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64" r:id="rId4"/>
    <p:sldId id="265" r:id="rId5"/>
    <p:sldId id="268" r:id="rId6"/>
    <p:sldId id="269" r:id="rId7"/>
    <p:sldId id="267" r:id="rId8"/>
    <p:sldId id="271" r:id="rId9"/>
    <p:sldId id="266" r:id="rId10"/>
    <p:sldId id="272" r:id="rId11"/>
    <p:sldId id="270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4" r:id="rId32"/>
    <p:sldId id="295" r:id="rId33"/>
    <p:sldId id="297" r:id="rId34"/>
    <p:sldId id="305" r:id="rId35"/>
    <p:sldId id="306" r:id="rId36"/>
    <p:sldId id="296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7" r:id="rId45"/>
    <p:sldId id="293" r:id="rId46"/>
    <p:sldId id="283" r:id="rId47"/>
    <p:sldId id="308" r:id="rId48"/>
    <p:sldId id="309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D093-6756-439F-8D02-9CA866A00FE9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5F67-32CC-4C7E-A84B-DEE86743C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85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D093-6756-439F-8D02-9CA866A00FE9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5F67-32CC-4C7E-A84B-DEE86743C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425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D093-6756-439F-8D02-9CA866A00FE9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5F67-32CC-4C7E-A84B-DEE86743C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680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D093-6756-439F-8D02-9CA866A00FE9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5F67-32CC-4C7E-A84B-DEE86743C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851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D093-6756-439F-8D02-9CA866A00FE9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5F67-32CC-4C7E-A84B-DEE86743C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247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D093-6756-439F-8D02-9CA866A00FE9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5F67-32CC-4C7E-A84B-DEE86743C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835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D093-6756-439F-8D02-9CA866A00FE9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5F67-32CC-4C7E-A84B-DEE86743C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236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D093-6756-439F-8D02-9CA866A00FE9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5F67-32CC-4C7E-A84B-DEE86743C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945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D093-6756-439F-8D02-9CA866A00FE9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5F67-32CC-4C7E-A84B-DEE86743C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9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D093-6756-439F-8D02-9CA866A00FE9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5F67-32CC-4C7E-A84B-DEE86743C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475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1D093-6756-439F-8D02-9CA866A00FE9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15F67-32CC-4C7E-A84B-DEE86743C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782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1D093-6756-439F-8D02-9CA866A00FE9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15F67-32CC-4C7E-A84B-DEE86743C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32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audio" Target="../media/audio2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10.png"/><Relationship Id="rId7" Type="http://schemas.openxmlformats.org/officeDocument/2006/relationships/audio" Target="../media/audio1.wav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17.jp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b="1" dirty="0">
                <a:solidFill>
                  <a:schemeClr val="accent6">
                    <a:lumMod val="50000"/>
                  </a:schemeClr>
                </a:solidFill>
              </a:rPr>
              <a:t>УРОК 13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ЧТО ТАКОЕ ХВОИНКИ?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УМК «ШКОЛА РОССИИ</a:t>
            </a:r>
          </a:p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1 КЛАСС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18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6" y="2384377"/>
            <a:ext cx="1888905" cy="3110423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 rot="20857087">
            <a:off x="2124449" y="1749007"/>
            <a:ext cx="3627311" cy="1944476"/>
          </a:xfrm>
          <a:prstGeom prst="wedgeRoundRectCallout">
            <a:avLst>
              <a:gd name="adj1" fmla="val 56280"/>
              <a:gd name="adj2" fmla="val 7625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Каково строение дерева?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19859" y="830238"/>
            <a:ext cx="3896138" cy="678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ПОВТОРЕНИЕ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76538" y="4165947"/>
            <a:ext cx="5152259" cy="1554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Свой ответ проверь на следующем слайде.</a:t>
            </a:r>
          </a:p>
        </p:txBody>
      </p:sp>
    </p:spTree>
    <p:extLst>
      <p:ext uri="{BB962C8B-B14F-4D97-AF65-F5344CB8AC3E}">
        <p14:creationId xmlns:p14="http://schemas.microsoft.com/office/powerpoint/2010/main" val="134047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05717" y="724342"/>
            <a:ext cx="7129670" cy="7987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СТРОЕНИЕ ДЕРЕВА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03" t="4646" r="4541" b="18682"/>
          <a:stretch/>
        </p:blipFill>
        <p:spPr>
          <a:xfrm>
            <a:off x="2332384" y="1523058"/>
            <a:ext cx="3878648" cy="4175378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4687033" y="5138802"/>
            <a:ext cx="1523999" cy="1325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4271709" y="4333461"/>
            <a:ext cx="1824291" cy="662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167269" y="1871209"/>
            <a:ext cx="1130944" cy="55072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5314122" y="2321774"/>
            <a:ext cx="1020418" cy="36841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hlinkClick r:id="" action="ppaction://noaction">
              <a:snd r:embed="rId4" name="voltage.wav"/>
            </a:hlinkClick>
          </p:cNvPr>
          <p:cNvSpPr/>
          <p:nvPr/>
        </p:nvSpPr>
        <p:spPr>
          <a:xfrm>
            <a:off x="6175511" y="4853269"/>
            <a:ext cx="2328061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корень</a:t>
            </a:r>
          </a:p>
        </p:txBody>
      </p:sp>
      <p:sp>
        <p:nvSpPr>
          <p:cNvPr id="22" name="Прямоугольник 21">
            <a:hlinkClick r:id="" action="ppaction://noaction">
              <a:snd r:embed="rId4" name="voltage.wav"/>
            </a:hlinkClick>
          </p:cNvPr>
          <p:cNvSpPr/>
          <p:nvPr/>
        </p:nvSpPr>
        <p:spPr>
          <a:xfrm>
            <a:off x="6095997" y="4008102"/>
            <a:ext cx="2328061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ствол</a:t>
            </a:r>
          </a:p>
        </p:txBody>
      </p:sp>
      <p:sp>
        <p:nvSpPr>
          <p:cNvPr id="23" name="Прямоугольник 22">
            <a:hlinkClick r:id="" action="ppaction://noaction">
              <a:snd r:embed="rId4" name="voltage.wav"/>
            </a:hlinkClick>
          </p:cNvPr>
          <p:cNvSpPr/>
          <p:nvPr/>
        </p:nvSpPr>
        <p:spPr>
          <a:xfrm>
            <a:off x="1417710" y="1535751"/>
            <a:ext cx="1776063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ветки</a:t>
            </a:r>
          </a:p>
        </p:txBody>
      </p:sp>
      <p:sp>
        <p:nvSpPr>
          <p:cNvPr id="24" name="Прямоугольник 23">
            <a:hlinkClick r:id="" action="ppaction://noaction">
              <a:snd r:embed="rId4" name="voltage.wav"/>
            </a:hlinkClick>
          </p:cNvPr>
          <p:cNvSpPr/>
          <p:nvPr/>
        </p:nvSpPr>
        <p:spPr>
          <a:xfrm>
            <a:off x="6308036" y="2016622"/>
            <a:ext cx="2085149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листья</a:t>
            </a:r>
          </a:p>
        </p:txBody>
      </p:sp>
    </p:spTree>
    <p:extLst>
      <p:ext uri="{BB962C8B-B14F-4D97-AF65-F5344CB8AC3E}">
        <p14:creationId xmlns:p14="http://schemas.microsoft.com/office/powerpoint/2010/main" val="353298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7" name="Picture 4" descr="Картинка 131 из 12352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023" y="3005988"/>
            <a:ext cx="1961322" cy="268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 rot="20857087">
            <a:off x="1330087" y="1825353"/>
            <a:ext cx="4485884" cy="1933158"/>
          </a:xfrm>
          <a:prstGeom prst="wedgeRoundRectCallout">
            <a:avLst>
              <a:gd name="adj1" fmla="val 56280"/>
              <a:gd name="adj2" fmla="val 7625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Что помогает дереву избавится от вредных веществ?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62238" y="688412"/>
            <a:ext cx="3816627" cy="678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ПОВТОРЕНИЕ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76538" y="4165947"/>
            <a:ext cx="5152259" cy="1554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Свой ответ проверь на следующем слайде.</a:t>
            </a:r>
          </a:p>
        </p:txBody>
      </p:sp>
    </p:spTree>
    <p:extLst>
      <p:ext uri="{BB962C8B-B14F-4D97-AF65-F5344CB8AC3E}">
        <p14:creationId xmlns:p14="http://schemas.microsoft.com/office/powerpoint/2010/main" val="228200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4169" y="872935"/>
            <a:ext cx="7712765" cy="1737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Сбрасывая листья, дерево избавляется от вредных веществ накопленных в них.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311" y="2610679"/>
            <a:ext cx="3190688" cy="341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816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6" y="2384377"/>
            <a:ext cx="1888905" cy="3110423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 rot="20857087">
            <a:off x="1120317" y="1857930"/>
            <a:ext cx="4643259" cy="1944476"/>
          </a:xfrm>
          <a:prstGeom prst="wedgeRoundRectCallout">
            <a:avLst>
              <a:gd name="adj1" fmla="val 56280"/>
              <a:gd name="adj2" fmla="val 7625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Как называется явление, когда деревья сбрасывают листья?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19859" y="830238"/>
            <a:ext cx="3896138" cy="678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ПОВТОРЕНИЕ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76538" y="4165947"/>
            <a:ext cx="5152259" cy="1554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Свой ответ проверь на следующем слайде.</a:t>
            </a:r>
          </a:p>
        </p:txBody>
      </p:sp>
    </p:spTree>
    <p:extLst>
      <p:ext uri="{BB962C8B-B14F-4D97-AF65-F5344CB8AC3E}">
        <p14:creationId xmlns:p14="http://schemas.microsoft.com/office/powerpoint/2010/main" val="81083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928687"/>
            <a:ext cx="6667500" cy="50006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03097" y="979960"/>
            <a:ext cx="4334910" cy="8355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C00000"/>
                </a:solidFill>
                <a:latin typeface="Arial Black" panose="020B0A04020102020204" pitchFamily="34" charset="0"/>
              </a:rPr>
              <a:t>ЛИСТОПАД</a:t>
            </a:r>
          </a:p>
        </p:txBody>
      </p:sp>
    </p:spTree>
    <p:extLst>
      <p:ext uri="{BB962C8B-B14F-4D97-AF65-F5344CB8AC3E}">
        <p14:creationId xmlns:p14="http://schemas.microsoft.com/office/powerpoint/2010/main" val="683989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7" name="Picture 4" descr="Картинка 131 из 12352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023" y="3005988"/>
            <a:ext cx="1961322" cy="268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 rot="20857087">
            <a:off x="1330087" y="1825353"/>
            <a:ext cx="4485884" cy="1933158"/>
          </a:xfrm>
          <a:prstGeom prst="wedgeRoundRectCallout">
            <a:avLst>
              <a:gd name="adj1" fmla="val 56280"/>
              <a:gd name="adj2" fmla="val 7625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Как называются деревья, на которых растут листья?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32830" y="690325"/>
            <a:ext cx="7275444" cy="678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ВЫСКАЖИ СВОЁ МНЕНИЕ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76538" y="4165947"/>
            <a:ext cx="5152259" cy="1554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Свой ответ проверь на следующем слайде.</a:t>
            </a:r>
          </a:p>
        </p:txBody>
      </p:sp>
    </p:spTree>
    <p:extLst>
      <p:ext uri="{BB962C8B-B14F-4D97-AF65-F5344CB8AC3E}">
        <p14:creationId xmlns:p14="http://schemas.microsoft.com/office/powerpoint/2010/main" val="344866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4169" y="872935"/>
            <a:ext cx="7712765" cy="810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ЗТО ЛИСТВЕННЫЕ ДЕРЕВЬЯ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768" y="2011846"/>
            <a:ext cx="3434798" cy="34347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192" y="2011846"/>
            <a:ext cx="3218896" cy="343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657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997" y="2629842"/>
            <a:ext cx="1667408" cy="274568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19859" y="836856"/>
            <a:ext cx="3896138" cy="678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ЗАГАДКА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76538" y="4165947"/>
            <a:ext cx="5152259" cy="1554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Свой ответ проверь на следующем слайде.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90314" y="1393305"/>
            <a:ext cx="5955228" cy="1917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Её всегда в лесу найдешь.</a:t>
            </a:r>
          </a:p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Пойдем гулять и встретим:</a:t>
            </a:r>
          </a:p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Стоит колючая, как ёж,</a:t>
            </a:r>
            <a:b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Зимою в платье летнем.</a:t>
            </a:r>
            <a:b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endParaRPr lang="ru-RU" sz="28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75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4169" y="899439"/>
            <a:ext cx="7712765" cy="810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C00000"/>
                </a:solidFill>
                <a:latin typeface="Arial Black" panose="020B0A04020102020204" pitchFamily="34" charset="0"/>
              </a:rPr>
              <a:t>Э</a:t>
            </a:r>
            <a:r>
              <a:rPr lang="ru-RU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ТО </a:t>
            </a:r>
            <a:r>
              <a:rPr lang="ru-RU" sz="4000" dirty="0">
                <a:solidFill>
                  <a:srgbClr val="C00000"/>
                </a:solidFill>
                <a:latin typeface="Arial Black" panose="020B0A04020102020204" pitchFamily="34" charset="0"/>
              </a:rPr>
              <a:t>ЕЛЬ</a:t>
            </a:r>
          </a:p>
        </p:txBody>
      </p:sp>
      <p:pic>
        <p:nvPicPr>
          <p:cNvPr id="7" name="Picture 8" descr="Картинка 577 из 3787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20028" y="1447384"/>
            <a:ext cx="3521746" cy="47678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566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22614" y="1666460"/>
            <a:ext cx="5363816" cy="249140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kern="0" dirty="0">
                <a:solidFill>
                  <a:schemeClr val="accent6">
                    <a:lumMod val="50000"/>
                  </a:schemeClr>
                </a:solidFill>
              </a:rPr>
              <a:t>Автор презентации</a:t>
            </a:r>
          </a:p>
          <a:p>
            <a:pPr algn="ctr"/>
            <a:r>
              <a:rPr lang="ru-RU" sz="2400" kern="0" dirty="0">
                <a:solidFill>
                  <a:schemeClr val="accent6">
                    <a:lumMod val="50000"/>
                  </a:schemeClr>
                </a:solidFill>
              </a:rPr>
              <a:t>учитель начальных классов</a:t>
            </a:r>
          </a:p>
          <a:p>
            <a:pPr algn="ctr"/>
            <a:r>
              <a:rPr lang="ru-RU" sz="2400" kern="0" dirty="0">
                <a:solidFill>
                  <a:schemeClr val="accent6">
                    <a:lumMod val="50000"/>
                  </a:schemeClr>
                </a:solidFill>
              </a:rPr>
              <a:t>ГБОУ ШМК Бибирево</a:t>
            </a:r>
          </a:p>
          <a:p>
            <a:pPr algn="ctr"/>
            <a:r>
              <a:rPr lang="ru-RU" sz="2400" kern="0" dirty="0">
                <a:solidFill>
                  <a:schemeClr val="accent6">
                    <a:lumMod val="50000"/>
                  </a:schemeClr>
                </a:solidFill>
              </a:rPr>
              <a:t>г. Москвы</a:t>
            </a:r>
          </a:p>
          <a:p>
            <a:pPr algn="ctr"/>
            <a:r>
              <a:rPr lang="ru-RU" sz="2400" kern="0" dirty="0">
                <a:solidFill>
                  <a:schemeClr val="accent6">
                    <a:lumMod val="50000"/>
                  </a:schemeClr>
                </a:solidFill>
              </a:rPr>
              <a:t>Максимова Надежда Владимировна</a:t>
            </a:r>
          </a:p>
        </p:txBody>
      </p:sp>
    </p:spTree>
    <p:extLst>
      <p:ext uri="{BB962C8B-B14F-4D97-AF65-F5344CB8AC3E}">
        <p14:creationId xmlns:p14="http://schemas.microsoft.com/office/powerpoint/2010/main" val="1417343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6" y="2384377"/>
            <a:ext cx="1888905" cy="3110423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 rot="20857087">
            <a:off x="1421492" y="1902805"/>
            <a:ext cx="4343208" cy="1369095"/>
          </a:xfrm>
          <a:prstGeom prst="wedgeRoundRectCallout">
            <a:avLst>
              <a:gd name="adj1" fmla="val 53956"/>
              <a:gd name="adj2" fmla="val 114944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Что находится на ветках у ели?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65844" y="830238"/>
            <a:ext cx="7197495" cy="678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ИЗУЧАЕМ НОВОЕ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76538" y="4165947"/>
            <a:ext cx="5152259" cy="1554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Ищи ответ на следующем слайде.</a:t>
            </a:r>
          </a:p>
        </p:txBody>
      </p:sp>
    </p:spTree>
    <p:extLst>
      <p:ext uri="{BB962C8B-B14F-4D97-AF65-F5344CB8AC3E}">
        <p14:creationId xmlns:p14="http://schemas.microsoft.com/office/powerpoint/2010/main" val="278435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4169" y="872935"/>
            <a:ext cx="7712765" cy="1750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К веткам ели крепятся хвоинки. Хвоинки – это тоже листья, только они видоизменённые.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782" y="2531165"/>
            <a:ext cx="2584175" cy="318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823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22483" y="717587"/>
            <a:ext cx="3896138" cy="678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ЗАГАДКА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76538" y="4437329"/>
            <a:ext cx="5152259" cy="12827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Свой ответ проверь на следующем слайде.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58417" y="1266406"/>
            <a:ext cx="6107357" cy="2622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У меня длинней иголки,</a:t>
            </a:r>
            <a:b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Чем у ёлки.</a:t>
            </a:r>
            <a:b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Очень прямо я расту</a:t>
            </a:r>
            <a:b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 высоту.</a:t>
            </a:r>
            <a:b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Если я не на опушке,</a:t>
            </a:r>
            <a:b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Ветви — только на макушке.</a:t>
            </a:r>
            <a:br>
              <a:rPr lang="ru-RU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endParaRPr lang="ru-RU" sz="28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Picture 4" descr="Картинка 131 из 12352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294" y="3824404"/>
            <a:ext cx="1775793" cy="214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28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4169" y="899440"/>
            <a:ext cx="7712765" cy="5848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C00000"/>
                </a:solidFill>
                <a:latin typeface="Arial Black" panose="020B0A04020102020204" pitchFamily="34" charset="0"/>
              </a:rPr>
              <a:t>Э</a:t>
            </a:r>
            <a:r>
              <a:rPr lang="ru-RU" sz="4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ТО </a:t>
            </a:r>
            <a:r>
              <a:rPr lang="ru-RU" sz="4000" dirty="0">
                <a:solidFill>
                  <a:srgbClr val="C00000"/>
                </a:solidFill>
                <a:latin typeface="Arial Black" panose="020B0A04020102020204" pitchFamily="34" charset="0"/>
              </a:rPr>
              <a:t>СОСНА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9" t="2735" r="73649" b="3647"/>
          <a:stretch/>
        </p:blipFill>
        <p:spPr>
          <a:xfrm>
            <a:off x="3140765" y="1484244"/>
            <a:ext cx="2862469" cy="425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62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420" y="2654184"/>
            <a:ext cx="1888905" cy="3110423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 rot="20857087">
            <a:off x="1477950" y="1896681"/>
            <a:ext cx="4307782" cy="1569108"/>
          </a:xfrm>
          <a:prstGeom prst="wedgeRoundRectCallout">
            <a:avLst>
              <a:gd name="adj1" fmla="val 55422"/>
              <a:gd name="adj2" fmla="val 112369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Что находится на ветках у сосны?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65844" y="830238"/>
            <a:ext cx="7197495" cy="678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ИЗУЧАЕМ НОВОЕ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76538" y="4165947"/>
            <a:ext cx="5152259" cy="1554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Ищи ответ на следующем слайде.</a:t>
            </a:r>
          </a:p>
        </p:txBody>
      </p:sp>
    </p:spTree>
    <p:extLst>
      <p:ext uri="{BB962C8B-B14F-4D97-AF65-F5344CB8AC3E}">
        <p14:creationId xmlns:p14="http://schemas.microsoft.com/office/powerpoint/2010/main" val="345523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4169" y="872935"/>
            <a:ext cx="7712765" cy="1750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На ветках сосны тоже расположены хвоинки. Они гораздо длиннее, чем у ели.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658" y="2623930"/>
            <a:ext cx="3560908" cy="315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707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7" name="Picture 4" descr="Картинка 131 из 12352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023" y="3005988"/>
            <a:ext cx="1961322" cy="268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 rot="20857087">
            <a:off x="1330087" y="1825353"/>
            <a:ext cx="4485884" cy="1933158"/>
          </a:xfrm>
          <a:prstGeom prst="wedgeRoundRectCallout">
            <a:avLst>
              <a:gd name="adj1" fmla="val 56280"/>
              <a:gd name="adj2" fmla="val 7625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Как называются деревья, на которых растут хвоинки?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32830" y="690325"/>
            <a:ext cx="7275444" cy="678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ВЫСКАЖИ СВОЁ МНЕНИЕ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76538" y="4165947"/>
            <a:ext cx="5152259" cy="1554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Свой ответ проверь на следующем слайде.</a:t>
            </a:r>
          </a:p>
        </p:txBody>
      </p:sp>
    </p:spTree>
    <p:extLst>
      <p:ext uri="{BB962C8B-B14F-4D97-AF65-F5344CB8AC3E}">
        <p14:creationId xmlns:p14="http://schemas.microsoft.com/office/powerpoint/2010/main" val="117653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4169" y="872935"/>
            <a:ext cx="7712765" cy="810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Э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ТО </a:t>
            </a: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ХВОЙНЫЕ ДЕРЕВЬЯ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5" y="1683025"/>
            <a:ext cx="2995554" cy="35832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2" r="57766" b="2516"/>
          <a:stretch/>
        </p:blipFill>
        <p:spPr>
          <a:xfrm>
            <a:off x="5173355" y="1550505"/>
            <a:ext cx="2307834" cy="363715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541278" y="5185477"/>
            <a:ext cx="2478596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Arial Black" panose="020B0A04020102020204" pitchFamily="34" charset="0"/>
              </a:rPr>
              <a:t>ель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36673" y="5174409"/>
            <a:ext cx="2501702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Arial Black" panose="020B0A04020102020204" pitchFamily="34" charset="0"/>
              </a:rPr>
              <a:t>сосна</a:t>
            </a:r>
          </a:p>
        </p:txBody>
      </p:sp>
    </p:spTree>
    <p:extLst>
      <p:ext uri="{BB962C8B-B14F-4D97-AF65-F5344CB8AC3E}">
        <p14:creationId xmlns:p14="http://schemas.microsoft.com/office/powerpoint/2010/main" val="19422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22852" y="872935"/>
            <a:ext cx="7898296" cy="1750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Как и большинство  растений, ель и сосна цветут.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252" y="2623930"/>
            <a:ext cx="3343241" cy="250158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79" y="2645346"/>
            <a:ext cx="3334857" cy="250158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541278" y="5185477"/>
            <a:ext cx="2478596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Arial Black" panose="020B0A04020102020204" pitchFamily="34" charset="0"/>
              </a:rPr>
              <a:t>ель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036673" y="5147905"/>
            <a:ext cx="2501702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Arial Black" panose="020B0A04020102020204" pitchFamily="34" charset="0"/>
              </a:rPr>
              <a:t>сосна</a:t>
            </a:r>
          </a:p>
        </p:txBody>
      </p:sp>
    </p:spTree>
    <p:extLst>
      <p:ext uri="{BB962C8B-B14F-4D97-AF65-F5344CB8AC3E}">
        <p14:creationId xmlns:p14="http://schemas.microsoft.com/office/powerpoint/2010/main" val="3422982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22852" y="872936"/>
            <a:ext cx="7898296" cy="1366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На месте цветов у всех хвойных образуются шишки.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507944" y="5147905"/>
            <a:ext cx="2478596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Arial Black" panose="020B0A04020102020204" pitchFamily="34" charset="0"/>
              </a:rPr>
              <a:t>ель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312971" y="5144309"/>
            <a:ext cx="2501702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Arial Black" panose="020B0A04020102020204" pitchFamily="34" charset="0"/>
              </a:rPr>
              <a:t>сосна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60" y="2355290"/>
            <a:ext cx="3718692" cy="27890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476" y="2355290"/>
            <a:ext cx="3718692" cy="278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896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7" name="Picture 4" descr="Картинка 131 из 12352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791" y="3191518"/>
            <a:ext cx="1961322" cy="268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 rot="20857087">
            <a:off x="1728206" y="1733016"/>
            <a:ext cx="4052711" cy="2213113"/>
          </a:xfrm>
          <a:prstGeom prst="wedgeRoundRectCallout">
            <a:avLst>
              <a:gd name="adj1" fmla="val 56280"/>
              <a:gd name="adj2" fmla="val 7625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Определи, где растут растения. Кликни по правильному ответу.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96440" y="685527"/>
            <a:ext cx="3262985" cy="678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ЗАДАНИЕ</a:t>
            </a:r>
          </a:p>
        </p:txBody>
      </p:sp>
    </p:spTree>
    <p:extLst>
      <p:ext uri="{BB962C8B-B14F-4D97-AF65-F5344CB8AC3E}">
        <p14:creationId xmlns:p14="http://schemas.microsoft.com/office/powerpoint/2010/main" val="15991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80661" y="872936"/>
            <a:ext cx="7248940" cy="20557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Шишки, у ели и сосны разные по форме. 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У сосны более круглые. 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У ели вытянутые в длину.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494692" y="5296277"/>
            <a:ext cx="2478596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Arial Black" panose="020B0A04020102020204" pitchFamily="34" charset="0"/>
              </a:rPr>
              <a:t>ель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312971" y="5237073"/>
            <a:ext cx="2501702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Arial Black" panose="020B0A04020102020204" pitchFamily="34" charset="0"/>
              </a:rPr>
              <a:t>сосна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144" y="2862470"/>
            <a:ext cx="1277692" cy="25555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986" y="3498571"/>
            <a:ext cx="1830232" cy="176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538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7" name="Picture 4" descr="Картинка 131 из 12352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791" y="3191518"/>
            <a:ext cx="1961322" cy="268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 rot="20857087">
            <a:off x="1347188" y="1774347"/>
            <a:ext cx="4438213" cy="2213113"/>
          </a:xfrm>
          <a:prstGeom prst="wedgeRoundRectCallout">
            <a:avLst>
              <a:gd name="adj1" fmla="val 56280"/>
              <a:gd name="adj2" fmla="val 7625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Рассмотри картинки и расскажи, как выглядит ель зимой и летом.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96440" y="685527"/>
            <a:ext cx="3262985" cy="678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ЗАДАНИЕ</a:t>
            </a:r>
          </a:p>
        </p:txBody>
      </p:sp>
    </p:spTree>
    <p:extLst>
      <p:ext uri="{BB962C8B-B14F-4D97-AF65-F5344CB8AC3E}">
        <p14:creationId xmlns:p14="http://schemas.microsoft.com/office/powerpoint/2010/main" val="24342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4169" y="872935"/>
            <a:ext cx="7712765" cy="810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ТАК ВЫГЛЯДИТ ЕЛЬ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41278" y="5185477"/>
            <a:ext cx="2478596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Arial Black" panose="020B0A04020102020204" pitchFamily="34" charset="0"/>
              </a:rPr>
              <a:t>зимой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36673" y="5174409"/>
            <a:ext cx="2501702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Arial Black" panose="020B0A04020102020204" pitchFamily="34" charset="0"/>
              </a:rPr>
              <a:t>летом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019" y="1565941"/>
            <a:ext cx="2255009" cy="36084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565" y="1668645"/>
            <a:ext cx="2538309" cy="350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8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22483" y="757343"/>
            <a:ext cx="3896138" cy="678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ВЫВОД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13067" y="1256074"/>
            <a:ext cx="7402063" cy="1638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Хвойные растения зимой и летом имеют зелёную окраску. Они не сбрасывают на зиму свои хвоинки.</a:t>
            </a:r>
          </a:p>
          <a:p>
            <a:endParaRPr lang="ru-RU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28" y="2894756"/>
            <a:ext cx="3588172" cy="26947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096" y="2894755"/>
            <a:ext cx="3588172" cy="269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1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8286" y="838307"/>
            <a:ext cx="7407967" cy="11097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Лес, в котором растут ели, называется – </a:t>
            </a:r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ельник</a:t>
            </a:r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356" y="2068376"/>
            <a:ext cx="6559825" cy="388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63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08383" y="878062"/>
            <a:ext cx="7805531" cy="1255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Лес, в котором растут сосны, называется – </a:t>
            </a:r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сосновый бор</a:t>
            </a:r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79" y="2107094"/>
            <a:ext cx="7211145" cy="371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0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453" y="2760910"/>
            <a:ext cx="1888905" cy="311042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20416" y="757343"/>
            <a:ext cx="7279941" cy="1283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C00000"/>
                </a:solidFill>
                <a:latin typeface="Arial Black" panose="020B0A04020102020204" pitchFamily="34" charset="0"/>
              </a:rPr>
              <a:t>А от какого дерева эта ветка?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704" y="2040835"/>
            <a:ext cx="4500193" cy="364434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20416" y="4455983"/>
            <a:ext cx="5031800" cy="132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chemeClr val="tx1"/>
                </a:solidFill>
                <a:latin typeface="Arial Black" panose="020B0A04020102020204" pitchFamily="34" charset="0"/>
              </a:rPr>
              <a:t>Это лиственница.</a:t>
            </a:r>
          </a:p>
        </p:txBody>
      </p:sp>
    </p:spTree>
    <p:extLst>
      <p:ext uri="{BB962C8B-B14F-4D97-AF65-F5344CB8AC3E}">
        <p14:creationId xmlns:p14="http://schemas.microsoft.com/office/powerpoint/2010/main" val="273620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453" y="2760910"/>
            <a:ext cx="1888905" cy="311042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20416" y="757343"/>
            <a:ext cx="7279941" cy="12834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C00000"/>
                </a:solidFill>
                <a:latin typeface="Arial Black" panose="020B0A04020102020204" pitchFamily="34" charset="0"/>
              </a:rPr>
              <a:t>Чем покрыта ветка лиственницы?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230" y="2040835"/>
            <a:ext cx="4322476" cy="369735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338456" y="4790197"/>
            <a:ext cx="4142023" cy="1081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ХВОИНКАМИ</a:t>
            </a:r>
          </a:p>
        </p:txBody>
      </p:sp>
    </p:spTree>
    <p:extLst>
      <p:ext uri="{BB962C8B-B14F-4D97-AF65-F5344CB8AC3E}">
        <p14:creationId xmlns:p14="http://schemas.microsoft.com/office/powerpoint/2010/main" val="247734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453" y="2760910"/>
            <a:ext cx="1888905" cy="311042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20416" y="757342"/>
            <a:ext cx="7279941" cy="18135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C00000"/>
                </a:solidFill>
                <a:latin typeface="Arial Black" panose="020B0A04020102020204" pitchFamily="34" charset="0"/>
              </a:rPr>
              <a:t>Обратите внимание как крепятся хвоинки у лиственницы.</a:t>
            </a:r>
          </a:p>
        </p:txBody>
      </p:sp>
      <p:pic>
        <p:nvPicPr>
          <p:cNvPr id="8" name="Picture 2" descr="Картинка 725 из 1080"/>
          <p:cNvPicPr>
            <a:picLocks noChangeAspect="1" noChangeArrowheads="1"/>
          </p:cNvPicPr>
          <p:nvPr/>
        </p:nvPicPr>
        <p:blipFill rotWithShape="1">
          <a:blip r:embed="rId4"/>
          <a:srcRect l="56237" t="-1" b="42230"/>
          <a:stretch/>
        </p:blipFill>
        <p:spPr bwMode="auto">
          <a:xfrm rot="5400000">
            <a:off x="2155547" y="1700395"/>
            <a:ext cx="3087756" cy="5014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73739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81879" y="863360"/>
            <a:ext cx="7792278" cy="13630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На ветках дерева – хвоинки. Значит это дерево …</a:t>
            </a:r>
          </a:p>
        </p:txBody>
      </p:sp>
      <p:pic>
        <p:nvPicPr>
          <p:cNvPr id="2050" name="Picture 2" descr="http://www.vbesedki.ru/imgnews/listvenniza_bo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751" y="2160104"/>
            <a:ext cx="3020945" cy="379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399722" y="2733529"/>
            <a:ext cx="3313043" cy="643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ХВОЙНОЕ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949" y="3377185"/>
            <a:ext cx="1420582" cy="233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85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902505" y="978043"/>
            <a:ext cx="3262985" cy="10798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ЭТИ РАСТЕНИЯ</a:t>
            </a:r>
          </a:p>
        </p:txBody>
      </p:sp>
      <p:sp>
        <p:nvSpPr>
          <p:cNvPr id="12" name="Прямоугольник 11">
            <a:hlinkClick r:id="" action="ppaction://noaction">
              <a:snd r:embed="rId3" name="voltage.wav"/>
            </a:hlinkClick>
          </p:cNvPr>
          <p:cNvSpPr/>
          <p:nvPr/>
        </p:nvSpPr>
        <p:spPr>
          <a:xfrm>
            <a:off x="3808022" y="2297845"/>
            <a:ext cx="4651568" cy="824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4000" dirty="0">
                <a:solidFill>
                  <a:schemeClr val="tx1"/>
                </a:solidFill>
                <a:latin typeface="Arial Black" panose="020B0A04020102020204" pitchFamily="34" charset="0"/>
              </a:rPr>
              <a:t>растут в саду</a:t>
            </a:r>
          </a:p>
        </p:txBody>
      </p:sp>
      <p:sp>
        <p:nvSpPr>
          <p:cNvPr id="13" name="Прямоугольник 12">
            <a:hlinkClick r:id="" action="ppaction://noaction">
              <a:snd r:embed="rId4" name="cashreg.wav"/>
            </a:hlinkClick>
          </p:cNvPr>
          <p:cNvSpPr/>
          <p:nvPr/>
        </p:nvSpPr>
        <p:spPr>
          <a:xfrm>
            <a:off x="3808022" y="3451570"/>
            <a:ext cx="4544821" cy="731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комнатные</a:t>
            </a:r>
          </a:p>
        </p:txBody>
      </p:sp>
      <p:sp>
        <p:nvSpPr>
          <p:cNvPr id="14" name="Прямоугольник 13">
            <a:hlinkClick r:id="" action="ppaction://noaction">
              <a:snd r:embed="rId3" name="voltage.wav"/>
            </a:hlinkClick>
          </p:cNvPr>
          <p:cNvSpPr/>
          <p:nvPr/>
        </p:nvSpPr>
        <p:spPr>
          <a:xfrm>
            <a:off x="3883507" y="4489839"/>
            <a:ext cx="4651568" cy="809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растут в лесу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7" t="14596" r="15714"/>
          <a:stretch/>
        </p:blipFill>
        <p:spPr>
          <a:xfrm>
            <a:off x="957799" y="2895244"/>
            <a:ext cx="1838740" cy="206911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8" t="17198" r="6200" b="12464"/>
          <a:stretch/>
        </p:blipFill>
        <p:spPr>
          <a:xfrm>
            <a:off x="1707821" y="1117007"/>
            <a:ext cx="2175686" cy="190831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7" t="11232" r="21014" b="7899"/>
          <a:stretch/>
        </p:blipFill>
        <p:spPr>
          <a:xfrm>
            <a:off x="2549433" y="4142327"/>
            <a:ext cx="1374035" cy="177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65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3" grpId="1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073" y="1232452"/>
            <a:ext cx="4073275" cy="4426226"/>
          </a:xfrm>
          <a:prstGeom prst="rect">
            <a:avLst/>
          </a:prstGeom>
        </p:spPr>
      </p:pic>
      <p:pic>
        <p:nvPicPr>
          <p:cNvPr id="10" name="Picture 4" descr="Картинка 131 из 12352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7481" y="3165013"/>
            <a:ext cx="2145084" cy="268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79214" y="779622"/>
            <a:ext cx="3591338" cy="23853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Приведи все доказательства, что это дерево хвойное.</a:t>
            </a:r>
          </a:p>
        </p:txBody>
      </p:sp>
    </p:spTree>
    <p:extLst>
      <p:ext uri="{BB962C8B-B14F-4D97-AF65-F5344CB8AC3E}">
        <p14:creationId xmlns:p14="http://schemas.microsoft.com/office/powerpoint/2010/main" val="24414263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92391" y="732290"/>
            <a:ext cx="7407967" cy="1296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А почему же тогда его называют лиственница?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03960" y="1935368"/>
            <a:ext cx="3796398" cy="37890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Лиственница – единственное хвойное дерево, которое на зиму сбрасывает хвоинки, как лиственное дерево.</a:t>
            </a:r>
          </a:p>
          <a:p>
            <a:pPr algn="ctr"/>
            <a:endParaRPr lang="ru-RU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50" y="1935367"/>
            <a:ext cx="3464510" cy="392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5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92391" y="732290"/>
            <a:ext cx="7407967" cy="1296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Лиственница – в разные времена года.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1" t="1898" r="51681" b="8871"/>
          <a:stretch/>
        </p:blipFill>
        <p:spPr>
          <a:xfrm>
            <a:off x="5034759" y="1991689"/>
            <a:ext cx="2522410" cy="34229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" t="1320" r="77048" b="8871"/>
          <a:stretch/>
        </p:blipFill>
        <p:spPr>
          <a:xfrm>
            <a:off x="1631082" y="1991689"/>
            <a:ext cx="2523176" cy="34152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653372" y="5406959"/>
            <a:ext cx="2478596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Arial Black" panose="020B0A04020102020204" pitchFamily="34" charset="0"/>
              </a:rPr>
              <a:t>зимой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008255" y="5377178"/>
            <a:ext cx="2651501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Arial Black" panose="020B0A04020102020204" pitchFamily="34" charset="0"/>
              </a:rPr>
              <a:t>весной</a:t>
            </a:r>
          </a:p>
        </p:txBody>
      </p:sp>
    </p:spTree>
    <p:extLst>
      <p:ext uri="{BB962C8B-B14F-4D97-AF65-F5344CB8AC3E}">
        <p14:creationId xmlns:p14="http://schemas.microsoft.com/office/powerpoint/2010/main" val="27708866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92391" y="732290"/>
            <a:ext cx="7407967" cy="1296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Лиственница – в разные времена года.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84" t="1512" r="797" b="7853"/>
          <a:stretch/>
        </p:blipFill>
        <p:spPr>
          <a:xfrm>
            <a:off x="5008255" y="2043361"/>
            <a:ext cx="2558540" cy="33488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36" t="1706" r="24983" b="7659"/>
          <a:stretch/>
        </p:blipFill>
        <p:spPr>
          <a:xfrm>
            <a:off x="1617829" y="2043361"/>
            <a:ext cx="2549681" cy="3422937"/>
          </a:xfrm>
          <a:prstGeom prst="rect">
            <a:avLst/>
          </a:prstGeom>
        </p:spPr>
      </p:pic>
      <p:sp>
        <p:nvSpPr>
          <p:cNvPr id="12" name="Прямоугольник 11">
            <a:hlinkClick r:id="" action="ppaction://noaction">
              <a:snd r:embed="rId4" name="voltage.wav"/>
            </a:hlinkClick>
          </p:cNvPr>
          <p:cNvSpPr/>
          <p:nvPr/>
        </p:nvSpPr>
        <p:spPr>
          <a:xfrm>
            <a:off x="1653372" y="5406959"/>
            <a:ext cx="2478596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Arial Black" panose="020B0A04020102020204" pitchFamily="34" charset="0"/>
              </a:rPr>
              <a:t>летом</a:t>
            </a:r>
          </a:p>
        </p:txBody>
      </p:sp>
      <p:sp>
        <p:nvSpPr>
          <p:cNvPr id="13" name="Прямоугольник 12">
            <a:hlinkClick r:id="" action="ppaction://noaction">
              <a:snd r:embed="rId4" name="voltage.wav"/>
            </a:hlinkClick>
          </p:cNvPr>
          <p:cNvSpPr/>
          <p:nvPr/>
        </p:nvSpPr>
        <p:spPr>
          <a:xfrm>
            <a:off x="4829786" y="5365714"/>
            <a:ext cx="2915477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tx1"/>
                </a:solidFill>
                <a:latin typeface="Arial Black" panose="020B0A04020102020204" pitchFamily="34" charset="0"/>
              </a:rPr>
              <a:t>осенью</a:t>
            </a:r>
          </a:p>
        </p:txBody>
      </p:sp>
    </p:spTree>
    <p:extLst>
      <p:ext uri="{BB962C8B-B14F-4D97-AF65-F5344CB8AC3E}">
        <p14:creationId xmlns:p14="http://schemas.microsoft.com/office/powerpoint/2010/main" val="36057248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459" y="1792245"/>
            <a:ext cx="4849610" cy="430695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86374" y="921020"/>
            <a:ext cx="7642010" cy="1003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Хвойный лес из осенних лиственниц.</a:t>
            </a:r>
          </a:p>
        </p:txBody>
      </p:sp>
    </p:spTree>
    <p:extLst>
      <p:ext uri="{BB962C8B-B14F-4D97-AF65-F5344CB8AC3E}">
        <p14:creationId xmlns:p14="http://schemas.microsoft.com/office/powerpoint/2010/main" val="34061734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4169" y="872935"/>
            <a:ext cx="7712765" cy="810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ОТЛИЧИЯ ЛИСТВЕННОГО ДЕРЕВА ОТ ХВОЙНОГО</a:t>
            </a:r>
          </a:p>
        </p:txBody>
      </p:sp>
      <p:sp>
        <p:nvSpPr>
          <p:cNvPr id="9" name="Прямоугольник 8">
            <a:hlinkClick r:id="" action="ppaction://noaction">
              <a:snd r:embed="rId3" name="voltage.wav"/>
            </a:hlinkClick>
          </p:cNvPr>
          <p:cNvSpPr/>
          <p:nvPr/>
        </p:nvSpPr>
        <p:spPr>
          <a:xfrm>
            <a:off x="914400" y="1683025"/>
            <a:ext cx="7512533" cy="14577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У лиственного дерева – листья. У хвойного дерева – хвоинки.</a:t>
            </a:r>
          </a:p>
        </p:txBody>
      </p:sp>
      <p:sp>
        <p:nvSpPr>
          <p:cNvPr id="11" name="Прямоугольник 10">
            <a:hlinkClick r:id="" action="ppaction://noaction">
              <a:snd r:embed="rId3" name="voltage.wav"/>
            </a:hlinkClick>
          </p:cNvPr>
          <p:cNvSpPr/>
          <p:nvPr/>
        </p:nvSpPr>
        <p:spPr>
          <a:xfrm>
            <a:off x="914400" y="3140765"/>
            <a:ext cx="7512533" cy="12722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На хвойных деревьях созревают шишки.</a:t>
            </a:r>
          </a:p>
        </p:txBody>
      </p:sp>
      <p:sp>
        <p:nvSpPr>
          <p:cNvPr id="12" name="Прямоугольник 11">
            <a:hlinkClick r:id="" action="ppaction://noaction">
              <a:snd r:embed="rId3" name="voltage.wav"/>
            </a:hlinkClick>
          </p:cNvPr>
          <p:cNvSpPr/>
          <p:nvPr/>
        </p:nvSpPr>
        <p:spPr>
          <a:xfrm>
            <a:off x="914399" y="4412974"/>
            <a:ext cx="7512534" cy="13649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Листья на зиму опадают, а хвоинки – нет (кроме лиственницы).</a:t>
            </a:r>
          </a:p>
        </p:txBody>
      </p:sp>
    </p:spTree>
    <p:extLst>
      <p:ext uri="{BB962C8B-B14F-4D97-AF65-F5344CB8AC3E}">
        <p14:creationId xmlns:p14="http://schemas.microsoft.com/office/powerpoint/2010/main" val="26965252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238" y="1802294"/>
            <a:ext cx="2440056" cy="325340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24" y="1802295"/>
            <a:ext cx="2440057" cy="3253409"/>
          </a:xfrm>
          <a:prstGeom prst="rect">
            <a:avLst/>
          </a:prstGeom>
        </p:spPr>
      </p:pic>
      <p:pic>
        <p:nvPicPr>
          <p:cNvPr id="19458" name="Picture 2" descr="http://www.playing-field.ru/img/2015/052220/164388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851" y="1802295"/>
            <a:ext cx="2440057" cy="325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908246" y="878064"/>
            <a:ext cx="7407967" cy="924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ХВОЙНЫЕ ДЕРЕВЬЯ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81473" y="5055703"/>
            <a:ext cx="2478596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Arial Black" panose="020B0A04020102020204" pitchFamily="34" charset="0"/>
              </a:rPr>
              <a:t>ЕЛЬ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345698" y="5055703"/>
            <a:ext cx="2478596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Arial Black" panose="020B0A04020102020204" pitchFamily="34" charset="0"/>
              </a:rPr>
              <a:t>СОСНА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988851" y="5055703"/>
            <a:ext cx="2478596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Arial Black" panose="020B0A04020102020204" pitchFamily="34" charset="0"/>
              </a:rPr>
              <a:t>КЕДР</a:t>
            </a:r>
          </a:p>
        </p:txBody>
      </p:sp>
    </p:spTree>
    <p:extLst>
      <p:ext uri="{BB962C8B-B14F-4D97-AF65-F5344CB8AC3E}">
        <p14:creationId xmlns:p14="http://schemas.microsoft.com/office/powerpoint/2010/main" val="13588964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863" y="1781185"/>
            <a:ext cx="2475863" cy="329562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687" y="1822170"/>
            <a:ext cx="2645630" cy="3233533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908246" y="878064"/>
            <a:ext cx="7407967" cy="924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ХВОЙНЫЕ ДЕРЕВЬЯ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310687" y="5055703"/>
            <a:ext cx="2645630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Arial Black" panose="020B0A04020102020204" pitchFamily="34" charset="0"/>
              </a:rPr>
              <a:t>ПИХТА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168352" y="5055703"/>
            <a:ext cx="4359895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ЛИСТВЕННИЦА</a:t>
            </a:r>
          </a:p>
        </p:txBody>
      </p:sp>
    </p:spTree>
    <p:extLst>
      <p:ext uri="{BB962C8B-B14F-4D97-AF65-F5344CB8AC3E}">
        <p14:creationId xmlns:p14="http://schemas.microsoft.com/office/powerpoint/2010/main" val="35837083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30" y="1099930"/>
            <a:ext cx="7175884" cy="4694224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1234553" y="4323163"/>
            <a:ext cx="6671998" cy="924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rgbClr val="C00000"/>
                </a:solidFill>
                <a:latin typeface="Arial Black" panose="020B0A04020102020204" pitchFamily="34" charset="0"/>
              </a:rPr>
              <a:t>БЕРЕГИТЕ ЛЕС</a:t>
            </a:r>
            <a:r>
              <a:rPr lang="ru-RU" sz="6000" dirty="0">
                <a:solidFill>
                  <a:srgbClr val="C00000"/>
                </a:solidFill>
                <a:latin typeface="Arial Black" panose="020B0A04020102020204" pitchFamily="34" charset="0"/>
              </a:rPr>
              <a:t>!</a:t>
            </a:r>
            <a:endParaRPr lang="ru-RU" sz="4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028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902505" y="978043"/>
            <a:ext cx="3262985" cy="10798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ЭТИ РАСТЕНИЯ</a:t>
            </a:r>
          </a:p>
        </p:txBody>
      </p:sp>
      <p:sp>
        <p:nvSpPr>
          <p:cNvPr id="12" name="Прямоугольник 11">
            <a:hlinkClick r:id="" action="ppaction://noaction">
              <a:snd r:embed="rId3" name="cashreg.wav"/>
            </a:hlinkClick>
          </p:cNvPr>
          <p:cNvSpPr/>
          <p:nvPr/>
        </p:nvSpPr>
        <p:spPr>
          <a:xfrm>
            <a:off x="3883506" y="2211903"/>
            <a:ext cx="4651568" cy="824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4000" dirty="0">
                <a:solidFill>
                  <a:schemeClr val="tx1"/>
                </a:solidFill>
                <a:latin typeface="Arial Black" panose="020B0A04020102020204" pitchFamily="34" charset="0"/>
              </a:rPr>
              <a:t>растут в саду</a:t>
            </a:r>
          </a:p>
        </p:txBody>
      </p:sp>
      <p:sp>
        <p:nvSpPr>
          <p:cNvPr id="13" name="Прямоугольник 12">
            <a:hlinkClick r:id="" action="ppaction://noaction">
              <a:snd r:embed="rId4" name="voltage.wav"/>
            </a:hlinkClick>
          </p:cNvPr>
          <p:cNvSpPr/>
          <p:nvPr/>
        </p:nvSpPr>
        <p:spPr>
          <a:xfrm>
            <a:off x="3936205" y="3388329"/>
            <a:ext cx="4651568" cy="731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комнатные</a:t>
            </a:r>
          </a:p>
        </p:txBody>
      </p:sp>
      <p:sp>
        <p:nvSpPr>
          <p:cNvPr id="14" name="Прямоугольник 13">
            <a:hlinkClick r:id="" action="ppaction://noaction">
              <a:snd r:embed="rId4" name="voltage.wav"/>
            </a:hlinkClick>
          </p:cNvPr>
          <p:cNvSpPr/>
          <p:nvPr/>
        </p:nvSpPr>
        <p:spPr>
          <a:xfrm>
            <a:off x="3988904" y="4471727"/>
            <a:ext cx="4546171" cy="809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растут в лесу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62" y="1241784"/>
            <a:ext cx="1749344" cy="17941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051" y="3715901"/>
            <a:ext cx="1239982" cy="21676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616" y="2960305"/>
            <a:ext cx="1069197" cy="22041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10" y="2722328"/>
            <a:ext cx="1462441" cy="236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42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705" y="3842937"/>
            <a:ext cx="2410011" cy="20597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757" y="1314180"/>
            <a:ext cx="2051106" cy="23380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9" y="981896"/>
            <a:ext cx="1278836" cy="23445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39" y="3141206"/>
            <a:ext cx="1737637" cy="223555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902505" y="978043"/>
            <a:ext cx="3262985" cy="10798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ЭТИ РАСТЕНИЯ</a:t>
            </a:r>
          </a:p>
        </p:txBody>
      </p:sp>
      <p:sp>
        <p:nvSpPr>
          <p:cNvPr id="12" name="Прямоугольник 11">
            <a:hlinkClick r:id="" action="ppaction://noaction">
              <a:snd r:embed="rId7" name="voltage.wav"/>
            </a:hlinkClick>
          </p:cNvPr>
          <p:cNvSpPr/>
          <p:nvPr/>
        </p:nvSpPr>
        <p:spPr>
          <a:xfrm>
            <a:off x="3991863" y="2071164"/>
            <a:ext cx="4543212" cy="824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растут в саду</a:t>
            </a:r>
          </a:p>
        </p:txBody>
      </p:sp>
      <p:sp>
        <p:nvSpPr>
          <p:cNvPr id="13" name="Прямоугольник 12">
            <a:hlinkClick r:id="" action="ppaction://noaction">
              <a:snd r:embed="rId7" name="voltage.wav"/>
            </a:hlinkClick>
          </p:cNvPr>
          <p:cNvSpPr/>
          <p:nvPr/>
        </p:nvSpPr>
        <p:spPr>
          <a:xfrm>
            <a:off x="3909391" y="3009140"/>
            <a:ext cx="4518937" cy="731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комнатные</a:t>
            </a:r>
          </a:p>
        </p:txBody>
      </p:sp>
      <p:sp>
        <p:nvSpPr>
          <p:cNvPr id="14" name="Прямоугольник 13">
            <a:hlinkClick r:id="" action="ppaction://noaction">
              <a:snd r:embed="rId8" name="cashreg.wav"/>
            </a:hlinkClick>
          </p:cNvPr>
          <p:cNvSpPr/>
          <p:nvPr/>
        </p:nvSpPr>
        <p:spPr>
          <a:xfrm>
            <a:off x="4081616" y="3854089"/>
            <a:ext cx="4453460" cy="809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растут в лесу</a:t>
            </a:r>
          </a:p>
        </p:txBody>
      </p:sp>
    </p:spTree>
    <p:extLst>
      <p:ext uri="{BB962C8B-B14F-4D97-AF65-F5344CB8AC3E}">
        <p14:creationId xmlns:p14="http://schemas.microsoft.com/office/powerpoint/2010/main" val="324074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6" y="2384377"/>
            <a:ext cx="1888905" cy="3110423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 rot="20857087">
            <a:off x="1635016" y="1802098"/>
            <a:ext cx="4122503" cy="1944476"/>
          </a:xfrm>
          <a:prstGeom prst="wedgeRoundRectCallout">
            <a:avLst>
              <a:gd name="adj1" fmla="val 56280"/>
              <a:gd name="adj2" fmla="val 7625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Кроме травянистых растений, что ещё растёт в лесу?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29109" y="830238"/>
            <a:ext cx="3882886" cy="678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anose="020B0A04020102020204" pitchFamily="34" charset="0"/>
              </a:rPr>
              <a:t>ПОВТОРЕНИЕ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76538" y="4165947"/>
            <a:ext cx="5152259" cy="1554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Свой ответ проверь на следующем слайде.</a:t>
            </a:r>
          </a:p>
        </p:txBody>
      </p:sp>
    </p:spTree>
    <p:extLst>
      <p:ext uri="{BB962C8B-B14F-4D97-AF65-F5344CB8AC3E}">
        <p14:creationId xmlns:p14="http://schemas.microsoft.com/office/powerpoint/2010/main" val="360876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68" y="4162737"/>
            <a:ext cx="2864844" cy="215436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17" y="1301012"/>
            <a:ext cx="2911146" cy="2922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562" y="3510782"/>
            <a:ext cx="2092013" cy="1553319"/>
          </a:xfrm>
          <a:prstGeom prst="rect">
            <a:avLst/>
          </a:prstGeom>
        </p:spPr>
      </p:pic>
      <p:sp>
        <p:nvSpPr>
          <p:cNvPr id="9" name="Прямоугольник 8">
            <a:hlinkClick r:id="" action="ppaction://noaction">
              <a:snd r:embed="rId6" name="voltage.wav"/>
            </a:hlinkClick>
          </p:cNvPr>
          <p:cNvSpPr/>
          <p:nvPr/>
        </p:nvSpPr>
        <p:spPr>
          <a:xfrm>
            <a:off x="3260053" y="1404731"/>
            <a:ext cx="2501702" cy="824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деревья</a:t>
            </a:r>
          </a:p>
        </p:txBody>
      </p:sp>
      <p:sp>
        <p:nvSpPr>
          <p:cNvPr id="10" name="Прямоугольник 9">
            <a:hlinkClick r:id="" action="ppaction://noaction">
              <a:snd r:embed="rId6" name="voltage.wav"/>
            </a:hlinkClick>
          </p:cNvPr>
          <p:cNvSpPr/>
          <p:nvPr/>
        </p:nvSpPr>
        <p:spPr>
          <a:xfrm>
            <a:off x="3822814" y="3253572"/>
            <a:ext cx="1746911" cy="6010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травы</a:t>
            </a:r>
          </a:p>
        </p:txBody>
      </p:sp>
      <p:sp>
        <p:nvSpPr>
          <p:cNvPr id="11" name="Прямоугольник 10">
            <a:hlinkClick r:id="" action="ppaction://noaction">
              <a:snd r:embed="rId6" name="voltage.wav"/>
            </a:hlinkClick>
          </p:cNvPr>
          <p:cNvSpPr/>
          <p:nvPr/>
        </p:nvSpPr>
        <p:spPr>
          <a:xfrm>
            <a:off x="2913730" y="4149397"/>
            <a:ext cx="2006265" cy="824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кусты</a:t>
            </a:r>
          </a:p>
        </p:txBody>
      </p:sp>
      <p:sp>
        <p:nvSpPr>
          <p:cNvPr id="12" name="Прямоугольник 11">
            <a:hlinkClick r:id="" action="ppaction://noaction">
              <a:snd r:embed="rId6" name="voltage.wav"/>
            </a:hlinkClick>
          </p:cNvPr>
          <p:cNvSpPr/>
          <p:nvPr/>
        </p:nvSpPr>
        <p:spPr>
          <a:xfrm>
            <a:off x="6404481" y="2372090"/>
            <a:ext cx="1434258" cy="615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мох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560" y="1188291"/>
            <a:ext cx="2436926" cy="1276340"/>
          </a:xfrm>
          <a:prstGeom prst="rect">
            <a:avLst/>
          </a:prstGeom>
        </p:spPr>
      </p:pic>
      <p:sp>
        <p:nvSpPr>
          <p:cNvPr id="14" name="Прямоугольник 13">
            <a:hlinkClick r:id="" action="ppaction://noaction">
              <a:snd r:embed="rId6" name="voltage.wav"/>
            </a:hlinkClick>
          </p:cNvPr>
          <p:cNvSpPr/>
          <p:nvPr/>
        </p:nvSpPr>
        <p:spPr>
          <a:xfrm>
            <a:off x="4769851" y="4987959"/>
            <a:ext cx="2006265" cy="560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грибы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05717" y="606015"/>
            <a:ext cx="7129670" cy="7987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C00000"/>
                </a:solidFill>
                <a:latin typeface="Arial Black" panose="020B0A04020102020204" pitchFamily="34" charset="0"/>
              </a:rPr>
              <a:t>В лесу растут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979" y="2020992"/>
            <a:ext cx="2514532" cy="152548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205" y="3046906"/>
            <a:ext cx="2477834" cy="2329163"/>
          </a:xfrm>
          <a:prstGeom prst="rect">
            <a:avLst/>
          </a:prstGeom>
        </p:spPr>
      </p:pic>
      <p:sp>
        <p:nvSpPr>
          <p:cNvPr id="18" name="Прямоугольник 17">
            <a:hlinkClick r:id="" action="ppaction://noaction">
              <a:snd r:embed="rId6" name="voltage.wav"/>
            </a:hlinkClick>
          </p:cNvPr>
          <p:cNvSpPr/>
          <p:nvPr/>
        </p:nvSpPr>
        <p:spPr>
          <a:xfrm>
            <a:off x="6638768" y="5187186"/>
            <a:ext cx="2006265" cy="534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ягоды</a:t>
            </a:r>
          </a:p>
        </p:txBody>
      </p:sp>
    </p:spTree>
    <p:extLst>
      <p:ext uri="{BB962C8B-B14F-4D97-AF65-F5344CB8AC3E}">
        <p14:creationId xmlns:p14="http://schemas.microsoft.com/office/powerpoint/2010/main" val="302221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6111" r="7588" b="5734"/>
          <a:stretch/>
        </p:blipFill>
        <p:spPr>
          <a:xfrm rot="5400000">
            <a:off x="1141552" y="-1141552"/>
            <a:ext cx="6858000" cy="91411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74177" y="740414"/>
            <a:ext cx="6599583" cy="11359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C00000"/>
                </a:solidFill>
                <a:latin typeface="Arial Black" panose="020B0A04020102020204" pitchFamily="34" charset="0"/>
              </a:rPr>
              <a:t>Чем отличается куст от дерева?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1" t="10654" r="7449" b="7279"/>
          <a:stretch/>
        </p:blipFill>
        <p:spPr>
          <a:xfrm>
            <a:off x="5128591" y="3037704"/>
            <a:ext cx="2686695" cy="230265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43" y="1741948"/>
            <a:ext cx="4634948" cy="3731246"/>
          </a:xfrm>
          <a:prstGeom prst="rect">
            <a:avLst/>
          </a:prstGeom>
        </p:spPr>
      </p:pic>
      <p:sp>
        <p:nvSpPr>
          <p:cNvPr id="16" name="Прямоугольник 15">
            <a:hlinkClick r:id="" action="ppaction://noaction">
              <a:snd r:embed="rId5" name="voltage.wav"/>
            </a:hlinkClick>
          </p:cNvPr>
          <p:cNvSpPr/>
          <p:nvPr/>
        </p:nvSpPr>
        <p:spPr>
          <a:xfrm>
            <a:off x="1444047" y="5187661"/>
            <a:ext cx="2501702" cy="571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дерево</a:t>
            </a:r>
          </a:p>
        </p:txBody>
      </p:sp>
      <p:sp>
        <p:nvSpPr>
          <p:cNvPr id="17" name="Прямоугольник 16">
            <a:hlinkClick r:id="" action="ppaction://noaction">
              <a:snd r:embed="rId5" name="voltage.wav"/>
            </a:hlinkClick>
          </p:cNvPr>
          <p:cNvSpPr/>
          <p:nvPr/>
        </p:nvSpPr>
        <p:spPr>
          <a:xfrm>
            <a:off x="5540294" y="5242704"/>
            <a:ext cx="2006265" cy="505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куст</a:t>
            </a:r>
          </a:p>
        </p:txBody>
      </p:sp>
    </p:spTree>
    <p:extLst>
      <p:ext uri="{BB962C8B-B14F-4D97-AF65-F5344CB8AC3E}">
        <p14:creationId xmlns:p14="http://schemas.microsoft.com/office/powerpoint/2010/main" val="293154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595</TotalTime>
  <Words>534</Words>
  <Application>Microsoft Office PowerPoint</Application>
  <PresentationFormat>Экран (4:3)</PresentationFormat>
  <Paragraphs>133</Paragraphs>
  <Slides>48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Тема Office</vt:lpstr>
      <vt:lpstr>УРОК 13  ЧТО ТАКОЕ ХВОИНКИ?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Максимова</dc:creator>
  <cp:lastModifiedBy>Надежда Максимова</cp:lastModifiedBy>
  <cp:revision>54</cp:revision>
  <dcterms:created xsi:type="dcterms:W3CDTF">2016-07-18T10:44:43Z</dcterms:created>
  <dcterms:modified xsi:type="dcterms:W3CDTF">2016-10-20T17:05:45Z</dcterms:modified>
</cp:coreProperties>
</file>