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793" r:id="rId6"/>
    <p:sldMasterId id="2147483980" r:id="rId7"/>
  </p:sldMasterIdLst>
  <p:notesMasterIdLst>
    <p:notesMasterId r:id="rId37"/>
  </p:notesMasterIdLst>
  <p:handoutMasterIdLst>
    <p:handoutMasterId r:id="rId38"/>
  </p:handoutMasterIdLst>
  <p:sldIdLst>
    <p:sldId id="256" r:id="rId8"/>
    <p:sldId id="343" r:id="rId9"/>
    <p:sldId id="354" r:id="rId10"/>
    <p:sldId id="291" r:id="rId11"/>
    <p:sldId id="341" r:id="rId12"/>
    <p:sldId id="352" r:id="rId13"/>
    <p:sldId id="303" r:id="rId14"/>
    <p:sldId id="338" r:id="rId15"/>
    <p:sldId id="316" r:id="rId16"/>
    <p:sldId id="320" r:id="rId17"/>
    <p:sldId id="344" r:id="rId18"/>
    <p:sldId id="299" r:id="rId19"/>
    <p:sldId id="313" r:id="rId20"/>
    <p:sldId id="314" r:id="rId21"/>
    <p:sldId id="347" r:id="rId22"/>
    <p:sldId id="346" r:id="rId23"/>
    <p:sldId id="348" r:id="rId24"/>
    <p:sldId id="349" r:id="rId25"/>
    <p:sldId id="350" r:id="rId26"/>
    <p:sldId id="324" r:id="rId27"/>
    <p:sldId id="300" r:id="rId28"/>
    <p:sldId id="308" r:id="rId29"/>
    <p:sldId id="351" r:id="rId30"/>
    <p:sldId id="318" r:id="rId31"/>
    <p:sldId id="310" r:id="rId32"/>
    <p:sldId id="282" r:id="rId33"/>
    <p:sldId id="342" r:id="rId34"/>
    <p:sldId id="337" r:id="rId35"/>
    <p:sldId id="357" r:id="rId36"/>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33CC"/>
    <a:srgbClr val="FF9966"/>
    <a:srgbClr val="CC0000"/>
    <a:srgbClr val="800000"/>
    <a:srgbClr val="4D4D4D"/>
    <a:srgbClr val="C0C0C0"/>
    <a:srgbClr val="333333"/>
    <a:srgbClr val="618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2" autoAdjust="0"/>
    <p:restoredTop sz="94737" autoAdjust="0"/>
  </p:normalViewPr>
  <p:slideViewPr>
    <p:cSldViewPr>
      <p:cViewPr varScale="1">
        <p:scale>
          <a:sx n="119" d="100"/>
          <a:sy n="119" d="100"/>
        </p:scale>
        <p:origin x="1122" y="10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470"/>
    </p:cViewPr>
  </p:sorterViewPr>
  <p:notesViewPr>
    <p:cSldViewPr>
      <p:cViewPr varScale="1">
        <p:scale>
          <a:sx n="94" d="100"/>
          <a:sy n="94" d="100"/>
        </p:scale>
        <p:origin x="3642"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066198" y="234630"/>
            <a:ext cx="3038475" cy="465138"/>
          </a:xfrm>
          <a:prstGeom prst="rect">
            <a:avLst/>
          </a:prstGeom>
          <a:noFill/>
          <a:ln w="9525">
            <a:noFill/>
            <a:miter lim="800000"/>
            <a:headEnd/>
            <a:tailEnd/>
          </a:ln>
          <a:effectLst/>
        </p:spPr>
        <p:txBody>
          <a:bodyPr vert="horz" wrap="square" lIns="93171" tIns="46585" rIns="93171" bIns="46585" numCol="1" anchor="t" anchorCtr="0" compatLnSpc="1">
            <a:prstTxWarp prst="textNoShape">
              <a:avLst/>
            </a:prstTxWarp>
          </a:bodyPr>
          <a:lstStyle>
            <a:lvl1pPr defTabSz="932120">
              <a:defRPr sz="1200" b="0"/>
            </a:lvl1pPr>
          </a:lstStyle>
          <a:p>
            <a:pPr>
              <a:defRPr/>
            </a:pPr>
            <a:r>
              <a:rPr lang="en-US" sz="1400" b="1" dirty="0">
                <a:latin typeface="Arial Rounded MT Bold" panose="020F0704030504030204" pitchFamily="34" charset="0"/>
              </a:rPr>
              <a:t>The Importance of Delegation</a:t>
            </a:r>
          </a:p>
        </p:txBody>
      </p:sp>
      <p:sp>
        <p:nvSpPr>
          <p:cNvPr id="13316" name="Rectangle 4"/>
          <p:cNvSpPr>
            <a:spLocks noGrp="1" noChangeArrowheads="1"/>
          </p:cNvSpPr>
          <p:nvPr>
            <p:ph type="ftr" sz="quarter" idx="2"/>
          </p:nvPr>
        </p:nvSpPr>
        <p:spPr bwMode="auto">
          <a:xfrm>
            <a:off x="1" y="8829676"/>
            <a:ext cx="3038475" cy="465138"/>
          </a:xfrm>
          <a:prstGeom prst="rect">
            <a:avLst/>
          </a:prstGeom>
          <a:noFill/>
          <a:ln w="9525">
            <a:noFill/>
            <a:miter lim="800000"/>
            <a:headEnd/>
            <a:tailEnd/>
          </a:ln>
          <a:effectLst/>
        </p:spPr>
        <p:txBody>
          <a:bodyPr vert="horz" wrap="square" lIns="93171" tIns="46585" rIns="93171" bIns="46585" numCol="1" anchor="b" anchorCtr="0" compatLnSpc="1">
            <a:prstTxWarp prst="textNoShape">
              <a:avLst/>
            </a:prstTxWarp>
          </a:bodyPr>
          <a:lstStyle>
            <a:lvl1pPr defTabSz="932120">
              <a:defRPr sz="1200" b="0"/>
            </a:lvl1pPr>
          </a:lstStyle>
          <a:p>
            <a:pPr>
              <a:defRPr/>
            </a:pPr>
            <a:r>
              <a:rPr lang="en-US"/>
              <a:t>SIP #4 - City of Yukon - 5/21/19</a:t>
            </a:r>
            <a:endParaRPr lang="en-US" dirty="0"/>
          </a:p>
        </p:txBody>
      </p:sp>
      <p:sp>
        <p:nvSpPr>
          <p:cNvPr id="13317" name="Rectangle 5"/>
          <p:cNvSpPr>
            <a:spLocks noGrp="1" noChangeArrowheads="1"/>
          </p:cNvSpPr>
          <p:nvPr>
            <p:ph type="sldNum" sz="quarter" idx="3"/>
          </p:nvPr>
        </p:nvSpPr>
        <p:spPr bwMode="auto">
          <a:xfrm>
            <a:off x="3970339" y="8829676"/>
            <a:ext cx="3038475" cy="465138"/>
          </a:xfrm>
          <a:prstGeom prst="rect">
            <a:avLst/>
          </a:prstGeom>
          <a:noFill/>
          <a:ln w="9525">
            <a:noFill/>
            <a:miter lim="800000"/>
            <a:headEnd/>
            <a:tailEnd/>
          </a:ln>
          <a:effectLst/>
        </p:spPr>
        <p:txBody>
          <a:bodyPr vert="horz" wrap="square" lIns="93171" tIns="46585" rIns="93171" bIns="46585" numCol="1" anchor="b" anchorCtr="0" compatLnSpc="1">
            <a:prstTxWarp prst="textNoShape">
              <a:avLst/>
            </a:prstTxWarp>
          </a:bodyPr>
          <a:lstStyle>
            <a:lvl1pPr algn="r" defTabSz="932120">
              <a:defRPr sz="1200" b="0"/>
            </a:lvl1pPr>
          </a:lstStyle>
          <a:p>
            <a:pPr>
              <a:defRPr/>
            </a:pPr>
            <a:fld id="{4501840E-E0D9-4590-A048-37D016B9C9F3}" type="slidenum">
              <a:rPr lang="en-US"/>
              <a:pPr>
                <a:defRPr/>
              </a:pPr>
              <a:t>‹#›</a:t>
            </a:fld>
            <a:endParaRPr lang="en-US"/>
          </a:p>
        </p:txBody>
      </p:sp>
    </p:spTree>
    <p:extLst>
      <p:ext uri="{BB962C8B-B14F-4D97-AF65-F5344CB8AC3E}">
        <p14:creationId xmlns:p14="http://schemas.microsoft.com/office/powerpoint/2010/main" val="97675342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38475" cy="465138"/>
          </a:xfrm>
          <a:prstGeom prst="rect">
            <a:avLst/>
          </a:prstGeom>
          <a:noFill/>
          <a:ln w="9525">
            <a:noFill/>
            <a:miter lim="800000"/>
            <a:headEnd/>
            <a:tailEnd/>
          </a:ln>
          <a:effectLst/>
        </p:spPr>
        <p:txBody>
          <a:bodyPr vert="horz" wrap="square" lIns="93171" tIns="46585" rIns="93171" bIns="46585" numCol="1" anchor="t" anchorCtr="0" compatLnSpc="1">
            <a:prstTxWarp prst="textNoShape">
              <a:avLst/>
            </a:prstTxWarp>
          </a:bodyPr>
          <a:lstStyle>
            <a:lvl1pPr defTabSz="932120">
              <a:defRPr sz="1200" b="0"/>
            </a:lvl1pPr>
          </a:lstStyle>
          <a:p>
            <a:pPr>
              <a:defRPr/>
            </a:pPr>
            <a:endParaRPr lang="en-US"/>
          </a:p>
        </p:txBody>
      </p:sp>
      <p:sp>
        <p:nvSpPr>
          <p:cNvPr id="5123" name="Rectangle 3"/>
          <p:cNvSpPr>
            <a:spLocks noGrp="1" noChangeArrowheads="1"/>
          </p:cNvSpPr>
          <p:nvPr>
            <p:ph type="dt" idx="1"/>
          </p:nvPr>
        </p:nvSpPr>
        <p:spPr bwMode="auto">
          <a:xfrm>
            <a:off x="3970339" y="0"/>
            <a:ext cx="3038475" cy="465138"/>
          </a:xfrm>
          <a:prstGeom prst="rect">
            <a:avLst/>
          </a:prstGeom>
          <a:noFill/>
          <a:ln w="9525">
            <a:noFill/>
            <a:miter lim="800000"/>
            <a:headEnd/>
            <a:tailEnd/>
          </a:ln>
          <a:effectLst/>
        </p:spPr>
        <p:txBody>
          <a:bodyPr vert="horz" wrap="square" lIns="93171" tIns="46585" rIns="93171" bIns="46585" numCol="1" anchor="t" anchorCtr="0" compatLnSpc="1">
            <a:prstTxWarp prst="textNoShape">
              <a:avLst/>
            </a:prstTxWarp>
          </a:bodyPr>
          <a:lstStyle>
            <a:lvl1pPr algn="r" defTabSz="932120">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1" tIns="46585" rIns="93171" bIns="4658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8829676"/>
            <a:ext cx="3038475" cy="465138"/>
          </a:xfrm>
          <a:prstGeom prst="rect">
            <a:avLst/>
          </a:prstGeom>
          <a:noFill/>
          <a:ln w="9525">
            <a:noFill/>
            <a:miter lim="800000"/>
            <a:headEnd/>
            <a:tailEnd/>
          </a:ln>
          <a:effectLst/>
        </p:spPr>
        <p:txBody>
          <a:bodyPr vert="horz" wrap="square" lIns="93171" tIns="46585" rIns="93171" bIns="46585" numCol="1" anchor="b" anchorCtr="0" compatLnSpc="1">
            <a:prstTxWarp prst="textNoShape">
              <a:avLst/>
            </a:prstTxWarp>
          </a:bodyPr>
          <a:lstStyle>
            <a:lvl1pPr defTabSz="932120">
              <a:defRPr sz="1200" b="0"/>
            </a:lvl1pPr>
          </a:lstStyle>
          <a:p>
            <a:pPr>
              <a:defRPr/>
            </a:pPr>
            <a:r>
              <a:rPr lang="en-US"/>
              <a:t>SIP #4 - City of Yukon - 5/21/19</a:t>
            </a:r>
            <a:endParaRPr lang="en-US" dirty="0"/>
          </a:p>
        </p:txBody>
      </p:sp>
      <p:sp>
        <p:nvSpPr>
          <p:cNvPr id="5127" name="Rectangle 7"/>
          <p:cNvSpPr>
            <a:spLocks noGrp="1" noChangeArrowheads="1"/>
          </p:cNvSpPr>
          <p:nvPr>
            <p:ph type="sldNum" sz="quarter" idx="5"/>
          </p:nvPr>
        </p:nvSpPr>
        <p:spPr bwMode="auto">
          <a:xfrm>
            <a:off x="3970339" y="8829676"/>
            <a:ext cx="3038475" cy="465138"/>
          </a:xfrm>
          <a:prstGeom prst="rect">
            <a:avLst/>
          </a:prstGeom>
          <a:noFill/>
          <a:ln w="9525">
            <a:noFill/>
            <a:miter lim="800000"/>
            <a:headEnd/>
            <a:tailEnd/>
          </a:ln>
          <a:effectLst/>
        </p:spPr>
        <p:txBody>
          <a:bodyPr vert="horz" wrap="square" lIns="93171" tIns="46585" rIns="93171" bIns="46585" numCol="1" anchor="b" anchorCtr="0" compatLnSpc="1">
            <a:prstTxWarp prst="textNoShape">
              <a:avLst/>
            </a:prstTxWarp>
          </a:bodyPr>
          <a:lstStyle>
            <a:lvl1pPr algn="r" defTabSz="932120">
              <a:defRPr sz="1200" b="0"/>
            </a:lvl1pPr>
          </a:lstStyle>
          <a:p>
            <a:pPr>
              <a:defRPr/>
            </a:pPr>
            <a:fld id="{119E99B9-D0DF-42AE-BD7B-0BBBA09A5567}" type="slidenum">
              <a:rPr lang="en-US"/>
              <a:pPr>
                <a:defRPr/>
              </a:pPr>
              <a:t>‹#›</a:t>
            </a:fld>
            <a:endParaRPr lang="en-US"/>
          </a:p>
        </p:txBody>
      </p:sp>
    </p:spTree>
    <p:extLst>
      <p:ext uri="{BB962C8B-B14F-4D97-AF65-F5344CB8AC3E}">
        <p14:creationId xmlns:p14="http://schemas.microsoft.com/office/powerpoint/2010/main" val="62843092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amous-quotes.com/author.php?aid=132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hethrivingsmallbusiness.com/3-performance-management-tactic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thethrivingsmallbusiness.com/12-steps-to-contract-negotiation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hethrivingsmallbusiness.com/how-to-transition-an-employee-to-supervisor/"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22.png"/><Relationship Id="rId4" Type="http://schemas.openxmlformats.org/officeDocument/2006/relationships/hyperlink" Target="https://thethrivingsmallbusiness.com/coaching-as-a-leadership-competenc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ethrivingsmallbusiness.com/characteristics-of-effective-leadershi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thrivingsmallbusiness.com/the-5-step-process-of-strategic-plann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E0100C6D-56EF-45D6-8C85-6FCEF12BF721}" type="slidenum">
              <a:rPr lang="en-US" altLang="en-US" b="0" smtClean="0"/>
              <a:pPr eaLnBrk="1" hangingPunct="1"/>
              <a:t>1</a:t>
            </a:fld>
            <a:endParaRPr lang="en-US" altLang="en-US"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533400" y="4414838"/>
            <a:ext cx="6019800" cy="434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000"/>
              <a:t>"Never tell people how to do things. Tell them what to do and they will surprise you with their ingenuity." </a:t>
            </a:r>
            <a:r>
              <a:rPr lang="en-US" altLang="en-US" sz="2000" b="1"/>
              <a:t>--General George Smith Patton, Jr.</a:t>
            </a:r>
          </a:p>
          <a:p>
            <a:pPr eaLnBrk="1" hangingPunct="1"/>
            <a:endParaRPr lang="en-US" altLang="en-US" sz="2000" b="1"/>
          </a:p>
          <a:p>
            <a:pPr eaLnBrk="1" hangingPunct="1"/>
            <a:r>
              <a:rPr lang="en-US" altLang="en-US" sz="2000"/>
              <a:t>"The best executive is the one who has sense enough to pick good men to do what he wants done, and self-restraint enough to keep from meddling with them while they do it." </a:t>
            </a:r>
            <a:r>
              <a:rPr lang="en-US" altLang="en-US" sz="2000" b="1"/>
              <a:t>--Theodore Roosevelt</a:t>
            </a:r>
          </a:p>
          <a:p>
            <a:pPr eaLnBrk="1" hangingPunct="1"/>
            <a:r>
              <a:rPr lang="en-US" altLang="en-US" sz="2000"/>
              <a:t>No person will make a great business who wants to do it all himself or get all the credit.</a:t>
            </a:r>
            <a:br>
              <a:rPr lang="en-US" altLang="en-US" sz="2000"/>
            </a:br>
            <a:r>
              <a:rPr lang="en-US" altLang="en-US" sz="2000">
                <a:hlinkClick r:id="rId3" tooltip="1835-1919, American Industrialist, Philanthropist"/>
              </a:rPr>
              <a:t>Andrew Carnegie</a:t>
            </a:r>
            <a:endParaRPr lang="en-US" altLang="en-US" sz="2000" b="1"/>
          </a:p>
          <a:p>
            <a:pPr eaLnBrk="1" hangingPunct="1"/>
            <a:endParaRPr lang="en-US" altLang="en-US" sz="2000" b="1"/>
          </a:p>
          <a:p>
            <a:pPr eaLnBrk="1" hangingPunct="1"/>
            <a:endParaRPr lang="en-US" altLang="en-US"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Agree with this statement</a:t>
            </a:r>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11</a:t>
            </a:fld>
            <a:endParaRPr lang="en-US"/>
          </a:p>
        </p:txBody>
      </p:sp>
    </p:spTree>
    <p:extLst>
      <p:ext uri="{BB962C8B-B14F-4D97-AF65-F5344CB8AC3E}">
        <p14:creationId xmlns:p14="http://schemas.microsoft.com/office/powerpoint/2010/main" val="132370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229569E5-417D-420E-9D49-742F5C42DEC9}" type="slidenum">
              <a:rPr lang="en-US" altLang="en-US" b="0" smtClean="0"/>
              <a:pPr eaLnBrk="1" hangingPunct="1"/>
              <a:t>12</a:t>
            </a:fld>
            <a:endParaRPr lang="en-US" altLang="en-US" b="0"/>
          </a:p>
        </p:txBody>
      </p:sp>
      <p:sp>
        <p:nvSpPr>
          <p:cNvPr id="51203" name="Rectangle 2"/>
          <p:cNvSpPr>
            <a:spLocks noGrp="1" noRot="1" noChangeAspect="1" noChangeArrowheads="1" noTextEdit="1"/>
          </p:cNvSpPr>
          <p:nvPr>
            <p:ph type="sldImg"/>
          </p:nvPr>
        </p:nvSpPr>
        <p:spPr>
          <a:xfrm>
            <a:off x="1754188" y="304800"/>
            <a:ext cx="4646612" cy="3486150"/>
          </a:xfrm>
          <a:ln/>
        </p:spPr>
      </p:sp>
      <p:sp>
        <p:nvSpPr>
          <p:cNvPr id="51204" name="Rectangle 3"/>
          <p:cNvSpPr>
            <a:spLocks noGrp="1" noChangeArrowheads="1"/>
          </p:cNvSpPr>
          <p:nvPr>
            <p:ph type="body" idx="1"/>
          </p:nvPr>
        </p:nvSpPr>
        <p:spPr>
          <a:xfrm>
            <a:off x="381000" y="4191000"/>
            <a:ext cx="6324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000"/>
              <a:t>#1 – If you can’t trust your employees, whom can you trust?  Were you involved in the hiring?  You selected the employee.  To get responsible employees, you have to give responsibility.  </a:t>
            </a:r>
          </a:p>
          <a:p>
            <a:pPr eaLnBrk="1" hangingPunct="1"/>
            <a:r>
              <a:rPr lang="en-US" altLang="en-US" sz="2000"/>
              <a:t>#2 – If you delegate correctly, you don’t lose control of the task or its outcome.  What you lose control of is the way that the outcome is reached.  You need to let go of controlling the HOW and instead focus on the WHAT and the WHEN.  </a:t>
            </a:r>
          </a:p>
          <a:p>
            <a:pPr eaLnBrk="1" hangingPunct="1"/>
            <a:r>
              <a:rPr lang="en-US" altLang="en-US" sz="2000"/>
              <a:t>#3 – Really?  Your employees are a wealth of experience and knowledge of day-to-day operations.  Don’t ignore this resource.  You’re paying for it, use it!</a:t>
            </a:r>
          </a:p>
          <a:p>
            <a:pPr eaLnBrk="1" hangingPunct="1"/>
            <a:r>
              <a:rPr lang="en-US" altLang="en-US" sz="2000"/>
              <a:t>#4 – This is an Illusion.  What happens when you don’t delegate, you are forever doomed to doing the task   </a:t>
            </a:r>
          </a:p>
        </p:txBody>
      </p:sp>
      <p:sp>
        <p:nvSpPr>
          <p:cNvPr id="5120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830388" y="228600"/>
            <a:ext cx="4646612" cy="3486150"/>
          </a:xfrm>
          <a:ln/>
        </p:spPr>
      </p:sp>
      <p:sp>
        <p:nvSpPr>
          <p:cNvPr id="52227" name="Notes Placeholder 2"/>
          <p:cNvSpPr>
            <a:spLocks noGrp="1"/>
          </p:cNvSpPr>
          <p:nvPr>
            <p:ph type="body" idx="1"/>
          </p:nvPr>
        </p:nvSpPr>
        <p:spPr>
          <a:xfrm>
            <a:off x="533400" y="3886200"/>
            <a:ext cx="61722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a:t>#5 – It does the opposite, it extends your authority.  The more authority you give to employees, the more authority your entire work unit has.  As you grant others authority, you gain an efficient and effective workforce.  You can focus on the issues that deserve your undivided attention.  </a:t>
            </a:r>
          </a:p>
          <a:p>
            <a:r>
              <a:rPr lang="en-US" altLang="en-US" sz="2000"/>
              <a:t>#6 – Your job is to reach overall organizational or project goals through the efforts of others.  Wise managers know that when their employees shine, they shine, too.  When they do well, tell everyone about it.  You are being primarily measured on your team’s performance. </a:t>
            </a:r>
          </a:p>
          <a:p>
            <a:r>
              <a:rPr lang="en-US" altLang="en-US" sz="2000"/>
              <a:t>#7 – The more people you delegate to, the more flexible you can be.  Let your employees deal with the day-to-day, you deal with the “surprises”.  </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386BEE9D-3859-4A0E-884C-FCD953AF1D6D}" type="slidenum">
              <a:rPr lang="en-US" altLang="en-US" b="0" smtClean="0"/>
              <a:pPr eaLnBrk="1" hangingPunct="1"/>
              <a:t>13</a:t>
            </a:fld>
            <a:endParaRPr lang="en-US" altLang="en-US" b="0"/>
          </a:p>
        </p:txBody>
      </p:sp>
      <p:sp>
        <p:nvSpPr>
          <p:cNvPr id="522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830388" y="304800"/>
            <a:ext cx="4646612" cy="3486150"/>
          </a:xfrm>
          <a:ln/>
        </p:spPr>
      </p:sp>
      <p:sp>
        <p:nvSpPr>
          <p:cNvPr id="53251" name="Notes Placeholder 2"/>
          <p:cNvSpPr>
            <a:spLocks noGrp="1"/>
          </p:cNvSpPr>
          <p:nvPr>
            <p:ph type="body" idx="1"/>
          </p:nvPr>
        </p:nvSpPr>
        <p:spPr>
          <a:xfrm>
            <a:off x="381000" y="4038600"/>
            <a:ext cx="64008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a:t>#8 – This is a cop out!  Are your employees to busy to learn something new, something that can make your job easier and boost the performance of your work unit, all at the same time?  Satisfaction comes from taking on new challenges, for you and for your employees.  </a:t>
            </a:r>
          </a:p>
          <a:p>
            <a:r>
              <a:rPr lang="en-US" altLang="en-US" sz="2000"/>
              <a:t>#9 – You need to share the big picture with your employees.  Your job is to provide your employees with a vision of where you want to go and the priorities of what needs to be achieved, and then allow them to find the best way to attain those goals. </a:t>
            </a:r>
          </a:p>
          <a:p>
            <a:r>
              <a:rPr lang="en-US" altLang="en-US" sz="2000" b="1"/>
              <a:t>YOU HAVE TO TRUST YOUR EMPLOYEES</a:t>
            </a:r>
            <a:r>
              <a:rPr lang="en-US" altLang="en-US" sz="2000"/>
              <a:t>. When you delegate tasks, you don’t automatically abdicate your responsibility for their successful completion .  </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5CC8AC29-D8B8-40B2-8DD8-7F823D316CF7}" type="slidenum">
              <a:rPr lang="en-US" altLang="en-US" b="0" smtClean="0"/>
              <a:pPr eaLnBrk="1" hangingPunct="1"/>
              <a:t>14</a:t>
            </a:fld>
            <a:endParaRPr lang="en-US" altLang="en-US" b="0"/>
          </a:p>
        </p:txBody>
      </p:sp>
      <p:sp>
        <p:nvSpPr>
          <p:cNvPr id="5325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solidFill>
                  <a:schemeClr val="tx1"/>
                </a:solidFill>
                <a:effectLst/>
                <a:latin typeface="Arial" charset="0"/>
                <a:ea typeface="+mn-ea"/>
                <a:cs typeface="+mn-cs"/>
              </a:rPr>
              <a:t>1.  Know Your Employees</a:t>
            </a:r>
            <a:endParaRPr lang="en-US" sz="2000" kern="1200" dirty="0">
              <a:solidFill>
                <a:schemeClr val="tx1"/>
              </a:solidFill>
              <a:effectLst/>
              <a:latin typeface="Arial" charset="0"/>
              <a:ea typeface="+mn-ea"/>
              <a:cs typeface="+mn-cs"/>
            </a:endParaRPr>
          </a:p>
          <a:p>
            <a:r>
              <a:rPr lang="en-US" sz="2000" kern="1200" dirty="0">
                <a:solidFill>
                  <a:schemeClr val="tx1"/>
                </a:solidFill>
                <a:effectLst/>
                <a:latin typeface="Arial" charset="0"/>
                <a:ea typeface="+mn-ea"/>
                <a:cs typeface="+mn-cs"/>
              </a:rPr>
              <a:t>It is important to pay attention to the skill set and how well </a:t>
            </a:r>
            <a:r>
              <a:rPr lang="en-US" sz="2000" kern="1200" dirty="0">
                <a:solidFill>
                  <a:schemeClr val="tx1"/>
                </a:solidFill>
                <a:effectLst/>
                <a:latin typeface="Arial" charset="0"/>
                <a:ea typeface="+mn-ea"/>
                <a:cs typeface="+mn-cs"/>
                <a:hlinkClick r:id="rId3"/>
              </a:rPr>
              <a:t>employees perform</a:t>
            </a:r>
            <a:r>
              <a:rPr lang="en-US" sz="2000" kern="1200" dirty="0">
                <a:solidFill>
                  <a:schemeClr val="tx1"/>
                </a:solidFill>
                <a:effectLst/>
                <a:latin typeface="Arial" charset="0"/>
                <a:ea typeface="+mn-ea"/>
                <a:cs typeface="+mn-cs"/>
              </a:rPr>
              <a:t>.  Pay attention to things like verbal and written communication skills, problem solving skills, social skills, organizational skills and </a:t>
            </a:r>
            <a:r>
              <a:rPr lang="en-US" sz="2000" kern="1200" dirty="0">
                <a:solidFill>
                  <a:schemeClr val="tx1"/>
                </a:solidFill>
                <a:effectLst/>
                <a:latin typeface="Arial" charset="0"/>
                <a:ea typeface="+mn-ea"/>
                <a:cs typeface="+mn-cs"/>
                <a:hlinkClick r:id="rId4"/>
              </a:rPr>
              <a:t>negotiating skills</a:t>
            </a:r>
            <a:r>
              <a:rPr lang="en-US" sz="2000" kern="1200" dirty="0">
                <a:solidFill>
                  <a:schemeClr val="tx1"/>
                </a:solidFill>
                <a:effectLst/>
                <a:latin typeface="Arial" charset="0"/>
                <a:ea typeface="+mn-ea"/>
                <a:cs typeface="+mn-cs"/>
              </a:rPr>
              <a:t>.</a:t>
            </a:r>
          </a:p>
          <a:p>
            <a:endParaRPr lang="en-US" dirty="0"/>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15</a:t>
            </a:fld>
            <a:endParaRPr lang="en-US"/>
          </a:p>
        </p:txBody>
      </p:sp>
    </p:spTree>
    <p:extLst>
      <p:ext uri="{BB962C8B-B14F-4D97-AF65-F5344CB8AC3E}">
        <p14:creationId xmlns:p14="http://schemas.microsoft.com/office/powerpoint/2010/main" val="64111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4475" y="228600"/>
            <a:ext cx="4646613" cy="3486150"/>
          </a:xfrm>
        </p:spPr>
      </p:sp>
      <p:sp>
        <p:nvSpPr>
          <p:cNvPr id="3" name="Notes Placeholder 2"/>
          <p:cNvSpPr>
            <a:spLocks noGrp="1"/>
          </p:cNvSpPr>
          <p:nvPr>
            <p:ph type="body" idx="1"/>
          </p:nvPr>
        </p:nvSpPr>
        <p:spPr>
          <a:xfrm>
            <a:off x="304800" y="3810000"/>
            <a:ext cx="6324600" cy="3200400"/>
          </a:xfrm>
        </p:spPr>
        <p:txBody>
          <a:bodyPr/>
          <a:lstStyle/>
          <a:p>
            <a:r>
              <a:rPr lang="en-US" sz="2000" b="1" dirty="0"/>
              <a:t>2.  Explain the Task</a:t>
            </a:r>
            <a:endParaRPr lang="en-US" sz="2000" dirty="0"/>
          </a:p>
          <a:p>
            <a:r>
              <a:rPr lang="en-US" sz="2000" dirty="0"/>
              <a:t>When delegating a task, especially the first few times, help the employee think through the necessary steps to accomplish the assignment.  Guide them through the process and then let them go.</a:t>
            </a:r>
          </a:p>
          <a:p>
            <a:r>
              <a:rPr lang="en-US" sz="2000" dirty="0"/>
              <a:t>For instance, if you are delegating </a:t>
            </a:r>
            <a:r>
              <a:rPr lang="en-US" sz="2000" dirty="0">
                <a:hlinkClick r:id="rId3"/>
              </a:rPr>
              <a:t>supervisory responsibility</a:t>
            </a:r>
            <a:r>
              <a:rPr lang="en-US" sz="2000" dirty="0"/>
              <a:t> to an employee, have </a:t>
            </a:r>
            <a:r>
              <a:rPr lang="en-US" sz="2000" dirty="0">
                <a:hlinkClick r:id="rId4"/>
              </a:rPr>
              <a:t>coaching sessions</a:t>
            </a:r>
            <a:r>
              <a:rPr lang="en-US" sz="2000" dirty="0"/>
              <a:t> with the employee and talk them through the important steps of managing employees.</a:t>
            </a:r>
          </a:p>
          <a:p>
            <a:endParaRPr lang="en-US" dirty="0"/>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16</a:t>
            </a:fld>
            <a:endParaRPr lang="en-US"/>
          </a:p>
        </p:txBody>
      </p:sp>
      <p:pic>
        <p:nvPicPr>
          <p:cNvPr id="6" name="Picture 5">
            <a:extLst>
              <a:ext uri="{FF2B5EF4-FFF2-40B4-BE49-F238E27FC236}">
                <a16:creationId xmlns:a16="http://schemas.microsoft.com/office/drawing/2014/main" id="{2B60F4FC-C55B-45A7-B339-6616DDF3CCF1}"/>
              </a:ext>
            </a:extLst>
          </p:cNvPr>
          <p:cNvPicPr>
            <a:picLocks noChangeAspect="1"/>
          </p:cNvPicPr>
          <p:nvPr/>
        </p:nvPicPr>
        <p:blipFill>
          <a:blip r:embed="rId5"/>
          <a:stretch>
            <a:fillRect/>
          </a:stretch>
        </p:blipFill>
        <p:spPr>
          <a:xfrm>
            <a:off x="1894681" y="6886576"/>
            <a:ext cx="3886200" cy="1943100"/>
          </a:xfrm>
          <a:prstGeom prst="rect">
            <a:avLst/>
          </a:prstGeom>
        </p:spPr>
      </p:pic>
    </p:spTree>
    <p:extLst>
      <p:ext uri="{BB962C8B-B14F-4D97-AF65-F5344CB8AC3E}">
        <p14:creationId xmlns:p14="http://schemas.microsoft.com/office/powerpoint/2010/main" val="511965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4838"/>
            <a:ext cx="5607050" cy="2824162"/>
          </a:xfrm>
        </p:spPr>
        <p:txBody>
          <a:bodyPr/>
          <a:lstStyle/>
          <a:p>
            <a:r>
              <a:rPr lang="en-US" sz="2000" b="1" dirty="0"/>
              <a:t>3.  Monitor The Tasks</a:t>
            </a:r>
            <a:endParaRPr lang="en-US" sz="2000" dirty="0"/>
          </a:p>
          <a:p>
            <a:r>
              <a:rPr lang="en-US" sz="2000" dirty="0"/>
              <a:t>When you first delegate tasks to others it is important to monitor how the employee is performing the task so that you can make needed changes or adjustments.  Monitoring also helps identify any issues that may arise. Such as, the need for additional resources, task capability, etc..</a:t>
            </a:r>
          </a:p>
          <a:p>
            <a:endParaRPr lang="en-US" dirty="0"/>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17</a:t>
            </a:fld>
            <a:endParaRPr lang="en-US"/>
          </a:p>
        </p:txBody>
      </p:sp>
    </p:spTree>
    <p:extLst>
      <p:ext uri="{BB962C8B-B14F-4D97-AF65-F5344CB8AC3E}">
        <p14:creationId xmlns:p14="http://schemas.microsoft.com/office/powerpoint/2010/main" val="6090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4838"/>
            <a:ext cx="5607050" cy="3814762"/>
          </a:xfrm>
        </p:spPr>
        <p:txBody>
          <a:bodyPr/>
          <a:lstStyle/>
          <a:p>
            <a:r>
              <a:rPr lang="en-US" sz="2000" b="1" dirty="0"/>
              <a:t>4. Coach The Employee</a:t>
            </a:r>
            <a:endParaRPr lang="en-US" sz="2000" dirty="0"/>
          </a:p>
          <a:p>
            <a:r>
              <a:rPr lang="en-US" sz="2000" dirty="0"/>
              <a:t>Give the employee feedback as they perform the task and take the opportunity to teach or enlighten the employee as needed.  This coaching opportunity can help develop other </a:t>
            </a:r>
            <a:r>
              <a:rPr lang="en-US" sz="2000" dirty="0">
                <a:hlinkClick r:id="rId3"/>
              </a:rPr>
              <a:t>leadership competencies</a:t>
            </a:r>
            <a:r>
              <a:rPr lang="en-US" sz="2000" dirty="0"/>
              <a:t>.</a:t>
            </a:r>
          </a:p>
          <a:p>
            <a:r>
              <a:rPr lang="en-US" sz="2000" dirty="0"/>
              <a:t>For instance, let’s say you delegated the responsibility of planning the annual staff picnic. The employee planned the picnic but went over budget. This is a great time to teach them the discipline of budgeting limited resources.  </a:t>
            </a:r>
            <a:endParaRPr lang="en-US" dirty="0"/>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18</a:t>
            </a:fld>
            <a:endParaRPr lang="en-US"/>
          </a:p>
        </p:txBody>
      </p:sp>
    </p:spTree>
    <p:extLst>
      <p:ext uri="{BB962C8B-B14F-4D97-AF65-F5344CB8AC3E}">
        <p14:creationId xmlns:p14="http://schemas.microsoft.com/office/powerpoint/2010/main" val="324734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75" y="228600"/>
            <a:ext cx="4646613" cy="3486150"/>
          </a:xfrm>
        </p:spPr>
      </p:sp>
      <p:sp>
        <p:nvSpPr>
          <p:cNvPr id="3" name="Notes Placeholder 2"/>
          <p:cNvSpPr>
            <a:spLocks noGrp="1"/>
          </p:cNvSpPr>
          <p:nvPr>
            <p:ph type="body" idx="1"/>
          </p:nvPr>
        </p:nvSpPr>
        <p:spPr>
          <a:xfrm>
            <a:off x="228600" y="3851275"/>
            <a:ext cx="6629400" cy="4791076"/>
          </a:xfrm>
        </p:spPr>
        <p:txBody>
          <a:bodyPr/>
          <a:lstStyle/>
          <a:p>
            <a:r>
              <a:rPr lang="en-US" sz="2000" b="1" dirty="0"/>
              <a:t>5.  Develop The Employee</a:t>
            </a:r>
            <a:endParaRPr lang="en-US" sz="2000" dirty="0"/>
          </a:p>
          <a:p>
            <a:r>
              <a:rPr lang="en-US" sz="2000" b="1" dirty="0"/>
              <a:t>As the employee demonstrates the ability to perform delegated tasks, increase their responsibility.</a:t>
            </a:r>
          </a:p>
          <a:p>
            <a:r>
              <a:rPr lang="en-US" sz="2000" i="1" dirty="0"/>
              <a:t>Keep in mind that not all employees will have the ability to take on more responsibility.</a:t>
            </a:r>
          </a:p>
          <a:p>
            <a:r>
              <a:rPr lang="en-US" sz="2000" i="1" dirty="0"/>
              <a:t>Some employees have a limit as to how much they can handle without it affecting their stress level.  </a:t>
            </a:r>
            <a:r>
              <a:rPr lang="en-US" sz="2000" dirty="0"/>
              <a:t>That is OK.</a:t>
            </a:r>
          </a:p>
          <a:p>
            <a:r>
              <a:rPr lang="en-US" sz="2000" b="1" dirty="0"/>
              <a:t>Target those employees who have the capacity, willingness and interest in growing and help them increase responsibility.</a:t>
            </a:r>
          </a:p>
          <a:p>
            <a:r>
              <a:rPr lang="en-US" sz="2000" i="1" dirty="0"/>
              <a:t>This offers them new and interesting responsibilities and allows you to focus on higher level tasks.  </a:t>
            </a:r>
            <a:endParaRPr lang="en-US" i="1" dirty="0"/>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19</a:t>
            </a:fld>
            <a:endParaRPr lang="en-US"/>
          </a:p>
        </p:txBody>
      </p:sp>
    </p:spTree>
    <p:extLst>
      <p:ext uri="{BB962C8B-B14F-4D97-AF65-F5344CB8AC3E}">
        <p14:creationId xmlns:p14="http://schemas.microsoft.com/office/powerpoint/2010/main" val="3303580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449388" y="381000"/>
            <a:ext cx="4646612" cy="348615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DE1DF455-AE3A-4A74-A391-EC2FA7D1DE6B}" type="slidenum">
              <a:rPr lang="en-US" altLang="en-US" b="0" smtClean="0"/>
              <a:pPr eaLnBrk="1" hangingPunct="1"/>
              <a:t>20</a:t>
            </a:fld>
            <a:endParaRPr lang="en-US" altLang="en-US" b="0"/>
          </a:p>
        </p:txBody>
      </p:sp>
      <p:pic>
        <p:nvPicPr>
          <p:cNvPr id="56325" name="Picture 2" descr="http://www.businesscertificationcourses.com/communities/7/004/010/956/127/images/4582749147.sw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1"/>
            <a:ext cx="74676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5"/>
          </p:nvPr>
        </p:nvSpPr>
        <p:spPr/>
        <p:txBody>
          <a:bodyPr/>
          <a:lstStyle/>
          <a:p>
            <a:pPr>
              <a:defRPr/>
            </a:pPr>
            <a:fld id="{119E99B9-D0DF-42AE-BD7B-0BBBA09A5567}" type="slidenum">
              <a:rPr lang="en-US" smtClean="0"/>
              <a:pPr>
                <a:defRPr/>
              </a:pPr>
              <a:t>2</a:t>
            </a:fld>
            <a:endParaRPr lang="en-US"/>
          </a:p>
        </p:txBody>
      </p:sp>
    </p:spTree>
    <p:extLst>
      <p:ext uri="{BB962C8B-B14F-4D97-AF65-F5344CB8AC3E}">
        <p14:creationId xmlns:p14="http://schemas.microsoft.com/office/powerpoint/2010/main" val="2637804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FA9BB9EB-C7E3-490B-B13C-BA173AEA04CE}" type="slidenum">
              <a:rPr lang="en-US" altLang="en-US" b="0" smtClean="0"/>
              <a:pPr eaLnBrk="1" hangingPunct="1"/>
              <a:t>21</a:t>
            </a:fld>
            <a:endParaRPr lang="en-US" altLang="en-US" b="0"/>
          </a:p>
        </p:txBody>
      </p:sp>
      <p:sp>
        <p:nvSpPr>
          <p:cNvPr id="57347" name="Rectangle 2"/>
          <p:cNvSpPr>
            <a:spLocks noGrp="1" noRot="1" noChangeAspect="1" noChangeArrowheads="1" noTextEdit="1"/>
          </p:cNvSpPr>
          <p:nvPr>
            <p:ph type="sldImg"/>
          </p:nvPr>
        </p:nvSpPr>
        <p:spPr>
          <a:xfrm>
            <a:off x="1677988" y="304800"/>
            <a:ext cx="4646612" cy="3486150"/>
          </a:xfrm>
          <a:ln/>
        </p:spPr>
      </p:sp>
      <p:sp>
        <p:nvSpPr>
          <p:cNvPr id="57348" name="Rectangle 3"/>
          <p:cNvSpPr>
            <a:spLocks noGrp="1" noChangeArrowheads="1"/>
          </p:cNvSpPr>
          <p:nvPr>
            <p:ph type="body" idx="1"/>
          </p:nvPr>
        </p:nvSpPr>
        <p:spPr>
          <a:xfrm>
            <a:off x="304800" y="3871913"/>
            <a:ext cx="64008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000" b="1" dirty="0"/>
              <a:t>What Can and Cannot Be Delegated</a:t>
            </a:r>
          </a:p>
          <a:p>
            <a:pPr eaLnBrk="1" hangingPunct="1"/>
            <a:r>
              <a:rPr lang="en-US" altLang="en-US" sz="2000" b="1" dirty="0"/>
              <a:t>Managers may delegate whenever they need something done by their employees and it is appropriate for their employees to complete the task or project.           </a:t>
            </a:r>
          </a:p>
          <a:p>
            <a:pPr eaLnBrk="1" hangingPunct="1"/>
            <a:r>
              <a:rPr lang="en-US" altLang="en-US" sz="2000" dirty="0">
                <a:solidFill>
                  <a:srgbClr val="0033CC"/>
                </a:solidFill>
              </a:rPr>
              <a:t>  </a:t>
            </a:r>
            <a:r>
              <a:rPr lang="en-US" altLang="en-US" sz="1900" u="sng" dirty="0"/>
              <a:t>Consider for delegation:</a:t>
            </a:r>
          </a:p>
          <a:p>
            <a:pPr lvl="1" eaLnBrk="1" hangingPunct="1">
              <a:buFontTx/>
              <a:buChar char="•"/>
            </a:pPr>
            <a:r>
              <a:rPr lang="en-US" altLang="en-US" sz="1900" dirty="0"/>
              <a:t>Any activity you used to do before being promoted to management--if you have an employee reporting to you who can do this activity now.</a:t>
            </a:r>
          </a:p>
          <a:p>
            <a:pPr lvl="1" eaLnBrk="1" hangingPunct="1">
              <a:buFontTx/>
              <a:buChar char="•"/>
            </a:pPr>
            <a:r>
              <a:rPr lang="en-US" altLang="en-US" sz="1900" dirty="0"/>
              <a:t>Tasks in which your employees have more experience than you.</a:t>
            </a:r>
          </a:p>
          <a:p>
            <a:pPr lvl="1" eaLnBrk="1" hangingPunct="1">
              <a:buFontTx/>
              <a:buChar char="•"/>
            </a:pPr>
            <a:r>
              <a:rPr lang="en-US" altLang="en-US" sz="1900" dirty="0"/>
              <a:t>Making decisions on matters that are especially important to your employees, such as rest and meal periods or team-building activities and meetings.  </a:t>
            </a:r>
            <a:endParaRPr lang="en-US" altLang="en-US" dirty="0"/>
          </a:p>
        </p:txBody>
      </p:sp>
      <p:sp>
        <p:nvSpPr>
          <p:cNvPr id="573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endParaRPr lang="en-US" altLang="en-US" b="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077CA6FF-6220-4D3C-A0BF-CA76C80A845B}" type="slidenum">
              <a:rPr lang="en-US" altLang="en-US" b="0" smtClean="0"/>
              <a:pPr eaLnBrk="1" hangingPunct="1"/>
              <a:t>22</a:t>
            </a:fld>
            <a:endParaRPr lang="en-US" altLang="en-US" b="0"/>
          </a:p>
        </p:txBody>
      </p:sp>
      <p:sp>
        <p:nvSpPr>
          <p:cNvPr id="58371" name="Rectangle 2"/>
          <p:cNvSpPr>
            <a:spLocks noGrp="1" noRot="1" noChangeAspect="1" noChangeArrowheads="1" noTextEdit="1"/>
          </p:cNvSpPr>
          <p:nvPr>
            <p:ph type="sldImg"/>
          </p:nvPr>
        </p:nvSpPr>
        <p:spPr>
          <a:xfrm>
            <a:off x="1647825" y="304800"/>
            <a:ext cx="4646613" cy="3486150"/>
          </a:xfrm>
          <a:ln/>
        </p:spPr>
      </p:sp>
      <p:sp>
        <p:nvSpPr>
          <p:cNvPr id="58372" name="Rectangle 3"/>
          <p:cNvSpPr>
            <a:spLocks noGrp="1" noChangeArrowheads="1"/>
          </p:cNvSpPr>
          <p:nvPr>
            <p:ph type="body" idx="1"/>
          </p:nvPr>
        </p:nvSpPr>
        <p:spPr>
          <a:xfrm>
            <a:off x="533400" y="3962400"/>
            <a:ext cx="61722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200" dirty="0"/>
              <a:t>The main reasons delegation fails are:</a:t>
            </a:r>
          </a:p>
          <a:p>
            <a:pPr eaLnBrk="1" hangingPunct="1"/>
            <a:r>
              <a:rPr lang="en-US" altLang="en-US" sz="2200" u="sng" dirty="0"/>
              <a:t>Lack of  TOP support </a:t>
            </a:r>
            <a:r>
              <a:rPr lang="en-US" altLang="en-US" sz="2200" dirty="0"/>
              <a:t>– City Manager/Department Head must not only recognize the importance of delegation and support it, but must also be willing to delegate to top management team members.</a:t>
            </a:r>
          </a:p>
          <a:p>
            <a:pPr eaLnBrk="1" hangingPunct="1"/>
            <a:r>
              <a:rPr lang="en-US" altLang="en-US" sz="2200" u="sng" dirty="0"/>
              <a:t>Failure to plan </a:t>
            </a:r>
            <a:r>
              <a:rPr lang="en-US" altLang="en-US" sz="2200" dirty="0"/>
              <a:t>– Managers often think it is easier to do work themselves instead of taking the time to review all their activities and determine which ones may be delegated to save their time and to help employees learn and develop.  </a:t>
            </a:r>
          </a:p>
        </p:txBody>
      </p:sp>
      <p:sp>
        <p:nvSpPr>
          <p:cNvPr id="583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81000"/>
            <a:ext cx="4646613" cy="34861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23</a:t>
            </a:fld>
            <a:endParaRPr lang="en-US"/>
          </a:p>
        </p:txBody>
      </p:sp>
      <p:pic>
        <p:nvPicPr>
          <p:cNvPr id="6" name="Picture 5">
            <a:extLst>
              <a:ext uri="{FF2B5EF4-FFF2-40B4-BE49-F238E27FC236}">
                <a16:creationId xmlns:a16="http://schemas.microsoft.com/office/drawing/2014/main" id="{38F43E42-F22E-402A-9B2B-C6F25F0CD0A4}"/>
              </a:ext>
            </a:extLst>
          </p:cNvPr>
          <p:cNvPicPr>
            <a:picLocks noChangeAspect="1"/>
          </p:cNvPicPr>
          <p:nvPr/>
        </p:nvPicPr>
        <p:blipFill>
          <a:blip r:embed="rId3"/>
          <a:stretch>
            <a:fillRect/>
          </a:stretch>
        </p:blipFill>
        <p:spPr>
          <a:xfrm>
            <a:off x="609600" y="3962400"/>
            <a:ext cx="5943600" cy="4457700"/>
          </a:xfrm>
          <a:prstGeom prst="rect">
            <a:avLst/>
          </a:prstGeom>
        </p:spPr>
      </p:pic>
    </p:spTree>
    <p:extLst>
      <p:ext uri="{BB962C8B-B14F-4D97-AF65-F5344CB8AC3E}">
        <p14:creationId xmlns:p14="http://schemas.microsoft.com/office/powerpoint/2010/main" val="3584906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493838" y="304800"/>
            <a:ext cx="4646612" cy="3486150"/>
          </a:xfrm>
          <a:ln/>
        </p:spPr>
      </p:sp>
      <p:sp>
        <p:nvSpPr>
          <p:cNvPr id="60419" name="Notes Placeholder 2"/>
          <p:cNvSpPr>
            <a:spLocks noGrp="1"/>
          </p:cNvSpPr>
          <p:nvPr>
            <p:ph type="body" idx="1"/>
          </p:nvPr>
        </p:nvSpPr>
        <p:spPr>
          <a:xfrm>
            <a:off x="533400" y="4044792"/>
            <a:ext cx="6248400" cy="4500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200" b="1" dirty="0"/>
              <a:t>Effective Monitoring</a:t>
            </a:r>
          </a:p>
          <a:p>
            <a:pPr>
              <a:buClr>
                <a:srgbClr val="C00000"/>
              </a:buClr>
              <a:buFont typeface="Wingdings" pitchFamily="2" charset="2"/>
              <a:buChar char="ü"/>
            </a:pPr>
            <a:r>
              <a:rPr lang="en-US" altLang="en-US" sz="2200" dirty="0"/>
              <a:t>Tailor your approach to the employee.</a:t>
            </a:r>
          </a:p>
          <a:p>
            <a:pPr>
              <a:buClr>
                <a:srgbClr val="C00000"/>
              </a:buClr>
              <a:buFont typeface="Wingdings" pitchFamily="2" charset="2"/>
              <a:buChar char="ü"/>
            </a:pPr>
            <a:r>
              <a:rPr lang="en-US" altLang="en-US" sz="2200" dirty="0"/>
              <a:t>Diligently use a written or computer-based system for tracking the tasks that you assign to your employees.</a:t>
            </a:r>
          </a:p>
          <a:p>
            <a:pPr>
              <a:buClr>
                <a:srgbClr val="C00000"/>
              </a:buClr>
              <a:buFont typeface="Wingdings" pitchFamily="2" charset="2"/>
              <a:buChar char="ü"/>
            </a:pPr>
            <a:r>
              <a:rPr lang="en-US" altLang="en-US" sz="2200" dirty="0"/>
              <a:t>Keep the lines of communication open. </a:t>
            </a:r>
          </a:p>
          <a:p>
            <a:pPr>
              <a:buClr>
                <a:srgbClr val="C00000"/>
              </a:buClr>
              <a:buFont typeface="Wingdings" pitchFamily="2" charset="2"/>
              <a:buChar char="ü"/>
            </a:pPr>
            <a:r>
              <a:rPr lang="en-US" altLang="en-US" sz="2200" dirty="0"/>
              <a:t>Follow through on the agreements that you make with your employees.</a:t>
            </a:r>
          </a:p>
          <a:p>
            <a:pPr>
              <a:buClr>
                <a:srgbClr val="C00000"/>
              </a:buClr>
              <a:buFont typeface="Wingdings" pitchFamily="2" charset="2"/>
              <a:buChar char="ü"/>
            </a:pPr>
            <a:r>
              <a:rPr lang="en-US" altLang="en-US" sz="2200" dirty="0"/>
              <a:t>Reward performance that meets or exceeds your expectations, and counsel performance that falls below your expectations.  </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5E302C48-3C42-482E-B389-A378F532EC54}" type="slidenum">
              <a:rPr lang="en-US" altLang="en-US" b="0" smtClean="0"/>
              <a:pPr eaLnBrk="1" hangingPunct="1"/>
              <a:t>24</a:t>
            </a:fld>
            <a:endParaRPr lang="en-US" altLang="en-US" b="0"/>
          </a:p>
        </p:txBody>
      </p:sp>
      <p:sp>
        <p:nvSpPr>
          <p:cNvPr id="6042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4B6C4D97-555E-4489-9597-A75CD4D7CFAD}" type="slidenum">
              <a:rPr lang="en-US" altLang="en-US" b="0" smtClean="0"/>
              <a:pPr eaLnBrk="1" hangingPunct="1"/>
              <a:t>25</a:t>
            </a:fld>
            <a:endParaRPr lang="en-US" altLang="en-US" b="0"/>
          </a:p>
        </p:txBody>
      </p:sp>
      <p:sp>
        <p:nvSpPr>
          <p:cNvPr id="62467" name="Rectangle 2"/>
          <p:cNvSpPr>
            <a:spLocks noGrp="1" noRot="1" noChangeAspect="1" noChangeArrowheads="1" noTextEdit="1"/>
          </p:cNvSpPr>
          <p:nvPr>
            <p:ph type="sldImg"/>
          </p:nvPr>
        </p:nvSpPr>
        <p:spPr>
          <a:xfrm>
            <a:off x="1830388" y="228600"/>
            <a:ext cx="4646612" cy="3486150"/>
          </a:xfrm>
          <a:ln/>
        </p:spPr>
      </p:sp>
      <p:sp>
        <p:nvSpPr>
          <p:cNvPr id="62468" name="Rectangle 3"/>
          <p:cNvSpPr>
            <a:spLocks noGrp="1" noChangeArrowheads="1"/>
          </p:cNvSpPr>
          <p:nvPr>
            <p:ph type="body" idx="1"/>
          </p:nvPr>
        </p:nvSpPr>
        <p:spPr>
          <a:xfrm>
            <a:off x="304800" y="3962400"/>
            <a:ext cx="64008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400"/>
              <a:t>You can delegate authority, but you can </a:t>
            </a:r>
            <a:r>
              <a:rPr lang="en-US" altLang="en-US" sz="2400" b="1"/>
              <a:t>never delegate responsibility </a:t>
            </a:r>
            <a:r>
              <a:rPr lang="en-US" altLang="en-US" sz="2400"/>
              <a:t>for delegating a task to someone else. </a:t>
            </a:r>
          </a:p>
          <a:p>
            <a:pPr eaLnBrk="1" hangingPunct="1"/>
            <a:r>
              <a:rPr lang="en-US" altLang="en-US" sz="2400"/>
              <a:t>If you picked the right man, fine, but if you picked the wrong man, </a:t>
            </a:r>
            <a:r>
              <a:rPr lang="en-US" altLang="en-US" sz="2400" b="1"/>
              <a:t>the responsibility is yours -- not his.			</a:t>
            </a:r>
            <a:r>
              <a:rPr lang="en-US" altLang="en-US" sz="2400"/>
              <a:t>	</a:t>
            </a:r>
          </a:p>
          <a:p>
            <a:r>
              <a:rPr lang="en-US" altLang="en-US" sz="2400" b="1"/>
              <a:t>Richard E. Krafve:</a:t>
            </a:r>
          </a:p>
          <a:p>
            <a:r>
              <a:rPr lang="en-US" altLang="en-US" sz="2400"/>
              <a:t>Was Vice President, Ford Motor Company </a:t>
            </a:r>
            <a:br>
              <a:rPr lang="en-US" altLang="en-US" sz="2400"/>
            </a:br>
            <a:r>
              <a:rPr lang="en-US" altLang="en-US" sz="2400"/>
              <a:t>General Manager, </a:t>
            </a:r>
            <a:r>
              <a:rPr lang="en-US" altLang="en-US" sz="2400" b="1"/>
              <a:t>Edsel Division, </a:t>
            </a:r>
            <a:r>
              <a:rPr lang="en-US" altLang="en-US" sz="1800"/>
              <a:t>he helped develop the new Ford production organization, including the expansion and decentralization of company-wide manufacturing operations.</a:t>
            </a:r>
            <a:endParaRPr lang="en-US" altLang="en-US" sz="1800" b="1"/>
          </a:p>
          <a:p>
            <a:pPr eaLnBrk="1" hangingPunct="1"/>
            <a:endParaRPr lang="en-US" altLang="en-US" sz="2400"/>
          </a:p>
        </p:txBody>
      </p:sp>
      <p:sp>
        <p:nvSpPr>
          <p:cNvPr id="624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377B4B38-F19C-435C-9309-B603DB7A0867}" type="slidenum">
              <a:rPr lang="en-US" altLang="en-US" b="0" smtClean="0"/>
              <a:pPr eaLnBrk="1" hangingPunct="1"/>
              <a:t>26</a:t>
            </a:fld>
            <a:endParaRPr lang="en-US" altLang="en-US" b="0"/>
          </a:p>
        </p:txBody>
      </p:sp>
      <p:sp>
        <p:nvSpPr>
          <p:cNvPr id="64515" name="Rectangle 2"/>
          <p:cNvSpPr>
            <a:spLocks noGrp="1" noRot="1" noChangeAspect="1" noChangeArrowheads="1" noTextEdit="1"/>
          </p:cNvSpPr>
          <p:nvPr>
            <p:ph type="sldImg"/>
          </p:nvPr>
        </p:nvSpPr>
        <p:spPr>
          <a:xfrm>
            <a:off x="1519238" y="228600"/>
            <a:ext cx="4646612" cy="3486150"/>
          </a:xfrm>
          <a:ln/>
        </p:spPr>
      </p:sp>
      <p:sp>
        <p:nvSpPr>
          <p:cNvPr id="64516" name="Rectangle 3"/>
          <p:cNvSpPr>
            <a:spLocks noGrp="1" noChangeArrowheads="1"/>
          </p:cNvSpPr>
          <p:nvPr>
            <p:ph type="body" idx="1"/>
          </p:nvPr>
        </p:nvSpPr>
        <p:spPr>
          <a:xfrm>
            <a:off x="304800" y="3948113"/>
            <a:ext cx="64008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394" indent="-533394" eaLnBrk="1" hangingPunct="1"/>
            <a:r>
              <a:rPr lang="en-US" altLang="en-US" sz="2400" dirty="0"/>
              <a:t>PS:  Delegation is #1 Skill to make effective use of your time AND to develop your employees.</a:t>
            </a:r>
          </a:p>
          <a:p>
            <a:pPr marL="533394" indent="-533394" eaLnBrk="1" hangingPunct="1"/>
            <a:r>
              <a:rPr lang="en-US" altLang="en-US" sz="2400" dirty="0"/>
              <a:t>	</a:t>
            </a:r>
            <a:r>
              <a:rPr lang="en-US" altLang="en-US" sz="2400" b="1" dirty="0"/>
              <a:t>Effective delegation </a:t>
            </a:r>
            <a:r>
              <a:rPr lang="en-US" altLang="en-US" sz="2400" b="1" i="1" u="sng" dirty="0"/>
              <a:t>saves (YOU) management time</a:t>
            </a:r>
            <a:r>
              <a:rPr lang="en-US" altLang="en-US" sz="2400" b="1" i="1" dirty="0"/>
              <a:t> and </a:t>
            </a:r>
            <a:r>
              <a:rPr lang="en-US" altLang="en-US" sz="2400" b="1" i="1" u="sng" dirty="0"/>
              <a:t>results in better-trained employees</a:t>
            </a:r>
            <a:r>
              <a:rPr lang="en-US" altLang="en-US" sz="2400" b="1" i="1" dirty="0"/>
              <a:t>, </a:t>
            </a:r>
            <a:r>
              <a:rPr lang="en-US" altLang="en-US" sz="2400" b="1" i="1" u="sng" dirty="0"/>
              <a:t>increased productivity</a:t>
            </a:r>
            <a:r>
              <a:rPr lang="en-US" altLang="en-US" sz="2400" b="1" i="1" dirty="0"/>
              <a:t>, </a:t>
            </a:r>
            <a:r>
              <a:rPr lang="en-US" altLang="en-US" sz="2400" b="1" i="1" u="sng" dirty="0"/>
              <a:t>more motivated staff </a:t>
            </a:r>
            <a:r>
              <a:rPr lang="en-US" altLang="en-US" sz="2400" b="1" i="1" dirty="0"/>
              <a:t>and </a:t>
            </a:r>
            <a:r>
              <a:rPr lang="en-US" altLang="en-US" sz="2400" b="1" i="1" u="sng" dirty="0"/>
              <a:t>improved retention</a:t>
            </a:r>
            <a:r>
              <a:rPr lang="en-US" altLang="en-US" sz="2400" b="1" dirty="0"/>
              <a:t>. Managers delegate to have work done by subordinates and to provide </a:t>
            </a:r>
            <a:r>
              <a:rPr lang="en-US" altLang="en-US" sz="2400" b="1" i="1" u="sng" dirty="0"/>
              <a:t>employee development</a:t>
            </a:r>
            <a:r>
              <a:rPr lang="en-US" altLang="en-US" sz="2400" b="1" dirty="0"/>
              <a:t>.</a:t>
            </a:r>
          </a:p>
        </p:txBody>
      </p:sp>
      <p:sp>
        <p:nvSpPr>
          <p:cNvPr id="645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https://www.youtube.com/watch?v=kRrXp-pLrWA  </a:t>
            </a:r>
          </a:p>
        </p:txBody>
      </p:sp>
      <p:sp>
        <p:nvSpPr>
          <p:cNvPr id="4" name="Footer Placeholder 3"/>
          <p:cNvSpPr>
            <a:spLocks noGrp="1"/>
          </p:cNvSpPr>
          <p:nvPr>
            <p:ph type="ftr" sz="quarter" idx="10"/>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11"/>
          </p:nvPr>
        </p:nvSpPr>
        <p:spPr/>
        <p:txBody>
          <a:bodyPr/>
          <a:lstStyle/>
          <a:p>
            <a:pPr>
              <a:defRPr/>
            </a:pPr>
            <a:fld id="{119E99B9-D0DF-42AE-BD7B-0BBBA09A5567}" type="slidenum">
              <a:rPr lang="en-US" smtClean="0"/>
              <a:pPr>
                <a:defRPr/>
              </a:pPr>
              <a:t>27</a:t>
            </a:fld>
            <a:endParaRPr lang="en-US"/>
          </a:p>
        </p:txBody>
      </p:sp>
    </p:spTree>
    <p:extLst>
      <p:ext uri="{BB962C8B-B14F-4D97-AF65-F5344CB8AC3E}">
        <p14:creationId xmlns:p14="http://schemas.microsoft.com/office/powerpoint/2010/main" val="3639318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982788" y="381000"/>
            <a:ext cx="4646612" cy="3486150"/>
          </a:xfrm>
          <a:ln/>
        </p:spPr>
      </p:sp>
      <p:sp>
        <p:nvSpPr>
          <p:cNvPr id="63491" name="Notes Placeholder 2"/>
          <p:cNvSpPr>
            <a:spLocks noGrp="1"/>
          </p:cNvSpPr>
          <p:nvPr>
            <p:ph type="body" idx="1"/>
          </p:nvPr>
        </p:nvSpPr>
        <p:spPr>
          <a:xfrm>
            <a:off x="533402" y="4038600"/>
            <a:ext cx="5775325" cy="4560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400" u="sng"/>
              <a:t>Delegate</a:t>
            </a:r>
            <a:r>
              <a:rPr lang="en-US" altLang="en-US" sz="4400"/>
              <a:t> to get</a:t>
            </a:r>
          </a:p>
          <a:p>
            <a:r>
              <a:rPr lang="en-US" altLang="en-US" sz="4400"/>
              <a:t> the </a:t>
            </a:r>
            <a:r>
              <a:rPr lang="en-US" altLang="en-US" sz="4400" i="1">
                <a:solidFill>
                  <a:srgbClr val="0066FF"/>
                </a:solidFill>
              </a:rPr>
              <a:t>Monkey</a:t>
            </a:r>
          </a:p>
          <a:p>
            <a:r>
              <a:rPr lang="en-US" altLang="en-US" sz="4400" i="1">
                <a:solidFill>
                  <a:srgbClr val="0066FF"/>
                </a:solidFill>
              </a:rPr>
              <a:t> Off Your Back</a:t>
            </a:r>
            <a:r>
              <a:rPr lang="en-US" altLang="en-US" sz="4400">
                <a:solidFill>
                  <a:srgbClr val="0066FF"/>
                </a:solidFill>
              </a:rPr>
              <a:t>	</a:t>
            </a:r>
            <a:endParaRPr lang="en-US" altLang="en-US" sz="440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1" eaLnBrk="0" hangingPunct="0">
              <a:defRPr b="1">
                <a:solidFill>
                  <a:schemeClr val="tx1"/>
                </a:solidFill>
                <a:latin typeface="Arial" charset="0"/>
              </a:defRPr>
            </a:lvl1pPr>
            <a:lvl2pPr marL="742932" indent="-285744" defTabSz="931841" eaLnBrk="0" hangingPunct="0">
              <a:defRPr b="1">
                <a:solidFill>
                  <a:schemeClr val="tx1"/>
                </a:solidFill>
                <a:latin typeface="Arial" charset="0"/>
              </a:defRPr>
            </a:lvl2pPr>
            <a:lvl3pPr marL="1142974" indent="-228594" defTabSz="931841" eaLnBrk="0" hangingPunct="0">
              <a:defRPr b="1">
                <a:solidFill>
                  <a:schemeClr val="tx1"/>
                </a:solidFill>
                <a:latin typeface="Arial" charset="0"/>
              </a:defRPr>
            </a:lvl3pPr>
            <a:lvl4pPr marL="1600164" indent="-228594" defTabSz="931841" eaLnBrk="0" hangingPunct="0">
              <a:defRPr b="1">
                <a:solidFill>
                  <a:schemeClr val="tx1"/>
                </a:solidFill>
                <a:latin typeface="Arial" charset="0"/>
              </a:defRPr>
            </a:lvl4pPr>
            <a:lvl5pPr marL="2057352" indent="-228594" defTabSz="931841" eaLnBrk="0" hangingPunct="0">
              <a:defRPr b="1">
                <a:solidFill>
                  <a:schemeClr val="tx1"/>
                </a:solidFill>
                <a:latin typeface="Arial" charset="0"/>
              </a:defRPr>
            </a:lvl5pPr>
            <a:lvl6pPr marL="2514542" indent="-228594" defTabSz="931841" eaLnBrk="0" fontAlgn="base" hangingPunct="0">
              <a:spcBef>
                <a:spcPct val="0"/>
              </a:spcBef>
              <a:spcAft>
                <a:spcPct val="0"/>
              </a:spcAft>
              <a:defRPr b="1">
                <a:solidFill>
                  <a:schemeClr val="tx1"/>
                </a:solidFill>
                <a:latin typeface="Arial" charset="0"/>
              </a:defRPr>
            </a:lvl6pPr>
            <a:lvl7pPr marL="2971732" indent="-228594" defTabSz="931841" eaLnBrk="0" fontAlgn="base" hangingPunct="0">
              <a:spcBef>
                <a:spcPct val="0"/>
              </a:spcBef>
              <a:spcAft>
                <a:spcPct val="0"/>
              </a:spcAft>
              <a:defRPr b="1">
                <a:solidFill>
                  <a:schemeClr val="tx1"/>
                </a:solidFill>
                <a:latin typeface="Arial" charset="0"/>
              </a:defRPr>
            </a:lvl7pPr>
            <a:lvl8pPr marL="3428921" indent="-228594" defTabSz="931841" eaLnBrk="0" fontAlgn="base" hangingPunct="0">
              <a:spcBef>
                <a:spcPct val="0"/>
              </a:spcBef>
              <a:spcAft>
                <a:spcPct val="0"/>
              </a:spcAft>
              <a:defRPr b="1">
                <a:solidFill>
                  <a:schemeClr val="tx1"/>
                </a:solidFill>
                <a:latin typeface="Arial" charset="0"/>
              </a:defRPr>
            </a:lvl8pPr>
            <a:lvl9pPr marL="3886110" indent="-228594" defTabSz="931841" eaLnBrk="0" fontAlgn="base" hangingPunct="0">
              <a:spcBef>
                <a:spcPct val="0"/>
              </a:spcBef>
              <a:spcAft>
                <a:spcPct val="0"/>
              </a:spcAft>
              <a:defRPr b="1">
                <a:solidFill>
                  <a:schemeClr val="tx1"/>
                </a:solidFill>
                <a:latin typeface="Arial" charset="0"/>
              </a:defRPr>
            </a:lvl9pPr>
          </a:lstStyle>
          <a:p>
            <a:pPr eaLnBrk="1" hangingPunct="1"/>
            <a:fld id="{30905E1F-0788-4E60-85C2-A4D5CAE1EDF9}" type="slidenum">
              <a:rPr lang="en-US" altLang="en-US" b="0" smtClean="0">
                <a:solidFill>
                  <a:prstClr val="black"/>
                </a:solidFill>
              </a:rPr>
              <a:pPr eaLnBrk="1" hangingPunct="1"/>
              <a:t>28</a:t>
            </a:fld>
            <a:endParaRPr lang="en-US" altLang="en-US" b="0">
              <a:solidFill>
                <a:prstClr val="black"/>
              </a:solidFill>
            </a:endParaRPr>
          </a:p>
        </p:txBody>
      </p:sp>
      <p:sp>
        <p:nvSpPr>
          <p:cNvPr id="634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1" eaLnBrk="0" hangingPunct="0">
              <a:defRPr b="1">
                <a:solidFill>
                  <a:schemeClr val="tx1"/>
                </a:solidFill>
                <a:latin typeface="Arial" charset="0"/>
              </a:defRPr>
            </a:lvl1pPr>
            <a:lvl2pPr marL="742932" indent="-285744" defTabSz="931841" eaLnBrk="0" hangingPunct="0">
              <a:defRPr b="1">
                <a:solidFill>
                  <a:schemeClr val="tx1"/>
                </a:solidFill>
                <a:latin typeface="Arial" charset="0"/>
              </a:defRPr>
            </a:lvl2pPr>
            <a:lvl3pPr marL="1142974" indent="-228594" defTabSz="931841" eaLnBrk="0" hangingPunct="0">
              <a:defRPr b="1">
                <a:solidFill>
                  <a:schemeClr val="tx1"/>
                </a:solidFill>
                <a:latin typeface="Arial" charset="0"/>
              </a:defRPr>
            </a:lvl3pPr>
            <a:lvl4pPr marL="1600164" indent="-228594" defTabSz="931841" eaLnBrk="0" hangingPunct="0">
              <a:defRPr b="1">
                <a:solidFill>
                  <a:schemeClr val="tx1"/>
                </a:solidFill>
                <a:latin typeface="Arial" charset="0"/>
              </a:defRPr>
            </a:lvl4pPr>
            <a:lvl5pPr marL="2057352" indent="-228594" defTabSz="931841" eaLnBrk="0" hangingPunct="0">
              <a:defRPr b="1">
                <a:solidFill>
                  <a:schemeClr val="tx1"/>
                </a:solidFill>
                <a:latin typeface="Arial" charset="0"/>
              </a:defRPr>
            </a:lvl5pPr>
            <a:lvl6pPr marL="2514542" indent="-228594" defTabSz="931841" eaLnBrk="0" fontAlgn="base" hangingPunct="0">
              <a:spcBef>
                <a:spcPct val="0"/>
              </a:spcBef>
              <a:spcAft>
                <a:spcPct val="0"/>
              </a:spcAft>
              <a:defRPr b="1">
                <a:solidFill>
                  <a:schemeClr val="tx1"/>
                </a:solidFill>
                <a:latin typeface="Arial" charset="0"/>
              </a:defRPr>
            </a:lvl6pPr>
            <a:lvl7pPr marL="2971732" indent="-228594" defTabSz="931841" eaLnBrk="0" fontAlgn="base" hangingPunct="0">
              <a:spcBef>
                <a:spcPct val="0"/>
              </a:spcBef>
              <a:spcAft>
                <a:spcPct val="0"/>
              </a:spcAft>
              <a:defRPr b="1">
                <a:solidFill>
                  <a:schemeClr val="tx1"/>
                </a:solidFill>
                <a:latin typeface="Arial" charset="0"/>
              </a:defRPr>
            </a:lvl7pPr>
            <a:lvl8pPr marL="3428921" indent="-228594" defTabSz="931841" eaLnBrk="0" fontAlgn="base" hangingPunct="0">
              <a:spcBef>
                <a:spcPct val="0"/>
              </a:spcBef>
              <a:spcAft>
                <a:spcPct val="0"/>
              </a:spcAft>
              <a:defRPr b="1">
                <a:solidFill>
                  <a:schemeClr val="tx1"/>
                </a:solidFill>
                <a:latin typeface="Arial" charset="0"/>
              </a:defRPr>
            </a:lvl8pPr>
            <a:lvl9pPr marL="3886110" indent="-228594" defTabSz="931841" eaLnBrk="0" fontAlgn="base" hangingPunct="0">
              <a:spcBef>
                <a:spcPct val="0"/>
              </a:spcBef>
              <a:spcAft>
                <a:spcPct val="0"/>
              </a:spcAft>
              <a:defRPr b="1">
                <a:solidFill>
                  <a:schemeClr val="tx1"/>
                </a:solidFill>
                <a:latin typeface="Arial" charset="0"/>
              </a:defRPr>
            </a:lvl9pPr>
          </a:lstStyle>
          <a:p>
            <a:pPr eaLnBrk="1" hangingPunct="1"/>
            <a:r>
              <a:rPr lang="en-US" altLang="en-US" b="0">
                <a:solidFill>
                  <a:prstClr val="black"/>
                </a:solidFill>
              </a:rPr>
              <a:t>SIP #4 - City of Yukon - 5/21/19</a:t>
            </a:r>
          </a:p>
        </p:txBody>
      </p:sp>
      <p:sp>
        <p:nvSpPr>
          <p:cNvPr id="63494"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41" eaLnBrk="0" hangingPunct="0">
              <a:defRPr b="1">
                <a:solidFill>
                  <a:schemeClr val="tx1"/>
                </a:solidFill>
                <a:latin typeface="Arial" charset="0"/>
              </a:defRPr>
            </a:lvl1pPr>
            <a:lvl2pPr marL="742932" indent="-285744" defTabSz="931841" eaLnBrk="0" hangingPunct="0">
              <a:defRPr b="1">
                <a:solidFill>
                  <a:schemeClr val="tx1"/>
                </a:solidFill>
                <a:latin typeface="Arial" charset="0"/>
              </a:defRPr>
            </a:lvl2pPr>
            <a:lvl3pPr marL="1142974" indent="-228594" defTabSz="931841" eaLnBrk="0" hangingPunct="0">
              <a:defRPr b="1">
                <a:solidFill>
                  <a:schemeClr val="tx1"/>
                </a:solidFill>
                <a:latin typeface="Arial" charset="0"/>
              </a:defRPr>
            </a:lvl3pPr>
            <a:lvl4pPr marL="1600164" indent="-228594" defTabSz="931841" eaLnBrk="0" hangingPunct="0">
              <a:defRPr b="1">
                <a:solidFill>
                  <a:schemeClr val="tx1"/>
                </a:solidFill>
                <a:latin typeface="Arial" charset="0"/>
              </a:defRPr>
            </a:lvl4pPr>
            <a:lvl5pPr marL="2057352" indent="-228594" defTabSz="931841" eaLnBrk="0" hangingPunct="0">
              <a:defRPr b="1">
                <a:solidFill>
                  <a:schemeClr val="tx1"/>
                </a:solidFill>
                <a:latin typeface="Arial" charset="0"/>
              </a:defRPr>
            </a:lvl5pPr>
            <a:lvl6pPr marL="2514542" indent="-228594" defTabSz="931841" eaLnBrk="0" fontAlgn="base" hangingPunct="0">
              <a:spcBef>
                <a:spcPct val="0"/>
              </a:spcBef>
              <a:spcAft>
                <a:spcPct val="0"/>
              </a:spcAft>
              <a:defRPr b="1">
                <a:solidFill>
                  <a:schemeClr val="tx1"/>
                </a:solidFill>
                <a:latin typeface="Arial" charset="0"/>
              </a:defRPr>
            </a:lvl6pPr>
            <a:lvl7pPr marL="2971732" indent="-228594" defTabSz="931841" eaLnBrk="0" fontAlgn="base" hangingPunct="0">
              <a:spcBef>
                <a:spcPct val="0"/>
              </a:spcBef>
              <a:spcAft>
                <a:spcPct val="0"/>
              </a:spcAft>
              <a:defRPr b="1">
                <a:solidFill>
                  <a:schemeClr val="tx1"/>
                </a:solidFill>
                <a:latin typeface="Arial" charset="0"/>
              </a:defRPr>
            </a:lvl7pPr>
            <a:lvl8pPr marL="3428921" indent="-228594" defTabSz="931841" eaLnBrk="0" fontAlgn="base" hangingPunct="0">
              <a:spcBef>
                <a:spcPct val="0"/>
              </a:spcBef>
              <a:spcAft>
                <a:spcPct val="0"/>
              </a:spcAft>
              <a:defRPr b="1">
                <a:solidFill>
                  <a:schemeClr val="tx1"/>
                </a:solidFill>
                <a:latin typeface="Arial" charset="0"/>
              </a:defRPr>
            </a:lvl8pPr>
            <a:lvl9pPr marL="3886110" indent="-228594" defTabSz="931841" eaLnBrk="0" fontAlgn="base" hangingPunct="0">
              <a:spcBef>
                <a:spcPct val="0"/>
              </a:spcBef>
              <a:spcAft>
                <a:spcPct val="0"/>
              </a:spcAft>
              <a:defRPr b="1">
                <a:solidFill>
                  <a:schemeClr val="tx1"/>
                </a:solidFill>
                <a:latin typeface="Arial" charset="0"/>
              </a:defRPr>
            </a:lvl9pPr>
          </a:lstStyle>
          <a:p>
            <a:pPr eaLnBrk="1" hangingPunct="1"/>
            <a:r>
              <a:rPr lang="en-US" altLang="en-US" b="0">
                <a:solidFill>
                  <a:prstClr val="black"/>
                </a:solidFill>
              </a:rPr>
              <a:t>SIP #4 - Delegation &amp; Goal Setting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DEF07AD7-0B88-46B9-8950-A10260829B5E}" type="slidenum">
              <a:rPr lang="en-US" altLang="en-US" b="0" smtClean="0"/>
              <a:pPr eaLnBrk="1" hangingPunct="1"/>
              <a:t>4</a:t>
            </a:fld>
            <a:endParaRPr lang="en-US" altLang="en-US" b="0"/>
          </a:p>
        </p:txBody>
      </p:sp>
      <p:sp>
        <p:nvSpPr>
          <p:cNvPr id="44035" name="Rectangle 2"/>
          <p:cNvSpPr>
            <a:spLocks noGrp="1" noRot="1" noChangeAspect="1" noChangeArrowheads="1" noTextEdit="1"/>
          </p:cNvSpPr>
          <p:nvPr>
            <p:ph type="sldImg"/>
          </p:nvPr>
        </p:nvSpPr>
        <p:spPr>
          <a:xfrm>
            <a:off x="1525588" y="158750"/>
            <a:ext cx="4648200" cy="3486150"/>
          </a:xfrm>
          <a:ln/>
        </p:spPr>
      </p:sp>
      <p:sp>
        <p:nvSpPr>
          <p:cNvPr id="44036" name="Rectangle 3"/>
          <p:cNvSpPr>
            <a:spLocks noGrp="1" noChangeArrowheads="1"/>
          </p:cNvSpPr>
          <p:nvPr>
            <p:ph type="body" idx="1"/>
          </p:nvPr>
        </p:nvSpPr>
        <p:spPr>
          <a:xfrm>
            <a:off x="324249" y="3811144"/>
            <a:ext cx="6381351" cy="5180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800" b="1" dirty="0"/>
              <a:t>“Delegating work works, provided the one delegating works, too.”          </a:t>
            </a:r>
            <a:r>
              <a:rPr lang="en-US" altLang="en-US" sz="1800" dirty="0"/>
              <a:t>Robert Half, American Businessman</a:t>
            </a:r>
          </a:p>
          <a:p>
            <a:pPr eaLnBrk="1" hangingPunct="1">
              <a:lnSpc>
                <a:spcPct val="90000"/>
              </a:lnSpc>
            </a:pPr>
            <a:r>
              <a:rPr lang="en-US" altLang="en-US" sz="800" dirty="0"/>
              <a:t> </a:t>
            </a:r>
            <a:r>
              <a:rPr lang="en-US" altLang="en-US" sz="1800" dirty="0"/>
              <a:t>	</a:t>
            </a:r>
            <a:r>
              <a:rPr lang="en-US" altLang="en-US" sz="1600" dirty="0"/>
              <a:t>Successful managers with varying years of experience and at all levels of management recognize the accuracy of this statement. Faced with demanding workloads, they delegate authority to their employees. They work diligently to make sure their employees are capable of handling increased responsibility and duties and do so successfully. Effective delegation results in better trained employees, increased productivity, more motivated staff and improved retention.       From SHRM</a:t>
            </a:r>
          </a:p>
          <a:p>
            <a:pPr eaLnBrk="1" hangingPunct="1">
              <a:lnSpc>
                <a:spcPct val="90000"/>
              </a:lnSpc>
            </a:pPr>
            <a:endParaRPr lang="en-US" altLang="en-US" sz="1800" dirty="0"/>
          </a:p>
          <a:p>
            <a:pPr eaLnBrk="1" hangingPunct="1"/>
            <a:endParaRPr lang="en-US" altLang="en-US" sz="1600" dirty="0"/>
          </a:p>
        </p:txBody>
      </p:sp>
      <p:sp>
        <p:nvSpPr>
          <p:cNvPr id="440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pic>
        <p:nvPicPr>
          <p:cNvPr id="2" name="Picture 1">
            <a:extLst>
              <a:ext uri="{FF2B5EF4-FFF2-40B4-BE49-F238E27FC236}">
                <a16:creationId xmlns:a16="http://schemas.microsoft.com/office/drawing/2014/main" id="{48CD2867-84F4-431E-AFE5-9AE3C2ADB027}"/>
              </a:ext>
            </a:extLst>
          </p:cNvPr>
          <p:cNvPicPr>
            <a:picLocks noChangeAspect="1"/>
          </p:cNvPicPr>
          <p:nvPr/>
        </p:nvPicPr>
        <p:blipFill>
          <a:blip r:embed="rId3"/>
          <a:stretch>
            <a:fillRect/>
          </a:stretch>
        </p:blipFill>
        <p:spPr>
          <a:xfrm>
            <a:off x="3068956" y="6332791"/>
            <a:ext cx="3505200" cy="2193671"/>
          </a:xfrm>
          <a:prstGeom prst="rect">
            <a:avLst/>
          </a:prstGeom>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5"/>
          </p:nvPr>
        </p:nvSpPr>
        <p:spPr/>
        <p:txBody>
          <a:bodyPr/>
          <a:lstStyle/>
          <a:p>
            <a:pPr>
              <a:defRPr/>
            </a:pPr>
            <a:fld id="{119E99B9-D0DF-42AE-BD7B-0BBBA09A5567}" type="slidenum">
              <a:rPr lang="en-US" smtClean="0"/>
              <a:pPr>
                <a:defRPr/>
              </a:pPr>
              <a:t>5</a:t>
            </a:fld>
            <a:endParaRPr lang="en-US"/>
          </a:p>
        </p:txBody>
      </p:sp>
    </p:spTree>
    <p:extLst>
      <p:ext uri="{BB962C8B-B14F-4D97-AF65-F5344CB8AC3E}">
        <p14:creationId xmlns:p14="http://schemas.microsoft.com/office/powerpoint/2010/main" val="388383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SIP #4 - City of Yukon - 5/21/19</a:t>
            </a:r>
            <a:endParaRPr lang="en-US" dirty="0"/>
          </a:p>
        </p:txBody>
      </p:sp>
      <p:sp>
        <p:nvSpPr>
          <p:cNvPr id="5" name="Slide Number Placeholder 4"/>
          <p:cNvSpPr>
            <a:spLocks noGrp="1"/>
          </p:cNvSpPr>
          <p:nvPr>
            <p:ph type="sldNum" sz="quarter" idx="5"/>
          </p:nvPr>
        </p:nvSpPr>
        <p:spPr/>
        <p:txBody>
          <a:bodyPr/>
          <a:lstStyle/>
          <a:p>
            <a:pPr>
              <a:defRPr/>
            </a:pPr>
            <a:fld id="{119E99B9-D0DF-42AE-BD7B-0BBBA09A5567}" type="slidenum">
              <a:rPr lang="en-US" smtClean="0"/>
              <a:pPr>
                <a:defRPr/>
              </a:pPr>
              <a:t>6</a:t>
            </a:fld>
            <a:endParaRPr lang="en-US"/>
          </a:p>
        </p:txBody>
      </p:sp>
    </p:spTree>
    <p:extLst>
      <p:ext uri="{BB962C8B-B14F-4D97-AF65-F5344CB8AC3E}">
        <p14:creationId xmlns:p14="http://schemas.microsoft.com/office/powerpoint/2010/main" val="207541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659F0B49-0FB4-4893-B8CD-F8C3D4EBFFFB}" type="slidenum">
              <a:rPr lang="en-US" altLang="en-US" b="0" smtClean="0"/>
              <a:pPr eaLnBrk="1" hangingPunct="1"/>
              <a:t>7</a:t>
            </a:fld>
            <a:endParaRPr lang="en-US" altLang="en-US" b="0"/>
          </a:p>
        </p:txBody>
      </p:sp>
      <p:sp>
        <p:nvSpPr>
          <p:cNvPr id="45059" name="Rectangle 2"/>
          <p:cNvSpPr>
            <a:spLocks noGrp="1" noRot="1" noChangeAspect="1" noChangeArrowheads="1" noTextEdit="1"/>
          </p:cNvSpPr>
          <p:nvPr>
            <p:ph type="sldImg"/>
          </p:nvPr>
        </p:nvSpPr>
        <p:spPr>
          <a:xfrm>
            <a:off x="1601788" y="304800"/>
            <a:ext cx="4646612" cy="3486150"/>
          </a:xfrm>
          <a:ln/>
        </p:spPr>
      </p:sp>
      <p:sp>
        <p:nvSpPr>
          <p:cNvPr id="45060" name="Rectangle 3"/>
          <p:cNvSpPr>
            <a:spLocks noGrp="1" noChangeArrowheads="1"/>
          </p:cNvSpPr>
          <p:nvPr>
            <p:ph type="body" idx="1"/>
          </p:nvPr>
        </p:nvSpPr>
        <p:spPr>
          <a:xfrm>
            <a:off x="381000" y="3962401"/>
            <a:ext cx="62484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t>Anyone who has every managed people or projects, understands the importance of good delegation skills.</a:t>
            </a:r>
          </a:p>
          <a:p>
            <a:r>
              <a:rPr lang="en-US" sz="2000" dirty="0"/>
              <a:t>Effective delegation is built off of </a:t>
            </a:r>
            <a:r>
              <a:rPr lang="en-US" sz="2000" dirty="0">
                <a:hlinkClick r:id="rId3"/>
              </a:rPr>
              <a:t>strategy</a:t>
            </a:r>
            <a:r>
              <a:rPr lang="en-US" sz="2000" dirty="0"/>
              <a:t> and forethought.</a:t>
            </a:r>
          </a:p>
          <a:p>
            <a:r>
              <a:rPr lang="en-US" sz="2000" dirty="0"/>
              <a:t>Leaders who delegate effectively understand the importance of knowing the people they work with.</a:t>
            </a:r>
          </a:p>
          <a:p>
            <a:r>
              <a:rPr lang="en-US" sz="2000" dirty="0"/>
              <a:t>In other words, it is important for leaders to be able to reasonably predict how another person will perform the same task as they would.</a:t>
            </a:r>
          </a:p>
          <a:p>
            <a:r>
              <a:rPr lang="en-US" sz="2000" dirty="0"/>
              <a:t>Delegation is used to develop employees by increasing their responsibilities and instilling accountability.  Effective delegation helps to identify what others can do – if given the chance.</a:t>
            </a:r>
          </a:p>
          <a:p>
            <a:pPr eaLnBrk="1" hangingPunct="1"/>
            <a:endParaRPr lang="en-US" altLang="en-US" sz="2800" dirty="0"/>
          </a:p>
        </p:txBody>
      </p:sp>
      <p:sp>
        <p:nvSpPr>
          <p:cNvPr id="450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1" eaLnBrk="0" hangingPunct="0">
              <a:defRPr b="1">
                <a:solidFill>
                  <a:schemeClr val="tx1"/>
                </a:solidFill>
                <a:latin typeface="Arial" charset="0"/>
              </a:defRPr>
            </a:lvl1pPr>
            <a:lvl2pPr marL="745476" indent="-286722" defTabSz="935031" eaLnBrk="0" hangingPunct="0">
              <a:defRPr b="1">
                <a:solidFill>
                  <a:schemeClr val="tx1"/>
                </a:solidFill>
                <a:latin typeface="Arial" charset="0"/>
              </a:defRPr>
            </a:lvl2pPr>
            <a:lvl3pPr marL="1146886" indent="-229377" defTabSz="935031" eaLnBrk="0" hangingPunct="0">
              <a:defRPr b="1">
                <a:solidFill>
                  <a:schemeClr val="tx1"/>
                </a:solidFill>
                <a:latin typeface="Arial" charset="0"/>
              </a:defRPr>
            </a:lvl3pPr>
            <a:lvl4pPr marL="1605641" indent="-229377" defTabSz="935031" eaLnBrk="0" hangingPunct="0">
              <a:defRPr b="1">
                <a:solidFill>
                  <a:schemeClr val="tx1"/>
                </a:solidFill>
                <a:latin typeface="Arial" charset="0"/>
              </a:defRPr>
            </a:lvl4pPr>
            <a:lvl5pPr marL="2064395" indent="-229377" defTabSz="935031" eaLnBrk="0" hangingPunct="0">
              <a:defRPr b="1">
                <a:solidFill>
                  <a:schemeClr val="tx1"/>
                </a:solidFill>
                <a:latin typeface="Arial" charset="0"/>
              </a:defRPr>
            </a:lvl5pPr>
            <a:lvl6pPr marL="2523150" indent="-229377" defTabSz="935031" eaLnBrk="0" fontAlgn="base" hangingPunct="0">
              <a:spcBef>
                <a:spcPct val="0"/>
              </a:spcBef>
              <a:spcAft>
                <a:spcPct val="0"/>
              </a:spcAft>
              <a:defRPr b="1">
                <a:solidFill>
                  <a:schemeClr val="tx1"/>
                </a:solidFill>
                <a:latin typeface="Arial" charset="0"/>
              </a:defRPr>
            </a:lvl6pPr>
            <a:lvl7pPr marL="2981904" indent="-229377" defTabSz="935031" eaLnBrk="0" fontAlgn="base" hangingPunct="0">
              <a:spcBef>
                <a:spcPct val="0"/>
              </a:spcBef>
              <a:spcAft>
                <a:spcPct val="0"/>
              </a:spcAft>
              <a:defRPr b="1">
                <a:solidFill>
                  <a:schemeClr val="tx1"/>
                </a:solidFill>
                <a:latin typeface="Arial" charset="0"/>
              </a:defRPr>
            </a:lvl7pPr>
            <a:lvl8pPr marL="3440659" indent="-229377" defTabSz="935031" eaLnBrk="0" fontAlgn="base" hangingPunct="0">
              <a:spcBef>
                <a:spcPct val="0"/>
              </a:spcBef>
              <a:spcAft>
                <a:spcPct val="0"/>
              </a:spcAft>
              <a:defRPr b="1">
                <a:solidFill>
                  <a:schemeClr val="tx1"/>
                </a:solidFill>
                <a:latin typeface="Arial" charset="0"/>
              </a:defRPr>
            </a:lvl8pPr>
            <a:lvl9pPr marL="3899413" indent="-229377" defTabSz="935031" eaLnBrk="0" fontAlgn="base" hangingPunct="0">
              <a:spcBef>
                <a:spcPct val="0"/>
              </a:spcBef>
              <a:spcAft>
                <a:spcPct val="0"/>
              </a:spcAft>
              <a:defRPr b="1">
                <a:solidFill>
                  <a:schemeClr val="tx1"/>
                </a:solidFill>
                <a:latin typeface="Arial" charset="0"/>
              </a:defRPr>
            </a:lvl9pPr>
          </a:lstStyle>
          <a:p>
            <a:pPr marL="0" marR="0" lvl="0" indent="0" defTabSz="935031" eaLnBrk="1" fontAlgn="auto" latinLnBrk="0" hangingPunct="1">
              <a:lnSpc>
                <a:spcPct val="100000"/>
              </a:lnSpc>
              <a:spcBef>
                <a:spcPts val="0"/>
              </a:spcBef>
              <a:spcAft>
                <a:spcPts val="0"/>
              </a:spcAft>
              <a:buClrTx/>
              <a:buSzTx/>
              <a:buFontTx/>
              <a:buNone/>
              <a:tabLst/>
              <a:defRPr/>
            </a:pPr>
            <a:fld id="{39986021-E0AD-40E8-B63D-446DDE9148EB}" type="slidenum">
              <a:rPr kumimoji="0" lang="en-US" altLang="en-US" sz="1800" b="0" i="0" u="none" strike="noStrike" kern="0" cap="none" spc="0" normalizeH="0" baseline="0" noProof="0" smtClean="0">
                <a:ln>
                  <a:noFill/>
                </a:ln>
                <a:solidFill>
                  <a:schemeClr val="tx1"/>
                </a:solidFill>
                <a:effectLst/>
                <a:uLnTx/>
                <a:uFillTx/>
                <a:latin typeface="Arial" charset="0"/>
              </a:rPr>
              <a:pPr marL="0" marR="0" lvl="0" indent="0" defTabSz="935031" eaLnBrk="1" fontAlgn="auto" latinLnBrk="0" hangingPunct="1">
                <a:lnSpc>
                  <a:spcPct val="100000"/>
                </a:lnSpc>
                <a:spcBef>
                  <a:spcPts val="0"/>
                </a:spcBef>
                <a:spcAft>
                  <a:spcPts val="0"/>
                </a:spcAft>
                <a:buClrTx/>
                <a:buSzTx/>
                <a:buFontTx/>
                <a:buNone/>
                <a:tabLst/>
                <a:defRPr/>
              </a:pPr>
              <a:t>8</a:t>
            </a:fld>
            <a:endParaRPr kumimoji="0" lang="en-US" altLang="en-US" sz="1800" b="0" i="0" u="none" strike="noStrike" kern="0" cap="none" spc="0" normalizeH="0" baseline="0" noProof="0">
              <a:ln>
                <a:noFill/>
              </a:ln>
              <a:solidFill>
                <a:schemeClr val="tx1"/>
              </a:solidFill>
              <a:effectLst/>
              <a:uLnTx/>
              <a:uFillTx/>
              <a:latin typeface="Arial" charset="0"/>
            </a:endParaRPr>
          </a:p>
        </p:txBody>
      </p:sp>
      <p:sp>
        <p:nvSpPr>
          <p:cNvPr id="46083" name="Rectangle 2"/>
          <p:cNvSpPr>
            <a:spLocks noGrp="1" noRot="1" noChangeAspect="1" noChangeArrowheads="1" noTextEdit="1"/>
          </p:cNvSpPr>
          <p:nvPr>
            <p:ph type="sldImg"/>
          </p:nvPr>
        </p:nvSpPr>
        <p:spPr>
          <a:xfrm>
            <a:off x="1549400" y="0"/>
            <a:ext cx="4646613" cy="3486150"/>
          </a:xfrm>
          <a:ln/>
        </p:spPr>
      </p:sp>
      <p:sp>
        <p:nvSpPr>
          <p:cNvPr id="46084" name="Rectangle 3"/>
          <p:cNvSpPr>
            <a:spLocks noGrp="1" noChangeArrowheads="1"/>
          </p:cNvSpPr>
          <p:nvPr>
            <p:ph type="body" idx="1"/>
          </p:nvPr>
        </p:nvSpPr>
        <p:spPr>
          <a:xfrm>
            <a:off x="304800" y="3657600"/>
            <a:ext cx="61722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u="sng" dirty="0"/>
              <a:t>Reasons for Delegating:</a:t>
            </a:r>
          </a:p>
          <a:p>
            <a:pPr eaLnBrk="1" hangingPunct="1"/>
            <a:r>
              <a:rPr lang="en-US" altLang="en-US" sz="1400" dirty="0"/>
              <a:t>Effective delegation saves management time. </a:t>
            </a:r>
          </a:p>
          <a:p>
            <a:pPr eaLnBrk="1" hangingPunct="1"/>
            <a:r>
              <a:rPr lang="en-US" altLang="en-US" sz="1400" dirty="0"/>
              <a:t>It results in better-trained employees, increased productivity, more motivated staff and improved retention. </a:t>
            </a:r>
          </a:p>
          <a:p>
            <a:pPr eaLnBrk="1" hangingPunct="1">
              <a:defRPr/>
            </a:pPr>
            <a:r>
              <a:rPr lang="en-US" sz="1600" u="sng" dirty="0"/>
              <a:t>Managers delegate:</a:t>
            </a:r>
          </a:p>
          <a:p>
            <a:pPr eaLnBrk="1" hangingPunct="1">
              <a:buFontTx/>
              <a:buAutoNum type="arabicPeriod"/>
              <a:defRPr/>
            </a:pPr>
            <a:r>
              <a:rPr lang="en-US" sz="1600" b="1" dirty="0"/>
              <a:t>To have work done by subordinates</a:t>
            </a:r>
            <a:r>
              <a:rPr lang="en-US" sz="1600" dirty="0"/>
              <a:t> </a:t>
            </a:r>
          </a:p>
          <a:p>
            <a:pPr eaLnBrk="1" hangingPunct="1">
              <a:buFont typeface="Wingdings" pitchFamily="2" charset="2"/>
              <a:buNone/>
              <a:defRPr/>
            </a:pPr>
            <a:r>
              <a:rPr lang="en-US" sz="1600" dirty="0"/>
              <a:t>       Managers must be sure that employees:</a:t>
            </a:r>
          </a:p>
          <a:p>
            <a:pPr marL="761991" lvl="1" indent="-304796" eaLnBrk="1" hangingPunct="1">
              <a:defRPr/>
            </a:pPr>
            <a:r>
              <a:rPr lang="en-US" sz="1600" dirty="0"/>
              <a:t>Know what the manager wants</a:t>
            </a:r>
          </a:p>
          <a:p>
            <a:pPr marL="761991" lvl="1" indent="-304796" eaLnBrk="1" hangingPunct="1">
              <a:defRPr/>
            </a:pPr>
            <a:r>
              <a:rPr lang="en-US" sz="1600" dirty="0"/>
              <a:t>Have the appropriate authority</a:t>
            </a:r>
          </a:p>
          <a:p>
            <a:pPr marL="761991" lvl="1" indent="-304796" eaLnBrk="1" hangingPunct="1">
              <a:defRPr/>
            </a:pPr>
            <a:r>
              <a:rPr lang="en-US" sz="1600" dirty="0"/>
              <a:t>Know how to perform the work</a:t>
            </a:r>
          </a:p>
          <a:p>
            <a:pPr eaLnBrk="1" hangingPunct="1">
              <a:buFontTx/>
              <a:buAutoNum type="arabicPeriod" startAt="2"/>
              <a:defRPr/>
            </a:pPr>
            <a:r>
              <a:rPr lang="en-US" sz="1600" b="1" dirty="0"/>
              <a:t>To provide employee development </a:t>
            </a:r>
          </a:p>
          <a:p>
            <a:pPr marL="761991" lvl="1" indent="-304796" eaLnBrk="1" hangingPunct="1">
              <a:defRPr/>
            </a:pPr>
            <a:r>
              <a:rPr lang="en-US" sz="1600" i="1" dirty="0"/>
              <a:t>Employees who receive designated work gain valuable experience, knowledge and an opportunity for professional growth</a:t>
            </a:r>
          </a:p>
          <a:p>
            <a:pPr marL="761991" lvl="1" indent="-304796" eaLnBrk="1" hangingPunct="1">
              <a:defRPr/>
            </a:pPr>
            <a:r>
              <a:rPr lang="en-US" sz="1600" i="1" dirty="0"/>
              <a:t>Managers must devote significant amounts of time and energy to be sure employees succeed when the purpose of delegating is to provide career development.  </a:t>
            </a:r>
            <a:endParaRPr lang="en-US" altLang="en-US" i="1" dirty="0"/>
          </a:p>
        </p:txBody>
      </p:sp>
      <p:sp>
        <p:nvSpPr>
          <p:cNvPr id="460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1" eaLnBrk="0" hangingPunct="0">
              <a:defRPr b="1">
                <a:solidFill>
                  <a:schemeClr val="tx1"/>
                </a:solidFill>
                <a:latin typeface="Arial" charset="0"/>
              </a:defRPr>
            </a:lvl1pPr>
            <a:lvl2pPr marL="745476" indent="-286722" defTabSz="935031" eaLnBrk="0" hangingPunct="0">
              <a:defRPr b="1">
                <a:solidFill>
                  <a:schemeClr val="tx1"/>
                </a:solidFill>
                <a:latin typeface="Arial" charset="0"/>
              </a:defRPr>
            </a:lvl2pPr>
            <a:lvl3pPr marL="1146886" indent="-229377" defTabSz="935031" eaLnBrk="0" hangingPunct="0">
              <a:defRPr b="1">
                <a:solidFill>
                  <a:schemeClr val="tx1"/>
                </a:solidFill>
                <a:latin typeface="Arial" charset="0"/>
              </a:defRPr>
            </a:lvl3pPr>
            <a:lvl4pPr marL="1605641" indent="-229377" defTabSz="935031" eaLnBrk="0" hangingPunct="0">
              <a:defRPr b="1">
                <a:solidFill>
                  <a:schemeClr val="tx1"/>
                </a:solidFill>
                <a:latin typeface="Arial" charset="0"/>
              </a:defRPr>
            </a:lvl4pPr>
            <a:lvl5pPr marL="2064395" indent="-229377" defTabSz="935031" eaLnBrk="0" hangingPunct="0">
              <a:defRPr b="1">
                <a:solidFill>
                  <a:schemeClr val="tx1"/>
                </a:solidFill>
                <a:latin typeface="Arial" charset="0"/>
              </a:defRPr>
            </a:lvl5pPr>
            <a:lvl6pPr marL="2523150" indent="-229377" defTabSz="935031" eaLnBrk="0" fontAlgn="base" hangingPunct="0">
              <a:spcBef>
                <a:spcPct val="0"/>
              </a:spcBef>
              <a:spcAft>
                <a:spcPct val="0"/>
              </a:spcAft>
              <a:defRPr b="1">
                <a:solidFill>
                  <a:schemeClr val="tx1"/>
                </a:solidFill>
                <a:latin typeface="Arial" charset="0"/>
              </a:defRPr>
            </a:lvl6pPr>
            <a:lvl7pPr marL="2981904" indent="-229377" defTabSz="935031" eaLnBrk="0" fontAlgn="base" hangingPunct="0">
              <a:spcBef>
                <a:spcPct val="0"/>
              </a:spcBef>
              <a:spcAft>
                <a:spcPct val="0"/>
              </a:spcAft>
              <a:defRPr b="1">
                <a:solidFill>
                  <a:schemeClr val="tx1"/>
                </a:solidFill>
                <a:latin typeface="Arial" charset="0"/>
              </a:defRPr>
            </a:lvl7pPr>
            <a:lvl8pPr marL="3440659" indent="-229377" defTabSz="935031" eaLnBrk="0" fontAlgn="base" hangingPunct="0">
              <a:spcBef>
                <a:spcPct val="0"/>
              </a:spcBef>
              <a:spcAft>
                <a:spcPct val="0"/>
              </a:spcAft>
              <a:defRPr b="1">
                <a:solidFill>
                  <a:schemeClr val="tx1"/>
                </a:solidFill>
                <a:latin typeface="Arial" charset="0"/>
              </a:defRPr>
            </a:lvl8pPr>
            <a:lvl9pPr marL="3899413" indent="-229377" defTabSz="935031" eaLnBrk="0" fontAlgn="base" hangingPunct="0">
              <a:spcBef>
                <a:spcPct val="0"/>
              </a:spcBef>
              <a:spcAft>
                <a:spcPct val="0"/>
              </a:spcAft>
              <a:defRPr b="1">
                <a:solidFill>
                  <a:schemeClr val="tx1"/>
                </a:solidFill>
                <a:latin typeface="Arial" charset="0"/>
              </a:defRPr>
            </a:lvl9pPr>
          </a:lstStyle>
          <a:p>
            <a:pPr marL="0" marR="0" lvl="0" indent="0" defTabSz="935031"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schemeClr val="tx1"/>
                </a:solidFill>
                <a:effectLst/>
                <a:uLnTx/>
                <a:uFillTx/>
                <a:latin typeface="Arial" charset="0"/>
              </a:rPr>
              <a:t>SIP #4 - City of Yukon - 5/21/19</a:t>
            </a:r>
          </a:p>
        </p:txBody>
      </p:sp>
    </p:spTree>
    <p:extLst>
      <p:ext uri="{BB962C8B-B14F-4D97-AF65-F5344CB8AC3E}">
        <p14:creationId xmlns:p14="http://schemas.microsoft.com/office/powerpoint/2010/main" val="335924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a:t>Simplest Delegation Flow Chart.</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294AF182-CEBC-4A89-9464-BE63544C05D6}" type="slidenum">
              <a:rPr lang="en-US" altLang="en-US" b="0" smtClean="0"/>
              <a:pPr eaLnBrk="1" hangingPunct="1"/>
              <a:t>9</a:t>
            </a:fld>
            <a:endParaRPr lang="en-US" altLang="en-US" b="0"/>
          </a:p>
        </p:txBody>
      </p:sp>
      <p:sp>
        <p:nvSpPr>
          <p:cNvPr id="481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fld id="{1169DE68-699A-4490-B7F2-EB2A911FB685}" type="slidenum">
              <a:rPr lang="en-US" altLang="en-US" b="0" smtClean="0"/>
              <a:pPr eaLnBrk="1" hangingPunct="1"/>
              <a:t>10</a:t>
            </a:fld>
            <a:endParaRPr lang="en-US" altLang="en-US" b="0"/>
          </a:p>
        </p:txBody>
      </p:sp>
      <p:sp>
        <p:nvSpPr>
          <p:cNvPr id="4915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52" eaLnBrk="0" hangingPunct="0">
              <a:defRPr b="1">
                <a:solidFill>
                  <a:schemeClr val="tx1"/>
                </a:solidFill>
                <a:latin typeface="Arial" charset="0"/>
              </a:defRPr>
            </a:lvl1pPr>
            <a:lvl2pPr marL="742941" indent="-285747" defTabSz="931852" eaLnBrk="0" hangingPunct="0">
              <a:defRPr b="1">
                <a:solidFill>
                  <a:schemeClr val="tx1"/>
                </a:solidFill>
                <a:latin typeface="Arial" charset="0"/>
              </a:defRPr>
            </a:lvl2pPr>
            <a:lvl3pPr marL="1142987" indent="-228597" defTabSz="931852" eaLnBrk="0" hangingPunct="0">
              <a:defRPr b="1">
                <a:solidFill>
                  <a:schemeClr val="tx1"/>
                </a:solidFill>
                <a:latin typeface="Arial" charset="0"/>
              </a:defRPr>
            </a:lvl3pPr>
            <a:lvl4pPr marL="1600182" indent="-228597" defTabSz="931852" eaLnBrk="0" hangingPunct="0">
              <a:defRPr b="1">
                <a:solidFill>
                  <a:schemeClr val="tx1"/>
                </a:solidFill>
                <a:latin typeface="Arial" charset="0"/>
              </a:defRPr>
            </a:lvl4pPr>
            <a:lvl5pPr marL="2057376" indent="-228597" defTabSz="931852" eaLnBrk="0" hangingPunct="0">
              <a:defRPr b="1">
                <a:solidFill>
                  <a:schemeClr val="tx1"/>
                </a:solidFill>
                <a:latin typeface="Arial" charset="0"/>
              </a:defRPr>
            </a:lvl5pPr>
            <a:lvl6pPr marL="2514571" indent="-228597" defTabSz="931852" eaLnBrk="0" fontAlgn="base" hangingPunct="0">
              <a:spcBef>
                <a:spcPct val="0"/>
              </a:spcBef>
              <a:spcAft>
                <a:spcPct val="0"/>
              </a:spcAft>
              <a:defRPr b="1">
                <a:solidFill>
                  <a:schemeClr val="tx1"/>
                </a:solidFill>
                <a:latin typeface="Arial" charset="0"/>
              </a:defRPr>
            </a:lvl6pPr>
            <a:lvl7pPr marL="2971766" indent="-228597" defTabSz="931852" eaLnBrk="0" fontAlgn="base" hangingPunct="0">
              <a:spcBef>
                <a:spcPct val="0"/>
              </a:spcBef>
              <a:spcAft>
                <a:spcPct val="0"/>
              </a:spcAft>
              <a:defRPr b="1">
                <a:solidFill>
                  <a:schemeClr val="tx1"/>
                </a:solidFill>
                <a:latin typeface="Arial" charset="0"/>
              </a:defRPr>
            </a:lvl7pPr>
            <a:lvl8pPr marL="3428961" indent="-228597" defTabSz="931852" eaLnBrk="0" fontAlgn="base" hangingPunct="0">
              <a:spcBef>
                <a:spcPct val="0"/>
              </a:spcBef>
              <a:spcAft>
                <a:spcPct val="0"/>
              </a:spcAft>
              <a:defRPr b="1">
                <a:solidFill>
                  <a:schemeClr val="tx1"/>
                </a:solidFill>
                <a:latin typeface="Arial" charset="0"/>
              </a:defRPr>
            </a:lvl8pPr>
            <a:lvl9pPr marL="3886155" indent="-228597" defTabSz="931852" eaLnBrk="0" fontAlgn="base" hangingPunct="0">
              <a:spcBef>
                <a:spcPct val="0"/>
              </a:spcBef>
              <a:spcAft>
                <a:spcPct val="0"/>
              </a:spcAft>
              <a:defRPr b="1">
                <a:solidFill>
                  <a:schemeClr val="tx1"/>
                </a:solidFill>
                <a:latin typeface="Arial" charset="0"/>
              </a:defRPr>
            </a:lvl9pPr>
          </a:lstStyle>
          <a:p>
            <a:pPr eaLnBrk="1" hangingPunct="1"/>
            <a:r>
              <a:rPr lang="en-US" altLang="en-US" b="0"/>
              <a:t>SIP #4 - City of Yukon - 5/21/19</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PPT Background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userDrawn="1"/>
        </p:nvSpPr>
        <p:spPr bwMode="auto">
          <a:xfrm>
            <a:off x="4872038" y="6629400"/>
            <a:ext cx="922337" cy="228600"/>
          </a:xfrm>
          <a:prstGeom prst="rect">
            <a:avLst/>
          </a:prstGeom>
          <a:noFill/>
          <a:ln w="9525">
            <a:noFill/>
            <a:miter lim="800000"/>
            <a:headEnd/>
            <a:tailEnd/>
          </a:ln>
          <a:effectLst/>
        </p:spPr>
        <p:txBody>
          <a:bodyPr wrap="none" anchor="ctr">
            <a:spAutoFit/>
          </a:bodyPr>
          <a:lstStyle/>
          <a:p>
            <a:pPr>
              <a:defRPr/>
            </a:pPr>
            <a:r>
              <a:rPr lang="en-US" sz="900">
                <a:solidFill>
                  <a:srgbClr val="618DD1"/>
                </a:solidFill>
              </a:rPr>
              <a:t>©</a:t>
            </a:r>
            <a:r>
              <a:rPr lang="en-US" sz="900" b="0">
                <a:solidFill>
                  <a:srgbClr val="618DD1"/>
                </a:solidFill>
              </a:rPr>
              <a:t>SHRM 2007 </a:t>
            </a:r>
          </a:p>
        </p:txBody>
      </p:sp>
      <p:sp>
        <p:nvSpPr>
          <p:cNvPr id="3074" name="Rectangle 2"/>
          <p:cNvSpPr>
            <a:spLocks noGrp="1" noChangeArrowheads="1"/>
          </p:cNvSpPr>
          <p:nvPr>
            <p:ph type="ctrTitle"/>
          </p:nvPr>
        </p:nvSpPr>
        <p:spPr>
          <a:xfrm>
            <a:off x="1981200" y="5624513"/>
            <a:ext cx="7010400" cy="584200"/>
          </a:xfrm>
        </p:spPr>
        <p:txBody>
          <a:bodyPr/>
          <a:lstStyle>
            <a:lvl1pPr>
              <a:defRPr sz="2000"/>
            </a:lvl1pPr>
          </a:lstStyle>
          <a:p>
            <a:r>
              <a:rPr lang="en-US"/>
              <a:t>Click to edit Master title style</a:t>
            </a:r>
          </a:p>
        </p:txBody>
      </p:sp>
      <p:sp>
        <p:nvSpPr>
          <p:cNvPr id="3075" name="Rectangle 3"/>
          <p:cNvSpPr>
            <a:spLocks noGrp="1" noChangeArrowheads="1"/>
          </p:cNvSpPr>
          <p:nvPr>
            <p:ph type="subTitle" idx="1"/>
          </p:nvPr>
        </p:nvSpPr>
        <p:spPr>
          <a:xfrm>
            <a:off x="1981200" y="6230938"/>
            <a:ext cx="7010400" cy="333375"/>
          </a:xfrm>
        </p:spPr>
        <p:txBody>
          <a:bodyPr/>
          <a:lstStyle>
            <a:lvl1pPr marL="0" indent="0" algn="r">
              <a:buFontTx/>
              <a:buNone/>
              <a:defRPr sz="900">
                <a:solidFill>
                  <a:schemeClr val="bg1"/>
                </a:solidFill>
              </a:defRPr>
            </a:lvl1pPr>
          </a:lstStyle>
          <a:p>
            <a:r>
              <a:rPr lang="en-US"/>
              <a:t>Click to edit Master subtitle style</a:t>
            </a:r>
          </a:p>
        </p:txBody>
      </p:sp>
    </p:spTree>
    <p:extLst>
      <p:ext uri="{BB962C8B-B14F-4D97-AF65-F5344CB8AC3E}">
        <p14:creationId xmlns:p14="http://schemas.microsoft.com/office/powerpoint/2010/main" val="361760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F8A1DE2-5CCC-4C91-A89A-BCF7D49ACE63}" type="slidenum">
              <a:rPr lang="en-US"/>
              <a:pPr>
                <a:defRPr/>
              </a:pPr>
              <a:t>‹#›</a:t>
            </a:fld>
            <a:endParaRPr lang="en-US"/>
          </a:p>
        </p:txBody>
      </p:sp>
    </p:spTree>
    <p:extLst>
      <p:ext uri="{BB962C8B-B14F-4D97-AF65-F5344CB8AC3E}">
        <p14:creationId xmlns:p14="http://schemas.microsoft.com/office/powerpoint/2010/main" val="97968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304800"/>
            <a:ext cx="17526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304800"/>
            <a:ext cx="5105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4312DE9-013C-40E4-A8B5-883B7374A50D}" type="slidenum">
              <a:rPr lang="en-US"/>
              <a:pPr>
                <a:defRPr/>
              </a:pPr>
              <a:t>‹#›</a:t>
            </a:fld>
            <a:endParaRPr lang="en-US"/>
          </a:p>
        </p:txBody>
      </p:sp>
    </p:spTree>
    <p:extLst>
      <p:ext uri="{BB962C8B-B14F-4D97-AF65-F5344CB8AC3E}">
        <p14:creationId xmlns:p14="http://schemas.microsoft.com/office/powerpoint/2010/main" val="20538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D5706-538E-46E0-9148-0A1AADCBB4CD}" type="slidenum">
              <a:rPr lang="en-US"/>
              <a:pPr>
                <a:defRPr/>
              </a:pPr>
              <a:t>‹#›</a:t>
            </a:fld>
            <a:endParaRPr lang="en-US"/>
          </a:p>
        </p:txBody>
      </p:sp>
    </p:spTree>
    <p:extLst>
      <p:ext uri="{BB962C8B-B14F-4D97-AF65-F5344CB8AC3E}">
        <p14:creationId xmlns:p14="http://schemas.microsoft.com/office/powerpoint/2010/main" val="239981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E8F7A7-64FD-4C28-9FFA-05BEE9B03FB1}" type="slidenum">
              <a:rPr lang="en-US"/>
              <a:pPr>
                <a:defRPr/>
              </a:pPr>
              <a:t>‹#›</a:t>
            </a:fld>
            <a:endParaRPr lang="en-US"/>
          </a:p>
        </p:txBody>
      </p:sp>
    </p:spTree>
    <p:extLst>
      <p:ext uri="{BB962C8B-B14F-4D97-AF65-F5344CB8AC3E}">
        <p14:creationId xmlns:p14="http://schemas.microsoft.com/office/powerpoint/2010/main" val="24791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167A7-AB20-4BC0-96E4-FCC9C0906B86}" type="slidenum">
              <a:rPr lang="en-US"/>
              <a:pPr>
                <a:defRPr/>
              </a:pPr>
              <a:t>‹#›</a:t>
            </a:fld>
            <a:endParaRPr lang="en-US"/>
          </a:p>
        </p:txBody>
      </p:sp>
    </p:spTree>
    <p:extLst>
      <p:ext uri="{BB962C8B-B14F-4D97-AF65-F5344CB8AC3E}">
        <p14:creationId xmlns:p14="http://schemas.microsoft.com/office/powerpoint/2010/main" val="236891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A82A91-A730-4998-A12A-B67918ED1645}" type="slidenum">
              <a:rPr lang="en-US"/>
              <a:pPr>
                <a:defRPr/>
              </a:pPr>
              <a:t>‹#›</a:t>
            </a:fld>
            <a:endParaRPr lang="en-US"/>
          </a:p>
        </p:txBody>
      </p:sp>
    </p:spTree>
    <p:extLst>
      <p:ext uri="{BB962C8B-B14F-4D97-AF65-F5344CB8AC3E}">
        <p14:creationId xmlns:p14="http://schemas.microsoft.com/office/powerpoint/2010/main" val="377045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03EF88-FE2E-4030-939E-7C2DB46A0933}" type="slidenum">
              <a:rPr lang="en-US"/>
              <a:pPr>
                <a:defRPr/>
              </a:pPr>
              <a:t>‹#›</a:t>
            </a:fld>
            <a:endParaRPr lang="en-US"/>
          </a:p>
        </p:txBody>
      </p:sp>
    </p:spTree>
    <p:extLst>
      <p:ext uri="{BB962C8B-B14F-4D97-AF65-F5344CB8AC3E}">
        <p14:creationId xmlns:p14="http://schemas.microsoft.com/office/powerpoint/2010/main" val="233451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7582FC-198B-4A15-8417-8C28778B98FD}" type="slidenum">
              <a:rPr lang="en-US"/>
              <a:pPr>
                <a:defRPr/>
              </a:pPr>
              <a:t>‹#›</a:t>
            </a:fld>
            <a:endParaRPr lang="en-US"/>
          </a:p>
        </p:txBody>
      </p:sp>
    </p:spTree>
    <p:extLst>
      <p:ext uri="{BB962C8B-B14F-4D97-AF65-F5344CB8AC3E}">
        <p14:creationId xmlns:p14="http://schemas.microsoft.com/office/powerpoint/2010/main" val="156576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6B76F3-8255-4280-9E3F-5DBC8AA51438}" type="slidenum">
              <a:rPr lang="en-US"/>
              <a:pPr>
                <a:defRPr/>
              </a:pPr>
              <a:t>‹#›</a:t>
            </a:fld>
            <a:endParaRPr lang="en-US"/>
          </a:p>
        </p:txBody>
      </p:sp>
    </p:spTree>
    <p:extLst>
      <p:ext uri="{BB962C8B-B14F-4D97-AF65-F5344CB8AC3E}">
        <p14:creationId xmlns:p14="http://schemas.microsoft.com/office/powerpoint/2010/main" val="32731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304126-E237-478C-B356-5F6E27F8FAAE}" type="slidenum">
              <a:rPr lang="en-US"/>
              <a:pPr>
                <a:defRPr/>
              </a:pPr>
              <a:t>‹#›</a:t>
            </a:fld>
            <a:endParaRPr lang="en-US"/>
          </a:p>
        </p:txBody>
      </p:sp>
    </p:spTree>
    <p:extLst>
      <p:ext uri="{BB962C8B-B14F-4D97-AF65-F5344CB8AC3E}">
        <p14:creationId xmlns:p14="http://schemas.microsoft.com/office/powerpoint/2010/main" val="64395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59A4B80-E796-475E-BDA6-FFBA8C53A0B8}" type="slidenum">
              <a:rPr lang="en-US"/>
              <a:pPr>
                <a:defRPr/>
              </a:pPr>
              <a:t>‹#›</a:t>
            </a:fld>
            <a:endParaRPr lang="en-US"/>
          </a:p>
        </p:txBody>
      </p:sp>
    </p:spTree>
    <p:extLst>
      <p:ext uri="{BB962C8B-B14F-4D97-AF65-F5344CB8AC3E}">
        <p14:creationId xmlns:p14="http://schemas.microsoft.com/office/powerpoint/2010/main" val="10670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DFE40-9804-4FBA-AF06-E336701C197D}" type="slidenum">
              <a:rPr lang="en-US"/>
              <a:pPr>
                <a:defRPr/>
              </a:pPr>
              <a:t>‹#›</a:t>
            </a:fld>
            <a:endParaRPr lang="en-US"/>
          </a:p>
        </p:txBody>
      </p:sp>
    </p:spTree>
    <p:extLst>
      <p:ext uri="{BB962C8B-B14F-4D97-AF65-F5344CB8AC3E}">
        <p14:creationId xmlns:p14="http://schemas.microsoft.com/office/powerpoint/2010/main" val="40912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BB82C-BD03-4FB1-92B7-226399A1C694}" type="slidenum">
              <a:rPr lang="en-US"/>
              <a:pPr>
                <a:defRPr/>
              </a:pPr>
              <a:t>‹#›</a:t>
            </a:fld>
            <a:endParaRPr lang="en-US"/>
          </a:p>
        </p:txBody>
      </p:sp>
    </p:spTree>
    <p:extLst>
      <p:ext uri="{BB962C8B-B14F-4D97-AF65-F5344CB8AC3E}">
        <p14:creationId xmlns:p14="http://schemas.microsoft.com/office/powerpoint/2010/main" val="37065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CDDB5D-286C-47E2-8496-B09F4F2410A4}" type="slidenum">
              <a:rPr lang="en-US"/>
              <a:pPr>
                <a:defRPr/>
              </a:pPr>
              <a:t>‹#›</a:t>
            </a:fld>
            <a:endParaRPr lang="en-US"/>
          </a:p>
        </p:txBody>
      </p:sp>
    </p:spTree>
    <p:extLst>
      <p:ext uri="{BB962C8B-B14F-4D97-AF65-F5344CB8AC3E}">
        <p14:creationId xmlns:p14="http://schemas.microsoft.com/office/powerpoint/2010/main" val="67190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defRPr b="1"/>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p:spPr>
        <p:txBody>
          <a:bodyPr/>
          <a:lstStyle>
            <a:lvl1pPr>
              <a:defRPr sz="1400"/>
            </a:lvl1pPr>
          </a:lstStyle>
          <a:p>
            <a:pPr>
              <a:defRPr/>
            </a:pPr>
            <a:fld id="{71F1EC9F-B036-4662-B4A3-2A119B0113A1}" type="datetime1">
              <a:rPr lang="en-US"/>
              <a:pPr>
                <a:defRPr/>
              </a:pPr>
              <a:t>1/24/2020</a:t>
            </a:fld>
            <a:endParaRPr lang="en-US"/>
          </a:p>
        </p:txBody>
      </p:sp>
      <p:sp>
        <p:nvSpPr>
          <p:cNvPr id="5" name="Rectangle 5"/>
          <p:cNvSpPr>
            <a:spLocks noGrp="1" noChangeArrowheads="1"/>
          </p:cNvSpPr>
          <p:nvPr>
            <p:ph type="ftr" sz="quarter" idx="11"/>
          </p:nvPr>
        </p:nvSpPr>
        <p:spPr>
          <a:xfrm>
            <a:off x="3124200" y="6245225"/>
            <a:ext cx="2895600" cy="476250"/>
          </a:xfrm>
        </p:spPr>
        <p:txBody>
          <a:bodyPr/>
          <a:lstStyle>
            <a:lvl1pPr>
              <a:defRPr sz="1400"/>
            </a:lvl1pPr>
          </a:lstStyle>
          <a:p>
            <a:pPr>
              <a:defRPr/>
            </a:pPr>
            <a:r>
              <a:rPr lang="en-US"/>
              <a:t>copyright 2006 www.brainybetty.com; All Rights Reserved.</a:t>
            </a:r>
          </a:p>
        </p:txBody>
      </p:sp>
      <p:sp>
        <p:nvSpPr>
          <p:cNvPr id="6" name="Rectangle 6"/>
          <p:cNvSpPr>
            <a:spLocks noGrp="1" noChangeArrowheads="1"/>
          </p:cNvSpPr>
          <p:nvPr>
            <p:ph type="sldNum" sz="quarter" idx="12"/>
          </p:nvPr>
        </p:nvSpPr>
        <p:spPr>
          <a:xfrm>
            <a:off x="6553200" y="6245225"/>
            <a:ext cx="2133600" cy="476250"/>
          </a:xfrm>
        </p:spPr>
        <p:txBody>
          <a:bodyPr/>
          <a:lstStyle>
            <a:lvl1pPr>
              <a:defRPr sz="1400"/>
            </a:lvl1pPr>
          </a:lstStyle>
          <a:p>
            <a:pPr>
              <a:defRPr/>
            </a:pPr>
            <a:fld id="{C1375E1D-7491-4E58-BD95-3FE962CC68D2}" type="slidenum">
              <a:rPr lang="en-US"/>
              <a:pPr>
                <a:defRPr/>
              </a:pPr>
              <a:t>‹#›</a:t>
            </a:fld>
            <a:endParaRPr lang="en-US"/>
          </a:p>
        </p:txBody>
      </p:sp>
    </p:spTree>
    <p:extLst>
      <p:ext uri="{BB962C8B-B14F-4D97-AF65-F5344CB8AC3E}">
        <p14:creationId xmlns:p14="http://schemas.microsoft.com/office/powerpoint/2010/main" val="31464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2423DE2-DB9E-407C-B05D-170E8B1E07BC}" type="datetime1">
              <a:rPr lang="en-US"/>
              <a:pPr>
                <a:defRPr/>
              </a:pPr>
              <a:t>1/24/2020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CC712E79-EC4B-4111-A7BD-56010424CFB5}" type="slidenum">
              <a:rPr lang="en-US"/>
              <a:pPr>
                <a:defRPr/>
              </a:pPr>
              <a:t>‹#›</a:t>
            </a:fld>
            <a:endParaRPr lang="en-US"/>
          </a:p>
        </p:txBody>
      </p:sp>
    </p:spTree>
    <p:extLst>
      <p:ext uri="{BB962C8B-B14F-4D97-AF65-F5344CB8AC3E}">
        <p14:creationId xmlns:p14="http://schemas.microsoft.com/office/powerpoint/2010/main" val="268211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6C84D8B-5225-4E1D-9272-B4E968636C2F}" type="datetime1">
              <a:rPr lang="en-US"/>
              <a:pPr>
                <a:defRPr/>
              </a:pPr>
              <a:t>1/24/2020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99648FD4-D03C-4779-9F92-6515B550C421}" type="slidenum">
              <a:rPr lang="en-US"/>
              <a:pPr>
                <a:defRPr/>
              </a:pPr>
              <a:t>‹#›</a:t>
            </a:fld>
            <a:endParaRPr lang="en-US"/>
          </a:p>
        </p:txBody>
      </p:sp>
    </p:spTree>
    <p:extLst>
      <p:ext uri="{BB962C8B-B14F-4D97-AF65-F5344CB8AC3E}">
        <p14:creationId xmlns:p14="http://schemas.microsoft.com/office/powerpoint/2010/main" val="81685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17669CE-EBF3-4653-9E84-8EDAD486AA21}" type="datetime1">
              <a:rPr lang="en-US"/>
              <a:pPr>
                <a:defRPr/>
              </a:pPr>
              <a:t>1/24/2020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161592E4-40C5-4C26-8059-ADFFB6B81A22}" type="slidenum">
              <a:rPr lang="en-US"/>
              <a:pPr>
                <a:defRPr/>
              </a:pPr>
              <a:t>‹#›</a:t>
            </a:fld>
            <a:endParaRPr lang="en-US"/>
          </a:p>
        </p:txBody>
      </p:sp>
    </p:spTree>
    <p:extLst>
      <p:ext uri="{BB962C8B-B14F-4D97-AF65-F5344CB8AC3E}">
        <p14:creationId xmlns:p14="http://schemas.microsoft.com/office/powerpoint/2010/main" val="25906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A9BCCC8-0E72-4CFC-B56A-E152F4535C67}" type="datetime1">
              <a:rPr lang="en-US"/>
              <a:pPr>
                <a:defRPr/>
              </a:pPr>
              <a:t>1/24/2020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9" name="Rectangle 6"/>
          <p:cNvSpPr>
            <a:spLocks noGrp="1" noChangeArrowheads="1"/>
          </p:cNvSpPr>
          <p:nvPr>
            <p:ph type="sldNum" sz="quarter" idx="12"/>
          </p:nvPr>
        </p:nvSpPr>
        <p:spPr>
          <a:ln/>
        </p:spPr>
        <p:txBody>
          <a:bodyPr/>
          <a:lstStyle>
            <a:lvl1pPr>
              <a:defRPr/>
            </a:lvl1pPr>
          </a:lstStyle>
          <a:p>
            <a:pPr>
              <a:defRPr/>
            </a:pPr>
            <a:fld id="{5999BBD9-7132-4993-AF5B-46E7938B4406}" type="slidenum">
              <a:rPr lang="en-US"/>
              <a:pPr>
                <a:defRPr/>
              </a:pPr>
              <a:t>‹#›</a:t>
            </a:fld>
            <a:endParaRPr lang="en-US"/>
          </a:p>
        </p:txBody>
      </p:sp>
    </p:spTree>
    <p:extLst>
      <p:ext uri="{BB962C8B-B14F-4D97-AF65-F5344CB8AC3E}">
        <p14:creationId xmlns:p14="http://schemas.microsoft.com/office/powerpoint/2010/main" val="77351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94103F0-6929-4A8A-B207-3DF5C567BBA7}" type="datetime1">
              <a:rPr lang="en-US"/>
              <a:pPr>
                <a:defRPr/>
              </a:pPr>
              <a:t>1/24/2020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5" name="Rectangle 6"/>
          <p:cNvSpPr>
            <a:spLocks noGrp="1" noChangeArrowheads="1"/>
          </p:cNvSpPr>
          <p:nvPr>
            <p:ph type="sldNum" sz="quarter" idx="12"/>
          </p:nvPr>
        </p:nvSpPr>
        <p:spPr>
          <a:ln/>
        </p:spPr>
        <p:txBody>
          <a:bodyPr/>
          <a:lstStyle>
            <a:lvl1pPr>
              <a:defRPr/>
            </a:lvl1pPr>
          </a:lstStyle>
          <a:p>
            <a:pPr>
              <a:defRPr/>
            </a:pPr>
            <a:fld id="{110D081C-6ECA-429D-8A26-ABAA5ED48763}" type="slidenum">
              <a:rPr lang="en-US"/>
              <a:pPr>
                <a:defRPr/>
              </a:pPr>
              <a:t>‹#›</a:t>
            </a:fld>
            <a:endParaRPr lang="en-US"/>
          </a:p>
        </p:txBody>
      </p:sp>
    </p:spTree>
    <p:extLst>
      <p:ext uri="{BB962C8B-B14F-4D97-AF65-F5344CB8AC3E}">
        <p14:creationId xmlns:p14="http://schemas.microsoft.com/office/powerpoint/2010/main" val="98078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ABCDCF-0FC4-4176-826D-2813FB066309}" type="datetime1">
              <a:rPr lang="en-US"/>
              <a:pPr>
                <a:defRPr/>
              </a:pPr>
              <a:t>1/24/2020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4" name="Rectangle 6"/>
          <p:cNvSpPr>
            <a:spLocks noGrp="1" noChangeArrowheads="1"/>
          </p:cNvSpPr>
          <p:nvPr>
            <p:ph type="sldNum" sz="quarter" idx="12"/>
          </p:nvPr>
        </p:nvSpPr>
        <p:spPr>
          <a:ln/>
        </p:spPr>
        <p:txBody>
          <a:bodyPr/>
          <a:lstStyle>
            <a:lvl1pPr>
              <a:defRPr/>
            </a:lvl1pPr>
          </a:lstStyle>
          <a:p>
            <a:pPr>
              <a:defRPr/>
            </a:pPr>
            <a:fld id="{BC19DDE5-9AB8-4E80-9121-E697C4A9085B}" type="slidenum">
              <a:rPr lang="en-US"/>
              <a:pPr>
                <a:defRPr/>
              </a:pPr>
              <a:t>‹#›</a:t>
            </a:fld>
            <a:endParaRPr lang="en-US"/>
          </a:p>
        </p:txBody>
      </p:sp>
    </p:spTree>
    <p:extLst>
      <p:ext uri="{BB962C8B-B14F-4D97-AF65-F5344CB8AC3E}">
        <p14:creationId xmlns:p14="http://schemas.microsoft.com/office/powerpoint/2010/main" val="5662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5B60307-51EC-41C5-9E94-B49D15A67DA2}" type="slidenum">
              <a:rPr lang="en-US"/>
              <a:pPr>
                <a:defRPr/>
              </a:pPr>
              <a:t>‹#›</a:t>
            </a:fld>
            <a:endParaRPr lang="en-US"/>
          </a:p>
        </p:txBody>
      </p:sp>
    </p:spTree>
    <p:extLst>
      <p:ext uri="{BB962C8B-B14F-4D97-AF65-F5344CB8AC3E}">
        <p14:creationId xmlns:p14="http://schemas.microsoft.com/office/powerpoint/2010/main" val="33378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F967D4E-A4F1-4ABA-99A7-56FB27AB628B}" type="datetime1">
              <a:rPr lang="en-US"/>
              <a:pPr>
                <a:defRPr/>
              </a:pPr>
              <a:t>1/24/2020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98632010-7423-43B2-9BB9-D4D3C2C7855C}" type="slidenum">
              <a:rPr lang="en-US"/>
              <a:pPr>
                <a:defRPr/>
              </a:pPr>
              <a:t>‹#›</a:t>
            </a:fld>
            <a:endParaRPr lang="en-US"/>
          </a:p>
        </p:txBody>
      </p:sp>
    </p:spTree>
    <p:extLst>
      <p:ext uri="{BB962C8B-B14F-4D97-AF65-F5344CB8AC3E}">
        <p14:creationId xmlns:p14="http://schemas.microsoft.com/office/powerpoint/2010/main" val="24653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A767B0-D110-45B9-8579-E931318E620B}" type="datetime1">
              <a:rPr lang="en-US"/>
              <a:pPr>
                <a:defRPr/>
              </a:pPr>
              <a:t>1/24/2020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54B8CC3D-EE06-4804-BFB8-81866BF16C3E}" type="slidenum">
              <a:rPr lang="en-US"/>
              <a:pPr>
                <a:defRPr/>
              </a:pPr>
              <a:t>‹#›</a:t>
            </a:fld>
            <a:endParaRPr lang="en-US"/>
          </a:p>
        </p:txBody>
      </p:sp>
    </p:spTree>
    <p:extLst>
      <p:ext uri="{BB962C8B-B14F-4D97-AF65-F5344CB8AC3E}">
        <p14:creationId xmlns:p14="http://schemas.microsoft.com/office/powerpoint/2010/main" val="12749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CB9AF4-83C8-4E75-A6A7-D6414425502D}" type="datetime1">
              <a:rPr lang="en-US"/>
              <a:pPr>
                <a:defRPr/>
              </a:pPr>
              <a:t>1/24/2020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E40A0D90-7CF7-4AD9-96D6-C6597E395D78}" type="slidenum">
              <a:rPr lang="en-US"/>
              <a:pPr>
                <a:defRPr/>
              </a:pPr>
              <a:t>‹#›</a:t>
            </a:fld>
            <a:endParaRPr lang="en-US"/>
          </a:p>
        </p:txBody>
      </p:sp>
    </p:spTree>
    <p:extLst>
      <p:ext uri="{BB962C8B-B14F-4D97-AF65-F5344CB8AC3E}">
        <p14:creationId xmlns:p14="http://schemas.microsoft.com/office/powerpoint/2010/main" val="100720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15A8783-5392-4140-A9A5-9E8E11869181}" type="datetime1">
              <a:rPr lang="en-US"/>
              <a:pPr>
                <a:defRPr/>
              </a:pPr>
              <a:t>1/24/2020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8262F474-4832-4DF8-8057-91DA88CEA123}" type="slidenum">
              <a:rPr lang="en-US"/>
              <a:pPr>
                <a:defRPr/>
              </a:pPr>
              <a:t>‹#›</a:t>
            </a:fld>
            <a:endParaRPr lang="en-US"/>
          </a:p>
        </p:txBody>
      </p:sp>
    </p:spTree>
    <p:extLst>
      <p:ext uri="{BB962C8B-B14F-4D97-AF65-F5344CB8AC3E}">
        <p14:creationId xmlns:p14="http://schemas.microsoft.com/office/powerpoint/2010/main" val="185706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5"/>
            <a:ext cx="7772400" cy="1470025"/>
          </a:xfrm>
        </p:spPr>
        <p:txBody>
          <a:bodyPr/>
          <a:lstStyle>
            <a:lvl1pPr>
              <a:defRPr b="1"/>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p:spPr>
        <p:txBody>
          <a:bodyPr/>
          <a:lstStyle>
            <a:lvl1pPr>
              <a:defRPr sz="1400"/>
            </a:lvl1pPr>
          </a:lstStyle>
          <a:p>
            <a:pPr>
              <a:defRPr/>
            </a:pPr>
            <a:fld id="{71F1EC9F-B036-4662-B4A3-2A119B0113A1}" type="datetime1">
              <a:rPr lang="en-US">
                <a:solidFill>
                  <a:srgbClr val="000000"/>
                </a:solidFill>
              </a:rPr>
              <a:pPr>
                <a:defRPr/>
              </a:pPr>
              <a:t>1/24/2020</a:t>
            </a:fld>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a:defRPr sz="1400"/>
            </a:lvl1pPr>
          </a:lstStyle>
          <a:p>
            <a:pPr>
              <a:defRPr/>
            </a:pPr>
            <a:r>
              <a:rPr lang="en-US">
                <a:solidFill>
                  <a:srgbClr val="000000"/>
                </a:solidFill>
              </a:rPr>
              <a:t>copyright 2006 www.brainybetty.com; All Rights Reserved.</a:t>
            </a:r>
          </a:p>
        </p:txBody>
      </p:sp>
      <p:sp>
        <p:nvSpPr>
          <p:cNvPr id="6" name="Rectangle 6"/>
          <p:cNvSpPr>
            <a:spLocks noGrp="1" noChangeArrowheads="1"/>
          </p:cNvSpPr>
          <p:nvPr>
            <p:ph type="sldNum" sz="quarter" idx="12"/>
          </p:nvPr>
        </p:nvSpPr>
        <p:spPr>
          <a:xfrm>
            <a:off x="6553200" y="6245225"/>
            <a:ext cx="2133600" cy="476250"/>
          </a:xfrm>
        </p:spPr>
        <p:txBody>
          <a:bodyPr/>
          <a:lstStyle>
            <a:lvl1pPr>
              <a:defRPr sz="1400"/>
            </a:lvl1pPr>
          </a:lstStyle>
          <a:p>
            <a:pPr>
              <a:defRPr/>
            </a:pPr>
            <a:fld id="{C1375E1D-7491-4E58-BD95-3FE962CC6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925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2423DE2-DB9E-407C-B05D-170E8B1E07BC}" type="datetime1">
              <a:rPr lang="en-US">
                <a:solidFill>
                  <a:srgbClr val="000000"/>
                </a:solidFill>
              </a:rPr>
              <a:pPr>
                <a:defRPr/>
              </a:pPr>
              <a:t>1/24/2020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CC712E79-EC4B-4111-A7BD-56010424C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5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6C84D8B-5225-4E1D-9272-B4E968636C2F}" type="datetime1">
              <a:rPr lang="en-US">
                <a:solidFill>
                  <a:srgbClr val="000000"/>
                </a:solidFill>
              </a:rPr>
              <a:pPr>
                <a:defRPr/>
              </a:pPr>
              <a:t>1/24/2020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99648FD4-D03C-4779-9F92-6515B550C4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1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17669CE-EBF3-4653-9E84-8EDAD486AA21}" type="datetime1">
              <a:rPr lang="en-US">
                <a:solidFill>
                  <a:srgbClr val="000000"/>
                </a:solidFill>
              </a:rPr>
              <a:pPr>
                <a:defRPr/>
              </a:pPr>
              <a:t>1/24/2020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161592E4-40C5-4C26-8059-ADFFB6B81A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27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A9BCCC8-0E72-4CFC-B56A-E152F4535C67}" type="datetime1">
              <a:rPr lang="en-US">
                <a:solidFill>
                  <a:srgbClr val="000000"/>
                </a:solidFill>
              </a:rPr>
              <a:pPr>
                <a:defRPr/>
              </a:pPr>
              <a:t>1/24/2020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9" name="Rectangle 6"/>
          <p:cNvSpPr>
            <a:spLocks noGrp="1" noChangeArrowheads="1"/>
          </p:cNvSpPr>
          <p:nvPr>
            <p:ph type="sldNum" sz="quarter" idx="12"/>
          </p:nvPr>
        </p:nvSpPr>
        <p:spPr>
          <a:ln/>
        </p:spPr>
        <p:txBody>
          <a:bodyPr/>
          <a:lstStyle>
            <a:lvl1pPr>
              <a:defRPr/>
            </a:lvl1pPr>
          </a:lstStyle>
          <a:p>
            <a:pPr>
              <a:defRPr/>
            </a:pPr>
            <a:fld id="{5999BBD9-7132-4993-AF5B-46E7938B4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55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94103F0-6929-4A8A-B207-3DF5C567BBA7}" type="datetime1">
              <a:rPr lang="en-US">
                <a:solidFill>
                  <a:srgbClr val="000000"/>
                </a:solidFill>
              </a:rPr>
              <a:pPr>
                <a:defRPr/>
              </a:pPr>
              <a:t>1/24/2020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5" name="Rectangle 6"/>
          <p:cNvSpPr>
            <a:spLocks noGrp="1" noChangeArrowheads="1"/>
          </p:cNvSpPr>
          <p:nvPr>
            <p:ph type="sldNum" sz="quarter" idx="12"/>
          </p:nvPr>
        </p:nvSpPr>
        <p:spPr>
          <a:ln/>
        </p:spPr>
        <p:txBody>
          <a:bodyPr/>
          <a:lstStyle>
            <a:lvl1pPr>
              <a:defRPr/>
            </a:lvl1pPr>
          </a:lstStyle>
          <a:p>
            <a:pPr>
              <a:defRPr/>
            </a:pPr>
            <a:fld id="{110D081C-6ECA-429D-8A26-ABAA5ED48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2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981200"/>
            <a:ext cx="3429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429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C8F79BA6-3A48-4F99-8D78-82A9AC138BEE}" type="slidenum">
              <a:rPr lang="en-US"/>
              <a:pPr>
                <a:defRPr/>
              </a:pPr>
              <a:t>‹#›</a:t>
            </a:fld>
            <a:endParaRPr lang="en-US"/>
          </a:p>
        </p:txBody>
      </p:sp>
    </p:spTree>
    <p:extLst>
      <p:ext uri="{BB962C8B-B14F-4D97-AF65-F5344CB8AC3E}">
        <p14:creationId xmlns:p14="http://schemas.microsoft.com/office/powerpoint/2010/main" val="14429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ABCDCF-0FC4-4176-826D-2813FB066309}" type="datetime1">
              <a:rPr lang="en-US">
                <a:solidFill>
                  <a:srgbClr val="000000"/>
                </a:solidFill>
              </a:rPr>
              <a:pPr>
                <a:defRPr/>
              </a:pPr>
              <a:t>1/24/2020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4" name="Rectangle 6"/>
          <p:cNvSpPr>
            <a:spLocks noGrp="1" noChangeArrowheads="1"/>
          </p:cNvSpPr>
          <p:nvPr>
            <p:ph type="sldNum" sz="quarter" idx="12"/>
          </p:nvPr>
        </p:nvSpPr>
        <p:spPr>
          <a:ln/>
        </p:spPr>
        <p:txBody>
          <a:bodyPr/>
          <a:lstStyle>
            <a:lvl1pPr>
              <a:defRPr/>
            </a:lvl1pPr>
          </a:lstStyle>
          <a:p>
            <a:pPr>
              <a:defRPr/>
            </a:pPr>
            <a:fld id="{BC19DDE5-9AB8-4E80-9121-E697C4A90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0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F967D4E-A4F1-4ABA-99A7-56FB27AB628B}" type="datetime1">
              <a:rPr lang="en-US">
                <a:solidFill>
                  <a:srgbClr val="000000"/>
                </a:solidFill>
              </a:rPr>
              <a:pPr>
                <a:defRPr/>
              </a:pPr>
              <a:t>1/24/2020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98632010-7423-43B2-9BB9-D4D3C2C78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1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A767B0-D110-45B9-8579-E931318E620B}" type="datetime1">
              <a:rPr lang="en-US">
                <a:solidFill>
                  <a:srgbClr val="000000"/>
                </a:solidFill>
              </a:rPr>
              <a:pPr>
                <a:defRPr/>
              </a:pPr>
              <a:t>1/24/2020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7" name="Rectangle 6"/>
          <p:cNvSpPr>
            <a:spLocks noGrp="1" noChangeArrowheads="1"/>
          </p:cNvSpPr>
          <p:nvPr>
            <p:ph type="sldNum" sz="quarter" idx="12"/>
          </p:nvPr>
        </p:nvSpPr>
        <p:spPr>
          <a:ln/>
        </p:spPr>
        <p:txBody>
          <a:bodyPr/>
          <a:lstStyle>
            <a:lvl1pPr>
              <a:defRPr/>
            </a:lvl1pPr>
          </a:lstStyle>
          <a:p>
            <a:pPr>
              <a:defRPr/>
            </a:pPr>
            <a:fld id="{54B8CC3D-EE06-4804-BFB8-81866BF16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01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CB9AF4-83C8-4E75-A6A7-D6414425502D}" type="datetime1">
              <a:rPr lang="en-US">
                <a:solidFill>
                  <a:srgbClr val="000000"/>
                </a:solidFill>
              </a:rPr>
              <a:pPr>
                <a:defRPr/>
              </a:pPr>
              <a:t>1/24/2020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E40A0D90-7CF7-4AD9-96D6-C6597E395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8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15A8783-5392-4140-A9A5-9E8E11869181}" type="datetime1">
              <a:rPr lang="en-US">
                <a:solidFill>
                  <a:srgbClr val="000000"/>
                </a:solidFill>
              </a:rPr>
              <a:pPr>
                <a:defRPr/>
              </a:pPr>
              <a:t>1/24/2020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copyright 2006 www.brainybetty.com; All Rights Reserved.</a:t>
            </a:r>
          </a:p>
        </p:txBody>
      </p:sp>
      <p:sp>
        <p:nvSpPr>
          <p:cNvPr id="6" name="Rectangle 6"/>
          <p:cNvSpPr>
            <a:spLocks noGrp="1" noChangeArrowheads="1"/>
          </p:cNvSpPr>
          <p:nvPr>
            <p:ph type="sldNum" sz="quarter" idx="12"/>
          </p:nvPr>
        </p:nvSpPr>
        <p:spPr>
          <a:ln/>
        </p:spPr>
        <p:txBody>
          <a:bodyPr/>
          <a:lstStyle>
            <a:lvl1pPr>
              <a:defRPr/>
            </a:lvl1pPr>
          </a:lstStyle>
          <a:p>
            <a:pPr>
              <a:defRPr/>
            </a:pPr>
            <a:fld id="{8262F474-4832-4DF8-8057-91DA88CEA1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932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701934F1-73A1-4743-89BE-61A33C56D1EA}" type="slidenum">
              <a:rPr lang="en-US"/>
              <a:pPr>
                <a:defRPr/>
              </a:pPr>
              <a:t>‹#›</a:t>
            </a:fld>
            <a:endParaRPr lang="en-US"/>
          </a:p>
        </p:txBody>
      </p:sp>
    </p:spTree>
    <p:extLst>
      <p:ext uri="{BB962C8B-B14F-4D97-AF65-F5344CB8AC3E}">
        <p14:creationId xmlns:p14="http://schemas.microsoft.com/office/powerpoint/2010/main" val="10948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E28B3E25-DC39-4C39-B7CB-5BE844286B8C}" type="slidenum">
              <a:rPr lang="en-US"/>
              <a:pPr>
                <a:defRPr/>
              </a:pPr>
              <a:t>‹#›</a:t>
            </a:fld>
            <a:endParaRPr lang="en-US"/>
          </a:p>
        </p:txBody>
      </p:sp>
    </p:spTree>
    <p:extLst>
      <p:ext uri="{BB962C8B-B14F-4D97-AF65-F5344CB8AC3E}">
        <p14:creationId xmlns:p14="http://schemas.microsoft.com/office/powerpoint/2010/main" val="294558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5FEC1C6-F92B-4E6F-8AF5-7FDB7DFA0F16}" type="slidenum">
              <a:rPr lang="en-US"/>
              <a:pPr>
                <a:defRPr/>
              </a:pPr>
              <a:t>‹#›</a:t>
            </a:fld>
            <a:endParaRPr lang="en-US"/>
          </a:p>
        </p:txBody>
      </p:sp>
    </p:spTree>
    <p:extLst>
      <p:ext uri="{BB962C8B-B14F-4D97-AF65-F5344CB8AC3E}">
        <p14:creationId xmlns:p14="http://schemas.microsoft.com/office/powerpoint/2010/main" val="250055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5535488-5434-4BF4-9A1F-B5BF334F2151}" type="slidenum">
              <a:rPr lang="en-US"/>
              <a:pPr>
                <a:defRPr/>
              </a:pPr>
              <a:t>‹#›</a:t>
            </a:fld>
            <a:endParaRPr lang="en-US"/>
          </a:p>
        </p:txBody>
      </p:sp>
    </p:spTree>
    <p:extLst>
      <p:ext uri="{BB962C8B-B14F-4D97-AF65-F5344CB8AC3E}">
        <p14:creationId xmlns:p14="http://schemas.microsoft.com/office/powerpoint/2010/main" val="41004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D93CCA0-8B5C-403C-A535-A7C2BD228479}" type="slidenum">
              <a:rPr lang="en-US"/>
              <a:pPr>
                <a:defRPr/>
              </a:pPr>
              <a:t>‹#›</a:t>
            </a:fld>
            <a:endParaRPr lang="en-US"/>
          </a:p>
        </p:txBody>
      </p:sp>
    </p:spTree>
    <p:extLst>
      <p:ext uri="{BB962C8B-B14F-4D97-AF65-F5344CB8AC3E}">
        <p14:creationId xmlns:p14="http://schemas.microsoft.com/office/powerpoint/2010/main" val="417589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PPT Slide 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828800" y="304800"/>
            <a:ext cx="701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1828800" y="1981200"/>
            <a:ext cx="7010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0"/>
            <a:endParaRPr lang="en-US" altLang="en-US"/>
          </a:p>
          <a:p>
            <a:pPr lvl="1"/>
            <a:endParaRPr lang="en-US" altLang="en-US"/>
          </a:p>
        </p:txBody>
      </p:sp>
      <p:sp>
        <p:nvSpPr>
          <p:cNvPr id="1030" name="Rectangle 6"/>
          <p:cNvSpPr>
            <a:spLocks noGrp="1" noChangeArrowheads="1"/>
          </p:cNvSpPr>
          <p:nvPr>
            <p:ph type="sldNum" sz="quarter" idx="4"/>
          </p:nvPr>
        </p:nvSpPr>
        <p:spPr bwMode="auto">
          <a:xfrm>
            <a:off x="8515350" y="6629400"/>
            <a:ext cx="323850" cy="228600"/>
          </a:xfrm>
          <a:prstGeom prst="rect">
            <a:avLst/>
          </a:prstGeom>
          <a:noFill/>
          <a:ln w="9525" algn="ctr">
            <a:noFill/>
            <a:miter lim="800000"/>
            <a:headEnd/>
            <a:tailEnd/>
          </a:ln>
          <a:effectLst/>
        </p:spPr>
        <p:txBody>
          <a:bodyPr vert="horz" wrap="none" lIns="91440" tIns="45720" rIns="91440" bIns="45720" numCol="1" anchor="ctr" anchorCtr="0" compatLnSpc="1">
            <a:prstTxWarp prst="textNoShape">
              <a:avLst/>
            </a:prstTxWarp>
            <a:spAutoFit/>
          </a:bodyPr>
          <a:lstStyle>
            <a:lvl1pPr algn="r">
              <a:defRPr sz="900">
                <a:solidFill>
                  <a:srgbClr val="618DD1"/>
                </a:solidFill>
              </a:defRPr>
            </a:lvl1pPr>
          </a:lstStyle>
          <a:p>
            <a:pPr>
              <a:defRPr/>
            </a:pPr>
            <a:fld id="{ED6841B6-6FFA-456D-BDC6-D1019EEBBF41}" type="slidenum">
              <a:rPr lang="en-US"/>
              <a:pPr>
                <a:defRPr/>
              </a:pPr>
              <a:t>‹#›</a:t>
            </a:fld>
            <a:endParaRPr lang="en-US"/>
          </a:p>
        </p:txBody>
      </p:sp>
      <p:sp>
        <p:nvSpPr>
          <p:cNvPr id="1033" name="Rectangle 9"/>
          <p:cNvSpPr>
            <a:spLocks noChangeArrowheads="1"/>
          </p:cNvSpPr>
          <p:nvPr userDrawn="1"/>
        </p:nvSpPr>
        <p:spPr bwMode="auto">
          <a:xfrm>
            <a:off x="4872038" y="6629400"/>
            <a:ext cx="922337" cy="228600"/>
          </a:xfrm>
          <a:prstGeom prst="rect">
            <a:avLst/>
          </a:prstGeom>
          <a:noFill/>
          <a:ln w="9525">
            <a:noFill/>
            <a:miter lim="800000"/>
            <a:headEnd/>
            <a:tailEnd/>
          </a:ln>
          <a:effectLst/>
        </p:spPr>
        <p:txBody>
          <a:bodyPr wrap="none" anchor="ctr">
            <a:spAutoFit/>
          </a:bodyPr>
          <a:lstStyle/>
          <a:p>
            <a:pPr>
              <a:defRPr/>
            </a:pPr>
            <a:r>
              <a:rPr lang="en-US" sz="900">
                <a:solidFill>
                  <a:srgbClr val="618DD1"/>
                </a:solidFill>
              </a:rPr>
              <a:t>©</a:t>
            </a:r>
            <a:r>
              <a:rPr lang="en-US" sz="900" b="0">
                <a:solidFill>
                  <a:srgbClr val="618DD1"/>
                </a:solidFill>
              </a:rPr>
              <a:t>SHRM 2007 </a:t>
            </a:r>
          </a:p>
        </p:txBody>
      </p:sp>
    </p:spTree>
  </p:cSld>
  <p:clrMap bg1="lt1" tx1="dk1" bg2="lt2" tx2="dk2" accent1="accent1" accent2="accent2" accent3="accent3" accent4="accent4" accent5="accent5" accent6="accent6" hlink="hlink" folHlink="folHlink"/>
  <p:sldLayoutIdLst>
    <p:sldLayoutId id="2147483978"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Arial" charset="0"/>
        </a:defRPr>
      </a:lvl2pPr>
      <a:lvl3pPr algn="r" rtl="0" eaLnBrk="0" fontAlgn="base" hangingPunct="0">
        <a:spcBef>
          <a:spcPct val="0"/>
        </a:spcBef>
        <a:spcAft>
          <a:spcPct val="0"/>
        </a:spcAft>
        <a:defRPr sz="2400">
          <a:solidFill>
            <a:schemeClr val="bg1"/>
          </a:solidFill>
          <a:latin typeface="Arial" charset="0"/>
        </a:defRPr>
      </a:lvl3pPr>
      <a:lvl4pPr algn="r" rtl="0" eaLnBrk="0" fontAlgn="base" hangingPunct="0">
        <a:spcBef>
          <a:spcPct val="0"/>
        </a:spcBef>
        <a:spcAft>
          <a:spcPct val="0"/>
        </a:spcAft>
        <a:defRPr sz="2400">
          <a:solidFill>
            <a:schemeClr val="bg1"/>
          </a:solidFill>
          <a:latin typeface="Arial" charset="0"/>
        </a:defRPr>
      </a:lvl4pPr>
      <a:lvl5pPr algn="r" rtl="0" eaLnBrk="0" fontAlgn="base" hangingPunct="0">
        <a:spcBef>
          <a:spcPct val="0"/>
        </a:spcBef>
        <a:spcAft>
          <a:spcPct val="0"/>
        </a:spcAft>
        <a:defRPr sz="2400">
          <a:solidFill>
            <a:schemeClr val="bg1"/>
          </a:solidFill>
          <a:latin typeface="Arial" charset="0"/>
        </a:defRPr>
      </a:lvl5pPr>
      <a:lvl6pPr marL="457200" algn="r" rtl="0" fontAlgn="base">
        <a:spcBef>
          <a:spcPct val="0"/>
        </a:spcBef>
        <a:spcAft>
          <a:spcPct val="0"/>
        </a:spcAft>
        <a:defRPr sz="2400">
          <a:solidFill>
            <a:schemeClr val="bg1"/>
          </a:solidFill>
          <a:latin typeface="Arial" charset="0"/>
        </a:defRPr>
      </a:lvl6pPr>
      <a:lvl7pPr marL="914400" algn="r" rtl="0" fontAlgn="base">
        <a:spcBef>
          <a:spcPct val="0"/>
        </a:spcBef>
        <a:spcAft>
          <a:spcPct val="0"/>
        </a:spcAft>
        <a:defRPr sz="2400">
          <a:solidFill>
            <a:schemeClr val="bg1"/>
          </a:solidFill>
          <a:latin typeface="Arial" charset="0"/>
        </a:defRPr>
      </a:lvl7pPr>
      <a:lvl8pPr marL="1371600" algn="r" rtl="0" fontAlgn="base">
        <a:spcBef>
          <a:spcPct val="0"/>
        </a:spcBef>
        <a:spcAft>
          <a:spcPct val="0"/>
        </a:spcAft>
        <a:defRPr sz="2400">
          <a:solidFill>
            <a:schemeClr val="bg1"/>
          </a:solidFill>
          <a:latin typeface="Arial" charset="0"/>
        </a:defRPr>
      </a:lvl8pPr>
      <a:lvl9pPr marL="1828800" algn="r" rtl="0" fontAlgn="base">
        <a:spcBef>
          <a:spcPct val="0"/>
        </a:spcBef>
        <a:spcAft>
          <a:spcPct val="0"/>
        </a:spcAft>
        <a:defRPr sz="2400">
          <a:solidFill>
            <a:schemeClr val="bg1"/>
          </a:solidFill>
          <a:latin typeface="Arial" charset="0"/>
        </a:defRPr>
      </a:lvl9pPr>
    </p:titleStyle>
    <p:bodyStyle>
      <a:lvl1pPr marL="342900" indent="-342900" algn="l" rtl="0" eaLnBrk="0" fontAlgn="base" hangingPunct="0">
        <a:spcBef>
          <a:spcPct val="20000"/>
        </a:spcBef>
        <a:spcAft>
          <a:spcPct val="0"/>
        </a:spcAft>
        <a:buChar char="•"/>
        <a:defRPr>
          <a:solidFill>
            <a:srgbClr val="283B6E"/>
          </a:solidFill>
          <a:latin typeface="+mn-lt"/>
          <a:ea typeface="+mn-ea"/>
          <a:cs typeface="+mn-cs"/>
        </a:defRPr>
      </a:lvl1pPr>
      <a:lvl2pPr marL="742950" indent="-285750" algn="l" rtl="0" eaLnBrk="0" fontAlgn="base" hangingPunct="0">
        <a:spcBef>
          <a:spcPct val="20000"/>
        </a:spcBef>
        <a:spcAft>
          <a:spcPct val="0"/>
        </a:spcAft>
        <a:buSzPct val="85000"/>
        <a:buFont typeface="Arial" charset="0"/>
        <a:buChar char="&gt;"/>
        <a:defRPr sz="1600">
          <a:solidFill>
            <a:srgbClr val="283B6E"/>
          </a:solidFill>
          <a:latin typeface="+mn-lt"/>
        </a:defRPr>
      </a:lvl2pPr>
      <a:lvl3pPr marL="1143000" indent="-228600" algn="l" rtl="0" eaLnBrk="0" fontAlgn="base" hangingPunct="0">
        <a:spcBef>
          <a:spcPct val="20000"/>
        </a:spcBef>
        <a:spcAft>
          <a:spcPct val="0"/>
        </a:spcAft>
        <a:buChar char="•"/>
        <a:defRPr sz="1400">
          <a:solidFill>
            <a:srgbClr val="283B6E"/>
          </a:solidFill>
          <a:latin typeface="+mn-lt"/>
        </a:defRPr>
      </a:lvl3pPr>
      <a:lvl4pPr marL="1600200" indent="-228600" algn="l" rtl="0" eaLnBrk="0" fontAlgn="base" hangingPunct="0">
        <a:spcBef>
          <a:spcPct val="20000"/>
        </a:spcBef>
        <a:spcAft>
          <a:spcPct val="0"/>
        </a:spcAft>
        <a:buChar char="–"/>
        <a:defRPr sz="1200">
          <a:solidFill>
            <a:srgbClr val="283B6E"/>
          </a:solidFill>
          <a:latin typeface="+mn-lt"/>
        </a:defRPr>
      </a:lvl4pPr>
      <a:lvl5pPr marL="2057400" indent="-228600" algn="l" rtl="0" eaLnBrk="0" fontAlgn="base" hangingPunct="0">
        <a:spcBef>
          <a:spcPct val="20000"/>
        </a:spcBef>
        <a:spcAft>
          <a:spcPct val="0"/>
        </a:spcAft>
        <a:buChar char="•"/>
        <a:defRPr sz="1200">
          <a:solidFill>
            <a:srgbClr val="283B6E"/>
          </a:solidFill>
          <a:latin typeface="+mn-lt"/>
        </a:defRPr>
      </a:lvl5pPr>
      <a:lvl6pPr marL="2514600" indent="-228600" algn="l" rtl="0" fontAlgn="base">
        <a:spcBef>
          <a:spcPct val="20000"/>
        </a:spcBef>
        <a:spcAft>
          <a:spcPct val="0"/>
        </a:spcAft>
        <a:buChar char="•"/>
        <a:defRPr sz="1200">
          <a:solidFill>
            <a:srgbClr val="283B6E"/>
          </a:solidFill>
          <a:latin typeface="+mn-lt"/>
        </a:defRPr>
      </a:lvl6pPr>
      <a:lvl7pPr marL="2971800" indent="-228600" algn="l" rtl="0" fontAlgn="base">
        <a:spcBef>
          <a:spcPct val="20000"/>
        </a:spcBef>
        <a:spcAft>
          <a:spcPct val="0"/>
        </a:spcAft>
        <a:buChar char="•"/>
        <a:defRPr sz="1200">
          <a:solidFill>
            <a:srgbClr val="283B6E"/>
          </a:solidFill>
          <a:latin typeface="+mn-lt"/>
        </a:defRPr>
      </a:lvl7pPr>
      <a:lvl8pPr marL="3429000" indent="-228600" algn="l" rtl="0" fontAlgn="base">
        <a:spcBef>
          <a:spcPct val="20000"/>
        </a:spcBef>
        <a:spcAft>
          <a:spcPct val="0"/>
        </a:spcAft>
        <a:buChar char="•"/>
        <a:defRPr sz="1200">
          <a:solidFill>
            <a:srgbClr val="283B6E"/>
          </a:solidFill>
          <a:latin typeface="+mn-lt"/>
        </a:defRPr>
      </a:lvl8pPr>
      <a:lvl9pPr marL="3886200" indent="-228600" algn="l" rtl="0" fontAlgn="base">
        <a:spcBef>
          <a:spcPct val="20000"/>
        </a:spcBef>
        <a:spcAft>
          <a:spcPct val="0"/>
        </a:spcAft>
        <a:buChar char="•"/>
        <a:defRPr sz="1200">
          <a:solidFill>
            <a:srgbClr val="283B6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FF9E66FB-768B-4B19-AE3A-EA74B5B160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1712D3FE-C338-4768-A0D2-9D830E922F91}" type="datetime1">
              <a:rPr lang="en-US"/>
              <a:pPr>
                <a:defRPr/>
              </a:pPr>
              <a:t>1/24/2020</a:t>
            </a:fld>
            <a:endParaRPr lang="en-US"/>
          </a:p>
        </p:txBody>
      </p:sp>
      <p:sp>
        <p:nvSpPr>
          <p:cNvPr id="1029" name="Rectangle 5"/>
          <p:cNvSpPr>
            <a:spLocks noGrp="1" noChangeArrowheads="1"/>
          </p:cNvSpPr>
          <p:nvPr>
            <p:ph type="ftr" sz="quarter" idx="3"/>
          </p:nvPr>
        </p:nvSpPr>
        <p:spPr bwMode="auto">
          <a:xfrm>
            <a:off x="2362200" y="6613525"/>
            <a:ext cx="49530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t>copyright 2006 www.brainybetty.com; All Rights Reserved.</a:t>
            </a:r>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931E14AA-8163-4797-AEE5-9BE761015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9"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6135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1712D3FE-C338-4768-A0D2-9D830E922F91}" type="datetime1">
              <a:rPr lang="en-US">
                <a:solidFill>
                  <a:srgbClr val="000000"/>
                </a:solidFill>
              </a:rPr>
              <a:pPr>
                <a:defRPr/>
              </a:pPr>
              <a:t>1/24/2020</a:t>
            </a:fld>
            <a:endParaRPr lang="en-US">
              <a:solidFill>
                <a:srgbClr val="000000"/>
              </a:solidFill>
            </a:endParaRPr>
          </a:p>
        </p:txBody>
      </p:sp>
      <p:sp>
        <p:nvSpPr>
          <p:cNvPr id="1029" name="Rectangle 5"/>
          <p:cNvSpPr>
            <a:spLocks noGrp="1" noChangeArrowheads="1"/>
          </p:cNvSpPr>
          <p:nvPr>
            <p:ph type="ftr" sz="quarter" idx="3"/>
          </p:nvPr>
        </p:nvSpPr>
        <p:spPr bwMode="auto">
          <a:xfrm>
            <a:off x="2362200" y="6613525"/>
            <a:ext cx="49530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solidFill>
                  <a:srgbClr val="000000"/>
                </a:solidFill>
              </a:rPr>
              <a:t>copyright 2006 www.brainybetty.com; All Rights Reserved.</a:t>
            </a:r>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931E14AA-8163-4797-AEE5-9BE761015A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05621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http://www.famous-quotes.com/author.php?aid=4132"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hyperlink" Target="https://www.youtube.com/watch?v=kRrXp-pLrWA" TargetMode="External"/><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www.brainyquote.com/quotes/authors/e/eli_broad.html"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https://www.youtube.com/watch?v=cjlvoYPDy74"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
            <a:ext cx="7772400" cy="1219200"/>
          </a:xfrm>
        </p:spPr>
        <p:txBody>
          <a:bodyPr/>
          <a:lstStyle/>
          <a:p>
            <a:pPr eaLnBrk="1" hangingPunct="1"/>
            <a:r>
              <a:rPr lang="en-US" altLang="en-US" sz="4000" dirty="0"/>
              <a:t>Delegating</a:t>
            </a:r>
            <a:br>
              <a:rPr lang="en-US" altLang="en-US" sz="2800" dirty="0"/>
            </a:br>
            <a:r>
              <a:rPr lang="en-US" altLang="en-US" sz="3200" b="0" i="1" dirty="0"/>
              <a:t> Training for Supervisors</a:t>
            </a:r>
          </a:p>
        </p:txBody>
      </p:sp>
      <p:sp>
        <p:nvSpPr>
          <p:cNvPr id="6147" name="Rectangle 6"/>
          <p:cNvSpPr>
            <a:spLocks noChangeArrowheads="1"/>
          </p:cNvSpPr>
          <p:nvPr/>
        </p:nvSpPr>
        <p:spPr bwMode="auto">
          <a:xfrm>
            <a:off x="2133600" y="6248400"/>
            <a:ext cx="70104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en-US" altLang="en-US" sz="1200" b="0">
                <a:solidFill>
                  <a:schemeClr val="bg1"/>
                </a:solidFill>
              </a:rPr>
              <a:t>  •</a:t>
            </a:r>
            <a:endParaRPr lang="en-US" altLang="en-US"/>
          </a:p>
        </p:txBody>
      </p:sp>
      <p:pic>
        <p:nvPicPr>
          <p:cNvPr id="6148" name="Picture 2" descr="http://leadershipfreak.files.wordpress.com/2014/05/delegat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219201"/>
            <a:ext cx="7264399" cy="544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4"/>
          <p:cNvSpPr txBox="1">
            <a:spLocks noChangeArrowheads="1"/>
          </p:cNvSpPr>
          <p:nvPr/>
        </p:nvSpPr>
        <p:spPr bwMode="auto">
          <a:xfrm>
            <a:off x="228600" y="190500"/>
            <a:ext cx="13716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dirty="0"/>
              <a:t> </a:t>
            </a:r>
            <a:r>
              <a:rPr lang="en-US" altLang="en-US" sz="2800" dirty="0"/>
              <a:t>SIP #4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altLang="en-US"/>
          </a:p>
        </p:txBody>
      </p:sp>
      <p:sp>
        <p:nvSpPr>
          <p:cNvPr id="12291" name="Content Placeholder 2"/>
          <p:cNvSpPr>
            <a:spLocks noGrp="1"/>
          </p:cNvSpPr>
          <p:nvPr>
            <p:ph idx="1"/>
          </p:nvPr>
        </p:nvSpPr>
        <p:spPr/>
        <p:txBody>
          <a:bodyPr/>
          <a:lstStyle/>
          <a:p>
            <a:pPr eaLnBrk="1" hangingPunct="1"/>
            <a:endParaRPr lang="en-US" altLang="en-US"/>
          </a:p>
        </p:txBody>
      </p:sp>
      <p:sp>
        <p:nvSpPr>
          <p:cNvPr id="122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09C80E6-E29F-4093-9359-A797552A39BC}" type="slidenum">
              <a:rPr lang="en-US" altLang="en-US" smtClean="0"/>
              <a:pPr eaLnBrk="1" hangingPunct="1"/>
              <a:t>10</a:t>
            </a:fld>
            <a:endParaRPr lang="en-US" altLang="en-US"/>
          </a:p>
        </p:txBody>
      </p:sp>
      <p:pic>
        <p:nvPicPr>
          <p:cNvPr id="12293" name="Picture 2" descr="http://careersuccess.typepad.com/.a/6a0105360968fe970b01157227dd1e970b-800w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762000"/>
            <a:ext cx="2441575" cy="160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1BCA795-DAB4-4CE9-A007-294BA6DFE039}"/>
              </a:ext>
            </a:extLst>
          </p:cNvPr>
          <p:cNvPicPr>
            <a:picLocks noChangeAspect="1"/>
          </p:cNvPicPr>
          <p:nvPr/>
        </p:nvPicPr>
        <p:blipFill>
          <a:blip r:embed="rId4"/>
          <a:stretch>
            <a:fillRect/>
          </a:stretch>
        </p:blipFill>
        <p:spPr>
          <a:xfrm>
            <a:off x="0" y="19051"/>
            <a:ext cx="9143999" cy="683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218D6-575B-458F-836F-099CF4A2D355}"/>
              </a:ext>
            </a:extLst>
          </p:cNvPr>
          <p:cNvSpPr>
            <a:spLocks noGrp="1"/>
          </p:cNvSpPr>
          <p:nvPr>
            <p:ph type="sldNum" sz="quarter" idx="12"/>
          </p:nvPr>
        </p:nvSpPr>
        <p:spPr/>
        <p:txBody>
          <a:bodyPr/>
          <a:lstStyle/>
          <a:p>
            <a:pPr>
              <a:defRPr/>
            </a:pPr>
            <a:fld id="{CC712E79-EC4B-4111-A7BD-56010424CFB5}" type="slidenum">
              <a:rPr lang="en-US" smtClean="0"/>
              <a:pPr>
                <a:defRPr/>
              </a:pPr>
              <a:t>11</a:t>
            </a:fld>
            <a:endParaRPr lang="en-US"/>
          </a:p>
        </p:txBody>
      </p:sp>
      <p:pic>
        <p:nvPicPr>
          <p:cNvPr id="5" name="Picture 4">
            <a:extLst>
              <a:ext uri="{FF2B5EF4-FFF2-40B4-BE49-F238E27FC236}">
                <a16:creationId xmlns:a16="http://schemas.microsoft.com/office/drawing/2014/main" id="{41A6EE84-B9B2-4A0E-B765-CC34E25CBC11}"/>
              </a:ext>
            </a:extLst>
          </p:cNvPr>
          <p:cNvPicPr>
            <a:picLocks noChangeAspect="1"/>
          </p:cNvPicPr>
          <p:nvPr/>
        </p:nvPicPr>
        <p:blipFill>
          <a:blip r:embed="rId3"/>
          <a:stretch>
            <a:fillRect/>
          </a:stretch>
        </p:blipFill>
        <p:spPr>
          <a:xfrm>
            <a:off x="410748" y="304800"/>
            <a:ext cx="8428451" cy="6327944"/>
          </a:xfrm>
          <a:prstGeom prst="rect">
            <a:avLst/>
          </a:prstGeom>
        </p:spPr>
      </p:pic>
    </p:spTree>
    <p:extLst>
      <p:ext uri="{BB962C8B-B14F-4D97-AF65-F5344CB8AC3E}">
        <p14:creationId xmlns:p14="http://schemas.microsoft.com/office/powerpoint/2010/main" val="372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219200"/>
          </a:xfrm>
        </p:spPr>
        <p:txBody>
          <a:bodyPr/>
          <a:lstStyle/>
          <a:p>
            <a:pPr eaLnBrk="1" hangingPunct="1"/>
            <a:r>
              <a:rPr lang="en-US" altLang="en-US" sz="3600" b="1">
                <a:latin typeface="Comic Sans MS" pitchFamily="66" charset="0"/>
              </a:rPr>
              <a:t>Myths about Delegation</a:t>
            </a:r>
          </a:p>
        </p:txBody>
      </p:sp>
      <p:sp>
        <p:nvSpPr>
          <p:cNvPr id="143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648CB26-7576-4BCD-966E-7684CCCFE370}" type="slidenum">
              <a:rPr lang="en-US" altLang="en-US" smtClean="0"/>
              <a:pPr eaLnBrk="1" hangingPunct="1"/>
              <a:t>12</a:t>
            </a:fld>
            <a:endParaRPr lang="en-US" altLang="en-US"/>
          </a:p>
        </p:txBody>
      </p:sp>
      <p:sp>
        <p:nvSpPr>
          <p:cNvPr id="14340" name="TextBox 3"/>
          <p:cNvSpPr txBox="1">
            <a:spLocks noChangeArrowheads="1"/>
          </p:cNvSpPr>
          <p:nvPr/>
        </p:nvSpPr>
        <p:spPr bwMode="auto">
          <a:xfrm>
            <a:off x="762000" y="1447800"/>
            <a:ext cx="7772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a:t>Myth #1 – You can’t trust your employees to be responsible.</a:t>
            </a:r>
          </a:p>
          <a:p>
            <a:pPr eaLnBrk="1" hangingPunct="1"/>
            <a:endParaRPr lang="en-US" altLang="en-US" sz="2800"/>
          </a:p>
          <a:p>
            <a:pPr eaLnBrk="1" hangingPunct="1"/>
            <a:r>
              <a:rPr lang="en-US" altLang="en-US" sz="2800"/>
              <a:t>Myth #2 – When you delegate, you lose control of a task and its outcome.</a:t>
            </a:r>
          </a:p>
          <a:p>
            <a:pPr eaLnBrk="1" hangingPunct="1"/>
            <a:endParaRPr lang="en-US" altLang="en-US" sz="2800"/>
          </a:p>
          <a:p>
            <a:pPr eaLnBrk="1" hangingPunct="1"/>
            <a:r>
              <a:rPr lang="en-US" altLang="en-US" sz="2800"/>
              <a:t>Myth #3 – You’re the only one who has all the answers.</a:t>
            </a:r>
          </a:p>
          <a:p>
            <a:pPr eaLnBrk="1" hangingPunct="1"/>
            <a:endParaRPr lang="en-US" altLang="en-US" sz="2800"/>
          </a:p>
          <a:p>
            <a:pPr eaLnBrk="1" hangingPunct="1"/>
            <a:r>
              <a:rPr lang="en-US" altLang="en-US" sz="2800"/>
              <a:t>Myth #4 – You can do the work faster by yourself.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z="3600" b="1">
                <a:latin typeface="Comic Sans MS" pitchFamily="66" charset="0"/>
              </a:rPr>
              <a:t>Myths (continued)</a:t>
            </a:r>
          </a:p>
        </p:txBody>
      </p:sp>
      <p:sp>
        <p:nvSpPr>
          <p:cNvPr id="15363" name="Content Placeholder 2"/>
          <p:cNvSpPr>
            <a:spLocks noGrp="1"/>
          </p:cNvSpPr>
          <p:nvPr>
            <p:ph idx="1"/>
          </p:nvPr>
        </p:nvSpPr>
        <p:spPr>
          <a:xfrm>
            <a:off x="685800" y="1600200"/>
            <a:ext cx="8153400" cy="4419600"/>
          </a:xfrm>
        </p:spPr>
        <p:txBody>
          <a:bodyPr/>
          <a:lstStyle/>
          <a:p>
            <a:pPr eaLnBrk="1" hangingPunct="1">
              <a:buFontTx/>
              <a:buNone/>
            </a:pPr>
            <a:r>
              <a:rPr lang="en-US" altLang="en-US" sz="2800" b="1"/>
              <a:t>Myth #5 – Delegation Dilutes your authority.</a:t>
            </a:r>
          </a:p>
          <a:p>
            <a:pPr eaLnBrk="1" hangingPunct="1">
              <a:buFontTx/>
              <a:buNone/>
            </a:pPr>
            <a:endParaRPr lang="en-US" altLang="en-US" sz="2800" b="1"/>
          </a:p>
          <a:p>
            <a:pPr eaLnBrk="1" hangingPunct="1">
              <a:buFontTx/>
              <a:buNone/>
            </a:pPr>
            <a:r>
              <a:rPr lang="en-US" altLang="en-US" sz="2800" b="1"/>
              <a:t>Myth #6 – The city recognizes your employees for doing a good job and not you.  </a:t>
            </a:r>
          </a:p>
          <a:p>
            <a:pPr eaLnBrk="1" hangingPunct="1">
              <a:buFontTx/>
              <a:buNone/>
            </a:pPr>
            <a:endParaRPr lang="en-US" altLang="en-US" sz="2800" b="1"/>
          </a:p>
          <a:p>
            <a:pPr eaLnBrk="1" hangingPunct="1">
              <a:buFontTx/>
              <a:buNone/>
            </a:pPr>
            <a:r>
              <a:rPr lang="en-US" altLang="en-US" sz="2800" b="1"/>
              <a:t>Myth #7 – Delegation decreases your flexibility. </a:t>
            </a:r>
          </a:p>
          <a:p>
            <a:pPr eaLnBrk="1" hangingPunct="1">
              <a:buFontTx/>
              <a:buNone/>
            </a:pPr>
            <a:endParaRPr lang="en-US" altLang="en-US" sz="2800" b="1"/>
          </a:p>
        </p:txBody>
      </p:sp>
      <p:sp>
        <p:nvSpPr>
          <p:cNvPr id="153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7D34257-FC12-4B84-86E4-6ACE6B55F3B5}" type="slidenum">
              <a:rPr lang="en-US" altLang="en-US" smtClean="0"/>
              <a:pPr eaLnBrk="1" hangingPunct="1"/>
              <a:t>13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600" b="1">
                <a:latin typeface="Comic Sans MS" pitchFamily="66" charset="0"/>
              </a:rPr>
              <a:t>Myths (continued)</a:t>
            </a:r>
          </a:p>
        </p:txBody>
      </p:sp>
      <p:sp>
        <p:nvSpPr>
          <p:cNvPr id="16387" name="Content Placeholder 2"/>
          <p:cNvSpPr>
            <a:spLocks noGrp="1"/>
          </p:cNvSpPr>
          <p:nvPr>
            <p:ph idx="1"/>
          </p:nvPr>
        </p:nvSpPr>
        <p:spPr>
          <a:xfrm>
            <a:off x="609600" y="1981200"/>
            <a:ext cx="8229600" cy="2362200"/>
          </a:xfrm>
        </p:spPr>
        <p:txBody>
          <a:bodyPr/>
          <a:lstStyle/>
          <a:p>
            <a:pPr eaLnBrk="1" hangingPunct="1">
              <a:buFontTx/>
              <a:buNone/>
            </a:pPr>
            <a:r>
              <a:rPr lang="en-US" altLang="en-US" sz="2800" b="1"/>
              <a:t>Myth #8 – Your employees are too busy.</a:t>
            </a:r>
          </a:p>
          <a:p>
            <a:pPr eaLnBrk="1" hangingPunct="1">
              <a:buFontTx/>
              <a:buNone/>
            </a:pPr>
            <a:endParaRPr lang="en-US" altLang="en-US" sz="2800" b="1"/>
          </a:p>
          <a:p>
            <a:pPr eaLnBrk="1" hangingPunct="1">
              <a:buFontTx/>
              <a:buNone/>
            </a:pPr>
            <a:r>
              <a:rPr lang="en-US" altLang="en-US" sz="2800" b="1"/>
              <a:t>Myth #9 – Your workers don’t see the big picture.  </a:t>
            </a:r>
          </a:p>
          <a:p>
            <a:pPr eaLnBrk="1" hangingPunct="1">
              <a:buFontTx/>
              <a:buNone/>
            </a:pPr>
            <a:endParaRPr lang="en-US" altLang="en-US"/>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99590D4-FADF-4287-84F6-2A090E21E621}" type="slidenum">
              <a:rPr lang="en-US" altLang="en-US" smtClean="0"/>
              <a:pPr eaLnBrk="1" hangingPunct="1"/>
              <a:t>14</a:t>
            </a:fld>
            <a:endParaRPr lang="en-US" altLang="en-US"/>
          </a:p>
        </p:txBody>
      </p:sp>
      <p:sp>
        <p:nvSpPr>
          <p:cNvPr id="14341" name="Bevel 4"/>
          <p:cNvSpPr>
            <a:spLocks noChangeArrowheads="1"/>
          </p:cNvSpPr>
          <p:nvPr/>
        </p:nvSpPr>
        <p:spPr bwMode="auto">
          <a:xfrm>
            <a:off x="3429000" y="3962400"/>
            <a:ext cx="5181600" cy="1828800"/>
          </a:xfrm>
          <a:prstGeom prst="bevel">
            <a:avLst>
              <a:gd name="adj" fmla="val 12500"/>
            </a:avLst>
          </a:prstGeom>
          <a:solidFill>
            <a:srgbClr val="FF9966"/>
          </a:solidFill>
          <a:ln w="28575" algn="ctr">
            <a:solidFill>
              <a:schemeClr val="tx1"/>
            </a:solidFill>
            <a:round/>
            <a:headEnd/>
            <a:tailEnd/>
          </a:ln>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4000">
                <a:latin typeface="Comic Sans MS" pitchFamily="66" charset="0"/>
              </a:rPr>
              <a:t>You have to trust your employees.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1"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1000" fill="hold"/>
                                        <p:tgtEl>
                                          <p:spTgt spid="14341"/>
                                        </p:tgtEl>
                                        <p:attrNameLst>
                                          <p:attrName>ppt_x</p:attrName>
                                        </p:attrNameLst>
                                      </p:cBhvr>
                                      <p:tavLst>
                                        <p:tav tm="0">
                                          <p:val>
                                            <p:strVal val="0-#ppt_w/2"/>
                                          </p:val>
                                        </p:tav>
                                        <p:tav tm="100000">
                                          <p:val>
                                            <p:strVal val="#ppt_x"/>
                                          </p:val>
                                        </p:tav>
                                      </p:tavLst>
                                    </p:anim>
                                    <p:anim calcmode="lin" valueType="num">
                                      <p:cBhvr additive="base">
                                        <p:cTn id="8" dur="10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DE4F8-2B26-4C79-8097-BD27B7FE2B7C}"/>
              </a:ext>
            </a:extLst>
          </p:cNvPr>
          <p:cNvSpPr>
            <a:spLocks noGrp="1"/>
          </p:cNvSpPr>
          <p:nvPr>
            <p:ph type="title"/>
          </p:nvPr>
        </p:nvSpPr>
        <p:spPr/>
        <p:txBody>
          <a:bodyPr/>
          <a:lstStyle/>
          <a:p>
            <a:r>
              <a:rPr lang="en-US" dirty="0"/>
              <a:t>5 Steps to Effective Delegation</a:t>
            </a:r>
          </a:p>
        </p:txBody>
      </p:sp>
      <p:sp>
        <p:nvSpPr>
          <p:cNvPr id="4" name="Slide Number Placeholder 3">
            <a:extLst>
              <a:ext uri="{FF2B5EF4-FFF2-40B4-BE49-F238E27FC236}">
                <a16:creationId xmlns:a16="http://schemas.microsoft.com/office/drawing/2014/main" id="{64D22BDC-28A4-4F68-9358-AF49A18454C8}"/>
              </a:ext>
            </a:extLst>
          </p:cNvPr>
          <p:cNvSpPr>
            <a:spLocks noGrp="1"/>
          </p:cNvSpPr>
          <p:nvPr>
            <p:ph type="sldNum" sz="quarter" idx="12"/>
          </p:nvPr>
        </p:nvSpPr>
        <p:spPr/>
        <p:txBody>
          <a:bodyPr/>
          <a:lstStyle/>
          <a:p>
            <a:pPr>
              <a:defRPr/>
            </a:pPr>
            <a:fld id="{CC712E79-EC4B-4111-A7BD-56010424CFB5}" type="slidenum">
              <a:rPr lang="en-US" smtClean="0"/>
              <a:pPr>
                <a:defRPr/>
              </a:pPr>
              <a:t>15</a:t>
            </a:fld>
            <a:endParaRPr lang="en-US"/>
          </a:p>
        </p:txBody>
      </p:sp>
      <p:pic>
        <p:nvPicPr>
          <p:cNvPr id="7" name="Picture 6">
            <a:extLst>
              <a:ext uri="{FF2B5EF4-FFF2-40B4-BE49-F238E27FC236}">
                <a16:creationId xmlns:a16="http://schemas.microsoft.com/office/drawing/2014/main" id="{C44E7BA2-E4AB-4B33-9218-1E08D22724D8}"/>
              </a:ext>
            </a:extLst>
          </p:cNvPr>
          <p:cNvPicPr>
            <a:picLocks noChangeAspect="1"/>
          </p:cNvPicPr>
          <p:nvPr/>
        </p:nvPicPr>
        <p:blipFill>
          <a:blip r:embed="rId3"/>
          <a:stretch>
            <a:fillRect/>
          </a:stretch>
        </p:blipFill>
        <p:spPr>
          <a:xfrm>
            <a:off x="1219200" y="1345975"/>
            <a:ext cx="7003082" cy="5257800"/>
          </a:xfrm>
          <a:prstGeom prst="rect">
            <a:avLst/>
          </a:prstGeom>
        </p:spPr>
      </p:pic>
    </p:spTree>
    <p:extLst>
      <p:ext uri="{BB962C8B-B14F-4D97-AF65-F5344CB8AC3E}">
        <p14:creationId xmlns:p14="http://schemas.microsoft.com/office/powerpoint/2010/main" val="174641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73A33F-A045-4822-83B6-51B84CC0A8F3}"/>
              </a:ext>
            </a:extLst>
          </p:cNvPr>
          <p:cNvSpPr>
            <a:spLocks noGrp="1"/>
          </p:cNvSpPr>
          <p:nvPr>
            <p:ph type="title"/>
          </p:nvPr>
        </p:nvSpPr>
        <p:spPr>
          <a:xfrm>
            <a:off x="457200" y="38418"/>
            <a:ext cx="8229600" cy="1143000"/>
          </a:xfrm>
        </p:spPr>
        <p:txBody>
          <a:bodyPr/>
          <a:lstStyle/>
          <a:p>
            <a:r>
              <a:rPr lang="en-US" dirty="0"/>
              <a:t>5 Steps to Effective Delegation</a:t>
            </a:r>
          </a:p>
        </p:txBody>
      </p:sp>
      <p:sp>
        <p:nvSpPr>
          <p:cNvPr id="6" name="Content Placeholder 5">
            <a:extLst>
              <a:ext uri="{FF2B5EF4-FFF2-40B4-BE49-F238E27FC236}">
                <a16:creationId xmlns:a16="http://schemas.microsoft.com/office/drawing/2014/main" id="{7285C56B-3591-4A6C-AF8A-C60AE6506EDE}"/>
              </a:ext>
            </a:extLst>
          </p:cNvPr>
          <p:cNvSpPr>
            <a:spLocks noGrp="1"/>
          </p:cNvSpPr>
          <p:nvPr>
            <p:ph idx="1"/>
          </p:nvPr>
        </p:nvSpPr>
        <p:spPr>
          <a:xfrm>
            <a:off x="449580" y="990600"/>
            <a:ext cx="8229600" cy="4525963"/>
          </a:xfrm>
        </p:spPr>
        <p:txBody>
          <a:bodyPr/>
          <a:lstStyle/>
          <a:p>
            <a:pPr marL="0" indent="0" algn="ctr">
              <a:buNone/>
            </a:pPr>
            <a:r>
              <a:rPr lang="en-US" b="1" dirty="0">
                <a:solidFill>
                  <a:srgbClr val="FF0000"/>
                </a:solidFill>
              </a:rPr>
              <a:t>2. Explain The Task</a:t>
            </a:r>
          </a:p>
        </p:txBody>
      </p:sp>
      <p:sp>
        <p:nvSpPr>
          <p:cNvPr id="4" name="Slide Number Placeholder 3">
            <a:extLst>
              <a:ext uri="{FF2B5EF4-FFF2-40B4-BE49-F238E27FC236}">
                <a16:creationId xmlns:a16="http://schemas.microsoft.com/office/drawing/2014/main" id="{8AA9D63F-CD24-4A05-92F1-7104551CF0EB}"/>
              </a:ext>
            </a:extLst>
          </p:cNvPr>
          <p:cNvSpPr>
            <a:spLocks noGrp="1"/>
          </p:cNvSpPr>
          <p:nvPr>
            <p:ph type="sldNum" sz="quarter" idx="12"/>
          </p:nvPr>
        </p:nvSpPr>
        <p:spPr/>
        <p:txBody>
          <a:bodyPr/>
          <a:lstStyle/>
          <a:p>
            <a:pPr>
              <a:defRPr/>
            </a:pPr>
            <a:fld id="{CC712E79-EC4B-4111-A7BD-56010424CFB5}" type="slidenum">
              <a:rPr lang="en-US" smtClean="0"/>
              <a:pPr>
                <a:defRPr/>
              </a:pPr>
              <a:t>16</a:t>
            </a:fld>
            <a:endParaRPr lang="en-US"/>
          </a:p>
        </p:txBody>
      </p:sp>
      <p:pic>
        <p:nvPicPr>
          <p:cNvPr id="2" name="Picture 1">
            <a:extLst>
              <a:ext uri="{FF2B5EF4-FFF2-40B4-BE49-F238E27FC236}">
                <a16:creationId xmlns:a16="http://schemas.microsoft.com/office/drawing/2014/main" id="{5BB32F2C-8391-4842-B18E-1DA719F7258C}"/>
              </a:ext>
            </a:extLst>
          </p:cNvPr>
          <p:cNvPicPr>
            <a:picLocks noChangeAspect="1"/>
          </p:cNvPicPr>
          <p:nvPr/>
        </p:nvPicPr>
        <p:blipFill>
          <a:blip r:embed="rId3"/>
          <a:stretch>
            <a:fillRect/>
          </a:stretch>
        </p:blipFill>
        <p:spPr>
          <a:xfrm>
            <a:off x="7620" y="1752600"/>
            <a:ext cx="9144000" cy="4495800"/>
          </a:xfrm>
          <a:prstGeom prst="rect">
            <a:avLst/>
          </a:prstGeom>
        </p:spPr>
      </p:pic>
    </p:spTree>
    <p:extLst>
      <p:ext uri="{BB962C8B-B14F-4D97-AF65-F5344CB8AC3E}">
        <p14:creationId xmlns:p14="http://schemas.microsoft.com/office/powerpoint/2010/main" val="406748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B35A6-6723-48E6-9820-7C56544CD3AC}"/>
              </a:ext>
            </a:extLst>
          </p:cNvPr>
          <p:cNvSpPr>
            <a:spLocks noGrp="1"/>
          </p:cNvSpPr>
          <p:nvPr>
            <p:ph type="title"/>
          </p:nvPr>
        </p:nvSpPr>
        <p:spPr>
          <a:xfrm>
            <a:off x="457200" y="46039"/>
            <a:ext cx="8229600" cy="1143000"/>
          </a:xfrm>
        </p:spPr>
        <p:txBody>
          <a:bodyPr/>
          <a:lstStyle/>
          <a:p>
            <a:r>
              <a:rPr lang="en-US" dirty="0"/>
              <a:t>5 Steps to Effective Delegation</a:t>
            </a:r>
          </a:p>
        </p:txBody>
      </p:sp>
      <p:sp>
        <p:nvSpPr>
          <p:cNvPr id="6" name="Content Placeholder 5">
            <a:extLst>
              <a:ext uri="{FF2B5EF4-FFF2-40B4-BE49-F238E27FC236}">
                <a16:creationId xmlns:a16="http://schemas.microsoft.com/office/drawing/2014/main" id="{BBC0F4F5-8A68-40F1-A7AE-ED3833072E4A}"/>
              </a:ext>
            </a:extLst>
          </p:cNvPr>
          <p:cNvSpPr>
            <a:spLocks noGrp="1"/>
          </p:cNvSpPr>
          <p:nvPr>
            <p:ph idx="1"/>
          </p:nvPr>
        </p:nvSpPr>
        <p:spPr>
          <a:xfrm>
            <a:off x="457200" y="1066800"/>
            <a:ext cx="8229600" cy="4525963"/>
          </a:xfrm>
        </p:spPr>
        <p:txBody>
          <a:bodyPr/>
          <a:lstStyle/>
          <a:p>
            <a:pPr marL="0" indent="0" algn="ctr">
              <a:buNone/>
            </a:pPr>
            <a:r>
              <a:rPr lang="en-US" b="1" dirty="0">
                <a:solidFill>
                  <a:srgbClr val="FF0000"/>
                </a:solidFill>
              </a:rPr>
              <a:t>3. Monitor the Tasks</a:t>
            </a:r>
          </a:p>
        </p:txBody>
      </p:sp>
      <p:sp>
        <p:nvSpPr>
          <p:cNvPr id="4" name="Slide Number Placeholder 3">
            <a:extLst>
              <a:ext uri="{FF2B5EF4-FFF2-40B4-BE49-F238E27FC236}">
                <a16:creationId xmlns:a16="http://schemas.microsoft.com/office/drawing/2014/main" id="{55D31227-2E79-4A3F-B830-9FB103FF5E93}"/>
              </a:ext>
            </a:extLst>
          </p:cNvPr>
          <p:cNvSpPr>
            <a:spLocks noGrp="1"/>
          </p:cNvSpPr>
          <p:nvPr>
            <p:ph type="sldNum" sz="quarter" idx="12"/>
          </p:nvPr>
        </p:nvSpPr>
        <p:spPr/>
        <p:txBody>
          <a:bodyPr/>
          <a:lstStyle/>
          <a:p>
            <a:pPr>
              <a:defRPr/>
            </a:pPr>
            <a:fld id="{CC712E79-EC4B-4111-A7BD-56010424CFB5}" type="slidenum">
              <a:rPr lang="en-US" smtClean="0"/>
              <a:pPr>
                <a:defRPr/>
              </a:pPr>
              <a:t>17</a:t>
            </a:fld>
            <a:endParaRPr lang="en-US"/>
          </a:p>
        </p:txBody>
      </p:sp>
      <p:pic>
        <p:nvPicPr>
          <p:cNvPr id="7" name="Picture 6">
            <a:extLst>
              <a:ext uri="{FF2B5EF4-FFF2-40B4-BE49-F238E27FC236}">
                <a16:creationId xmlns:a16="http://schemas.microsoft.com/office/drawing/2014/main" id="{03FCC5EC-539F-428E-9AA3-72A055F91025}"/>
              </a:ext>
            </a:extLst>
          </p:cNvPr>
          <p:cNvPicPr>
            <a:picLocks noChangeAspect="1"/>
          </p:cNvPicPr>
          <p:nvPr/>
        </p:nvPicPr>
        <p:blipFill>
          <a:blip r:embed="rId3"/>
          <a:stretch>
            <a:fillRect/>
          </a:stretch>
        </p:blipFill>
        <p:spPr>
          <a:xfrm>
            <a:off x="1524000" y="1752600"/>
            <a:ext cx="6477000" cy="4760595"/>
          </a:xfrm>
          <a:prstGeom prst="rect">
            <a:avLst/>
          </a:prstGeom>
        </p:spPr>
      </p:pic>
    </p:spTree>
    <p:extLst>
      <p:ext uri="{BB962C8B-B14F-4D97-AF65-F5344CB8AC3E}">
        <p14:creationId xmlns:p14="http://schemas.microsoft.com/office/powerpoint/2010/main" val="29038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B35A6-6723-48E6-9820-7C56544CD3AC}"/>
              </a:ext>
            </a:extLst>
          </p:cNvPr>
          <p:cNvSpPr>
            <a:spLocks noGrp="1"/>
          </p:cNvSpPr>
          <p:nvPr>
            <p:ph type="title"/>
          </p:nvPr>
        </p:nvSpPr>
        <p:spPr/>
        <p:txBody>
          <a:bodyPr/>
          <a:lstStyle/>
          <a:p>
            <a:r>
              <a:rPr lang="en-US" dirty="0"/>
              <a:t>5 Steps to Effective Delegation</a:t>
            </a:r>
          </a:p>
        </p:txBody>
      </p:sp>
      <p:sp>
        <p:nvSpPr>
          <p:cNvPr id="6" name="Content Placeholder 5">
            <a:extLst>
              <a:ext uri="{FF2B5EF4-FFF2-40B4-BE49-F238E27FC236}">
                <a16:creationId xmlns:a16="http://schemas.microsoft.com/office/drawing/2014/main" id="{BBC0F4F5-8A68-40F1-A7AE-ED3833072E4A}"/>
              </a:ext>
            </a:extLst>
          </p:cNvPr>
          <p:cNvSpPr>
            <a:spLocks noGrp="1"/>
          </p:cNvSpPr>
          <p:nvPr>
            <p:ph idx="1"/>
          </p:nvPr>
        </p:nvSpPr>
        <p:spPr>
          <a:xfrm>
            <a:off x="457200" y="1325880"/>
            <a:ext cx="8229600" cy="4525963"/>
          </a:xfrm>
        </p:spPr>
        <p:txBody>
          <a:bodyPr/>
          <a:lstStyle/>
          <a:p>
            <a:pPr marL="0" indent="0" algn="ctr">
              <a:buNone/>
            </a:pPr>
            <a:r>
              <a:rPr lang="en-US" b="1" dirty="0">
                <a:solidFill>
                  <a:srgbClr val="FF0000"/>
                </a:solidFill>
              </a:rPr>
              <a:t>4. Coach the Employee</a:t>
            </a:r>
          </a:p>
        </p:txBody>
      </p:sp>
      <p:sp>
        <p:nvSpPr>
          <p:cNvPr id="4" name="Slide Number Placeholder 3">
            <a:extLst>
              <a:ext uri="{FF2B5EF4-FFF2-40B4-BE49-F238E27FC236}">
                <a16:creationId xmlns:a16="http://schemas.microsoft.com/office/drawing/2014/main" id="{55D31227-2E79-4A3F-B830-9FB103FF5E93}"/>
              </a:ext>
            </a:extLst>
          </p:cNvPr>
          <p:cNvSpPr>
            <a:spLocks noGrp="1"/>
          </p:cNvSpPr>
          <p:nvPr>
            <p:ph type="sldNum" sz="quarter" idx="12"/>
          </p:nvPr>
        </p:nvSpPr>
        <p:spPr/>
        <p:txBody>
          <a:bodyPr/>
          <a:lstStyle/>
          <a:p>
            <a:pPr>
              <a:defRPr/>
            </a:pPr>
            <a:fld id="{CC712E79-EC4B-4111-A7BD-56010424CFB5}" type="slidenum">
              <a:rPr lang="en-US" smtClean="0"/>
              <a:pPr>
                <a:defRPr/>
              </a:pPr>
              <a:t>18</a:t>
            </a:fld>
            <a:endParaRPr lang="en-US"/>
          </a:p>
        </p:txBody>
      </p:sp>
      <p:pic>
        <p:nvPicPr>
          <p:cNvPr id="2" name="Picture 1">
            <a:extLst>
              <a:ext uri="{FF2B5EF4-FFF2-40B4-BE49-F238E27FC236}">
                <a16:creationId xmlns:a16="http://schemas.microsoft.com/office/drawing/2014/main" id="{E276BA0E-9D45-4A37-82DB-353D3B15B508}"/>
              </a:ext>
            </a:extLst>
          </p:cNvPr>
          <p:cNvPicPr>
            <a:picLocks noChangeAspect="1"/>
          </p:cNvPicPr>
          <p:nvPr/>
        </p:nvPicPr>
        <p:blipFill>
          <a:blip r:embed="rId3"/>
          <a:stretch>
            <a:fillRect/>
          </a:stretch>
        </p:blipFill>
        <p:spPr>
          <a:xfrm>
            <a:off x="1219200" y="2057400"/>
            <a:ext cx="6858000" cy="4511040"/>
          </a:xfrm>
          <a:prstGeom prst="rect">
            <a:avLst/>
          </a:prstGeom>
        </p:spPr>
      </p:pic>
    </p:spTree>
    <p:extLst>
      <p:ext uri="{BB962C8B-B14F-4D97-AF65-F5344CB8AC3E}">
        <p14:creationId xmlns:p14="http://schemas.microsoft.com/office/powerpoint/2010/main" val="94015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B35A6-6723-48E6-9820-7C56544CD3AC}"/>
              </a:ext>
            </a:extLst>
          </p:cNvPr>
          <p:cNvSpPr>
            <a:spLocks noGrp="1"/>
          </p:cNvSpPr>
          <p:nvPr>
            <p:ph type="title"/>
          </p:nvPr>
        </p:nvSpPr>
        <p:spPr>
          <a:xfrm>
            <a:off x="533400" y="-84136"/>
            <a:ext cx="8229600" cy="1143000"/>
          </a:xfrm>
        </p:spPr>
        <p:txBody>
          <a:bodyPr/>
          <a:lstStyle/>
          <a:p>
            <a:r>
              <a:rPr lang="en-US" dirty="0"/>
              <a:t>5 Steps to Effective Delegation</a:t>
            </a:r>
          </a:p>
        </p:txBody>
      </p:sp>
      <p:sp>
        <p:nvSpPr>
          <p:cNvPr id="6" name="Content Placeholder 5">
            <a:extLst>
              <a:ext uri="{FF2B5EF4-FFF2-40B4-BE49-F238E27FC236}">
                <a16:creationId xmlns:a16="http://schemas.microsoft.com/office/drawing/2014/main" id="{BBC0F4F5-8A68-40F1-A7AE-ED3833072E4A}"/>
              </a:ext>
            </a:extLst>
          </p:cNvPr>
          <p:cNvSpPr>
            <a:spLocks noGrp="1"/>
          </p:cNvSpPr>
          <p:nvPr>
            <p:ph idx="1"/>
          </p:nvPr>
        </p:nvSpPr>
        <p:spPr>
          <a:xfrm>
            <a:off x="457200" y="990601"/>
            <a:ext cx="8229600" cy="762000"/>
          </a:xfrm>
        </p:spPr>
        <p:txBody>
          <a:bodyPr/>
          <a:lstStyle/>
          <a:p>
            <a:pPr marL="0" indent="0" algn="ctr">
              <a:buNone/>
            </a:pPr>
            <a:r>
              <a:rPr lang="en-US" b="1" dirty="0">
                <a:solidFill>
                  <a:srgbClr val="FF0000"/>
                </a:solidFill>
              </a:rPr>
              <a:t>5. Develop The Employee</a:t>
            </a:r>
          </a:p>
        </p:txBody>
      </p:sp>
      <p:sp>
        <p:nvSpPr>
          <p:cNvPr id="4" name="Slide Number Placeholder 3">
            <a:extLst>
              <a:ext uri="{FF2B5EF4-FFF2-40B4-BE49-F238E27FC236}">
                <a16:creationId xmlns:a16="http://schemas.microsoft.com/office/drawing/2014/main" id="{55D31227-2E79-4A3F-B830-9FB103FF5E93}"/>
              </a:ext>
            </a:extLst>
          </p:cNvPr>
          <p:cNvSpPr>
            <a:spLocks noGrp="1"/>
          </p:cNvSpPr>
          <p:nvPr>
            <p:ph type="sldNum" sz="quarter" idx="12"/>
          </p:nvPr>
        </p:nvSpPr>
        <p:spPr/>
        <p:txBody>
          <a:bodyPr/>
          <a:lstStyle/>
          <a:p>
            <a:pPr>
              <a:defRPr/>
            </a:pPr>
            <a:fld id="{CC712E79-EC4B-4111-A7BD-56010424CFB5}" type="slidenum">
              <a:rPr lang="en-US" smtClean="0"/>
              <a:pPr>
                <a:defRPr/>
              </a:pPr>
              <a:t>19</a:t>
            </a:fld>
            <a:endParaRPr lang="en-US"/>
          </a:p>
        </p:txBody>
      </p:sp>
      <p:pic>
        <p:nvPicPr>
          <p:cNvPr id="2" name="Picture 1">
            <a:extLst>
              <a:ext uri="{FF2B5EF4-FFF2-40B4-BE49-F238E27FC236}">
                <a16:creationId xmlns:a16="http://schemas.microsoft.com/office/drawing/2014/main" id="{2F6CEE59-7ECC-4A1B-AF4C-1D06F85F5817}"/>
              </a:ext>
            </a:extLst>
          </p:cNvPr>
          <p:cNvPicPr>
            <a:picLocks noChangeAspect="1"/>
          </p:cNvPicPr>
          <p:nvPr/>
        </p:nvPicPr>
        <p:blipFill>
          <a:blip r:embed="rId3"/>
          <a:stretch>
            <a:fillRect/>
          </a:stretch>
        </p:blipFill>
        <p:spPr>
          <a:xfrm>
            <a:off x="183266" y="1678323"/>
            <a:ext cx="8777467" cy="4952999"/>
          </a:xfrm>
          <a:prstGeom prst="rect">
            <a:avLst/>
          </a:prstGeom>
        </p:spPr>
      </p:pic>
    </p:spTree>
    <p:extLst>
      <p:ext uri="{BB962C8B-B14F-4D97-AF65-F5344CB8AC3E}">
        <p14:creationId xmlns:p14="http://schemas.microsoft.com/office/powerpoint/2010/main" val="5145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66FB9B-F618-4C83-BDC0-3C95690F6A4E}"/>
              </a:ext>
            </a:extLst>
          </p:cNvPr>
          <p:cNvSpPr>
            <a:spLocks noGrp="1"/>
          </p:cNvSpPr>
          <p:nvPr>
            <p:ph type="sldNum" sz="quarter" idx="12"/>
          </p:nvPr>
        </p:nvSpPr>
        <p:spPr/>
        <p:txBody>
          <a:bodyPr/>
          <a:lstStyle/>
          <a:p>
            <a:pPr>
              <a:defRPr/>
            </a:pPr>
            <a:fld id="{CC712E79-EC4B-4111-A7BD-56010424CFB5}" type="slidenum">
              <a:rPr lang="en-US" smtClean="0"/>
              <a:pPr>
                <a:defRPr/>
              </a:pPr>
              <a:t>2</a:t>
            </a:fld>
            <a:endParaRPr lang="en-US"/>
          </a:p>
        </p:txBody>
      </p:sp>
      <p:pic>
        <p:nvPicPr>
          <p:cNvPr id="5" name="Picture 4">
            <a:extLst>
              <a:ext uri="{FF2B5EF4-FFF2-40B4-BE49-F238E27FC236}">
                <a16:creationId xmlns:a16="http://schemas.microsoft.com/office/drawing/2014/main" id="{9DEE924A-EAEB-45E1-B1E2-B53A18C111C2}"/>
              </a:ext>
            </a:extLst>
          </p:cNvPr>
          <p:cNvPicPr>
            <a:picLocks noChangeAspect="1"/>
          </p:cNvPicPr>
          <p:nvPr/>
        </p:nvPicPr>
        <p:blipFill>
          <a:blip r:embed="rId3"/>
          <a:stretch>
            <a:fillRect/>
          </a:stretch>
        </p:blipFill>
        <p:spPr>
          <a:xfrm>
            <a:off x="76200" y="1"/>
            <a:ext cx="8991600" cy="6858000"/>
          </a:xfrm>
          <a:prstGeom prst="rect">
            <a:avLst/>
          </a:prstGeom>
        </p:spPr>
      </p:pic>
      <p:sp>
        <p:nvSpPr>
          <p:cNvPr id="3" name="&quot;Not Allowed&quot; Symbol 2">
            <a:extLst>
              <a:ext uri="{FF2B5EF4-FFF2-40B4-BE49-F238E27FC236}">
                <a16:creationId xmlns:a16="http://schemas.microsoft.com/office/drawing/2014/main" id="{2846E0BE-4879-4830-8A49-FB06DBE26145}"/>
              </a:ext>
            </a:extLst>
          </p:cNvPr>
          <p:cNvSpPr/>
          <p:nvPr/>
        </p:nvSpPr>
        <p:spPr>
          <a:xfrm>
            <a:off x="1143000" y="304799"/>
            <a:ext cx="6781800" cy="6324599"/>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268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altLang="en-US"/>
          </a:p>
        </p:txBody>
      </p:sp>
      <p:sp>
        <p:nvSpPr>
          <p:cNvPr id="19459" name="Content Placeholder 2"/>
          <p:cNvSpPr>
            <a:spLocks noGrp="1"/>
          </p:cNvSpPr>
          <p:nvPr>
            <p:ph idx="1"/>
          </p:nvPr>
        </p:nvSpPr>
        <p:spPr/>
        <p:txBody>
          <a:bodyPr/>
          <a:lstStyle/>
          <a:p>
            <a:pPr eaLnBrk="1" hangingPunct="1"/>
            <a:endParaRPr lang="en-US" altLang="en-US"/>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CB1C9A3-F511-4295-AABB-073F300223C9}" type="slidenum">
              <a:rPr lang="en-US" altLang="en-US" smtClean="0"/>
              <a:pPr eaLnBrk="1" hangingPunct="1"/>
              <a:t>20</a:t>
            </a:fld>
            <a:endParaRPr lang="en-US" altLang="en-US"/>
          </a:p>
        </p:txBody>
      </p:sp>
      <p:pic>
        <p:nvPicPr>
          <p:cNvPr id="19461" name="Picture 2" descr="http://www.businesscertificationcourses.com/communities/7/004/010/956/127/images/4582749147.sw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066800"/>
          </a:xfrm>
        </p:spPr>
        <p:txBody>
          <a:bodyPr/>
          <a:lstStyle/>
          <a:p>
            <a:pPr eaLnBrk="1" hangingPunct="1"/>
            <a:r>
              <a:rPr lang="en-US" altLang="en-US" sz="3600" b="1"/>
              <a:t>What Can and Cannot Be Delegated</a:t>
            </a:r>
          </a:p>
        </p:txBody>
      </p:sp>
      <p:sp>
        <p:nvSpPr>
          <p:cNvPr id="20483" name="Rectangle 3"/>
          <p:cNvSpPr>
            <a:spLocks noGrp="1" noChangeArrowheads="1"/>
          </p:cNvSpPr>
          <p:nvPr>
            <p:ph idx="1"/>
          </p:nvPr>
        </p:nvSpPr>
        <p:spPr>
          <a:xfrm>
            <a:off x="457200" y="1219200"/>
            <a:ext cx="8458200" cy="5791200"/>
          </a:xfrm>
        </p:spPr>
        <p:txBody>
          <a:bodyPr/>
          <a:lstStyle/>
          <a:p>
            <a:pPr eaLnBrk="1" hangingPunct="1">
              <a:buFontTx/>
              <a:buNone/>
            </a:pPr>
            <a:r>
              <a:rPr lang="en-US" altLang="en-US" sz="2800" dirty="0">
                <a:solidFill>
                  <a:srgbClr val="0033CC"/>
                </a:solidFill>
                <a:latin typeface="Comic Sans MS" pitchFamily="66" charset="0"/>
              </a:rPr>
              <a:t>Managers may delegate whenever they need something done by their employees and it is appropriate for their employees to complete the task or project.   </a:t>
            </a:r>
          </a:p>
          <a:p>
            <a:pPr eaLnBrk="1" hangingPunct="1">
              <a:buFontTx/>
              <a:buNone/>
            </a:pPr>
            <a:r>
              <a:rPr lang="en-US" altLang="en-US" sz="2800" b="1" dirty="0">
                <a:latin typeface="Comic Sans MS" pitchFamily="66" charset="0"/>
              </a:rPr>
              <a:t>Never Delegate:</a:t>
            </a:r>
          </a:p>
          <a:p>
            <a:pPr eaLnBrk="1" hangingPunct="1">
              <a:buClr>
                <a:srgbClr val="0070C0"/>
              </a:buClr>
              <a:buFont typeface="Wingdings" panose="05000000000000000000" pitchFamily="2" charset="2"/>
              <a:buChar char="ü"/>
            </a:pPr>
            <a:r>
              <a:rPr lang="en-US" altLang="en-US" sz="2800" b="1" dirty="0">
                <a:latin typeface="Comic Sans MS" pitchFamily="66" charset="0"/>
              </a:rPr>
              <a:t>	</a:t>
            </a:r>
            <a:r>
              <a:rPr lang="en-US" altLang="en-US" b="1" dirty="0">
                <a:latin typeface="Comic Sans MS" pitchFamily="66" charset="0"/>
              </a:rPr>
              <a:t>Disciplining your employees</a:t>
            </a:r>
          </a:p>
          <a:p>
            <a:pPr eaLnBrk="1" hangingPunct="1">
              <a:buClr>
                <a:srgbClr val="0070C0"/>
              </a:buClr>
              <a:buFont typeface="Wingdings" panose="05000000000000000000" pitchFamily="2" charset="2"/>
              <a:buChar char="ü"/>
            </a:pPr>
            <a:r>
              <a:rPr lang="en-US" altLang="en-US" sz="2800" b="1" dirty="0">
                <a:latin typeface="Comic Sans MS" pitchFamily="66" charset="0"/>
              </a:rPr>
              <a:t>	Writing your Departmental Goals</a:t>
            </a:r>
          </a:p>
          <a:p>
            <a:pPr eaLnBrk="1" hangingPunct="1">
              <a:buClr>
                <a:srgbClr val="0070C0"/>
              </a:buClr>
              <a:buFont typeface="Wingdings" panose="05000000000000000000" pitchFamily="2" charset="2"/>
              <a:buChar char="ü"/>
            </a:pPr>
            <a:r>
              <a:rPr lang="en-US" altLang="en-US" sz="2800" b="1" dirty="0">
                <a:latin typeface="Comic Sans MS" pitchFamily="66" charset="0"/>
              </a:rPr>
              <a:t>	Performance Appraisals </a:t>
            </a:r>
          </a:p>
          <a:p>
            <a:pPr eaLnBrk="1" hangingPunct="1">
              <a:buClr>
                <a:srgbClr val="0070C0"/>
              </a:buClr>
              <a:buFont typeface="Wingdings" panose="05000000000000000000" pitchFamily="2" charset="2"/>
              <a:buChar char="ü"/>
            </a:pPr>
            <a:r>
              <a:rPr lang="en-US" altLang="en-US" sz="2800" b="1" dirty="0">
                <a:latin typeface="Comic Sans MS" pitchFamily="66" charset="0"/>
              </a:rPr>
              <a:t>	Coaching Conversations  </a:t>
            </a:r>
          </a:p>
          <a:p>
            <a:pPr eaLnBrk="1" hangingPunct="1">
              <a:buClr>
                <a:srgbClr val="0070C0"/>
              </a:buClr>
              <a:buFont typeface="Wingdings" panose="05000000000000000000" pitchFamily="2" charset="2"/>
              <a:buChar char="ü"/>
            </a:pPr>
            <a:r>
              <a:rPr lang="en-US" altLang="en-US" sz="2800" b="1" dirty="0">
                <a:latin typeface="Comic Sans MS" pitchFamily="66" charset="0"/>
              </a:rPr>
              <a:t>	Confidential Tasks    </a:t>
            </a:r>
          </a:p>
          <a:p>
            <a:pPr eaLnBrk="1" hangingPunct="1">
              <a:buFontTx/>
              <a:buNone/>
            </a:pPr>
            <a:endParaRPr lang="en-US" altLang="en-US" dirty="0"/>
          </a:p>
          <a:p>
            <a:pPr eaLnBrk="1" hangingPunct="1">
              <a:buFontTx/>
              <a:buNone/>
            </a:pPr>
            <a:endParaRPr lang="en-US" altLang="en-US" dirty="0"/>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4607498-CB5E-45CC-9E53-59E224E98931}" type="slidenum">
              <a:rPr lang="en-US" altLang="en-US" smtClean="0"/>
              <a:pPr eaLnBrk="1" hangingPunct="1"/>
              <a:t>21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b="1"/>
              <a:t>Reasons Delegation Fails</a:t>
            </a:r>
          </a:p>
        </p:txBody>
      </p:sp>
      <p:sp>
        <p:nvSpPr>
          <p:cNvPr id="21507" name="Rectangle 3"/>
          <p:cNvSpPr>
            <a:spLocks noGrp="1" noChangeArrowheads="1"/>
          </p:cNvSpPr>
          <p:nvPr>
            <p:ph idx="1"/>
          </p:nvPr>
        </p:nvSpPr>
        <p:spPr>
          <a:xfrm>
            <a:off x="457200" y="1371600"/>
            <a:ext cx="8382000" cy="1600200"/>
          </a:xfrm>
        </p:spPr>
        <p:txBody>
          <a:bodyPr/>
          <a:lstStyle/>
          <a:p>
            <a:pPr eaLnBrk="1" hangingPunct="1"/>
            <a:r>
              <a:rPr lang="en-US" altLang="en-US" b="1" dirty="0"/>
              <a:t>Lack of  TOP management support</a:t>
            </a:r>
            <a:endParaRPr lang="en-US" altLang="en-US" dirty="0"/>
          </a:p>
          <a:p>
            <a:pPr eaLnBrk="1" hangingPunct="1"/>
            <a:r>
              <a:rPr lang="en-US" altLang="en-US" b="1" dirty="0"/>
              <a:t>Failure to plan</a:t>
            </a:r>
            <a:endParaRPr lang="en-US" altLang="en-US" dirty="0"/>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D4808BA-3D17-4080-AB0D-073F9AB6570D}" type="slidenum">
              <a:rPr lang="en-US" altLang="en-US" smtClean="0"/>
              <a:pPr eaLnBrk="1" hangingPunct="1"/>
              <a:t>22</a:t>
            </a:fld>
            <a:endParaRPr lang="en-US" altLang="en-US"/>
          </a:p>
        </p:txBody>
      </p:sp>
      <p:pic>
        <p:nvPicPr>
          <p:cNvPr id="3" name="Picture 2">
            <a:extLst>
              <a:ext uri="{FF2B5EF4-FFF2-40B4-BE49-F238E27FC236}">
                <a16:creationId xmlns:a16="http://schemas.microsoft.com/office/drawing/2014/main" id="{65D6597B-D3B6-4894-B354-C9C139117CF1}"/>
              </a:ext>
            </a:extLst>
          </p:cNvPr>
          <p:cNvPicPr>
            <a:picLocks noChangeAspect="1"/>
          </p:cNvPicPr>
          <p:nvPr/>
        </p:nvPicPr>
        <p:blipFill>
          <a:blip r:embed="rId3"/>
          <a:stretch>
            <a:fillRect/>
          </a:stretch>
        </p:blipFill>
        <p:spPr>
          <a:xfrm>
            <a:off x="747460" y="2640012"/>
            <a:ext cx="2857500" cy="2857500"/>
          </a:xfrm>
          <a:prstGeom prst="rect">
            <a:avLst/>
          </a:prstGeom>
        </p:spPr>
      </p:pic>
      <p:pic>
        <p:nvPicPr>
          <p:cNvPr id="4" name="Picture 3">
            <a:extLst>
              <a:ext uri="{FF2B5EF4-FFF2-40B4-BE49-F238E27FC236}">
                <a16:creationId xmlns:a16="http://schemas.microsoft.com/office/drawing/2014/main" id="{E94DB57F-D6A4-406E-BF2A-2A334FC5685F}"/>
              </a:ext>
            </a:extLst>
          </p:cNvPr>
          <p:cNvPicPr>
            <a:picLocks noChangeAspect="1"/>
          </p:cNvPicPr>
          <p:nvPr/>
        </p:nvPicPr>
        <p:blipFill>
          <a:blip r:embed="rId4"/>
          <a:stretch>
            <a:fillRect/>
          </a:stretch>
        </p:blipFill>
        <p:spPr>
          <a:xfrm>
            <a:off x="3895220" y="2640012"/>
            <a:ext cx="5016760" cy="2842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9811AD-93DF-4055-ADA3-E1F5C1DF604C}"/>
              </a:ext>
            </a:extLst>
          </p:cNvPr>
          <p:cNvSpPr>
            <a:spLocks noGrp="1"/>
          </p:cNvSpPr>
          <p:nvPr>
            <p:ph type="sldNum" sz="quarter" idx="12"/>
          </p:nvPr>
        </p:nvSpPr>
        <p:spPr/>
        <p:txBody>
          <a:bodyPr/>
          <a:lstStyle/>
          <a:p>
            <a:pPr>
              <a:defRPr/>
            </a:pPr>
            <a:fld id="{CC712E79-EC4B-4111-A7BD-56010424CFB5}" type="slidenum">
              <a:rPr lang="en-US" smtClean="0"/>
              <a:pPr>
                <a:defRPr/>
              </a:pPr>
              <a:t>23</a:t>
            </a:fld>
            <a:endParaRPr lang="en-US"/>
          </a:p>
        </p:txBody>
      </p:sp>
      <p:pic>
        <p:nvPicPr>
          <p:cNvPr id="5" name="Picture 4">
            <a:extLst>
              <a:ext uri="{FF2B5EF4-FFF2-40B4-BE49-F238E27FC236}">
                <a16:creationId xmlns:a16="http://schemas.microsoft.com/office/drawing/2014/main" id="{5158EAFF-C31E-4D71-96AA-F43589C4C0D7}"/>
              </a:ext>
            </a:extLst>
          </p:cNvPr>
          <p:cNvPicPr>
            <a:picLocks noChangeAspect="1"/>
          </p:cNvPicPr>
          <p:nvPr/>
        </p:nvPicPr>
        <p:blipFill>
          <a:blip r:embed="rId3"/>
          <a:stretch>
            <a:fillRect/>
          </a:stretch>
        </p:blipFill>
        <p:spPr>
          <a:xfrm>
            <a:off x="2895600" y="4011"/>
            <a:ext cx="5943600" cy="6632715"/>
          </a:xfrm>
          <a:prstGeom prst="rect">
            <a:avLst/>
          </a:prstGeom>
        </p:spPr>
      </p:pic>
      <p:sp>
        <p:nvSpPr>
          <p:cNvPr id="6" name="TextBox 5">
            <a:extLst>
              <a:ext uri="{FF2B5EF4-FFF2-40B4-BE49-F238E27FC236}">
                <a16:creationId xmlns:a16="http://schemas.microsoft.com/office/drawing/2014/main" id="{0065692C-829F-47AC-AD69-8B08EF972034}"/>
              </a:ext>
            </a:extLst>
          </p:cNvPr>
          <p:cNvSpPr txBox="1"/>
          <p:nvPr/>
        </p:nvSpPr>
        <p:spPr>
          <a:xfrm>
            <a:off x="457200" y="1524000"/>
            <a:ext cx="2133600" cy="1938992"/>
          </a:xfrm>
          <a:prstGeom prst="rect">
            <a:avLst/>
          </a:prstGeom>
          <a:noFill/>
          <a:ln w="38100">
            <a:solidFill>
              <a:srgbClr val="FF0000"/>
            </a:solidFill>
          </a:ln>
        </p:spPr>
        <p:txBody>
          <a:bodyPr wrap="square" rtlCol="0">
            <a:spAutoFit/>
          </a:bodyPr>
          <a:lstStyle/>
          <a:p>
            <a:r>
              <a:rPr lang="en-US" sz="2400" i="1" dirty="0"/>
              <a:t>Why is it we always have time to do it over if it isn’t Right!</a:t>
            </a:r>
          </a:p>
        </p:txBody>
      </p:sp>
    </p:spTree>
    <p:extLst>
      <p:ext uri="{BB962C8B-B14F-4D97-AF65-F5344CB8AC3E}">
        <p14:creationId xmlns:p14="http://schemas.microsoft.com/office/powerpoint/2010/main" val="32632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0"/>
            <a:ext cx="8229600" cy="1143000"/>
          </a:xfrm>
        </p:spPr>
        <p:txBody>
          <a:bodyPr/>
          <a:lstStyle/>
          <a:p>
            <a:pPr eaLnBrk="1" hangingPunct="1"/>
            <a:r>
              <a:rPr lang="en-US" altLang="en-US" sz="3600" b="1"/>
              <a:t>Effective Monitoring</a:t>
            </a:r>
          </a:p>
        </p:txBody>
      </p:sp>
      <p:sp>
        <p:nvSpPr>
          <p:cNvPr id="23555" name="Content Placeholder 2"/>
          <p:cNvSpPr>
            <a:spLocks noGrp="1"/>
          </p:cNvSpPr>
          <p:nvPr>
            <p:ph idx="1"/>
          </p:nvPr>
        </p:nvSpPr>
        <p:spPr>
          <a:xfrm>
            <a:off x="304800" y="990600"/>
            <a:ext cx="8534400" cy="5410200"/>
          </a:xfrm>
        </p:spPr>
        <p:txBody>
          <a:bodyPr/>
          <a:lstStyle/>
          <a:p>
            <a:pPr eaLnBrk="1" hangingPunct="1">
              <a:buClr>
                <a:srgbClr val="C00000"/>
              </a:buClr>
              <a:buFont typeface="Wingdings" pitchFamily="2" charset="2"/>
              <a:buChar char="ü"/>
            </a:pPr>
            <a:r>
              <a:rPr lang="en-US" altLang="en-US"/>
              <a:t>Tailor your approach to the employee.</a:t>
            </a:r>
          </a:p>
          <a:p>
            <a:pPr eaLnBrk="1" hangingPunct="1">
              <a:buClr>
                <a:srgbClr val="C00000"/>
              </a:buClr>
              <a:buFont typeface="Wingdings" pitchFamily="2" charset="2"/>
              <a:buChar char="ü"/>
            </a:pPr>
            <a:r>
              <a:rPr lang="en-US" altLang="en-US"/>
              <a:t>Diligently use a written or computer-based system for tracking the tasks that you assign to your employees.</a:t>
            </a:r>
          </a:p>
          <a:p>
            <a:pPr eaLnBrk="1" hangingPunct="1">
              <a:buClr>
                <a:srgbClr val="C00000"/>
              </a:buClr>
              <a:buFont typeface="Wingdings" pitchFamily="2" charset="2"/>
              <a:buChar char="ü"/>
            </a:pPr>
            <a:r>
              <a:rPr lang="en-US" altLang="en-US"/>
              <a:t>Keep the lines of communication open. </a:t>
            </a:r>
          </a:p>
          <a:p>
            <a:pPr eaLnBrk="1" hangingPunct="1">
              <a:buClr>
                <a:srgbClr val="C00000"/>
              </a:buClr>
              <a:buFont typeface="Wingdings" pitchFamily="2" charset="2"/>
              <a:buChar char="ü"/>
            </a:pPr>
            <a:r>
              <a:rPr lang="en-US" altLang="en-US"/>
              <a:t>Follow through on the agreements that you make with your employees.</a:t>
            </a:r>
          </a:p>
          <a:p>
            <a:pPr eaLnBrk="1" hangingPunct="1">
              <a:buClr>
                <a:srgbClr val="C00000"/>
              </a:buClr>
              <a:buFont typeface="Wingdings" pitchFamily="2" charset="2"/>
              <a:buChar char="ü"/>
            </a:pPr>
            <a:r>
              <a:rPr lang="en-US" altLang="en-US"/>
              <a:t>Reward performance that meets or exceeds your expectations, and counsel performance that falls below your expectations.</a:t>
            </a:r>
          </a:p>
        </p:txBody>
      </p:sp>
      <p:sp>
        <p:nvSpPr>
          <p:cNvPr id="235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823EE91-A94D-4323-B98A-BB8E14B365B0}" type="slidenum">
              <a:rPr lang="en-US" altLang="en-US" smtClean="0"/>
              <a:pPr eaLnBrk="1" hangingPunct="1"/>
              <a:t>24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304800" y="381000"/>
            <a:ext cx="8686800" cy="2971800"/>
          </a:xfrm>
          <a:ln w="34925">
            <a:solidFill>
              <a:schemeClr val="bg2">
                <a:lumMod val="50000"/>
              </a:schemeClr>
            </a:solidFill>
          </a:ln>
        </p:spPr>
        <p:txBody>
          <a:bodyPr/>
          <a:lstStyle/>
          <a:p>
            <a:pPr eaLnBrk="1" hangingPunct="1">
              <a:buFontTx/>
              <a:buNone/>
              <a:defRPr/>
            </a:pPr>
            <a:r>
              <a:rPr lang="en-US" sz="2800" dirty="0"/>
              <a:t>You can delegate authority, but you can never delegate responsibility for delegating a task to someone else. </a:t>
            </a:r>
          </a:p>
          <a:p>
            <a:pPr eaLnBrk="1" hangingPunct="1">
              <a:buFontTx/>
              <a:buNone/>
              <a:defRPr/>
            </a:pPr>
            <a:r>
              <a:rPr lang="en-US" sz="2600" b="1" i="1" dirty="0"/>
              <a:t>If you picked the right man, fine, but if you picked the wrong man, the responsibility is yours -- not his.		</a:t>
            </a:r>
            <a:r>
              <a:rPr lang="en-US" sz="2800" dirty="0"/>
              <a:t>					</a:t>
            </a:r>
            <a:r>
              <a:rPr lang="en-US" sz="2400" dirty="0">
                <a:hlinkClick r:id="rId3"/>
              </a:rPr>
              <a:t>Richard E Krafve</a:t>
            </a:r>
            <a:endParaRPr lang="en-US" sz="2400" b="1" dirty="0"/>
          </a:p>
        </p:txBody>
      </p:sp>
      <p:sp>
        <p:nvSpPr>
          <p:cNvPr id="256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0A5AA8D-0194-4704-8A19-7B51F7970482}" type="slidenum">
              <a:rPr lang="en-US" altLang="en-US" smtClean="0"/>
              <a:pPr eaLnBrk="1" hangingPunct="1"/>
              <a:t>25</a:t>
            </a:fld>
            <a:endParaRPr lang="en-US" altLang="en-US"/>
          </a:p>
        </p:txBody>
      </p:sp>
      <p:pic>
        <p:nvPicPr>
          <p:cNvPr id="25604" name="Picture 6" descr="http://fc02.deviantart.net/fs71/i/2011/025/c/5/delegating_tasks_by_crazyjazzer-d3812s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3505200"/>
            <a:ext cx="43830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381000" y="457200"/>
            <a:ext cx="8534400" cy="5105400"/>
          </a:xfrm>
        </p:spPr>
        <p:txBody>
          <a:bodyPr/>
          <a:lstStyle/>
          <a:p>
            <a:pPr marL="533400" indent="-533400" eaLnBrk="1" hangingPunct="1">
              <a:buClr>
                <a:schemeClr val="tx1"/>
              </a:buClr>
              <a:buFontTx/>
              <a:buNone/>
            </a:pPr>
            <a:r>
              <a:rPr lang="en-US" altLang="en-US" b="1" dirty="0"/>
              <a:t>	</a:t>
            </a:r>
            <a:r>
              <a:rPr lang="en-US" altLang="en-US" sz="2800" i="1" dirty="0"/>
              <a:t>Delegation is the #1 skill to make effective use of your time AND to develop your employees!  </a:t>
            </a:r>
          </a:p>
          <a:p>
            <a:pPr marL="533400" indent="-533400" eaLnBrk="1" hangingPunct="1">
              <a:buClr>
                <a:schemeClr val="tx1"/>
              </a:buClr>
              <a:buFontTx/>
              <a:buNone/>
            </a:pPr>
            <a:r>
              <a:rPr lang="en-US" altLang="en-US" sz="1400" dirty="0"/>
              <a:t>  </a:t>
            </a:r>
          </a:p>
          <a:p>
            <a:pPr marL="0" indent="0" eaLnBrk="1" hangingPunct="1">
              <a:buClr>
                <a:schemeClr val="tx1"/>
              </a:buClr>
              <a:buNone/>
            </a:pPr>
            <a:r>
              <a:rPr lang="en-US" altLang="en-US" sz="2800" b="1" dirty="0"/>
              <a:t>Effective delegation </a:t>
            </a:r>
            <a:r>
              <a:rPr lang="en-US" altLang="en-US" sz="2800" b="1" i="1" dirty="0"/>
              <a:t>saves management time and 	</a:t>
            </a:r>
            <a:r>
              <a:rPr lang="en-US" altLang="en-US" b="1" i="1" dirty="0"/>
              <a:t>results in better-trained employees,</a:t>
            </a:r>
          </a:p>
          <a:p>
            <a:pPr eaLnBrk="1" hangingPunct="1">
              <a:buClr>
                <a:schemeClr val="tx1"/>
              </a:buClr>
              <a:buFont typeface="Wingdings" panose="05000000000000000000" pitchFamily="2" charset="2"/>
              <a:buChar char="Ø"/>
            </a:pPr>
            <a:r>
              <a:rPr lang="en-US" altLang="en-US" sz="2800" b="1" i="1" dirty="0"/>
              <a:t>	increased productivity, </a:t>
            </a:r>
          </a:p>
          <a:p>
            <a:pPr eaLnBrk="1" hangingPunct="1">
              <a:buClr>
                <a:schemeClr val="tx1"/>
              </a:buClr>
              <a:buFont typeface="Wingdings" panose="05000000000000000000" pitchFamily="2" charset="2"/>
              <a:buChar char="Ø"/>
            </a:pPr>
            <a:r>
              <a:rPr lang="en-US" altLang="en-US" sz="2800" b="1" i="1" dirty="0"/>
              <a:t>	more motivated staff and </a:t>
            </a:r>
          </a:p>
          <a:p>
            <a:pPr eaLnBrk="1" hangingPunct="1">
              <a:buClr>
                <a:schemeClr val="tx1"/>
              </a:buClr>
              <a:buFont typeface="Wingdings" panose="05000000000000000000" pitchFamily="2" charset="2"/>
              <a:buChar char="Ø"/>
            </a:pPr>
            <a:r>
              <a:rPr lang="en-US" altLang="en-US" sz="2800" b="1" i="1" dirty="0"/>
              <a:t>	improved retention</a:t>
            </a:r>
            <a:r>
              <a:rPr lang="en-US" altLang="en-US" sz="2800" b="1" dirty="0"/>
              <a:t>. </a:t>
            </a:r>
          </a:p>
          <a:p>
            <a:pPr marL="0" indent="0" eaLnBrk="1" hangingPunct="1">
              <a:buClr>
                <a:schemeClr val="tx1"/>
              </a:buClr>
              <a:buNone/>
            </a:pPr>
            <a:r>
              <a:rPr lang="en-US" altLang="en-US" sz="1400" b="1" dirty="0"/>
              <a:t>  </a:t>
            </a:r>
          </a:p>
          <a:p>
            <a:pPr marL="533400" indent="-533400" eaLnBrk="1" hangingPunct="1">
              <a:buClr>
                <a:schemeClr val="tx1"/>
              </a:buClr>
              <a:buFontTx/>
              <a:buNone/>
            </a:pPr>
            <a:r>
              <a:rPr lang="en-US" altLang="en-US" sz="2800" b="1" dirty="0"/>
              <a:t>	Managers delegate to have work done by subordinates and to provide </a:t>
            </a:r>
            <a:r>
              <a:rPr lang="en-US" altLang="en-US" sz="2800" b="1" i="1" dirty="0"/>
              <a:t>employee development</a:t>
            </a:r>
            <a:r>
              <a:rPr lang="en-US" altLang="en-US" sz="2800" b="1" dirty="0"/>
              <a:t>.</a:t>
            </a:r>
          </a:p>
          <a:p>
            <a:pPr marL="533400" indent="-533400" eaLnBrk="1" hangingPunct="1">
              <a:buFontTx/>
              <a:buNone/>
            </a:pPr>
            <a:r>
              <a:rPr lang="en-US" altLang="en-US" dirty="0"/>
              <a:t>	</a:t>
            </a:r>
          </a:p>
        </p:txBody>
      </p:sp>
      <p:sp>
        <p:nvSpPr>
          <p:cNvPr id="276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5A2D4F0-44D3-46FF-AB02-17FB2BD9D1C5}" type="slidenum">
              <a:rPr lang="en-US" altLang="en-US" smtClean="0"/>
              <a:pPr eaLnBrk="1" hangingPunct="1"/>
              <a:t>26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B1D3-8E15-4167-9B1A-8E0DD2228D0C}"/>
              </a:ext>
            </a:extLst>
          </p:cNvPr>
          <p:cNvSpPr>
            <a:spLocks noGrp="1"/>
          </p:cNvSpPr>
          <p:nvPr>
            <p:ph type="title"/>
          </p:nvPr>
        </p:nvSpPr>
        <p:spPr>
          <a:xfrm>
            <a:off x="457200" y="33580"/>
            <a:ext cx="8229600" cy="1143000"/>
          </a:xfrm>
        </p:spPr>
        <p:txBody>
          <a:bodyPr/>
          <a:lstStyle/>
          <a:p>
            <a:r>
              <a:rPr lang="en-US" dirty="0"/>
              <a:t>Managing the Monkeys!</a:t>
            </a:r>
            <a:br>
              <a:rPr lang="en-US" dirty="0"/>
            </a:br>
            <a:r>
              <a:rPr lang="en-US" sz="2800" dirty="0">
                <a:hlinkClick r:id="rId5"/>
              </a:rPr>
              <a:t>https://www.youtube.com/watch?v=kRrXp-pLrWA</a:t>
            </a:r>
            <a:r>
              <a:rPr lang="en-US" sz="2800" dirty="0"/>
              <a:t> </a:t>
            </a:r>
          </a:p>
        </p:txBody>
      </p:sp>
      <p:sp>
        <p:nvSpPr>
          <p:cNvPr id="4" name="Slide Number Placeholder 3">
            <a:extLst>
              <a:ext uri="{FF2B5EF4-FFF2-40B4-BE49-F238E27FC236}">
                <a16:creationId xmlns:a16="http://schemas.microsoft.com/office/drawing/2014/main" id="{8A4E277E-7E3A-4D43-905D-236C1D0DB551}"/>
              </a:ext>
            </a:extLst>
          </p:cNvPr>
          <p:cNvSpPr>
            <a:spLocks noGrp="1"/>
          </p:cNvSpPr>
          <p:nvPr>
            <p:ph type="sldNum" sz="quarter" idx="12"/>
          </p:nvPr>
        </p:nvSpPr>
        <p:spPr/>
        <p:txBody>
          <a:bodyPr/>
          <a:lstStyle/>
          <a:p>
            <a:pPr>
              <a:defRPr/>
            </a:pPr>
            <a:fld id="{CC712E79-EC4B-4111-A7BD-56010424CFB5}" type="slidenum">
              <a:rPr lang="en-US" smtClean="0"/>
              <a:pPr>
                <a:defRPr/>
              </a:pPr>
              <a:t>27</a:t>
            </a:fld>
            <a:endParaRPr lang="en-US"/>
          </a:p>
        </p:txBody>
      </p:sp>
      <p:pic>
        <p:nvPicPr>
          <p:cNvPr id="7" name="Get the Monkey Off Your Back!">
            <a:hlinkClick r:id="" action="ppaction://media"/>
            <a:extLst>
              <a:ext uri="{FF2B5EF4-FFF2-40B4-BE49-F238E27FC236}">
                <a16:creationId xmlns:a16="http://schemas.microsoft.com/office/drawing/2014/main" id="{344F78BC-4995-49B2-B0D6-8BF7CD03D5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57200" y="1524000"/>
            <a:ext cx="8045450" cy="4525963"/>
          </a:xfrm>
        </p:spPr>
      </p:pic>
    </p:spTree>
    <p:extLst>
      <p:ext uri="{BB962C8B-B14F-4D97-AF65-F5344CB8AC3E}">
        <p14:creationId xmlns:p14="http://schemas.microsoft.com/office/powerpoint/2010/main" val="6477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609600" y="381000"/>
            <a:ext cx="7772400" cy="4114800"/>
          </a:xfrm>
        </p:spPr>
        <p:txBody>
          <a:bodyPr/>
          <a:lstStyle/>
          <a:p>
            <a:pPr>
              <a:buFontTx/>
              <a:buNone/>
            </a:pPr>
            <a:endParaRPr lang="en-US" altLang="en-US" dirty="0"/>
          </a:p>
          <a:p>
            <a:pPr>
              <a:buFontTx/>
              <a:buNone/>
            </a:pPr>
            <a:r>
              <a:rPr lang="en-US" altLang="en-US" sz="4000" dirty="0"/>
              <a:t> </a:t>
            </a:r>
            <a:r>
              <a:rPr lang="en-US" altLang="en-US" sz="4800" u="sng" dirty="0"/>
              <a:t>Delegate</a:t>
            </a:r>
            <a:r>
              <a:rPr lang="en-US" altLang="en-US" sz="4800" dirty="0"/>
              <a:t> to get</a:t>
            </a:r>
          </a:p>
          <a:p>
            <a:pPr>
              <a:buFontTx/>
              <a:buNone/>
            </a:pPr>
            <a:r>
              <a:rPr lang="en-US" altLang="en-US" sz="4800" dirty="0"/>
              <a:t> the </a:t>
            </a:r>
            <a:r>
              <a:rPr lang="en-US" altLang="en-US" sz="4800" i="1" dirty="0">
                <a:solidFill>
                  <a:srgbClr val="0066FF"/>
                </a:solidFill>
              </a:rPr>
              <a:t>Monkey</a:t>
            </a:r>
          </a:p>
          <a:p>
            <a:pPr>
              <a:buFontTx/>
              <a:buNone/>
            </a:pPr>
            <a:r>
              <a:rPr lang="en-US" altLang="en-US" sz="4800" i="1" dirty="0">
                <a:solidFill>
                  <a:srgbClr val="0066FF"/>
                </a:solidFill>
              </a:rPr>
              <a:t> Off Your Back</a:t>
            </a:r>
            <a:r>
              <a:rPr lang="en-US" altLang="en-US" sz="4800" dirty="0">
                <a:solidFill>
                  <a:srgbClr val="0066FF"/>
                </a:solidFill>
              </a:rPr>
              <a:t>	</a:t>
            </a:r>
            <a:r>
              <a:rPr lang="en-US" altLang="en-US" sz="4000" dirty="0"/>
              <a:t>	</a:t>
            </a:r>
          </a:p>
        </p:txBody>
      </p:sp>
      <p:pic>
        <p:nvPicPr>
          <p:cNvPr id="26627" name="Picture 4" descr="MCj013714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0"/>
            <a:ext cx="29813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28600" y="5486400"/>
            <a:ext cx="8763000" cy="954088"/>
          </a:xfrm>
          <a:prstGeom prst="rect">
            <a:avLst/>
          </a:prstGeom>
          <a:solidFill>
            <a:srgbClr val="FFFFCC"/>
          </a:solidFill>
          <a:ln w="57150">
            <a:solidFill>
              <a:srgbClr val="000000"/>
            </a:solidFill>
            <a:miter lim="800000"/>
            <a:headEnd/>
            <a:tailEnd/>
          </a:ln>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a:solidFill>
                  <a:srgbClr val="0000FF"/>
                </a:solidFill>
              </a:rPr>
              <a:t>Simple Rule:  </a:t>
            </a:r>
            <a:r>
              <a:rPr lang="en-US" altLang="en-US" sz="2800">
                <a:solidFill>
                  <a:srgbClr val="C00000"/>
                </a:solidFill>
                <a:latin typeface="Comic Sans MS" pitchFamily="66" charset="0"/>
              </a:rPr>
              <a:t>Delegate when you need something 		done and when someone else can do it. </a:t>
            </a:r>
          </a:p>
        </p:txBody>
      </p:sp>
      <p:sp>
        <p:nvSpPr>
          <p:cNvPr id="2" name="TextBox 1"/>
          <p:cNvSpPr txBox="1"/>
          <p:nvPr/>
        </p:nvSpPr>
        <p:spPr>
          <a:xfrm>
            <a:off x="838200" y="3962400"/>
            <a:ext cx="3581400" cy="954107"/>
          </a:xfrm>
          <a:prstGeom prst="rect">
            <a:avLst/>
          </a:prstGeom>
          <a:solidFill>
            <a:srgbClr val="FFFF99"/>
          </a:solidFill>
          <a:ln>
            <a:solidFill>
              <a:schemeClr val="tx1"/>
            </a:solidFill>
          </a:ln>
        </p:spPr>
        <p:txBody>
          <a:bodyPr wrap="square" rtlCol="0">
            <a:spAutoFit/>
          </a:bodyPr>
          <a:lstStyle/>
          <a:p>
            <a:pPr algn="ctr"/>
            <a:r>
              <a:rPr lang="en-US" sz="2800" dirty="0">
                <a:solidFill>
                  <a:srgbClr val="000000"/>
                </a:solidFill>
                <a:latin typeface="Comic Sans MS" panose="030F0702030302020204" pitchFamily="66" charset="0"/>
                <a:cs typeface="Arabic Typesetting" panose="03020402040406030203" pitchFamily="66" charset="-78"/>
              </a:rPr>
              <a:t>Watch out for Reverse Delegation!</a:t>
            </a:r>
          </a:p>
        </p:txBody>
      </p:sp>
    </p:spTree>
    <p:extLst>
      <p:ext uri="{BB962C8B-B14F-4D97-AF65-F5344CB8AC3E}">
        <p14:creationId xmlns:p14="http://schemas.microsoft.com/office/powerpoint/2010/main" val="418200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B4BF7F-CD6E-4153-A0AC-B084992C7BC7}"/>
              </a:ext>
            </a:extLst>
          </p:cNvPr>
          <p:cNvSpPr>
            <a:spLocks noGrp="1"/>
          </p:cNvSpPr>
          <p:nvPr>
            <p:ph type="sldNum" sz="quarter" idx="12"/>
          </p:nvPr>
        </p:nvSpPr>
        <p:spPr/>
        <p:txBody>
          <a:bodyPr/>
          <a:lstStyle/>
          <a:p>
            <a:pPr>
              <a:defRPr/>
            </a:pPr>
            <a:fld id="{BC19DDE5-9AB8-4E80-9121-E697C4A9085B}" type="slidenum">
              <a:rPr lang="en-US" smtClean="0">
                <a:solidFill>
                  <a:srgbClr val="000000"/>
                </a:solidFill>
              </a:rPr>
              <a:pPr>
                <a:defRPr/>
              </a:pPr>
              <a:t>29</a:t>
            </a:fld>
            <a:endParaRPr lang="en-US">
              <a:solidFill>
                <a:srgbClr val="000000"/>
              </a:solidFill>
            </a:endParaRPr>
          </a:p>
        </p:txBody>
      </p:sp>
      <p:pic>
        <p:nvPicPr>
          <p:cNvPr id="3" name="Picture 2">
            <a:extLst>
              <a:ext uri="{FF2B5EF4-FFF2-40B4-BE49-F238E27FC236}">
                <a16:creationId xmlns:a16="http://schemas.microsoft.com/office/drawing/2014/main" id="{FF8A23DD-8FFF-40C9-A2E6-3C6AFFEAB357}"/>
              </a:ext>
            </a:extLst>
          </p:cNvPr>
          <p:cNvPicPr>
            <a:picLocks noChangeAspect="1"/>
          </p:cNvPicPr>
          <p:nvPr/>
        </p:nvPicPr>
        <p:blipFill>
          <a:blip r:embed="rId2"/>
          <a:stretch>
            <a:fillRect/>
          </a:stretch>
        </p:blipFill>
        <p:spPr>
          <a:xfrm>
            <a:off x="-61784" y="0"/>
            <a:ext cx="9586784" cy="7094220"/>
          </a:xfrm>
          <a:prstGeom prst="rect">
            <a:avLst/>
          </a:prstGeom>
        </p:spPr>
      </p:pic>
      <p:sp>
        <p:nvSpPr>
          <p:cNvPr id="5" name="TextBox 4">
            <a:extLst>
              <a:ext uri="{FF2B5EF4-FFF2-40B4-BE49-F238E27FC236}">
                <a16:creationId xmlns:a16="http://schemas.microsoft.com/office/drawing/2014/main" id="{F4509833-9136-44EC-B790-00F02EF0F65F}"/>
              </a:ext>
            </a:extLst>
          </p:cNvPr>
          <p:cNvSpPr txBox="1"/>
          <p:nvPr/>
        </p:nvSpPr>
        <p:spPr>
          <a:xfrm>
            <a:off x="2438400" y="457200"/>
            <a:ext cx="6477000" cy="584775"/>
          </a:xfrm>
          <a:prstGeom prst="rect">
            <a:avLst/>
          </a:prstGeom>
          <a:noFill/>
        </p:spPr>
        <p:txBody>
          <a:bodyPr wrap="square" rtlCol="0">
            <a:spAutoFit/>
          </a:bodyPr>
          <a:lstStyle/>
          <a:p>
            <a:r>
              <a:rPr lang="en-US" sz="3200" dirty="0"/>
              <a:t>This is </a:t>
            </a:r>
            <a:r>
              <a:rPr lang="en-US" sz="3200" i="1" u="sng" dirty="0"/>
              <a:t>NOT</a:t>
            </a:r>
            <a:r>
              <a:rPr lang="en-US" sz="3200" dirty="0"/>
              <a:t> Delegation…</a:t>
            </a:r>
          </a:p>
        </p:txBody>
      </p:sp>
    </p:spTree>
    <p:extLst>
      <p:ext uri="{BB962C8B-B14F-4D97-AF65-F5344CB8AC3E}">
        <p14:creationId xmlns:p14="http://schemas.microsoft.com/office/powerpoint/2010/main" val="266776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CF8DA-A24F-47D1-8CA3-F9A9BA9457BE}"/>
              </a:ext>
            </a:extLst>
          </p:cNvPr>
          <p:cNvSpPr>
            <a:spLocks noGrp="1"/>
          </p:cNvSpPr>
          <p:nvPr>
            <p:ph type="sldNum" sz="quarter" idx="12"/>
          </p:nvPr>
        </p:nvSpPr>
        <p:spPr/>
        <p:txBody>
          <a:bodyPr/>
          <a:lstStyle/>
          <a:p>
            <a:pPr>
              <a:defRPr/>
            </a:pPr>
            <a:fld id="{BC19DDE5-9AB8-4E80-9121-E697C4A9085B}" type="slidenum">
              <a:rPr lang="en-US" smtClean="0">
                <a:solidFill>
                  <a:srgbClr val="000000"/>
                </a:solidFill>
              </a:rPr>
              <a:pPr>
                <a:defRPr/>
              </a:pPr>
              <a:t>3</a:t>
            </a:fld>
            <a:endParaRPr lang="en-US">
              <a:solidFill>
                <a:srgbClr val="000000"/>
              </a:solidFill>
            </a:endParaRPr>
          </a:p>
        </p:txBody>
      </p:sp>
      <p:pic>
        <p:nvPicPr>
          <p:cNvPr id="4" name="Picture 3">
            <a:extLst>
              <a:ext uri="{FF2B5EF4-FFF2-40B4-BE49-F238E27FC236}">
                <a16:creationId xmlns:a16="http://schemas.microsoft.com/office/drawing/2014/main" id="{1C5DDE45-056C-4FA7-B2B7-55E10412741D}"/>
              </a:ext>
            </a:extLst>
          </p:cNvPr>
          <p:cNvPicPr>
            <a:picLocks noChangeAspect="1"/>
          </p:cNvPicPr>
          <p:nvPr/>
        </p:nvPicPr>
        <p:blipFill>
          <a:blip r:embed="rId2"/>
          <a:stretch>
            <a:fillRect/>
          </a:stretch>
        </p:blipFill>
        <p:spPr>
          <a:xfrm>
            <a:off x="-45245" y="-228600"/>
            <a:ext cx="9265445" cy="4280647"/>
          </a:xfrm>
          <a:prstGeom prst="rect">
            <a:avLst/>
          </a:prstGeom>
        </p:spPr>
      </p:pic>
      <p:pic>
        <p:nvPicPr>
          <p:cNvPr id="5" name="Picture 4">
            <a:extLst>
              <a:ext uri="{FF2B5EF4-FFF2-40B4-BE49-F238E27FC236}">
                <a16:creationId xmlns:a16="http://schemas.microsoft.com/office/drawing/2014/main" id="{7474F346-C952-46DE-81E5-318F43A588C1}"/>
              </a:ext>
            </a:extLst>
          </p:cNvPr>
          <p:cNvPicPr>
            <a:picLocks noChangeAspect="1"/>
          </p:cNvPicPr>
          <p:nvPr/>
        </p:nvPicPr>
        <p:blipFill>
          <a:blip r:embed="rId3"/>
          <a:stretch>
            <a:fillRect/>
          </a:stretch>
        </p:blipFill>
        <p:spPr>
          <a:xfrm>
            <a:off x="-60723" y="3160619"/>
            <a:ext cx="9265445" cy="4360210"/>
          </a:xfrm>
          <a:prstGeom prst="rect">
            <a:avLst/>
          </a:prstGeom>
        </p:spPr>
      </p:pic>
    </p:spTree>
    <p:extLst>
      <p:ext uri="{BB962C8B-B14F-4D97-AF65-F5344CB8AC3E}">
        <p14:creationId xmlns:p14="http://schemas.microsoft.com/office/powerpoint/2010/main" val="118018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A13DFA6-B663-4469-BC2E-DDE6699B23D2}" type="slidenum">
              <a:rPr lang="en-US" altLang="en-US" smtClean="0"/>
              <a:pPr eaLnBrk="1" hangingPunct="1"/>
              <a:t>4</a:t>
            </a:fld>
            <a:endParaRPr lang="en-US" altLang="en-US"/>
          </a:p>
        </p:txBody>
      </p:sp>
      <p:sp>
        <p:nvSpPr>
          <p:cNvPr id="7171" name="Rectangle 4"/>
          <p:cNvSpPr>
            <a:spLocks noChangeArrowheads="1"/>
          </p:cNvSpPr>
          <p:nvPr/>
        </p:nvSpPr>
        <p:spPr bwMode="auto">
          <a:xfrm>
            <a:off x="990600" y="457200"/>
            <a:ext cx="7010400" cy="218598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3600" i="1"/>
              <a:t>The inability to delegate is one of the biggest problems I see with managers at all levels.   </a:t>
            </a:r>
            <a:r>
              <a:rPr lang="en-US" altLang="en-US" sz="3600" b="0"/>
              <a:t>	</a:t>
            </a:r>
            <a:r>
              <a:rPr lang="en-US" altLang="en-US" sz="2800" b="0"/>
              <a:t>					</a:t>
            </a:r>
            <a:r>
              <a:rPr lang="en-US" altLang="en-US" sz="2800">
                <a:hlinkClick r:id="rId3"/>
              </a:rPr>
              <a:t>Eli Broad</a:t>
            </a:r>
            <a:endParaRPr lang="en-US" altLang="en-US" sz="2800"/>
          </a:p>
        </p:txBody>
      </p:sp>
      <p:pic>
        <p:nvPicPr>
          <p:cNvPr id="7174" name="Picture 6" descr="http://lifeofes.meggin.com/wp-content/uploads/2012/03/deleg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45769"/>
            <a:ext cx="35909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1FC21BD-19E1-48D9-AE37-F7DE750491FC}"/>
              </a:ext>
            </a:extLst>
          </p:cNvPr>
          <p:cNvPicPr>
            <a:picLocks noChangeAspect="1"/>
          </p:cNvPicPr>
          <p:nvPr/>
        </p:nvPicPr>
        <p:blipFill>
          <a:blip r:embed="rId5"/>
          <a:stretch>
            <a:fillRect/>
          </a:stretch>
        </p:blipFill>
        <p:spPr>
          <a:xfrm>
            <a:off x="4267200" y="2755232"/>
            <a:ext cx="3962400" cy="3962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1000" fill="hold"/>
                                        <p:tgtEl>
                                          <p:spTgt spid="7174"/>
                                        </p:tgtEl>
                                        <p:attrNameLst>
                                          <p:attrName>ppt_x</p:attrName>
                                        </p:attrNameLst>
                                      </p:cBhvr>
                                      <p:tavLst>
                                        <p:tav tm="0">
                                          <p:val>
                                            <p:strVal val="0-#ppt_w/2"/>
                                          </p:val>
                                        </p:tav>
                                        <p:tav tm="100000">
                                          <p:val>
                                            <p:strVal val="#ppt_x"/>
                                          </p:val>
                                        </p:tav>
                                      </p:tavLst>
                                    </p:anim>
                                    <p:anim calcmode="lin" valueType="num">
                                      <p:cBhvr additive="base">
                                        <p:cTn id="8" dur="10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68E792-5340-40B7-8421-FF660B4F0934}"/>
              </a:ext>
            </a:extLst>
          </p:cNvPr>
          <p:cNvSpPr>
            <a:spLocks noGrp="1"/>
          </p:cNvSpPr>
          <p:nvPr>
            <p:ph type="sldNum" sz="quarter" idx="12"/>
          </p:nvPr>
        </p:nvSpPr>
        <p:spPr/>
        <p:txBody>
          <a:bodyPr/>
          <a:lstStyle/>
          <a:p>
            <a:pPr>
              <a:defRPr/>
            </a:pPr>
            <a:fld id="{BC19DDE5-9AB8-4E80-9121-E697C4A9085B}" type="slidenum">
              <a:rPr lang="en-US" smtClean="0"/>
              <a:pPr>
                <a:defRPr/>
              </a:pPr>
              <a:t>5</a:t>
            </a:fld>
            <a:endParaRPr lang="en-US"/>
          </a:p>
        </p:txBody>
      </p:sp>
      <p:sp>
        <p:nvSpPr>
          <p:cNvPr id="4" name="TextBox 3">
            <a:extLst>
              <a:ext uri="{FF2B5EF4-FFF2-40B4-BE49-F238E27FC236}">
                <a16:creationId xmlns:a16="http://schemas.microsoft.com/office/drawing/2014/main" id="{C250092E-5DD7-40E9-B843-4D2547C15A3C}"/>
              </a:ext>
            </a:extLst>
          </p:cNvPr>
          <p:cNvSpPr txBox="1"/>
          <p:nvPr/>
        </p:nvSpPr>
        <p:spPr>
          <a:xfrm>
            <a:off x="1004777" y="6164191"/>
            <a:ext cx="7377223" cy="461665"/>
          </a:xfrm>
          <a:prstGeom prst="rect">
            <a:avLst/>
          </a:prstGeom>
          <a:noFill/>
        </p:spPr>
        <p:txBody>
          <a:bodyPr wrap="square" rtlCol="0">
            <a:spAutoFit/>
          </a:bodyPr>
          <a:lstStyle/>
          <a:p>
            <a:r>
              <a:rPr lang="en-US" sz="2400" u="sng" dirty="0">
                <a:hlinkClick r:id="rId5"/>
              </a:rPr>
              <a:t>https://www.youtube.com/watch?v=cjlvoYPDy74</a:t>
            </a:r>
            <a:r>
              <a:rPr lang="en-US" sz="2400" dirty="0"/>
              <a:t> </a:t>
            </a:r>
          </a:p>
        </p:txBody>
      </p:sp>
      <p:pic>
        <p:nvPicPr>
          <p:cNvPr id="3" name="Top Delegation Tips">
            <a:hlinkClick r:id="" action="ppaction://media"/>
            <a:extLst>
              <a:ext uri="{FF2B5EF4-FFF2-40B4-BE49-F238E27FC236}">
                <a16:creationId xmlns:a16="http://schemas.microsoft.com/office/drawing/2014/main" id="{45FED85F-9BD0-4F32-B14F-C6A709B27A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381000"/>
            <a:ext cx="8398933" cy="5410200"/>
          </a:xfrm>
          <a:prstGeom prst="rect">
            <a:avLst/>
          </a:prstGeom>
        </p:spPr>
      </p:pic>
    </p:spTree>
    <p:extLst>
      <p:ext uri="{BB962C8B-B14F-4D97-AF65-F5344CB8AC3E}">
        <p14:creationId xmlns:p14="http://schemas.microsoft.com/office/powerpoint/2010/main" val="4406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98D89-A2B3-48B2-B3B5-A9E40C9F76BF}"/>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3EE4C736-0B4C-4B2E-BBFE-3CD3F68DAB2D}"/>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D1F3B9B6-9AD1-4AF5-8F76-8FA74EB8FD6A}"/>
              </a:ext>
            </a:extLst>
          </p:cNvPr>
          <p:cNvSpPr>
            <a:spLocks noGrp="1"/>
          </p:cNvSpPr>
          <p:nvPr>
            <p:ph type="sldNum" sz="quarter" idx="12"/>
          </p:nvPr>
        </p:nvSpPr>
        <p:spPr/>
        <p:txBody>
          <a:bodyPr/>
          <a:lstStyle/>
          <a:p>
            <a:pPr>
              <a:defRPr/>
            </a:pPr>
            <a:fld id="{BC19DDE5-9AB8-4E80-9121-E697C4A9085B}" type="slidenum">
              <a:rPr lang="en-US" smtClean="0"/>
              <a:pPr>
                <a:defRPr/>
              </a:pPr>
              <a:t>6</a:t>
            </a:fld>
            <a:endParaRPr lang="en-US"/>
          </a:p>
        </p:txBody>
      </p:sp>
      <p:pic>
        <p:nvPicPr>
          <p:cNvPr id="6" name="Picture 5">
            <a:extLst>
              <a:ext uri="{FF2B5EF4-FFF2-40B4-BE49-F238E27FC236}">
                <a16:creationId xmlns:a16="http://schemas.microsoft.com/office/drawing/2014/main" id="{346234BA-CB62-4ABB-9FEF-DCD4B9F00123}"/>
              </a:ext>
            </a:extLst>
          </p:cNvPr>
          <p:cNvPicPr>
            <a:picLocks noChangeAspect="1"/>
          </p:cNvPicPr>
          <p:nvPr/>
        </p:nvPicPr>
        <p:blipFill>
          <a:blip r:embed="rId3"/>
          <a:stretch>
            <a:fillRect/>
          </a:stretch>
        </p:blipFill>
        <p:spPr>
          <a:xfrm>
            <a:off x="-152400" y="-1371600"/>
            <a:ext cx="9296400" cy="9296400"/>
          </a:xfrm>
          <a:prstGeom prst="rect">
            <a:avLst/>
          </a:prstGeom>
        </p:spPr>
      </p:pic>
      <p:sp>
        <p:nvSpPr>
          <p:cNvPr id="7" name="TextBox 6">
            <a:extLst>
              <a:ext uri="{FF2B5EF4-FFF2-40B4-BE49-F238E27FC236}">
                <a16:creationId xmlns:a16="http://schemas.microsoft.com/office/drawing/2014/main" id="{6E720C43-9272-4AC9-B01B-F902870E1AFC}"/>
              </a:ext>
            </a:extLst>
          </p:cNvPr>
          <p:cNvSpPr txBox="1"/>
          <p:nvPr/>
        </p:nvSpPr>
        <p:spPr>
          <a:xfrm rot="151178">
            <a:off x="-155300" y="6361298"/>
            <a:ext cx="9427924" cy="762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12895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90600"/>
          </a:xfrm>
        </p:spPr>
        <p:txBody>
          <a:bodyPr/>
          <a:lstStyle/>
          <a:p>
            <a:pPr eaLnBrk="1" hangingPunct="1"/>
            <a:r>
              <a:rPr lang="en-US" altLang="en-US" sz="3600"/>
              <a:t>What Is Delegation?</a:t>
            </a:r>
          </a:p>
        </p:txBody>
      </p:sp>
      <p:sp>
        <p:nvSpPr>
          <p:cNvPr id="8195" name="Rectangle 3"/>
          <p:cNvSpPr>
            <a:spLocks noGrp="1" noChangeArrowheads="1"/>
          </p:cNvSpPr>
          <p:nvPr>
            <p:ph idx="1"/>
          </p:nvPr>
        </p:nvSpPr>
        <p:spPr>
          <a:xfrm>
            <a:off x="609600" y="1134234"/>
            <a:ext cx="4800600" cy="4648200"/>
          </a:xfrm>
        </p:spPr>
        <p:txBody>
          <a:bodyPr/>
          <a:lstStyle/>
          <a:p>
            <a:pPr marL="0" indent="0" eaLnBrk="1" hangingPunct="1">
              <a:buClr>
                <a:srgbClr val="C00000"/>
              </a:buClr>
              <a:buNone/>
            </a:pPr>
            <a:r>
              <a:rPr lang="en-US" dirty="0"/>
              <a:t>Delegation is used to develop employees by increasing their responsibilities and instilling accountability.  </a:t>
            </a:r>
          </a:p>
          <a:p>
            <a:pPr marL="0" indent="0" eaLnBrk="1" hangingPunct="1">
              <a:buClr>
                <a:srgbClr val="C00000"/>
              </a:buClr>
              <a:buNone/>
            </a:pPr>
            <a:r>
              <a:rPr lang="en-US" dirty="0"/>
              <a:t>Effective delegation helps to identify what others can do – if given the chance. </a:t>
            </a: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C0ACCCA-92E4-42DB-8580-E726AD6465F3}" type="slidenum">
              <a:rPr lang="en-US" altLang="en-US" smtClean="0"/>
              <a:pPr eaLnBrk="1" hangingPunct="1"/>
              <a:t>7</a:t>
            </a:fld>
            <a:endParaRPr lang="en-US" altLang="en-US"/>
          </a:p>
        </p:txBody>
      </p:sp>
      <p:pic>
        <p:nvPicPr>
          <p:cNvPr id="2" name="Picture 1">
            <a:extLst>
              <a:ext uri="{FF2B5EF4-FFF2-40B4-BE49-F238E27FC236}">
                <a16:creationId xmlns:a16="http://schemas.microsoft.com/office/drawing/2014/main" id="{4970EF20-41CE-4FDD-8D13-BA5C55D9A198}"/>
              </a:ext>
            </a:extLst>
          </p:cNvPr>
          <p:cNvPicPr>
            <a:picLocks noChangeAspect="1"/>
          </p:cNvPicPr>
          <p:nvPr/>
        </p:nvPicPr>
        <p:blipFill>
          <a:blip r:embed="rId3"/>
          <a:stretch>
            <a:fillRect/>
          </a:stretch>
        </p:blipFill>
        <p:spPr>
          <a:xfrm>
            <a:off x="5172834" y="1134234"/>
            <a:ext cx="3894966" cy="464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a:t>Reasons for Delegating</a:t>
            </a:r>
          </a:p>
        </p:txBody>
      </p:sp>
      <p:sp>
        <p:nvSpPr>
          <p:cNvPr id="9219" name="Rectangle 3"/>
          <p:cNvSpPr>
            <a:spLocks noGrp="1" noChangeArrowheads="1"/>
          </p:cNvSpPr>
          <p:nvPr>
            <p:ph idx="1"/>
          </p:nvPr>
        </p:nvSpPr>
        <p:spPr>
          <a:xfrm>
            <a:off x="533400" y="1143000"/>
            <a:ext cx="8229600" cy="4953000"/>
          </a:xfrm>
        </p:spPr>
        <p:txBody>
          <a:bodyPr/>
          <a:lstStyle/>
          <a:p>
            <a:pPr eaLnBrk="1" hangingPunct="1">
              <a:buFontTx/>
              <a:buNone/>
            </a:pPr>
            <a:r>
              <a:rPr lang="en-US" altLang="en-US" sz="800" dirty="0"/>
              <a:t> </a:t>
            </a:r>
          </a:p>
          <a:p>
            <a:pPr eaLnBrk="1" hangingPunct="1">
              <a:buFontTx/>
              <a:buNone/>
            </a:pPr>
            <a:endParaRPr lang="en-US" altLang="en-US" sz="1600" dirty="0"/>
          </a:p>
          <a:p>
            <a:pPr eaLnBrk="1" hangingPunct="1"/>
            <a:endParaRPr lang="en-US" altLang="en-US" sz="1600" dirty="0"/>
          </a:p>
        </p:txBody>
      </p:sp>
      <p:sp>
        <p:nvSpPr>
          <p:cNvPr id="92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376ED94-FACB-4B3F-95F8-96D265AED408}" type="slidenum">
              <a:rPr kumimoji="0" lang="en-US" altLang="en-US" sz="1800" b="1" i="0" u="none" strike="noStrike" kern="0" cap="none" spc="0" normalizeH="0" baseline="0" noProof="0" smtClean="0">
                <a:ln>
                  <a:noFill/>
                </a:ln>
                <a:solidFill>
                  <a:schemeClr val="tx1"/>
                </a:solidFill>
                <a:effectLst/>
                <a:uLnTx/>
                <a:uFillTx/>
                <a:latin typeface="Arial" charset="0"/>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altLang="en-US" sz="1800" b="1" i="0" u="none" strike="noStrike" kern="0" cap="none" spc="0" normalizeH="0" baseline="0" noProof="0">
              <a:ln>
                <a:noFill/>
              </a:ln>
              <a:solidFill>
                <a:schemeClr val="tx1"/>
              </a:solidFill>
              <a:effectLst/>
              <a:uLnTx/>
              <a:uFillTx/>
              <a:latin typeface="Arial" charset="0"/>
            </a:endParaRPr>
          </a:p>
        </p:txBody>
      </p:sp>
      <p:pic>
        <p:nvPicPr>
          <p:cNvPr id="9221" name="Picture 6" descr="https://encrypted-tbn3.gstatic.com/images?q=tbn:ANd9GcSNc7_R5uju9J4qxnSILOkv6thzN1ikhrff97oxIQ95XaVAOcq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202" y="4925686"/>
            <a:ext cx="2480217" cy="177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http://blog.runrun.it/wp-content/uploads/2013/07/ferramenta-de-gest%C3%A3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652" y="1219200"/>
            <a:ext cx="385645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EC7A561-A831-49E0-A88D-193C74616D76}"/>
              </a:ext>
            </a:extLst>
          </p:cNvPr>
          <p:cNvSpPr txBox="1"/>
          <p:nvPr/>
        </p:nvSpPr>
        <p:spPr>
          <a:xfrm>
            <a:off x="452480" y="1219200"/>
            <a:ext cx="4114800" cy="4401205"/>
          </a:xfrm>
          <a:prstGeom prst="rect">
            <a:avLst/>
          </a:prstGeom>
          <a:noFill/>
        </p:spPr>
        <p:txBody>
          <a:bodyPr wrap="square" rtlCol="0">
            <a:spAutoFit/>
          </a:bodyPr>
          <a:lstStyle/>
          <a:p>
            <a:pPr marL="342900" indent="-342900">
              <a:buClr>
                <a:srgbClr val="00B050"/>
              </a:buClr>
              <a:buFont typeface="Wingdings" panose="05000000000000000000" pitchFamily="2" charset="2"/>
              <a:buChar char="ü"/>
            </a:pPr>
            <a:r>
              <a:rPr lang="en-US" sz="2800" dirty="0"/>
              <a:t>Frees your time to do more important items</a:t>
            </a:r>
          </a:p>
          <a:p>
            <a:pPr marL="342900" indent="-342900">
              <a:buClr>
                <a:srgbClr val="00B050"/>
              </a:buClr>
              <a:buFont typeface="Wingdings" panose="05000000000000000000" pitchFamily="2" charset="2"/>
              <a:buChar char="ü"/>
            </a:pPr>
            <a:r>
              <a:rPr lang="en-US" sz="2800" dirty="0"/>
              <a:t>Develops (cross trains) employees</a:t>
            </a:r>
          </a:p>
          <a:p>
            <a:pPr marL="342900" indent="-342900">
              <a:buClr>
                <a:srgbClr val="00B050"/>
              </a:buClr>
              <a:buFont typeface="Wingdings" panose="05000000000000000000" pitchFamily="2" charset="2"/>
              <a:buChar char="ü"/>
            </a:pPr>
            <a:r>
              <a:rPr lang="en-US" sz="2800" dirty="0"/>
              <a:t>Increased productivity</a:t>
            </a:r>
          </a:p>
          <a:p>
            <a:pPr marL="342900" indent="-342900">
              <a:buClr>
                <a:srgbClr val="00B050"/>
              </a:buClr>
              <a:buFont typeface="Wingdings" panose="05000000000000000000" pitchFamily="2" charset="2"/>
              <a:buChar char="ü"/>
            </a:pPr>
            <a:r>
              <a:rPr lang="en-US" sz="2800" dirty="0"/>
              <a:t>Holds employees accountable</a:t>
            </a:r>
          </a:p>
          <a:p>
            <a:pPr marL="342900" indent="-342900">
              <a:buClr>
                <a:srgbClr val="00B050"/>
              </a:buClr>
              <a:buFont typeface="Wingdings" panose="05000000000000000000" pitchFamily="2" charset="2"/>
              <a:buChar char="ü"/>
            </a:pPr>
            <a:r>
              <a:rPr lang="en-US" sz="2800" dirty="0"/>
              <a:t>Succession Planning</a:t>
            </a:r>
          </a:p>
        </p:txBody>
      </p:sp>
    </p:spTree>
    <p:extLst>
      <p:ext uri="{BB962C8B-B14F-4D97-AF65-F5344CB8AC3E}">
        <p14:creationId xmlns:p14="http://schemas.microsoft.com/office/powerpoint/2010/main" val="111001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wedge">
                                      <p:cBhvr>
                                        <p:cTn id="7" dur="20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wipe(down)">
                                      <p:cBhvr>
                                        <p:cTn id="12"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75D0D95-78E5-477C-83F7-F310E673C2D2}" type="slidenum">
              <a:rPr lang="en-US" altLang="en-US" smtClean="0"/>
              <a:pPr eaLnBrk="1" hangingPunct="1"/>
              <a:t>9</a:t>
            </a:fld>
            <a:endParaRPr lang="en-US" altLang="en-US"/>
          </a:p>
        </p:txBody>
      </p:sp>
      <p:pic>
        <p:nvPicPr>
          <p:cNvPr id="11267" name="Picture 4" descr="http://1.bp.blogspot.com/-hvbnI11WyRs/T3zufLDDi0I/AAAAAAAADIc/leROoqUWg5Q/s400/Deleg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175"/>
            <a:ext cx="8158163"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nd stone-Ta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and stone-Ta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51600CB21D1A4BAC55B9DF2294812B" ma:contentTypeVersion="1" ma:contentTypeDescription="Create a new document." ma:contentTypeScope="" ma:versionID="869677c27e239ec4466d3a8885971495">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97D2848-B1D4-4E02-BAD4-78265AAAFEC8}">
  <ds:schemaRefs>
    <ds:schemaRef ds:uri="http://schemas.microsoft.com/sharepoint/v3/contenttype/forms"/>
  </ds:schemaRefs>
</ds:datastoreItem>
</file>

<file path=customXml/itemProps2.xml><?xml version="1.0" encoding="utf-8"?>
<ds:datastoreItem xmlns:ds="http://schemas.openxmlformats.org/officeDocument/2006/customXml" ds:itemID="{51EDFEBB-D5E1-4099-89D9-761588689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F67620-3C4A-4345-B61D-4E627F364D64}">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6367</TotalTime>
  <Words>1703</Words>
  <Application>Microsoft Office PowerPoint</Application>
  <PresentationFormat>On-screen Show (4:3)</PresentationFormat>
  <Paragraphs>237</Paragraphs>
  <Slides>29</Slides>
  <Notes>27</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29</vt:i4>
      </vt:variant>
    </vt:vector>
  </HeadingPairs>
  <TitlesOfParts>
    <vt:vector size="37" baseType="lpstr">
      <vt:lpstr>Arial</vt:lpstr>
      <vt:lpstr>Arial Rounded MT Bold</vt:lpstr>
      <vt:lpstr>Comic Sans MS</vt:lpstr>
      <vt:lpstr>Wingdings</vt:lpstr>
      <vt:lpstr>Default Design</vt:lpstr>
      <vt:lpstr>Custom Design</vt:lpstr>
      <vt:lpstr>Sand stone-Tan</vt:lpstr>
      <vt:lpstr>1_Sand stone-Tan</vt:lpstr>
      <vt:lpstr>Delegating  Training for Supervisors</vt:lpstr>
      <vt:lpstr>PowerPoint Presentation</vt:lpstr>
      <vt:lpstr>PowerPoint Presentation</vt:lpstr>
      <vt:lpstr>PowerPoint Presentation</vt:lpstr>
      <vt:lpstr>PowerPoint Presentation</vt:lpstr>
      <vt:lpstr>PowerPoint Presentation</vt:lpstr>
      <vt:lpstr>What Is Delegation?</vt:lpstr>
      <vt:lpstr>Reasons for Delegating</vt:lpstr>
      <vt:lpstr>PowerPoint Presentation</vt:lpstr>
      <vt:lpstr>PowerPoint Presentation</vt:lpstr>
      <vt:lpstr>PowerPoint Presentation</vt:lpstr>
      <vt:lpstr>Myths about Delegation</vt:lpstr>
      <vt:lpstr>Myths (continued)</vt:lpstr>
      <vt:lpstr>Myths (continued)</vt:lpstr>
      <vt:lpstr>5 Steps to Effective Delegation</vt:lpstr>
      <vt:lpstr>5 Steps to Effective Delegation</vt:lpstr>
      <vt:lpstr>5 Steps to Effective Delegation</vt:lpstr>
      <vt:lpstr>5 Steps to Effective Delegation</vt:lpstr>
      <vt:lpstr>5 Steps to Effective Delegation</vt:lpstr>
      <vt:lpstr>PowerPoint Presentation</vt:lpstr>
      <vt:lpstr>What Can and Cannot Be Delegated</vt:lpstr>
      <vt:lpstr>Reasons Delegation Fails</vt:lpstr>
      <vt:lpstr>PowerPoint Presentation</vt:lpstr>
      <vt:lpstr>Effective Monitoring</vt:lpstr>
      <vt:lpstr>PowerPoint Presentation</vt:lpstr>
      <vt:lpstr>PowerPoint Presentation</vt:lpstr>
      <vt:lpstr>Managing the Monkeys! https://www.youtube.com/watch?v=kRrXp-pLrWA </vt:lpstr>
      <vt:lpstr>PowerPoint Presentation</vt:lpstr>
      <vt:lpstr>PowerPoint Presentation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mkttemp</dc:creator>
  <cp:lastModifiedBy>Pam Spinks</cp:lastModifiedBy>
  <cp:revision>356</cp:revision>
  <cp:lastPrinted>2019-02-27T19:07:55Z</cp:lastPrinted>
  <dcterms:created xsi:type="dcterms:W3CDTF">2007-06-05T14:13:33Z</dcterms:created>
  <dcterms:modified xsi:type="dcterms:W3CDTF">2020-01-24T20:16:34Z</dcterms:modified>
</cp:coreProperties>
</file>