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9"/>
  </p:notesMasterIdLst>
  <p:sldIdLst>
    <p:sldId id="256" r:id="rId2"/>
    <p:sldId id="258" r:id="rId3"/>
    <p:sldId id="259" r:id="rId4"/>
    <p:sldId id="262" r:id="rId5"/>
    <p:sldId id="260" r:id="rId6"/>
    <p:sldId id="272" r:id="rId7"/>
    <p:sldId id="265" r:id="rId8"/>
    <p:sldId id="263" r:id="rId9"/>
    <p:sldId id="266" r:id="rId10"/>
    <p:sldId id="274" r:id="rId11"/>
    <p:sldId id="273" r:id="rId12"/>
    <p:sldId id="267" r:id="rId13"/>
    <p:sldId id="275" r:id="rId14"/>
    <p:sldId id="276" r:id="rId15"/>
    <p:sldId id="279" r:id="rId16"/>
    <p:sldId id="277" r:id="rId17"/>
    <p:sldId id="278"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254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E8701F-D2A0-434C-93F6-EC6B70E06B8C}" type="datetimeFigureOut">
              <a:rPr lang="ru-RU" smtClean="0"/>
              <a:pPr/>
              <a:t>16.10.2016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D7DC37-BBF5-4D02-B1B9-0ED13B363732}"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Образ слайда 1"/>
          <p:cNvSpPr>
            <a:spLocks noGrp="1" noRot="1" noChangeAspect="1" noTextEdit="1"/>
          </p:cNvSpPr>
          <p:nvPr>
            <p:ph type="sldImg"/>
          </p:nvPr>
        </p:nvSpPr>
        <p:spPr bwMode="auto">
          <a:noFill/>
          <a:ln>
            <a:solidFill>
              <a:srgbClr val="000000"/>
            </a:solidFill>
            <a:miter lim="800000"/>
            <a:headEnd/>
            <a:tailEnd/>
          </a:ln>
        </p:spPr>
      </p:sp>
      <p:sp>
        <p:nvSpPr>
          <p:cNvPr id="15363"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dirty="0" smtClean="0"/>
          </a:p>
        </p:txBody>
      </p:sp>
      <p:sp>
        <p:nvSpPr>
          <p:cNvPr id="1536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7BDFFAC-C309-4270-BCB8-3D574632AFBE}" type="slidenum">
              <a:rPr lang="ru-RU">
                <a:latin typeface="Arial" pitchFamily="34" charset="0"/>
              </a:rPr>
              <a:pPr/>
              <a:t>6</a:t>
            </a:fld>
            <a:endParaRPr lang="ru-RU">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C503992-1267-46D4-B17A-C7CCD47CAB6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7F78C83-8DF4-4894-814A-5542750C63BF}" type="datetimeFigureOut">
              <a:rPr lang="ru-RU" smtClean="0"/>
              <a:pPr/>
              <a:t>16.10.2016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C503992-1267-46D4-B17A-C7CCD47CAB6B}"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77F78C83-8DF4-4894-814A-5542750C63BF}" type="datetimeFigureOut">
              <a:rPr lang="ru-RU" smtClean="0"/>
              <a:pPr/>
              <a:t>16.10.2016</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C503992-1267-46D4-B17A-C7CCD47CAB6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1074;&#1079;&#1072;&#1080;&#1084;&#1086;&#1076;.%20&#1073;&#1088;&#1086;&#1084;&#1072;%20&#1089;%20&#1072;&#1083;&#1102;&#1084;&#1080;&#1085;&#1080;&#1077;&#1084;.wmv"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331640" y="1844824"/>
            <a:ext cx="6840760" cy="2308324"/>
          </a:xfrm>
          <a:prstGeom prst="rect">
            <a:avLst/>
          </a:prstGeom>
        </p:spPr>
        <p:txBody>
          <a:bodyPr wrap="square">
            <a:spAutoFit/>
          </a:bodyPr>
          <a:lstStyle/>
          <a:p>
            <a:pPr algn="ctr"/>
            <a:r>
              <a:rPr lang="ru-RU" sz="3600" b="1" i="1" dirty="0" smtClean="0">
                <a:solidFill>
                  <a:schemeClr val="tx2">
                    <a:lumMod val="75000"/>
                  </a:schemeClr>
                </a:solidFill>
                <a:latin typeface="Times New Roman" pitchFamily="18" charset="0"/>
                <a:cs typeface="Times New Roman" pitchFamily="18" charset="0"/>
              </a:rPr>
              <a:t>Презентация к уроку </a:t>
            </a:r>
          </a:p>
          <a:p>
            <a:pPr algn="ctr"/>
            <a:r>
              <a:rPr lang="ru-RU" sz="3600" b="1" i="1" dirty="0" smtClean="0">
                <a:solidFill>
                  <a:schemeClr val="tx2">
                    <a:lumMod val="75000"/>
                  </a:schemeClr>
                </a:solidFill>
                <a:latin typeface="Times New Roman" pitchFamily="18" charset="0"/>
                <a:cs typeface="Times New Roman" pitchFamily="18" charset="0"/>
              </a:rPr>
              <a:t>по учебному предмету «Химия» </a:t>
            </a:r>
          </a:p>
          <a:p>
            <a:pPr algn="ctr"/>
            <a:r>
              <a:rPr lang="ru-RU" sz="3600" b="1" i="1" dirty="0" smtClean="0">
                <a:solidFill>
                  <a:schemeClr val="tx2">
                    <a:lumMod val="75000"/>
                  </a:schemeClr>
                </a:solidFill>
                <a:latin typeface="Times New Roman" pitchFamily="18" charset="0"/>
                <a:cs typeface="Times New Roman" pitchFamily="18" charset="0"/>
              </a:rPr>
              <a:t>в 9-ом классе на тему </a:t>
            </a:r>
          </a:p>
          <a:p>
            <a:pPr algn="ctr"/>
            <a:r>
              <a:rPr lang="ru-RU" sz="3600" b="1" i="1" dirty="0" smtClean="0">
                <a:solidFill>
                  <a:schemeClr val="tx2">
                    <a:lumMod val="75000"/>
                  </a:schemeClr>
                </a:solidFill>
                <a:latin typeface="Times New Roman" pitchFamily="18" charset="0"/>
                <a:cs typeface="Times New Roman" pitchFamily="18" charset="0"/>
              </a:rPr>
              <a:t>«Алюминий и его соединения»</a:t>
            </a:r>
            <a:endParaRPr lang="ru-RU" sz="3600" dirty="0">
              <a:solidFill>
                <a:schemeClr val="tx2">
                  <a:lumMod val="75000"/>
                </a:schemeClr>
              </a:solidFill>
            </a:endParaRPr>
          </a:p>
        </p:txBody>
      </p:sp>
      <p:sp>
        <p:nvSpPr>
          <p:cNvPr id="5" name="Прямоугольник 4"/>
          <p:cNvSpPr/>
          <p:nvPr/>
        </p:nvSpPr>
        <p:spPr>
          <a:xfrm>
            <a:off x="4211960" y="5373216"/>
            <a:ext cx="4572000" cy="923330"/>
          </a:xfrm>
          <a:prstGeom prst="rect">
            <a:avLst/>
          </a:prstGeom>
        </p:spPr>
        <p:txBody>
          <a:bodyPr>
            <a:spAutoFit/>
          </a:bodyPr>
          <a:lstStyle/>
          <a:p>
            <a:pPr algn="r"/>
            <a:r>
              <a:rPr lang="ru-RU" dirty="0" smtClean="0">
                <a:latin typeface="Times New Roman" pitchFamily="18" charset="0"/>
                <a:cs typeface="Times New Roman" pitchFamily="18" charset="0"/>
              </a:rPr>
              <a:t>Хапаева Татьяна Александровна</a:t>
            </a:r>
          </a:p>
          <a:p>
            <a:pPr algn="r"/>
            <a:r>
              <a:rPr lang="ru-RU" dirty="0" smtClean="0">
                <a:latin typeface="Times New Roman" pitchFamily="18" charset="0"/>
                <a:cs typeface="Times New Roman" pitchFamily="18" charset="0"/>
              </a:rPr>
              <a:t>учитель химии</a:t>
            </a:r>
          </a:p>
          <a:p>
            <a:pPr algn="r"/>
            <a:r>
              <a:rPr lang="ru-RU" dirty="0" smtClean="0">
                <a:latin typeface="Times New Roman" pitchFamily="18" charset="0"/>
                <a:cs typeface="Times New Roman" pitchFamily="18" charset="0"/>
              </a:rPr>
              <a:t>МОУ СШ № 48, г. Ярославль</a:t>
            </a:r>
            <a:endParaRPr lang="ru-RU" dirty="0"/>
          </a:p>
        </p:txBody>
      </p:sp>
      <p:pic>
        <p:nvPicPr>
          <p:cNvPr id="11" name="Picture 5" descr="http://v-uae.com/wp-content/uploads/2012/12/1357120576_novosti-oae.jpg"/>
          <p:cNvPicPr>
            <a:picLocks noChangeAspect="1" noChangeArrowheads="1"/>
          </p:cNvPicPr>
          <p:nvPr/>
        </p:nvPicPr>
        <p:blipFill>
          <a:blip r:embed="rId2" cstate="print"/>
          <a:srcRect l="4098" t="4000"/>
          <a:stretch>
            <a:fillRect/>
          </a:stretch>
        </p:blipFill>
        <p:spPr bwMode="auto">
          <a:xfrm>
            <a:off x="395536" y="404664"/>
            <a:ext cx="1404285" cy="1440000"/>
          </a:xfrm>
          <a:prstGeom prst="rect">
            <a:avLst/>
          </a:prstGeom>
          <a:noFill/>
        </p:spPr>
      </p:pic>
      <p:sp>
        <p:nvSpPr>
          <p:cNvPr id="6" name="Прямоугольник 5"/>
          <p:cNvSpPr/>
          <p:nvPr/>
        </p:nvSpPr>
        <p:spPr>
          <a:xfrm>
            <a:off x="4211960" y="332656"/>
            <a:ext cx="4536504" cy="584775"/>
          </a:xfrm>
          <a:prstGeom prst="rect">
            <a:avLst/>
          </a:prstGeom>
        </p:spPr>
        <p:txBody>
          <a:bodyPr wrap="square">
            <a:spAutoFit/>
          </a:bodyPr>
          <a:lstStyle/>
          <a:p>
            <a:r>
              <a:rPr lang="ru-RU" dirty="0" smtClean="0">
                <a:solidFill>
                  <a:schemeClr val="bg2">
                    <a:lumMod val="25000"/>
                  </a:schemeClr>
                </a:solidFill>
                <a:latin typeface="Times New Roman" pitchFamily="18" charset="0"/>
                <a:cs typeface="Times New Roman" pitchFamily="18" charset="0"/>
              </a:rPr>
              <a:t>«Этому металлу суждено великое будущее»</a:t>
            </a:r>
          </a:p>
          <a:p>
            <a:pPr algn="r"/>
            <a:r>
              <a:rPr lang="ru-RU" sz="1400" i="1" dirty="0" smtClean="0">
                <a:solidFill>
                  <a:schemeClr val="bg2">
                    <a:lumMod val="25000"/>
                  </a:schemeClr>
                </a:solidFill>
                <a:latin typeface="Times New Roman" pitchFamily="18" charset="0"/>
                <a:cs typeface="Times New Roman" pitchFamily="18" charset="0"/>
              </a:rPr>
              <a:t>Чернышевский Н. Г.</a:t>
            </a:r>
            <a:endParaRPr lang="ru-RU" sz="1400" i="1" dirty="0">
              <a:solidFill>
                <a:schemeClr val="bg2">
                  <a:lumMod val="2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3568" y="980728"/>
            <a:ext cx="7848872" cy="5016758"/>
          </a:xfrm>
          <a:prstGeom prst="rect">
            <a:avLst/>
          </a:prstGeom>
        </p:spPr>
        <p:txBody>
          <a:bodyPr wrap="square">
            <a:spAutoFit/>
          </a:bodyPr>
          <a:lstStyle/>
          <a:p>
            <a:pPr algn="just"/>
            <a:r>
              <a:rPr lang="ru-RU" sz="1400" dirty="0" smtClean="0">
                <a:latin typeface="Times New Roman" pitchFamily="18" charset="0"/>
                <a:cs typeface="Times New Roman" pitchFamily="18" charset="0"/>
              </a:rPr>
              <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       </a:t>
            </a:r>
            <a:r>
              <a:rPr lang="ru-RU" sz="1700" dirty="0" smtClean="0">
                <a:latin typeface="Times New Roman" pitchFamily="18" charset="0"/>
                <a:cs typeface="Times New Roman" pitchFamily="18" charset="0"/>
              </a:rPr>
              <a:t>Алюминий находится во всех органах и тканях. Но больше всего его в печени, легких, костях и головном мозге. Алюминий принимает участие: в построении эпителиальной и соединительной тканей, в процессе регенерации костной ткани, в обмене фосфора, активизирует действие пищеварительных ферментов. </a:t>
            </a:r>
            <a:br>
              <a:rPr lang="ru-RU" sz="1700" dirty="0" smtClean="0">
                <a:latin typeface="Times New Roman" pitchFamily="18" charset="0"/>
                <a:cs typeface="Times New Roman" pitchFamily="18" charset="0"/>
              </a:rPr>
            </a:br>
            <a:r>
              <a:rPr lang="ru-RU" sz="1700" dirty="0" smtClean="0">
                <a:latin typeface="Times New Roman" pitchFamily="18" charset="0"/>
                <a:cs typeface="Times New Roman" pitchFamily="18" charset="0"/>
              </a:rPr>
              <a:t>       Алюминий поступает в организм за счет продуктов питания, в нашем рационе в сутки может содержаться до 100 мг алюминия. Из всего алюминия, поступающего в организм, с продуктами питания в ЖКТ всасывается от 2-4%, но он может поступать и через легкие. Алюминий практически содержится во всех продуктах питания. Но основным источником содержания алюминия являются продукты растительного происхождения, в них алюминия в 50-100 раз больше чем в продуктах животного происхождения. Больше всего алюминия содержится в овсянке, горохе, пшенице, рисе, картофеле, авокадо. </a:t>
            </a:r>
            <a:br>
              <a:rPr lang="ru-RU" sz="1700" dirty="0" smtClean="0">
                <a:latin typeface="Times New Roman" pitchFamily="18" charset="0"/>
                <a:cs typeface="Times New Roman" pitchFamily="18" charset="0"/>
              </a:rPr>
            </a:br>
            <a:r>
              <a:rPr lang="ru-RU" sz="1700" dirty="0" smtClean="0">
                <a:latin typeface="Times New Roman" pitchFamily="18" charset="0"/>
                <a:cs typeface="Times New Roman" pitchFamily="18" charset="0"/>
              </a:rPr>
              <a:t>       Алюминий влияет на здоровье человека. Избыток алюминия приводит к нарушению минерального обмена. В больших концентрациях алюминий отрицательно действует на нервную систему и может вызвать судороги, снижение или потерю памяти, способствует развитию старческого атеросклероза, у детей замедляется развитие, поражается желудок, кишечник. В этом случае помогут крапива, хвощ полевой, препараты, содержащие янтарную кислоту. </a:t>
            </a:r>
            <a:endParaRPr lang="ru-RU" sz="1700" dirty="0">
              <a:latin typeface="Times New Roman" pitchFamily="18" charset="0"/>
              <a:cs typeface="Times New Roman" pitchFamily="18" charset="0"/>
            </a:endParaRPr>
          </a:p>
        </p:txBody>
      </p:sp>
      <p:sp>
        <p:nvSpPr>
          <p:cNvPr id="3" name="Прямоугольник 2"/>
          <p:cNvSpPr/>
          <p:nvPr/>
        </p:nvSpPr>
        <p:spPr>
          <a:xfrm>
            <a:off x="1547664" y="476672"/>
            <a:ext cx="6552728" cy="584775"/>
          </a:xfrm>
          <a:prstGeom prst="rect">
            <a:avLst/>
          </a:prstGeom>
        </p:spPr>
        <p:txBody>
          <a:bodyPr wrap="square">
            <a:spAutoFit/>
          </a:bodyPr>
          <a:lstStyle/>
          <a:p>
            <a:pPr lvl="0" algn="ctr" fontAlgn="base">
              <a:spcBef>
                <a:spcPct val="0"/>
              </a:spcBef>
              <a:spcAft>
                <a:spcPct val="0"/>
              </a:spcAft>
            </a:pPr>
            <a:r>
              <a:rPr lang="ru-RU" sz="3200" b="1" i="1" dirty="0" smtClean="0">
                <a:solidFill>
                  <a:schemeClr val="tx2">
                    <a:lumMod val="75000"/>
                  </a:schemeClr>
                </a:solidFill>
                <a:latin typeface="Times New Roman" pitchFamily="18" charset="0"/>
                <a:ea typeface="Times New Roman" pitchFamily="18" charset="0"/>
                <a:cs typeface="Times New Roman" pitchFamily="18" charset="0"/>
              </a:rPr>
              <a:t>Биологическая роль алюминия</a:t>
            </a:r>
            <a:endParaRPr lang="ru-RU" sz="3200" b="1" i="1" dirty="0" smtClean="0">
              <a:solidFill>
                <a:schemeClr val="tx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5656" y="332656"/>
            <a:ext cx="6552728" cy="584775"/>
          </a:xfrm>
          <a:prstGeom prst="rect">
            <a:avLst/>
          </a:prstGeom>
        </p:spPr>
        <p:txBody>
          <a:bodyPr wrap="square">
            <a:spAutoFit/>
          </a:bodyPr>
          <a:lstStyle/>
          <a:p>
            <a:pPr lvl="0" algn="ctr" fontAlgn="base">
              <a:spcBef>
                <a:spcPct val="0"/>
              </a:spcBef>
              <a:spcAft>
                <a:spcPct val="0"/>
              </a:spcAft>
            </a:pPr>
            <a:r>
              <a:rPr lang="ru-RU" sz="3200" b="1" i="1" dirty="0" smtClean="0">
                <a:solidFill>
                  <a:schemeClr val="tx2">
                    <a:lumMod val="75000"/>
                  </a:schemeClr>
                </a:solidFill>
                <a:latin typeface="Times New Roman" pitchFamily="18" charset="0"/>
                <a:ea typeface="Times New Roman" pitchFamily="18" charset="0"/>
                <a:cs typeface="Times New Roman" pitchFamily="18" charset="0"/>
              </a:rPr>
              <a:t>Соединения алюминия</a:t>
            </a:r>
            <a:endParaRPr lang="ru-RU" sz="3200" b="1" i="1" dirty="0" smtClean="0">
              <a:solidFill>
                <a:schemeClr val="tx2">
                  <a:lumMod val="75000"/>
                </a:schemeClr>
              </a:solidFill>
              <a:latin typeface="Times New Roman" pitchFamily="18" charset="0"/>
              <a:cs typeface="Times New Roman" pitchFamily="18" charset="0"/>
            </a:endParaRPr>
          </a:p>
        </p:txBody>
      </p:sp>
      <p:sp>
        <p:nvSpPr>
          <p:cNvPr id="4" name="Прямоугольник 3"/>
          <p:cNvSpPr/>
          <p:nvPr/>
        </p:nvSpPr>
        <p:spPr>
          <a:xfrm>
            <a:off x="683568" y="1700808"/>
            <a:ext cx="4392488" cy="4524315"/>
          </a:xfrm>
          <a:prstGeom prst="rect">
            <a:avLst/>
          </a:prstGeom>
        </p:spPr>
        <p:txBody>
          <a:bodyPr wrap="square">
            <a:spAutoFit/>
          </a:bodyPr>
          <a:lstStyle/>
          <a:p>
            <a:pPr algn="ctr"/>
            <a:r>
              <a:rPr lang="ru-RU" sz="1600" b="1" dirty="0" smtClean="0">
                <a:solidFill>
                  <a:srgbClr val="FF0000"/>
                </a:solidFill>
                <a:latin typeface="Times New Roman" pitchFamily="18" charset="0"/>
                <a:cs typeface="Times New Roman" pitchFamily="18" charset="0"/>
              </a:rPr>
              <a:t>А</a:t>
            </a:r>
            <a:r>
              <a:rPr lang="en-US" sz="1600" b="1" dirty="0" smtClean="0">
                <a:solidFill>
                  <a:srgbClr val="FF0000"/>
                </a:solidFill>
                <a:latin typeface="Times New Roman" pitchFamily="18" charset="0"/>
                <a:cs typeface="Times New Roman" pitchFamily="18" charset="0"/>
              </a:rPr>
              <a:t>l</a:t>
            </a:r>
            <a:r>
              <a:rPr lang="ru-RU" sz="1600" b="1" baseline="-25000" dirty="0" smtClean="0">
                <a:solidFill>
                  <a:srgbClr val="FF0000"/>
                </a:solidFill>
                <a:latin typeface="Times New Roman" pitchFamily="18" charset="0"/>
                <a:cs typeface="Times New Roman" pitchFamily="18" charset="0"/>
              </a:rPr>
              <a:t>2</a:t>
            </a:r>
            <a:r>
              <a:rPr lang="ru-RU" sz="1600" b="1" dirty="0" smtClean="0">
                <a:solidFill>
                  <a:srgbClr val="FF0000"/>
                </a:solidFill>
                <a:latin typeface="Times New Roman" pitchFamily="18" charset="0"/>
                <a:cs typeface="Times New Roman" pitchFamily="18" charset="0"/>
              </a:rPr>
              <a:t>О</a:t>
            </a:r>
            <a:r>
              <a:rPr lang="ru-RU" sz="1600" b="1" baseline="-25000" dirty="0" smtClean="0">
                <a:solidFill>
                  <a:srgbClr val="FF0000"/>
                </a:solidFill>
                <a:latin typeface="Times New Roman" pitchFamily="18" charset="0"/>
                <a:cs typeface="Times New Roman" pitchFamily="18" charset="0"/>
              </a:rPr>
              <a:t>3</a:t>
            </a:r>
          </a:p>
          <a:p>
            <a:pPr algn="ctr"/>
            <a:r>
              <a:rPr lang="ru-RU" sz="1600" b="1" dirty="0" smtClean="0">
                <a:solidFill>
                  <a:srgbClr val="FF0000"/>
                </a:solidFill>
                <a:latin typeface="Times New Roman" pitchFamily="18" charset="0"/>
                <a:cs typeface="Times New Roman" pitchFamily="18" charset="0"/>
              </a:rPr>
              <a:t>оксид алюминия</a:t>
            </a:r>
          </a:p>
          <a:p>
            <a:pPr algn="ctr"/>
            <a:r>
              <a:rPr lang="ru-RU" sz="1600" dirty="0" smtClean="0">
                <a:latin typeface="Times New Roman" pitchFamily="18" charset="0"/>
                <a:cs typeface="Times New Roman" pitchFamily="18" charset="0"/>
              </a:rPr>
              <a:t>(в природе распространён как глинозём) </a:t>
            </a:r>
          </a:p>
          <a:p>
            <a:pPr algn="just">
              <a:buFont typeface="Wingdings" pitchFamily="2" charset="2"/>
              <a:buChar char="ü"/>
            </a:pPr>
            <a:r>
              <a:rPr lang="ru-RU" sz="1600" dirty="0" smtClean="0">
                <a:latin typeface="Times New Roman" pitchFamily="18" charset="0"/>
                <a:cs typeface="Times New Roman" pitchFamily="18" charset="0"/>
              </a:rPr>
              <a:t> белый порошок или мелкие бесцветные кристаллы </a:t>
            </a:r>
          </a:p>
          <a:p>
            <a:pPr algn="just">
              <a:buFont typeface="Wingdings" pitchFamily="2" charset="2"/>
              <a:buChar char="ü"/>
            </a:pPr>
            <a:endParaRPr lang="ru-RU" sz="800" dirty="0" smtClean="0">
              <a:latin typeface="Times New Roman" pitchFamily="18" charset="0"/>
              <a:cs typeface="Times New Roman" pitchFamily="18" charset="0"/>
            </a:endParaRPr>
          </a:p>
          <a:p>
            <a:pPr algn="just">
              <a:buFont typeface="Wingdings" pitchFamily="2" charset="2"/>
              <a:buChar char="ü"/>
            </a:pPr>
            <a:r>
              <a:rPr lang="ru-RU" sz="1600" dirty="0" smtClean="0">
                <a:latin typeface="Times New Roman" pitchFamily="18" charset="0"/>
                <a:cs typeface="Times New Roman" pitchFamily="18" charset="0"/>
              </a:rPr>
              <a:t> не растворим в воде</a:t>
            </a:r>
          </a:p>
          <a:p>
            <a:pPr algn="just">
              <a:buFont typeface="Wingdings" pitchFamily="2" charset="2"/>
              <a:buChar char="ü"/>
            </a:pPr>
            <a:endParaRPr lang="ru-RU" sz="800" dirty="0" smtClean="0">
              <a:latin typeface="Times New Roman" pitchFamily="18" charset="0"/>
              <a:cs typeface="Times New Roman" pitchFamily="18" charset="0"/>
            </a:endParaRPr>
          </a:p>
          <a:p>
            <a:pPr algn="just">
              <a:buFont typeface="Wingdings" pitchFamily="2" charset="2"/>
              <a:buChar char="ü"/>
            </a:pPr>
            <a:r>
              <a:rPr lang="ru-RU" sz="1600" dirty="0" smtClean="0">
                <a:latin typeface="Times New Roman" pitchFamily="18" charset="0"/>
                <a:ea typeface="Calibri" charset="-52"/>
                <a:cs typeface="Times New Roman" pitchFamily="18" charset="0"/>
              </a:rPr>
              <a:t> тугоплавок (</a:t>
            </a:r>
            <a:r>
              <a:rPr lang="en-US" sz="1600" dirty="0" smtClean="0">
                <a:latin typeface="Times New Roman" pitchFamily="18" charset="0"/>
                <a:ea typeface="Calibri" charset="-52"/>
                <a:cs typeface="Times New Roman" pitchFamily="18" charset="0"/>
              </a:rPr>
              <a:t>t</a:t>
            </a:r>
            <a:r>
              <a:rPr lang="ru-RU" sz="1600" dirty="0" err="1" smtClean="0">
                <a:latin typeface="Times New Roman" pitchFamily="18" charset="0"/>
                <a:ea typeface="Calibri" charset="-52"/>
                <a:cs typeface="Times New Roman" pitchFamily="18" charset="0"/>
              </a:rPr>
              <a:t>°</a:t>
            </a:r>
            <a:r>
              <a:rPr lang="ru-RU" sz="1600" baseline="-25000" dirty="0" err="1" smtClean="0">
                <a:latin typeface="Times New Roman" pitchFamily="18" charset="0"/>
                <a:ea typeface="Calibri" charset="-52"/>
                <a:cs typeface="Times New Roman" pitchFamily="18" charset="0"/>
              </a:rPr>
              <a:t>пл</a:t>
            </a:r>
            <a:r>
              <a:rPr lang="ru-RU" sz="1600" baseline="-25000" dirty="0" smtClean="0">
                <a:latin typeface="Times New Roman" pitchFamily="18" charset="0"/>
                <a:ea typeface="Calibri" charset="-52"/>
                <a:cs typeface="Times New Roman" pitchFamily="18" charset="0"/>
              </a:rPr>
              <a:t>. </a:t>
            </a:r>
            <a:r>
              <a:rPr lang="ru-RU" sz="1600" dirty="0" smtClean="0">
                <a:latin typeface="Times New Roman" pitchFamily="18" charset="0"/>
                <a:cs typeface="Times New Roman" pitchFamily="18" charset="0"/>
              </a:rPr>
              <a:t>2044°С и </a:t>
            </a:r>
            <a:r>
              <a:rPr lang="en-US" sz="1600" dirty="0" smtClean="0">
                <a:latin typeface="Times New Roman" pitchFamily="18" charset="0"/>
                <a:ea typeface="Calibri" charset="-52"/>
                <a:cs typeface="Times New Roman" pitchFamily="18" charset="0"/>
              </a:rPr>
              <a:t>t</a:t>
            </a:r>
            <a:r>
              <a:rPr lang="ru-RU" sz="1600" dirty="0" err="1" smtClean="0">
                <a:latin typeface="Times New Roman" pitchFamily="18" charset="0"/>
                <a:ea typeface="Calibri" charset="-52"/>
                <a:cs typeface="Times New Roman" pitchFamily="18" charset="0"/>
              </a:rPr>
              <a:t>°</a:t>
            </a:r>
            <a:r>
              <a:rPr lang="ru-RU" sz="1600" baseline="-25000" dirty="0" err="1" smtClean="0">
                <a:latin typeface="Times New Roman" pitchFamily="18" charset="0"/>
                <a:ea typeface="Calibri" charset="-52"/>
                <a:cs typeface="Times New Roman" pitchFamily="18" charset="0"/>
              </a:rPr>
              <a:t>кип</a:t>
            </a:r>
            <a:r>
              <a:rPr lang="ru-RU" sz="1600" baseline="-25000" dirty="0" smtClean="0">
                <a:latin typeface="Times New Roman" pitchFamily="18" charset="0"/>
                <a:ea typeface="Calibri" charset="-52"/>
                <a:cs typeface="Times New Roman" pitchFamily="18" charset="0"/>
              </a:rPr>
              <a:t>.</a:t>
            </a:r>
            <a:r>
              <a:rPr lang="ru-RU" sz="1600" dirty="0" smtClean="0">
                <a:latin typeface="Times New Roman" pitchFamily="18" charset="0"/>
                <a:cs typeface="Times New Roman" pitchFamily="18" charset="0"/>
              </a:rPr>
              <a:t> 3530 °С)</a:t>
            </a:r>
          </a:p>
          <a:p>
            <a:pPr algn="just">
              <a:buFont typeface="Wingdings" pitchFamily="2" charset="2"/>
              <a:buChar char="ü"/>
            </a:pPr>
            <a:endParaRPr lang="ru-RU" sz="800" dirty="0" smtClean="0">
              <a:latin typeface="Times New Roman" pitchFamily="18" charset="0"/>
              <a:cs typeface="Times New Roman" pitchFamily="18" charset="0"/>
            </a:endParaRPr>
          </a:p>
          <a:p>
            <a:pPr algn="just">
              <a:buFont typeface="Wingdings" pitchFamily="2" charset="2"/>
              <a:buChar char="ü"/>
            </a:pPr>
            <a:r>
              <a:rPr lang="ru-RU" sz="1600" dirty="0" smtClean="0">
                <a:latin typeface="Times New Roman" pitchFamily="18" charset="0"/>
                <a:cs typeface="Times New Roman" pitchFamily="18" charset="0"/>
              </a:rPr>
              <a:t> прочен и твёрд (по твёрдости уступает лишь алмазу)</a:t>
            </a:r>
          </a:p>
          <a:p>
            <a:pPr algn="just">
              <a:buFont typeface="Wingdings" pitchFamily="2" charset="2"/>
              <a:buChar char="ü"/>
            </a:pPr>
            <a:endParaRPr lang="ru-RU" sz="800" dirty="0" smtClean="0">
              <a:latin typeface="Times New Roman" pitchFamily="18" charset="0"/>
              <a:cs typeface="Times New Roman" pitchFamily="18" charset="0"/>
            </a:endParaRPr>
          </a:p>
          <a:p>
            <a:pPr algn="just">
              <a:buFont typeface="Wingdings" pitchFamily="2" charset="2"/>
              <a:buChar char="ü"/>
            </a:pPr>
            <a:r>
              <a:rPr lang="ru-RU" sz="1600" dirty="0" smtClean="0">
                <a:latin typeface="Times New Roman" pitchFamily="18" charset="0"/>
                <a:cs typeface="Times New Roman" pitchFamily="18" charset="0"/>
              </a:rPr>
              <a:t> имеет высокие электроизоляционные свойства</a:t>
            </a:r>
          </a:p>
          <a:p>
            <a:pPr algn="just">
              <a:buFont typeface="Wingdings" pitchFamily="2" charset="2"/>
              <a:buChar char="ü"/>
            </a:pPr>
            <a:endParaRPr lang="ru-RU" sz="800" dirty="0" smtClean="0">
              <a:latin typeface="Times New Roman" pitchFamily="18" charset="0"/>
              <a:cs typeface="Times New Roman" pitchFamily="18" charset="0"/>
            </a:endParaRPr>
          </a:p>
          <a:p>
            <a:pPr algn="just">
              <a:buFont typeface="Wingdings" pitchFamily="2" charset="2"/>
              <a:buChar char="ü"/>
            </a:pPr>
            <a:r>
              <a:rPr lang="ru-RU" sz="1600" dirty="0" smtClean="0">
                <a:latin typeface="Times New Roman" pitchFamily="18" charset="0"/>
                <a:cs typeface="Times New Roman" pitchFamily="18" charset="0"/>
              </a:rPr>
              <a:t> огнеупорен и сохраняет рабочие свойства при нагревании до 1000-1500°С</a:t>
            </a:r>
          </a:p>
          <a:p>
            <a:pPr algn="just">
              <a:buFont typeface="Wingdings" pitchFamily="2" charset="2"/>
              <a:buChar char="ü"/>
            </a:pPr>
            <a:endParaRPr lang="ru-RU" sz="800" dirty="0" smtClean="0">
              <a:latin typeface="Times New Roman" pitchFamily="18" charset="0"/>
              <a:cs typeface="Times New Roman" pitchFamily="18" charset="0"/>
            </a:endParaRPr>
          </a:p>
          <a:p>
            <a:pPr algn="just">
              <a:buFont typeface="Wingdings" pitchFamily="2" charset="2"/>
              <a:buChar char="ü"/>
            </a:pPr>
            <a:r>
              <a:rPr lang="ru-RU" sz="1600" dirty="0" smtClean="0">
                <a:latin typeface="Times New Roman" pitchFamily="18" charset="0"/>
                <a:cs typeface="Times New Roman" pitchFamily="18" charset="0"/>
              </a:rPr>
              <a:t> обладает низкой плотностью (3,99 г/см³) и микропористостью</a:t>
            </a:r>
            <a:endParaRPr lang="ru-RU" sz="1600" dirty="0">
              <a:latin typeface="Times New Roman" pitchFamily="18" charset="0"/>
              <a:cs typeface="Times New Roman" pitchFamily="18" charset="0"/>
            </a:endParaRPr>
          </a:p>
        </p:txBody>
      </p:sp>
      <p:sp>
        <p:nvSpPr>
          <p:cNvPr id="6" name="Прямоугольник 5"/>
          <p:cNvSpPr/>
          <p:nvPr/>
        </p:nvSpPr>
        <p:spPr>
          <a:xfrm>
            <a:off x="5580112" y="1700808"/>
            <a:ext cx="3059832" cy="2062103"/>
          </a:xfrm>
          <a:prstGeom prst="rect">
            <a:avLst/>
          </a:prstGeom>
        </p:spPr>
        <p:txBody>
          <a:bodyPr wrap="square">
            <a:spAutoFit/>
          </a:bodyPr>
          <a:lstStyle/>
          <a:p>
            <a:pPr algn="ctr"/>
            <a:r>
              <a:rPr lang="ru-RU" sz="1600" b="1" dirty="0" smtClean="0">
                <a:solidFill>
                  <a:srgbClr val="FF0000"/>
                </a:solidFill>
                <a:latin typeface="Times New Roman" pitchFamily="18" charset="0"/>
                <a:cs typeface="Times New Roman" pitchFamily="18" charset="0"/>
              </a:rPr>
              <a:t>А</a:t>
            </a:r>
            <a:r>
              <a:rPr lang="en-US" sz="1600" b="1" dirty="0" smtClean="0">
                <a:solidFill>
                  <a:srgbClr val="FF0000"/>
                </a:solidFill>
                <a:latin typeface="Times New Roman" pitchFamily="18" charset="0"/>
                <a:cs typeface="Times New Roman" pitchFamily="18" charset="0"/>
              </a:rPr>
              <a:t>l</a:t>
            </a:r>
            <a:r>
              <a:rPr lang="ru-RU" sz="1600" b="1" dirty="0" smtClean="0">
                <a:solidFill>
                  <a:srgbClr val="FF0000"/>
                </a:solidFill>
                <a:latin typeface="Times New Roman" pitchFamily="18" charset="0"/>
                <a:cs typeface="Times New Roman" pitchFamily="18" charset="0"/>
              </a:rPr>
              <a:t>(ОН)</a:t>
            </a:r>
            <a:r>
              <a:rPr lang="ru-RU" sz="1600" b="1" baseline="-25000" dirty="0" smtClean="0">
                <a:solidFill>
                  <a:srgbClr val="FF0000"/>
                </a:solidFill>
                <a:latin typeface="Times New Roman" pitchFamily="18" charset="0"/>
                <a:cs typeface="Times New Roman" pitchFamily="18" charset="0"/>
              </a:rPr>
              <a:t>3</a:t>
            </a:r>
          </a:p>
          <a:p>
            <a:pPr algn="ctr"/>
            <a:r>
              <a:rPr lang="ru-RU" sz="1600" b="1" dirty="0" smtClean="0">
                <a:solidFill>
                  <a:srgbClr val="FF0000"/>
                </a:solidFill>
                <a:latin typeface="Times New Roman" pitchFamily="18" charset="0"/>
                <a:cs typeface="Times New Roman" pitchFamily="18" charset="0"/>
              </a:rPr>
              <a:t>гидроксид алюминия</a:t>
            </a:r>
          </a:p>
          <a:p>
            <a:pPr algn="just">
              <a:buFont typeface="Wingdings" pitchFamily="2" charset="2"/>
              <a:buChar char="ü"/>
            </a:pPr>
            <a:r>
              <a:rPr lang="ru-RU" sz="1600" dirty="0" smtClean="0">
                <a:latin typeface="Times New Roman" pitchFamily="18" charset="0"/>
                <a:cs typeface="Times New Roman" pitchFamily="18" charset="0"/>
              </a:rPr>
              <a:t>мелкокристаллический порошок белого цвета</a:t>
            </a:r>
          </a:p>
          <a:p>
            <a:pPr algn="just">
              <a:buFont typeface="Wingdings" pitchFamily="2" charset="2"/>
              <a:buChar char="ü"/>
            </a:pPr>
            <a:endParaRPr lang="ru-RU" sz="800" dirty="0" smtClean="0">
              <a:latin typeface="Times New Roman" pitchFamily="18" charset="0"/>
              <a:cs typeface="Times New Roman" pitchFamily="18" charset="0"/>
            </a:endParaRPr>
          </a:p>
          <a:p>
            <a:pPr algn="just">
              <a:buFont typeface="Wingdings" pitchFamily="2" charset="2"/>
              <a:buChar char="ü"/>
            </a:pPr>
            <a:r>
              <a:rPr lang="ru-RU" sz="1600" dirty="0" smtClean="0">
                <a:latin typeface="Times New Roman" pitchFamily="18" charset="0"/>
                <a:cs typeface="Times New Roman" pitchFamily="18" charset="0"/>
              </a:rPr>
              <a:t> не растворим в воде </a:t>
            </a:r>
          </a:p>
          <a:p>
            <a:pPr algn="just">
              <a:buFont typeface="Wingdings" pitchFamily="2" charset="2"/>
              <a:buChar char="ü"/>
            </a:pPr>
            <a:endParaRPr lang="ru-RU" sz="800" dirty="0" smtClean="0">
              <a:latin typeface="Times New Roman" pitchFamily="18" charset="0"/>
              <a:cs typeface="Times New Roman" pitchFamily="18" charset="0"/>
            </a:endParaRPr>
          </a:p>
          <a:p>
            <a:pPr algn="just">
              <a:buFont typeface="Wingdings" pitchFamily="2" charset="2"/>
              <a:buChar char="ü"/>
            </a:pPr>
            <a:r>
              <a:rPr lang="ru-RU" sz="1600" dirty="0" smtClean="0">
                <a:latin typeface="Times New Roman" pitchFamily="18" charset="0"/>
                <a:cs typeface="Times New Roman" pitchFamily="18" charset="0"/>
              </a:rPr>
              <a:t> обладает низкой плотностью (3,97 г/см</a:t>
            </a:r>
            <a:r>
              <a:rPr lang="ru-RU" sz="1600" baseline="30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a:t>
            </a:r>
            <a:endParaRPr lang="ru-RU" sz="1600" dirty="0">
              <a:latin typeface="Times New Roman" pitchFamily="18" charset="0"/>
              <a:cs typeface="Times New Roman" pitchFamily="18" charset="0"/>
            </a:endParaRPr>
          </a:p>
        </p:txBody>
      </p:sp>
      <p:cxnSp>
        <p:nvCxnSpPr>
          <p:cNvPr id="8" name="Прямая со стрелкой 7"/>
          <p:cNvCxnSpPr/>
          <p:nvPr/>
        </p:nvCxnSpPr>
        <p:spPr>
          <a:xfrm flipH="1">
            <a:off x="3131840" y="908720"/>
            <a:ext cx="504056" cy="64807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5868144" y="908720"/>
            <a:ext cx="504056" cy="64807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descr="http://uralhiminvest.ru/assets/images/aoa.jpg"/>
          <p:cNvPicPr>
            <a:picLocks noChangeAspect="1" noChangeArrowheads="1"/>
          </p:cNvPicPr>
          <p:nvPr/>
        </p:nvPicPr>
        <p:blipFill>
          <a:blip r:embed="rId2" cstate="print"/>
          <a:srcRect/>
          <a:stretch>
            <a:fillRect/>
          </a:stretch>
        </p:blipFill>
        <p:spPr bwMode="auto">
          <a:xfrm>
            <a:off x="755576" y="908720"/>
            <a:ext cx="1677018" cy="1080000"/>
          </a:xfrm>
          <a:prstGeom prst="rect">
            <a:avLst/>
          </a:prstGeom>
          <a:noFill/>
        </p:spPr>
      </p:pic>
      <p:pic>
        <p:nvPicPr>
          <p:cNvPr id="2052" name="Picture 4" descr="http://allergykusv2.ru/articles/wp-content/uploads/2016/02/59991017-alyuminiya-gidroksida-allergiya.jpg"/>
          <p:cNvPicPr>
            <a:picLocks noChangeAspect="1" noChangeArrowheads="1"/>
          </p:cNvPicPr>
          <p:nvPr/>
        </p:nvPicPr>
        <p:blipFill>
          <a:blip r:embed="rId3" cstate="print"/>
          <a:srcRect t="13335"/>
          <a:stretch>
            <a:fillRect/>
          </a:stretch>
        </p:blipFill>
        <p:spPr bwMode="auto">
          <a:xfrm>
            <a:off x="6444208" y="3861048"/>
            <a:ext cx="1661567" cy="1080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dissolve">
                                      <p:cBhvr>
                                        <p:cTn id="19" dur="500"/>
                                        <p:tgtEl>
                                          <p:spTgt spid="4">
                                            <p:txEl>
                                              <p:pRg st="1" end="1"/>
                                            </p:txEl>
                                          </p:spTgt>
                                        </p:tgtEl>
                                      </p:cBhvr>
                                    </p:animEffect>
                                  </p:childTnLst>
                                </p:cTn>
                              </p:par>
                            </p:childTnLst>
                          </p:cTn>
                        </p:par>
                        <p:par>
                          <p:cTn id="20" fill="hold">
                            <p:stCondLst>
                              <p:cond delay="500"/>
                            </p:stCondLst>
                            <p:childTnLst>
                              <p:par>
                                <p:cTn id="21" presetID="9" presetClass="entr" presetSubtype="0"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dissolve">
                                      <p:cBhvr>
                                        <p:cTn id="23" dur="500"/>
                                        <p:tgtEl>
                                          <p:spTgt spid="2050"/>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dissolve">
                                      <p:cBhvr>
                                        <p:cTn id="28" dur="500"/>
                                        <p:tgtEl>
                                          <p:spTgt spid="6">
                                            <p:txEl>
                                              <p:pRg st="0" end="0"/>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animEffect transition="in" filter="dissolve">
                                      <p:cBhvr>
                                        <p:cTn id="31" dur="500"/>
                                        <p:tgtEl>
                                          <p:spTgt spid="6">
                                            <p:txEl>
                                              <p:pRg st="1" end="1"/>
                                            </p:txEl>
                                          </p:spTgt>
                                        </p:tgtEl>
                                      </p:cBhvr>
                                    </p:animEffect>
                                  </p:childTnLst>
                                </p:cTn>
                              </p:par>
                            </p:childTnLst>
                          </p:cTn>
                        </p:par>
                        <p:par>
                          <p:cTn id="32" fill="hold">
                            <p:stCondLst>
                              <p:cond delay="500"/>
                            </p:stCondLst>
                            <p:childTnLst>
                              <p:par>
                                <p:cTn id="33" presetID="9" presetClass="entr" presetSubtype="0" fill="hold" nodeType="afterEffect">
                                  <p:stCondLst>
                                    <p:cond delay="0"/>
                                  </p:stCondLst>
                                  <p:childTnLst>
                                    <p:set>
                                      <p:cBhvr>
                                        <p:cTn id="34" dur="1" fill="hold">
                                          <p:stCondLst>
                                            <p:cond delay="0"/>
                                          </p:stCondLst>
                                        </p:cTn>
                                        <p:tgtEl>
                                          <p:spTgt spid="2052"/>
                                        </p:tgtEl>
                                        <p:attrNameLst>
                                          <p:attrName>style.visibility</p:attrName>
                                        </p:attrNameLst>
                                      </p:cBhvr>
                                      <p:to>
                                        <p:strVal val="visible"/>
                                      </p:to>
                                    </p:set>
                                    <p:animEffect transition="in" filter="dissolve">
                                      <p:cBhvr>
                                        <p:cTn id="35" dur="500"/>
                                        <p:tgtEl>
                                          <p:spTgt spid="2052"/>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4">
                                            <p:txEl>
                                              <p:pRg st="2" end="2"/>
                                            </p:txEl>
                                          </p:spTgt>
                                        </p:tgtEl>
                                        <p:attrNameLst>
                                          <p:attrName>style.visibility</p:attrName>
                                        </p:attrNameLst>
                                      </p:cBhvr>
                                      <p:to>
                                        <p:strVal val="visible"/>
                                      </p:to>
                                    </p:set>
                                    <p:animEffect transition="in" filter="dissolve">
                                      <p:cBhvr>
                                        <p:cTn id="40" dur="500"/>
                                        <p:tgtEl>
                                          <p:spTgt spid="4">
                                            <p:txEl>
                                              <p:pRg st="2" end="2"/>
                                            </p:txEl>
                                          </p:spTgt>
                                        </p:tgtEl>
                                      </p:cBhvr>
                                    </p:animEffect>
                                  </p:childTnLst>
                                </p:cTn>
                              </p:par>
                              <p:par>
                                <p:cTn id="41" presetID="9" presetClass="entr" presetSubtype="0" fill="hold" nodeType="withEffect">
                                  <p:stCondLst>
                                    <p:cond delay="0"/>
                                  </p:stCondLst>
                                  <p:childTnLst>
                                    <p:set>
                                      <p:cBhvr>
                                        <p:cTn id="42" dur="1" fill="hold">
                                          <p:stCondLst>
                                            <p:cond delay="0"/>
                                          </p:stCondLst>
                                        </p:cTn>
                                        <p:tgtEl>
                                          <p:spTgt spid="4">
                                            <p:txEl>
                                              <p:pRg st="3" end="3"/>
                                            </p:txEl>
                                          </p:spTgt>
                                        </p:tgtEl>
                                        <p:attrNameLst>
                                          <p:attrName>style.visibility</p:attrName>
                                        </p:attrNameLst>
                                      </p:cBhvr>
                                      <p:to>
                                        <p:strVal val="visible"/>
                                      </p:to>
                                    </p:set>
                                    <p:animEffect transition="in" filter="dissolve">
                                      <p:cBhvr>
                                        <p:cTn id="43" dur="500"/>
                                        <p:tgtEl>
                                          <p:spTgt spid="4">
                                            <p:txEl>
                                              <p:pRg st="3" end="3"/>
                                            </p:txEl>
                                          </p:spTgt>
                                        </p:tgtEl>
                                      </p:cBhvr>
                                    </p:animEffect>
                                  </p:childTnLst>
                                </p:cTn>
                              </p:par>
                              <p:par>
                                <p:cTn id="44" presetID="9" presetClass="entr" presetSubtype="0" fill="hold" nodeType="withEffect">
                                  <p:stCondLst>
                                    <p:cond delay="0"/>
                                  </p:stCondLst>
                                  <p:childTnLst>
                                    <p:set>
                                      <p:cBhvr>
                                        <p:cTn id="45" dur="1" fill="hold">
                                          <p:stCondLst>
                                            <p:cond delay="0"/>
                                          </p:stCondLst>
                                        </p:cTn>
                                        <p:tgtEl>
                                          <p:spTgt spid="4">
                                            <p:txEl>
                                              <p:pRg st="5" end="5"/>
                                            </p:txEl>
                                          </p:spTgt>
                                        </p:tgtEl>
                                        <p:attrNameLst>
                                          <p:attrName>style.visibility</p:attrName>
                                        </p:attrNameLst>
                                      </p:cBhvr>
                                      <p:to>
                                        <p:strVal val="visible"/>
                                      </p:to>
                                    </p:set>
                                    <p:animEffect transition="in" filter="dissolve">
                                      <p:cBhvr>
                                        <p:cTn id="46" dur="500"/>
                                        <p:tgtEl>
                                          <p:spTgt spid="4">
                                            <p:txEl>
                                              <p:pRg st="5" end="5"/>
                                            </p:txEl>
                                          </p:spTgt>
                                        </p:tgtEl>
                                      </p:cBhvr>
                                    </p:animEffect>
                                  </p:childTnLst>
                                </p:cTn>
                              </p:par>
                              <p:par>
                                <p:cTn id="47" presetID="9" presetClass="entr" presetSubtype="0" fill="hold" nodeType="with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Effect transition="in" filter="dissolve">
                                      <p:cBhvr>
                                        <p:cTn id="49" dur="500"/>
                                        <p:tgtEl>
                                          <p:spTgt spid="4">
                                            <p:txEl>
                                              <p:pRg st="7" end="7"/>
                                            </p:txEl>
                                          </p:spTgt>
                                        </p:tgtEl>
                                      </p:cBhvr>
                                    </p:animEffect>
                                  </p:childTnLst>
                                </p:cTn>
                              </p:par>
                              <p:par>
                                <p:cTn id="50" presetID="9" presetClass="entr" presetSubtype="0" fill="hold" nodeType="with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dissolve">
                                      <p:cBhvr>
                                        <p:cTn id="52" dur="500"/>
                                        <p:tgtEl>
                                          <p:spTgt spid="4">
                                            <p:txEl>
                                              <p:pRg st="9" end="9"/>
                                            </p:txEl>
                                          </p:spTgt>
                                        </p:tgtEl>
                                      </p:cBhvr>
                                    </p:animEffect>
                                  </p:childTnLst>
                                </p:cTn>
                              </p:par>
                              <p:par>
                                <p:cTn id="53" presetID="9" presetClass="entr" presetSubtype="0" fill="hold" nodeType="with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animEffect transition="in" filter="dissolve">
                                      <p:cBhvr>
                                        <p:cTn id="55" dur="500"/>
                                        <p:tgtEl>
                                          <p:spTgt spid="4">
                                            <p:txEl>
                                              <p:pRg st="11" end="11"/>
                                            </p:txEl>
                                          </p:spTgt>
                                        </p:tgtEl>
                                      </p:cBhvr>
                                    </p:animEffect>
                                  </p:childTnLst>
                                </p:cTn>
                              </p:par>
                              <p:par>
                                <p:cTn id="56" presetID="9" presetClass="entr" presetSubtype="0" fill="hold" nodeType="withEffect">
                                  <p:stCondLst>
                                    <p:cond delay="0"/>
                                  </p:stCondLst>
                                  <p:childTnLst>
                                    <p:set>
                                      <p:cBhvr>
                                        <p:cTn id="57" dur="1" fill="hold">
                                          <p:stCondLst>
                                            <p:cond delay="0"/>
                                          </p:stCondLst>
                                        </p:cTn>
                                        <p:tgtEl>
                                          <p:spTgt spid="4">
                                            <p:txEl>
                                              <p:pRg st="13" end="13"/>
                                            </p:txEl>
                                          </p:spTgt>
                                        </p:tgtEl>
                                        <p:attrNameLst>
                                          <p:attrName>style.visibility</p:attrName>
                                        </p:attrNameLst>
                                      </p:cBhvr>
                                      <p:to>
                                        <p:strVal val="visible"/>
                                      </p:to>
                                    </p:set>
                                    <p:animEffect transition="in" filter="dissolve">
                                      <p:cBhvr>
                                        <p:cTn id="58" dur="500"/>
                                        <p:tgtEl>
                                          <p:spTgt spid="4">
                                            <p:txEl>
                                              <p:pRg st="13" end="13"/>
                                            </p:txEl>
                                          </p:spTgt>
                                        </p:tgtEl>
                                      </p:cBhvr>
                                    </p:animEffect>
                                  </p:childTnLst>
                                </p:cTn>
                              </p:par>
                              <p:par>
                                <p:cTn id="59" presetID="9" presetClass="entr" presetSubtype="0" fill="hold" nodeType="withEffect">
                                  <p:stCondLst>
                                    <p:cond delay="0"/>
                                  </p:stCondLst>
                                  <p:childTnLst>
                                    <p:set>
                                      <p:cBhvr>
                                        <p:cTn id="60" dur="1" fill="hold">
                                          <p:stCondLst>
                                            <p:cond delay="0"/>
                                          </p:stCondLst>
                                        </p:cTn>
                                        <p:tgtEl>
                                          <p:spTgt spid="4">
                                            <p:txEl>
                                              <p:pRg st="15" end="15"/>
                                            </p:txEl>
                                          </p:spTgt>
                                        </p:tgtEl>
                                        <p:attrNameLst>
                                          <p:attrName>style.visibility</p:attrName>
                                        </p:attrNameLst>
                                      </p:cBhvr>
                                      <p:to>
                                        <p:strVal val="visible"/>
                                      </p:to>
                                    </p:set>
                                    <p:animEffect transition="in" filter="dissolve">
                                      <p:cBhvr>
                                        <p:cTn id="61" dur="500"/>
                                        <p:tgtEl>
                                          <p:spTgt spid="4">
                                            <p:txEl>
                                              <p:pRg st="15" end="15"/>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6">
                                            <p:txEl>
                                              <p:pRg st="2" end="2"/>
                                            </p:txEl>
                                          </p:spTgt>
                                        </p:tgtEl>
                                        <p:attrNameLst>
                                          <p:attrName>style.visibility</p:attrName>
                                        </p:attrNameLst>
                                      </p:cBhvr>
                                      <p:to>
                                        <p:strVal val="visible"/>
                                      </p:to>
                                    </p:set>
                                    <p:animEffect transition="in" filter="dissolve">
                                      <p:cBhvr>
                                        <p:cTn id="66" dur="500"/>
                                        <p:tgtEl>
                                          <p:spTgt spid="6">
                                            <p:txEl>
                                              <p:pRg st="2" end="2"/>
                                            </p:txEl>
                                          </p:spTgt>
                                        </p:tgtEl>
                                      </p:cBhvr>
                                    </p:animEffect>
                                  </p:childTnLst>
                                </p:cTn>
                              </p:par>
                              <p:par>
                                <p:cTn id="67" presetID="9" presetClass="entr" presetSubtype="0" fill="hold" nodeType="withEffect">
                                  <p:stCondLst>
                                    <p:cond delay="0"/>
                                  </p:stCondLst>
                                  <p:childTnLst>
                                    <p:set>
                                      <p:cBhvr>
                                        <p:cTn id="68" dur="1" fill="hold">
                                          <p:stCondLst>
                                            <p:cond delay="0"/>
                                          </p:stCondLst>
                                        </p:cTn>
                                        <p:tgtEl>
                                          <p:spTgt spid="6">
                                            <p:txEl>
                                              <p:pRg st="4" end="4"/>
                                            </p:txEl>
                                          </p:spTgt>
                                        </p:tgtEl>
                                        <p:attrNameLst>
                                          <p:attrName>style.visibility</p:attrName>
                                        </p:attrNameLst>
                                      </p:cBhvr>
                                      <p:to>
                                        <p:strVal val="visible"/>
                                      </p:to>
                                    </p:set>
                                    <p:animEffect transition="in" filter="dissolve">
                                      <p:cBhvr>
                                        <p:cTn id="69" dur="500"/>
                                        <p:tgtEl>
                                          <p:spTgt spid="6">
                                            <p:txEl>
                                              <p:pRg st="4" end="4"/>
                                            </p:txEl>
                                          </p:spTgt>
                                        </p:tgtEl>
                                      </p:cBhvr>
                                    </p:animEffect>
                                  </p:childTnLst>
                                </p:cTn>
                              </p:par>
                              <p:par>
                                <p:cTn id="70" presetID="9" presetClass="entr" presetSubtype="0" fill="hold" nodeType="withEffect">
                                  <p:stCondLst>
                                    <p:cond delay="0"/>
                                  </p:stCondLst>
                                  <p:childTnLst>
                                    <p:set>
                                      <p:cBhvr>
                                        <p:cTn id="71" dur="1" fill="hold">
                                          <p:stCondLst>
                                            <p:cond delay="0"/>
                                          </p:stCondLst>
                                        </p:cTn>
                                        <p:tgtEl>
                                          <p:spTgt spid="6">
                                            <p:txEl>
                                              <p:pRg st="6" end="6"/>
                                            </p:txEl>
                                          </p:spTgt>
                                        </p:tgtEl>
                                        <p:attrNameLst>
                                          <p:attrName>style.visibility</p:attrName>
                                        </p:attrNameLst>
                                      </p:cBhvr>
                                      <p:to>
                                        <p:strVal val="visible"/>
                                      </p:to>
                                    </p:set>
                                    <p:animEffect transition="in" filter="dissolve">
                                      <p:cBhvr>
                                        <p:cTn id="72"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83568" y="764704"/>
            <a:ext cx="7848872" cy="1261884"/>
          </a:xfrm>
          <a:prstGeom prst="rect">
            <a:avLst/>
          </a:prstGeom>
        </p:spPr>
        <p:txBody>
          <a:bodyPr wrap="square">
            <a:spAutoFit/>
          </a:bodyPr>
          <a:lstStyle/>
          <a:p>
            <a:pPr marL="342900" indent="-342900"/>
            <a:r>
              <a:rPr lang="ru-RU" sz="1600" dirty="0" smtClean="0">
                <a:latin typeface="Times New Roman" pitchFamily="18" charset="0"/>
                <a:cs typeface="Times New Roman" pitchFamily="18" charset="0"/>
              </a:rPr>
              <a:t>1) Сжигание порошка алюминия в кислороде: </a:t>
            </a:r>
          </a:p>
          <a:p>
            <a:pPr marL="342900" indent="-342900"/>
            <a:r>
              <a:rPr lang="ru-RU" sz="1600" dirty="0" smtClean="0">
                <a:latin typeface="Times New Roman" pitchFamily="18" charset="0"/>
                <a:cs typeface="Times New Roman" pitchFamily="18" charset="0"/>
              </a:rPr>
              <a:t>4Аl + 3О</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 → 2Аl</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О</a:t>
            </a:r>
            <a:r>
              <a:rPr lang="ru-RU" sz="1600" baseline="-25000" dirty="0" smtClean="0">
                <a:latin typeface="Times New Roman" pitchFamily="18" charset="0"/>
                <a:cs typeface="Times New Roman" pitchFamily="18" charset="0"/>
              </a:rPr>
              <a:t>3</a:t>
            </a:r>
          </a:p>
          <a:p>
            <a:pPr marL="342900" indent="-342900"/>
            <a:endParaRPr lang="ru-RU" sz="1200" dirty="0" smtClean="0">
              <a:latin typeface="Times New Roman" pitchFamily="18" charset="0"/>
              <a:cs typeface="Times New Roman" pitchFamily="18" charset="0"/>
            </a:endParaRPr>
          </a:p>
          <a:p>
            <a:pPr marL="342900" indent="-342900"/>
            <a:r>
              <a:rPr lang="ru-RU" sz="1600" dirty="0" smtClean="0">
                <a:latin typeface="Times New Roman" pitchFamily="18" charset="0"/>
                <a:cs typeface="Times New Roman" pitchFamily="18" charset="0"/>
              </a:rPr>
              <a:t>2) Прокаливание гидроксид алюминия:</a:t>
            </a:r>
          </a:p>
          <a:p>
            <a:r>
              <a:rPr lang="ru-RU" sz="1600" dirty="0" smtClean="0">
                <a:latin typeface="Times New Roman" pitchFamily="18" charset="0"/>
                <a:cs typeface="Times New Roman" pitchFamily="18" charset="0"/>
              </a:rPr>
              <a:t>2Аl(ОН)</a:t>
            </a:r>
            <a:r>
              <a:rPr lang="ru-RU" sz="1600" baseline="-25000" dirty="0" smtClean="0">
                <a:latin typeface="Times New Roman" pitchFamily="18" charset="0"/>
                <a:cs typeface="Times New Roman" pitchFamily="18" charset="0"/>
              </a:rPr>
              <a:t>3 </a:t>
            </a:r>
            <a:r>
              <a:rPr lang="ru-RU" sz="1600" dirty="0" smtClean="0">
                <a:latin typeface="Times New Roman" pitchFamily="18" charset="0"/>
                <a:cs typeface="Times New Roman" pitchFamily="18" charset="0"/>
              </a:rPr>
              <a:t>→ Аl</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О</a:t>
            </a:r>
            <a:r>
              <a:rPr lang="ru-RU" sz="1600" baseline="-25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+ 3Н</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О</a:t>
            </a:r>
            <a:endParaRPr lang="ru-RU" sz="1600" dirty="0">
              <a:latin typeface="Times New Roman" pitchFamily="18" charset="0"/>
              <a:cs typeface="Times New Roman" pitchFamily="18" charset="0"/>
            </a:endParaRPr>
          </a:p>
        </p:txBody>
      </p:sp>
      <p:sp>
        <p:nvSpPr>
          <p:cNvPr id="4" name="Прямоугольник 3"/>
          <p:cNvSpPr/>
          <p:nvPr/>
        </p:nvSpPr>
        <p:spPr>
          <a:xfrm>
            <a:off x="1475656" y="260648"/>
            <a:ext cx="6552728" cy="523220"/>
          </a:xfrm>
          <a:prstGeom prst="rect">
            <a:avLst/>
          </a:prstGeom>
        </p:spPr>
        <p:txBody>
          <a:bodyPr wrap="square">
            <a:spAutoFit/>
          </a:bodyPr>
          <a:lstStyle/>
          <a:p>
            <a:pPr lvl="0" algn="ctr" fontAlgn="base">
              <a:spcBef>
                <a:spcPct val="0"/>
              </a:spcBef>
              <a:spcAft>
                <a:spcPct val="0"/>
              </a:spcAft>
            </a:pPr>
            <a:r>
              <a:rPr lang="ru-RU" sz="2800" b="1" i="1" dirty="0" smtClean="0">
                <a:solidFill>
                  <a:schemeClr val="tx2">
                    <a:lumMod val="75000"/>
                  </a:schemeClr>
                </a:solidFill>
                <a:latin typeface="Times New Roman" pitchFamily="18" charset="0"/>
                <a:ea typeface="Times New Roman" pitchFamily="18" charset="0"/>
                <a:cs typeface="Times New Roman" pitchFamily="18" charset="0"/>
              </a:rPr>
              <a:t>Получение оксида алюминия</a:t>
            </a:r>
            <a:endParaRPr lang="ru-RU" sz="2800" b="1" i="1" dirty="0" smtClean="0">
              <a:solidFill>
                <a:schemeClr val="tx2">
                  <a:lumMod val="75000"/>
                </a:schemeClr>
              </a:solidFill>
              <a:latin typeface="Times New Roman" pitchFamily="18" charset="0"/>
              <a:cs typeface="Times New Roman" pitchFamily="18" charset="0"/>
            </a:endParaRPr>
          </a:p>
        </p:txBody>
      </p:sp>
      <p:sp>
        <p:nvSpPr>
          <p:cNvPr id="5" name="Прямоугольник 4"/>
          <p:cNvSpPr/>
          <p:nvPr/>
        </p:nvSpPr>
        <p:spPr>
          <a:xfrm>
            <a:off x="683568" y="2708920"/>
            <a:ext cx="7776864" cy="3724096"/>
          </a:xfrm>
          <a:prstGeom prst="rect">
            <a:avLst/>
          </a:prstGeom>
        </p:spPr>
        <p:txBody>
          <a:bodyPr wrap="square">
            <a:spAutoFit/>
          </a:bodyPr>
          <a:lstStyle/>
          <a:p>
            <a:pPr lvl="0" algn="ctr"/>
            <a:r>
              <a:rPr lang="ru-RU" sz="1600" b="1" dirty="0" smtClean="0">
                <a:solidFill>
                  <a:srgbClr val="FF0000"/>
                </a:solidFill>
                <a:latin typeface="Times New Roman" pitchFamily="18" charset="0"/>
                <a:cs typeface="Times New Roman" pitchFamily="18" charset="0"/>
              </a:rPr>
              <a:t>Аl</a:t>
            </a:r>
            <a:r>
              <a:rPr lang="ru-RU" sz="1600" b="1" baseline="-25000" dirty="0" smtClean="0">
                <a:solidFill>
                  <a:srgbClr val="FF0000"/>
                </a:solidFill>
                <a:latin typeface="Times New Roman" pitchFamily="18" charset="0"/>
                <a:cs typeface="Times New Roman" pitchFamily="18" charset="0"/>
              </a:rPr>
              <a:t>2</a:t>
            </a:r>
            <a:r>
              <a:rPr lang="ru-RU" sz="1600" b="1" dirty="0" smtClean="0">
                <a:solidFill>
                  <a:srgbClr val="FF0000"/>
                </a:solidFill>
                <a:latin typeface="Times New Roman" pitchFamily="18" charset="0"/>
                <a:cs typeface="Times New Roman" pitchFamily="18" charset="0"/>
              </a:rPr>
              <a:t>О</a:t>
            </a:r>
            <a:r>
              <a:rPr lang="ru-RU" sz="1600" b="1" baseline="-25000" dirty="0" smtClean="0">
                <a:solidFill>
                  <a:srgbClr val="FF0000"/>
                </a:solidFill>
                <a:latin typeface="Times New Roman" pitchFamily="18" charset="0"/>
                <a:cs typeface="Times New Roman" pitchFamily="18" charset="0"/>
              </a:rPr>
              <a:t>3</a:t>
            </a:r>
            <a:r>
              <a:rPr lang="ru-RU" sz="1600" b="1" dirty="0" smtClean="0">
                <a:solidFill>
                  <a:srgbClr val="FF0000"/>
                </a:solidFill>
                <a:latin typeface="Times New Roman" pitchFamily="18" charset="0"/>
                <a:cs typeface="Times New Roman" pitchFamily="18" charset="0"/>
              </a:rPr>
              <a:t> </a:t>
            </a:r>
            <a:r>
              <a:rPr lang="ru-RU" sz="1600" b="1" dirty="0" err="1" smtClean="0">
                <a:solidFill>
                  <a:srgbClr val="FF0000"/>
                </a:solidFill>
                <a:latin typeface="Times New Roman" pitchFamily="18" charset="0"/>
                <a:cs typeface="Times New Roman" pitchFamily="18" charset="0"/>
              </a:rPr>
              <a:t>амфотерный</a:t>
            </a:r>
            <a:r>
              <a:rPr lang="ru-RU" sz="1600" b="1" dirty="0" smtClean="0">
                <a:solidFill>
                  <a:srgbClr val="FF0000"/>
                </a:solidFill>
                <a:latin typeface="Times New Roman" pitchFamily="18" charset="0"/>
                <a:cs typeface="Times New Roman" pitchFamily="18" charset="0"/>
              </a:rPr>
              <a:t> оксид</a:t>
            </a:r>
          </a:p>
          <a:p>
            <a:pPr lvl="0" algn="ctr"/>
            <a:endParaRPr lang="ru-RU" sz="800" b="1" dirty="0" smtClean="0">
              <a:solidFill>
                <a:srgbClr val="FF0000"/>
              </a:solidFill>
              <a:latin typeface="Times New Roman" pitchFamily="18" charset="0"/>
              <a:cs typeface="Times New Roman" pitchFamily="18" charset="0"/>
            </a:endParaRPr>
          </a:p>
          <a:p>
            <a:pPr marL="342900" lvl="0" indent="-342900"/>
            <a:r>
              <a:rPr lang="ru-RU" sz="1600" dirty="0" smtClean="0">
                <a:solidFill>
                  <a:prstClr val="black"/>
                </a:solidFill>
                <a:latin typeface="Times New Roman" pitchFamily="18" charset="0"/>
                <a:cs typeface="Times New Roman" pitchFamily="18" charset="0"/>
              </a:rPr>
              <a:t>1) как основной оксид взаимодействует с кислотами:</a:t>
            </a:r>
          </a:p>
          <a:p>
            <a:pPr marL="342900" lvl="0" indent="-342900"/>
            <a:r>
              <a:rPr lang="ru-RU" sz="1600" dirty="0" smtClean="0">
                <a:latin typeface="Times New Roman" pitchFamily="18" charset="0"/>
                <a:cs typeface="Times New Roman" pitchFamily="18" charset="0"/>
              </a:rPr>
              <a:t>Аl</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О</a:t>
            </a:r>
            <a:r>
              <a:rPr lang="ru-RU" sz="1600" baseline="-25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 </a:t>
            </a:r>
            <a:r>
              <a:rPr lang="ru-RU" sz="1600" dirty="0" smtClean="0">
                <a:solidFill>
                  <a:prstClr val="black"/>
                </a:solidFill>
                <a:latin typeface="Times New Roman" pitchFamily="18" charset="0"/>
                <a:cs typeface="Times New Roman" pitchFamily="18" charset="0"/>
              </a:rPr>
              <a:t>6НСl → 2АlСl</a:t>
            </a:r>
            <a:r>
              <a:rPr lang="ru-RU" sz="1600" baseline="-25000" dirty="0" smtClean="0">
                <a:solidFill>
                  <a:prstClr val="black"/>
                </a:solidFill>
                <a:latin typeface="Times New Roman" pitchFamily="18" charset="0"/>
                <a:cs typeface="Times New Roman" pitchFamily="18" charset="0"/>
              </a:rPr>
              <a:t>3</a:t>
            </a:r>
            <a:r>
              <a:rPr lang="ru-RU" sz="1600" dirty="0" smtClean="0">
                <a:latin typeface="Times New Roman" pitchFamily="18" charset="0"/>
                <a:cs typeface="Times New Roman" pitchFamily="18" charset="0"/>
              </a:rPr>
              <a:t> + </a:t>
            </a:r>
            <a:r>
              <a:rPr lang="ru-RU" sz="1600" dirty="0" smtClean="0">
                <a:solidFill>
                  <a:prstClr val="black"/>
                </a:solidFill>
                <a:latin typeface="Times New Roman" pitchFamily="18" charset="0"/>
                <a:cs typeface="Times New Roman" pitchFamily="18" charset="0"/>
              </a:rPr>
              <a:t>3Н</a:t>
            </a:r>
            <a:r>
              <a:rPr lang="ru-RU" sz="1600" baseline="-25000" dirty="0" smtClean="0">
                <a:solidFill>
                  <a:prstClr val="black"/>
                </a:solidFill>
                <a:latin typeface="Times New Roman" pitchFamily="18" charset="0"/>
                <a:cs typeface="Times New Roman" pitchFamily="18" charset="0"/>
              </a:rPr>
              <a:t>2</a:t>
            </a:r>
            <a:r>
              <a:rPr lang="ru-RU" sz="1600" dirty="0" smtClean="0">
                <a:solidFill>
                  <a:prstClr val="black"/>
                </a:solidFill>
                <a:latin typeface="Times New Roman" pitchFamily="18" charset="0"/>
                <a:cs typeface="Times New Roman" pitchFamily="18" charset="0"/>
              </a:rPr>
              <a:t>О</a:t>
            </a:r>
          </a:p>
          <a:p>
            <a:pPr lvl="0"/>
            <a:r>
              <a:rPr lang="ru-RU" sz="1200" dirty="0" smtClean="0">
                <a:solidFill>
                  <a:prstClr val="black"/>
                </a:solidFill>
                <a:latin typeface="Times New Roman" pitchFamily="18" charset="0"/>
                <a:cs typeface="Times New Roman" pitchFamily="18" charset="0"/>
              </a:rPr>
              <a:t>    </a:t>
            </a:r>
            <a:r>
              <a:rPr lang="ru-RU" sz="1600" dirty="0" smtClean="0">
                <a:solidFill>
                  <a:prstClr val="black"/>
                </a:solidFill>
                <a:latin typeface="Times New Roman" pitchFamily="18" charset="0"/>
                <a:cs typeface="Times New Roman" pitchFamily="18" charset="0"/>
              </a:rPr>
              <a:t/>
            </a:r>
            <a:br>
              <a:rPr lang="ru-RU" sz="1600" dirty="0" smtClean="0">
                <a:solidFill>
                  <a:prstClr val="black"/>
                </a:solidFill>
                <a:latin typeface="Times New Roman" pitchFamily="18" charset="0"/>
                <a:cs typeface="Times New Roman" pitchFamily="18" charset="0"/>
              </a:rPr>
            </a:br>
            <a:r>
              <a:rPr lang="ru-RU" sz="1600" dirty="0" smtClean="0">
                <a:solidFill>
                  <a:prstClr val="black"/>
                </a:solidFill>
                <a:latin typeface="Times New Roman" pitchFamily="18" charset="0"/>
                <a:cs typeface="Times New Roman" pitchFamily="18" charset="0"/>
              </a:rPr>
              <a:t>2) как кислотный оксид взаимодействует со щелочами:</a:t>
            </a:r>
          </a:p>
          <a:p>
            <a:pPr algn="just" eaLnBrk="0" hangingPunct="0"/>
            <a:r>
              <a:rPr lang="ru-RU" sz="1600" dirty="0" smtClean="0">
                <a:latin typeface="Times New Roman" pitchFamily="18" charset="0"/>
                <a:cs typeface="Times New Roman" pitchFamily="18" charset="0"/>
              </a:rPr>
              <a:t>а) в растворе с образованием </a:t>
            </a:r>
            <a:r>
              <a:rPr lang="ru-RU" sz="1600" dirty="0" err="1" smtClean="0">
                <a:latin typeface="Times New Roman" pitchFamily="18" charset="0"/>
                <a:cs typeface="Times New Roman" pitchFamily="18" charset="0"/>
              </a:rPr>
              <a:t>тетрагидроксоалюмината</a:t>
            </a:r>
            <a:r>
              <a:rPr lang="ru-RU" sz="1600" dirty="0" smtClean="0">
                <a:latin typeface="Times New Roman" pitchFamily="18" charset="0"/>
                <a:cs typeface="Times New Roman" pitchFamily="18" charset="0"/>
              </a:rPr>
              <a:t>:</a:t>
            </a:r>
          </a:p>
          <a:p>
            <a:pPr algn="just" eaLnBrk="0" hangingPunct="0"/>
            <a:r>
              <a:rPr lang="ru-RU" sz="1600" dirty="0" smtClean="0">
                <a:latin typeface="Times New Roman" pitchFamily="18" charset="0"/>
                <a:cs typeface="Times New Roman" pitchFamily="18" charset="0"/>
              </a:rPr>
              <a:t>Аl</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О</a:t>
            </a:r>
            <a:r>
              <a:rPr lang="ru-RU" sz="1600" baseline="-25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+ 2NaOH + 3H</a:t>
            </a:r>
            <a:r>
              <a:rPr lang="ru-RU" sz="1600" baseline="-30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O → 2Na[</a:t>
            </a:r>
            <a:r>
              <a:rPr lang="ru-RU" sz="1600" dirty="0" err="1" smtClean="0">
                <a:latin typeface="Times New Roman" pitchFamily="18" charset="0"/>
                <a:cs typeface="Times New Roman" pitchFamily="18" charset="0"/>
              </a:rPr>
              <a:t>Al</a:t>
            </a:r>
            <a:r>
              <a:rPr lang="ru-RU" sz="1600" dirty="0" smtClean="0">
                <a:latin typeface="Times New Roman" pitchFamily="18" charset="0"/>
                <a:cs typeface="Times New Roman" pitchFamily="18" charset="0"/>
              </a:rPr>
              <a:t>(OH)</a:t>
            </a:r>
            <a:r>
              <a:rPr lang="ru-RU" sz="1600" baseline="-30000" dirty="0" smtClean="0">
                <a:latin typeface="Times New Roman" pitchFamily="18" charset="0"/>
                <a:cs typeface="Times New Roman" pitchFamily="18" charset="0"/>
              </a:rPr>
              <a:t>4</a:t>
            </a:r>
            <a:r>
              <a:rPr lang="ru-RU" sz="1600" dirty="0" smtClean="0">
                <a:latin typeface="Times New Roman" pitchFamily="18" charset="0"/>
                <a:cs typeface="Times New Roman" pitchFamily="18" charset="0"/>
              </a:rPr>
              <a:t>]</a:t>
            </a:r>
            <a:endParaRPr lang="ru-RU" sz="1600" baseline="-300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б) при сплавлении с образованием алюминатов:</a:t>
            </a:r>
          </a:p>
          <a:p>
            <a:r>
              <a:rPr lang="ru-RU" sz="1600" dirty="0" smtClean="0">
                <a:latin typeface="Times New Roman" pitchFamily="18" charset="0"/>
                <a:cs typeface="Times New Roman" pitchFamily="18" charset="0"/>
              </a:rPr>
              <a:t>Аl</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О</a:t>
            </a:r>
            <a:r>
              <a:rPr lang="ru-RU" sz="1600" baseline="-25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+ 2</a:t>
            </a:r>
            <a:r>
              <a:rPr lang="en-US" sz="1600" dirty="0" smtClean="0">
                <a:latin typeface="Times New Roman" pitchFamily="18" charset="0"/>
                <a:cs typeface="Times New Roman" pitchFamily="18" charset="0"/>
              </a:rPr>
              <a:t>Na</a:t>
            </a:r>
            <a:r>
              <a:rPr lang="ru-RU" sz="1600" dirty="0" smtClean="0">
                <a:latin typeface="Times New Roman" pitchFamily="18" charset="0"/>
                <a:cs typeface="Times New Roman" pitchFamily="18" charset="0"/>
              </a:rPr>
              <a:t>OH → 2</a:t>
            </a:r>
            <a:r>
              <a:rPr lang="en-US" sz="1600" dirty="0" smtClean="0">
                <a:latin typeface="Times New Roman" pitchFamily="18" charset="0"/>
                <a:cs typeface="Times New Roman" pitchFamily="18" charset="0"/>
              </a:rPr>
              <a:t>Na</a:t>
            </a:r>
            <a:r>
              <a:rPr lang="ru-RU" sz="1600" dirty="0" smtClean="0">
                <a:latin typeface="Times New Roman" pitchFamily="18" charset="0"/>
                <a:cs typeface="Times New Roman" pitchFamily="18" charset="0"/>
              </a:rPr>
              <a:t>AlO</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 + </a:t>
            </a:r>
            <a:r>
              <a:rPr lang="ru-RU" sz="1600" dirty="0" smtClean="0">
                <a:solidFill>
                  <a:prstClr val="black"/>
                </a:solidFill>
                <a:latin typeface="Times New Roman" pitchFamily="18" charset="0"/>
                <a:cs typeface="Times New Roman" pitchFamily="18" charset="0"/>
              </a:rPr>
              <a:t>Н</a:t>
            </a:r>
            <a:r>
              <a:rPr lang="ru-RU" sz="1600" baseline="-25000" dirty="0" smtClean="0">
                <a:solidFill>
                  <a:prstClr val="black"/>
                </a:solidFill>
                <a:latin typeface="Times New Roman" pitchFamily="18" charset="0"/>
                <a:cs typeface="Times New Roman" pitchFamily="18" charset="0"/>
              </a:rPr>
              <a:t>2</a:t>
            </a:r>
            <a:r>
              <a:rPr lang="ru-RU" sz="1600" dirty="0" smtClean="0">
                <a:solidFill>
                  <a:prstClr val="black"/>
                </a:solidFill>
                <a:latin typeface="Times New Roman" pitchFamily="18" charset="0"/>
                <a:cs typeface="Times New Roman" pitchFamily="18" charset="0"/>
              </a:rPr>
              <a:t>О</a:t>
            </a:r>
            <a:endParaRPr lang="ru-RU" sz="1600" dirty="0" smtClean="0">
              <a:latin typeface="Times New Roman" pitchFamily="18" charset="0"/>
              <a:cs typeface="Times New Roman" pitchFamily="18" charset="0"/>
            </a:endParaRPr>
          </a:p>
          <a:p>
            <a:pPr lvl="0"/>
            <a:r>
              <a:rPr lang="ru-RU" sz="1200" dirty="0" smtClean="0">
                <a:solidFill>
                  <a:prstClr val="black"/>
                </a:solidFill>
                <a:latin typeface="Times New Roman" pitchFamily="18" charset="0"/>
                <a:cs typeface="Times New Roman" pitchFamily="18" charset="0"/>
              </a:rPr>
              <a:t>    </a:t>
            </a:r>
            <a:r>
              <a:rPr lang="ru-RU" sz="1600" dirty="0" smtClean="0">
                <a:solidFill>
                  <a:prstClr val="black"/>
                </a:solidFill>
                <a:latin typeface="Times New Roman" pitchFamily="18" charset="0"/>
                <a:cs typeface="Times New Roman" pitchFamily="18" charset="0"/>
              </a:rPr>
              <a:t/>
            </a:r>
            <a:br>
              <a:rPr lang="ru-RU" sz="1600" dirty="0" smtClean="0">
                <a:solidFill>
                  <a:prstClr val="black"/>
                </a:solidFill>
                <a:latin typeface="Times New Roman" pitchFamily="18" charset="0"/>
                <a:cs typeface="Times New Roman" pitchFamily="18" charset="0"/>
              </a:rPr>
            </a:br>
            <a:r>
              <a:rPr lang="ru-RU" sz="1600" dirty="0" smtClean="0">
                <a:solidFill>
                  <a:prstClr val="black"/>
                </a:solidFill>
                <a:latin typeface="Times New Roman" pitchFamily="18" charset="0"/>
                <a:cs typeface="Times New Roman" pitchFamily="18" charset="0"/>
              </a:rPr>
              <a:t>3) с карбонатами щелочных металлов (при сплавлении):</a:t>
            </a:r>
            <a:br>
              <a:rPr lang="ru-RU" sz="1600" dirty="0" smtClean="0">
                <a:solidFill>
                  <a:prstClr val="black"/>
                </a:solidFill>
                <a:latin typeface="Times New Roman" pitchFamily="18" charset="0"/>
                <a:cs typeface="Times New Roman" pitchFamily="18" charset="0"/>
              </a:rPr>
            </a:br>
            <a:r>
              <a:rPr lang="ru-RU" sz="1600" dirty="0" smtClean="0">
                <a:latin typeface="Times New Roman" pitchFamily="18" charset="0"/>
                <a:cs typeface="Times New Roman" pitchFamily="18" charset="0"/>
              </a:rPr>
              <a:t> Аl</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О</a:t>
            </a:r>
            <a:r>
              <a:rPr lang="ru-RU" sz="1600" baseline="-25000" dirty="0" smtClean="0">
                <a:latin typeface="Times New Roman" pitchFamily="18" charset="0"/>
                <a:cs typeface="Times New Roman" pitchFamily="18" charset="0"/>
              </a:rPr>
              <a:t>3  </a:t>
            </a:r>
            <a:r>
              <a:rPr lang="ru-RU" sz="1600" dirty="0" smtClean="0">
                <a:solidFill>
                  <a:prstClr val="black"/>
                </a:solidFill>
                <a:latin typeface="Times New Roman" pitchFamily="18" charset="0"/>
                <a:cs typeface="Times New Roman" pitchFamily="18" charset="0"/>
              </a:rPr>
              <a:t>+ Na</a:t>
            </a:r>
            <a:r>
              <a:rPr lang="ru-RU" sz="1600" baseline="-25000" dirty="0" smtClean="0">
                <a:solidFill>
                  <a:prstClr val="black"/>
                </a:solidFill>
                <a:latin typeface="Times New Roman" pitchFamily="18" charset="0"/>
                <a:cs typeface="Times New Roman" pitchFamily="18" charset="0"/>
              </a:rPr>
              <a:t>2</a:t>
            </a:r>
            <a:r>
              <a:rPr lang="ru-RU" sz="1600" dirty="0" smtClean="0">
                <a:solidFill>
                  <a:prstClr val="black"/>
                </a:solidFill>
                <a:latin typeface="Times New Roman" pitchFamily="18" charset="0"/>
                <a:cs typeface="Times New Roman" pitchFamily="18" charset="0"/>
              </a:rPr>
              <a:t>CO</a:t>
            </a:r>
            <a:r>
              <a:rPr lang="ru-RU" sz="1600" baseline="-25000" dirty="0" smtClean="0">
                <a:solidFill>
                  <a:prstClr val="black"/>
                </a:solidFill>
                <a:latin typeface="Times New Roman" pitchFamily="18" charset="0"/>
                <a:cs typeface="Times New Roman" pitchFamily="18" charset="0"/>
              </a:rPr>
              <a:t>3 </a:t>
            </a:r>
            <a:r>
              <a:rPr lang="ru-RU" sz="1600" dirty="0" smtClean="0">
                <a:solidFill>
                  <a:prstClr val="black"/>
                </a:solidFill>
                <a:latin typeface="Times New Roman" pitchFamily="18" charset="0"/>
                <a:cs typeface="Times New Roman" pitchFamily="18" charset="0"/>
              </a:rPr>
              <a:t>→ 2NaAlO</a:t>
            </a:r>
            <a:r>
              <a:rPr lang="ru-RU" sz="1600" baseline="-25000" dirty="0" smtClean="0">
                <a:solidFill>
                  <a:prstClr val="black"/>
                </a:solidFill>
                <a:latin typeface="Times New Roman" pitchFamily="18" charset="0"/>
                <a:cs typeface="Times New Roman" pitchFamily="18" charset="0"/>
              </a:rPr>
              <a:t>2 </a:t>
            </a:r>
            <a:r>
              <a:rPr lang="ru-RU" sz="1600" dirty="0" smtClean="0">
                <a:latin typeface="Times New Roman" pitchFamily="18" charset="0"/>
                <a:cs typeface="Times New Roman" pitchFamily="18" charset="0"/>
              </a:rPr>
              <a:t> + </a:t>
            </a:r>
            <a:r>
              <a:rPr lang="ru-RU" sz="1600" dirty="0" smtClean="0">
                <a:solidFill>
                  <a:prstClr val="black"/>
                </a:solidFill>
                <a:latin typeface="Times New Roman" pitchFamily="18" charset="0"/>
                <a:cs typeface="Times New Roman" pitchFamily="18" charset="0"/>
              </a:rPr>
              <a:t>СО</a:t>
            </a:r>
            <a:r>
              <a:rPr lang="ru-RU" sz="1600" baseline="-25000" dirty="0" smtClean="0">
                <a:solidFill>
                  <a:prstClr val="black"/>
                </a:solidFill>
                <a:latin typeface="Times New Roman" pitchFamily="18" charset="0"/>
                <a:cs typeface="Times New Roman" pitchFamily="18" charset="0"/>
              </a:rPr>
              <a:t>2</a:t>
            </a:r>
            <a:r>
              <a:rPr lang="ru-RU" sz="1600" dirty="0" smtClean="0">
                <a:solidFill>
                  <a:prstClr val="black"/>
                </a:solidFill>
                <a:latin typeface="Times New Roman" pitchFamily="18" charset="0"/>
                <a:cs typeface="Times New Roman" pitchFamily="18" charset="0"/>
              </a:rPr>
              <a:t> </a:t>
            </a:r>
          </a:p>
          <a:p>
            <a:pPr lvl="0"/>
            <a:endParaRPr lang="ru-RU" sz="1200" dirty="0" smtClean="0">
              <a:solidFill>
                <a:prstClr val="black"/>
              </a:solidFill>
              <a:latin typeface="Times New Roman" pitchFamily="18" charset="0"/>
              <a:cs typeface="Times New Roman" pitchFamily="18" charset="0"/>
            </a:endParaRPr>
          </a:p>
          <a:p>
            <a:pPr lvl="0"/>
            <a:r>
              <a:rPr lang="ru-RU" sz="1600" dirty="0" smtClean="0">
                <a:solidFill>
                  <a:prstClr val="black"/>
                </a:solidFill>
                <a:latin typeface="Times New Roman" pitchFamily="18" charset="0"/>
                <a:cs typeface="Times New Roman" pitchFamily="18" charset="0"/>
              </a:rPr>
              <a:t>4) с кислыми солями (при сплавлении):</a:t>
            </a:r>
            <a:br>
              <a:rPr lang="ru-RU" sz="1600" dirty="0" smtClean="0">
                <a:solidFill>
                  <a:prstClr val="black"/>
                </a:solidFill>
                <a:latin typeface="Times New Roman" pitchFamily="18" charset="0"/>
                <a:cs typeface="Times New Roman" pitchFamily="18" charset="0"/>
              </a:rPr>
            </a:br>
            <a:r>
              <a:rPr lang="ru-RU" sz="1600" dirty="0" smtClean="0">
                <a:latin typeface="Times New Roman" pitchFamily="18" charset="0"/>
                <a:cs typeface="Times New Roman" pitchFamily="18" charset="0"/>
              </a:rPr>
              <a:t> Аl</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О</a:t>
            </a:r>
            <a:r>
              <a:rPr lang="ru-RU" sz="1600" baseline="-25000" dirty="0" smtClean="0">
                <a:latin typeface="Times New Roman" pitchFamily="18" charset="0"/>
                <a:cs typeface="Times New Roman" pitchFamily="18" charset="0"/>
              </a:rPr>
              <a:t>3</a:t>
            </a:r>
            <a:r>
              <a:rPr lang="ru-RU" sz="1600" dirty="0" smtClean="0">
                <a:solidFill>
                  <a:prstClr val="black"/>
                </a:solidFill>
                <a:latin typeface="Times New Roman" pitchFamily="18" charset="0"/>
                <a:cs typeface="Times New Roman" pitchFamily="18" charset="0"/>
              </a:rPr>
              <a:t> + 6KHSO</a:t>
            </a:r>
            <a:r>
              <a:rPr lang="ru-RU" sz="1600" baseline="-25000" dirty="0" smtClean="0">
                <a:solidFill>
                  <a:prstClr val="black"/>
                </a:solidFill>
                <a:latin typeface="Times New Roman" pitchFamily="18" charset="0"/>
                <a:cs typeface="Times New Roman" pitchFamily="18" charset="0"/>
              </a:rPr>
              <a:t>4</a:t>
            </a:r>
            <a:r>
              <a:rPr lang="ru-RU" sz="1600" dirty="0" smtClean="0">
                <a:solidFill>
                  <a:prstClr val="black"/>
                </a:solidFill>
                <a:latin typeface="Times New Roman" pitchFamily="18" charset="0"/>
                <a:cs typeface="Times New Roman" pitchFamily="18" charset="0"/>
              </a:rPr>
              <a:t> = Al</a:t>
            </a:r>
            <a:r>
              <a:rPr lang="ru-RU" sz="1600" baseline="-25000" dirty="0" smtClean="0">
                <a:solidFill>
                  <a:prstClr val="black"/>
                </a:solidFill>
                <a:latin typeface="Times New Roman" pitchFamily="18" charset="0"/>
                <a:cs typeface="Times New Roman" pitchFamily="18" charset="0"/>
              </a:rPr>
              <a:t>2</a:t>
            </a:r>
            <a:r>
              <a:rPr lang="ru-RU" sz="1600" dirty="0" smtClean="0">
                <a:solidFill>
                  <a:prstClr val="black"/>
                </a:solidFill>
                <a:latin typeface="Times New Roman" pitchFamily="18" charset="0"/>
                <a:cs typeface="Times New Roman" pitchFamily="18" charset="0"/>
              </a:rPr>
              <a:t>(SO</a:t>
            </a:r>
            <a:r>
              <a:rPr lang="ru-RU" sz="1600" baseline="-25000" dirty="0" smtClean="0">
                <a:solidFill>
                  <a:prstClr val="black"/>
                </a:solidFill>
                <a:latin typeface="Times New Roman" pitchFamily="18" charset="0"/>
                <a:cs typeface="Times New Roman" pitchFamily="18" charset="0"/>
              </a:rPr>
              <a:t>4</a:t>
            </a:r>
            <a:r>
              <a:rPr lang="ru-RU" sz="1600" dirty="0" smtClean="0">
                <a:solidFill>
                  <a:prstClr val="black"/>
                </a:solidFill>
                <a:latin typeface="Times New Roman" pitchFamily="18" charset="0"/>
                <a:cs typeface="Times New Roman" pitchFamily="18" charset="0"/>
              </a:rPr>
              <a:t>)</a:t>
            </a:r>
            <a:r>
              <a:rPr lang="ru-RU" sz="1600" baseline="-25000" dirty="0" smtClean="0">
                <a:solidFill>
                  <a:prstClr val="black"/>
                </a:solidFill>
                <a:latin typeface="Times New Roman" pitchFamily="18" charset="0"/>
                <a:cs typeface="Times New Roman" pitchFamily="18" charset="0"/>
              </a:rPr>
              <a:t>3</a:t>
            </a:r>
            <a:r>
              <a:rPr lang="ru-RU" sz="1600" dirty="0" smtClean="0">
                <a:solidFill>
                  <a:prstClr val="black"/>
                </a:solidFill>
                <a:latin typeface="Times New Roman" pitchFamily="18" charset="0"/>
                <a:cs typeface="Times New Roman" pitchFamily="18" charset="0"/>
              </a:rPr>
              <a:t> + 3K</a:t>
            </a:r>
            <a:r>
              <a:rPr lang="ru-RU" sz="1600" baseline="-25000" dirty="0" smtClean="0">
                <a:solidFill>
                  <a:prstClr val="black"/>
                </a:solidFill>
                <a:latin typeface="Times New Roman" pitchFamily="18" charset="0"/>
                <a:cs typeface="Times New Roman" pitchFamily="18" charset="0"/>
              </a:rPr>
              <a:t>2</a:t>
            </a:r>
            <a:r>
              <a:rPr lang="ru-RU" sz="1600" dirty="0" smtClean="0">
                <a:solidFill>
                  <a:prstClr val="black"/>
                </a:solidFill>
                <a:latin typeface="Times New Roman" pitchFamily="18" charset="0"/>
                <a:cs typeface="Times New Roman" pitchFamily="18" charset="0"/>
              </a:rPr>
              <a:t>SO</a:t>
            </a:r>
            <a:r>
              <a:rPr lang="ru-RU" sz="1600" baseline="-25000" dirty="0" smtClean="0">
                <a:solidFill>
                  <a:prstClr val="black"/>
                </a:solidFill>
                <a:latin typeface="Times New Roman" pitchFamily="18" charset="0"/>
                <a:cs typeface="Times New Roman" pitchFamily="18" charset="0"/>
              </a:rPr>
              <a:t>4</a:t>
            </a:r>
            <a:r>
              <a:rPr lang="ru-RU" sz="1600" dirty="0" smtClean="0">
                <a:solidFill>
                  <a:prstClr val="black"/>
                </a:solidFill>
                <a:latin typeface="Times New Roman" pitchFamily="18" charset="0"/>
                <a:cs typeface="Times New Roman" pitchFamily="18" charset="0"/>
              </a:rPr>
              <a:t> + 3Н</a:t>
            </a:r>
            <a:r>
              <a:rPr lang="ru-RU" sz="1600" baseline="-25000" dirty="0" smtClean="0">
                <a:solidFill>
                  <a:prstClr val="black"/>
                </a:solidFill>
                <a:latin typeface="Times New Roman" pitchFamily="18" charset="0"/>
                <a:cs typeface="Times New Roman" pitchFamily="18" charset="0"/>
              </a:rPr>
              <a:t>2</a:t>
            </a:r>
            <a:r>
              <a:rPr lang="ru-RU" sz="1600" dirty="0" smtClean="0">
                <a:solidFill>
                  <a:prstClr val="black"/>
                </a:solidFill>
                <a:latin typeface="Times New Roman" pitchFamily="18" charset="0"/>
                <a:cs typeface="Times New Roman" pitchFamily="18" charset="0"/>
              </a:rPr>
              <a:t>O</a:t>
            </a:r>
            <a:endParaRPr lang="ru-RU" sz="1600" dirty="0">
              <a:solidFill>
                <a:prstClr val="black"/>
              </a:solidFill>
              <a:latin typeface="Times New Roman" pitchFamily="18" charset="0"/>
              <a:cs typeface="Times New Roman" pitchFamily="18" charset="0"/>
            </a:endParaRPr>
          </a:p>
        </p:txBody>
      </p:sp>
      <p:sp>
        <p:nvSpPr>
          <p:cNvPr id="6" name="Прямоугольник 5"/>
          <p:cNvSpPr/>
          <p:nvPr/>
        </p:nvSpPr>
        <p:spPr>
          <a:xfrm>
            <a:off x="899592" y="2204864"/>
            <a:ext cx="7704856" cy="523220"/>
          </a:xfrm>
          <a:prstGeom prst="rect">
            <a:avLst/>
          </a:prstGeom>
        </p:spPr>
        <p:txBody>
          <a:bodyPr wrap="square">
            <a:spAutoFit/>
          </a:bodyPr>
          <a:lstStyle/>
          <a:p>
            <a:pPr lvl="0" algn="ctr" fontAlgn="base">
              <a:spcBef>
                <a:spcPct val="0"/>
              </a:spcBef>
              <a:spcAft>
                <a:spcPct val="0"/>
              </a:spcAft>
            </a:pPr>
            <a:r>
              <a:rPr lang="ru-RU" sz="2800" b="1" i="1" dirty="0" smtClean="0">
                <a:solidFill>
                  <a:schemeClr val="tx2">
                    <a:lumMod val="75000"/>
                  </a:schemeClr>
                </a:solidFill>
                <a:latin typeface="Times New Roman" pitchFamily="18" charset="0"/>
                <a:ea typeface="Times New Roman" pitchFamily="18" charset="0"/>
                <a:cs typeface="Times New Roman" pitchFamily="18" charset="0"/>
              </a:rPr>
              <a:t>Химические свойства оксида алюминия</a:t>
            </a:r>
            <a:endParaRPr lang="ru-RU" sz="2800" b="1" i="1" dirty="0" smtClean="0">
              <a:solidFill>
                <a:schemeClr val="tx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dissolv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dissolv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dissolve">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Effect transition="in" filter="dissolve">
                                      <p:cBhvr>
                                        <p:cTn id="37" dur="500"/>
                                        <p:tgtEl>
                                          <p:spTgt spid="5">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dissolve">
                                      <p:cBhvr>
                                        <p:cTn id="42" dur="500"/>
                                        <p:tgtEl>
                                          <p:spTgt spid="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animEffect transition="in" filter="dissolve">
                                      <p:cBhvr>
                                        <p:cTn id="47" dur="500"/>
                                        <p:tgtEl>
                                          <p:spTgt spid="5">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5">
                                            <p:txEl>
                                              <p:pRg st="5" end="5"/>
                                            </p:txEl>
                                          </p:spTgt>
                                        </p:tgtEl>
                                        <p:attrNameLst>
                                          <p:attrName>style.visibility</p:attrName>
                                        </p:attrNameLst>
                                      </p:cBhvr>
                                      <p:to>
                                        <p:strVal val="visible"/>
                                      </p:to>
                                    </p:set>
                                    <p:animEffect transition="in" filter="dissolve">
                                      <p:cBhvr>
                                        <p:cTn id="52" dur="500"/>
                                        <p:tgtEl>
                                          <p:spTgt spid="5">
                                            <p:txEl>
                                              <p:pRg st="5" end="5"/>
                                            </p:txEl>
                                          </p:spTgt>
                                        </p:tgtEl>
                                      </p:cBhvr>
                                    </p:animEffect>
                                  </p:childTnLst>
                                </p:cTn>
                              </p:par>
                              <p:par>
                                <p:cTn id="53" presetID="9" presetClass="entr" presetSubtype="0" fill="hold" nodeType="withEffect">
                                  <p:stCondLst>
                                    <p:cond delay="0"/>
                                  </p:stCondLst>
                                  <p:childTnLst>
                                    <p:set>
                                      <p:cBhvr>
                                        <p:cTn id="54" dur="1" fill="hold">
                                          <p:stCondLst>
                                            <p:cond delay="0"/>
                                          </p:stCondLst>
                                        </p:cTn>
                                        <p:tgtEl>
                                          <p:spTgt spid="5">
                                            <p:txEl>
                                              <p:pRg st="6" end="6"/>
                                            </p:txEl>
                                          </p:spTgt>
                                        </p:tgtEl>
                                        <p:attrNameLst>
                                          <p:attrName>style.visibility</p:attrName>
                                        </p:attrNameLst>
                                      </p:cBhvr>
                                      <p:to>
                                        <p:strVal val="visible"/>
                                      </p:to>
                                    </p:set>
                                    <p:animEffect transition="in" filter="dissolve">
                                      <p:cBhvr>
                                        <p:cTn id="55" dur="500"/>
                                        <p:tgtEl>
                                          <p:spTgt spid="5">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5">
                                            <p:txEl>
                                              <p:pRg st="7" end="7"/>
                                            </p:txEl>
                                          </p:spTgt>
                                        </p:tgtEl>
                                        <p:attrNameLst>
                                          <p:attrName>style.visibility</p:attrName>
                                        </p:attrNameLst>
                                      </p:cBhvr>
                                      <p:to>
                                        <p:strVal val="visible"/>
                                      </p:to>
                                    </p:set>
                                    <p:animEffect transition="in" filter="dissolve">
                                      <p:cBhvr>
                                        <p:cTn id="60" dur="500"/>
                                        <p:tgtEl>
                                          <p:spTgt spid="5">
                                            <p:txEl>
                                              <p:pRg st="7" end="7"/>
                                            </p:txEl>
                                          </p:spTgt>
                                        </p:tgtEl>
                                      </p:cBhvr>
                                    </p:animEffect>
                                  </p:childTnLst>
                                </p:cTn>
                              </p:par>
                              <p:par>
                                <p:cTn id="61" presetID="9" presetClass="entr" presetSubtype="0" fill="hold" nodeType="withEffect">
                                  <p:stCondLst>
                                    <p:cond delay="0"/>
                                  </p:stCondLst>
                                  <p:childTnLst>
                                    <p:set>
                                      <p:cBhvr>
                                        <p:cTn id="62" dur="1" fill="hold">
                                          <p:stCondLst>
                                            <p:cond delay="0"/>
                                          </p:stCondLst>
                                        </p:cTn>
                                        <p:tgtEl>
                                          <p:spTgt spid="5">
                                            <p:txEl>
                                              <p:pRg st="8" end="8"/>
                                            </p:txEl>
                                          </p:spTgt>
                                        </p:tgtEl>
                                        <p:attrNameLst>
                                          <p:attrName>style.visibility</p:attrName>
                                        </p:attrNameLst>
                                      </p:cBhvr>
                                      <p:to>
                                        <p:strVal val="visible"/>
                                      </p:to>
                                    </p:set>
                                    <p:animEffect transition="in" filter="dissolve">
                                      <p:cBhvr>
                                        <p:cTn id="63" dur="500"/>
                                        <p:tgtEl>
                                          <p:spTgt spid="5">
                                            <p:txEl>
                                              <p:pRg st="8" end="8"/>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5">
                                            <p:txEl>
                                              <p:pRg st="9" end="9"/>
                                            </p:txEl>
                                          </p:spTgt>
                                        </p:tgtEl>
                                        <p:attrNameLst>
                                          <p:attrName>style.visibility</p:attrName>
                                        </p:attrNameLst>
                                      </p:cBhvr>
                                      <p:to>
                                        <p:strVal val="visible"/>
                                      </p:to>
                                    </p:set>
                                    <p:animEffect transition="in" filter="dissolve">
                                      <p:cBhvr>
                                        <p:cTn id="68" dur="500"/>
                                        <p:tgtEl>
                                          <p:spTgt spid="5">
                                            <p:txEl>
                                              <p:pRg st="9" end="9"/>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5">
                                            <p:txEl>
                                              <p:pRg st="11" end="11"/>
                                            </p:txEl>
                                          </p:spTgt>
                                        </p:tgtEl>
                                        <p:attrNameLst>
                                          <p:attrName>style.visibility</p:attrName>
                                        </p:attrNameLst>
                                      </p:cBhvr>
                                      <p:to>
                                        <p:strVal val="visible"/>
                                      </p:to>
                                    </p:set>
                                    <p:animEffect transition="in" filter="dissolve">
                                      <p:cBhvr>
                                        <p:cTn id="73"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Прямоугольник 1"/>
          <p:cNvSpPr/>
          <p:nvPr/>
        </p:nvSpPr>
        <p:spPr>
          <a:xfrm>
            <a:off x="1547664" y="404664"/>
            <a:ext cx="6552728" cy="523220"/>
          </a:xfrm>
          <a:prstGeom prst="rect">
            <a:avLst/>
          </a:prstGeom>
        </p:spPr>
        <p:txBody>
          <a:bodyPr wrap="square">
            <a:spAutoFit/>
          </a:bodyPr>
          <a:lstStyle/>
          <a:p>
            <a:pPr lvl="0" algn="ctr" fontAlgn="base">
              <a:spcBef>
                <a:spcPct val="0"/>
              </a:spcBef>
              <a:spcAft>
                <a:spcPct val="0"/>
              </a:spcAft>
            </a:pPr>
            <a:r>
              <a:rPr lang="ru-RU" sz="2800" b="1" i="1" dirty="0" smtClean="0">
                <a:solidFill>
                  <a:schemeClr val="tx2">
                    <a:lumMod val="75000"/>
                  </a:schemeClr>
                </a:solidFill>
                <a:latin typeface="Times New Roman" pitchFamily="18" charset="0"/>
                <a:ea typeface="Times New Roman" pitchFamily="18" charset="0"/>
                <a:cs typeface="Times New Roman" pitchFamily="18" charset="0"/>
              </a:rPr>
              <a:t>Получение гидроксида алюминия</a:t>
            </a:r>
            <a:endParaRPr lang="ru-RU" sz="2800" b="1" i="1" dirty="0" smtClean="0">
              <a:solidFill>
                <a:schemeClr val="tx2">
                  <a:lumMod val="75000"/>
                </a:schemeClr>
              </a:solidFill>
              <a:latin typeface="Times New Roman" pitchFamily="18" charset="0"/>
              <a:cs typeface="Times New Roman" pitchFamily="18" charset="0"/>
            </a:endParaRPr>
          </a:p>
        </p:txBody>
      </p:sp>
      <p:sp>
        <p:nvSpPr>
          <p:cNvPr id="1027" name="AutoShape 3" descr="{\mathsf  {AlCl_{3}+3NaOH\longrightarrow Al(OH)_{3}\downarrow +3NaCl}}"/>
          <p:cNvSpPr>
            <a:spLocks noChangeAspect="1" noChangeArrowheads="1"/>
          </p:cNvSpPr>
          <p:nvPr/>
        </p:nvSpPr>
        <p:spPr bwMode="auto">
          <a:xfrm>
            <a:off x="288925" y="-682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mathsf  {2AlCl_{3}+3Na_{2}CO_{3}+3H_{2}O\rightarrow 2Al(OH)_{3}\downarrow +6NaCl+3CO_{2}}}"/>
          <p:cNvSpPr>
            <a:spLocks noChangeAspect="1" noChangeArrowheads="1"/>
          </p:cNvSpPr>
          <p:nvPr/>
        </p:nvSpPr>
        <p:spPr bwMode="auto">
          <a:xfrm>
            <a:off x="288925" y="388938"/>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6" name="Прямоугольник 5"/>
          <p:cNvSpPr/>
          <p:nvPr/>
        </p:nvSpPr>
        <p:spPr>
          <a:xfrm>
            <a:off x="467544" y="980728"/>
            <a:ext cx="8208912" cy="1446550"/>
          </a:xfrm>
          <a:prstGeom prst="rect">
            <a:avLst/>
          </a:prstGeom>
        </p:spPr>
        <p:txBody>
          <a:bodyPr wrap="square">
            <a:spAutoFit/>
          </a:bodyPr>
          <a:lstStyle/>
          <a:p>
            <a:pPr algn="just"/>
            <a:r>
              <a:rPr lang="ru-RU" sz="1600" dirty="0" smtClean="0">
                <a:solidFill>
                  <a:prstClr val="black"/>
                </a:solidFill>
                <a:latin typeface="Times New Roman" pitchFamily="18" charset="0"/>
                <a:cs typeface="Times New Roman" pitchFamily="18" charset="0"/>
              </a:rPr>
              <a:t>1) Взаимодействии  </a:t>
            </a:r>
            <a:r>
              <a:rPr lang="ru-RU" sz="1600" dirty="0" err="1" smtClean="0">
                <a:solidFill>
                  <a:prstClr val="black"/>
                </a:solidFill>
                <a:latin typeface="Times New Roman" pitchFamily="18" charset="0"/>
                <a:cs typeface="Times New Roman" pitchFamily="18" charset="0"/>
              </a:rPr>
              <a:t>водорастворимых</a:t>
            </a:r>
            <a:r>
              <a:rPr lang="ru-RU" sz="1600" dirty="0" smtClean="0">
                <a:solidFill>
                  <a:prstClr val="black"/>
                </a:solidFill>
                <a:latin typeface="Times New Roman" pitchFamily="18" charset="0"/>
                <a:cs typeface="Times New Roman" pitchFamily="18" charset="0"/>
              </a:rPr>
              <a:t> солей алюминия с водными растворами щёлочи, избегая их избытка:</a:t>
            </a:r>
          </a:p>
          <a:p>
            <a:pPr marL="342900" indent="-342900" algn="just"/>
            <a:r>
              <a:rPr lang="ru-RU" sz="1600" dirty="0" err="1" smtClean="0">
                <a:latin typeface="Times New Roman" pitchFamily="18" charset="0"/>
                <a:cs typeface="Times New Roman" pitchFamily="18" charset="0"/>
              </a:rPr>
              <a:t>Аl</a:t>
            </a:r>
            <a:r>
              <a:rPr lang="en-US" sz="1600" dirty="0" smtClean="0">
                <a:latin typeface="Times New Roman" pitchFamily="18" charset="0"/>
                <a:cs typeface="Times New Roman" pitchFamily="18" charset="0"/>
              </a:rPr>
              <a:t>Cl</a:t>
            </a:r>
            <a:r>
              <a:rPr lang="en-US" sz="1600" baseline="-25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+ 3</a:t>
            </a:r>
            <a:r>
              <a:rPr lang="en-US" sz="1600" dirty="0" smtClean="0">
                <a:latin typeface="Times New Roman" pitchFamily="18" charset="0"/>
                <a:cs typeface="Times New Roman" pitchFamily="18" charset="0"/>
              </a:rPr>
              <a:t>Na</a:t>
            </a:r>
            <a:r>
              <a:rPr lang="ru-RU" sz="1600" dirty="0" smtClean="0">
                <a:latin typeface="Times New Roman" pitchFamily="18" charset="0"/>
                <a:cs typeface="Times New Roman" pitchFamily="18" charset="0"/>
              </a:rPr>
              <a:t>О</a:t>
            </a:r>
            <a:r>
              <a:rPr lang="en-US" sz="1600" dirty="0" smtClean="0">
                <a:latin typeface="Times New Roman" pitchFamily="18" charset="0"/>
                <a:cs typeface="Times New Roman" pitchFamily="18" charset="0"/>
              </a:rPr>
              <a:t>H</a:t>
            </a:r>
            <a:r>
              <a:rPr lang="ru-RU"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Аl</a:t>
            </a:r>
            <a:r>
              <a:rPr lang="en-US" sz="16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О</a:t>
            </a:r>
            <a:r>
              <a:rPr lang="en-US" sz="1600" dirty="0" smtClean="0">
                <a:latin typeface="Times New Roman" pitchFamily="18" charset="0"/>
                <a:cs typeface="Times New Roman" pitchFamily="18" charset="0"/>
              </a:rPr>
              <a:t>H)</a:t>
            </a:r>
            <a:r>
              <a:rPr lang="ru-RU" sz="1600" baseline="-25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 + </a:t>
            </a:r>
            <a:r>
              <a:rPr lang="ru-RU" sz="1600" dirty="0" smtClean="0">
                <a:latin typeface="Times New Roman" pitchFamily="18" charset="0"/>
                <a:cs typeface="Times New Roman" pitchFamily="18" charset="0"/>
              </a:rPr>
              <a:t>3</a:t>
            </a:r>
            <a:r>
              <a:rPr lang="en-US" sz="1600" dirty="0" err="1" smtClean="0">
                <a:latin typeface="Times New Roman" pitchFamily="18" charset="0"/>
                <a:cs typeface="Times New Roman" pitchFamily="18" charset="0"/>
              </a:rPr>
              <a:t>NaCl</a:t>
            </a:r>
            <a:endParaRPr lang="ru-RU" sz="1600" dirty="0" smtClean="0">
              <a:latin typeface="Times New Roman" pitchFamily="18" charset="0"/>
              <a:cs typeface="Times New Roman" pitchFamily="18" charset="0"/>
            </a:endParaRPr>
          </a:p>
          <a:p>
            <a:pPr marL="342900" indent="-342900" algn="just"/>
            <a:endParaRPr lang="ru-RU" sz="800" dirty="0" smtClean="0">
              <a:latin typeface="Times New Roman" pitchFamily="18" charset="0"/>
              <a:cs typeface="Times New Roman" pitchFamily="18" charset="0"/>
            </a:endParaRPr>
          </a:p>
          <a:p>
            <a:pPr marL="342900" indent="-342900" algn="just"/>
            <a:r>
              <a:rPr lang="ru-RU" sz="1600" dirty="0" smtClean="0">
                <a:latin typeface="Times New Roman" pitchFamily="18" charset="0"/>
                <a:cs typeface="Times New Roman" pitchFamily="18" charset="0"/>
              </a:rPr>
              <a:t>2) Взаимодействие </a:t>
            </a:r>
            <a:r>
              <a:rPr lang="ru-RU" sz="1600" dirty="0" err="1" smtClean="0">
                <a:latin typeface="Times New Roman" pitchFamily="18" charset="0"/>
                <a:cs typeface="Times New Roman" pitchFamily="18" charset="0"/>
              </a:rPr>
              <a:t>водорастворимых</a:t>
            </a:r>
            <a:r>
              <a:rPr lang="ru-RU" sz="1600" dirty="0" smtClean="0">
                <a:latin typeface="Times New Roman" pitchFamily="18" charset="0"/>
                <a:cs typeface="Times New Roman" pitchFamily="18" charset="0"/>
              </a:rPr>
              <a:t> солей алюминия с карбонатами щелочных металлов:</a:t>
            </a:r>
          </a:p>
          <a:p>
            <a:pPr algn="just"/>
            <a:r>
              <a:rPr lang="ru-RU" sz="1600" dirty="0" smtClean="0">
                <a:latin typeface="Times New Roman" pitchFamily="18" charset="0"/>
                <a:cs typeface="Times New Roman" pitchFamily="18" charset="0"/>
              </a:rPr>
              <a:t>2Аl</a:t>
            </a:r>
            <a:r>
              <a:rPr lang="en-US" sz="1600" dirty="0" smtClean="0">
                <a:latin typeface="Times New Roman" pitchFamily="18" charset="0"/>
                <a:cs typeface="Times New Roman" pitchFamily="18" charset="0"/>
              </a:rPr>
              <a:t>Cl</a:t>
            </a:r>
            <a:r>
              <a:rPr lang="en-US" sz="1600" baseline="-25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+ 3</a:t>
            </a:r>
            <a:r>
              <a:rPr lang="en-US" sz="1600" dirty="0" smtClean="0">
                <a:latin typeface="Times New Roman" pitchFamily="18" charset="0"/>
                <a:cs typeface="Times New Roman" pitchFamily="18" charset="0"/>
              </a:rPr>
              <a:t>Na</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СО</a:t>
            </a:r>
            <a:r>
              <a:rPr lang="ru-RU" sz="1600" baseline="-25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 + 3Н</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О→ </a:t>
            </a:r>
            <a:r>
              <a:rPr lang="ru-RU" sz="1600" dirty="0" err="1" smtClean="0">
                <a:latin typeface="Times New Roman" pitchFamily="18" charset="0"/>
                <a:cs typeface="Times New Roman" pitchFamily="18" charset="0"/>
              </a:rPr>
              <a:t>Аl</a:t>
            </a:r>
            <a:r>
              <a:rPr lang="en-US" sz="16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О</a:t>
            </a:r>
            <a:r>
              <a:rPr lang="en-US" sz="1600" dirty="0" smtClean="0">
                <a:latin typeface="Times New Roman" pitchFamily="18" charset="0"/>
                <a:cs typeface="Times New Roman" pitchFamily="18" charset="0"/>
              </a:rPr>
              <a:t>H)</a:t>
            </a:r>
            <a:r>
              <a:rPr lang="ru-RU" sz="1600" baseline="-25000" dirty="0" smtClean="0">
                <a:latin typeface="Times New Roman" pitchFamily="18" charset="0"/>
                <a:cs typeface="Times New Roman" pitchFamily="18" charset="0"/>
              </a:rPr>
              <a:t>3</a:t>
            </a:r>
            <a:r>
              <a:rPr lang="ru-RU"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 + </a:t>
            </a:r>
            <a:r>
              <a:rPr lang="ru-RU" sz="1600" dirty="0" smtClean="0">
                <a:latin typeface="Times New Roman" pitchFamily="18" charset="0"/>
                <a:cs typeface="Times New Roman" pitchFamily="18" charset="0"/>
              </a:rPr>
              <a:t>6</a:t>
            </a:r>
            <a:r>
              <a:rPr lang="en-US" sz="1600" dirty="0" err="1" smtClean="0">
                <a:latin typeface="Times New Roman" pitchFamily="18" charset="0"/>
                <a:cs typeface="Times New Roman" pitchFamily="18" charset="0"/>
              </a:rPr>
              <a:t>NaCl</a:t>
            </a:r>
            <a:r>
              <a:rPr lang="ru-RU" sz="1600" dirty="0" smtClean="0">
                <a:latin typeface="Times New Roman" pitchFamily="18" charset="0"/>
                <a:cs typeface="Times New Roman" pitchFamily="18" charset="0"/>
              </a:rPr>
              <a:t> + СО</a:t>
            </a:r>
            <a:r>
              <a:rPr lang="ru-RU" sz="1600" baseline="-25000" dirty="0" smtClean="0">
                <a:latin typeface="Times New Roman" pitchFamily="18" charset="0"/>
                <a:cs typeface="Times New Roman" pitchFamily="18" charset="0"/>
              </a:rPr>
              <a:t>2</a:t>
            </a:r>
            <a:endParaRPr lang="ru-RU" baseline="-25000" dirty="0"/>
          </a:p>
        </p:txBody>
      </p:sp>
      <p:sp>
        <p:nvSpPr>
          <p:cNvPr id="1030" name="AutoShape 6" descr="{\mathsf  {Al(OH)_{3}+3HCl\longrightarrow AlCl_{3}+3H_{2}O}}"/>
          <p:cNvSpPr>
            <a:spLocks noChangeAspect="1" noChangeArrowheads="1"/>
          </p:cNvSpPr>
          <p:nvPr/>
        </p:nvSpPr>
        <p:spPr bwMode="auto">
          <a:xfrm>
            <a:off x="34925" y="-53340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1" name="AutoShape 7" descr="{\mathsf  {Al(OH)_{3}+NaOH\longrightarrow Na[Al(OH)_{4}]}}"/>
          <p:cNvSpPr>
            <a:spLocks noChangeAspect="1" noChangeArrowheads="1"/>
          </p:cNvSpPr>
          <p:nvPr/>
        </p:nvSpPr>
        <p:spPr bwMode="auto">
          <a:xfrm>
            <a:off x="288925" y="-7620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mathsf  {Al(OH)_{3}+NaOH\rightarrow NaAlO_{2}+2H_{2}O}}"/>
          <p:cNvSpPr>
            <a:spLocks noChangeAspect="1" noChangeArrowheads="1"/>
          </p:cNvSpPr>
          <p:nvPr/>
        </p:nvSpPr>
        <p:spPr bwMode="auto">
          <a:xfrm>
            <a:off x="288925" y="22860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3" name="AutoShape 9" descr="{\mathsf  {2Al(OH)_{3}\rightarrow Al_{2}O_{3}+3H_{2}O}}"/>
          <p:cNvSpPr>
            <a:spLocks noChangeAspect="1" noChangeArrowheads="1"/>
          </p:cNvSpPr>
          <p:nvPr/>
        </p:nvSpPr>
        <p:spPr bwMode="auto">
          <a:xfrm>
            <a:off x="288925" y="533400"/>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2" name="Прямоугольник 11"/>
          <p:cNvSpPr/>
          <p:nvPr/>
        </p:nvSpPr>
        <p:spPr>
          <a:xfrm>
            <a:off x="899592" y="2780928"/>
            <a:ext cx="7704856" cy="523220"/>
          </a:xfrm>
          <a:prstGeom prst="rect">
            <a:avLst/>
          </a:prstGeom>
        </p:spPr>
        <p:txBody>
          <a:bodyPr wrap="square">
            <a:spAutoFit/>
          </a:bodyPr>
          <a:lstStyle/>
          <a:p>
            <a:pPr lvl="0" algn="ctr" fontAlgn="base">
              <a:spcBef>
                <a:spcPct val="0"/>
              </a:spcBef>
              <a:spcAft>
                <a:spcPct val="0"/>
              </a:spcAft>
            </a:pPr>
            <a:r>
              <a:rPr lang="ru-RU" sz="2800" b="1" i="1" dirty="0" smtClean="0">
                <a:solidFill>
                  <a:schemeClr val="tx2">
                    <a:lumMod val="75000"/>
                  </a:schemeClr>
                </a:solidFill>
                <a:latin typeface="Times New Roman" pitchFamily="18" charset="0"/>
                <a:ea typeface="Times New Roman" pitchFamily="18" charset="0"/>
                <a:cs typeface="Times New Roman" pitchFamily="18" charset="0"/>
              </a:rPr>
              <a:t>Химические свойства гидроксида алюминия</a:t>
            </a:r>
            <a:endParaRPr lang="ru-RU" sz="2800" b="1" i="1" dirty="0" smtClean="0">
              <a:solidFill>
                <a:schemeClr val="tx2">
                  <a:lumMod val="75000"/>
                </a:schemeClr>
              </a:solidFill>
              <a:latin typeface="Times New Roman" pitchFamily="18" charset="0"/>
              <a:cs typeface="Times New Roman" pitchFamily="18" charset="0"/>
            </a:endParaRPr>
          </a:p>
        </p:txBody>
      </p:sp>
      <p:sp>
        <p:nvSpPr>
          <p:cNvPr id="13" name="Прямоугольник 12"/>
          <p:cNvSpPr/>
          <p:nvPr/>
        </p:nvSpPr>
        <p:spPr>
          <a:xfrm>
            <a:off x="539552" y="3573016"/>
            <a:ext cx="8136904" cy="2554545"/>
          </a:xfrm>
          <a:prstGeom prst="rect">
            <a:avLst/>
          </a:prstGeom>
        </p:spPr>
        <p:txBody>
          <a:bodyPr wrap="square">
            <a:spAutoFit/>
          </a:bodyPr>
          <a:lstStyle/>
          <a:p>
            <a:pPr lvl="0" algn="just" fontAlgn="base">
              <a:spcBef>
                <a:spcPct val="0"/>
              </a:spcBef>
              <a:spcAft>
                <a:spcPct val="0"/>
              </a:spcAft>
            </a:pPr>
            <a:r>
              <a:rPr lang="ru-RU" sz="1600" dirty="0" smtClean="0">
                <a:latin typeface="Times New Roman" pitchFamily="18" charset="0"/>
                <a:cs typeface="Times New Roman" pitchFamily="18" charset="0"/>
              </a:rPr>
              <a:t>1) </a:t>
            </a:r>
            <a:r>
              <a:rPr lang="ru-RU" sz="1600" dirty="0" smtClean="0">
                <a:solidFill>
                  <a:prstClr val="black"/>
                </a:solidFill>
                <a:latin typeface="Times New Roman" pitchFamily="18" charset="0"/>
                <a:cs typeface="Times New Roman" pitchFamily="18" charset="0"/>
              </a:rPr>
              <a:t>как основание взаимодействует с кислотами</a:t>
            </a:r>
            <a:r>
              <a:rPr lang="ru-RU" sz="1600" dirty="0" smtClean="0">
                <a:latin typeface="Times New Roman" pitchFamily="18" charset="0"/>
                <a:cs typeface="Times New Roman" pitchFamily="18" charset="0"/>
              </a:rPr>
              <a:t>:</a:t>
            </a:r>
          </a:p>
          <a:p>
            <a:pPr lvl="0" algn="just" fontAlgn="base">
              <a:spcBef>
                <a:spcPct val="0"/>
              </a:spcBef>
              <a:spcAft>
                <a:spcPct val="0"/>
              </a:spcAft>
            </a:pPr>
            <a:r>
              <a:rPr lang="ru-RU" sz="1600" dirty="0" err="1" smtClean="0">
                <a:latin typeface="Times New Roman" pitchFamily="18" charset="0"/>
                <a:cs typeface="Times New Roman" pitchFamily="18" charset="0"/>
              </a:rPr>
              <a:t>Аl</a:t>
            </a:r>
            <a:r>
              <a:rPr lang="en-US" sz="16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О</a:t>
            </a:r>
            <a:r>
              <a:rPr lang="en-US" sz="1600" dirty="0" smtClean="0">
                <a:latin typeface="Times New Roman" pitchFamily="18" charset="0"/>
                <a:cs typeface="Times New Roman" pitchFamily="18" charset="0"/>
              </a:rPr>
              <a:t>H)</a:t>
            </a:r>
            <a:r>
              <a:rPr lang="ru-RU" sz="1600" baseline="-25000" dirty="0" smtClean="0">
                <a:latin typeface="Times New Roman" pitchFamily="18" charset="0"/>
                <a:cs typeface="Times New Roman" pitchFamily="18" charset="0"/>
              </a:rPr>
              <a:t>3</a:t>
            </a:r>
            <a:r>
              <a:rPr lang="en-US" sz="1600" dirty="0" smtClean="0">
                <a:latin typeface="Times New Roman" pitchFamily="18" charset="0"/>
                <a:cs typeface="Times New Roman" pitchFamily="18" charset="0"/>
              </a:rPr>
              <a:t> + </a:t>
            </a:r>
            <a:r>
              <a:rPr lang="ru-RU" sz="1600" dirty="0" smtClean="0">
                <a:latin typeface="Times New Roman" pitchFamily="18" charset="0"/>
                <a:cs typeface="Times New Roman" pitchFamily="18" charset="0"/>
              </a:rPr>
              <a:t>3Н</a:t>
            </a:r>
            <a:r>
              <a:rPr lang="en-US" sz="1600" dirty="0" err="1" smtClean="0">
                <a:latin typeface="Times New Roman" pitchFamily="18" charset="0"/>
                <a:cs typeface="Times New Roman" pitchFamily="18" charset="0"/>
              </a:rPr>
              <a:t>Cl</a:t>
            </a:r>
            <a:r>
              <a:rPr lang="ru-RU" sz="1600" dirty="0" smtClean="0">
                <a:latin typeface="Times New Roman" pitchFamily="18" charset="0"/>
                <a:cs typeface="Times New Roman" pitchFamily="18" charset="0"/>
              </a:rPr>
              <a:t> → </a:t>
            </a:r>
            <a:r>
              <a:rPr lang="en-US" sz="1600" dirty="0" smtClean="0">
                <a:latin typeface="Times New Roman" pitchFamily="18" charset="0"/>
                <a:cs typeface="Times New Roman" pitchFamily="18" charset="0"/>
              </a:rPr>
              <a:t>AlCl</a:t>
            </a:r>
            <a:r>
              <a:rPr lang="en-US" sz="1600" baseline="-25000" dirty="0" smtClean="0">
                <a:latin typeface="Times New Roman" pitchFamily="18" charset="0"/>
                <a:cs typeface="Times New Roman" pitchFamily="18" charset="0"/>
              </a:rPr>
              <a:t>3</a:t>
            </a:r>
            <a:r>
              <a:rPr lang="en-US" sz="1600" dirty="0" smtClean="0">
                <a:latin typeface="Times New Roman" pitchFamily="18" charset="0"/>
                <a:cs typeface="Times New Roman" pitchFamily="18" charset="0"/>
              </a:rPr>
              <a:t> + 3H</a:t>
            </a:r>
            <a:r>
              <a:rPr lang="en-US" sz="1600" baseline="-25000" dirty="0" smtClean="0">
                <a:latin typeface="Times New Roman" pitchFamily="18" charset="0"/>
                <a:cs typeface="Times New Roman" pitchFamily="18" charset="0"/>
              </a:rPr>
              <a:t>2</a:t>
            </a:r>
            <a:r>
              <a:rPr lang="en-US" sz="1600" dirty="0" smtClean="0">
                <a:latin typeface="Times New Roman" pitchFamily="18" charset="0"/>
                <a:cs typeface="Times New Roman" pitchFamily="18" charset="0"/>
              </a:rPr>
              <a:t>O</a:t>
            </a:r>
          </a:p>
          <a:p>
            <a:pPr lvl="0" algn="just" fontAlgn="base">
              <a:spcBef>
                <a:spcPct val="0"/>
              </a:spcBef>
              <a:spcAft>
                <a:spcPct val="0"/>
              </a:spcAft>
            </a:pPr>
            <a:endParaRPr lang="ru-RU" sz="800" dirty="0" smtClean="0">
              <a:latin typeface="Times New Roman" pitchFamily="18" charset="0"/>
              <a:cs typeface="Times New Roman" pitchFamily="18" charset="0"/>
            </a:endParaRPr>
          </a:p>
          <a:p>
            <a:pPr lvl="0" algn="just" fontAlgn="base">
              <a:spcBef>
                <a:spcPct val="0"/>
              </a:spcBef>
              <a:spcAft>
                <a:spcPct val="0"/>
              </a:spcAft>
            </a:pPr>
            <a:r>
              <a:rPr lang="ru-RU" sz="1600" dirty="0" smtClean="0">
                <a:latin typeface="Times New Roman" pitchFamily="18" charset="0"/>
                <a:cs typeface="Times New Roman" pitchFamily="18" charset="0"/>
              </a:rPr>
              <a:t>2) как кислота взаимодействует со щелочами:</a:t>
            </a:r>
          </a:p>
          <a:p>
            <a:pPr lvl="0" algn="just" fontAlgn="base">
              <a:spcBef>
                <a:spcPct val="0"/>
              </a:spcBef>
              <a:spcAft>
                <a:spcPct val="0"/>
              </a:spcAft>
            </a:pPr>
            <a:r>
              <a:rPr lang="ru-RU" sz="1600" dirty="0" smtClean="0">
                <a:latin typeface="Times New Roman" pitchFamily="18" charset="0"/>
                <a:cs typeface="Times New Roman" pitchFamily="18" charset="0"/>
              </a:rPr>
              <a:t>а) в растворах с образованием </a:t>
            </a:r>
            <a:r>
              <a:rPr lang="ru-RU" sz="1600" dirty="0" err="1" smtClean="0">
                <a:latin typeface="Times New Roman" pitchFamily="18" charset="0"/>
                <a:cs typeface="Times New Roman" pitchFamily="18" charset="0"/>
              </a:rPr>
              <a:t>тетрагидроксоалюмината</a:t>
            </a:r>
            <a:r>
              <a:rPr lang="ru-RU" sz="1600" dirty="0" smtClean="0">
                <a:latin typeface="Times New Roman" pitchFamily="18" charset="0"/>
                <a:cs typeface="Times New Roman" pitchFamily="18" charset="0"/>
              </a:rPr>
              <a:t>:</a:t>
            </a:r>
          </a:p>
          <a:p>
            <a:pPr lvl="0" algn="just" fontAlgn="base">
              <a:spcBef>
                <a:spcPct val="0"/>
              </a:spcBef>
              <a:spcAft>
                <a:spcPct val="0"/>
              </a:spcAft>
            </a:pPr>
            <a:r>
              <a:rPr lang="ru-RU" sz="1600" dirty="0" err="1" smtClean="0">
                <a:latin typeface="Times New Roman" pitchFamily="18" charset="0"/>
                <a:cs typeface="Times New Roman" pitchFamily="18" charset="0"/>
              </a:rPr>
              <a:t>Аl</a:t>
            </a:r>
            <a:r>
              <a:rPr lang="en-US" sz="16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О</a:t>
            </a:r>
            <a:r>
              <a:rPr lang="en-US" sz="1600" dirty="0" smtClean="0">
                <a:latin typeface="Times New Roman" pitchFamily="18" charset="0"/>
                <a:cs typeface="Times New Roman" pitchFamily="18" charset="0"/>
              </a:rPr>
              <a:t>H)</a:t>
            </a:r>
            <a:r>
              <a:rPr lang="ru-RU" sz="1600" baseline="-25000" dirty="0" smtClean="0">
                <a:latin typeface="Times New Roman" pitchFamily="18" charset="0"/>
                <a:cs typeface="Times New Roman" pitchFamily="18" charset="0"/>
              </a:rPr>
              <a:t>3</a:t>
            </a:r>
            <a:r>
              <a:rPr lang="en-US" sz="1600" dirty="0" smtClean="0">
                <a:latin typeface="Times New Roman" pitchFamily="18" charset="0"/>
                <a:cs typeface="Times New Roman" pitchFamily="18" charset="0"/>
              </a:rPr>
              <a:t> + </a:t>
            </a:r>
            <a:r>
              <a:rPr lang="en-US" sz="1600" dirty="0" err="1" smtClean="0">
                <a:latin typeface="Times New Roman" pitchFamily="18" charset="0"/>
                <a:cs typeface="Times New Roman" pitchFamily="18" charset="0"/>
              </a:rPr>
              <a:t>NaOH</a:t>
            </a:r>
            <a:r>
              <a:rPr lang="en-US" sz="1600" dirty="0" smtClean="0">
                <a:latin typeface="Times New Roman" pitchFamily="18" charset="0"/>
                <a:cs typeface="Times New Roman" pitchFamily="18" charset="0"/>
              </a:rPr>
              <a:t> → </a:t>
            </a:r>
            <a:r>
              <a:rPr lang="ru-RU" sz="1600" dirty="0" err="1" smtClean="0">
                <a:latin typeface="Times New Roman" pitchFamily="18" charset="0"/>
                <a:cs typeface="Times New Roman" pitchFamily="18" charset="0"/>
              </a:rPr>
              <a:t>Na</a:t>
            </a:r>
            <a:r>
              <a:rPr lang="ru-RU" sz="1600" dirty="0" smtClean="0">
                <a:latin typeface="Times New Roman" pitchFamily="18" charset="0"/>
                <a:cs typeface="Times New Roman" pitchFamily="18" charset="0"/>
              </a:rPr>
              <a:t>[</a:t>
            </a:r>
            <a:r>
              <a:rPr lang="ru-RU" sz="1600" dirty="0" err="1" smtClean="0">
                <a:latin typeface="Times New Roman" pitchFamily="18" charset="0"/>
                <a:cs typeface="Times New Roman" pitchFamily="18" charset="0"/>
              </a:rPr>
              <a:t>Al</a:t>
            </a:r>
            <a:r>
              <a:rPr lang="ru-RU" sz="1600" dirty="0" smtClean="0">
                <a:latin typeface="Times New Roman" pitchFamily="18" charset="0"/>
                <a:cs typeface="Times New Roman" pitchFamily="18" charset="0"/>
              </a:rPr>
              <a:t>(OH)</a:t>
            </a:r>
            <a:r>
              <a:rPr lang="ru-RU" sz="1600" baseline="-30000" dirty="0" smtClean="0">
                <a:latin typeface="Times New Roman" pitchFamily="18" charset="0"/>
                <a:cs typeface="Times New Roman" pitchFamily="18" charset="0"/>
              </a:rPr>
              <a:t>4</a:t>
            </a:r>
            <a:r>
              <a:rPr lang="ru-RU" sz="1600" dirty="0" smtClean="0">
                <a:latin typeface="Times New Roman" pitchFamily="18" charset="0"/>
                <a:cs typeface="Times New Roman" pitchFamily="18" charset="0"/>
              </a:rPr>
              <a:t>] </a:t>
            </a:r>
          </a:p>
          <a:p>
            <a:pPr lvl="0" algn="just" fontAlgn="base">
              <a:spcBef>
                <a:spcPct val="0"/>
              </a:spcBef>
              <a:spcAft>
                <a:spcPct val="0"/>
              </a:spcAft>
            </a:pPr>
            <a:r>
              <a:rPr lang="ru-RU" sz="1600" dirty="0" smtClean="0">
                <a:latin typeface="Times New Roman" pitchFamily="18" charset="0"/>
                <a:cs typeface="Times New Roman" pitchFamily="18" charset="0"/>
              </a:rPr>
              <a:t>б) при сплавлении с образованием алюминатов:</a:t>
            </a:r>
          </a:p>
          <a:p>
            <a:pPr lvl="0" algn="just" fontAlgn="base">
              <a:spcBef>
                <a:spcPct val="0"/>
              </a:spcBef>
              <a:spcAft>
                <a:spcPct val="0"/>
              </a:spcAft>
            </a:pPr>
            <a:r>
              <a:rPr lang="ru-RU" sz="1600" dirty="0" err="1" smtClean="0">
                <a:latin typeface="Times New Roman" pitchFamily="18" charset="0"/>
                <a:cs typeface="Times New Roman" pitchFamily="18" charset="0"/>
              </a:rPr>
              <a:t>Аl</a:t>
            </a:r>
            <a:r>
              <a:rPr lang="en-US" sz="16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О</a:t>
            </a:r>
            <a:r>
              <a:rPr lang="en-US" sz="1600" dirty="0" smtClean="0">
                <a:latin typeface="Times New Roman" pitchFamily="18" charset="0"/>
                <a:cs typeface="Times New Roman" pitchFamily="18" charset="0"/>
              </a:rPr>
              <a:t>H)</a:t>
            </a:r>
            <a:r>
              <a:rPr lang="ru-RU" sz="1600" baseline="-25000" dirty="0" smtClean="0">
                <a:latin typeface="Times New Roman" pitchFamily="18" charset="0"/>
                <a:cs typeface="Times New Roman" pitchFamily="18" charset="0"/>
              </a:rPr>
              <a:t>3</a:t>
            </a:r>
            <a:r>
              <a:rPr lang="en-US" sz="1600" dirty="0" smtClean="0">
                <a:latin typeface="Times New Roman" pitchFamily="18" charset="0"/>
                <a:cs typeface="Times New Roman" pitchFamily="18" charset="0"/>
              </a:rPr>
              <a:t> + </a:t>
            </a:r>
            <a:r>
              <a:rPr lang="en-US" sz="1600" dirty="0" err="1" smtClean="0">
                <a:latin typeface="Times New Roman" pitchFamily="18" charset="0"/>
                <a:cs typeface="Times New Roman" pitchFamily="18" charset="0"/>
              </a:rPr>
              <a:t>NaOH</a:t>
            </a:r>
            <a:r>
              <a:rPr lang="en-US" sz="1600" dirty="0" smtClean="0">
                <a:latin typeface="Times New Roman" pitchFamily="18" charset="0"/>
                <a:cs typeface="Times New Roman" pitchFamily="18" charset="0"/>
              </a:rPr>
              <a:t> → Na</a:t>
            </a:r>
            <a:r>
              <a:rPr lang="ru-RU" sz="1600" dirty="0" smtClean="0">
                <a:latin typeface="Times New Roman" pitchFamily="18" charset="0"/>
                <a:cs typeface="Times New Roman" pitchFamily="18" charset="0"/>
              </a:rPr>
              <a:t>AlO</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 + 2</a:t>
            </a:r>
            <a:r>
              <a:rPr lang="en-US" sz="1600" dirty="0" smtClean="0">
                <a:latin typeface="Times New Roman" pitchFamily="18" charset="0"/>
                <a:cs typeface="Times New Roman" pitchFamily="18" charset="0"/>
              </a:rPr>
              <a:t>H</a:t>
            </a:r>
            <a:r>
              <a:rPr lang="ru-RU" sz="1600" baseline="-25000" dirty="0" smtClean="0">
                <a:latin typeface="Times New Roman" pitchFamily="18" charset="0"/>
                <a:cs typeface="Times New Roman" pitchFamily="18" charset="0"/>
              </a:rPr>
              <a:t>2</a:t>
            </a:r>
            <a:r>
              <a:rPr lang="ru-RU" sz="1600" dirty="0" smtClean="0">
                <a:latin typeface="Times New Roman" pitchFamily="18" charset="0"/>
                <a:cs typeface="Times New Roman" pitchFamily="18" charset="0"/>
              </a:rPr>
              <a:t>O </a:t>
            </a:r>
            <a:endParaRPr lang="en-US" sz="1600" dirty="0" smtClean="0">
              <a:latin typeface="Times New Roman" pitchFamily="18" charset="0"/>
              <a:cs typeface="Times New Roman" pitchFamily="18" charset="0"/>
            </a:endParaRPr>
          </a:p>
          <a:p>
            <a:pPr lvl="0" algn="just" fontAlgn="base">
              <a:spcBef>
                <a:spcPct val="0"/>
              </a:spcBef>
              <a:spcAft>
                <a:spcPct val="0"/>
              </a:spcAft>
            </a:pPr>
            <a:endParaRPr lang="ru-RU" sz="800" dirty="0" smtClean="0">
              <a:latin typeface="Times New Roman" pitchFamily="18" charset="0"/>
              <a:cs typeface="Times New Roman" pitchFamily="18" charset="0"/>
            </a:endParaRPr>
          </a:p>
          <a:p>
            <a:pPr lvl="0" algn="just" fontAlgn="base">
              <a:spcBef>
                <a:spcPct val="0"/>
              </a:spcBef>
              <a:spcAft>
                <a:spcPct val="0"/>
              </a:spcAft>
            </a:pPr>
            <a:r>
              <a:rPr lang="ru-RU" sz="1600" dirty="0" smtClean="0">
                <a:latin typeface="Times New Roman" pitchFamily="18" charset="0"/>
                <a:cs typeface="Times New Roman" pitchFamily="18" charset="0"/>
              </a:rPr>
              <a:t>3) при нагревании разлагается:</a:t>
            </a:r>
            <a:endParaRPr lang="en-US" sz="1600" dirty="0" smtClean="0">
              <a:latin typeface="Times New Roman" pitchFamily="18" charset="0"/>
              <a:cs typeface="Times New Roman" pitchFamily="18" charset="0"/>
            </a:endParaRPr>
          </a:p>
          <a:p>
            <a:pPr lvl="0" algn="just" fontAlgn="base">
              <a:spcBef>
                <a:spcPct val="0"/>
              </a:spcBef>
              <a:spcAft>
                <a:spcPct val="0"/>
              </a:spcAft>
            </a:pPr>
            <a:r>
              <a:rPr lang="en-US" sz="1600" dirty="0" smtClean="0">
                <a:latin typeface="Times New Roman" pitchFamily="18" charset="0"/>
                <a:cs typeface="Times New Roman" pitchFamily="18" charset="0"/>
              </a:rPr>
              <a:t>2</a:t>
            </a:r>
            <a:r>
              <a:rPr lang="ru-RU" sz="1600" dirty="0" err="1" smtClean="0">
                <a:latin typeface="Times New Roman" pitchFamily="18" charset="0"/>
                <a:cs typeface="Times New Roman" pitchFamily="18" charset="0"/>
              </a:rPr>
              <a:t>Аl</a:t>
            </a:r>
            <a:r>
              <a:rPr lang="en-US" sz="1600" dirty="0" smtClean="0">
                <a:latin typeface="Times New Roman" pitchFamily="18" charset="0"/>
                <a:cs typeface="Times New Roman" pitchFamily="18" charset="0"/>
              </a:rPr>
              <a:t>(</a:t>
            </a:r>
            <a:r>
              <a:rPr lang="ru-RU" sz="1600" dirty="0" smtClean="0">
                <a:latin typeface="Times New Roman" pitchFamily="18" charset="0"/>
                <a:cs typeface="Times New Roman" pitchFamily="18" charset="0"/>
              </a:rPr>
              <a:t>О</a:t>
            </a:r>
            <a:r>
              <a:rPr lang="en-US" sz="1600" dirty="0" smtClean="0">
                <a:latin typeface="Times New Roman" pitchFamily="18" charset="0"/>
                <a:cs typeface="Times New Roman" pitchFamily="18" charset="0"/>
              </a:rPr>
              <a:t>H)</a:t>
            </a:r>
            <a:r>
              <a:rPr lang="ru-RU" sz="1600" baseline="-25000" dirty="0" smtClean="0">
                <a:latin typeface="Times New Roman" pitchFamily="18" charset="0"/>
                <a:cs typeface="Times New Roman" pitchFamily="18" charset="0"/>
              </a:rPr>
              <a:t>3</a:t>
            </a:r>
            <a:r>
              <a:rPr lang="en-US" sz="1600" dirty="0" smtClean="0">
                <a:latin typeface="Times New Roman" pitchFamily="18" charset="0"/>
                <a:cs typeface="Times New Roman" pitchFamily="18" charset="0"/>
              </a:rPr>
              <a:t> → Al</a:t>
            </a:r>
            <a:r>
              <a:rPr lang="en-US" sz="1600" baseline="-25000" dirty="0" smtClean="0">
                <a:latin typeface="Times New Roman" pitchFamily="18" charset="0"/>
                <a:cs typeface="Times New Roman" pitchFamily="18" charset="0"/>
              </a:rPr>
              <a:t>2</a:t>
            </a:r>
            <a:r>
              <a:rPr lang="en-US" sz="1600" dirty="0" smtClean="0">
                <a:latin typeface="Times New Roman" pitchFamily="18" charset="0"/>
                <a:cs typeface="Times New Roman" pitchFamily="18" charset="0"/>
              </a:rPr>
              <a:t>O</a:t>
            </a:r>
            <a:r>
              <a:rPr lang="en-US" sz="1600" baseline="-25000" dirty="0" smtClean="0">
                <a:latin typeface="Times New Roman" pitchFamily="18" charset="0"/>
                <a:cs typeface="Times New Roman" pitchFamily="18" charset="0"/>
              </a:rPr>
              <a:t>3</a:t>
            </a:r>
            <a:r>
              <a:rPr lang="en-US" sz="1600" dirty="0" smtClean="0">
                <a:latin typeface="Times New Roman" pitchFamily="18" charset="0"/>
                <a:cs typeface="Times New Roman" pitchFamily="18" charset="0"/>
              </a:rPr>
              <a:t> + 3H</a:t>
            </a:r>
            <a:r>
              <a:rPr lang="en-US" sz="1600" baseline="-25000" dirty="0" smtClean="0">
                <a:latin typeface="Times New Roman" pitchFamily="18" charset="0"/>
                <a:cs typeface="Times New Roman" pitchFamily="18" charset="0"/>
              </a:rPr>
              <a:t>2</a:t>
            </a:r>
            <a:r>
              <a:rPr lang="en-US" sz="1600" dirty="0" smtClean="0">
                <a:latin typeface="Times New Roman" pitchFamily="18" charset="0"/>
                <a:cs typeface="Times New Roman" pitchFamily="18" charset="0"/>
              </a:rPr>
              <a:t>O</a:t>
            </a:r>
            <a:endParaRPr lang="ru-RU" sz="1600" dirty="0" smtClean="0">
              <a:latin typeface="Times New Roman" pitchFamily="18" charset="0"/>
              <a:cs typeface="Times New Roman" pitchFamily="18" charset="0"/>
            </a:endParaRPr>
          </a:p>
        </p:txBody>
      </p:sp>
      <p:sp>
        <p:nvSpPr>
          <p:cNvPr id="14" name="Прямоугольник 13"/>
          <p:cNvSpPr/>
          <p:nvPr/>
        </p:nvSpPr>
        <p:spPr>
          <a:xfrm>
            <a:off x="2804915" y="3244334"/>
            <a:ext cx="3534173" cy="369332"/>
          </a:xfrm>
          <a:prstGeom prst="rect">
            <a:avLst/>
          </a:prstGeom>
        </p:spPr>
        <p:txBody>
          <a:bodyPr wrap="none">
            <a:spAutoFit/>
          </a:bodyPr>
          <a:lstStyle/>
          <a:p>
            <a:pPr lvl="0" algn="ctr"/>
            <a:r>
              <a:rPr lang="ru-RU" b="1" dirty="0" err="1" smtClean="0">
                <a:solidFill>
                  <a:srgbClr val="FF0000"/>
                </a:solidFill>
                <a:latin typeface="Times New Roman" pitchFamily="18" charset="0"/>
                <a:cs typeface="Times New Roman" pitchFamily="18" charset="0"/>
              </a:rPr>
              <a:t>Аl</a:t>
            </a:r>
            <a:r>
              <a:rPr lang="en-US" b="1" dirty="0" smtClean="0">
                <a:solidFill>
                  <a:srgbClr val="FF0000"/>
                </a:solidFill>
                <a:latin typeface="Times New Roman" pitchFamily="18" charset="0"/>
                <a:cs typeface="Times New Roman" pitchFamily="18" charset="0"/>
              </a:rPr>
              <a:t>(</a:t>
            </a:r>
            <a:r>
              <a:rPr lang="ru-RU" b="1" dirty="0" smtClean="0">
                <a:solidFill>
                  <a:srgbClr val="FF0000"/>
                </a:solidFill>
                <a:latin typeface="Times New Roman" pitchFamily="18" charset="0"/>
                <a:cs typeface="Times New Roman" pitchFamily="18" charset="0"/>
              </a:rPr>
              <a:t>О</a:t>
            </a:r>
            <a:r>
              <a:rPr lang="en-US" b="1" dirty="0" smtClean="0">
                <a:solidFill>
                  <a:srgbClr val="FF0000"/>
                </a:solidFill>
                <a:latin typeface="Times New Roman" pitchFamily="18" charset="0"/>
                <a:cs typeface="Times New Roman" pitchFamily="18" charset="0"/>
              </a:rPr>
              <a:t>H)</a:t>
            </a:r>
            <a:r>
              <a:rPr lang="ru-RU" b="1" baseline="-25000" dirty="0" smtClean="0">
                <a:solidFill>
                  <a:srgbClr val="FF0000"/>
                </a:solidFill>
                <a:latin typeface="Times New Roman" pitchFamily="18" charset="0"/>
                <a:cs typeface="Times New Roman" pitchFamily="18" charset="0"/>
              </a:rPr>
              <a:t>3</a:t>
            </a:r>
            <a:r>
              <a:rPr lang="ru-RU" b="1" dirty="0" smtClean="0">
                <a:solidFill>
                  <a:srgbClr val="FF0000"/>
                </a:solidFill>
                <a:latin typeface="Times New Roman" pitchFamily="18" charset="0"/>
                <a:cs typeface="Times New Roman" pitchFamily="18" charset="0"/>
              </a:rPr>
              <a:t> </a:t>
            </a:r>
            <a:r>
              <a:rPr lang="ru-RU" b="1" dirty="0" err="1" smtClean="0">
                <a:solidFill>
                  <a:srgbClr val="FF0000"/>
                </a:solidFill>
                <a:latin typeface="Times New Roman" pitchFamily="18" charset="0"/>
                <a:cs typeface="Times New Roman" pitchFamily="18" charset="0"/>
              </a:rPr>
              <a:t>амфотерный</a:t>
            </a:r>
            <a:r>
              <a:rPr lang="ru-RU" b="1" dirty="0" smtClean="0">
                <a:solidFill>
                  <a:srgbClr val="FF0000"/>
                </a:solidFill>
                <a:latin typeface="Times New Roman" pitchFamily="18" charset="0"/>
                <a:cs typeface="Times New Roman" pitchFamily="18" charset="0"/>
              </a:rPr>
              <a:t> гидроксид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dissolv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dissolv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dissolve">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ssolv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dissolve">
                                      <p:cBhvr>
                                        <p:cTn id="37" dur="50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13">
                                            <p:txEl>
                                              <p:pRg st="1" end="1"/>
                                            </p:txEl>
                                          </p:spTgt>
                                        </p:tgtEl>
                                        <p:attrNameLst>
                                          <p:attrName>style.visibility</p:attrName>
                                        </p:attrNameLst>
                                      </p:cBhvr>
                                      <p:to>
                                        <p:strVal val="visible"/>
                                      </p:to>
                                    </p:set>
                                    <p:animEffect transition="in" filter="dissolve">
                                      <p:cBhvr>
                                        <p:cTn id="42" dur="500"/>
                                        <p:tgtEl>
                                          <p:spTgt spid="13">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13">
                                            <p:txEl>
                                              <p:pRg st="3" end="3"/>
                                            </p:txEl>
                                          </p:spTgt>
                                        </p:tgtEl>
                                        <p:attrNameLst>
                                          <p:attrName>style.visibility</p:attrName>
                                        </p:attrNameLst>
                                      </p:cBhvr>
                                      <p:to>
                                        <p:strVal val="visible"/>
                                      </p:to>
                                    </p:set>
                                    <p:animEffect transition="in" filter="dissolve">
                                      <p:cBhvr>
                                        <p:cTn id="47" dur="500"/>
                                        <p:tgtEl>
                                          <p:spTgt spid="13">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13">
                                            <p:txEl>
                                              <p:pRg st="4" end="4"/>
                                            </p:txEl>
                                          </p:spTgt>
                                        </p:tgtEl>
                                        <p:attrNameLst>
                                          <p:attrName>style.visibility</p:attrName>
                                        </p:attrNameLst>
                                      </p:cBhvr>
                                      <p:to>
                                        <p:strVal val="visible"/>
                                      </p:to>
                                    </p:set>
                                    <p:animEffect transition="in" filter="dissolve">
                                      <p:cBhvr>
                                        <p:cTn id="52" dur="500"/>
                                        <p:tgtEl>
                                          <p:spTgt spid="13">
                                            <p:txEl>
                                              <p:pRg st="4" end="4"/>
                                            </p:txEl>
                                          </p:spTgt>
                                        </p:tgtEl>
                                      </p:cBhvr>
                                    </p:animEffect>
                                  </p:childTnLst>
                                </p:cTn>
                              </p:par>
                              <p:par>
                                <p:cTn id="53" presetID="9" presetClass="entr" presetSubtype="0" fill="hold" nodeType="withEffect">
                                  <p:stCondLst>
                                    <p:cond delay="0"/>
                                  </p:stCondLst>
                                  <p:childTnLst>
                                    <p:set>
                                      <p:cBhvr>
                                        <p:cTn id="54" dur="1" fill="hold">
                                          <p:stCondLst>
                                            <p:cond delay="0"/>
                                          </p:stCondLst>
                                        </p:cTn>
                                        <p:tgtEl>
                                          <p:spTgt spid="13">
                                            <p:txEl>
                                              <p:pRg st="5" end="5"/>
                                            </p:txEl>
                                          </p:spTgt>
                                        </p:tgtEl>
                                        <p:attrNameLst>
                                          <p:attrName>style.visibility</p:attrName>
                                        </p:attrNameLst>
                                      </p:cBhvr>
                                      <p:to>
                                        <p:strVal val="visible"/>
                                      </p:to>
                                    </p:set>
                                    <p:animEffect transition="in" filter="dissolve">
                                      <p:cBhvr>
                                        <p:cTn id="55" dur="500"/>
                                        <p:tgtEl>
                                          <p:spTgt spid="13">
                                            <p:txEl>
                                              <p:pRg st="5" end="5"/>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13">
                                            <p:txEl>
                                              <p:pRg st="6" end="6"/>
                                            </p:txEl>
                                          </p:spTgt>
                                        </p:tgtEl>
                                        <p:attrNameLst>
                                          <p:attrName>style.visibility</p:attrName>
                                        </p:attrNameLst>
                                      </p:cBhvr>
                                      <p:to>
                                        <p:strVal val="visible"/>
                                      </p:to>
                                    </p:set>
                                    <p:animEffect transition="in" filter="dissolve">
                                      <p:cBhvr>
                                        <p:cTn id="60" dur="500"/>
                                        <p:tgtEl>
                                          <p:spTgt spid="13">
                                            <p:txEl>
                                              <p:pRg st="6" end="6"/>
                                            </p:txEl>
                                          </p:spTgt>
                                        </p:tgtEl>
                                      </p:cBhvr>
                                    </p:animEffect>
                                  </p:childTnLst>
                                </p:cTn>
                              </p:par>
                              <p:par>
                                <p:cTn id="61" presetID="9" presetClass="entr" presetSubtype="0" fill="hold" nodeType="withEffect">
                                  <p:stCondLst>
                                    <p:cond delay="0"/>
                                  </p:stCondLst>
                                  <p:childTnLst>
                                    <p:set>
                                      <p:cBhvr>
                                        <p:cTn id="62" dur="1" fill="hold">
                                          <p:stCondLst>
                                            <p:cond delay="0"/>
                                          </p:stCondLst>
                                        </p:cTn>
                                        <p:tgtEl>
                                          <p:spTgt spid="13">
                                            <p:txEl>
                                              <p:pRg st="7" end="7"/>
                                            </p:txEl>
                                          </p:spTgt>
                                        </p:tgtEl>
                                        <p:attrNameLst>
                                          <p:attrName>style.visibility</p:attrName>
                                        </p:attrNameLst>
                                      </p:cBhvr>
                                      <p:to>
                                        <p:strVal val="visible"/>
                                      </p:to>
                                    </p:set>
                                    <p:animEffect transition="in" filter="dissolve">
                                      <p:cBhvr>
                                        <p:cTn id="63" dur="500"/>
                                        <p:tgtEl>
                                          <p:spTgt spid="13">
                                            <p:txEl>
                                              <p:pRg st="7" end="7"/>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13">
                                            <p:txEl>
                                              <p:pRg st="9" end="9"/>
                                            </p:txEl>
                                          </p:spTgt>
                                        </p:tgtEl>
                                        <p:attrNameLst>
                                          <p:attrName>style.visibility</p:attrName>
                                        </p:attrNameLst>
                                      </p:cBhvr>
                                      <p:to>
                                        <p:strVal val="visible"/>
                                      </p:to>
                                    </p:set>
                                    <p:animEffect transition="in" filter="dissolve">
                                      <p:cBhvr>
                                        <p:cTn id="68" dur="500"/>
                                        <p:tgtEl>
                                          <p:spTgt spid="13">
                                            <p:txEl>
                                              <p:pRg st="9" end="9"/>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13">
                                            <p:txEl>
                                              <p:pRg st="10" end="10"/>
                                            </p:txEl>
                                          </p:spTgt>
                                        </p:tgtEl>
                                        <p:attrNameLst>
                                          <p:attrName>style.visibility</p:attrName>
                                        </p:attrNameLst>
                                      </p:cBhvr>
                                      <p:to>
                                        <p:strVal val="visible"/>
                                      </p:to>
                                    </p:set>
                                    <p:animEffect transition="in" filter="dissolve">
                                      <p:cBhvr>
                                        <p:cTn id="73" dur="500"/>
                                        <p:tgtEl>
                                          <p:spTgt spid="1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https://static.sokolov.ru/images/jewelry/2030201.jpg"/>
          <p:cNvPicPr>
            <a:picLocks noChangeAspect="1" noChangeArrowheads="1"/>
          </p:cNvPicPr>
          <p:nvPr/>
        </p:nvPicPr>
        <p:blipFill>
          <a:blip r:embed="rId2" cstate="print"/>
          <a:srcRect l="28728" t="10584" r="28937" b="10793"/>
          <a:stretch>
            <a:fillRect/>
          </a:stretch>
        </p:blipFill>
        <p:spPr bwMode="auto">
          <a:xfrm>
            <a:off x="5148064" y="2852936"/>
            <a:ext cx="387692" cy="720000"/>
          </a:xfrm>
          <a:prstGeom prst="rect">
            <a:avLst/>
          </a:prstGeom>
          <a:noFill/>
        </p:spPr>
      </p:pic>
      <p:pic>
        <p:nvPicPr>
          <p:cNvPr id="30722" name="Picture 2" descr="http://skarvit.ru/wp-content/uploads/2014/03/t1@5b3f2847-d5cd-4688-8ff7-f03dafd9dcd0.jpg"/>
          <p:cNvPicPr>
            <a:picLocks noChangeAspect="1" noChangeArrowheads="1"/>
          </p:cNvPicPr>
          <p:nvPr/>
        </p:nvPicPr>
        <p:blipFill>
          <a:blip r:embed="rId3" cstate="print"/>
          <a:srcRect l="27300"/>
          <a:stretch>
            <a:fillRect/>
          </a:stretch>
        </p:blipFill>
        <p:spPr bwMode="auto">
          <a:xfrm rot="5400000">
            <a:off x="7692703" y="5348857"/>
            <a:ext cx="1175298" cy="1080000"/>
          </a:xfrm>
          <a:prstGeom prst="rect">
            <a:avLst/>
          </a:prstGeom>
          <a:noFill/>
        </p:spPr>
      </p:pic>
      <p:sp>
        <p:nvSpPr>
          <p:cNvPr id="2" name="Прямоугольник 1"/>
          <p:cNvSpPr/>
          <p:nvPr/>
        </p:nvSpPr>
        <p:spPr>
          <a:xfrm>
            <a:off x="755576" y="1412776"/>
            <a:ext cx="7632848" cy="4401205"/>
          </a:xfrm>
          <a:prstGeom prst="rect">
            <a:avLst/>
          </a:prstGeom>
        </p:spPr>
        <p:txBody>
          <a:bodyPr wrap="square">
            <a:spAutoFit/>
          </a:bodyPr>
          <a:lstStyle/>
          <a:p>
            <a:pPr algn="just"/>
            <a:r>
              <a:rPr lang="ru-RU" b="1" i="1" dirty="0" smtClean="0">
                <a:latin typeface="Times New Roman" pitchFamily="18" charset="0"/>
                <a:cs typeface="Times New Roman" pitchFamily="18" charset="0"/>
              </a:rPr>
              <a:t>       </a:t>
            </a:r>
            <a:r>
              <a:rPr lang="ru-RU" sz="2000" b="1" i="1" dirty="0" smtClean="0">
                <a:latin typeface="Times New Roman" pitchFamily="18" charset="0"/>
                <a:cs typeface="Times New Roman" pitchFamily="18" charset="0"/>
              </a:rPr>
              <a:t>Оксид алюминия</a:t>
            </a:r>
            <a:r>
              <a:rPr lang="ru-RU" sz="2000" dirty="0" smtClean="0">
                <a:latin typeface="Times New Roman" pitchFamily="18" charset="0"/>
                <a:cs typeface="Times New Roman" pitchFamily="18" charset="0"/>
              </a:rPr>
              <a:t> применяется в качестве огнеупорного и абразивного материала, для производства керамических резцов и электротехнической керамики. </a:t>
            </a:r>
          </a:p>
          <a:p>
            <a:pPr algn="just"/>
            <a:r>
              <a:rPr lang="ru-RU" sz="2000" dirty="0" smtClean="0">
                <a:latin typeface="Times New Roman" pitchFamily="18" charset="0"/>
                <a:cs typeface="Times New Roman" pitchFamily="18" charset="0"/>
              </a:rPr>
              <a:t>       Природные монокристаллы оксида алюминия (это минералы рубин, сапфир) являются драгоценными камнями и используются в производстве ювелирных украшений, в качестве лазерного материала, камней часовых механизмов. </a:t>
            </a:r>
          </a:p>
          <a:p>
            <a:pPr algn="just"/>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Алюмогель</a:t>
            </a:r>
            <a:r>
              <a:rPr lang="ru-RU" sz="2000" dirty="0" smtClean="0">
                <a:latin typeface="Times New Roman" pitchFamily="18" charset="0"/>
                <a:cs typeface="Times New Roman" pitchFamily="18" charset="0"/>
              </a:rPr>
              <a:t> (получают высушиванием геля гидроксида алюминия) является адсорбентом при осушке газов и жидкостей, используется в хроматографии, применяется как носитель катализаторов.</a:t>
            </a:r>
          </a:p>
          <a:p>
            <a:pPr algn="just"/>
            <a:endParaRPr lang="ru-RU" sz="2000" dirty="0" smtClean="0">
              <a:latin typeface="Times New Roman" pitchFamily="18" charset="0"/>
              <a:cs typeface="Times New Roman" pitchFamily="18" charset="0"/>
            </a:endParaRPr>
          </a:p>
          <a:p>
            <a:pPr algn="just"/>
            <a:r>
              <a:rPr lang="ru-RU" sz="2000" b="1" i="1" dirty="0" smtClean="0">
                <a:latin typeface="Times New Roman" pitchFamily="18" charset="0"/>
                <a:cs typeface="Times New Roman" pitchFamily="18" charset="0"/>
              </a:rPr>
              <a:t>       Гидроксид алюминия </a:t>
            </a:r>
            <a:r>
              <a:rPr lang="ru-RU" sz="2000" dirty="0" smtClean="0">
                <a:latin typeface="Times New Roman" pitchFamily="18" charset="0"/>
                <a:cs typeface="Times New Roman" pitchFamily="18" charset="0"/>
              </a:rPr>
              <a:t>применяется в медицине и используется при производстве соединений алюминия, компонент зубных паст.</a:t>
            </a:r>
            <a:endParaRPr lang="ru-RU" sz="2000" dirty="0">
              <a:latin typeface="Times New Roman" pitchFamily="18" charset="0"/>
              <a:cs typeface="Times New Roman" pitchFamily="18" charset="0"/>
            </a:endParaRPr>
          </a:p>
        </p:txBody>
      </p:sp>
      <p:sp>
        <p:nvSpPr>
          <p:cNvPr id="3" name="Прямоугольник 2"/>
          <p:cNvSpPr/>
          <p:nvPr/>
        </p:nvSpPr>
        <p:spPr>
          <a:xfrm>
            <a:off x="1547664" y="548680"/>
            <a:ext cx="6552728" cy="584775"/>
          </a:xfrm>
          <a:prstGeom prst="rect">
            <a:avLst/>
          </a:prstGeom>
        </p:spPr>
        <p:txBody>
          <a:bodyPr wrap="square">
            <a:spAutoFit/>
          </a:bodyPr>
          <a:lstStyle/>
          <a:p>
            <a:pPr lvl="0" algn="ctr" fontAlgn="base">
              <a:spcBef>
                <a:spcPct val="0"/>
              </a:spcBef>
              <a:spcAft>
                <a:spcPct val="0"/>
              </a:spcAft>
            </a:pPr>
            <a:r>
              <a:rPr lang="ru-RU" sz="3200" b="1" i="1" dirty="0" smtClean="0">
                <a:solidFill>
                  <a:schemeClr val="tx2">
                    <a:lumMod val="75000"/>
                  </a:schemeClr>
                </a:solidFill>
                <a:latin typeface="Times New Roman" pitchFamily="18" charset="0"/>
                <a:ea typeface="Times New Roman" pitchFamily="18" charset="0"/>
                <a:cs typeface="Times New Roman" pitchFamily="18" charset="0"/>
              </a:rPr>
              <a:t>Применение соединений алюминия</a:t>
            </a:r>
            <a:endParaRPr lang="ru-RU" sz="3200" b="1" i="1" dirty="0" smtClean="0">
              <a:solidFill>
                <a:schemeClr val="tx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611560" y="1412776"/>
            <a:ext cx="7848872"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lang="ru-RU" sz="2000" b="1" dirty="0" smtClean="0">
                <a:latin typeface="Times New Roman" pitchFamily="18" charset="0"/>
                <a:cs typeface="Times New Roman" pitchFamily="18" charset="0"/>
              </a:rPr>
              <a:t>1.</a:t>
            </a:r>
            <a:r>
              <a:rPr lang="ru-RU" sz="2000" dirty="0" smtClean="0">
                <a:latin typeface="Times New Roman" pitchFamily="18" charset="0"/>
                <a:cs typeface="Times New Roman" pitchFamily="18" charset="0"/>
              </a:rPr>
              <a:t> Алюминий – </a:t>
            </a:r>
            <a:r>
              <a:rPr lang="ru-RU" sz="2000" dirty="0" err="1" smtClean="0">
                <a:latin typeface="Times New Roman" pitchFamily="18" charset="0"/>
                <a:cs typeface="Times New Roman" pitchFamily="18" charset="0"/>
              </a:rPr>
              <a:t>амфотерный</a:t>
            </a:r>
            <a:r>
              <a:rPr lang="ru-RU" sz="2000" dirty="0" smtClean="0">
                <a:latin typeface="Times New Roman" pitchFamily="18" charset="0"/>
                <a:cs typeface="Times New Roman" pitchFamily="18" charset="0"/>
              </a:rPr>
              <a:t> металл, обладает очень разнообразными физическими и химическими свойствами , которые можно объяснить наличием металлической связи в кубической гранецентрированной металлической решётке и восстановительными свойствами.</a:t>
            </a:r>
          </a:p>
          <a:p>
            <a:pPr lvl="0" algn="just" fontAlgn="base">
              <a:spcBef>
                <a:spcPct val="0"/>
              </a:spcBef>
              <a:spcAft>
                <a:spcPct val="0"/>
              </a:spcAft>
            </a:pPr>
            <a:endParaRPr kumimoji="0" lang="ru-RU" sz="2000" b="1" i="0" u="none" strike="noStrike" cap="none" normalizeH="0" baseline="0" dirty="0" smtClean="0">
              <a:ln>
                <a:noFill/>
              </a:ln>
              <a:effectLst/>
              <a:latin typeface="Times New Roman" pitchFamily="18" charset="0"/>
              <a:ea typeface="Calibri" pitchFamily="34" charset="0"/>
              <a:cs typeface="Times New Roman" pitchFamily="18" charset="0"/>
            </a:endParaRPr>
          </a:p>
          <a:p>
            <a:pPr lvl="0" algn="just" fontAlgn="base">
              <a:spcBef>
                <a:spcPct val="0"/>
              </a:spcBef>
              <a:spcAft>
                <a:spcPct val="0"/>
              </a:spcAft>
            </a:pPr>
            <a:r>
              <a:rPr kumimoji="0" lang="ru-RU" sz="2000" b="1" i="0" u="none" strike="noStrike" cap="none" normalizeH="0" baseline="0" dirty="0" smtClean="0">
                <a:ln>
                  <a:noFill/>
                </a:ln>
                <a:effectLst/>
                <a:latin typeface="Times New Roman" pitchFamily="18" charset="0"/>
                <a:ea typeface="Calibri" pitchFamily="34" charset="0"/>
                <a:cs typeface="Times New Roman" pitchFamily="18" charset="0"/>
              </a:rPr>
              <a:t>2.</a:t>
            </a:r>
            <a:r>
              <a:rPr kumimoji="0" lang="ru-RU" sz="2000" b="0" i="0" u="none" strike="noStrike" cap="none" normalizeH="0" baseline="0" dirty="0" smtClean="0">
                <a:ln>
                  <a:noFill/>
                </a:ln>
                <a:effectLst/>
                <a:latin typeface="Times New Roman" pitchFamily="18" charset="0"/>
                <a:ea typeface="Calibri" pitchFamily="34" charset="0"/>
                <a:cs typeface="Times New Roman" pitchFamily="18" charset="0"/>
              </a:rPr>
              <a:t> </a:t>
            </a:r>
            <a:r>
              <a:rPr lang="ru-RU" sz="2000" dirty="0" smtClean="0">
                <a:latin typeface="Times New Roman" pitchFamily="18" charset="0"/>
                <a:cs typeface="Times New Roman" pitchFamily="18" charset="0"/>
              </a:rPr>
              <a:t>Основные соединения алюминия: оксид алюминия и гидроксид алюминия, проявляют амфотерные свойства - взаимодействуют и с кислотами, и со щелочами.</a:t>
            </a:r>
          </a:p>
          <a:p>
            <a:pPr lvl="0" algn="just" fontAlgn="base">
              <a:spcBef>
                <a:spcPct val="0"/>
              </a:spcBef>
              <a:spcAft>
                <a:spcPct val="0"/>
              </a:spcAft>
            </a:pPr>
            <a:endParaRPr lang="ru-RU" sz="2000" dirty="0" smtClean="0">
              <a:latin typeface="Times New Roman" pitchFamily="18" charset="0"/>
              <a:cs typeface="Times New Roman" pitchFamily="18" charset="0"/>
            </a:endParaRPr>
          </a:p>
          <a:p>
            <a:pPr lvl="0" algn="just" fontAlgn="base">
              <a:spcBef>
                <a:spcPct val="0"/>
              </a:spcBef>
              <a:spcAft>
                <a:spcPct val="0"/>
              </a:spcAft>
            </a:pPr>
            <a:r>
              <a:rPr lang="ru-RU" sz="2000" b="1" dirty="0" smtClean="0">
                <a:latin typeface="Times New Roman" pitchFamily="18" charset="0"/>
                <a:cs typeface="Times New Roman" pitchFamily="18" charset="0"/>
              </a:rPr>
              <a:t>3. </a:t>
            </a:r>
            <a:r>
              <a:rPr lang="ru-RU" sz="2000" dirty="0" smtClean="0">
                <a:latin typeface="Times New Roman" pitchFamily="18" charset="0"/>
                <a:cs typeface="Times New Roman" pitchFamily="18" charset="0"/>
              </a:rPr>
              <a:t>Использование алюминия и его соединений основано на их свойствах.</a:t>
            </a:r>
            <a:endParaRPr kumimoji="0" lang="ru-RU" sz="2000" b="0" i="0" u="none" strike="noStrike" cap="none" normalizeH="0" baseline="0" dirty="0" smtClean="0">
              <a:ln>
                <a:noFill/>
              </a:ln>
              <a:effectLst/>
              <a:latin typeface="Times New Roman" pitchFamily="18" charset="0"/>
              <a:cs typeface="Times New Roman" pitchFamily="18" charset="0"/>
            </a:endParaRPr>
          </a:p>
        </p:txBody>
      </p:sp>
      <p:sp>
        <p:nvSpPr>
          <p:cNvPr id="3" name="Прямоугольник 2"/>
          <p:cNvSpPr/>
          <p:nvPr/>
        </p:nvSpPr>
        <p:spPr>
          <a:xfrm>
            <a:off x="3203848" y="620688"/>
            <a:ext cx="2160240" cy="584775"/>
          </a:xfrm>
          <a:prstGeom prst="rect">
            <a:avLst/>
          </a:prstGeom>
        </p:spPr>
        <p:txBody>
          <a:bodyPr wrap="square">
            <a:spAutoFit/>
          </a:bodyPr>
          <a:lstStyle/>
          <a:p>
            <a:pPr algn="ctr"/>
            <a:r>
              <a:rPr lang="ru-RU" sz="3200" b="1" dirty="0" smtClean="0">
                <a:solidFill>
                  <a:schemeClr val="bg2">
                    <a:lumMod val="25000"/>
                  </a:schemeClr>
                </a:solidFill>
                <a:latin typeface="Times New Roman" pitchFamily="18" charset="0"/>
                <a:cs typeface="Times New Roman" pitchFamily="18" charset="0"/>
              </a:rPr>
              <a:t>Выводы</a:t>
            </a:r>
            <a:endParaRPr lang="ru-RU" sz="3200" b="1" dirty="0">
              <a:solidFill>
                <a:schemeClr val="bg2">
                  <a:lumMod val="25000"/>
                </a:schemeClr>
              </a:solidFill>
              <a:latin typeface="Times New Roman" pitchFamily="18" charset="0"/>
              <a:cs typeface="Times New Roman" pitchFamily="18" charset="0"/>
            </a:endParaRPr>
          </a:p>
        </p:txBody>
      </p:sp>
      <p:sp>
        <p:nvSpPr>
          <p:cNvPr id="8194" name="AutoShape 2" descr="http://sekret-inter.ru/images1/5761608d9f5b8.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8196" name="AutoShape 4" descr="http://sekret-inter.ru/images1/5761608d9f5b8.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8198" name="AutoShape 6" descr="http://sekret-inter.ru/images1/5761608d9f5b8.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8" name="Рисунок 7" descr="5761608d9f5b8.png"/>
          <p:cNvPicPr>
            <a:picLocks noChangeAspect="1"/>
          </p:cNvPicPr>
          <p:nvPr/>
        </p:nvPicPr>
        <p:blipFill>
          <a:blip r:embed="rId2" cstate="print"/>
          <a:stretch>
            <a:fillRect/>
          </a:stretch>
        </p:blipFill>
        <p:spPr>
          <a:xfrm>
            <a:off x="6588224" y="4653136"/>
            <a:ext cx="1800000" cy="180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49">
                                            <p:txEl>
                                              <p:pRg st="0" end="0"/>
                                            </p:txEl>
                                          </p:spTgt>
                                        </p:tgtEl>
                                        <p:attrNameLst>
                                          <p:attrName>style.visibility</p:attrName>
                                        </p:attrNameLst>
                                      </p:cBhvr>
                                      <p:to>
                                        <p:strVal val="visible"/>
                                      </p:to>
                                    </p:set>
                                    <p:animEffect transition="in" filter="dissolve">
                                      <p:cBhvr>
                                        <p:cTn id="7" dur="500"/>
                                        <p:tgtEl>
                                          <p:spTgt spid="204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049">
                                            <p:txEl>
                                              <p:pRg st="2" end="2"/>
                                            </p:txEl>
                                          </p:spTgt>
                                        </p:tgtEl>
                                        <p:attrNameLst>
                                          <p:attrName>style.visibility</p:attrName>
                                        </p:attrNameLst>
                                      </p:cBhvr>
                                      <p:to>
                                        <p:strVal val="visible"/>
                                      </p:to>
                                    </p:set>
                                    <p:animEffect transition="in" filter="dissolve">
                                      <p:cBhvr>
                                        <p:cTn id="12" dur="500"/>
                                        <p:tgtEl>
                                          <p:spTgt spid="204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049">
                                            <p:txEl>
                                              <p:pRg st="4" end="4"/>
                                            </p:txEl>
                                          </p:spTgt>
                                        </p:tgtEl>
                                        <p:attrNameLst>
                                          <p:attrName>style.visibility</p:attrName>
                                        </p:attrNameLst>
                                      </p:cBhvr>
                                      <p:to>
                                        <p:strVal val="visible"/>
                                      </p:to>
                                    </p:set>
                                    <p:animEffect transition="in" filter="dissolve">
                                      <p:cBhvr>
                                        <p:cTn id="17" dur="500"/>
                                        <p:tgtEl>
                                          <p:spTgt spid="204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683568" y="692696"/>
            <a:ext cx="8064896" cy="58224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endParaRPr lang="ru-RU" sz="800" dirty="0" smtClean="0">
              <a:latin typeface="Times New Roman" pitchFamily="18" charset="0"/>
              <a:ea typeface="Times New Roman"/>
              <a:cs typeface="Times New Roman" pitchFamily="18" charset="0"/>
            </a:endParaRPr>
          </a:p>
          <a:p>
            <a:pPr lvl="0"/>
            <a:r>
              <a:rPr lang="ru-RU" sz="1400" b="1" dirty="0" smtClean="0">
                <a:solidFill>
                  <a:schemeClr val="bg2">
                    <a:lumMod val="25000"/>
                  </a:schemeClr>
                </a:solidFill>
                <a:latin typeface="Times New Roman" pitchFamily="18" charset="0"/>
                <a:cs typeface="Times New Roman" pitchFamily="18" charset="0"/>
              </a:rPr>
              <a:t>1) Химическая реакция, которую положил в основу рассказа «Бенгальские огни» его автор </a:t>
            </a:r>
          </a:p>
          <a:p>
            <a:pPr lvl="0"/>
            <a:r>
              <a:rPr lang="ru-RU" sz="1400" b="1" dirty="0" smtClean="0">
                <a:solidFill>
                  <a:schemeClr val="bg2">
                    <a:lumMod val="25000"/>
                  </a:schemeClr>
                </a:solidFill>
                <a:latin typeface="Times New Roman" pitchFamily="18" charset="0"/>
                <a:cs typeface="Times New Roman" pitchFamily="18" charset="0"/>
              </a:rPr>
              <a:t>Н. Носов:</a:t>
            </a:r>
          </a:p>
          <a:p>
            <a:r>
              <a:rPr lang="ru-RU" sz="1400" dirty="0" smtClean="0">
                <a:latin typeface="Times New Roman" pitchFamily="18" charset="0"/>
                <a:cs typeface="Times New Roman" pitchFamily="18" charset="0"/>
              </a:rPr>
              <a:t>а) взаимодействие алюминия с серой	в) взаимодействие алюминия с хлором</a:t>
            </a:r>
          </a:p>
          <a:p>
            <a:r>
              <a:rPr lang="ru-RU" sz="1400" dirty="0" smtClean="0">
                <a:latin typeface="Times New Roman" pitchFamily="18" charset="0"/>
                <a:cs typeface="Times New Roman" pitchFamily="18" charset="0"/>
              </a:rPr>
              <a:t>б) взаимодействие алюминия с водой	г) взаимодействие алюминия с кислородом</a:t>
            </a:r>
          </a:p>
          <a:p>
            <a:endParaRPr lang="ru-RU" sz="800" dirty="0" smtClean="0">
              <a:latin typeface="Times New Roman" pitchFamily="18" charset="0"/>
              <a:cs typeface="Times New Roman" pitchFamily="18" charset="0"/>
            </a:endParaRPr>
          </a:p>
          <a:p>
            <a:r>
              <a:rPr lang="ru-RU" sz="1400" b="1" dirty="0" smtClean="0">
                <a:solidFill>
                  <a:schemeClr val="bg2">
                    <a:lumMod val="25000"/>
                  </a:schemeClr>
                </a:solidFill>
                <a:latin typeface="Times New Roman" pitchFamily="18" charset="0"/>
                <a:cs typeface="Times New Roman" pitchFamily="18" charset="0"/>
              </a:rPr>
              <a:t>2) Алюминий не взаимодействует с водой при комнатной температуре ввиду того, что:</a:t>
            </a:r>
          </a:p>
          <a:p>
            <a:r>
              <a:rPr lang="ru-RU" sz="1400" dirty="0" smtClean="0">
                <a:latin typeface="Times New Roman" pitchFamily="18" charset="0"/>
                <a:cs typeface="Times New Roman" pitchFamily="18" charset="0"/>
              </a:rPr>
              <a:t>а) стоит в ряду напряжений правее водорода</a:t>
            </a:r>
          </a:p>
          <a:p>
            <a:r>
              <a:rPr lang="ru-RU" sz="1400" dirty="0" smtClean="0">
                <a:latin typeface="Times New Roman" pitchFamily="18" charset="0"/>
                <a:cs typeface="Times New Roman" pitchFamily="18" charset="0"/>
              </a:rPr>
              <a:t>б) обладает амфотерными свойствами</a:t>
            </a:r>
          </a:p>
          <a:p>
            <a:r>
              <a:rPr lang="ru-RU" sz="1400" dirty="0" smtClean="0">
                <a:latin typeface="Times New Roman" pitchFamily="18" charset="0"/>
                <a:cs typeface="Times New Roman" pitchFamily="18" charset="0"/>
              </a:rPr>
              <a:t>в) его поверхность покрыта пассивирующей оксидной плёнкой</a:t>
            </a:r>
          </a:p>
          <a:p>
            <a:r>
              <a:rPr lang="ru-RU" sz="1400" dirty="0" smtClean="0">
                <a:latin typeface="Times New Roman" pitchFamily="18" charset="0"/>
                <a:cs typeface="Times New Roman" pitchFamily="18" charset="0"/>
              </a:rPr>
              <a:t>г) относится к благородным металлам</a:t>
            </a:r>
          </a:p>
          <a:p>
            <a:endParaRPr lang="ru-RU" sz="800" dirty="0" smtClean="0">
              <a:latin typeface="Times New Roman" pitchFamily="18" charset="0"/>
              <a:cs typeface="Times New Roman" pitchFamily="18" charset="0"/>
            </a:endParaRPr>
          </a:p>
          <a:p>
            <a:r>
              <a:rPr lang="ru-RU" sz="1400" b="1" dirty="0" smtClean="0">
                <a:solidFill>
                  <a:schemeClr val="bg2">
                    <a:lumMod val="25000"/>
                  </a:schemeClr>
                </a:solidFill>
                <a:latin typeface="Times New Roman" pitchFamily="18" charset="0"/>
                <a:cs typeface="Times New Roman" pitchFamily="18" charset="0"/>
              </a:rPr>
              <a:t>3) Роль алюминия в алюмотермических процессах:</a:t>
            </a:r>
          </a:p>
          <a:p>
            <a:r>
              <a:rPr lang="ru-RU" sz="1400" dirty="0" smtClean="0">
                <a:latin typeface="Times New Roman" pitchFamily="18" charset="0"/>
                <a:cs typeface="Times New Roman" pitchFamily="18" charset="0"/>
              </a:rPr>
              <a:t>а) окислителя		в) катализатора</a:t>
            </a:r>
          </a:p>
          <a:p>
            <a:r>
              <a:rPr lang="ru-RU" sz="1400" dirty="0" smtClean="0">
                <a:latin typeface="Times New Roman" pitchFamily="18" charset="0"/>
                <a:cs typeface="Times New Roman" pitchFamily="18" charset="0"/>
              </a:rPr>
              <a:t>б) восстановителя		г) вещества, создающего защитную оксидную плёнку</a:t>
            </a:r>
          </a:p>
          <a:p>
            <a:endParaRPr lang="ru-RU" sz="800" b="1" dirty="0" smtClean="0">
              <a:solidFill>
                <a:schemeClr val="bg2">
                  <a:lumMod val="25000"/>
                </a:schemeClr>
              </a:solidFill>
              <a:latin typeface="Times New Roman" pitchFamily="18" charset="0"/>
              <a:cs typeface="Times New Roman" pitchFamily="18" charset="0"/>
            </a:endParaRPr>
          </a:p>
          <a:p>
            <a:r>
              <a:rPr lang="ru-RU" sz="1400" b="1" dirty="0" smtClean="0">
                <a:solidFill>
                  <a:schemeClr val="bg2">
                    <a:lumMod val="25000"/>
                  </a:schemeClr>
                </a:solidFill>
                <a:latin typeface="Times New Roman" pitchFamily="18" charset="0"/>
                <a:cs typeface="Times New Roman" pitchFamily="18" charset="0"/>
              </a:rPr>
              <a:t>4) Пассивирует алюминий:</a:t>
            </a:r>
          </a:p>
          <a:p>
            <a:r>
              <a:rPr lang="ru-RU" sz="1400" dirty="0" smtClean="0">
                <a:latin typeface="Times New Roman" pitchFamily="18" charset="0"/>
                <a:cs typeface="Times New Roman" pitchFamily="18" charset="0"/>
              </a:rPr>
              <a:t>а) концентрированная серная кислота</a:t>
            </a:r>
            <a:r>
              <a:rPr lang="en-US"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в) соляная кислота</a:t>
            </a:r>
          </a:p>
          <a:p>
            <a:r>
              <a:rPr lang="ru-RU" sz="1400" dirty="0" smtClean="0">
                <a:latin typeface="Times New Roman" pitchFamily="18" charset="0"/>
                <a:cs typeface="Times New Roman" pitchFamily="18" charset="0"/>
              </a:rPr>
              <a:t>б) разбавленная серная кислота</a:t>
            </a:r>
            <a:r>
              <a:rPr lang="en-US" sz="14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г) гидроксид натрия</a:t>
            </a:r>
            <a:endParaRPr lang="en-US" sz="1400" dirty="0" smtClean="0">
              <a:latin typeface="Times New Roman" pitchFamily="18" charset="0"/>
              <a:cs typeface="Times New Roman" pitchFamily="18" charset="0"/>
            </a:endParaRPr>
          </a:p>
          <a:p>
            <a:endParaRPr lang="ru-RU" sz="800" b="1" dirty="0" smtClean="0">
              <a:solidFill>
                <a:schemeClr val="bg2">
                  <a:lumMod val="25000"/>
                </a:schemeClr>
              </a:solidFill>
              <a:latin typeface="Times New Roman" pitchFamily="18" charset="0"/>
              <a:cs typeface="Times New Roman" pitchFamily="18" charset="0"/>
            </a:endParaRPr>
          </a:p>
          <a:p>
            <a:r>
              <a:rPr lang="ru-RU" sz="1400" b="1" dirty="0" smtClean="0">
                <a:solidFill>
                  <a:schemeClr val="bg2">
                    <a:lumMod val="25000"/>
                  </a:schemeClr>
                </a:solidFill>
                <a:latin typeface="Times New Roman" pitchFamily="18" charset="0"/>
                <a:cs typeface="Times New Roman" pitchFamily="18" charset="0"/>
              </a:rPr>
              <a:t>5) Верны ли утверждения о </a:t>
            </a:r>
            <a:r>
              <a:rPr lang="ru-RU" sz="1400" b="1" dirty="0" err="1" smtClean="0">
                <a:solidFill>
                  <a:schemeClr val="bg2">
                    <a:lumMod val="25000"/>
                  </a:schemeClr>
                </a:solidFill>
                <a:latin typeface="Times New Roman" pitchFamily="18" charset="0"/>
                <a:cs typeface="Times New Roman" pitchFamily="18" charset="0"/>
              </a:rPr>
              <a:t>гидроксиде</a:t>
            </a:r>
            <a:r>
              <a:rPr lang="ru-RU" sz="1400" b="1" dirty="0" smtClean="0">
                <a:solidFill>
                  <a:schemeClr val="bg2">
                    <a:lumMod val="25000"/>
                  </a:schemeClr>
                </a:solidFill>
                <a:latin typeface="Times New Roman" pitchFamily="18" charset="0"/>
                <a:cs typeface="Times New Roman" pitchFamily="18" charset="0"/>
              </a:rPr>
              <a:t> алюминия?</a:t>
            </a:r>
          </a:p>
          <a:p>
            <a:r>
              <a:rPr lang="ru-RU"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I</a:t>
            </a:r>
            <a:r>
              <a:rPr lang="ru-RU" sz="1400" dirty="0" smtClean="0">
                <a:latin typeface="Times New Roman" pitchFamily="18" charset="0"/>
                <a:cs typeface="Times New Roman" pitchFamily="18" charset="0"/>
              </a:rPr>
              <a:t>. Гидроксид алюминия проявляет только кислотные свойства.</a:t>
            </a:r>
          </a:p>
          <a:p>
            <a:r>
              <a:rPr lang="ru-RU" sz="1400" dirty="0" smtClean="0">
                <a:latin typeface="Times New Roman" pitchFamily="18" charset="0"/>
                <a:cs typeface="Times New Roman" pitchFamily="18" charset="0"/>
              </a:rPr>
              <a:t>      </a:t>
            </a:r>
            <a:r>
              <a:rPr lang="en-US" sz="1400" dirty="0" smtClean="0">
                <a:latin typeface="Times New Roman" pitchFamily="18" charset="0"/>
                <a:cs typeface="Times New Roman" pitchFamily="18" charset="0"/>
              </a:rPr>
              <a:t>II</a:t>
            </a:r>
            <a:r>
              <a:rPr lang="ru-RU" sz="1400" dirty="0" smtClean="0">
                <a:latin typeface="Times New Roman" pitchFamily="18" charset="0"/>
                <a:cs typeface="Times New Roman" pitchFamily="18" charset="0"/>
              </a:rPr>
              <a:t>. Гидроксид алюминия проявляет только основные свойства?</a:t>
            </a:r>
          </a:p>
          <a:p>
            <a:r>
              <a:rPr lang="ru-RU" sz="1400" dirty="0" smtClean="0">
                <a:latin typeface="Times New Roman" pitchFamily="18" charset="0"/>
                <a:cs typeface="Times New Roman" pitchFamily="18" charset="0"/>
              </a:rPr>
              <a:t>а) верно только А            	в) верны оба утверждения</a:t>
            </a:r>
          </a:p>
          <a:p>
            <a:r>
              <a:rPr lang="ru-RU" sz="1400" dirty="0" smtClean="0">
                <a:latin typeface="Times New Roman" pitchFamily="18" charset="0"/>
                <a:cs typeface="Times New Roman" pitchFamily="18" charset="0"/>
              </a:rPr>
              <a:t>б) верно только Б             	г) оба утверждения неверны</a:t>
            </a:r>
          </a:p>
          <a:p>
            <a:endParaRPr lang="ru-RU" sz="800" dirty="0" smtClean="0">
              <a:latin typeface="Times New Roman" pitchFamily="18" charset="0"/>
              <a:cs typeface="Times New Roman" pitchFamily="18" charset="0"/>
            </a:endParaRPr>
          </a:p>
          <a:p>
            <a:r>
              <a:rPr lang="ru-RU" sz="1400" b="1" dirty="0" smtClean="0">
                <a:solidFill>
                  <a:schemeClr val="bg2">
                    <a:lumMod val="25000"/>
                  </a:schemeClr>
                </a:solidFill>
                <a:latin typeface="Times New Roman" pitchFamily="18" charset="0"/>
                <a:cs typeface="Times New Roman" pitchFamily="18" charset="0"/>
              </a:rPr>
              <a:t>6) При нагревании гидроксида алюминия образуются:</a:t>
            </a:r>
          </a:p>
          <a:p>
            <a:r>
              <a:rPr lang="ru-RU" sz="1400" dirty="0" smtClean="0">
                <a:latin typeface="Times New Roman" pitchFamily="18" charset="0"/>
                <a:cs typeface="Times New Roman" pitchFamily="18" charset="0"/>
              </a:rPr>
              <a:t>а)  Al</a:t>
            </a:r>
            <a:r>
              <a:rPr lang="ru-RU" sz="1400" baseline="-25000" dirty="0" smtClean="0">
                <a:latin typeface="Times New Roman" pitchFamily="18" charset="0"/>
                <a:cs typeface="Times New Roman" pitchFamily="18" charset="0"/>
              </a:rPr>
              <a:t>2</a:t>
            </a:r>
            <a:r>
              <a:rPr lang="ru-RU" sz="1400" dirty="0" smtClean="0">
                <a:latin typeface="Times New Roman" pitchFamily="18" charset="0"/>
                <a:cs typeface="Times New Roman" pitchFamily="18" charset="0"/>
              </a:rPr>
              <a:t>O</a:t>
            </a:r>
            <a:r>
              <a:rPr lang="ru-RU" sz="1400" baseline="-25000" dirty="0" smtClean="0">
                <a:latin typeface="Times New Roman" pitchFamily="18" charset="0"/>
                <a:cs typeface="Times New Roman" pitchFamily="18" charset="0"/>
              </a:rPr>
              <a:t>3</a:t>
            </a:r>
            <a:r>
              <a:rPr lang="ru-RU" sz="1400" dirty="0" smtClean="0">
                <a:latin typeface="Times New Roman" pitchFamily="18" charset="0"/>
                <a:cs typeface="Times New Roman" pitchFamily="18" charset="0"/>
              </a:rPr>
              <a:t>  и H</a:t>
            </a:r>
            <a:r>
              <a:rPr lang="ru-RU" sz="1400" baseline="-25000" dirty="0" smtClean="0">
                <a:latin typeface="Times New Roman" pitchFamily="18" charset="0"/>
                <a:cs typeface="Times New Roman" pitchFamily="18" charset="0"/>
              </a:rPr>
              <a:t>2</a:t>
            </a:r>
            <a:r>
              <a:rPr lang="ru-RU" sz="1400" dirty="0" smtClean="0">
                <a:latin typeface="Times New Roman" pitchFamily="18" charset="0"/>
                <a:cs typeface="Times New Roman" pitchFamily="18" charset="0"/>
              </a:rPr>
              <a:t>O                  	в) </a:t>
            </a:r>
            <a:r>
              <a:rPr lang="ru-RU" sz="1400" dirty="0" err="1" smtClean="0">
                <a:latin typeface="Times New Roman" pitchFamily="18" charset="0"/>
                <a:cs typeface="Times New Roman" pitchFamily="18" charset="0"/>
              </a:rPr>
              <a:t>Al</a:t>
            </a:r>
            <a:r>
              <a:rPr lang="ru-RU" sz="1400" dirty="0" smtClean="0">
                <a:latin typeface="Times New Roman" pitchFamily="18" charset="0"/>
                <a:cs typeface="Times New Roman" pitchFamily="18" charset="0"/>
              </a:rPr>
              <a:t>  и H</a:t>
            </a:r>
            <a:r>
              <a:rPr lang="ru-RU" sz="1400" baseline="-25000" dirty="0" smtClean="0">
                <a:latin typeface="Times New Roman" pitchFamily="18" charset="0"/>
                <a:cs typeface="Times New Roman" pitchFamily="18" charset="0"/>
              </a:rPr>
              <a:t>2</a:t>
            </a:r>
            <a:r>
              <a:rPr lang="ru-RU" sz="1400" dirty="0" smtClean="0">
                <a:latin typeface="Times New Roman" pitchFamily="18" charset="0"/>
                <a:cs typeface="Times New Roman" pitchFamily="18" charset="0"/>
              </a:rPr>
              <a:t>O</a:t>
            </a:r>
          </a:p>
          <a:p>
            <a:r>
              <a:rPr lang="ru-RU" sz="1400" dirty="0" smtClean="0">
                <a:latin typeface="Times New Roman" pitchFamily="18" charset="0"/>
                <a:cs typeface="Times New Roman" pitchFamily="18" charset="0"/>
              </a:rPr>
              <a:t>б)  </a:t>
            </a:r>
            <a:r>
              <a:rPr lang="ru-RU" sz="1400" dirty="0" err="1" smtClean="0">
                <a:latin typeface="Times New Roman" pitchFamily="18" charset="0"/>
                <a:cs typeface="Times New Roman" pitchFamily="18" charset="0"/>
              </a:rPr>
              <a:t>Al</a:t>
            </a:r>
            <a:r>
              <a:rPr lang="ru-RU" sz="1400" dirty="0" smtClean="0">
                <a:latin typeface="Times New Roman" pitchFamily="18" charset="0"/>
                <a:cs typeface="Times New Roman" pitchFamily="18" charset="0"/>
              </a:rPr>
              <a:t>  и H</a:t>
            </a:r>
            <a:r>
              <a:rPr lang="ru-RU" sz="1400" baseline="-25000" dirty="0" smtClean="0">
                <a:latin typeface="Times New Roman" pitchFamily="18" charset="0"/>
                <a:cs typeface="Times New Roman" pitchFamily="18" charset="0"/>
              </a:rPr>
              <a:t>2                                       	</a:t>
            </a:r>
            <a:r>
              <a:rPr lang="ru-RU" sz="1400" dirty="0" smtClean="0">
                <a:latin typeface="Times New Roman" pitchFamily="18" charset="0"/>
                <a:cs typeface="Times New Roman" pitchFamily="18" charset="0"/>
              </a:rPr>
              <a:t>г) </a:t>
            </a:r>
            <a:r>
              <a:rPr lang="ru-RU" sz="1400" baseline="-25000" dirty="0" smtClean="0">
                <a:latin typeface="Times New Roman" pitchFamily="18" charset="0"/>
                <a:cs typeface="Times New Roman" pitchFamily="18" charset="0"/>
              </a:rPr>
              <a:t>  </a:t>
            </a:r>
            <a:r>
              <a:rPr lang="ru-RU" sz="1400" dirty="0" smtClean="0">
                <a:latin typeface="Times New Roman" pitchFamily="18" charset="0"/>
                <a:cs typeface="Times New Roman" pitchFamily="18" charset="0"/>
              </a:rPr>
              <a:t>Al</a:t>
            </a:r>
            <a:r>
              <a:rPr lang="ru-RU" sz="1400" baseline="-25000" dirty="0" smtClean="0">
                <a:latin typeface="Times New Roman" pitchFamily="18" charset="0"/>
                <a:cs typeface="Times New Roman" pitchFamily="18" charset="0"/>
              </a:rPr>
              <a:t>2</a:t>
            </a:r>
            <a:r>
              <a:rPr lang="ru-RU" sz="1400" dirty="0" smtClean="0">
                <a:latin typeface="Times New Roman" pitchFamily="18" charset="0"/>
                <a:cs typeface="Times New Roman" pitchFamily="18" charset="0"/>
              </a:rPr>
              <a:t>O</a:t>
            </a:r>
            <a:r>
              <a:rPr lang="ru-RU" sz="1400" baseline="-25000" dirty="0" smtClean="0">
                <a:latin typeface="Times New Roman" pitchFamily="18" charset="0"/>
                <a:cs typeface="Times New Roman" pitchFamily="18" charset="0"/>
              </a:rPr>
              <a:t>3</a:t>
            </a:r>
            <a:r>
              <a:rPr lang="ru-RU" sz="1400" dirty="0" smtClean="0">
                <a:latin typeface="Times New Roman" pitchFamily="18" charset="0"/>
                <a:cs typeface="Times New Roman" pitchFamily="18" charset="0"/>
              </a:rPr>
              <a:t>  и H</a:t>
            </a:r>
            <a:r>
              <a:rPr lang="ru-RU" sz="1400" baseline="-25000" dirty="0" smtClean="0">
                <a:latin typeface="Times New Roman" pitchFamily="18" charset="0"/>
                <a:cs typeface="Times New Roman" pitchFamily="18" charset="0"/>
              </a:rPr>
              <a:t>2</a:t>
            </a:r>
            <a:endParaRPr lang="ru-RU" sz="1400" dirty="0" smtClean="0">
              <a:latin typeface="Times New Roman" pitchFamily="18" charset="0"/>
              <a:cs typeface="Times New Roman" pitchFamily="18" charset="0"/>
            </a:endParaRPr>
          </a:p>
        </p:txBody>
      </p:sp>
      <p:sp>
        <p:nvSpPr>
          <p:cNvPr id="5" name="5-конечная звезда 4"/>
          <p:cNvSpPr/>
          <p:nvPr/>
        </p:nvSpPr>
        <p:spPr>
          <a:xfrm>
            <a:off x="4211960" y="1556792"/>
            <a:ext cx="216024" cy="21602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5-конечная звезда 5"/>
          <p:cNvSpPr/>
          <p:nvPr/>
        </p:nvSpPr>
        <p:spPr>
          <a:xfrm>
            <a:off x="3275856" y="5445224"/>
            <a:ext cx="216024" cy="21602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5-конечная звезда 6"/>
          <p:cNvSpPr/>
          <p:nvPr/>
        </p:nvSpPr>
        <p:spPr>
          <a:xfrm>
            <a:off x="539552" y="4005064"/>
            <a:ext cx="216024" cy="21602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5-конечная звезда 7"/>
          <p:cNvSpPr/>
          <p:nvPr/>
        </p:nvSpPr>
        <p:spPr>
          <a:xfrm>
            <a:off x="539552" y="3429000"/>
            <a:ext cx="216024" cy="21602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5-конечная звезда 8"/>
          <p:cNvSpPr/>
          <p:nvPr/>
        </p:nvSpPr>
        <p:spPr>
          <a:xfrm>
            <a:off x="539552" y="2492896"/>
            <a:ext cx="216024" cy="21602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1043608" y="260648"/>
            <a:ext cx="7200800" cy="584775"/>
          </a:xfrm>
          <a:prstGeom prst="rect">
            <a:avLst/>
          </a:prstGeom>
        </p:spPr>
        <p:txBody>
          <a:bodyPr wrap="square">
            <a:spAutoFit/>
          </a:bodyPr>
          <a:lstStyle/>
          <a:p>
            <a:pPr lvl="0" algn="ctr" fontAlgn="base">
              <a:spcBef>
                <a:spcPct val="0"/>
              </a:spcBef>
              <a:spcAft>
                <a:spcPct val="0"/>
              </a:spcAft>
            </a:pPr>
            <a:r>
              <a:rPr lang="ru-RU" sz="3200" b="1" i="1" dirty="0" smtClean="0">
                <a:solidFill>
                  <a:schemeClr val="tx2">
                    <a:lumMod val="75000"/>
                  </a:schemeClr>
                </a:solidFill>
                <a:latin typeface="Times New Roman" pitchFamily="18" charset="0"/>
                <a:ea typeface="Times New Roman" pitchFamily="18" charset="0"/>
                <a:cs typeface="Times New Roman" pitchFamily="18" charset="0"/>
              </a:rPr>
              <a:t>Тест по алюминию и его соединениям</a:t>
            </a:r>
            <a:endParaRPr lang="ru-RU" sz="3200" b="1" i="1" dirty="0" smtClean="0">
              <a:solidFill>
                <a:schemeClr val="tx2">
                  <a:lumMod val="75000"/>
                </a:schemeClr>
              </a:solidFill>
              <a:latin typeface="Times New Roman" pitchFamily="18" charset="0"/>
              <a:cs typeface="Times New Roman" pitchFamily="18" charset="0"/>
            </a:endParaRPr>
          </a:p>
        </p:txBody>
      </p:sp>
      <p:sp>
        <p:nvSpPr>
          <p:cNvPr id="11" name="5-конечная звезда 10"/>
          <p:cNvSpPr/>
          <p:nvPr/>
        </p:nvSpPr>
        <p:spPr>
          <a:xfrm>
            <a:off x="539552" y="5949280"/>
            <a:ext cx="216024" cy="21602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25">
                                            <p:txEl>
                                              <p:pRg st="1" end="1"/>
                                            </p:txEl>
                                          </p:spTgt>
                                        </p:tgtEl>
                                        <p:attrNameLst>
                                          <p:attrName>style.visibility</p:attrName>
                                        </p:attrNameLst>
                                      </p:cBhvr>
                                      <p:to>
                                        <p:strVal val="visible"/>
                                      </p:to>
                                    </p:set>
                                    <p:animEffect transition="in" filter="dissolve">
                                      <p:cBhvr>
                                        <p:cTn id="7" dur="500"/>
                                        <p:tgtEl>
                                          <p:spTgt spid="1025">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25">
                                            <p:txEl>
                                              <p:pRg st="2" end="2"/>
                                            </p:txEl>
                                          </p:spTgt>
                                        </p:tgtEl>
                                        <p:attrNameLst>
                                          <p:attrName>style.visibility</p:attrName>
                                        </p:attrNameLst>
                                      </p:cBhvr>
                                      <p:to>
                                        <p:strVal val="visible"/>
                                      </p:to>
                                    </p:set>
                                    <p:animEffect transition="in" filter="dissolve">
                                      <p:cBhvr>
                                        <p:cTn id="10" dur="500"/>
                                        <p:tgtEl>
                                          <p:spTgt spid="1025">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25">
                                            <p:txEl>
                                              <p:pRg st="3" end="3"/>
                                            </p:txEl>
                                          </p:spTgt>
                                        </p:tgtEl>
                                        <p:attrNameLst>
                                          <p:attrName>style.visibility</p:attrName>
                                        </p:attrNameLst>
                                      </p:cBhvr>
                                      <p:to>
                                        <p:strVal val="visible"/>
                                      </p:to>
                                    </p:set>
                                    <p:animEffect transition="in" filter="dissolve">
                                      <p:cBhvr>
                                        <p:cTn id="13" dur="500"/>
                                        <p:tgtEl>
                                          <p:spTgt spid="1025">
                                            <p:txEl>
                                              <p:pRg st="3" end="3"/>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025">
                                            <p:txEl>
                                              <p:pRg st="4" end="4"/>
                                            </p:txEl>
                                          </p:spTgt>
                                        </p:tgtEl>
                                        <p:attrNameLst>
                                          <p:attrName>style.visibility</p:attrName>
                                        </p:attrNameLst>
                                      </p:cBhvr>
                                      <p:to>
                                        <p:strVal val="visible"/>
                                      </p:to>
                                    </p:set>
                                    <p:animEffect transition="in" filter="dissolve">
                                      <p:cBhvr>
                                        <p:cTn id="16" dur="500"/>
                                        <p:tgtEl>
                                          <p:spTgt spid="1025">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025">
                                            <p:txEl>
                                              <p:pRg st="6" end="6"/>
                                            </p:txEl>
                                          </p:spTgt>
                                        </p:tgtEl>
                                        <p:attrNameLst>
                                          <p:attrName>style.visibility</p:attrName>
                                        </p:attrNameLst>
                                      </p:cBhvr>
                                      <p:to>
                                        <p:strVal val="visible"/>
                                      </p:to>
                                    </p:set>
                                    <p:animEffect transition="in" filter="dissolve">
                                      <p:cBhvr>
                                        <p:cTn id="21" dur="500"/>
                                        <p:tgtEl>
                                          <p:spTgt spid="1025">
                                            <p:txEl>
                                              <p:pRg st="6" end="6"/>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1025">
                                            <p:txEl>
                                              <p:pRg st="7" end="7"/>
                                            </p:txEl>
                                          </p:spTgt>
                                        </p:tgtEl>
                                        <p:attrNameLst>
                                          <p:attrName>style.visibility</p:attrName>
                                        </p:attrNameLst>
                                      </p:cBhvr>
                                      <p:to>
                                        <p:strVal val="visible"/>
                                      </p:to>
                                    </p:set>
                                    <p:animEffect transition="in" filter="dissolve">
                                      <p:cBhvr>
                                        <p:cTn id="24" dur="500"/>
                                        <p:tgtEl>
                                          <p:spTgt spid="1025">
                                            <p:txEl>
                                              <p:pRg st="7" end="7"/>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1025">
                                            <p:txEl>
                                              <p:pRg st="8" end="8"/>
                                            </p:txEl>
                                          </p:spTgt>
                                        </p:tgtEl>
                                        <p:attrNameLst>
                                          <p:attrName>style.visibility</p:attrName>
                                        </p:attrNameLst>
                                      </p:cBhvr>
                                      <p:to>
                                        <p:strVal val="visible"/>
                                      </p:to>
                                    </p:set>
                                    <p:animEffect transition="in" filter="dissolve">
                                      <p:cBhvr>
                                        <p:cTn id="27" dur="500"/>
                                        <p:tgtEl>
                                          <p:spTgt spid="1025">
                                            <p:txEl>
                                              <p:pRg st="8" end="8"/>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1025">
                                            <p:txEl>
                                              <p:pRg st="9" end="9"/>
                                            </p:txEl>
                                          </p:spTgt>
                                        </p:tgtEl>
                                        <p:attrNameLst>
                                          <p:attrName>style.visibility</p:attrName>
                                        </p:attrNameLst>
                                      </p:cBhvr>
                                      <p:to>
                                        <p:strVal val="visible"/>
                                      </p:to>
                                    </p:set>
                                    <p:animEffect transition="in" filter="dissolve">
                                      <p:cBhvr>
                                        <p:cTn id="30" dur="500"/>
                                        <p:tgtEl>
                                          <p:spTgt spid="1025">
                                            <p:txEl>
                                              <p:pRg st="9" end="9"/>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1025">
                                            <p:txEl>
                                              <p:pRg st="10" end="10"/>
                                            </p:txEl>
                                          </p:spTgt>
                                        </p:tgtEl>
                                        <p:attrNameLst>
                                          <p:attrName>style.visibility</p:attrName>
                                        </p:attrNameLst>
                                      </p:cBhvr>
                                      <p:to>
                                        <p:strVal val="visible"/>
                                      </p:to>
                                    </p:set>
                                    <p:animEffect transition="in" filter="dissolve">
                                      <p:cBhvr>
                                        <p:cTn id="33" dur="500"/>
                                        <p:tgtEl>
                                          <p:spTgt spid="1025">
                                            <p:txEl>
                                              <p:pRg st="10" end="1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025">
                                            <p:txEl>
                                              <p:pRg st="12" end="12"/>
                                            </p:txEl>
                                          </p:spTgt>
                                        </p:tgtEl>
                                        <p:attrNameLst>
                                          <p:attrName>style.visibility</p:attrName>
                                        </p:attrNameLst>
                                      </p:cBhvr>
                                      <p:to>
                                        <p:strVal val="visible"/>
                                      </p:to>
                                    </p:set>
                                    <p:animEffect transition="in" filter="dissolve">
                                      <p:cBhvr>
                                        <p:cTn id="38" dur="500"/>
                                        <p:tgtEl>
                                          <p:spTgt spid="1025">
                                            <p:txEl>
                                              <p:pRg st="12" end="12"/>
                                            </p:txEl>
                                          </p:spTgt>
                                        </p:tgtEl>
                                      </p:cBhvr>
                                    </p:animEffect>
                                  </p:childTnLst>
                                </p:cTn>
                              </p:par>
                              <p:par>
                                <p:cTn id="39" presetID="9" presetClass="entr" presetSubtype="0" fill="hold" nodeType="withEffect">
                                  <p:stCondLst>
                                    <p:cond delay="0"/>
                                  </p:stCondLst>
                                  <p:childTnLst>
                                    <p:set>
                                      <p:cBhvr>
                                        <p:cTn id="40" dur="1" fill="hold">
                                          <p:stCondLst>
                                            <p:cond delay="0"/>
                                          </p:stCondLst>
                                        </p:cTn>
                                        <p:tgtEl>
                                          <p:spTgt spid="1025">
                                            <p:txEl>
                                              <p:pRg st="13" end="13"/>
                                            </p:txEl>
                                          </p:spTgt>
                                        </p:tgtEl>
                                        <p:attrNameLst>
                                          <p:attrName>style.visibility</p:attrName>
                                        </p:attrNameLst>
                                      </p:cBhvr>
                                      <p:to>
                                        <p:strVal val="visible"/>
                                      </p:to>
                                    </p:set>
                                    <p:animEffect transition="in" filter="dissolve">
                                      <p:cBhvr>
                                        <p:cTn id="41" dur="500"/>
                                        <p:tgtEl>
                                          <p:spTgt spid="1025">
                                            <p:txEl>
                                              <p:pRg st="13" end="13"/>
                                            </p:txEl>
                                          </p:spTgt>
                                        </p:tgtEl>
                                      </p:cBhvr>
                                    </p:animEffect>
                                  </p:childTnLst>
                                </p:cTn>
                              </p:par>
                              <p:par>
                                <p:cTn id="42" presetID="9" presetClass="entr" presetSubtype="0" fill="hold" nodeType="withEffect">
                                  <p:stCondLst>
                                    <p:cond delay="0"/>
                                  </p:stCondLst>
                                  <p:childTnLst>
                                    <p:set>
                                      <p:cBhvr>
                                        <p:cTn id="43" dur="1" fill="hold">
                                          <p:stCondLst>
                                            <p:cond delay="0"/>
                                          </p:stCondLst>
                                        </p:cTn>
                                        <p:tgtEl>
                                          <p:spTgt spid="1025">
                                            <p:txEl>
                                              <p:pRg st="14" end="14"/>
                                            </p:txEl>
                                          </p:spTgt>
                                        </p:tgtEl>
                                        <p:attrNameLst>
                                          <p:attrName>style.visibility</p:attrName>
                                        </p:attrNameLst>
                                      </p:cBhvr>
                                      <p:to>
                                        <p:strVal val="visible"/>
                                      </p:to>
                                    </p:set>
                                    <p:animEffect transition="in" filter="dissolve">
                                      <p:cBhvr>
                                        <p:cTn id="44" dur="500"/>
                                        <p:tgtEl>
                                          <p:spTgt spid="1025">
                                            <p:txEl>
                                              <p:pRg st="14" end="1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1025">
                                            <p:txEl>
                                              <p:pRg st="16" end="16"/>
                                            </p:txEl>
                                          </p:spTgt>
                                        </p:tgtEl>
                                        <p:attrNameLst>
                                          <p:attrName>style.visibility</p:attrName>
                                        </p:attrNameLst>
                                      </p:cBhvr>
                                      <p:to>
                                        <p:strVal val="visible"/>
                                      </p:to>
                                    </p:set>
                                    <p:animEffect transition="in" filter="dissolve">
                                      <p:cBhvr>
                                        <p:cTn id="49" dur="500"/>
                                        <p:tgtEl>
                                          <p:spTgt spid="1025">
                                            <p:txEl>
                                              <p:pRg st="16" end="16"/>
                                            </p:txEl>
                                          </p:spTgt>
                                        </p:tgtEl>
                                      </p:cBhvr>
                                    </p:animEffect>
                                  </p:childTnLst>
                                </p:cTn>
                              </p:par>
                              <p:par>
                                <p:cTn id="50" presetID="9" presetClass="entr" presetSubtype="0" fill="hold" nodeType="withEffect">
                                  <p:stCondLst>
                                    <p:cond delay="0"/>
                                  </p:stCondLst>
                                  <p:childTnLst>
                                    <p:set>
                                      <p:cBhvr>
                                        <p:cTn id="51" dur="1" fill="hold">
                                          <p:stCondLst>
                                            <p:cond delay="0"/>
                                          </p:stCondLst>
                                        </p:cTn>
                                        <p:tgtEl>
                                          <p:spTgt spid="1025">
                                            <p:txEl>
                                              <p:pRg st="17" end="17"/>
                                            </p:txEl>
                                          </p:spTgt>
                                        </p:tgtEl>
                                        <p:attrNameLst>
                                          <p:attrName>style.visibility</p:attrName>
                                        </p:attrNameLst>
                                      </p:cBhvr>
                                      <p:to>
                                        <p:strVal val="visible"/>
                                      </p:to>
                                    </p:set>
                                    <p:animEffect transition="in" filter="dissolve">
                                      <p:cBhvr>
                                        <p:cTn id="52" dur="500"/>
                                        <p:tgtEl>
                                          <p:spTgt spid="1025">
                                            <p:txEl>
                                              <p:pRg st="17" end="17"/>
                                            </p:txEl>
                                          </p:spTgt>
                                        </p:tgtEl>
                                      </p:cBhvr>
                                    </p:animEffect>
                                  </p:childTnLst>
                                </p:cTn>
                              </p:par>
                              <p:par>
                                <p:cTn id="53" presetID="9" presetClass="entr" presetSubtype="0" fill="hold" nodeType="withEffect">
                                  <p:stCondLst>
                                    <p:cond delay="0"/>
                                  </p:stCondLst>
                                  <p:childTnLst>
                                    <p:set>
                                      <p:cBhvr>
                                        <p:cTn id="54" dur="1" fill="hold">
                                          <p:stCondLst>
                                            <p:cond delay="0"/>
                                          </p:stCondLst>
                                        </p:cTn>
                                        <p:tgtEl>
                                          <p:spTgt spid="1025">
                                            <p:txEl>
                                              <p:pRg st="18" end="18"/>
                                            </p:txEl>
                                          </p:spTgt>
                                        </p:tgtEl>
                                        <p:attrNameLst>
                                          <p:attrName>style.visibility</p:attrName>
                                        </p:attrNameLst>
                                      </p:cBhvr>
                                      <p:to>
                                        <p:strVal val="visible"/>
                                      </p:to>
                                    </p:set>
                                    <p:animEffect transition="in" filter="dissolve">
                                      <p:cBhvr>
                                        <p:cTn id="55" dur="500"/>
                                        <p:tgtEl>
                                          <p:spTgt spid="1025">
                                            <p:txEl>
                                              <p:pRg st="18" end="18"/>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1025">
                                            <p:txEl>
                                              <p:pRg st="20" end="20"/>
                                            </p:txEl>
                                          </p:spTgt>
                                        </p:tgtEl>
                                        <p:attrNameLst>
                                          <p:attrName>style.visibility</p:attrName>
                                        </p:attrNameLst>
                                      </p:cBhvr>
                                      <p:to>
                                        <p:strVal val="visible"/>
                                      </p:to>
                                    </p:set>
                                    <p:animEffect transition="in" filter="dissolve">
                                      <p:cBhvr>
                                        <p:cTn id="60" dur="500"/>
                                        <p:tgtEl>
                                          <p:spTgt spid="1025">
                                            <p:txEl>
                                              <p:pRg st="20" end="20"/>
                                            </p:txEl>
                                          </p:spTgt>
                                        </p:tgtEl>
                                      </p:cBhvr>
                                    </p:animEffect>
                                  </p:childTnLst>
                                </p:cTn>
                              </p:par>
                              <p:par>
                                <p:cTn id="61" presetID="9" presetClass="entr" presetSubtype="0" fill="hold" nodeType="withEffect">
                                  <p:stCondLst>
                                    <p:cond delay="0"/>
                                  </p:stCondLst>
                                  <p:childTnLst>
                                    <p:set>
                                      <p:cBhvr>
                                        <p:cTn id="62" dur="1" fill="hold">
                                          <p:stCondLst>
                                            <p:cond delay="0"/>
                                          </p:stCondLst>
                                        </p:cTn>
                                        <p:tgtEl>
                                          <p:spTgt spid="1025">
                                            <p:txEl>
                                              <p:pRg st="21" end="21"/>
                                            </p:txEl>
                                          </p:spTgt>
                                        </p:tgtEl>
                                        <p:attrNameLst>
                                          <p:attrName>style.visibility</p:attrName>
                                        </p:attrNameLst>
                                      </p:cBhvr>
                                      <p:to>
                                        <p:strVal val="visible"/>
                                      </p:to>
                                    </p:set>
                                    <p:animEffect transition="in" filter="dissolve">
                                      <p:cBhvr>
                                        <p:cTn id="63" dur="500"/>
                                        <p:tgtEl>
                                          <p:spTgt spid="1025">
                                            <p:txEl>
                                              <p:pRg st="21" end="21"/>
                                            </p:txEl>
                                          </p:spTgt>
                                        </p:tgtEl>
                                      </p:cBhvr>
                                    </p:animEffect>
                                  </p:childTnLst>
                                </p:cTn>
                              </p:par>
                              <p:par>
                                <p:cTn id="64" presetID="9" presetClass="entr" presetSubtype="0" fill="hold" nodeType="withEffect">
                                  <p:stCondLst>
                                    <p:cond delay="0"/>
                                  </p:stCondLst>
                                  <p:childTnLst>
                                    <p:set>
                                      <p:cBhvr>
                                        <p:cTn id="65" dur="1" fill="hold">
                                          <p:stCondLst>
                                            <p:cond delay="0"/>
                                          </p:stCondLst>
                                        </p:cTn>
                                        <p:tgtEl>
                                          <p:spTgt spid="1025">
                                            <p:txEl>
                                              <p:pRg st="22" end="22"/>
                                            </p:txEl>
                                          </p:spTgt>
                                        </p:tgtEl>
                                        <p:attrNameLst>
                                          <p:attrName>style.visibility</p:attrName>
                                        </p:attrNameLst>
                                      </p:cBhvr>
                                      <p:to>
                                        <p:strVal val="visible"/>
                                      </p:to>
                                    </p:set>
                                    <p:animEffect transition="in" filter="dissolve">
                                      <p:cBhvr>
                                        <p:cTn id="66" dur="500"/>
                                        <p:tgtEl>
                                          <p:spTgt spid="1025">
                                            <p:txEl>
                                              <p:pRg st="22" end="22"/>
                                            </p:txEl>
                                          </p:spTgt>
                                        </p:tgtEl>
                                      </p:cBhvr>
                                    </p:animEffect>
                                  </p:childTnLst>
                                </p:cTn>
                              </p:par>
                              <p:par>
                                <p:cTn id="67" presetID="9" presetClass="entr" presetSubtype="0" fill="hold" nodeType="withEffect">
                                  <p:stCondLst>
                                    <p:cond delay="0"/>
                                  </p:stCondLst>
                                  <p:childTnLst>
                                    <p:set>
                                      <p:cBhvr>
                                        <p:cTn id="68" dur="1" fill="hold">
                                          <p:stCondLst>
                                            <p:cond delay="0"/>
                                          </p:stCondLst>
                                        </p:cTn>
                                        <p:tgtEl>
                                          <p:spTgt spid="1025">
                                            <p:txEl>
                                              <p:pRg st="23" end="23"/>
                                            </p:txEl>
                                          </p:spTgt>
                                        </p:tgtEl>
                                        <p:attrNameLst>
                                          <p:attrName>style.visibility</p:attrName>
                                        </p:attrNameLst>
                                      </p:cBhvr>
                                      <p:to>
                                        <p:strVal val="visible"/>
                                      </p:to>
                                    </p:set>
                                    <p:animEffect transition="in" filter="dissolve">
                                      <p:cBhvr>
                                        <p:cTn id="69" dur="500"/>
                                        <p:tgtEl>
                                          <p:spTgt spid="1025">
                                            <p:txEl>
                                              <p:pRg st="23" end="23"/>
                                            </p:txEl>
                                          </p:spTgt>
                                        </p:tgtEl>
                                      </p:cBhvr>
                                    </p:animEffect>
                                  </p:childTnLst>
                                </p:cTn>
                              </p:par>
                              <p:par>
                                <p:cTn id="70" presetID="9" presetClass="entr" presetSubtype="0" fill="hold" nodeType="withEffect">
                                  <p:stCondLst>
                                    <p:cond delay="0"/>
                                  </p:stCondLst>
                                  <p:childTnLst>
                                    <p:set>
                                      <p:cBhvr>
                                        <p:cTn id="71" dur="1" fill="hold">
                                          <p:stCondLst>
                                            <p:cond delay="0"/>
                                          </p:stCondLst>
                                        </p:cTn>
                                        <p:tgtEl>
                                          <p:spTgt spid="1025">
                                            <p:txEl>
                                              <p:pRg st="24" end="24"/>
                                            </p:txEl>
                                          </p:spTgt>
                                        </p:tgtEl>
                                        <p:attrNameLst>
                                          <p:attrName>style.visibility</p:attrName>
                                        </p:attrNameLst>
                                      </p:cBhvr>
                                      <p:to>
                                        <p:strVal val="visible"/>
                                      </p:to>
                                    </p:set>
                                    <p:animEffect transition="in" filter="dissolve">
                                      <p:cBhvr>
                                        <p:cTn id="72" dur="500"/>
                                        <p:tgtEl>
                                          <p:spTgt spid="1025">
                                            <p:txEl>
                                              <p:pRg st="24" end="2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1025">
                                            <p:txEl>
                                              <p:pRg st="26" end="26"/>
                                            </p:txEl>
                                          </p:spTgt>
                                        </p:tgtEl>
                                        <p:attrNameLst>
                                          <p:attrName>style.visibility</p:attrName>
                                        </p:attrNameLst>
                                      </p:cBhvr>
                                      <p:to>
                                        <p:strVal val="visible"/>
                                      </p:to>
                                    </p:set>
                                    <p:animEffect transition="in" filter="dissolve">
                                      <p:cBhvr>
                                        <p:cTn id="77" dur="500"/>
                                        <p:tgtEl>
                                          <p:spTgt spid="1025">
                                            <p:txEl>
                                              <p:pRg st="26" end="26"/>
                                            </p:txEl>
                                          </p:spTgt>
                                        </p:tgtEl>
                                      </p:cBhvr>
                                    </p:animEffect>
                                  </p:childTnLst>
                                </p:cTn>
                              </p:par>
                              <p:par>
                                <p:cTn id="78" presetID="9" presetClass="entr" presetSubtype="0" fill="hold" nodeType="withEffect">
                                  <p:stCondLst>
                                    <p:cond delay="0"/>
                                  </p:stCondLst>
                                  <p:childTnLst>
                                    <p:set>
                                      <p:cBhvr>
                                        <p:cTn id="79" dur="1" fill="hold">
                                          <p:stCondLst>
                                            <p:cond delay="0"/>
                                          </p:stCondLst>
                                        </p:cTn>
                                        <p:tgtEl>
                                          <p:spTgt spid="1025">
                                            <p:txEl>
                                              <p:pRg st="27" end="27"/>
                                            </p:txEl>
                                          </p:spTgt>
                                        </p:tgtEl>
                                        <p:attrNameLst>
                                          <p:attrName>style.visibility</p:attrName>
                                        </p:attrNameLst>
                                      </p:cBhvr>
                                      <p:to>
                                        <p:strVal val="visible"/>
                                      </p:to>
                                    </p:set>
                                    <p:animEffect transition="in" filter="dissolve">
                                      <p:cBhvr>
                                        <p:cTn id="80" dur="500"/>
                                        <p:tgtEl>
                                          <p:spTgt spid="1025">
                                            <p:txEl>
                                              <p:pRg st="27" end="27"/>
                                            </p:txEl>
                                          </p:spTgt>
                                        </p:tgtEl>
                                      </p:cBhvr>
                                    </p:animEffect>
                                  </p:childTnLst>
                                </p:cTn>
                              </p:par>
                              <p:par>
                                <p:cTn id="81" presetID="9" presetClass="entr" presetSubtype="0" fill="hold" nodeType="withEffect">
                                  <p:stCondLst>
                                    <p:cond delay="0"/>
                                  </p:stCondLst>
                                  <p:childTnLst>
                                    <p:set>
                                      <p:cBhvr>
                                        <p:cTn id="82" dur="1" fill="hold">
                                          <p:stCondLst>
                                            <p:cond delay="0"/>
                                          </p:stCondLst>
                                        </p:cTn>
                                        <p:tgtEl>
                                          <p:spTgt spid="1025">
                                            <p:txEl>
                                              <p:pRg st="28" end="28"/>
                                            </p:txEl>
                                          </p:spTgt>
                                        </p:tgtEl>
                                        <p:attrNameLst>
                                          <p:attrName>style.visibility</p:attrName>
                                        </p:attrNameLst>
                                      </p:cBhvr>
                                      <p:to>
                                        <p:strVal val="visible"/>
                                      </p:to>
                                    </p:set>
                                    <p:animEffect transition="in" filter="dissolve">
                                      <p:cBhvr>
                                        <p:cTn id="83" dur="500"/>
                                        <p:tgtEl>
                                          <p:spTgt spid="1025">
                                            <p:txEl>
                                              <p:pRg st="28" end="28"/>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dissolve">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9" presetClass="entr" presetSubtype="0" fill="hold" grpId="0" nodeType="click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dissolve">
                                      <p:cBhvr>
                                        <p:cTn id="93" dur="500"/>
                                        <p:tgtEl>
                                          <p:spTgt spid="9"/>
                                        </p:tgtEl>
                                      </p:cBhvr>
                                    </p:animEffect>
                                  </p:childTnLst>
                                </p:cTn>
                              </p:par>
                            </p:childTnLst>
                          </p:cTn>
                        </p:par>
                      </p:childTnLst>
                    </p:cTn>
                  </p:par>
                  <p:par>
                    <p:cTn id="94" fill="hold">
                      <p:stCondLst>
                        <p:cond delay="indefinite"/>
                      </p:stCondLst>
                      <p:childTnLst>
                        <p:par>
                          <p:cTn id="95" fill="hold">
                            <p:stCondLst>
                              <p:cond delay="0"/>
                            </p:stCondLst>
                            <p:childTnLst>
                              <p:par>
                                <p:cTn id="96" presetID="9" presetClass="entr" presetSubtype="0" fill="hold" grpId="0" nodeType="clickEffect">
                                  <p:stCondLst>
                                    <p:cond delay="0"/>
                                  </p:stCondLst>
                                  <p:childTnLst>
                                    <p:set>
                                      <p:cBhvr>
                                        <p:cTn id="97" dur="1" fill="hold">
                                          <p:stCondLst>
                                            <p:cond delay="0"/>
                                          </p:stCondLst>
                                        </p:cTn>
                                        <p:tgtEl>
                                          <p:spTgt spid="8"/>
                                        </p:tgtEl>
                                        <p:attrNameLst>
                                          <p:attrName>style.visibility</p:attrName>
                                        </p:attrNameLst>
                                      </p:cBhvr>
                                      <p:to>
                                        <p:strVal val="visible"/>
                                      </p:to>
                                    </p:set>
                                    <p:animEffect transition="in" filter="dissolve">
                                      <p:cBhvr>
                                        <p:cTn id="98" dur="500"/>
                                        <p:tgtEl>
                                          <p:spTgt spid="8"/>
                                        </p:tgtEl>
                                      </p:cBhvr>
                                    </p:animEffect>
                                  </p:childTnLst>
                                </p:cTn>
                              </p:par>
                            </p:childTnLst>
                          </p:cTn>
                        </p:par>
                      </p:childTnLst>
                    </p:cTn>
                  </p:par>
                  <p:par>
                    <p:cTn id="99" fill="hold">
                      <p:stCondLst>
                        <p:cond delay="indefinite"/>
                      </p:stCondLst>
                      <p:childTnLst>
                        <p:par>
                          <p:cTn id="100" fill="hold">
                            <p:stCondLst>
                              <p:cond delay="0"/>
                            </p:stCondLst>
                            <p:childTnLst>
                              <p:par>
                                <p:cTn id="101" presetID="9" presetClass="entr" presetSubtype="0" fill="hold" grpId="0" nodeType="clickEffect">
                                  <p:stCondLst>
                                    <p:cond delay="0"/>
                                  </p:stCondLst>
                                  <p:childTnLst>
                                    <p:set>
                                      <p:cBhvr>
                                        <p:cTn id="102" dur="1" fill="hold">
                                          <p:stCondLst>
                                            <p:cond delay="0"/>
                                          </p:stCondLst>
                                        </p:cTn>
                                        <p:tgtEl>
                                          <p:spTgt spid="7"/>
                                        </p:tgtEl>
                                        <p:attrNameLst>
                                          <p:attrName>style.visibility</p:attrName>
                                        </p:attrNameLst>
                                      </p:cBhvr>
                                      <p:to>
                                        <p:strVal val="visible"/>
                                      </p:to>
                                    </p:set>
                                    <p:animEffect transition="in" filter="dissolve">
                                      <p:cBhvr>
                                        <p:cTn id="103" dur="500"/>
                                        <p:tgtEl>
                                          <p:spTgt spid="7"/>
                                        </p:tgtEl>
                                      </p:cBhvr>
                                    </p:animEffect>
                                  </p:childTnLst>
                                </p:cTn>
                              </p:par>
                            </p:childTnLst>
                          </p:cTn>
                        </p:par>
                      </p:childTnLst>
                    </p:cTn>
                  </p:par>
                  <p:par>
                    <p:cTn id="104" fill="hold">
                      <p:stCondLst>
                        <p:cond delay="indefinite"/>
                      </p:stCondLst>
                      <p:childTnLst>
                        <p:par>
                          <p:cTn id="105" fill="hold">
                            <p:stCondLst>
                              <p:cond delay="0"/>
                            </p:stCondLst>
                            <p:childTnLst>
                              <p:par>
                                <p:cTn id="106" presetID="9" presetClass="entr" presetSubtype="0" fill="hold" grpId="0" nodeType="clickEffect">
                                  <p:stCondLst>
                                    <p:cond delay="0"/>
                                  </p:stCondLst>
                                  <p:childTnLst>
                                    <p:set>
                                      <p:cBhvr>
                                        <p:cTn id="107" dur="1" fill="hold">
                                          <p:stCondLst>
                                            <p:cond delay="0"/>
                                          </p:stCondLst>
                                        </p:cTn>
                                        <p:tgtEl>
                                          <p:spTgt spid="6"/>
                                        </p:tgtEl>
                                        <p:attrNameLst>
                                          <p:attrName>style.visibility</p:attrName>
                                        </p:attrNameLst>
                                      </p:cBhvr>
                                      <p:to>
                                        <p:strVal val="visible"/>
                                      </p:to>
                                    </p:set>
                                    <p:animEffect transition="in" filter="dissolve">
                                      <p:cBhvr>
                                        <p:cTn id="108" dur="500"/>
                                        <p:tgtEl>
                                          <p:spTgt spid="6"/>
                                        </p:tgtEl>
                                      </p:cBhvr>
                                    </p:animEffect>
                                  </p:childTnLst>
                                </p:cTn>
                              </p:par>
                            </p:childTnLst>
                          </p:cTn>
                        </p:par>
                      </p:childTnLst>
                    </p:cTn>
                  </p:par>
                  <p:par>
                    <p:cTn id="109" fill="hold">
                      <p:stCondLst>
                        <p:cond delay="indefinite"/>
                      </p:stCondLst>
                      <p:childTnLst>
                        <p:par>
                          <p:cTn id="110" fill="hold">
                            <p:stCondLst>
                              <p:cond delay="0"/>
                            </p:stCondLst>
                            <p:childTnLst>
                              <p:par>
                                <p:cTn id="111" presetID="9" presetClass="entr" presetSubtype="0" fill="hold" grpId="0" nodeType="click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dissolve">
                                      <p:cBhvr>
                                        <p:cTn id="1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339752" y="692696"/>
            <a:ext cx="4494692" cy="707886"/>
          </a:xfrm>
          <a:prstGeom prst="rect">
            <a:avLst/>
          </a:prstGeom>
        </p:spPr>
        <p:txBody>
          <a:bodyPr wrap="none">
            <a:spAutoFit/>
          </a:bodyPr>
          <a:lstStyle/>
          <a:p>
            <a:r>
              <a:rPr lang="ru-RU" sz="4000" b="1" dirty="0" smtClean="0">
                <a:solidFill>
                  <a:schemeClr val="bg2">
                    <a:lumMod val="25000"/>
                  </a:schemeClr>
                </a:solidFill>
                <a:latin typeface="Times New Roman" pitchFamily="18" charset="0"/>
                <a:cs typeface="Times New Roman" pitchFamily="18" charset="0"/>
              </a:rPr>
              <a:t>Домашнее задание</a:t>
            </a:r>
            <a:endParaRPr lang="ru-RU" sz="4000" b="1" dirty="0">
              <a:solidFill>
                <a:schemeClr val="bg2">
                  <a:lumMod val="25000"/>
                </a:schemeClr>
              </a:solidFill>
            </a:endParaRPr>
          </a:p>
        </p:txBody>
      </p:sp>
      <p:sp>
        <p:nvSpPr>
          <p:cNvPr id="3" name="TextBox 2"/>
          <p:cNvSpPr txBox="1"/>
          <p:nvPr/>
        </p:nvSpPr>
        <p:spPr>
          <a:xfrm>
            <a:off x="1565752" y="1772816"/>
            <a:ext cx="5779147" cy="2677656"/>
          </a:xfrm>
          <a:prstGeom prst="rect">
            <a:avLst/>
          </a:prstGeom>
          <a:noFill/>
        </p:spPr>
        <p:txBody>
          <a:bodyPr wrap="none" rtlCol="0">
            <a:spAutoFit/>
          </a:bodyPr>
          <a:lstStyle/>
          <a:p>
            <a:pPr algn="ctr">
              <a:lnSpc>
                <a:spcPct val="150000"/>
              </a:lnSpc>
            </a:pPr>
            <a:r>
              <a:rPr lang="ru-RU" sz="2800" b="1" i="1" dirty="0" smtClean="0">
                <a:solidFill>
                  <a:schemeClr val="bg2">
                    <a:lumMod val="25000"/>
                  </a:schemeClr>
                </a:solidFill>
                <a:latin typeface="Times New Roman" pitchFamily="18" charset="0"/>
                <a:cs typeface="Times New Roman" pitchFamily="18" charset="0"/>
              </a:rPr>
              <a:t>О.С. Габриелян. Химия. 9 класс</a:t>
            </a:r>
          </a:p>
          <a:p>
            <a:pPr algn="ctr">
              <a:lnSpc>
                <a:spcPct val="150000"/>
              </a:lnSpc>
            </a:pPr>
            <a:r>
              <a:rPr lang="ru-RU" sz="2800" b="1" i="1" dirty="0" smtClean="0">
                <a:solidFill>
                  <a:schemeClr val="bg2">
                    <a:lumMod val="25000"/>
                  </a:schemeClr>
                </a:solidFill>
                <a:latin typeface="Times New Roman" pitchFamily="18" charset="0"/>
                <a:cs typeface="Times New Roman" pitchFamily="18" charset="0"/>
              </a:rPr>
              <a:t>§ 13</a:t>
            </a:r>
          </a:p>
          <a:p>
            <a:pPr algn="ctr">
              <a:lnSpc>
                <a:spcPct val="150000"/>
              </a:lnSpc>
            </a:pPr>
            <a:r>
              <a:rPr lang="ru-RU" sz="2800" b="1" i="1" dirty="0" smtClean="0">
                <a:solidFill>
                  <a:schemeClr val="bg2">
                    <a:lumMod val="25000"/>
                  </a:schemeClr>
                </a:solidFill>
                <a:latin typeface="Times New Roman" pitchFamily="18" charset="0"/>
                <a:cs typeface="Times New Roman" pitchFamily="18" charset="0"/>
              </a:rPr>
              <a:t>рабочая тетрадь </a:t>
            </a:r>
          </a:p>
          <a:p>
            <a:pPr algn="ctr">
              <a:lnSpc>
                <a:spcPct val="150000"/>
              </a:lnSpc>
            </a:pPr>
            <a:r>
              <a:rPr lang="ru-RU" sz="2800" b="1" i="1" dirty="0" smtClean="0">
                <a:solidFill>
                  <a:schemeClr val="bg2">
                    <a:lumMod val="25000"/>
                  </a:schemeClr>
                </a:solidFill>
                <a:latin typeface="Times New Roman" pitchFamily="18" charset="0"/>
                <a:cs typeface="Times New Roman" pitchFamily="18" charset="0"/>
              </a:rPr>
              <a:t>часть </a:t>
            </a:r>
            <a:r>
              <a:rPr lang="en-US" sz="2800" b="1" i="1" dirty="0" smtClean="0">
                <a:solidFill>
                  <a:schemeClr val="bg2">
                    <a:lumMod val="25000"/>
                  </a:schemeClr>
                </a:solidFill>
                <a:latin typeface="Times New Roman" pitchFamily="18" charset="0"/>
                <a:cs typeface="Times New Roman" pitchFamily="18" charset="0"/>
              </a:rPr>
              <a:t>II </a:t>
            </a:r>
            <a:r>
              <a:rPr lang="ru-RU" sz="2800" b="1" i="1" dirty="0" smtClean="0">
                <a:solidFill>
                  <a:schemeClr val="bg2">
                    <a:lumMod val="25000"/>
                  </a:schemeClr>
                </a:solidFill>
                <a:latin typeface="Times New Roman" pitchFamily="18" charset="0"/>
                <a:cs typeface="Times New Roman" pitchFamily="18" charset="0"/>
              </a:rPr>
              <a:t>стр. 84 № 1-3, стр. 89 № 4</a:t>
            </a:r>
            <a:endParaRPr lang="ru-RU" sz="2800" b="1" i="1" dirty="0">
              <a:solidFill>
                <a:schemeClr val="bg2">
                  <a:lumMod val="25000"/>
                </a:schemeClr>
              </a:solidFill>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cstate="print"/>
          <a:srcRect t="7161" b="12201"/>
          <a:stretch>
            <a:fillRect/>
          </a:stretch>
        </p:blipFill>
        <p:spPr bwMode="auto">
          <a:xfrm>
            <a:off x="5868144" y="4365104"/>
            <a:ext cx="2952328" cy="20249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899592" y="2210381"/>
            <a:ext cx="7560840" cy="203132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«Однажды к римскому императору Тиберию, правившему Римом в 14–27 гг. н. э.,  пришёл незнакомец. В дар императору он принёс изготовленную им чашу из блестящего, как серебро, но чрезвычайно лёгкого металла. Мастер поведал, что получил этот металл из "глинистой земли". Но император, боясь, что обесценятся его золото и серебро, подорвётся могущество Рима, велел отрубить мастеру голову, а его мастерскую разрушить».</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1619672" y="1556792"/>
            <a:ext cx="6552728" cy="523220"/>
          </a:xfrm>
          <a:prstGeom prst="rect">
            <a:avLst/>
          </a:prstGeom>
        </p:spPr>
        <p:txBody>
          <a:bodyPr wrap="square">
            <a:spAutoFit/>
          </a:bodyPr>
          <a:lstStyle/>
          <a:p>
            <a:pPr lvl="0" algn="just" eaLnBrk="0" fontAlgn="base" hangingPunct="0">
              <a:spcBef>
                <a:spcPct val="0"/>
              </a:spcBef>
              <a:spcAft>
                <a:spcPct val="0"/>
              </a:spcAft>
            </a:pPr>
            <a:r>
              <a:rPr lang="ru-RU" sz="2800" dirty="0" smtClean="0">
                <a:solidFill>
                  <a:srgbClr val="FF0000"/>
                </a:solidFill>
                <a:latin typeface="Times New Roman" pitchFamily="18" charset="0"/>
                <a:ea typeface="Times New Roman" pitchFamily="18" charset="0"/>
                <a:cs typeface="Times New Roman" pitchFamily="18" charset="0"/>
              </a:rPr>
              <a:t>О каком металле идёт речь в легенде? </a:t>
            </a:r>
            <a:endParaRPr lang="ru-RU" sz="2800" dirty="0" smtClean="0">
              <a:solidFill>
                <a:srgbClr val="FF0000"/>
              </a:solidFill>
              <a:latin typeface="Times New Roman" pitchFamily="18" charset="0"/>
              <a:cs typeface="Times New Roman" pitchFamily="18" charset="0"/>
            </a:endParaRPr>
          </a:p>
        </p:txBody>
      </p:sp>
      <p:pic>
        <p:nvPicPr>
          <p:cNvPr id="4" name="Рисунок 3" descr="http://www.posuda-kuhny.ru/components/com_ozone/images1/1005935144.jpg"/>
          <p:cNvPicPr/>
          <p:nvPr/>
        </p:nvPicPr>
        <p:blipFill>
          <a:blip r:embed="rId2" cstate="print"/>
          <a:srcRect l="25005" r="22483"/>
          <a:stretch>
            <a:fillRect/>
          </a:stretch>
        </p:blipFill>
        <p:spPr bwMode="auto">
          <a:xfrm>
            <a:off x="7092280" y="3933056"/>
            <a:ext cx="1512168" cy="2520000"/>
          </a:xfrm>
          <a:prstGeom prst="rect">
            <a:avLst/>
          </a:prstGeom>
          <a:noFill/>
          <a:ln w="9525">
            <a:noFill/>
            <a:miter lim="800000"/>
            <a:headEnd/>
            <a:tailEnd/>
          </a:ln>
        </p:spPr>
      </p:pic>
      <p:sp>
        <p:nvSpPr>
          <p:cNvPr id="5" name="Заголовок 1"/>
          <p:cNvSpPr txBox="1">
            <a:spLocks/>
          </p:cNvSpPr>
          <p:nvPr/>
        </p:nvSpPr>
        <p:spPr>
          <a:xfrm>
            <a:off x="1331640" y="620688"/>
            <a:ext cx="6768752" cy="857250"/>
          </a:xfrm>
          <a:prstGeom prst="rect">
            <a:avLst/>
          </a:prstGeom>
        </p:spPr>
        <p:txBody>
          <a:bodyPr bIns="91440" anchor="b" anchorCtr="0">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800" b="0" i="1" u="sng" strike="noStrike" kern="1200" cap="none" spc="0" normalizeH="0" baseline="0" noProof="0" dirty="0" smtClean="0">
                <a:ln>
                  <a:noFill/>
                </a:ln>
                <a:solidFill>
                  <a:schemeClr val="tx2">
                    <a:lumMod val="75000"/>
                  </a:schemeClr>
                </a:solidFill>
                <a:effectLst/>
                <a:uLnTx/>
                <a:uFillTx/>
                <a:latin typeface="Times New Roman" pitchFamily="18" charset="0"/>
                <a:ea typeface="+mj-ea"/>
                <a:cs typeface="Times New Roman" pitchFamily="18" charset="0"/>
              </a:rPr>
              <a:t>Творческое задание № 1</a:t>
            </a:r>
            <a:endParaRPr kumimoji="0" lang="ru-RU" sz="4800" b="0" i="0" u="none" strike="noStrike" kern="1200" cap="none" spc="0" normalizeH="0" baseline="0" noProof="0" dirty="0">
              <a:ln>
                <a:noFill/>
              </a:ln>
              <a:solidFill>
                <a:schemeClr val="tx2">
                  <a:lumMod val="75000"/>
                </a:schemeClr>
              </a:solidFill>
              <a:effectLst/>
              <a:uLnTx/>
              <a:uFillTx/>
              <a:latin typeface="Times New Roman" pitchFamily="18" charset="0"/>
              <a:ea typeface="+mj-ea"/>
              <a:cs typeface="Times New Roman" pitchFamily="18" charset="0"/>
            </a:endParaRPr>
          </a:p>
        </p:txBody>
      </p:sp>
      <p:grpSp>
        <p:nvGrpSpPr>
          <p:cNvPr id="8" name="Группа 7"/>
          <p:cNvGrpSpPr/>
          <p:nvPr/>
        </p:nvGrpSpPr>
        <p:grpSpPr>
          <a:xfrm>
            <a:off x="1043608" y="4437112"/>
            <a:ext cx="2160240" cy="1584176"/>
            <a:chOff x="1187624" y="4437112"/>
            <a:chExt cx="2160240" cy="1584176"/>
          </a:xfrm>
        </p:grpSpPr>
        <p:sp>
          <p:nvSpPr>
            <p:cNvPr id="7" name="Пятно 1 6"/>
            <p:cNvSpPr/>
            <p:nvPr/>
          </p:nvSpPr>
          <p:spPr>
            <a:xfrm>
              <a:off x="1187624" y="4437112"/>
              <a:ext cx="2160240" cy="1584176"/>
            </a:xfrm>
            <a:prstGeom prst="irregularSeal1">
              <a:avLst/>
            </a:prstGeom>
            <a:solidFill>
              <a:schemeClr val="bg1"/>
            </a:solidFill>
            <a:ln>
              <a:gradFill>
                <a:gsLst>
                  <a:gs pos="100000">
                    <a:schemeClr val="bg2">
                      <a:lumMod val="50000"/>
                    </a:schemeClr>
                  </a:gs>
                  <a:gs pos="50000">
                    <a:schemeClr val="accent1">
                      <a:tint val="44500"/>
                      <a:satMod val="160000"/>
                    </a:schemeClr>
                  </a:gs>
                  <a:gs pos="100000">
                    <a:schemeClr val="accent1">
                      <a:tint val="23500"/>
                      <a:satMod val="160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475656" y="5013176"/>
              <a:ext cx="1640834" cy="369332"/>
            </a:xfrm>
            <a:prstGeom prst="rect">
              <a:avLst/>
            </a:prstGeom>
            <a:ln>
              <a:noFill/>
            </a:ln>
          </p:spPr>
          <p:txBody>
            <a:bodyPr wrap="none">
              <a:spAutoFit/>
            </a:bodyPr>
            <a:lstStyle/>
            <a:p>
              <a:r>
                <a:rPr lang="ru-RU" b="1" dirty="0" smtClean="0">
                  <a:solidFill>
                    <a:srgbClr val="FF0000"/>
                  </a:solidFill>
                  <a:latin typeface="Times New Roman" pitchFamily="18" charset="0"/>
                  <a:ea typeface="Times New Roman" pitchFamily="18" charset="0"/>
                  <a:cs typeface="Times New Roman" pitchFamily="18" charset="0"/>
                </a:rPr>
                <a:t>об алюминии </a:t>
              </a:r>
              <a:endParaRPr lang="ru-RU" b="1" dirty="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7" descr="https://im2-tub-ru.yandex.net/i?id=7a6e34b32fd85bdc3352db9c56f0bec7&amp;n=33&amp;h=189&amp;w=480"/>
          <p:cNvPicPr>
            <a:picLocks noChangeAspect="1" noChangeArrowheads="1"/>
          </p:cNvPicPr>
          <p:nvPr/>
        </p:nvPicPr>
        <p:blipFill>
          <a:blip r:embed="rId2" cstate="print"/>
          <a:srcRect l="66149" b="16001"/>
          <a:stretch>
            <a:fillRect/>
          </a:stretch>
        </p:blipFill>
        <p:spPr bwMode="auto">
          <a:xfrm>
            <a:off x="7452320" y="908720"/>
            <a:ext cx="1105351" cy="1080000"/>
          </a:xfrm>
          <a:prstGeom prst="rect">
            <a:avLst/>
          </a:prstGeom>
          <a:noFill/>
        </p:spPr>
      </p:pic>
      <p:sp>
        <p:nvSpPr>
          <p:cNvPr id="16385" name="Rectangle 1"/>
          <p:cNvSpPr>
            <a:spLocks noChangeArrowheads="1"/>
          </p:cNvSpPr>
          <p:nvPr/>
        </p:nvSpPr>
        <p:spPr bwMode="auto">
          <a:xfrm>
            <a:off x="539552" y="2420888"/>
            <a:ext cx="8064896" cy="3139321"/>
          </a:xfrm>
          <a:prstGeom prst="rect">
            <a:avLst/>
          </a:prstGeom>
          <a:solidFill>
            <a:srgbClr val="FAFAFA"/>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Алюминий (</a:t>
            </a:r>
            <a:r>
              <a:rPr kumimoji="0" lang="ru-RU" b="0" i="1" u="none" strike="noStrike" cap="none" normalizeH="0" baseline="0" dirty="0" smtClean="0">
                <a:ln>
                  <a:noFill/>
                </a:ln>
                <a:solidFill>
                  <a:schemeClr val="tx1"/>
                </a:solidFill>
                <a:effectLst/>
                <a:latin typeface="Times New Roman" pitchFamily="18" charset="0"/>
                <a:ea typeface="Calibri" charset="-52"/>
                <a:cs typeface="Times New Roman" pitchFamily="18" charset="0"/>
              </a:rPr>
              <a:t>символ</a:t>
            </a:r>
            <a:r>
              <a:rPr kumimoji="0" lang="ru-RU"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 — элемент  ... периода ... группы ... или .............. подгруппы периодической системы химических элементов Д. И. Менделеева, с атомным номером ... , относительной атомной массой ... Заряд ядра атома алюминия ...... В ядре атома алюминия ... протонов и ... нейтронов. В атоме алюминия ... электронов, расположенных на .... энергетических уровнях, на внешнем уровне в атоме алюминия ... электрона.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Степень окисления атома алюминия в соединениях равна .... Алюминий является .......................... металлом.</a:t>
            </a:r>
            <a:r>
              <a:rPr kumimoji="0" lang="ru-RU"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 окислительно-восстановительных реакциях выполняет роль .......................... Оксид алюминия (</a:t>
            </a:r>
            <a:r>
              <a:rPr kumimoji="0" lang="ru-RU"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формула и характер</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b="0" i="0" u="none" strike="noStrike" cap="none" normalizeH="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 гидроксид алюминия (</a:t>
            </a:r>
            <a:r>
              <a:rPr kumimoji="0" lang="ru-RU" b="0"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формула и характер</a:t>
            </a: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 name="Прямоугольник 3"/>
          <p:cNvSpPr/>
          <p:nvPr/>
        </p:nvSpPr>
        <p:spPr>
          <a:xfrm>
            <a:off x="1403648" y="404664"/>
            <a:ext cx="6552728" cy="1200329"/>
          </a:xfrm>
          <a:prstGeom prst="rect">
            <a:avLst/>
          </a:prstGeom>
        </p:spPr>
        <p:txBody>
          <a:bodyPr wrap="square">
            <a:spAutoFit/>
          </a:bodyPr>
          <a:lstStyle/>
          <a:p>
            <a:pPr lvl="0" algn="ctr" fontAlgn="base">
              <a:spcBef>
                <a:spcPct val="0"/>
              </a:spcBef>
              <a:spcAft>
                <a:spcPct val="0"/>
              </a:spcAft>
            </a:pPr>
            <a:r>
              <a:rPr lang="ru-RU" sz="2400" b="1" i="1" dirty="0" smtClean="0">
                <a:solidFill>
                  <a:schemeClr val="tx2">
                    <a:lumMod val="75000"/>
                  </a:schemeClr>
                </a:solidFill>
                <a:latin typeface="Times New Roman" pitchFamily="18" charset="0"/>
                <a:ea typeface="Times New Roman" pitchFamily="18" charset="0"/>
                <a:cs typeface="Times New Roman" pitchFamily="18" charset="0"/>
              </a:rPr>
              <a:t>Характеристика элемента алюминия по его положение в ПСХЭ Д.И. Менделеева и особенностей строения атома</a:t>
            </a:r>
            <a:endParaRPr lang="ru-RU" sz="2400" b="1" i="1" dirty="0" smtClean="0">
              <a:solidFill>
                <a:schemeClr val="tx2">
                  <a:lumMod val="75000"/>
                </a:schemeClr>
              </a:solidFill>
              <a:latin typeface="Times New Roman" pitchFamily="18" charset="0"/>
              <a:cs typeface="Times New Roman" pitchFamily="18" charset="0"/>
            </a:endParaRPr>
          </a:p>
        </p:txBody>
      </p:sp>
      <p:sp>
        <p:nvSpPr>
          <p:cNvPr id="5" name="Прямоугольник 4"/>
          <p:cNvSpPr/>
          <p:nvPr/>
        </p:nvSpPr>
        <p:spPr>
          <a:xfrm>
            <a:off x="2195736" y="1700808"/>
            <a:ext cx="5112568" cy="523220"/>
          </a:xfrm>
          <a:prstGeom prst="rect">
            <a:avLst/>
          </a:prstGeom>
        </p:spPr>
        <p:txBody>
          <a:bodyPr wrap="square">
            <a:spAutoFit/>
          </a:bodyPr>
          <a:lstStyle/>
          <a:p>
            <a:pPr lvl="0" algn="just" eaLnBrk="0" fontAlgn="base" hangingPunct="0">
              <a:spcBef>
                <a:spcPct val="0"/>
              </a:spcBef>
              <a:spcAft>
                <a:spcPct val="0"/>
              </a:spcAft>
            </a:pPr>
            <a:r>
              <a:rPr lang="ru-RU" sz="2800" b="1" i="1" dirty="0" smtClean="0">
                <a:solidFill>
                  <a:srgbClr val="FF0000"/>
                </a:solidFill>
                <a:latin typeface="Times New Roman" pitchFamily="18" charset="0"/>
                <a:ea typeface="Times New Roman" pitchFamily="18" charset="0"/>
                <a:cs typeface="Times New Roman" pitchFamily="18" charset="0"/>
              </a:rPr>
              <a:t>Задание: заполните пропуски</a:t>
            </a:r>
            <a:endParaRPr lang="ru-RU" sz="2800" b="1" i="1" dirty="0" smtClean="0">
              <a:solidFill>
                <a:srgbClr val="FF0000"/>
              </a:solidFill>
              <a:latin typeface="Times New Roman" pitchFamily="18" charset="0"/>
              <a:cs typeface="Times New Roman" pitchFamily="18" charset="0"/>
            </a:endParaRPr>
          </a:p>
        </p:txBody>
      </p:sp>
      <p:sp>
        <p:nvSpPr>
          <p:cNvPr id="9" name="TextBox 8"/>
          <p:cNvSpPr txBox="1"/>
          <p:nvPr/>
        </p:nvSpPr>
        <p:spPr>
          <a:xfrm>
            <a:off x="2699792" y="2420888"/>
            <a:ext cx="441146" cy="400110"/>
          </a:xfrm>
          <a:prstGeom prst="rect">
            <a:avLst/>
          </a:prstGeom>
          <a:noFill/>
        </p:spPr>
        <p:txBody>
          <a:bodyPr wrap="none" rtlCol="0">
            <a:spAutoFit/>
          </a:bodyPr>
          <a:lstStyle/>
          <a:p>
            <a:r>
              <a:rPr lang="en-US" sz="2000" b="1" dirty="0" smtClean="0">
                <a:solidFill>
                  <a:srgbClr val="FF0000"/>
                </a:solidFill>
                <a:latin typeface="Times New Roman" pitchFamily="18" charset="0"/>
                <a:cs typeface="Times New Roman" pitchFamily="18" charset="0"/>
              </a:rPr>
              <a:t>Al</a:t>
            </a:r>
            <a:endParaRPr lang="ru-RU" sz="2000" b="1" dirty="0">
              <a:solidFill>
                <a:srgbClr val="FF0000"/>
              </a:solidFill>
              <a:latin typeface="Times New Roman" pitchFamily="18" charset="0"/>
              <a:cs typeface="Times New Roman" pitchFamily="18" charset="0"/>
            </a:endParaRPr>
          </a:p>
        </p:txBody>
      </p:sp>
      <p:sp>
        <p:nvSpPr>
          <p:cNvPr id="10" name="TextBox 9"/>
          <p:cNvSpPr txBox="1"/>
          <p:nvPr/>
        </p:nvSpPr>
        <p:spPr>
          <a:xfrm>
            <a:off x="5652120" y="2420888"/>
            <a:ext cx="482824" cy="400110"/>
          </a:xfrm>
          <a:prstGeom prst="rect">
            <a:avLst/>
          </a:prstGeom>
          <a:noFill/>
        </p:spPr>
        <p:txBody>
          <a:bodyPr wrap="none" rtlCol="0">
            <a:spAutoFit/>
          </a:bodyPr>
          <a:lstStyle/>
          <a:p>
            <a:r>
              <a:rPr lang="en-US" sz="2000" b="1" dirty="0" smtClean="0">
                <a:solidFill>
                  <a:srgbClr val="FF0000"/>
                </a:solidFill>
                <a:latin typeface="Times New Roman" pitchFamily="18" charset="0"/>
                <a:cs typeface="Times New Roman" pitchFamily="18" charset="0"/>
              </a:rPr>
              <a:t>III</a:t>
            </a:r>
            <a:endParaRPr lang="ru-RU" sz="2000" b="1" dirty="0">
              <a:solidFill>
                <a:srgbClr val="FF0000"/>
              </a:solidFill>
              <a:latin typeface="Times New Roman" pitchFamily="18" charset="0"/>
              <a:cs typeface="Times New Roman" pitchFamily="18" charset="0"/>
            </a:endParaRPr>
          </a:p>
        </p:txBody>
      </p:sp>
      <p:sp>
        <p:nvSpPr>
          <p:cNvPr id="11" name="TextBox 10"/>
          <p:cNvSpPr txBox="1"/>
          <p:nvPr/>
        </p:nvSpPr>
        <p:spPr>
          <a:xfrm>
            <a:off x="4427984" y="2420888"/>
            <a:ext cx="312906" cy="400110"/>
          </a:xfrm>
          <a:prstGeom prst="rect">
            <a:avLst/>
          </a:prstGeom>
          <a:noFill/>
        </p:spPr>
        <p:txBody>
          <a:bodyPr wrap="none" rtlCol="0">
            <a:spAutoFit/>
          </a:bodyPr>
          <a:lstStyle/>
          <a:p>
            <a:r>
              <a:rPr lang="en-US" sz="2000" b="1" dirty="0" smtClean="0">
                <a:solidFill>
                  <a:srgbClr val="FF0000"/>
                </a:solidFill>
                <a:latin typeface="Times New Roman" pitchFamily="18" charset="0"/>
                <a:cs typeface="Times New Roman" pitchFamily="18" charset="0"/>
              </a:rPr>
              <a:t>3</a:t>
            </a:r>
            <a:endParaRPr lang="ru-RU" sz="2000" b="1" dirty="0">
              <a:solidFill>
                <a:srgbClr val="FF0000"/>
              </a:solidFill>
              <a:latin typeface="Times New Roman" pitchFamily="18" charset="0"/>
              <a:cs typeface="Times New Roman" pitchFamily="18" charset="0"/>
            </a:endParaRPr>
          </a:p>
        </p:txBody>
      </p:sp>
      <p:sp>
        <p:nvSpPr>
          <p:cNvPr id="12" name="TextBox 11"/>
          <p:cNvSpPr txBox="1"/>
          <p:nvPr/>
        </p:nvSpPr>
        <p:spPr>
          <a:xfrm>
            <a:off x="7596336" y="2420888"/>
            <a:ext cx="1122230"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главной</a:t>
            </a:r>
            <a:endParaRPr lang="ru-RU" sz="2000" b="1" dirty="0">
              <a:solidFill>
                <a:srgbClr val="FF0000"/>
              </a:solidFill>
              <a:latin typeface="Times New Roman" pitchFamily="18" charset="0"/>
              <a:cs typeface="Times New Roman" pitchFamily="18" charset="0"/>
            </a:endParaRPr>
          </a:p>
        </p:txBody>
      </p:sp>
      <p:sp>
        <p:nvSpPr>
          <p:cNvPr id="13" name="TextBox 12"/>
          <p:cNvSpPr txBox="1"/>
          <p:nvPr/>
        </p:nvSpPr>
        <p:spPr>
          <a:xfrm>
            <a:off x="6804248" y="2420888"/>
            <a:ext cx="370614" cy="400110"/>
          </a:xfrm>
          <a:prstGeom prst="rect">
            <a:avLst/>
          </a:prstGeom>
          <a:noFill/>
        </p:spPr>
        <p:txBody>
          <a:bodyPr wrap="none" rtlCol="0">
            <a:spAutoFit/>
          </a:bodyPr>
          <a:lstStyle/>
          <a:p>
            <a:r>
              <a:rPr lang="en-US" sz="2000" b="1" dirty="0" smtClean="0">
                <a:solidFill>
                  <a:srgbClr val="FF0000"/>
                </a:solidFill>
                <a:latin typeface="Times New Roman" pitchFamily="18" charset="0"/>
                <a:cs typeface="Times New Roman" pitchFamily="18" charset="0"/>
              </a:rPr>
              <a:t>A</a:t>
            </a:r>
            <a:endParaRPr lang="ru-RU" sz="2000" b="1" dirty="0">
              <a:solidFill>
                <a:srgbClr val="FF0000"/>
              </a:solidFill>
              <a:latin typeface="Times New Roman" pitchFamily="18" charset="0"/>
              <a:cs typeface="Times New Roman" pitchFamily="18" charset="0"/>
            </a:endParaRPr>
          </a:p>
        </p:txBody>
      </p:sp>
      <p:sp>
        <p:nvSpPr>
          <p:cNvPr id="15" name="TextBox 14"/>
          <p:cNvSpPr txBox="1"/>
          <p:nvPr/>
        </p:nvSpPr>
        <p:spPr>
          <a:xfrm>
            <a:off x="2627784" y="2924944"/>
            <a:ext cx="441146"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13</a:t>
            </a:r>
            <a:endParaRPr lang="ru-RU" sz="2000" b="1" dirty="0">
              <a:solidFill>
                <a:srgbClr val="FF0000"/>
              </a:solidFill>
              <a:latin typeface="Times New Roman" pitchFamily="18" charset="0"/>
              <a:cs typeface="Times New Roman" pitchFamily="18" charset="0"/>
            </a:endParaRPr>
          </a:p>
        </p:txBody>
      </p:sp>
      <p:sp>
        <p:nvSpPr>
          <p:cNvPr id="16" name="TextBox 15"/>
          <p:cNvSpPr txBox="1"/>
          <p:nvPr/>
        </p:nvSpPr>
        <p:spPr>
          <a:xfrm>
            <a:off x="1619672" y="3212976"/>
            <a:ext cx="587020"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+13</a:t>
            </a:r>
            <a:endParaRPr lang="ru-RU" sz="2000" b="1" dirty="0">
              <a:solidFill>
                <a:srgbClr val="FF0000"/>
              </a:solidFill>
              <a:latin typeface="Times New Roman" pitchFamily="18" charset="0"/>
              <a:cs typeface="Times New Roman" pitchFamily="18" charset="0"/>
            </a:endParaRPr>
          </a:p>
        </p:txBody>
      </p:sp>
      <p:sp>
        <p:nvSpPr>
          <p:cNvPr id="17" name="TextBox 16"/>
          <p:cNvSpPr txBox="1"/>
          <p:nvPr/>
        </p:nvSpPr>
        <p:spPr>
          <a:xfrm>
            <a:off x="6372200" y="2924944"/>
            <a:ext cx="441146"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27</a:t>
            </a:r>
            <a:endParaRPr lang="ru-RU" sz="2000" b="1" dirty="0">
              <a:solidFill>
                <a:srgbClr val="FF0000"/>
              </a:solidFill>
              <a:latin typeface="Times New Roman" pitchFamily="18" charset="0"/>
              <a:cs typeface="Times New Roman" pitchFamily="18" charset="0"/>
            </a:endParaRPr>
          </a:p>
        </p:txBody>
      </p:sp>
      <p:sp>
        <p:nvSpPr>
          <p:cNvPr id="18" name="TextBox 17"/>
          <p:cNvSpPr txBox="1"/>
          <p:nvPr/>
        </p:nvSpPr>
        <p:spPr>
          <a:xfrm>
            <a:off x="6084168" y="3212976"/>
            <a:ext cx="441146"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14</a:t>
            </a:r>
            <a:endParaRPr lang="ru-RU" sz="2000" b="1" dirty="0">
              <a:solidFill>
                <a:srgbClr val="FF0000"/>
              </a:solidFill>
              <a:latin typeface="Times New Roman" pitchFamily="18" charset="0"/>
              <a:cs typeface="Times New Roman" pitchFamily="18" charset="0"/>
            </a:endParaRPr>
          </a:p>
        </p:txBody>
      </p:sp>
      <p:sp>
        <p:nvSpPr>
          <p:cNvPr id="19" name="TextBox 18"/>
          <p:cNvSpPr txBox="1"/>
          <p:nvPr/>
        </p:nvSpPr>
        <p:spPr>
          <a:xfrm>
            <a:off x="4572000" y="3212976"/>
            <a:ext cx="441146"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13</a:t>
            </a:r>
            <a:endParaRPr lang="ru-RU" sz="2000" b="1" dirty="0">
              <a:solidFill>
                <a:srgbClr val="FF0000"/>
              </a:solidFill>
              <a:latin typeface="Times New Roman" pitchFamily="18" charset="0"/>
              <a:cs typeface="Times New Roman" pitchFamily="18" charset="0"/>
            </a:endParaRPr>
          </a:p>
        </p:txBody>
      </p:sp>
      <p:sp>
        <p:nvSpPr>
          <p:cNvPr id="20" name="TextBox 19"/>
          <p:cNvSpPr txBox="1"/>
          <p:nvPr/>
        </p:nvSpPr>
        <p:spPr>
          <a:xfrm>
            <a:off x="1619672" y="3501008"/>
            <a:ext cx="441146"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13</a:t>
            </a:r>
            <a:endParaRPr lang="ru-RU" sz="2000" b="1" dirty="0">
              <a:solidFill>
                <a:srgbClr val="FF0000"/>
              </a:solidFill>
              <a:latin typeface="Times New Roman" pitchFamily="18" charset="0"/>
              <a:cs typeface="Times New Roman" pitchFamily="18" charset="0"/>
            </a:endParaRPr>
          </a:p>
        </p:txBody>
      </p:sp>
      <p:sp>
        <p:nvSpPr>
          <p:cNvPr id="21" name="TextBox 20"/>
          <p:cNvSpPr txBox="1"/>
          <p:nvPr/>
        </p:nvSpPr>
        <p:spPr>
          <a:xfrm>
            <a:off x="5292080" y="3501008"/>
            <a:ext cx="312906"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3</a:t>
            </a:r>
            <a:endParaRPr lang="ru-RU" sz="2000" b="1" dirty="0">
              <a:solidFill>
                <a:srgbClr val="FF0000"/>
              </a:solidFill>
              <a:latin typeface="Times New Roman" pitchFamily="18" charset="0"/>
              <a:cs typeface="Times New Roman" pitchFamily="18" charset="0"/>
            </a:endParaRPr>
          </a:p>
        </p:txBody>
      </p:sp>
      <p:sp>
        <p:nvSpPr>
          <p:cNvPr id="22" name="TextBox 21"/>
          <p:cNvSpPr txBox="1"/>
          <p:nvPr/>
        </p:nvSpPr>
        <p:spPr>
          <a:xfrm>
            <a:off x="4355976" y="3789040"/>
            <a:ext cx="312906"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3</a:t>
            </a:r>
            <a:endParaRPr lang="ru-RU" sz="2000" b="1" dirty="0">
              <a:solidFill>
                <a:srgbClr val="FF0000"/>
              </a:solidFill>
              <a:latin typeface="Times New Roman" pitchFamily="18" charset="0"/>
              <a:cs typeface="Times New Roman" pitchFamily="18" charset="0"/>
            </a:endParaRPr>
          </a:p>
        </p:txBody>
      </p:sp>
      <p:sp>
        <p:nvSpPr>
          <p:cNvPr id="23" name="TextBox 22"/>
          <p:cNvSpPr txBox="1"/>
          <p:nvPr/>
        </p:nvSpPr>
        <p:spPr>
          <a:xfrm>
            <a:off x="4139952" y="4005064"/>
            <a:ext cx="458780"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+3</a:t>
            </a:r>
            <a:endParaRPr lang="ru-RU" sz="2000" b="1" dirty="0">
              <a:solidFill>
                <a:srgbClr val="FF0000"/>
              </a:solidFill>
              <a:latin typeface="Times New Roman" pitchFamily="18" charset="0"/>
              <a:cs typeface="Times New Roman" pitchFamily="18" charset="0"/>
            </a:endParaRPr>
          </a:p>
        </p:txBody>
      </p:sp>
      <p:sp>
        <p:nvSpPr>
          <p:cNvPr id="24" name="TextBox 23"/>
          <p:cNvSpPr txBox="1"/>
          <p:nvPr/>
        </p:nvSpPr>
        <p:spPr>
          <a:xfrm>
            <a:off x="6876256" y="4005064"/>
            <a:ext cx="1696105" cy="400110"/>
          </a:xfrm>
          <a:prstGeom prst="rect">
            <a:avLst/>
          </a:prstGeom>
          <a:noFill/>
        </p:spPr>
        <p:txBody>
          <a:bodyPr wrap="none" rtlCol="0">
            <a:spAutoFit/>
          </a:bodyPr>
          <a:lstStyle/>
          <a:p>
            <a:r>
              <a:rPr lang="ru-RU" sz="2000" b="1" dirty="0" err="1" smtClean="0">
                <a:solidFill>
                  <a:srgbClr val="FF0000"/>
                </a:solidFill>
                <a:latin typeface="Times New Roman" pitchFamily="18" charset="0"/>
                <a:cs typeface="Times New Roman" pitchFamily="18" charset="0"/>
              </a:rPr>
              <a:t>амфотерным</a:t>
            </a:r>
            <a:endParaRPr lang="ru-RU" sz="2000" b="1" dirty="0">
              <a:solidFill>
                <a:srgbClr val="FF0000"/>
              </a:solidFill>
              <a:latin typeface="Times New Roman" pitchFamily="18" charset="0"/>
              <a:cs typeface="Times New Roman" pitchFamily="18" charset="0"/>
            </a:endParaRPr>
          </a:p>
        </p:txBody>
      </p:sp>
      <p:sp>
        <p:nvSpPr>
          <p:cNvPr id="25" name="TextBox 24"/>
          <p:cNvSpPr txBox="1"/>
          <p:nvPr/>
        </p:nvSpPr>
        <p:spPr>
          <a:xfrm>
            <a:off x="539552" y="4581128"/>
            <a:ext cx="2013500" cy="400110"/>
          </a:xfrm>
          <a:prstGeom prst="rect">
            <a:avLst/>
          </a:prstGeom>
          <a:noFill/>
        </p:spPr>
        <p:txBody>
          <a:bodyPr wrap="none" rtlCol="0">
            <a:spAutoFit/>
          </a:bodyPr>
          <a:lstStyle/>
          <a:p>
            <a:r>
              <a:rPr lang="ru-RU" sz="2000" b="1" dirty="0" smtClean="0">
                <a:solidFill>
                  <a:srgbClr val="FF0000"/>
                </a:solidFill>
                <a:latin typeface="Times New Roman" pitchFamily="18" charset="0"/>
                <a:cs typeface="Times New Roman" pitchFamily="18" charset="0"/>
              </a:rPr>
              <a:t>восстановителя</a:t>
            </a:r>
            <a:endParaRPr lang="ru-RU" sz="2000" b="1" dirty="0">
              <a:solidFill>
                <a:srgbClr val="FF0000"/>
              </a:solidFill>
              <a:latin typeface="Times New Roman" pitchFamily="18" charset="0"/>
              <a:cs typeface="Times New Roman" pitchFamily="18" charset="0"/>
            </a:endParaRPr>
          </a:p>
        </p:txBody>
      </p:sp>
      <p:sp>
        <p:nvSpPr>
          <p:cNvPr id="26" name="TextBox 25"/>
          <p:cNvSpPr txBox="1"/>
          <p:nvPr/>
        </p:nvSpPr>
        <p:spPr>
          <a:xfrm>
            <a:off x="611560" y="4869160"/>
            <a:ext cx="3210944" cy="400110"/>
          </a:xfrm>
          <a:prstGeom prst="rect">
            <a:avLst/>
          </a:prstGeom>
          <a:noFill/>
        </p:spPr>
        <p:txBody>
          <a:bodyPr wrap="none" rtlCol="0">
            <a:spAutoFit/>
          </a:bodyPr>
          <a:lstStyle/>
          <a:p>
            <a:r>
              <a:rPr lang="en-US" sz="2000" b="1" dirty="0" smtClean="0">
                <a:solidFill>
                  <a:srgbClr val="FF0000"/>
                </a:solidFill>
                <a:latin typeface="Times New Roman" pitchFamily="18" charset="0"/>
                <a:cs typeface="Times New Roman" pitchFamily="18" charset="0"/>
              </a:rPr>
              <a:t>Al</a:t>
            </a:r>
            <a:r>
              <a:rPr lang="en-US" sz="2000" b="1" baseline="-25000" dirty="0" smtClean="0">
                <a:solidFill>
                  <a:srgbClr val="FF0000"/>
                </a:solidFill>
                <a:latin typeface="Times New Roman" pitchFamily="18" charset="0"/>
                <a:cs typeface="Times New Roman" pitchFamily="18" charset="0"/>
              </a:rPr>
              <a:t>2</a:t>
            </a:r>
            <a:r>
              <a:rPr lang="en-US" sz="2000" b="1" dirty="0" smtClean="0">
                <a:solidFill>
                  <a:srgbClr val="FF0000"/>
                </a:solidFill>
                <a:latin typeface="Times New Roman" pitchFamily="18" charset="0"/>
                <a:cs typeface="Times New Roman" pitchFamily="18" charset="0"/>
              </a:rPr>
              <a:t>O</a:t>
            </a:r>
            <a:r>
              <a:rPr lang="en-US" sz="2000" b="1" baseline="-25000" dirty="0" smtClean="0">
                <a:solidFill>
                  <a:srgbClr val="FF0000"/>
                </a:solidFill>
                <a:latin typeface="Times New Roman" pitchFamily="18" charset="0"/>
                <a:cs typeface="Times New Roman" pitchFamily="18" charset="0"/>
              </a:rPr>
              <a:t>3</a:t>
            </a:r>
            <a:r>
              <a:rPr lang="en-US" sz="2000" b="1" dirty="0" smtClean="0">
                <a:solidFill>
                  <a:srgbClr val="FF0000"/>
                </a:solidFill>
                <a:latin typeface="Times New Roman" pitchFamily="18" charset="0"/>
                <a:cs typeface="Times New Roman" pitchFamily="18" charset="0"/>
              </a:rPr>
              <a:t> </a:t>
            </a:r>
            <a:r>
              <a:rPr lang="ru-RU" sz="2000" b="1" dirty="0" smtClean="0">
                <a:solidFill>
                  <a:srgbClr val="FF0000"/>
                </a:solidFill>
                <a:latin typeface="Times New Roman" pitchFamily="18" charset="0"/>
                <a:cs typeface="Times New Roman" pitchFamily="18" charset="0"/>
              </a:rPr>
              <a:t>  </a:t>
            </a:r>
            <a:r>
              <a:rPr lang="ru-RU" sz="2000" b="1" dirty="0" err="1" smtClean="0">
                <a:solidFill>
                  <a:srgbClr val="FF0000"/>
                </a:solidFill>
                <a:latin typeface="Times New Roman" pitchFamily="18" charset="0"/>
                <a:cs typeface="Times New Roman" pitchFamily="18" charset="0"/>
              </a:rPr>
              <a:t>амфотерный</a:t>
            </a:r>
            <a:r>
              <a:rPr lang="ru-RU" sz="2000" b="1" dirty="0" smtClean="0">
                <a:solidFill>
                  <a:srgbClr val="FF0000"/>
                </a:solidFill>
                <a:latin typeface="Times New Roman" pitchFamily="18" charset="0"/>
                <a:cs typeface="Times New Roman" pitchFamily="18" charset="0"/>
              </a:rPr>
              <a:t> оксид</a:t>
            </a:r>
            <a:endParaRPr lang="ru-RU" sz="2000" b="1" dirty="0">
              <a:solidFill>
                <a:srgbClr val="FF0000"/>
              </a:solidFill>
              <a:latin typeface="Times New Roman" pitchFamily="18" charset="0"/>
              <a:cs typeface="Times New Roman" pitchFamily="18" charset="0"/>
            </a:endParaRPr>
          </a:p>
        </p:txBody>
      </p:sp>
      <p:sp>
        <p:nvSpPr>
          <p:cNvPr id="27" name="TextBox 26"/>
          <p:cNvSpPr txBox="1"/>
          <p:nvPr/>
        </p:nvSpPr>
        <p:spPr>
          <a:xfrm>
            <a:off x="539552" y="5157192"/>
            <a:ext cx="4159921" cy="400110"/>
          </a:xfrm>
          <a:prstGeom prst="rect">
            <a:avLst/>
          </a:prstGeom>
          <a:noFill/>
        </p:spPr>
        <p:txBody>
          <a:bodyPr wrap="none" rtlCol="0">
            <a:spAutoFit/>
          </a:bodyPr>
          <a:lstStyle/>
          <a:p>
            <a:r>
              <a:rPr lang="en-US" sz="2000" b="1" dirty="0" smtClean="0">
                <a:solidFill>
                  <a:srgbClr val="FF0000"/>
                </a:solidFill>
                <a:latin typeface="Times New Roman" pitchFamily="18" charset="0"/>
                <a:cs typeface="Times New Roman" pitchFamily="18" charset="0"/>
              </a:rPr>
              <a:t>Al</a:t>
            </a:r>
            <a:r>
              <a:rPr lang="ru-RU" sz="2000" b="1" dirty="0" smtClean="0">
                <a:solidFill>
                  <a:srgbClr val="FF0000"/>
                </a:solidFill>
                <a:latin typeface="Times New Roman" pitchFamily="18" charset="0"/>
                <a:cs typeface="Times New Roman" pitchFamily="18" charset="0"/>
              </a:rPr>
              <a:t>(</a:t>
            </a:r>
            <a:r>
              <a:rPr lang="en-US" sz="2000" b="1" dirty="0" smtClean="0">
                <a:solidFill>
                  <a:srgbClr val="FF0000"/>
                </a:solidFill>
                <a:latin typeface="Times New Roman" pitchFamily="18" charset="0"/>
                <a:cs typeface="Times New Roman" pitchFamily="18" charset="0"/>
              </a:rPr>
              <a:t>O</a:t>
            </a:r>
            <a:r>
              <a:rPr lang="ru-RU" sz="2000" b="1" dirty="0" smtClean="0">
                <a:solidFill>
                  <a:srgbClr val="FF0000"/>
                </a:solidFill>
                <a:latin typeface="Times New Roman" pitchFamily="18" charset="0"/>
                <a:cs typeface="Times New Roman" pitchFamily="18" charset="0"/>
              </a:rPr>
              <a:t>Н)</a:t>
            </a:r>
            <a:r>
              <a:rPr lang="en-US" sz="2000" b="1" baseline="-25000" dirty="0" smtClean="0">
                <a:solidFill>
                  <a:srgbClr val="FF0000"/>
                </a:solidFill>
                <a:latin typeface="Times New Roman" pitchFamily="18" charset="0"/>
                <a:cs typeface="Times New Roman" pitchFamily="18" charset="0"/>
              </a:rPr>
              <a:t>3</a:t>
            </a:r>
            <a:r>
              <a:rPr lang="en-US" sz="2000" b="1" dirty="0" smtClean="0">
                <a:solidFill>
                  <a:srgbClr val="FF0000"/>
                </a:solidFill>
                <a:latin typeface="Times New Roman" pitchFamily="18" charset="0"/>
                <a:cs typeface="Times New Roman" pitchFamily="18" charset="0"/>
              </a:rPr>
              <a:t> </a:t>
            </a:r>
            <a:r>
              <a:rPr lang="ru-RU" sz="2000" b="1" dirty="0" smtClean="0">
                <a:solidFill>
                  <a:srgbClr val="FF0000"/>
                </a:solidFill>
                <a:latin typeface="Times New Roman" pitchFamily="18" charset="0"/>
                <a:cs typeface="Times New Roman" pitchFamily="18" charset="0"/>
              </a:rPr>
              <a:t>  </a:t>
            </a:r>
            <a:r>
              <a:rPr lang="ru-RU" sz="2000" b="1" dirty="0" err="1" smtClean="0">
                <a:solidFill>
                  <a:srgbClr val="FF0000"/>
                </a:solidFill>
                <a:latin typeface="Times New Roman" pitchFamily="18" charset="0"/>
                <a:cs typeface="Times New Roman" pitchFamily="18" charset="0"/>
              </a:rPr>
              <a:t>амфотерный</a:t>
            </a:r>
            <a:r>
              <a:rPr lang="ru-RU" sz="2000" b="1" dirty="0" smtClean="0">
                <a:solidFill>
                  <a:srgbClr val="FF0000"/>
                </a:solidFill>
                <a:latin typeface="Times New Roman" pitchFamily="18" charset="0"/>
                <a:cs typeface="Times New Roman" pitchFamily="18" charset="0"/>
              </a:rPr>
              <a:t> гидроксид</a:t>
            </a:r>
            <a:endParaRPr lang="ru-RU" sz="20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dissolve">
                                      <p:cBhvr>
                                        <p:cTn id="15" dur="1000"/>
                                        <p:tgtEl>
                                          <p:spTgt spid="11"/>
                                        </p:tgtEl>
                                      </p:cBhvr>
                                    </p:animEffect>
                                  </p:childTnLst>
                                </p:cTn>
                              </p:par>
                            </p:childTnLst>
                          </p:cTn>
                        </p:par>
                        <p:par>
                          <p:cTn id="16" fill="hold">
                            <p:stCondLst>
                              <p:cond delay="2000"/>
                            </p:stCondLst>
                            <p:childTnLst>
                              <p:par>
                                <p:cTn id="17" presetID="9"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1000"/>
                                        <p:tgtEl>
                                          <p:spTgt spid="10"/>
                                        </p:tgtEl>
                                      </p:cBhvr>
                                    </p:animEffect>
                                  </p:childTnLst>
                                </p:cTn>
                              </p:par>
                            </p:childTnLst>
                          </p:cTn>
                        </p:par>
                        <p:par>
                          <p:cTn id="20" fill="hold">
                            <p:stCondLst>
                              <p:cond delay="3000"/>
                            </p:stCondLst>
                            <p:childTnLst>
                              <p:par>
                                <p:cTn id="21" presetID="9"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1000"/>
                                        <p:tgtEl>
                                          <p:spTgt spid="13"/>
                                        </p:tgtEl>
                                      </p:cBhvr>
                                    </p:animEffect>
                                  </p:childTnLst>
                                </p:cTn>
                              </p:par>
                            </p:childTnLst>
                          </p:cTn>
                        </p:par>
                        <p:par>
                          <p:cTn id="24" fill="hold">
                            <p:stCondLst>
                              <p:cond delay="4000"/>
                            </p:stCondLst>
                            <p:childTnLst>
                              <p:par>
                                <p:cTn id="25" presetID="9"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2000"/>
                                        <p:tgtEl>
                                          <p:spTgt spid="12"/>
                                        </p:tgtEl>
                                      </p:cBhvr>
                                    </p:animEffect>
                                  </p:childTnLst>
                                </p:cTn>
                              </p:par>
                            </p:childTnLst>
                          </p:cTn>
                        </p:par>
                        <p:par>
                          <p:cTn id="28" fill="hold">
                            <p:stCondLst>
                              <p:cond delay="6000"/>
                            </p:stCondLst>
                            <p:childTnLst>
                              <p:par>
                                <p:cTn id="29" presetID="9"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dissolve">
                                      <p:cBhvr>
                                        <p:cTn id="31" dur="2000"/>
                                        <p:tgtEl>
                                          <p:spTgt spid="15"/>
                                        </p:tgtEl>
                                      </p:cBhvr>
                                    </p:animEffect>
                                  </p:childTnLst>
                                </p:cTn>
                              </p:par>
                            </p:childTnLst>
                          </p:cTn>
                        </p:par>
                        <p:par>
                          <p:cTn id="32" fill="hold">
                            <p:stCondLst>
                              <p:cond delay="8000"/>
                            </p:stCondLst>
                            <p:childTnLst>
                              <p:par>
                                <p:cTn id="33" presetID="9"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2000"/>
                                        <p:tgtEl>
                                          <p:spTgt spid="17"/>
                                        </p:tgtEl>
                                      </p:cBhvr>
                                    </p:animEffect>
                                  </p:childTnLst>
                                </p:cTn>
                              </p:par>
                            </p:childTnLst>
                          </p:cTn>
                        </p:par>
                        <p:par>
                          <p:cTn id="36" fill="hold">
                            <p:stCondLst>
                              <p:cond delay="10000"/>
                            </p:stCondLst>
                            <p:childTnLst>
                              <p:par>
                                <p:cTn id="37" presetID="9"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dissolve">
                                      <p:cBhvr>
                                        <p:cTn id="39" dur="2000"/>
                                        <p:tgtEl>
                                          <p:spTgt spid="16"/>
                                        </p:tgtEl>
                                      </p:cBhvr>
                                    </p:animEffect>
                                  </p:childTnLst>
                                </p:cTn>
                              </p:par>
                            </p:childTnLst>
                          </p:cTn>
                        </p:par>
                        <p:par>
                          <p:cTn id="40" fill="hold">
                            <p:stCondLst>
                              <p:cond delay="12000"/>
                            </p:stCondLst>
                            <p:childTnLst>
                              <p:par>
                                <p:cTn id="41" presetID="9"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dissolve">
                                      <p:cBhvr>
                                        <p:cTn id="43" dur="2000"/>
                                        <p:tgtEl>
                                          <p:spTgt spid="19"/>
                                        </p:tgtEl>
                                      </p:cBhvr>
                                    </p:animEffect>
                                  </p:childTnLst>
                                </p:cTn>
                              </p:par>
                            </p:childTnLst>
                          </p:cTn>
                        </p:par>
                        <p:par>
                          <p:cTn id="44" fill="hold">
                            <p:stCondLst>
                              <p:cond delay="14000"/>
                            </p:stCondLst>
                            <p:childTnLst>
                              <p:par>
                                <p:cTn id="45" presetID="9"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dissolve">
                                      <p:cBhvr>
                                        <p:cTn id="47" dur="1000"/>
                                        <p:tgtEl>
                                          <p:spTgt spid="18"/>
                                        </p:tgtEl>
                                      </p:cBhvr>
                                    </p:animEffect>
                                  </p:childTnLst>
                                </p:cTn>
                              </p:par>
                            </p:childTnLst>
                          </p:cTn>
                        </p:par>
                        <p:par>
                          <p:cTn id="48" fill="hold">
                            <p:stCondLst>
                              <p:cond delay="15000"/>
                            </p:stCondLst>
                            <p:childTnLst>
                              <p:par>
                                <p:cTn id="49" presetID="9"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dissolve">
                                      <p:cBhvr>
                                        <p:cTn id="51" dur="2000"/>
                                        <p:tgtEl>
                                          <p:spTgt spid="20"/>
                                        </p:tgtEl>
                                      </p:cBhvr>
                                    </p:animEffect>
                                  </p:childTnLst>
                                </p:cTn>
                              </p:par>
                            </p:childTnLst>
                          </p:cTn>
                        </p:par>
                        <p:par>
                          <p:cTn id="52" fill="hold">
                            <p:stCondLst>
                              <p:cond delay="17000"/>
                            </p:stCondLst>
                            <p:childTnLst>
                              <p:par>
                                <p:cTn id="53" presetID="9"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dissolve">
                                      <p:cBhvr>
                                        <p:cTn id="55" dur="2000"/>
                                        <p:tgtEl>
                                          <p:spTgt spid="21"/>
                                        </p:tgtEl>
                                      </p:cBhvr>
                                    </p:animEffect>
                                  </p:childTnLst>
                                </p:cTn>
                              </p:par>
                            </p:childTnLst>
                          </p:cTn>
                        </p:par>
                        <p:par>
                          <p:cTn id="56" fill="hold">
                            <p:stCondLst>
                              <p:cond delay="19000"/>
                            </p:stCondLst>
                            <p:childTnLst>
                              <p:par>
                                <p:cTn id="57" presetID="9"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dissolve">
                                      <p:cBhvr>
                                        <p:cTn id="59" dur="2000"/>
                                        <p:tgtEl>
                                          <p:spTgt spid="22"/>
                                        </p:tgtEl>
                                      </p:cBhvr>
                                    </p:animEffect>
                                  </p:childTnLst>
                                </p:cTn>
                              </p:par>
                            </p:childTnLst>
                          </p:cTn>
                        </p:par>
                        <p:par>
                          <p:cTn id="60" fill="hold">
                            <p:stCondLst>
                              <p:cond delay="21000"/>
                            </p:stCondLst>
                            <p:childTnLst>
                              <p:par>
                                <p:cTn id="61" presetID="9"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dissolve">
                                      <p:cBhvr>
                                        <p:cTn id="63" dur="2000"/>
                                        <p:tgtEl>
                                          <p:spTgt spid="23"/>
                                        </p:tgtEl>
                                      </p:cBhvr>
                                    </p:animEffect>
                                  </p:childTnLst>
                                </p:cTn>
                              </p:par>
                            </p:childTnLst>
                          </p:cTn>
                        </p:par>
                        <p:par>
                          <p:cTn id="64" fill="hold">
                            <p:stCondLst>
                              <p:cond delay="23000"/>
                            </p:stCondLst>
                            <p:childTnLst>
                              <p:par>
                                <p:cTn id="65" presetID="9"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dissolve">
                                      <p:cBhvr>
                                        <p:cTn id="67" dur="2000"/>
                                        <p:tgtEl>
                                          <p:spTgt spid="24"/>
                                        </p:tgtEl>
                                      </p:cBhvr>
                                    </p:animEffect>
                                  </p:childTnLst>
                                </p:cTn>
                              </p:par>
                            </p:childTnLst>
                          </p:cTn>
                        </p:par>
                        <p:par>
                          <p:cTn id="68" fill="hold">
                            <p:stCondLst>
                              <p:cond delay="25000"/>
                            </p:stCondLst>
                            <p:childTnLst>
                              <p:par>
                                <p:cTn id="69" presetID="9"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dissolve">
                                      <p:cBhvr>
                                        <p:cTn id="71" dur="2000"/>
                                        <p:tgtEl>
                                          <p:spTgt spid="25"/>
                                        </p:tgtEl>
                                      </p:cBhvr>
                                    </p:animEffect>
                                  </p:childTnLst>
                                </p:cTn>
                              </p:par>
                            </p:childTnLst>
                          </p:cTn>
                        </p:par>
                        <p:par>
                          <p:cTn id="72" fill="hold">
                            <p:stCondLst>
                              <p:cond delay="27000"/>
                            </p:stCondLst>
                            <p:childTnLst>
                              <p:par>
                                <p:cTn id="73" presetID="9"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dissolve">
                                      <p:cBhvr>
                                        <p:cTn id="75" dur="2000"/>
                                        <p:tgtEl>
                                          <p:spTgt spid="26"/>
                                        </p:tgtEl>
                                      </p:cBhvr>
                                    </p:animEffect>
                                  </p:childTnLst>
                                </p:cTn>
                              </p:par>
                            </p:childTnLst>
                          </p:cTn>
                        </p:par>
                        <p:par>
                          <p:cTn id="76" fill="hold">
                            <p:stCondLst>
                              <p:cond delay="29000"/>
                            </p:stCondLst>
                            <p:childTnLst>
                              <p:par>
                                <p:cTn id="77" presetID="9"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dissolve">
                                      <p:cBhvr>
                                        <p:cTn id="7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http://nfmetall.ru/photos/img12.jpg"/>
          <p:cNvPicPr>
            <a:picLocks noChangeAspect="1" noChangeArrowheads="1"/>
          </p:cNvPicPr>
          <p:nvPr/>
        </p:nvPicPr>
        <p:blipFill>
          <a:blip r:embed="rId2" cstate="print"/>
          <a:srcRect l="7292" t="12001" r="8851" b="11990"/>
          <a:stretch>
            <a:fillRect/>
          </a:stretch>
        </p:blipFill>
        <p:spPr bwMode="auto">
          <a:xfrm rot="1011684">
            <a:off x="1100129" y="2371255"/>
            <a:ext cx="1307368" cy="1080000"/>
          </a:xfrm>
          <a:prstGeom prst="rect">
            <a:avLst/>
          </a:prstGeom>
          <a:noFill/>
        </p:spPr>
      </p:pic>
      <p:sp>
        <p:nvSpPr>
          <p:cNvPr id="1025" name="Rectangle 1"/>
          <p:cNvSpPr>
            <a:spLocks noChangeArrowheads="1"/>
          </p:cNvSpPr>
          <p:nvPr/>
        </p:nvSpPr>
        <p:spPr bwMode="auto">
          <a:xfrm>
            <a:off x="539552" y="980728"/>
            <a:ext cx="8208912" cy="120032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По распространенности в</a:t>
            </a:r>
            <a:r>
              <a:rPr kumimoji="0" lang="ru-RU"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земной коре алюминий занимает 3-е место после кислорода и</a:t>
            </a:r>
            <a:r>
              <a:rPr kumimoji="0" lang="ru-RU"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кремния среди всех атомов и</a:t>
            </a:r>
            <a:r>
              <a:rPr kumimoji="0" lang="ru-RU"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1-е место</a:t>
            </a:r>
            <a:r>
              <a:rPr kumimoji="0" lang="ru-RU"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среди металлов.</a:t>
            </a:r>
            <a:r>
              <a:rPr kumimoji="0" lang="ru-RU" b="0" i="0" u="none" strike="noStrike" cap="none" normalizeH="0" baseline="0" dirty="0" smtClean="0">
                <a:ln>
                  <a:noFill/>
                </a:ln>
                <a:solidFill>
                  <a:schemeClr val="tx1"/>
                </a:solidFill>
                <a:effectLst/>
                <a:latin typeface="Calibri"/>
                <a:ea typeface="Calibri" pitchFamily="34" charset="0"/>
                <a:cs typeface="Times New Roman" pitchFamily="18" charset="0"/>
              </a:rPr>
              <a:t> </a:t>
            </a:r>
            <a:endParaRPr kumimoji="0" lang="ru-RU"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 природе алюминий в связи с высокой химической активностью встречается почти исключительно в виде соединений. Некоторые из них:</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Прямоугольник 2"/>
          <p:cNvSpPr/>
          <p:nvPr/>
        </p:nvSpPr>
        <p:spPr>
          <a:xfrm>
            <a:off x="1403648" y="404664"/>
            <a:ext cx="6552728" cy="461665"/>
          </a:xfrm>
          <a:prstGeom prst="rect">
            <a:avLst/>
          </a:prstGeom>
        </p:spPr>
        <p:txBody>
          <a:bodyPr wrap="square">
            <a:spAutoFit/>
          </a:bodyPr>
          <a:lstStyle/>
          <a:p>
            <a:pPr lvl="0" algn="ctr" fontAlgn="base">
              <a:spcBef>
                <a:spcPct val="0"/>
              </a:spcBef>
              <a:spcAft>
                <a:spcPct val="0"/>
              </a:spcAft>
            </a:pPr>
            <a:r>
              <a:rPr lang="ru-RU" sz="2400" b="1" i="1" dirty="0" smtClean="0">
                <a:solidFill>
                  <a:schemeClr val="tx2">
                    <a:lumMod val="75000"/>
                  </a:schemeClr>
                </a:solidFill>
                <a:latin typeface="Times New Roman" pitchFamily="18" charset="0"/>
                <a:ea typeface="Times New Roman" pitchFamily="18" charset="0"/>
                <a:cs typeface="Times New Roman" pitchFamily="18" charset="0"/>
              </a:rPr>
              <a:t>Нахождение в природе</a:t>
            </a:r>
            <a:endParaRPr lang="ru-RU" sz="2400" b="1" i="1" dirty="0" smtClean="0">
              <a:solidFill>
                <a:schemeClr val="tx2">
                  <a:lumMod val="75000"/>
                </a:schemeClr>
              </a:solidFill>
              <a:latin typeface="Times New Roman" pitchFamily="18" charset="0"/>
              <a:cs typeface="Times New Roman" pitchFamily="18" charset="0"/>
            </a:endParaRPr>
          </a:p>
        </p:txBody>
      </p:sp>
      <p:sp>
        <p:nvSpPr>
          <p:cNvPr id="5" name="Прямоугольник 4"/>
          <p:cNvSpPr/>
          <p:nvPr/>
        </p:nvSpPr>
        <p:spPr>
          <a:xfrm>
            <a:off x="827584" y="3356992"/>
            <a:ext cx="1800200" cy="954107"/>
          </a:xfrm>
          <a:prstGeom prst="rect">
            <a:avLst/>
          </a:prstGeom>
        </p:spPr>
        <p:txBody>
          <a:bodyPr wrap="square">
            <a:spAutoFit/>
          </a:bodyPr>
          <a:lstStyle/>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Боксит</a:t>
            </a:r>
            <a:endParaRPr lang="ru-RU" sz="1400" dirty="0" smtClean="0">
              <a:solidFill>
                <a:prstClr val="black"/>
              </a:solidFill>
              <a:latin typeface="Calibri"/>
              <a:ea typeface="Calibri" pitchFamily="34" charset="0"/>
              <a:cs typeface="Times New Roman" pitchFamily="18" charset="0"/>
            </a:endParaRPr>
          </a:p>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Al</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Times New Roman" pitchFamily="18" charset="0"/>
                <a:ea typeface="Calibri" pitchFamily="34" charset="0"/>
                <a:cs typeface="Times New Roman" pitchFamily="18" charset="0"/>
              </a:rPr>
              <a:t>O</a:t>
            </a:r>
            <a:r>
              <a:rPr lang="ru-RU" sz="1400" baseline="-30000" dirty="0" smtClean="0">
                <a:solidFill>
                  <a:prstClr val="black"/>
                </a:solidFill>
                <a:latin typeface="Times New Roman" pitchFamily="18" charset="0"/>
                <a:ea typeface="Calibri" pitchFamily="34" charset="0"/>
                <a:cs typeface="Times New Roman" pitchFamily="18" charset="0"/>
              </a:rPr>
              <a:t>3</a:t>
            </a:r>
            <a:r>
              <a:rPr lang="ru-RU" sz="1400" dirty="0" smtClean="0">
                <a:solidFill>
                  <a:prstClr val="black"/>
                </a:solidFill>
                <a:latin typeface="Calibri"/>
                <a:ea typeface="Calibri" pitchFamily="34" charset="0"/>
                <a:cs typeface="Times New Roman" pitchFamily="18" charset="0"/>
              </a:rPr>
              <a:t> ·</a:t>
            </a:r>
            <a:r>
              <a:rPr lang="ru-RU" sz="1400" dirty="0" smtClean="0">
                <a:solidFill>
                  <a:prstClr val="black"/>
                </a:solidFill>
                <a:latin typeface="Times New Roman" pitchFamily="18" charset="0"/>
                <a:ea typeface="Calibri" pitchFamily="34" charset="0"/>
                <a:cs typeface="Times New Roman" pitchFamily="18" charset="0"/>
              </a:rPr>
              <a:t> H</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Times New Roman" pitchFamily="18" charset="0"/>
                <a:ea typeface="Calibri" pitchFamily="34" charset="0"/>
                <a:cs typeface="Times New Roman" pitchFamily="18" charset="0"/>
              </a:rPr>
              <a:t>O </a:t>
            </a:r>
          </a:p>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(с примесями SiO</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Times New Roman" pitchFamily="18" charset="0"/>
                <a:ea typeface="Calibri" pitchFamily="34" charset="0"/>
                <a:cs typeface="Times New Roman" pitchFamily="18" charset="0"/>
              </a:rPr>
              <a:t>, Fe</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Times New Roman" pitchFamily="18" charset="0"/>
                <a:ea typeface="Calibri" pitchFamily="34" charset="0"/>
                <a:cs typeface="Times New Roman" pitchFamily="18" charset="0"/>
              </a:rPr>
              <a:t>O</a:t>
            </a:r>
            <a:r>
              <a:rPr lang="ru-RU" sz="1400" baseline="-30000" dirty="0" smtClean="0">
                <a:solidFill>
                  <a:prstClr val="black"/>
                </a:solidFill>
                <a:latin typeface="Times New Roman" pitchFamily="18" charset="0"/>
                <a:ea typeface="Calibri" pitchFamily="34" charset="0"/>
                <a:cs typeface="Times New Roman" pitchFamily="18" charset="0"/>
              </a:rPr>
              <a:t>3</a:t>
            </a:r>
            <a:r>
              <a:rPr lang="ru-RU" sz="1400" dirty="0" smtClean="0">
                <a:solidFill>
                  <a:prstClr val="black"/>
                </a:solidFill>
                <a:latin typeface="Times New Roman" pitchFamily="18" charset="0"/>
                <a:ea typeface="Calibri" pitchFamily="34" charset="0"/>
                <a:cs typeface="Times New Roman" pitchFamily="18" charset="0"/>
              </a:rPr>
              <a:t>, CaCO</a:t>
            </a:r>
            <a:r>
              <a:rPr lang="ru-RU" sz="1400" baseline="-30000" dirty="0" smtClean="0">
                <a:solidFill>
                  <a:prstClr val="black"/>
                </a:solidFill>
                <a:latin typeface="Times New Roman" pitchFamily="18" charset="0"/>
                <a:ea typeface="Calibri" pitchFamily="34" charset="0"/>
                <a:cs typeface="Times New Roman" pitchFamily="18" charset="0"/>
              </a:rPr>
              <a:t>3</a:t>
            </a:r>
            <a:r>
              <a:rPr lang="ru-RU" sz="1400" dirty="0" smtClean="0">
                <a:solidFill>
                  <a:prstClr val="black"/>
                </a:solidFill>
                <a:latin typeface="Times New Roman" pitchFamily="18" charset="0"/>
                <a:ea typeface="Calibri" pitchFamily="34" charset="0"/>
                <a:cs typeface="Times New Roman" pitchFamily="18" charset="0"/>
              </a:rPr>
              <a:t>) </a:t>
            </a:r>
            <a:endParaRPr lang="ru-RU" sz="1400" dirty="0" smtClean="0">
              <a:solidFill>
                <a:prstClr val="black"/>
              </a:solidFill>
              <a:latin typeface="Arial" pitchFamily="34" charset="0"/>
              <a:cs typeface="Arial" pitchFamily="34" charset="0"/>
            </a:endParaRPr>
          </a:p>
        </p:txBody>
      </p:sp>
      <p:sp>
        <p:nvSpPr>
          <p:cNvPr id="8" name="Прямоугольник 7"/>
          <p:cNvSpPr/>
          <p:nvPr/>
        </p:nvSpPr>
        <p:spPr>
          <a:xfrm>
            <a:off x="6300192" y="5517232"/>
            <a:ext cx="1800200" cy="738664"/>
          </a:xfrm>
          <a:prstGeom prst="rect">
            <a:avLst/>
          </a:prstGeom>
        </p:spPr>
        <p:txBody>
          <a:bodyPr wrap="square">
            <a:spAutoFit/>
          </a:bodyPr>
          <a:lstStyle/>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Рубин </a:t>
            </a:r>
          </a:p>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(красный корунд)</a:t>
            </a:r>
            <a:endParaRPr lang="ru-RU" sz="1400" dirty="0" smtClean="0">
              <a:solidFill>
                <a:prstClr val="black"/>
              </a:solidFill>
              <a:latin typeface="Calibri"/>
              <a:ea typeface="Calibri" pitchFamily="34" charset="0"/>
              <a:cs typeface="Times New Roman" pitchFamily="18" charset="0"/>
            </a:endParaRPr>
          </a:p>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Al</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Times New Roman" pitchFamily="18" charset="0"/>
                <a:ea typeface="Calibri" pitchFamily="34" charset="0"/>
                <a:cs typeface="Times New Roman" pitchFamily="18" charset="0"/>
              </a:rPr>
              <a:t>O</a:t>
            </a:r>
            <a:r>
              <a:rPr lang="ru-RU" sz="1400" baseline="-30000" dirty="0" smtClean="0">
                <a:solidFill>
                  <a:prstClr val="black"/>
                </a:solidFill>
                <a:latin typeface="Times New Roman" pitchFamily="18" charset="0"/>
                <a:ea typeface="Calibri" pitchFamily="34" charset="0"/>
                <a:cs typeface="Times New Roman" pitchFamily="18" charset="0"/>
              </a:rPr>
              <a:t>3</a:t>
            </a:r>
            <a:endParaRPr lang="ru-RU" sz="1400" dirty="0" smtClean="0">
              <a:solidFill>
                <a:prstClr val="black"/>
              </a:solidFill>
              <a:latin typeface="Arial" pitchFamily="34" charset="0"/>
              <a:cs typeface="Arial" pitchFamily="34" charset="0"/>
            </a:endParaRPr>
          </a:p>
        </p:txBody>
      </p:sp>
      <p:pic>
        <p:nvPicPr>
          <p:cNvPr id="1033" name="Picture 9" descr="http://www.webmineral.ru/upload/bba078d9411163f564403a18192c77a2.jpg"/>
          <p:cNvPicPr>
            <a:picLocks noChangeAspect="1" noChangeArrowheads="1"/>
          </p:cNvPicPr>
          <p:nvPr/>
        </p:nvPicPr>
        <p:blipFill>
          <a:blip r:embed="rId3" cstate="print"/>
          <a:srcRect l="9858" t="16002" r="11276" b="15991"/>
          <a:stretch>
            <a:fillRect/>
          </a:stretch>
        </p:blipFill>
        <p:spPr bwMode="auto">
          <a:xfrm>
            <a:off x="6516216" y="2348880"/>
            <a:ext cx="1524706" cy="1080000"/>
          </a:xfrm>
          <a:prstGeom prst="rect">
            <a:avLst/>
          </a:prstGeom>
          <a:noFill/>
        </p:spPr>
      </p:pic>
      <p:sp>
        <p:nvSpPr>
          <p:cNvPr id="10" name="Прямоугольник 9"/>
          <p:cNvSpPr/>
          <p:nvPr/>
        </p:nvSpPr>
        <p:spPr>
          <a:xfrm>
            <a:off x="6372200" y="3356992"/>
            <a:ext cx="1800200" cy="523220"/>
          </a:xfrm>
          <a:prstGeom prst="rect">
            <a:avLst/>
          </a:prstGeom>
        </p:spPr>
        <p:txBody>
          <a:bodyPr wrap="square">
            <a:spAutoFit/>
          </a:bodyPr>
          <a:lstStyle/>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Корунд</a:t>
            </a:r>
            <a:endParaRPr lang="ru-RU" sz="1400" dirty="0" smtClean="0">
              <a:solidFill>
                <a:prstClr val="black"/>
              </a:solidFill>
              <a:latin typeface="Calibri"/>
              <a:ea typeface="Calibri" pitchFamily="34" charset="0"/>
              <a:cs typeface="Times New Roman" pitchFamily="18" charset="0"/>
            </a:endParaRPr>
          </a:p>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Al</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Times New Roman" pitchFamily="18" charset="0"/>
                <a:ea typeface="Calibri" pitchFamily="34" charset="0"/>
                <a:cs typeface="Times New Roman" pitchFamily="18" charset="0"/>
              </a:rPr>
              <a:t>O</a:t>
            </a:r>
            <a:r>
              <a:rPr lang="ru-RU" sz="1400" baseline="-30000" dirty="0" smtClean="0">
                <a:solidFill>
                  <a:prstClr val="black"/>
                </a:solidFill>
                <a:latin typeface="Times New Roman" pitchFamily="18" charset="0"/>
                <a:ea typeface="Calibri" pitchFamily="34" charset="0"/>
                <a:cs typeface="Times New Roman" pitchFamily="18" charset="0"/>
              </a:rPr>
              <a:t>3</a:t>
            </a:r>
            <a:endParaRPr lang="ru-RU" sz="1400" dirty="0" smtClean="0">
              <a:solidFill>
                <a:prstClr val="black"/>
              </a:solidFill>
              <a:latin typeface="Arial" pitchFamily="34" charset="0"/>
              <a:cs typeface="Arial" pitchFamily="34" charset="0"/>
            </a:endParaRPr>
          </a:p>
        </p:txBody>
      </p:sp>
      <p:sp>
        <p:nvSpPr>
          <p:cNvPr id="1035" name="AutoShape 11" descr="https://im1-tub-ru.yandex.net/i?id=270229d037def49d593d264f46ab9f76&amp;n=33&amp;h=200&amp;w=3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7" name="AutoShape 13" descr="https://im1-tub-ru.yandex.net/i?id=270229d037def49d593d264f46ab9f76&amp;n=33&amp;h=200&amp;w=3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9" name="AutoShape 15" descr="https://im1-tub-ru.yandex.net/i?id=270229d037def49d593d264f46ab9f76&amp;n=33&amp;h=200&amp;w=3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41" name="AutoShape 17" descr="https://im1-tub-ru.yandex.net/i?id=270229d037def49d593d264f46ab9f76&amp;n=33&amp;h=200&amp;w=3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43" name="AutoShape 19" descr="https://im1-tub-ru.yandex.net/i?id=270229d037def49d593d264f46ab9f76&amp;n=33&amp;h=200&amp;w=300"/>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44" name="Picture 20" descr="C:\Users\User\Desktop\i.jpg"/>
          <p:cNvPicPr>
            <a:picLocks noChangeAspect="1" noChangeArrowheads="1"/>
          </p:cNvPicPr>
          <p:nvPr/>
        </p:nvPicPr>
        <p:blipFill>
          <a:blip r:embed="rId4" cstate="print"/>
          <a:srcRect/>
          <a:stretch>
            <a:fillRect/>
          </a:stretch>
        </p:blipFill>
        <p:spPr bwMode="auto">
          <a:xfrm>
            <a:off x="3491880" y="3429000"/>
            <a:ext cx="1620000" cy="1080000"/>
          </a:xfrm>
          <a:prstGeom prst="rect">
            <a:avLst/>
          </a:prstGeom>
          <a:noFill/>
        </p:spPr>
      </p:pic>
      <p:sp>
        <p:nvSpPr>
          <p:cNvPr id="17" name="Прямоугольник 16"/>
          <p:cNvSpPr/>
          <p:nvPr/>
        </p:nvSpPr>
        <p:spPr>
          <a:xfrm>
            <a:off x="3419872" y="4437112"/>
            <a:ext cx="1944216" cy="523220"/>
          </a:xfrm>
          <a:prstGeom prst="rect">
            <a:avLst/>
          </a:prstGeom>
        </p:spPr>
        <p:txBody>
          <a:bodyPr wrap="square">
            <a:spAutoFit/>
          </a:bodyPr>
          <a:lstStyle/>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Каолинит</a:t>
            </a:r>
            <a:r>
              <a:rPr lang="ru-RU" sz="1400" dirty="0" smtClean="0">
                <a:solidFill>
                  <a:prstClr val="black"/>
                </a:solidFill>
                <a:latin typeface="Calibri"/>
                <a:ea typeface="Calibri" pitchFamily="34" charset="0"/>
                <a:cs typeface="Times New Roman" pitchFamily="18" charset="0"/>
              </a:rPr>
              <a:t> </a:t>
            </a:r>
          </a:p>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Al</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Times New Roman" pitchFamily="18" charset="0"/>
                <a:ea typeface="Calibri" pitchFamily="34" charset="0"/>
                <a:cs typeface="Times New Roman" pitchFamily="18" charset="0"/>
              </a:rPr>
              <a:t>O</a:t>
            </a:r>
            <a:r>
              <a:rPr lang="ru-RU" sz="1400" baseline="-30000" dirty="0" smtClean="0">
                <a:solidFill>
                  <a:prstClr val="black"/>
                </a:solidFill>
                <a:latin typeface="Times New Roman" pitchFamily="18" charset="0"/>
                <a:ea typeface="Calibri" pitchFamily="34" charset="0"/>
                <a:cs typeface="Times New Roman" pitchFamily="18" charset="0"/>
              </a:rPr>
              <a:t>3 </a:t>
            </a:r>
            <a:r>
              <a:rPr lang="ru-RU" sz="1400" dirty="0" smtClean="0">
                <a:solidFill>
                  <a:prstClr val="black"/>
                </a:solidFill>
                <a:latin typeface="Calibri"/>
                <a:ea typeface="Calibri" pitchFamily="34" charset="0"/>
                <a:cs typeface="Times New Roman" pitchFamily="18" charset="0"/>
              </a:rPr>
              <a:t>· </a:t>
            </a:r>
            <a:r>
              <a:rPr lang="ru-RU" sz="1400" dirty="0" smtClean="0">
                <a:solidFill>
                  <a:prstClr val="black"/>
                </a:solidFill>
                <a:latin typeface="Times New Roman" pitchFamily="18" charset="0"/>
                <a:ea typeface="Calibri" pitchFamily="34" charset="0"/>
                <a:cs typeface="Times New Roman" pitchFamily="18" charset="0"/>
              </a:rPr>
              <a:t>2SiO</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Calibri"/>
                <a:ea typeface="Calibri" pitchFamily="34" charset="0"/>
                <a:cs typeface="Times New Roman" pitchFamily="18" charset="0"/>
              </a:rPr>
              <a:t> ·</a:t>
            </a:r>
            <a:r>
              <a:rPr lang="ru-RU" sz="1400" dirty="0" smtClean="0">
                <a:solidFill>
                  <a:prstClr val="black"/>
                </a:solidFill>
                <a:latin typeface="Times New Roman" pitchFamily="18" charset="0"/>
                <a:ea typeface="Calibri" pitchFamily="34" charset="0"/>
                <a:cs typeface="Times New Roman" pitchFamily="18" charset="0"/>
              </a:rPr>
              <a:t> 2H</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Times New Roman" pitchFamily="18" charset="0"/>
                <a:ea typeface="Calibri" pitchFamily="34" charset="0"/>
                <a:cs typeface="Times New Roman" pitchFamily="18" charset="0"/>
              </a:rPr>
              <a:t>O</a:t>
            </a:r>
            <a:endParaRPr lang="ru-RU" sz="1400" dirty="0" smtClean="0">
              <a:solidFill>
                <a:prstClr val="black"/>
              </a:solidFill>
              <a:latin typeface="Arial" pitchFamily="34" charset="0"/>
              <a:cs typeface="Arial" pitchFamily="34" charset="0"/>
            </a:endParaRPr>
          </a:p>
        </p:txBody>
      </p:sp>
      <p:sp>
        <p:nvSpPr>
          <p:cNvPr id="19" name="Прямоугольник 18"/>
          <p:cNvSpPr/>
          <p:nvPr/>
        </p:nvSpPr>
        <p:spPr>
          <a:xfrm>
            <a:off x="611560" y="5589240"/>
            <a:ext cx="2088232" cy="738664"/>
          </a:xfrm>
          <a:prstGeom prst="rect">
            <a:avLst/>
          </a:prstGeom>
        </p:spPr>
        <p:txBody>
          <a:bodyPr wrap="square">
            <a:spAutoFit/>
          </a:bodyPr>
          <a:lstStyle/>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Сапфир</a:t>
            </a:r>
          </a:p>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(разновидность корунда)</a:t>
            </a:r>
            <a:endParaRPr lang="ru-RU" sz="1400" dirty="0" smtClean="0">
              <a:solidFill>
                <a:prstClr val="black"/>
              </a:solidFill>
              <a:latin typeface="Calibri"/>
              <a:ea typeface="Calibri" pitchFamily="34" charset="0"/>
              <a:cs typeface="Times New Roman" pitchFamily="18" charset="0"/>
            </a:endParaRPr>
          </a:p>
          <a:p>
            <a:pPr lvl="0" algn="ctr" eaLnBrk="0" fontAlgn="base" hangingPunct="0">
              <a:spcBef>
                <a:spcPct val="0"/>
              </a:spcBef>
              <a:spcAft>
                <a:spcPct val="0"/>
              </a:spcAft>
            </a:pPr>
            <a:r>
              <a:rPr lang="ru-RU" sz="1400" dirty="0" smtClean="0">
                <a:solidFill>
                  <a:prstClr val="black"/>
                </a:solidFill>
                <a:latin typeface="Times New Roman" pitchFamily="18" charset="0"/>
                <a:ea typeface="Calibri" pitchFamily="34" charset="0"/>
                <a:cs typeface="Times New Roman" pitchFamily="18" charset="0"/>
              </a:rPr>
              <a:t>Al</a:t>
            </a:r>
            <a:r>
              <a:rPr lang="ru-RU" sz="1400" baseline="-30000" dirty="0" smtClean="0">
                <a:solidFill>
                  <a:prstClr val="black"/>
                </a:solidFill>
                <a:latin typeface="Times New Roman" pitchFamily="18" charset="0"/>
                <a:ea typeface="Calibri" pitchFamily="34" charset="0"/>
                <a:cs typeface="Times New Roman" pitchFamily="18" charset="0"/>
              </a:rPr>
              <a:t>2</a:t>
            </a:r>
            <a:r>
              <a:rPr lang="ru-RU" sz="1400" dirty="0" smtClean="0">
                <a:solidFill>
                  <a:prstClr val="black"/>
                </a:solidFill>
                <a:latin typeface="Times New Roman" pitchFamily="18" charset="0"/>
                <a:ea typeface="Calibri" pitchFamily="34" charset="0"/>
                <a:cs typeface="Times New Roman" pitchFamily="18" charset="0"/>
              </a:rPr>
              <a:t>O</a:t>
            </a:r>
            <a:r>
              <a:rPr lang="ru-RU" sz="1400" baseline="-30000" dirty="0" smtClean="0">
                <a:solidFill>
                  <a:prstClr val="black"/>
                </a:solidFill>
                <a:latin typeface="Times New Roman" pitchFamily="18" charset="0"/>
                <a:ea typeface="Calibri" pitchFamily="34" charset="0"/>
                <a:cs typeface="Times New Roman" pitchFamily="18" charset="0"/>
              </a:rPr>
              <a:t>3</a:t>
            </a:r>
            <a:endParaRPr lang="ru-RU" sz="1400" dirty="0" smtClean="0">
              <a:solidFill>
                <a:prstClr val="black"/>
              </a:solidFill>
              <a:latin typeface="Arial" pitchFamily="34" charset="0"/>
              <a:cs typeface="Arial" pitchFamily="34" charset="0"/>
            </a:endParaRPr>
          </a:p>
        </p:txBody>
      </p:sp>
      <p:pic>
        <p:nvPicPr>
          <p:cNvPr id="1050" name="Picture 26" descr="http://astrus.su/userfiles/krasnye-shpinel.jpg"/>
          <p:cNvPicPr>
            <a:picLocks noChangeAspect="1" noChangeArrowheads="1"/>
          </p:cNvPicPr>
          <p:nvPr/>
        </p:nvPicPr>
        <p:blipFill>
          <a:blip r:embed="rId5" cstate="print"/>
          <a:srcRect l="8434" r="12846"/>
          <a:stretch>
            <a:fillRect/>
          </a:stretch>
        </p:blipFill>
        <p:spPr bwMode="auto">
          <a:xfrm>
            <a:off x="6444208" y="4509120"/>
            <a:ext cx="1512168" cy="1080000"/>
          </a:xfrm>
          <a:prstGeom prst="rect">
            <a:avLst/>
          </a:prstGeom>
          <a:noFill/>
        </p:spPr>
      </p:pic>
      <p:pic>
        <p:nvPicPr>
          <p:cNvPr id="1052" name="Picture 28" descr="http://uveliropt.com.ua/products_pictures/statji/sapfir.png"/>
          <p:cNvPicPr>
            <a:picLocks noChangeAspect="1" noChangeArrowheads="1"/>
          </p:cNvPicPr>
          <p:nvPr/>
        </p:nvPicPr>
        <p:blipFill>
          <a:blip r:embed="rId6" cstate="print"/>
          <a:srcRect/>
          <a:stretch>
            <a:fillRect/>
          </a:stretch>
        </p:blipFill>
        <p:spPr bwMode="auto">
          <a:xfrm rot="5049831">
            <a:off x="969073" y="4434585"/>
            <a:ext cx="1440000" cy="1440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5656" y="3212976"/>
            <a:ext cx="6552728" cy="461665"/>
          </a:xfrm>
          <a:prstGeom prst="rect">
            <a:avLst/>
          </a:prstGeom>
        </p:spPr>
        <p:txBody>
          <a:bodyPr wrap="square">
            <a:spAutoFit/>
          </a:bodyPr>
          <a:lstStyle/>
          <a:p>
            <a:pPr lvl="0" algn="ctr" fontAlgn="base">
              <a:spcBef>
                <a:spcPct val="0"/>
              </a:spcBef>
              <a:spcAft>
                <a:spcPct val="0"/>
              </a:spcAft>
            </a:pPr>
            <a:r>
              <a:rPr lang="ru-RU" sz="2400" b="1" i="1" dirty="0" smtClean="0">
                <a:solidFill>
                  <a:schemeClr val="tx2">
                    <a:lumMod val="75000"/>
                  </a:schemeClr>
                </a:solidFill>
                <a:latin typeface="Times New Roman" pitchFamily="18" charset="0"/>
                <a:ea typeface="Times New Roman" pitchFamily="18" charset="0"/>
                <a:cs typeface="Times New Roman" pitchFamily="18" charset="0"/>
              </a:rPr>
              <a:t>Физические свойства</a:t>
            </a:r>
            <a:endParaRPr lang="ru-RU" sz="2400" b="1" i="1" dirty="0" smtClean="0">
              <a:solidFill>
                <a:schemeClr val="tx2">
                  <a:lumMod val="75000"/>
                </a:schemeClr>
              </a:solidFill>
              <a:latin typeface="Times New Roman" pitchFamily="18" charset="0"/>
              <a:cs typeface="Times New Roman" pitchFamily="18" charset="0"/>
            </a:endParaRPr>
          </a:p>
        </p:txBody>
      </p:sp>
      <p:grpSp>
        <p:nvGrpSpPr>
          <p:cNvPr id="18" name="Группа 17"/>
          <p:cNvGrpSpPr/>
          <p:nvPr/>
        </p:nvGrpSpPr>
        <p:grpSpPr>
          <a:xfrm>
            <a:off x="683568" y="3645024"/>
            <a:ext cx="8064896" cy="2800767"/>
            <a:chOff x="683568" y="3645024"/>
            <a:chExt cx="8064896" cy="2800767"/>
          </a:xfrm>
        </p:grpSpPr>
        <p:sp>
          <p:nvSpPr>
            <p:cNvPr id="29697" name="Rectangle 1"/>
            <p:cNvSpPr>
              <a:spLocks noChangeArrowheads="1"/>
            </p:cNvSpPr>
            <p:nvPr/>
          </p:nvSpPr>
          <p:spPr bwMode="auto">
            <a:xfrm>
              <a:off x="683568" y="3645024"/>
              <a:ext cx="8064896"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spcBef>
                  <a:spcPct val="0"/>
                </a:spcBef>
                <a:spcAft>
                  <a:spcPct val="0"/>
                </a:spcAft>
                <a:buClrTx/>
                <a:buSzTx/>
                <a:buFont typeface="Wingdings" pitchFamily="2" charset="2"/>
                <a:buChar char="ü"/>
                <a:tabLst/>
              </a:pPr>
              <a:r>
                <a:rPr kumimoji="0" lang="ru-RU" sz="20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a:t>
              </a:r>
              <a:r>
                <a:rPr kumimoji="0" lang="ru-RU"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Металл серебристо-белого цвета</a:t>
              </a:r>
            </a:p>
            <a:p>
              <a:pPr marL="0" marR="0" lvl="0" indent="0" algn="just" defTabSz="914400" rtl="0" eaLnBrk="1" fontAlgn="base" latinLnBrk="0" hangingPunct="1">
                <a:spcBef>
                  <a:spcPct val="0"/>
                </a:spcBef>
                <a:spcAft>
                  <a:spcPct val="0"/>
                </a:spcAft>
                <a:buClrTx/>
                <a:buSzTx/>
                <a:buFont typeface="Wingdings" pitchFamily="2" charset="2"/>
                <a:buChar char="ü"/>
                <a:tabLst/>
              </a:pPr>
              <a:endParaRPr kumimoji="0" lang="ru-RU" sz="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spcBef>
                  <a:spcPct val="0"/>
                </a:spcBef>
                <a:spcAft>
                  <a:spcPct val="0"/>
                </a:spcAft>
                <a:buClrTx/>
                <a:buSzTx/>
                <a:buFont typeface="Wingdings" pitchFamily="2" charset="2"/>
                <a:buChar char="ü"/>
                <a:tabLst/>
              </a:pPr>
              <a:r>
                <a:rPr kumimoji="0" lang="ru-RU"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Лёгкий (плотность — 2,7 г/см</a:t>
              </a:r>
              <a:r>
                <a:rPr kumimoji="0" lang="ru-RU" sz="1600" b="0" i="0" u="none" strike="noStrike" cap="none" normalizeH="0" baseline="30000" dirty="0" smtClean="0">
                  <a:ln>
                    <a:noFill/>
                  </a:ln>
                  <a:solidFill>
                    <a:schemeClr val="tx1"/>
                  </a:solidFill>
                  <a:effectLst/>
                  <a:latin typeface="Times New Roman" pitchFamily="18" charset="0"/>
                  <a:ea typeface="Calibri" charset="-52"/>
                  <a:cs typeface="Times New Roman" pitchFamily="18" charset="0"/>
                </a:rPr>
                <a:t>3</a:t>
              </a:r>
              <a:r>
                <a:rPr kumimoji="0" lang="ru-RU"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a:t>
              </a:r>
            </a:p>
            <a:p>
              <a:pPr marL="0" marR="0" lvl="0" indent="0" algn="just" defTabSz="914400" rtl="0" eaLnBrk="0" fontAlgn="base" latinLnBrk="0" hangingPunct="0">
                <a:spcBef>
                  <a:spcPct val="0"/>
                </a:spcBef>
                <a:spcAft>
                  <a:spcPct val="0"/>
                </a:spcAft>
                <a:buClrTx/>
                <a:buSzTx/>
                <a:buFont typeface="Wingdings" pitchFamily="2" charset="2"/>
                <a:buChar char="ü"/>
                <a:tabLst/>
              </a:pPr>
              <a:endParaRPr kumimoji="0" lang="ru-RU" sz="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spcBef>
                  <a:spcPct val="0"/>
                </a:spcBef>
                <a:spcAft>
                  <a:spcPct val="0"/>
                </a:spcAft>
                <a:buClrTx/>
                <a:buSzTx/>
                <a:buFont typeface="Wingdings" pitchFamily="2" charset="2"/>
                <a:buChar char="ü"/>
                <a:tabLst/>
              </a:pPr>
              <a:r>
                <a:rPr kumimoji="0" lang="ru-RU"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Мягкий </a:t>
              </a:r>
            </a:p>
            <a:p>
              <a:pPr marL="0" marR="0" lvl="0" indent="0" algn="just" defTabSz="914400" rtl="0" eaLnBrk="0" fontAlgn="base" latinLnBrk="0" hangingPunct="0">
                <a:spcBef>
                  <a:spcPct val="0"/>
                </a:spcBef>
                <a:spcAft>
                  <a:spcPct val="0"/>
                </a:spcAft>
                <a:buClrTx/>
                <a:buSzTx/>
                <a:buFont typeface="Wingdings" pitchFamily="2" charset="2"/>
                <a:buChar char="ü"/>
                <a:tabLst/>
              </a:pPr>
              <a:endParaRPr kumimoji="0" lang="ru-RU" sz="400" b="0" i="0" u="none" strike="noStrike" cap="none" normalizeH="0" baseline="0" dirty="0" smtClean="0">
                <a:ln>
                  <a:noFill/>
                </a:ln>
                <a:solidFill>
                  <a:schemeClr val="tx1"/>
                </a:solidFill>
                <a:effectLst/>
                <a:latin typeface="Times New Roman" pitchFamily="18" charset="0"/>
                <a:cs typeface="Times New Roman" pitchFamily="18" charset="0"/>
              </a:endParaRPr>
            </a:p>
            <a:p>
              <a:pPr algn="just" eaLnBrk="0" fontAlgn="base" hangingPunct="0">
                <a:spcBef>
                  <a:spcPct val="0"/>
                </a:spcBef>
                <a:spcAft>
                  <a:spcPct val="0"/>
                </a:spcAft>
                <a:buFont typeface="Wingdings" pitchFamily="2" charset="2"/>
                <a:buChar char="ü"/>
              </a:pPr>
              <a:r>
                <a:rPr lang="ru-RU" sz="1600" dirty="0" smtClean="0">
                  <a:latin typeface="Times New Roman" pitchFamily="18" charset="0"/>
                  <a:ea typeface="Calibri" charset="-52"/>
                  <a:cs typeface="Times New Roman" pitchFamily="18" charset="0"/>
                </a:rPr>
                <a:t> Пластичный</a:t>
              </a:r>
            </a:p>
            <a:p>
              <a:pPr algn="just" eaLnBrk="0" fontAlgn="base" hangingPunct="0">
                <a:spcBef>
                  <a:spcPct val="0"/>
                </a:spcBef>
                <a:spcAft>
                  <a:spcPct val="0"/>
                </a:spcAft>
                <a:buFont typeface="Wingdings" pitchFamily="2" charset="2"/>
                <a:buChar char="ü"/>
              </a:pPr>
              <a:endParaRPr lang="ru-RU" sz="400" dirty="0" smtClean="0">
                <a:latin typeface="Times New Roman" pitchFamily="18" charset="0"/>
                <a:cs typeface="Times New Roman" pitchFamily="18" charset="0"/>
              </a:endParaRPr>
            </a:p>
            <a:p>
              <a:pPr lvl="0" algn="just" eaLnBrk="0" fontAlgn="base" hangingPunct="0">
                <a:spcBef>
                  <a:spcPct val="0"/>
                </a:spcBef>
                <a:spcAft>
                  <a:spcPct val="0"/>
                </a:spcAft>
                <a:buFont typeface="Wingdings" pitchFamily="2" charset="2"/>
                <a:buChar char="ü"/>
              </a:pPr>
              <a:r>
                <a:rPr kumimoji="0" lang="ru-RU"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Легкоплавкий (</a:t>
              </a:r>
              <a:r>
                <a:rPr kumimoji="0" lang="en-US"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t</a:t>
              </a:r>
              <a:r>
                <a:rPr lang="ru-RU" sz="1600" dirty="0" err="1" smtClean="0">
                  <a:latin typeface="Times New Roman" pitchFamily="18" charset="0"/>
                  <a:ea typeface="Calibri" charset="-52"/>
                  <a:cs typeface="Times New Roman" pitchFamily="18" charset="0"/>
                </a:rPr>
                <a:t>°</a:t>
              </a:r>
              <a:r>
                <a:rPr lang="ru-RU" sz="1600" baseline="-25000" dirty="0" err="1" smtClean="0">
                  <a:latin typeface="Times New Roman" pitchFamily="18" charset="0"/>
                  <a:ea typeface="Calibri" charset="-52"/>
                  <a:cs typeface="Times New Roman" pitchFamily="18" charset="0"/>
                </a:rPr>
                <a:t>пл</a:t>
              </a:r>
              <a:r>
                <a:rPr lang="ru-RU" sz="1600" baseline="-25000" dirty="0" smtClean="0">
                  <a:latin typeface="Times New Roman" pitchFamily="18" charset="0"/>
                  <a:ea typeface="Calibri" charset="-52"/>
                  <a:cs typeface="Times New Roman" pitchFamily="18" charset="0"/>
                </a:rPr>
                <a:t>. </a:t>
              </a:r>
              <a:r>
                <a:rPr kumimoji="0" lang="ru-RU"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660°C)</a:t>
              </a:r>
            </a:p>
            <a:p>
              <a:pPr lvl="0" algn="just" eaLnBrk="0" fontAlgn="base" hangingPunct="0">
                <a:spcBef>
                  <a:spcPct val="0"/>
                </a:spcBef>
                <a:spcAft>
                  <a:spcPct val="0"/>
                </a:spcAft>
                <a:buFont typeface="Wingdings" pitchFamily="2" charset="2"/>
                <a:buChar char="ü"/>
              </a:pPr>
              <a:endParaRPr kumimoji="0" lang="ru-RU" sz="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spcBef>
                  <a:spcPct val="0"/>
                </a:spcBef>
                <a:spcAft>
                  <a:spcPct val="0"/>
                </a:spcAft>
                <a:buClrTx/>
                <a:buSzTx/>
                <a:buFont typeface="Wingdings" pitchFamily="2" charset="2"/>
                <a:buChar char="ü"/>
                <a:tabLst/>
              </a:pPr>
              <a:r>
                <a:rPr kumimoji="0" lang="ru-RU"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Обладает высокой </a:t>
              </a:r>
              <a:r>
                <a:rPr kumimoji="0" lang="ru-RU" sz="1600" b="0" i="0" u="none" strike="noStrike" cap="none" normalizeH="0" baseline="0" dirty="0" err="1" smtClean="0">
                  <a:ln>
                    <a:noFill/>
                  </a:ln>
                  <a:solidFill>
                    <a:schemeClr val="tx1"/>
                  </a:solidFill>
                  <a:effectLst/>
                  <a:latin typeface="Times New Roman" pitchFamily="18" charset="0"/>
                  <a:ea typeface="Calibri" charset="-52"/>
                  <a:cs typeface="Times New Roman" pitchFamily="18" charset="0"/>
                </a:rPr>
                <a:t>электро</a:t>
              </a:r>
              <a:r>
                <a:rPr kumimoji="0" lang="ru-RU"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и  теплопроводностью</a:t>
              </a:r>
            </a:p>
            <a:p>
              <a:pPr marL="0" marR="0" lvl="0" indent="0" algn="just" defTabSz="914400" rtl="0" eaLnBrk="0" fontAlgn="base" latinLnBrk="0" hangingPunct="0">
                <a:spcBef>
                  <a:spcPct val="0"/>
                </a:spcBef>
                <a:spcAft>
                  <a:spcPct val="0"/>
                </a:spcAft>
                <a:buClrTx/>
                <a:buSzTx/>
                <a:buFont typeface="Wingdings" pitchFamily="2" charset="2"/>
                <a:buChar char="ü"/>
                <a:tabLst/>
              </a:pPr>
              <a:endParaRPr kumimoji="0" lang="ru-RU" sz="4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endParaRPr>
            </a:p>
            <a:p>
              <a:pPr>
                <a:buFont typeface="Wingdings" pitchFamily="2" charset="2"/>
                <a:buChar char="ü"/>
              </a:pPr>
              <a:r>
                <a:rPr lang="ru-RU" sz="1600" dirty="0" smtClean="0">
                  <a:latin typeface="Times New Roman" pitchFamily="18" charset="0"/>
                  <a:cs typeface="Times New Roman" pitchFamily="18" charset="0"/>
                </a:rPr>
                <a:t> Высокой отражательной способностью, близкой к серебру (отражает до 90% падающей световой энергии)</a:t>
              </a:r>
            </a:p>
            <a:p>
              <a:pPr>
                <a:buFont typeface="Wingdings" pitchFamily="2" charset="2"/>
                <a:buChar char="ü"/>
              </a:pPr>
              <a:endParaRPr lang="ru-RU" sz="400" dirty="0" smtClean="0">
                <a:latin typeface="Times New Roman" pitchFamily="18" charset="0"/>
                <a:cs typeface="Times New Roman" pitchFamily="18" charset="0"/>
              </a:endParaRPr>
            </a:p>
            <a:p>
              <a:pPr>
                <a:buFont typeface="Wingdings" pitchFamily="2" charset="2"/>
                <a:buChar char="ü"/>
              </a:pPr>
              <a:r>
                <a:rPr lang="ru-RU" sz="1600" dirty="0" smtClean="0">
                  <a:latin typeface="Times New Roman" pitchFamily="18" charset="0"/>
                  <a:cs typeface="Times New Roman" pitchFamily="18" charset="0"/>
                </a:rPr>
                <a:t> Коррозионной стойкостью</a:t>
              </a:r>
              <a:r>
                <a:rPr kumimoji="0" lang="ru-RU" sz="1600"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5" name="Picture 3"/>
            <p:cNvPicPr>
              <a:picLocks noChangeAspect="1" noChangeArrowheads="1"/>
            </p:cNvPicPr>
            <p:nvPr/>
          </p:nvPicPr>
          <p:blipFill>
            <a:blip r:embed="rId2" cstate="print"/>
            <a:srcRect/>
            <a:stretch>
              <a:fillRect/>
            </a:stretch>
          </p:blipFill>
          <p:spPr bwMode="auto">
            <a:xfrm>
              <a:off x="6372200" y="4005064"/>
              <a:ext cx="1440000" cy="1440000"/>
            </a:xfrm>
            <a:prstGeom prst="rect">
              <a:avLst/>
            </a:prstGeom>
            <a:noFill/>
            <a:ln w="9525">
              <a:noFill/>
              <a:miter lim="800000"/>
              <a:headEnd/>
              <a:tailEnd/>
            </a:ln>
            <a:effectLst/>
          </p:spPr>
        </p:pic>
      </p:grpSp>
      <p:sp>
        <p:nvSpPr>
          <p:cNvPr id="6" name="Прямоугольник 5"/>
          <p:cNvSpPr/>
          <p:nvPr/>
        </p:nvSpPr>
        <p:spPr>
          <a:xfrm>
            <a:off x="1547664" y="1196752"/>
            <a:ext cx="4248472" cy="461665"/>
          </a:xfrm>
          <a:prstGeom prst="rect">
            <a:avLst/>
          </a:prstGeom>
        </p:spPr>
        <p:txBody>
          <a:bodyPr wrap="square">
            <a:spAutoFit/>
          </a:bodyPr>
          <a:lstStyle/>
          <a:p>
            <a:pPr lvl="0" algn="ctr" fontAlgn="base">
              <a:spcBef>
                <a:spcPct val="0"/>
              </a:spcBef>
              <a:spcAft>
                <a:spcPct val="0"/>
              </a:spcAft>
            </a:pPr>
            <a:r>
              <a:rPr lang="ru-RU" sz="2400" b="1" i="1" dirty="0" smtClean="0">
                <a:solidFill>
                  <a:schemeClr val="tx2">
                    <a:lumMod val="75000"/>
                  </a:schemeClr>
                </a:solidFill>
                <a:latin typeface="Times New Roman" pitchFamily="18" charset="0"/>
                <a:ea typeface="Times New Roman" pitchFamily="18" charset="0"/>
                <a:cs typeface="Times New Roman" pitchFamily="18" charset="0"/>
              </a:rPr>
              <a:t>Кристаллическая решётка </a:t>
            </a:r>
            <a:r>
              <a:rPr lang="en-US" sz="2400" b="1" i="1" dirty="0" smtClean="0">
                <a:solidFill>
                  <a:schemeClr val="tx2">
                    <a:lumMod val="75000"/>
                  </a:schemeClr>
                </a:solidFill>
                <a:latin typeface="Times New Roman" pitchFamily="18" charset="0"/>
                <a:ea typeface="Times New Roman" pitchFamily="18" charset="0"/>
                <a:cs typeface="Times New Roman" pitchFamily="18" charset="0"/>
              </a:rPr>
              <a:t>– </a:t>
            </a:r>
            <a:endParaRPr lang="ru-RU" b="1" i="1" dirty="0" smtClean="0">
              <a:solidFill>
                <a:schemeClr val="tx2">
                  <a:lumMod val="75000"/>
                </a:schemeClr>
              </a:solidFill>
              <a:latin typeface="Times New Roman" pitchFamily="18" charset="0"/>
              <a:cs typeface="Times New Roman" pitchFamily="18" charset="0"/>
            </a:endParaRPr>
          </a:p>
        </p:txBody>
      </p:sp>
      <p:sp>
        <p:nvSpPr>
          <p:cNvPr id="7" name="Прямоугольник 6"/>
          <p:cNvSpPr/>
          <p:nvPr/>
        </p:nvSpPr>
        <p:spPr>
          <a:xfrm>
            <a:off x="1835696" y="332656"/>
            <a:ext cx="3672408" cy="461665"/>
          </a:xfrm>
          <a:prstGeom prst="rect">
            <a:avLst/>
          </a:prstGeom>
        </p:spPr>
        <p:txBody>
          <a:bodyPr wrap="square">
            <a:spAutoFit/>
          </a:bodyPr>
          <a:lstStyle/>
          <a:p>
            <a:pPr lvl="0" algn="ctr" fontAlgn="base">
              <a:spcBef>
                <a:spcPct val="0"/>
              </a:spcBef>
              <a:spcAft>
                <a:spcPct val="0"/>
              </a:spcAft>
            </a:pPr>
            <a:r>
              <a:rPr lang="ru-RU" sz="2400" b="1" i="1" dirty="0" smtClean="0">
                <a:solidFill>
                  <a:schemeClr val="tx2">
                    <a:lumMod val="75000"/>
                  </a:schemeClr>
                </a:solidFill>
                <a:latin typeface="Times New Roman" pitchFamily="18" charset="0"/>
                <a:ea typeface="Times New Roman" pitchFamily="18" charset="0"/>
                <a:cs typeface="Times New Roman" pitchFamily="18" charset="0"/>
              </a:rPr>
              <a:t>Химическая связь</a:t>
            </a:r>
            <a:r>
              <a:rPr lang="en-US" sz="2400" b="1" i="1" dirty="0" smtClean="0">
                <a:solidFill>
                  <a:schemeClr val="tx2">
                    <a:lumMod val="75000"/>
                  </a:schemeClr>
                </a:solidFill>
                <a:latin typeface="Times New Roman" pitchFamily="18" charset="0"/>
                <a:ea typeface="Times New Roman" pitchFamily="18" charset="0"/>
                <a:cs typeface="Times New Roman" pitchFamily="18" charset="0"/>
              </a:rPr>
              <a:t> – </a:t>
            </a:r>
            <a:endParaRPr lang="ru-RU" sz="2400" b="1" i="1" dirty="0" smtClean="0">
              <a:solidFill>
                <a:srgbClr val="FF0000"/>
              </a:solidFill>
              <a:latin typeface="Times New Roman" pitchFamily="18" charset="0"/>
              <a:cs typeface="Times New Roman" pitchFamily="18" charset="0"/>
            </a:endParaRPr>
          </a:p>
        </p:txBody>
      </p:sp>
      <p:grpSp>
        <p:nvGrpSpPr>
          <p:cNvPr id="13" name="Группа 12"/>
          <p:cNvGrpSpPr/>
          <p:nvPr/>
        </p:nvGrpSpPr>
        <p:grpSpPr>
          <a:xfrm>
            <a:off x="3275856" y="780092"/>
            <a:ext cx="3024336" cy="646331"/>
            <a:chOff x="611559" y="1123582"/>
            <a:chExt cx="2308045" cy="646331"/>
          </a:xfrm>
        </p:grpSpPr>
        <p:sp>
          <p:nvSpPr>
            <p:cNvPr id="8" name="Rectangle 1"/>
            <p:cNvSpPr>
              <a:spLocks noChangeArrowheads="1"/>
            </p:cNvSpPr>
            <p:nvPr/>
          </p:nvSpPr>
          <p:spPr bwMode="auto">
            <a:xfrm>
              <a:off x="611559" y="1123582"/>
              <a:ext cx="2308045"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lang="ru-RU" dirty="0" smtClean="0">
                  <a:latin typeface="Times New Roman" pitchFamily="18" charset="0"/>
                  <a:ea typeface="Calibri" charset="-52"/>
                  <a:cs typeface="Times New Roman" pitchFamily="18" charset="0"/>
                </a:rPr>
                <a:t>               </a:t>
              </a:r>
              <a:r>
                <a:rPr lang="en-US" dirty="0" smtClean="0">
                  <a:latin typeface="Times New Roman" pitchFamily="18" charset="0"/>
                  <a:ea typeface="Calibri" charset="-52"/>
                  <a:cs typeface="Times New Roman" pitchFamily="18" charset="0"/>
                </a:rPr>
                <a:t>Al </a:t>
              </a:r>
              <a:r>
                <a:rPr lang="en-US" b="1" i="1" dirty="0" smtClean="0">
                  <a:solidFill>
                    <a:schemeClr val="tx2">
                      <a:lumMod val="75000"/>
                    </a:schemeClr>
                  </a:solidFill>
                  <a:latin typeface="Times New Roman" pitchFamily="18" charset="0"/>
                  <a:ea typeface="Times New Roman" pitchFamily="18" charset="0"/>
                  <a:cs typeface="Times New Roman" pitchFamily="18" charset="0"/>
                </a:rPr>
                <a:t>–</a:t>
              </a:r>
              <a:r>
                <a:rPr lang="en-US" dirty="0" smtClean="0">
                  <a:latin typeface="Times New Roman" pitchFamily="18" charset="0"/>
                  <a:ea typeface="Calibri" charset="-52"/>
                  <a:cs typeface="Times New Roman" pitchFamily="18" charset="0"/>
                </a:rPr>
                <a:t> 3ē         </a:t>
              </a:r>
              <a:r>
                <a:rPr lang="ru-RU" dirty="0" smtClean="0">
                  <a:latin typeface="Times New Roman" pitchFamily="18" charset="0"/>
                  <a:ea typeface="Calibri" charset="-52"/>
                  <a:cs typeface="Times New Roman" pitchFamily="18" charset="0"/>
                </a:rPr>
                <a:t>   </a:t>
              </a:r>
              <a:r>
                <a:rPr lang="en-US" dirty="0" smtClean="0">
                  <a:latin typeface="Times New Roman" pitchFamily="18" charset="0"/>
                  <a:ea typeface="Calibri" charset="-52"/>
                  <a:cs typeface="Times New Roman" pitchFamily="18" charset="0"/>
                </a:rPr>
                <a:t>Al</a:t>
              </a:r>
              <a:r>
                <a:rPr lang="en-US" baseline="30000" dirty="0" smtClean="0">
                  <a:latin typeface="Times New Roman" pitchFamily="18" charset="0"/>
                  <a:ea typeface="Calibri" charset="-52"/>
                  <a:cs typeface="Times New Roman" pitchFamily="18" charset="0"/>
                </a:rPr>
                <a:t>3+ </a:t>
              </a:r>
              <a:endParaRPr kumimoji="0" lang="ru-RU" b="0" i="0" u="none" strike="noStrike" cap="none" normalizeH="0" baseline="30000" dirty="0" smtClean="0">
                <a:ln>
                  <a:noFill/>
                </a:ln>
                <a:effectLst/>
                <a:latin typeface="Times New Roman" pitchFamily="18" charset="0"/>
                <a:cs typeface="Times New Roman" pitchFamily="18" charset="0"/>
              </a:endParaRPr>
            </a:p>
            <a:p>
              <a:pPr marL="0" marR="0" lvl="0" indent="0" algn="just" defTabSz="914400" rtl="0" eaLnBrk="0" fontAlgn="base" latinLnBrk="0" hangingPunct="0">
                <a:spcBef>
                  <a:spcPct val="0"/>
                </a:spcBef>
                <a:spcAft>
                  <a:spcPct val="0"/>
                </a:spcAft>
                <a:buClrTx/>
                <a:buSzTx/>
                <a:tabLst/>
              </a:pPr>
              <a:r>
                <a:rPr kumimoji="0" lang="ru-RU" b="0" i="0" u="none" strike="noStrike" cap="none" normalizeH="0" baseline="0" dirty="0" smtClean="0">
                  <a:ln>
                    <a:noFill/>
                  </a:ln>
                  <a:solidFill>
                    <a:schemeClr val="tx1"/>
                  </a:solidFill>
                  <a:effectLst/>
                  <a:latin typeface="Times New Roman" pitchFamily="18" charset="0"/>
                  <a:ea typeface="Calibri" charset="-52"/>
                  <a:cs typeface="Times New Roman" pitchFamily="18" charset="0"/>
                </a:rPr>
                <a:t> </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cxnSp>
          <p:nvCxnSpPr>
            <p:cNvPr id="10" name="Прямая со стрелкой 9"/>
            <p:cNvCxnSpPr/>
            <p:nvPr/>
          </p:nvCxnSpPr>
          <p:spPr>
            <a:xfrm>
              <a:off x="1930443" y="1252210"/>
              <a:ext cx="360040"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flipH="1">
              <a:off x="1875490" y="1396226"/>
              <a:ext cx="384674"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pic>
        <p:nvPicPr>
          <p:cNvPr id="15" name="Picture 4" descr="http://sinref.ru/000_uchebniki/03400metalurg/004_krilati_metal_parfenov_1952/000/003.jpg"/>
          <p:cNvPicPr>
            <a:picLocks noChangeAspect="1" noChangeArrowheads="1"/>
          </p:cNvPicPr>
          <p:nvPr/>
        </p:nvPicPr>
        <p:blipFill>
          <a:blip r:embed="rId3" cstate="print"/>
          <a:srcRect/>
          <a:stretch>
            <a:fillRect/>
          </a:stretch>
        </p:blipFill>
        <p:spPr bwMode="auto">
          <a:xfrm>
            <a:off x="4329732" y="1894508"/>
            <a:ext cx="1359712" cy="1260000"/>
          </a:xfrm>
          <a:prstGeom prst="rect">
            <a:avLst/>
          </a:prstGeom>
          <a:noFill/>
        </p:spPr>
      </p:pic>
      <p:sp>
        <p:nvSpPr>
          <p:cNvPr id="14" name="Прямоугольник 13"/>
          <p:cNvSpPr/>
          <p:nvPr/>
        </p:nvSpPr>
        <p:spPr>
          <a:xfrm>
            <a:off x="5004048" y="332656"/>
            <a:ext cx="2300886" cy="461665"/>
          </a:xfrm>
          <a:prstGeom prst="rect">
            <a:avLst/>
          </a:prstGeom>
        </p:spPr>
        <p:txBody>
          <a:bodyPr wrap="none">
            <a:spAutoFit/>
          </a:bodyPr>
          <a:lstStyle/>
          <a:p>
            <a:r>
              <a:rPr lang="ru-RU" sz="2400" b="1" i="1" dirty="0" smtClean="0">
                <a:solidFill>
                  <a:srgbClr val="FF0000"/>
                </a:solidFill>
                <a:latin typeface="Times New Roman" pitchFamily="18" charset="0"/>
                <a:ea typeface="Times New Roman" pitchFamily="18" charset="0"/>
                <a:cs typeface="Times New Roman" pitchFamily="18" charset="0"/>
              </a:rPr>
              <a:t>металлическая</a:t>
            </a:r>
            <a:endParaRPr lang="ru-RU" sz="2400" dirty="0"/>
          </a:p>
        </p:txBody>
      </p:sp>
      <p:sp>
        <p:nvSpPr>
          <p:cNvPr id="16" name="Прямоугольник 15"/>
          <p:cNvSpPr/>
          <p:nvPr/>
        </p:nvSpPr>
        <p:spPr>
          <a:xfrm>
            <a:off x="3275856" y="764704"/>
            <a:ext cx="861774" cy="369332"/>
          </a:xfrm>
          <a:prstGeom prst="rect">
            <a:avLst/>
          </a:prstGeom>
        </p:spPr>
        <p:txBody>
          <a:bodyPr wrap="none">
            <a:spAutoFit/>
          </a:bodyPr>
          <a:lstStyle/>
          <a:p>
            <a:r>
              <a:rPr lang="ru-RU" dirty="0" smtClean="0">
                <a:latin typeface="Times New Roman" pitchFamily="18" charset="0"/>
                <a:ea typeface="Calibri" charset="-52"/>
                <a:cs typeface="Times New Roman" pitchFamily="18" charset="0"/>
              </a:rPr>
              <a:t>Схема:</a:t>
            </a:r>
            <a:endParaRPr lang="ru-RU" dirty="0"/>
          </a:p>
        </p:txBody>
      </p:sp>
      <p:sp>
        <p:nvSpPr>
          <p:cNvPr id="17" name="Прямоугольник 16"/>
          <p:cNvSpPr/>
          <p:nvPr/>
        </p:nvSpPr>
        <p:spPr>
          <a:xfrm>
            <a:off x="971600" y="1196752"/>
            <a:ext cx="7848872" cy="738664"/>
          </a:xfrm>
          <a:prstGeom prst="rect">
            <a:avLst/>
          </a:prstGeom>
        </p:spPr>
        <p:txBody>
          <a:bodyPr wrap="square">
            <a:spAutoFit/>
          </a:bodyPr>
          <a:lstStyle/>
          <a:p>
            <a:r>
              <a:rPr lang="ru-RU" sz="2400" b="1" i="1" dirty="0" smtClean="0">
                <a:solidFill>
                  <a:srgbClr val="FF0000"/>
                </a:solidFill>
                <a:latin typeface="Times New Roman" pitchFamily="18" charset="0"/>
                <a:ea typeface="Times New Roman" pitchFamily="18" charset="0"/>
                <a:cs typeface="Times New Roman" pitchFamily="18" charset="0"/>
              </a:rPr>
              <a:t>                                                             металлическая </a:t>
            </a:r>
          </a:p>
          <a:p>
            <a:pPr algn="ctr"/>
            <a:r>
              <a:rPr lang="ru-RU" b="1" i="1" dirty="0" smtClean="0">
                <a:solidFill>
                  <a:srgbClr val="FF0000"/>
                </a:solidFill>
                <a:latin typeface="Times New Roman" pitchFamily="18" charset="0"/>
                <a:ea typeface="Times New Roman" pitchFamily="18" charset="0"/>
                <a:cs typeface="Times New Roman" pitchFamily="18" charset="0"/>
              </a:rPr>
              <a:t>(кубическая гранецентрированная)</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500"/>
                                        <p:tgtEl>
                                          <p:spTgt spid="17"/>
                                        </p:tgtEl>
                                      </p:cBhvr>
                                    </p:animEffect>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dissolve">
                                      <p:cBhvr>
                                        <p:cTn id="31" dur="10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dissolve">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dissolv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14"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39552" y="908720"/>
            <a:ext cx="8136904" cy="3859518"/>
          </a:xfrm>
          <a:prstGeom prst="rect">
            <a:avLst/>
          </a:prstGeom>
        </p:spPr>
        <p:txBody>
          <a:bodyPr wrap="square">
            <a:spAutoFit/>
          </a:bodyPr>
          <a:lstStyle/>
          <a:p>
            <a:pPr algn="just">
              <a:lnSpc>
                <a:spcPct val="90000"/>
              </a:lnSpc>
              <a:defRPr/>
            </a:pPr>
            <a:r>
              <a:rPr lang="ru-RU" dirty="0" smtClean="0">
                <a:latin typeface="Times New Roman" pitchFamily="18" charset="0"/>
                <a:cs typeface="Times New Roman" pitchFamily="18" charset="0"/>
              </a:rPr>
              <a:t>       Впервые </a:t>
            </a:r>
            <a:r>
              <a:rPr lang="ru-RU" dirty="0">
                <a:latin typeface="Times New Roman" pitchFamily="18" charset="0"/>
                <a:cs typeface="Times New Roman" pitchFamily="18" charset="0"/>
              </a:rPr>
              <a:t>алюминий был получен датским физиком </a:t>
            </a:r>
            <a:r>
              <a:rPr lang="ru-RU" dirty="0" err="1">
                <a:latin typeface="Times New Roman" pitchFamily="18" charset="0"/>
                <a:cs typeface="Times New Roman" pitchFamily="18" charset="0"/>
              </a:rPr>
              <a:t>Гансом</a:t>
            </a:r>
            <a:r>
              <a:rPr lang="ru-RU" dirty="0">
                <a:latin typeface="Times New Roman" pitchFamily="18" charset="0"/>
                <a:cs typeface="Times New Roman" pitchFamily="18" charset="0"/>
              </a:rPr>
              <a:t> Эрстедом в 1825 году действием амальгамы калия на хлорид алюминия с последующей отгонкой ртути. </a:t>
            </a:r>
            <a:endParaRPr lang="en-US" dirty="0">
              <a:latin typeface="Times New Roman" pitchFamily="18" charset="0"/>
              <a:cs typeface="Times New Roman" pitchFamily="18" charset="0"/>
            </a:endParaRPr>
          </a:p>
          <a:p>
            <a:pPr algn="ctr">
              <a:lnSpc>
                <a:spcPct val="90000"/>
              </a:lnSpc>
              <a:buFont typeface="Wingdings" pitchFamily="2" charset="2"/>
              <a:buNone/>
              <a:defRPr/>
            </a:pPr>
            <a:r>
              <a:rPr lang="en-US" dirty="0">
                <a:latin typeface="Times New Roman" pitchFamily="18" charset="0"/>
                <a:cs typeface="Times New Roman" pitchFamily="18" charset="0"/>
              </a:rPr>
              <a:t>AlCl</a:t>
            </a:r>
            <a:r>
              <a:rPr lang="en-US" baseline="-20000" dirty="0">
                <a:latin typeface="Times New Roman" pitchFamily="18" charset="0"/>
                <a:cs typeface="Times New Roman" pitchFamily="18" charset="0"/>
              </a:rPr>
              <a:t>3</a:t>
            </a:r>
            <a:r>
              <a:rPr lang="en-US" dirty="0">
                <a:latin typeface="Times New Roman" pitchFamily="18" charset="0"/>
                <a:cs typeface="Times New Roman" pitchFamily="18" charset="0"/>
              </a:rPr>
              <a:t> + 3K = 3KCl + Al</a:t>
            </a:r>
          </a:p>
          <a:p>
            <a:pPr algn="just">
              <a:defRPr/>
            </a:pPr>
            <a:endParaRPr lang="ru-RU" b="1" i="1" dirty="0">
              <a:latin typeface="Arial" charset="0"/>
            </a:endParaRPr>
          </a:p>
          <a:p>
            <a:pPr algn="just">
              <a:defRPr/>
            </a:pPr>
            <a:r>
              <a:rPr lang="ru-RU" dirty="0" smtClean="0">
                <a:latin typeface="Times New Roman" pitchFamily="18" charset="0"/>
                <a:cs typeface="Times New Roman" pitchFamily="18" charset="0"/>
              </a:rPr>
              <a:t>       Современные </a:t>
            </a:r>
            <a:r>
              <a:rPr lang="ru-RU" dirty="0">
                <a:latin typeface="Times New Roman" pitchFamily="18" charset="0"/>
                <a:cs typeface="Times New Roman" pitchFamily="18" charset="0"/>
              </a:rPr>
              <a:t>метод получения был разработан независимо друг от друга американцем Чарльзом Холлом и французом Полем Эру в 1886 году: электролиз раствора глинозема </a:t>
            </a:r>
            <a:r>
              <a:rPr lang="en-US" dirty="0">
                <a:latin typeface="Times New Roman" pitchFamily="18" charset="0"/>
                <a:cs typeface="Times New Roman" pitchFamily="18" charset="0"/>
              </a:rPr>
              <a:t>Al</a:t>
            </a:r>
            <a:r>
              <a:rPr lang="en-US" baseline="-25000" dirty="0">
                <a:latin typeface="Times New Roman" pitchFamily="18" charset="0"/>
                <a:cs typeface="Times New Roman" pitchFamily="18" charset="0"/>
              </a:rPr>
              <a:t>2</a:t>
            </a:r>
            <a:r>
              <a:rPr lang="en-US" dirty="0">
                <a:latin typeface="Times New Roman" pitchFamily="18" charset="0"/>
                <a:cs typeface="Times New Roman" pitchFamily="18" charset="0"/>
              </a:rPr>
              <a:t>O</a:t>
            </a:r>
            <a:r>
              <a:rPr lang="en-US" baseline="-25000" dirty="0">
                <a:latin typeface="Times New Roman" pitchFamily="18" charset="0"/>
                <a:cs typeface="Times New Roman" pitchFamily="18" charset="0"/>
              </a:rPr>
              <a:t>3</a:t>
            </a:r>
            <a:r>
              <a:rPr lang="ru-RU" dirty="0">
                <a:latin typeface="Times New Roman" pitchFamily="18" charset="0"/>
                <a:cs typeface="Times New Roman" pitchFamily="18" charset="0"/>
              </a:rPr>
              <a:t> в расплаве криолита </a:t>
            </a:r>
            <a:r>
              <a:rPr lang="en-US" dirty="0">
                <a:latin typeface="Times New Roman" pitchFamily="18" charset="0"/>
                <a:cs typeface="Times New Roman" pitchFamily="18" charset="0"/>
              </a:rPr>
              <a:t>Na</a:t>
            </a:r>
            <a:r>
              <a:rPr lang="en-US" baseline="-25000" dirty="0">
                <a:latin typeface="Times New Roman" pitchFamily="18" charset="0"/>
                <a:cs typeface="Times New Roman" pitchFamily="18" charset="0"/>
              </a:rPr>
              <a:t>3</a:t>
            </a:r>
            <a:r>
              <a:rPr lang="en-US" dirty="0">
                <a:latin typeface="Times New Roman" pitchFamily="18" charset="0"/>
                <a:cs typeface="Times New Roman" pitchFamily="18" charset="0"/>
              </a:rPr>
              <a:t>AlF</a:t>
            </a:r>
            <a:r>
              <a:rPr lang="en-US" baseline="-25000" dirty="0">
                <a:latin typeface="Times New Roman" pitchFamily="18" charset="0"/>
                <a:cs typeface="Times New Roman" pitchFamily="18" charset="0"/>
              </a:rPr>
              <a:t>6</a:t>
            </a:r>
            <a:r>
              <a:rPr lang="ru-RU" dirty="0">
                <a:latin typeface="Times New Roman" pitchFamily="18" charset="0"/>
                <a:cs typeface="Times New Roman" pitchFamily="18" charset="0"/>
              </a:rPr>
              <a:t> с добавкой </a:t>
            </a:r>
            <a:r>
              <a:rPr lang="en-US" dirty="0">
                <a:latin typeface="Times New Roman" pitchFamily="18" charset="0"/>
                <a:cs typeface="Times New Roman" pitchFamily="18" charset="0"/>
              </a:rPr>
              <a:t>CaF</a:t>
            </a:r>
            <a:r>
              <a:rPr lang="en-US" baseline="-25000" dirty="0">
                <a:latin typeface="Times New Roman" pitchFamily="18" charset="0"/>
                <a:cs typeface="Times New Roman" pitchFamily="18" charset="0"/>
              </a:rPr>
              <a:t>2</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Криолит </a:t>
            </a:r>
            <a:r>
              <a:rPr lang="ru-RU" dirty="0">
                <a:latin typeface="Times New Roman" pitchFamily="18" charset="0"/>
                <a:cs typeface="Times New Roman" pitchFamily="18" charset="0"/>
              </a:rPr>
              <a:t>используется как растворитель оксида алюминия, а добавка фторида кальция позволяет поддерживать температуру плавления в электролитической ванне не выше 1000 </a:t>
            </a:r>
            <a:r>
              <a:rPr lang="ru-RU" baseline="30000" dirty="0">
                <a:latin typeface="Times New Roman" pitchFamily="18" charset="0"/>
                <a:cs typeface="Times New Roman" pitchFamily="18" charset="0"/>
              </a:rPr>
              <a:t>0</a:t>
            </a:r>
            <a:r>
              <a:rPr lang="ru-RU" dirty="0">
                <a:latin typeface="Times New Roman" pitchFamily="18" charset="0"/>
                <a:cs typeface="Times New Roman" pitchFamily="18" charset="0"/>
              </a:rPr>
              <a:t>С. Суммарное уравнение процесса электролиза можно представить в следующем виде:  </a:t>
            </a:r>
          </a:p>
          <a:p>
            <a:pPr>
              <a:defRPr/>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эл.ток</a:t>
            </a:r>
            <a:r>
              <a:rPr lang="en-US"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en-US" dirty="0">
                <a:latin typeface="Times New Roman" pitchFamily="18" charset="0"/>
                <a:cs typeface="Times New Roman" pitchFamily="18" charset="0"/>
              </a:rPr>
              <a:t>950</a:t>
            </a:r>
            <a:r>
              <a:rPr lang="en-US" baseline="30000" dirty="0">
                <a:latin typeface="Times New Roman" pitchFamily="18" charset="0"/>
                <a:cs typeface="Times New Roman" pitchFamily="18" charset="0"/>
              </a:rPr>
              <a:t>0</a:t>
            </a:r>
            <a:r>
              <a:rPr lang="en-US" dirty="0">
                <a:latin typeface="Times New Roman" pitchFamily="18" charset="0"/>
                <a:cs typeface="Times New Roman" pitchFamily="18" charset="0"/>
              </a:rPr>
              <a:t>C, Na</a:t>
            </a:r>
            <a:r>
              <a:rPr lang="en-US" baseline="-25000" dirty="0">
                <a:latin typeface="Times New Roman" pitchFamily="18" charset="0"/>
                <a:cs typeface="Times New Roman" pitchFamily="18" charset="0"/>
              </a:rPr>
              <a:t>3</a:t>
            </a:r>
            <a:r>
              <a:rPr lang="en-US" dirty="0">
                <a:latin typeface="Times New Roman" pitchFamily="18" charset="0"/>
                <a:cs typeface="Times New Roman" pitchFamily="18" charset="0"/>
              </a:rPr>
              <a:t>AlF</a:t>
            </a:r>
            <a:r>
              <a:rPr lang="en-US" baseline="-25000" dirty="0">
                <a:latin typeface="Times New Roman" pitchFamily="18" charset="0"/>
                <a:cs typeface="Times New Roman" pitchFamily="18" charset="0"/>
              </a:rPr>
              <a:t>6</a:t>
            </a:r>
            <a:r>
              <a:rPr lang="ru-RU" dirty="0">
                <a:latin typeface="Times New Roman" pitchFamily="18" charset="0"/>
                <a:cs typeface="Times New Roman" pitchFamily="18" charset="0"/>
              </a:rPr>
              <a:t>         </a:t>
            </a:r>
            <a:endParaRPr lang="ru-RU" dirty="0">
              <a:effectLst>
                <a:outerShdw blurRad="38100" dist="38100" dir="2700000" algn="tl">
                  <a:srgbClr val="C0C0C0"/>
                </a:outerShdw>
              </a:effectLst>
              <a:latin typeface="Times New Roman" pitchFamily="18" charset="0"/>
              <a:cs typeface="Times New Roman" pitchFamily="18" charset="0"/>
            </a:endParaRPr>
          </a:p>
          <a:p>
            <a:pPr algn="ctr">
              <a:defRPr/>
            </a:pPr>
            <a:r>
              <a:rPr lang="en-US" dirty="0">
                <a:latin typeface="Times New Roman" pitchFamily="18" charset="0"/>
                <a:cs typeface="Times New Roman" pitchFamily="18" charset="0"/>
              </a:rPr>
              <a:t>2Al</a:t>
            </a:r>
            <a:r>
              <a:rPr lang="en-US" baseline="-25000" dirty="0">
                <a:latin typeface="Times New Roman" pitchFamily="18" charset="0"/>
                <a:cs typeface="Times New Roman" pitchFamily="18" charset="0"/>
              </a:rPr>
              <a:t>2</a:t>
            </a:r>
            <a:r>
              <a:rPr lang="en-US" dirty="0">
                <a:latin typeface="Times New Roman" pitchFamily="18" charset="0"/>
                <a:cs typeface="Times New Roman" pitchFamily="18" charset="0"/>
              </a:rPr>
              <a:t>O</a:t>
            </a:r>
            <a:r>
              <a:rPr lang="en-US" baseline="-25000" dirty="0">
                <a:latin typeface="Times New Roman" pitchFamily="18" charset="0"/>
                <a:cs typeface="Times New Roman" pitchFamily="18" charset="0"/>
              </a:rPr>
              <a:t>3</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                                          </a:t>
            </a:r>
            <a:r>
              <a:rPr lang="en-US" dirty="0">
                <a:latin typeface="Times New Roman" pitchFamily="18" charset="0"/>
                <a:cs typeface="Times New Roman" pitchFamily="18" charset="0"/>
              </a:rPr>
              <a:t>4Al   +  3O</a:t>
            </a:r>
            <a:r>
              <a:rPr lang="en-US" baseline="-25000" dirty="0">
                <a:latin typeface="Times New Roman" pitchFamily="18" charset="0"/>
                <a:cs typeface="Times New Roman" pitchFamily="18" charset="0"/>
              </a:rPr>
              <a:t>2</a:t>
            </a:r>
            <a:r>
              <a:rPr lang="ru-RU" baseline="-25000" dirty="0">
                <a:latin typeface="Times New Roman" pitchFamily="18" charset="0"/>
                <a:cs typeface="Times New Roman" pitchFamily="18" charset="0"/>
              </a:rPr>
              <a:t> </a:t>
            </a:r>
            <a:r>
              <a:rPr lang="en-US" dirty="0">
                <a:latin typeface="Times New Roman" pitchFamily="18" charset="0"/>
                <a:cs typeface="Times New Roman" pitchFamily="18" charset="0"/>
              </a:rPr>
              <a:t>– 3352 </a:t>
            </a:r>
            <a:r>
              <a:rPr lang="ru-RU" dirty="0">
                <a:latin typeface="Times New Roman" pitchFamily="18" charset="0"/>
                <a:cs typeface="Times New Roman" pitchFamily="18" charset="0"/>
              </a:rPr>
              <a:t>кДж</a:t>
            </a:r>
            <a:endParaRPr lang="ru-RU" dirty="0">
              <a:effectLst>
                <a:outerShdw blurRad="38100" dist="38100" dir="2700000" algn="tl">
                  <a:srgbClr val="C0C0C0"/>
                </a:outerShdw>
              </a:effectLst>
              <a:latin typeface="Times New Roman" pitchFamily="18" charset="0"/>
              <a:cs typeface="Times New Roman" pitchFamily="18" charset="0"/>
            </a:endParaRPr>
          </a:p>
        </p:txBody>
      </p:sp>
      <p:cxnSp>
        <p:nvCxnSpPr>
          <p:cNvPr id="5" name="Прямая со стрелкой 4"/>
          <p:cNvCxnSpPr/>
          <p:nvPr/>
        </p:nvCxnSpPr>
        <p:spPr>
          <a:xfrm>
            <a:off x="2699792" y="4581128"/>
            <a:ext cx="220980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Прямоугольник 6"/>
          <p:cNvSpPr/>
          <p:nvPr/>
        </p:nvSpPr>
        <p:spPr>
          <a:xfrm>
            <a:off x="1547664" y="332656"/>
            <a:ext cx="6552728" cy="584775"/>
          </a:xfrm>
          <a:prstGeom prst="rect">
            <a:avLst/>
          </a:prstGeom>
        </p:spPr>
        <p:txBody>
          <a:bodyPr wrap="square">
            <a:spAutoFit/>
          </a:bodyPr>
          <a:lstStyle/>
          <a:p>
            <a:pPr lvl="0" algn="ctr" fontAlgn="base">
              <a:spcBef>
                <a:spcPct val="0"/>
              </a:spcBef>
              <a:spcAft>
                <a:spcPct val="0"/>
              </a:spcAft>
            </a:pPr>
            <a:r>
              <a:rPr lang="ru-RU" sz="3200" b="1" i="1" dirty="0" smtClean="0">
                <a:solidFill>
                  <a:schemeClr val="tx2">
                    <a:lumMod val="75000"/>
                  </a:schemeClr>
                </a:solidFill>
                <a:latin typeface="Times New Roman" pitchFamily="18" charset="0"/>
                <a:ea typeface="Times New Roman" pitchFamily="18" charset="0"/>
                <a:cs typeface="Times New Roman" pitchFamily="18" charset="0"/>
              </a:rPr>
              <a:t>Получение алюминия</a:t>
            </a:r>
            <a:endParaRPr lang="ru-RU" sz="3200" b="1" i="1" dirty="0" smtClean="0">
              <a:solidFill>
                <a:schemeClr val="tx2">
                  <a:lumMod val="75000"/>
                </a:schemeClr>
              </a:solidFill>
              <a:latin typeface="Times New Roman" pitchFamily="18" charset="0"/>
              <a:cs typeface="Times New Roman" pitchFamily="18" charset="0"/>
            </a:endParaRPr>
          </a:p>
        </p:txBody>
      </p:sp>
      <p:sp>
        <p:nvSpPr>
          <p:cNvPr id="2049" name="Rectangle 1"/>
          <p:cNvSpPr>
            <a:spLocks noChangeArrowheads="1"/>
          </p:cNvSpPr>
          <p:nvPr/>
        </p:nvSpPr>
        <p:spPr bwMode="auto">
          <a:xfrm>
            <a:off x="611560" y="5517232"/>
            <a:ext cx="806489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effectLst/>
                <a:latin typeface="Times New Roman" pitchFamily="18" charset="0"/>
                <a:ea typeface="Times New Roman" pitchFamily="18" charset="0"/>
                <a:cs typeface="Times New Roman" pitchFamily="18" charset="0"/>
              </a:rPr>
              <a:t>Поверхность алюминия покрывается очень прочной тонкой оксидной пленкой, которая защищает металл от воздействия воздуха и воды.</a:t>
            </a:r>
            <a:endParaRPr kumimoji="0" lang="ru-RU" b="0" i="0" u="none" strike="noStrike" cap="none" normalizeH="0" baseline="0" dirty="0" smtClean="0">
              <a:ln>
                <a:noFill/>
              </a:ln>
              <a:effectLst/>
              <a:latin typeface="Times New Roman" pitchFamily="18" charset="0"/>
              <a:cs typeface="Times New Roman" pitchFamily="18" charset="0"/>
            </a:endParaRPr>
          </a:p>
        </p:txBody>
      </p:sp>
      <p:sp>
        <p:nvSpPr>
          <p:cNvPr id="9" name="Прямоугольник 8"/>
          <p:cNvSpPr/>
          <p:nvPr/>
        </p:nvSpPr>
        <p:spPr>
          <a:xfrm>
            <a:off x="539552" y="4869160"/>
            <a:ext cx="8136904" cy="646331"/>
          </a:xfrm>
          <a:prstGeom prst="rect">
            <a:avLst/>
          </a:prstGeom>
        </p:spPr>
        <p:txBody>
          <a:bodyPr wrap="square">
            <a:spAutoFit/>
          </a:bodyPr>
          <a:lstStyle/>
          <a:p>
            <a:pPr lvl="0" algn="just" eaLnBrk="0" fontAlgn="base" hangingPunct="0">
              <a:spcBef>
                <a:spcPct val="0"/>
              </a:spcBef>
              <a:spcAft>
                <a:spcPct val="0"/>
              </a:spcAft>
            </a:pPr>
            <a:r>
              <a:rPr lang="ru-RU" b="1" i="1" dirty="0" smtClean="0">
                <a:solidFill>
                  <a:srgbClr val="FF0000"/>
                </a:solidFill>
                <a:latin typeface="Times New Roman" pitchFamily="18" charset="0"/>
                <a:ea typeface="Times New Roman" pitchFamily="18" charset="0"/>
                <a:cs typeface="Times New Roman" pitchFamily="18" charset="0"/>
              </a:rPr>
              <a:t>Задание: </a:t>
            </a:r>
            <a:r>
              <a:rPr lang="ru-RU" dirty="0" smtClean="0">
                <a:solidFill>
                  <a:srgbClr val="FF0000"/>
                </a:solidFill>
                <a:latin typeface="Times New Roman" pitchFamily="18" charset="0"/>
                <a:ea typeface="Times New Roman" pitchFamily="18" charset="0"/>
                <a:cs typeface="Times New Roman" pitchFamily="18" charset="0"/>
              </a:rPr>
              <a:t>Алюминий химический активный металл, но</a:t>
            </a:r>
            <a:r>
              <a:rPr lang="ru-RU" b="1" dirty="0" smtClean="0">
                <a:solidFill>
                  <a:srgbClr val="FF0000"/>
                </a:solidFill>
                <a:latin typeface="Times New Roman" pitchFamily="18" charset="0"/>
                <a:ea typeface="Times New Roman" pitchFamily="18" charset="0"/>
                <a:cs typeface="Times New Roman" pitchFamily="18" charset="0"/>
              </a:rPr>
              <a:t> </a:t>
            </a:r>
            <a:r>
              <a:rPr lang="ru-RU" dirty="0" smtClean="0">
                <a:solidFill>
                  <a:srgbClr val="FF0000"/>
                </a:solidFill>
                <a:latin typeface="Times New Roman" pitchFamily="18" charset="0"/>
                <a:ea typeface="Times New Roman" pitchFamily="18" charset="0"/>
                <a:cs typeface="Times New Roman" pitchFamily="18" charset="0"/>
              </a:rPr>
              <a:t>ни кислород, ни вода на него не действуют. Почему? </a:t>
            </a:r>
            <a:endParaRPr lang="ru-RU" b="1" i="1" dirty="0" smtClean="0">
              <a:solidFill>
                <a:srgbClr val="FF0000"/>
              </a:solidFill>
              <a:latin typeface="Times New Roman" pitchFamily="18" charset="0"/>
              <a:cs typeface="Times New Roman" pitchFamily="18" charset="0"/>
            </a:endParaRPr>
          </a:p>
        </p:txBody>
      </p:sp>
      <p:pic>
        <p:nvPicPr>
          <p:cNvPr id="2057" name="Picture 9" descr="http://fizikaklass.ru/images/11_klass/scientists/images/048.png"/>
          <p:cNvPicPr>
            <a:picLocks noChangeAspect="1" noChangeArrowheads="1"/>
          </p:cNvPicPr>
          <p:nvPr/>
        </p:nvPicPr>
        <p:blipFill>
          <a:blip r:embed="rId3" cstate="print"/>
          <a:srcRect/>
          <a:stretch>
            <a:fillRect/>
          </a:stretch>
        </p:blipFill>
        <p:spPr bwMode="auto">
          <a:xfrm>
            <a:off x="3635896" y="2132856"/>
            <a:ext cx="1571625" cy="1809751"/>
          </a:xfrm>
          <a:prstGeom prst="rect">
            <a:avLst/>
          </a:prstGeom>
          <a:noFill/>
        </p:spPr>
      </p:pic>
      <p:sp>
        <p:nvSpPr>
          <p:cNvPr id="17" name="Прямоугольник 16"/>
          <p:cNvSpPr/>
          <p:nvPr/>
        </p:nvSpPr>
        <p:spPr>
          <a:xfrm>
            <a:off x="3059832" y="3933056"/>
            <a:ext cx="2808312" cy="523220"/>
          </a:xfrm>
          <a:prstGeom prst="rect">
            <a:avLst/>
          </a:prstGeom>
        </p:spPr>
        <p:txBody>
          <a:bodyPr wrap="square">
            <a:spAutoFit/>
          </a:bodyPr>
          <a:lstStyle/>
          <a:p>
            <a:pPr algn="ctr"/>
            <a:r>
              <a:rPr lang="ru-RU" sz="1400" dirty="0" smtClean="0">
                <a:latin typeface="Times New Roman" pitchFamily="18" charset="0"/>
                <a:cs typeface="Times New Roman" pitchFamily="18" charset="0"/>
              </a:rPr>
              <a:t>Эрстед </a:t>
            </a:r>
            <a:r>
              <a:rPr lang="ru-RU" sz="1400" dirty="0" err="1" smtClean="0">
                <a:latin typeface="Times New Roman" pitchFamily="18" charset="0"/>
                <a:cs typeface="Times New Roman" pitchFamily="18" charset="0"/>
              </a:rPr>
              <a:t>Ганс</a:t>
            </a:r>
            <a:r>
              <a:rPr lang="ru-RU" sz="1400" dirty="0" smtClean="0">
                <a:latin typeface="Times New Roman" pitchFamily="18" charset="0"/>
                <a:cs typeface="Times New Roman" pitchFamily="18" charset="0"/>
              </a:rPr>
              <a:t> Христиан </a:t>
            </a:r>
          </a:p>
          <a:p>
            <a:pPr algn="ctr"/>
            <a:r>
              <a:rPr lang="ru-RU" sz="1400" dirty="0" smtClean="0">
                <a:latin typeface="Times New Roman" pitchFamily="18" charset="0"/>
                <a:cs typeface="Times New Roman" pitchFamily="18" charset="0"/>
              </a:rPr>
              <a:t>(1777-1851)</a:t>
            </a:r>
            <a:endParaRPr lang="ru-RU" sz="1400" dirty="0">
              <a:latin typeface="Times New Roman" pitchFamily="18" charset="0"/>
              <a:cs typeface="Times New Roman" pitchFamily="18" charset="0"/>
            </a:endParaRPr>
          </a:p>
        </p:txBody>
      </p:sp>
      <p:sp>
        <p:nvSpPr>
          <p:cNvPr id="2059" name="AutoShape 11" descr="https://www.acs.org/content/acs/en/education/whatischemistry/landmarks/aluminumprocess/_jcr_content/articleContent/columnbootstrap_1/column1/image_16.img.jpg/138323731845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1" name="AutoShape 13" descr="https://www.acs.org/content/acs/en/education/whatischemistry/landmarks/aluminumprocess/_jcr_content/articleContent/columnbootstrap_1/column1/image_16.img.jpg/138323731845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3" name="AutoShape 15" descr="https://www.acs.org/content/acs/en/education/whatischemistry/landmarks/aluminumprocess/_jcr_content/articleContent/columnbootstrap_1/column1/image_16.img.jpg/138323731845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5" name="AutoShape 17" descr="https://www.acs.org/content/acs/en/education/whatischemistry/landmarks/aluminumprocess/_jcr_content/articleContent/columnbootstrap_1/column1/image_16.img.jpg/138323731845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7" name="AutoShape 19" descr="https://www.acs.org/content/acs/en/education/whatischemistry/landmarks/aluminumprocess/_jcr_content/articleContent/columnbootstrap_1/column1/image_16.img.jpg/138323731845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9" name="AutoShape 21" descr="CharlesMartinHall.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5" name="Прямоугольник 24"/>
          <p:cNvSpPr/>
          <p:nvPr/>
        </p:nvSpPr>
        <p:spPr>
          <a:xfrm>
            <a:off x="395536" y="5589240"/>
            <a:ext cx="2808312" cy="523220"/>
          </a:xfrm>
          <a:prstGeom prst="rect">
            <a:avLst/>
          </a:prstGeom>
        </p:spPr>
        <p:txBody>
          <a:bodyPr wrap="square">
            <a:spAutoFit/>
          </a:bodyPr>
          <a:lstStyle/>
          <a:p>
            <a:pPr algn="ctr"/>
            <a:r>
              <a:rPr lang="ru-RU" sz="1400" dirty="0" smtClean="0">
                <a:latin typeface="Times New Roman" pitchFamily="18" charset="0"/>
                <a:cs typeface="Times New Roman" pitchFamily="18" charset="0"/>
              </a:rPr>
              <a:t>Чарльз Мартин Холл</a:t>
            </a:r>
          </a:p>
          <a:p>
            <a:pPr algn="ctr"/>
            <a:r>
              <a:rPr lang="ru-RU" sz="1400" dirty="0" smtClean="0">
                <a:latin typeface="Times New Roman" pitchFamily="18" charset="0"/>
                <a:cs typeface="Times New Roman" pitchFamily="18" charset="0"/>
              </a:rPr>
              <a:t>(1863-1914)</a:t>
            </a:r>
            <a:endParaRPr lang="ru-RU" sz="1400" dirty="0">
              <a:latin typeface="Times New Roman" pitchFamily="18" charset="0"/>
              <a:cs typeface="Times New Roman" pitchFamily="18" charset="0"/>
            </a:endParaRPr>
          </a:p>
        </p:txBody>
      </p:sp>
      <p:pic>
        <p:nvPicPr>
          <p:cNvPr id="2072" name="Picture 24" descr="http://fasad-rus.ru/news/fotos/937073134.jpg"/>
          <p:cNvPicPr>
            <a:picLocks noChangeAspect="1" noChangeArrowheads="1"/>
          </p:cNvPicPr>
          <p:nvPr/>
        </p:nvPicPr>
        <p:blipFill>
          <a:blip r:embed="rId4" cstate="print"/>
          <a:srcRect t="15000" b="16001"/>
          <a:stretch>
            <a:fillRect/>
          </a:stretch>
        </p:blipFill>
        <p:spPr bwMode="auto">
          <a:xfrm>
            <a:off x="3203848" y="4797152"/>
            <a:ext cx="2400300" cy="1656184"/>
          </a:xfrm>
          <a:prstGeom prst="rect">
            <a:avLst/>
          </a:prstGeom>
          <a:noFill/>
        </p:spPr>
      </p:pic>
      <p:sp>
        <p:nvSpPr>
          <p:cNvPr id="27" name="Прямоугольник 26"/>
          <p:cNvSpPr/>
          <p:nvPr/>
        </p:nvSpPr>
        <p:spPr>
          <a:xfrm>
            <a:off x="5796136" y="5589240"/>
            <a:ext cx="2808312" cy="523220"/>
          </a:xfrm>
          <a:prstGeom prst="rect">
            <a:avLst/>
          </a:prstGeom>
        </p:spPr>
        <p:txBody>
          <a:bodyPr wrap="square">
            <a:spAutoFit/>
          </a:bodyPr>
          <a:lstStyle/>
          <a:p>
            <a:pPr algn="ctr"/>
            <a:r>
              <a:rPr lang="ru-RU" sz="1400" dirty="0" smtClean="0">
                <a:latin typeface="Times New Roman" pitchFamily="18" charset="0"/>
                <a:cs typeface="Times New Roman" pitchFamily="18" charset="0"/>
              </a:rPr>
              <a:t>Поль -</a:t>
            </a:r>
            <a:r>
              <a:rPr lang="ru-RU" sz="1400" dirty="0" err="1" smtClean="0">
                <a:latin typeface="Times New Roman" pitchFamily="18" charset="0"/>
                <a:cs typeface="Times New Roman" pitchFamily="18" charset="0"/>
              </a:rPr>
              <a:t>Луи-Туссен</a:t>
            </a:r>
            <a:r>
              <a:rPr lang="ru-RU" sz="1400" dirty="0" smtClean="0">
                <a:latin typeface="Times New Roman" pitchFamily="18" charset="0"/>
                <a:cs typeface="Times New Roman" pitchFamily="18" charset="0"/>
              </a:rPr>
              <a:t> Эру</a:t>
            </a:r>
          </a:p>
          <a:p>
            <a:pPr algn="ctr"/>
            <a:r>
              <a:rPr lang="ru-RU" sz="1400" dirty="0" smtClean="0">
                <a:latin typeface="Times New Roman" pitchFamily="18" charset="0"/>
                <a:cs typeface="Times New Roman" pitchFamily="18" charset="0"/>
              </a:rPr>
              <a:t>(1863-1914)</a:t>
            </a:r>
            <a:endParaRPr lang="ru-RU" sz="1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dissolve">
                                      <p:cBhvr>
                                        <p:cTn id="11" dur="500"/>
                                        <p:tgtEl>
                                          <p:spTgt spid="6">
                                            <p:txEl>
                                              <p:pRg st="1" end="1"/>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057"/>
                                        </p:tgtEl>
                                        <p:attrNameLst>
                                          <p:attrName>style.visibility</p:attrName>
                                        </p:attrNameLst>
                                      </p:cBhvr>
                                      <p:to>
                                        <p:strVal val="visible"/>
                                      </p:to>
                                    </p:set>
                                    <p:animEffect transition="in" filter="dissolve">
                                      <p:cBhvr>
                                        <p:cTn id="15" dur="2000"/>
                                        <p:tgtEl>
                                          <p:spTgt spid="205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dissolv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nodeType="clickEffect">
                                  <p:stCondLst>
                                    <p:cond delay="0"/>
                                  </p:stCondLst>
                                  <p:childTnLst>
                                    <p:animEffect transition="out" filter="dissolve">
                                      <p:cBhvr>
                                        <p:cTn id="22" dur="500"/>
                                        <p:tgtEl>
                                          <p:spTgt spid="2057"/>
                                        </p:tgtEl>
                                      </p:cBhvr>
                                    </p:animEffect>
                                    <p:set>
                                      <p:cBhvr>
                                        <p:cTn id="23" dur="1" fill="hold">
                                          <p:stCondLst>
                                            <p:cond delay="499"/>
                                          </p:stCondLst>
                                        </p:cTn>
                                        <p:tgtEl>
                                          <p:spTgt spid="2057"/>
                                        </p:tgtEl>
                                        <p:attrNameLst>
                                          <p:attrName>style.visibility</p:attrName>
                                        </p:attrNameLst>
                                      </p:cBhvr>
                                      <p:to>
                                        <p:strVal val="hidden"/>
                                      </p:to>
                                    </p:set>
                                  </p:childTnLst>
                                </p:cTn>
                              </p:par>
                              <p:par>
                                <p:cTn id="24" presetID="9" presetClass="exit" presetSubtype="0" fill="hold" grpId="1" nodeType="withEffect">
                                  <p:stCondLst>
                                    <p:cond delay="0"/>
                                  </p:stCondLst>
                                  <p:childTnLst>
                                    <p:animEffect transition="out" filter="dissolve">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childTnLst>
                          </p:cTn>
                        </p:par>
                        <p:par>
                          <p:cTn id="27" fill="hold">
                            <p:stCondLst>
                              <p:cond delay="500"/>
                            </p:stCondLst>
                            <p:childTnLst>
                              <p:par>
                                <p:cTn id="28" presetID="9" presetClass="entr" presetSubtype="0" fill="hold" nodeType="after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dissolve">
                                      <p:cBhvr>
                                        <p:cTn id="30" dur="1000"/>
                                        <p:tgtEl>
                                          <p:spTgt spid="6">
                                            <p:txEl>
                                              <p:pRg st="3" end="3"/>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dissolve">
                                      <p:cBhvr>
                                        <p:cTn id="33" dur="500"/>
                                        <p:tgtEl>
                                          <p:spTgt spid="6">
                                            <p:txEl>
                                              <p:pRg st="4" end="4"/>
                                            </p:txEl>
                                          </p:spTgt>
                                        </p:tgtEl>
                                      </p:cBhvr>
                                    </p:animEffect>
                                  </p:childTnLst>
                                </p:cTn>
                              </p:par>
                              <p:par>
                                <p:cTn id="34" presetID="9" presetClass="entr" presetSubtype="0" fill="hold" nodeType="withEffect">
                                  <p:stCondLst>
                                    <p:cond delay="0"/>
                                  </p:stCondLst>
                                  <p:childTnLst>
                                    <p:set>
                                      <p:cBhvr>
                                        <p:cTn id="35" dur="1" fill="hold">
                                          <p:stCondLst>
                                            <p:cond delay="0"/>
                                          </p:stCondLst>
                                        </p:cTn>
                                        <p:tgtEl>
                                          <p:spTgt spid="6">
                                            <p:txEl>
                                              <p:pRg st="5" end="5"/>
                                            </p:txEl>
                                          </p:spTgt>
                                        </p:tgtEl>
                                        <p:attrNameLst>
                                          <p:attrName>style.visibility</p:attrName>
                                        </p:attrNameLst>
                                      </p:cBhvr>
                                      <p:to>
                                        <p:strVal val="visible"/>
                                      </p:to>
                                    </p:set>
                                    <p:animEffect transition="in" filter="dissolve">
                                      <p:cBhvr>
                                        <p:cTn id="36" dur="500"/>
                                        <p:tgtEl>
                                          <p:spTgt spid="6">
                                            <p:txEl>
                                              <p:pRg st="5" end="5"/>
                                            </p:txEl>
                                          </p:spTgt>
                                        </p:tgtEl>
                                      </p:cBhvr>
                                    </p:animEffect>
                                  </p:childTnLst>
                                </p:cTn>
                              </p:par>
                              <p:par>
                                <p:cTn id="37" presetID="9"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dissolve">
                                      <p:cBhvr>
                                        <p:cTn id="39" dur="500"/>
                                        <p:tgtEl>
                                          <p:spTgt spid="5"/>
                                        </p:tgtEl>
                                      </p:cBhvr>
                                    </p:animEffect>
                                  </p:childTnLst>
                                </p:cTn>
                              </p:par>
                            </p:childTnLst>
                          </p:cTn>
                        </p:par>
                        <p:par>
                          <p:cTn id="40" fill="hold">
                            <p:stCondLst>
                              <p:cond delay="1500"/>
                            </p:stCondLst>
                            <p:childTnLst>
                              <p:par>
                                <p:cTn id="41" presetID="9" presetClass="entr" presetSubtype="0" fill="hold" nodeType="afterEffect">
                                  <p:stCondLst>
                                    <p:cond delay="0"/>
                                  </p:stCondLst>
                                  <p:childTnLst>
                                    <p:set>
                                      <p:cBhvr>
                                        <p:cTn id="42" dur="1" fill="hold">
                                          <p:stCondLst>
                                            <p:cond delay="0"/>
                                          </p:stCondLst>
                                        </p:cTn>
                                        <p:tgtEl>
                                          <p:spTgt spid="2072"/>
                                        </p:tgtEl>
                                        <p:attrNameLst>
                                          <p:attrName>style.visibility</p:attrName>
                                        </p:attrNameLst>
                                      </p:cBhvr>
                                      <p:to>
                                        <p:strVal val="visible"/>
                                      </p:to>
                                    </p:set>
                                    <p:animEffect transition="in" filter="dissolve">
                                      <p:cBhvr>
                                        <p:cTn id="43" dur="1000"/>
                                        <p:tgtEl>
                                          <p:spTgt spid="2072"/>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dissolve">
                                      <p:cBhvr>
                                        <p:cTn id="46" dur="500"/>
                                        <p:tgtEl>
                                          <p:spTgt spid="25"/>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dissolve">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xit" presetSubtype="0" fill="hold" nodeType="clickEffect">
                                  <p:stCondLst>
                                    <p:cond delay="0"/>
                                  </p:stCondLst>
                                  <p:childTnLst>
                                    <p:animEffect transition="out" filter="dissolve">
                                      <p:cBhvr>
                                        <p:cTn id="53" dur="500"/>
                                        <p:tgtEl>
                                          <p:spTgt spid="2072"/>
                                        </p:tgtEl>
                                      </p:cBhvr>
                                    </p:animEffect>
                                    <p:set>
                                      <p:cBhvr>
                                        <p:cTn id="54" dur="1" fill="hold">
                                          <p:stCondLst>
                                            <p:cond delay="499"/>
                                          </p:stCondLst>
                                        </p:cTn>
                                        <p:tgtEl>
                                          <p:spTgt spid="2072"/>
                                        </p:tgtEl>
                                        <p:attrNameLst>
                                          <p:attrName>style.visibility</p:attrName>
                                        </p:attrNameLst>
                                      </p:cBhvr>
                                      <p:to>
                                        <p:strVal val="hidden"/>
                                      </p:to>
                                    </p:set>
                                  </p:childTnLst>
                                </p:cTn>
                              </p:par>
                              <p:par>
                                <p:cTn id="55" presetID="9" presetClass="exit" presetSubtype="0" fill="hold" grpId="1" nodeType="withEffect">
                                  <p:stCondLst>
                                    <p:cond delay="0"/>
                                  </p:stCondLst>
                                  <p:childTnLst>
                                    <p:animEffect transition="out" filter="dissolve">
                                      <p:cBhvr>
                                        <p:cTn id="56" dur="500"/>
                                        <p:tgtEl>
                                          <p:spTgt spid="25"/>
                                        </p:tgtEl>
                                      </p:cBhvr>
                                    </p:animEffect>
                                    <p:set>
                                      <p:cBhvr>
                                        <p:cTn id="57" dur="1" fill="hold">
                                          <p:stCondLst>
                                            <p:cond delay="499"/>
                                          </p:stCondLst>
                                        </p:cTn>
                                        <p:tgtEl>
                                          <p:spTgt spid="25"/>
                                        </p:tgtEl>
                                        <p:attrNameLst>
                                          <p:attrName>style.visibility</p:attrName>
                                        </p:attrNameLst>
                                      </p:cBhvr>
                                      <p:to>
                                        <p:strVal val="hidden"/>
                                      </p:to>
                                    </p:set>
                                  </p:childTnLst>
                                </p:cTn>
                              </p:par>
                              <p:par>
                                <p:cTn id="58" presetID="9" presetClass="exit" presetSubtype="0" fill="hold" grpId="1" nodeType="withEffect">
                                  <p:stCondLst>
                                    <p:cond delay="0"/>
                                  </p:stCondLst>
                                  <p:childTnLst>
                                    <p:animEffect transition="out" filter="dissolve">
                                      <p:cBhvr>
                                        <p:cTn id="59" dur="500"/>
                                        <p:tgtEl>
                                          <p:spTgt spid="27"/>
                                        </p:tgtEl>
                                      </p:cBhvr>
                                    </p:animEffect>
                                    <p:set>
                                      <p:cBhvr>
                                        <p:cTn id="60" dur="1" fill="hold">
                                          <p:stCondLst>
                                            <p:cond delay="499"/>
                                          </p:stCondLst>
                                        </p:cTn>
                                        <p:tgtEl>
                                          <p:spTgt spid="27"/>
                                        </p:tgtEl>
                                        <p:attrNameLst>
                                          <p:attrName>style.visibility</p:attrName>
                                        </p:attrNameLst>
                                      </p:cBhvr>
                                      <p:to>
                                        <p:strVal val="hidden"/>
                                      </p:to>
                                    </p:set>
                                  </p:childTnLst>
                                </p:cTn>
                              </p:par>
                            </p:childTnLst>
                          </p:cTn>
                        </p:par>
                        <p:par>
                          <p:cTn id="61" fill="hold">
                            <p:stCondLst>
                              <p:cond delay="500"/>
                            </p:stCondLst>
                            <p:childTnLst>
                              <p:par>
                                <p:cTn id="62" presetID="9" presetClass="entr" presetSubtype="0" fill="hold" nodeType="afterEffect">
                                  <p:stCondLst>
                                    <p:cond delay="0"/>
                                  </p:stCondLst>
                                  <p:childTnLst>
                                    <p:set>
                                      <p:cBhvr>
                                        <p:cTn id="63" dur="1" fill="hold">
                                          <p:stCondLst>
                                            <p:cond delay="0"/>
                                          </p:stCondLst>
                                        </p:cTn>
                                        <p:tgtEl>
                                          <p:spTgt spid="9">
                                            <p:txEl>
                                              <p:pRg st="0" end="0"/>
                                            </p:txEl>
                                          </p:spTgt>
                                        </p:tgtEl>
                                        <p:attrNameLst>
                                          <p:attrName>style.visibility</p:attrName>
                                        </p:attrNameLst>
                                      </p:cBhvr>
                                      <p:to>
                                        <p:strVal val="visible"/>
                                      </p:to>
                                    </p:set>
                                    <p:animEffect transition="in" filter="dissolve">
                                      <p:cBhvr>
                                        <p:cTn id="64" dur="2000"/>
                                        <p:tgtEl>
                                          <p:spTgt spid="9">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nodeType="clickEffect">
                                  <p:stCondLst>
                                    <p:cond delay="0"/>
                                  </p:stCondLst>
                                  <p:childTnLst>
                                    <p:set>
                                      <p:cBhvr>
                                        <p:cTn id="68" dur="1" fill="hold">
                                          <p:stCondLst>
                                            <p:cond delay="0"/>
                                          </p:stCondLst>
                                        </p:cTn>
                                        <p:tgtEl>
                                          <p:spTgt spid="2049">
                                            <p:txEl>
                                              <p:pRg st="0" end="0"/>
                                            </p:txEl>
                                          </p:spTgt>
                                        </p:tgtEl>
                                        <p:attrNameLst>
                                          <p:attrName>style.visibility</p:attrName>
                                        </p:attrNameLst>
                                      </p:cBhvr>
                                      <p:to>
                                        <p:strVal val="visible"/>
                                      </p:to>
                                    </p:set>
                                    <p:animEffect transition="in" filter="dissolve">
                                      <p:cBhvr>
                                        <p:cTn id="69" dur="500"/>
                                        <p:tgtEl>
                                          <p:spTgt spid="20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25" grpId="0"/>
      <p:bldP spid="25" grpId="1"/>
      <p:bldP spid="27" grpId="0"/>
      <p:bldP spid="2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Прямоугольник 4"/>
          <p:cNvSpPr>
            <a:spLocks noChangeArrowheads="1"/>
          </p:cNvSpPr>
          <p:nvPr/>
        </p:nvSpPr>
        <p:spPr bwMode="auto">
          <a:xfrm>
            <a:off x="4572000" y="2132856"/>
            <a:ext cx="4038600" cy="3970318"/>
          </a:xfrm>
          <a:prstGeom prst="rect">
            <a:avLst/>
          </a:prstGeom>
          <a:noFill/>
          <a:ln w="9525">
            <a:noFill/>
            <a:miter lim="800000"/>
            <a:headEnd/>
            <a:tailEnd/>
          </a:ln>
        </p:spPr>
        <p:txBody>
          <a:bodyPr>
            <a:spAutoFit/>
          </a:bodyPr>
          <a:lstStyle/>
          <a:p>
            <a:pPr algn="ctr"/>
            <a:r>
              <a:rPr lang="ru-RU" b="1" i="1" dirty="0">
                <a:latin typeface="Times New Roman" pitchFamily="18" charset="0"/>
                <a:cs typeface="Times New Roman" pitchFamily="18" charset="0"/>
              </a:rPr>
              <a:t>При нагревании </a:t>
            </a:r>
          </a:p>
          <a:p>
            <a:pPr algn="just">
              <a:buFont typeface="Wingdings" pitchFamily="2" charset="2"/>
              <a:buChar char="ü"/>
            </a:pPr>
            <a:r>
              <a:rPr lang="ru-RU" dirty="0">
                <a:latin typeface="Times New Roman" pitchFamily="18" charset="0"/>
                <a:cs typeface="Times New Roman" pitchFamily="18" charset="0"/>
              </a:rPr>
              <a:t>с углеродом, образуя карбид алюминия: </a:t>
            </a:r>
          </a:p>
          <a:p>
            <a:pPr algn="just"/>
            <a:r>
              <a:rPr lang="ru-RU" dirty="0">
                <a:latin typeface="Times New Roman" pitchFamily="18" charset="0"/>
                <a:cs typeface="Times New Roman" pitchFamily="18" charset="0"/>
              </a:rPr>
              <a:t>4A</a:t>
            </a:r>
            <a:r>
              <a:rPr lang="en-US" dirty="0">
                <a:latin typeface="Times New Roman" pitchFamily="18" charset="0"/>
                <a:cs typeface="Times New Roman" pitchFamily="18" charset="0"/>
              </a:rPr>
              <a:t>l </a:t>
            </a:r>
            <a:r>
              <a:rPr lang="ru-RU" dirty="0">
                <a:latin typeface="Times New Roman" pitchFamily="18" charset="0"/>
                <a:cs typeface="Times New Roman" pitchFamily="18" charset="0"/>
              </a:rPr>
              <a:t>+</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3C</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Al</a:t>
            </a:r>
            <a:r>
              <a:rPr lang="ru-RU" baseline="-25000" dirty="0">
                <a:latin typeface="Times New Roman" pitchFamily="18" charset="0"/>
                <a:cs typeface="Times New Roman" pitchFamily="18" charset="0"/>
              </a:rPr>
              <a:t>4</a:t>
            </a:r>
            <a:r>
              <a:rPr lang="ru-RU" dirty="0">
                <a:latin typeface="Times New Roman" pitchFamily="18" charset="0"/>
                <a:cs typeface="Times New Roman" pitchFamily="18" charset="0"/>
              </a:rPr>
              <a:t>C</a:t>
            </a:r>
            <a:r>
              <a:rPr lang="ru-RU" baseline="-25000" dirty="0">
                <a:latin typeface="Times New Roman" pitchFamily="18" charset="0"/>
                <a:cs typeface="Times New Roman" pitchFamily="18" charset="0"/>
              </a:rPr>
              <a:t>3</a:t>
            </a:r>
            <a:r>
              <a:rPr lang="ru-RU" dirty="0">
                <a:latin typeface="Times New Roman" pitchFamily="18" charset="0"/>
                <a:cs typeface="Times New Roman" pitchFamily="18" charset="0"/>
              </a:rPr>
              <a:t> (1500-1700°C) </a:t>
            </a:r>
          </a:p>
          <a:p>
            <a:pPr algn="just"/>
            <a:endParaRPr lang="ru-RU" dirty="0">
              <a:latin typeface="Times New Roman" pitchFamily="18" charset="0"/>
              <a:cs typeface="Times New Roman" pitchFamily="18" charset="0"/>
            </a:endParaRPr>
          </a:p>
          <a:p>
            <a:pPr algn="just">
              <a:buFont typeface="Wingdings" pitchFamily="2" charset="2"/>
              <a:buChar char="ü"/>
            </a:pPr>
            <a:r>
              <a:rPr lang="ru-RU" dirty="0">
                <a:latin typeface="Times New Roman" pitchFamily="18" charset="0"/>
                <a:cs typeface="Times New Roman" pitchFamily="18" charset="0"/>
              </a:rPr>
              <a:t>с серой, образуя сульфид алюминия: </a:t>
            </a:r>
          </a:p>
          <a:p>
            <a:pPr algn="just"/>
            <a:r>
              <a:rPr lang="ru-RU" dirty="0">
                <a:latin typeface="Times New Roman" pitchFamily="18" charset="0"/>
                <a:cs typeface="Times New Roman" pitchFamily="18" charset="0"/>
              </a:rPr>
              <a:t>2Al</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3S</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 Al</a:t>
            </a:r>
            <a:r>
              <a:rPr lang="ru-RU" baseline="-25000" dirty="0">
                <a:latin typeface="Times New Roman" pitchFamily="18" charset="0"/>
                <a:cs typeface="Times New Roman" pitchFamily="18" charset="0"/>
              </a:rPr>
              <a:t>2</a:t>
            </a:r>
            <a:r>
              <a:rPr lang="ru-RU" dirty="0">
                <a:latin typeface="Times New Roman" pitchFamily="18" charset="0"/>
                <a:cs typeface="Times New Roman" pitchFamily="18" charset="0"/>
              </a:rPr>
              <a:t>S</a:t>
            </a:r>
            <a:r>
              <a:rPr lang="ru-RU" baseline="-25000" dirty="0">
                <a:latin typeface="Times New Roman" pitchFamily="18" charset="0"/>
                <a:cs typeface="Times New Roman" pitchFamily="18" charset="0"/>
              </a:rPr>
              <a:t>3</a:t>
            </a:r>
            <a:r>
              <a:rPr lang="ru-RU" dirty="0">
                <a:latin typeface="Times New Roman" pitchFamily="18" charset="0"/>
                <a:cs typeface="Times New Roman" pitchFamily="18" charset="0"/>
              </a:rPr>
              <a:t> (150-170°C)</a:t>
            </a:r>
          </a:p>
          <a:p>
            <a:pPr algn="just"/>
            <a:endParaRPr lang="en-US" dirty="0">
              <a:latin typeface="Times New Roman" pitchFamily="18" charset="0"/>
              <a:cs typeface="Times New Roman" pitchFamily="18" charset="0"/>
            </a:endParaRPr>
          </a:p>
          <a:p>
            <a:pPr algn="just">
              <a:buFont typeface="Wingdings" pitchFamily="2" charset="2"/>
              <a:buChar char="ü"/>
            </a:pPr>
            <a:r>
              <a:rPr lang="en-US" dirty="0">
                <a:latin typeface="Times New Roman" pitchFamily="18" charset="0"/>
                <a:cs typeface="Times New Roman" pitchFamily="18" charset="0"/>
              </a:rPr>
              <a:t>c</a:t>
            </a:r>
            <a:r>
              <a:rPr lang="ru-RU" dirty="0">
                <a:latin typeface="Times New Roman" pitchFamily="18" charset="0"/>
                <a:cs typeface="Times New Roman" pitchFamily="18" charset="0"/>
              </a:rPr>
              <a:t> азотом, образуя нитрид алюминия: </a:t>
            </a:r>
          </a:p>
          <a:p>
            <a:pPr algn="just"/>
            <a:r>
              <a:rPr lang="en-US" dirty="0">
                <a:latin typeface="Times New Roman" pitchFamily="18" charset="0"/>
                <a:cs typeface="Times New Roman" pitchFamily="18" charset="0"/>
              </a:rPr>
              <a:t>2Al + N</a:t>
            </a:r>
            <a:r>
              <a:rPr lang="en-US" baseline="-25000" dirty="0">
                <a:latin typeface="Times New Roman" pitchFamily="18" charset="0"/>
                <a:cs typeface="Times New Roman" pitchFamily="18" charset="0"/>
              </a:rPr>
              <a:t>2</a:t>
            </a:r>
            <a:r>
              <a:rPr lang="en-US" dirty="0">
                <a:latin typeface="Times New Roman" pitchFamily="18" charset="0"/>
                <a:cs typeface="Times New Roman" pitchFamily="18" charset="0"/>
              </a:rPr>
              <a:t> → 2AlN (</a:t>
            </a:r>
            <a:r>
              <a:rPr lang="ru-RU" dirty="0">
                <a:latin typeface="Times New Roman" pitchFamily="18" charset="0"/>
                <a:cs typeface="Times New Roman" pitchFamily="18" charset="0"/>
              </a:rPr>
              <a:t>800°С </a:t>
            </a:r>
            <a:r>
              <a:rPr lang="en-US" dirty="0">
                <a:latin typeface="Times New Roman" pitchFamily="18" charset="0"/>
                <a:cs typeface="Times New Roman" pitchFamily="18" charset="0"/>
              </a:rPr>
              <a:t>)</a:t>
            </a:r>
            <a:endParaRPr lang="ru-RU" dirty="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a:p>
            <a:pPr algn="just">
              <a:buFont typeface="Wingdings" pitchFamily="2" charset="2"/>
              <a:buChar char="ü"/>
            </a:pPr>
            <a:r>
              <a:rPr lang="ru-RU" dirty="0">
                <a:latin typeface="Times New Roman" pitchFamily="18" charset="0"/>
                <a:cs typeface="Times New Roman" pitchFamily="18" charset="0"/>
              </a:rPr>
              <a:t>с фосфором, образуя фосфид алюминия:</a:t>
            </a:r>
          </a:p>
          <a:p>
            <a:pPr algn="just"/>
            <a:r>
              <a:rPr lang="ru-RU" dirty="0" err="1">
                <a:latin typeface="Times New Roman" pitchFamily="18" charset="0"/>
                <a:cs typeface="Times New Roman" pitchFamily="18" charset="0"/>
              </a:rPr>
              <a:t>Al</a:t>
            </a:r>
            <a:r>
              <a:rPr lang="ru-RU" dirty="0">
                <a:latin typeface="Times New Roman" pitchFamily="18" charset="0"/>
                <a:cs typeface="Times New Roman" pitchFamily="18" charset="0"/>
              </a:rPr>
              <a:t> + P </a:t>
            </a:r>
            <a:r>
              <a:rPr lang="ru-RU" dirty="0" smtClean="0">
                <a:latin typeface="Times New Roman" pitchFamily="18" charset="0"/>
                <a:cs typeface="Times New Roman" pitchFamily="18" charset="0"/>
              </a:rPr>
              <a:t>→ </a:t>
            </a:r>
            <a:r>
              <a:rPr lang="ru-RU" dirty="0" err="1">
                <a:latin typeface="Times New Roman" pitchFamily="18" charset="0"/>
                <a:cs typeface="Times New Roman" pitchFamily="18" charset="0"/>
              </a:rPr>
              <a:t>AlP</a:t>
            </a:r>
            <a:r>
              <a:rPr lang="en-US" dirty="0">
                <a:latin typeface="Times New Roman" pitchFamily="18" charset="0"/>
                <a:cs typeface="Times New Roman" pitchFamily="18" charset="0"/>
              </a:rPr>
              <a:t> (</a:t>
            </a:r>
            <a:r>
              <a:rPr lang="ru-RU" dirty="0">
                <a:latin typeface="Times New Roman" pitchFamily="18" charset="0"/>
                <a:cs typeface="Times New Roman" pitchFamily="18" charset="0"/>
              </a:rPr>
              <a:t>500°С</a:t>
            </a:r>
            <a:r>
              <a:rPr lang="en-US"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8195" name="Прямоугольник 3"/>
          <p:cNvSpPr>
            <a:spLocks noChangeArrowheads="1"/>
          </p:cNvSpPr>
          <p:nvPr/>
        </p:nvSpPr>
        <p:spPr bwMode="auto">
          <a:xfrm>
            <a:off x="1763688" y="1052736"/>
            <a:ext cx="5791200" cy="369888"/>
          </a:xfrm>
          <a:prstGeom prst="rect">
            <a:avLst/>
          </a:prstGeom>
          <a:noFill/>
          <a:ln w="9525">
            <a:noFill/>
            <a:miter lim="800000"/>
            <a:headEnd/>
            <a:tailEnd/>
          </a:ln>
        </p:spPr>
        <p:txBody>
          <a:bodyPr>
            <a:spAutoFit/>
          </a:bodyPr>
          <a:lstStyle/>
          <a:p>
            <a:pPr algn="just"/>
            <a:r>
              <a:rPr lang="ru-RU" dirty="0">
                <a:solidFill>
                  <a:srgbClr val="000000"/>
                </a:solidFill>
                <a:latin typeface="Times New Roman" pitchFamily="18" charset="0"/>
                <a:cs typeface="Times New Roman" pitchFamily="18" charset="0"/>
              </a:rPr>
              <a:t>ВЗАИМОДЕЙСТВИЕ С ПРОСТЫМИ ВЕЩЕСТВАМИ </a:t>
            </a:r>
            <a:endParaRPr lang="en-US" dirty="0">
              <a:solidFill>
                <a:srgbClr val="000000"/>
              </a:solidFill>
              <a:latin typeface="Times New Roman" pitchFamily="18" charset="0"/>
              <a:cs typeface="Times New Roman" pitchFamily="18" charset="0"/>
            </a:endParaRPr>
          </a:p>
        </p:txBody>
      </p:sp>
      <p:sp>
        <p:nvSpPr>
          <p:cNvPr id="8196" name="Прямоугольник 4"/>
          <p:cNvSpPr>
            <a:spLocks noChangeArrowheads="1"/>
          </p:cNvSpPr>
          <p:nvPr/>
        </p:nvSpPr>
        <p:spPr bwMode="auto">
          <a:xfrm>
            <a:off x="467544" y="2204864"/>
            <a:ext cx="3581400" cy="3416320"/>
          </a:xfrm>
          <a:prstGeom prst="rect">
            <a:avLst/>
          </a:prstGeom>
          <a:noFill/>
          <a:ln w="9525">
            <a:noFill/>
            <a:miter lim="800000"/>
            <a:headEnd/>
            <a:tailEnd/>
          </a:ln>
        </p:spPr>
        <p:txBody>
          <a:bodyPr>
            <a:spAutoFit/>
          </a:bodyPr>
          <a:lstStyle/>
          <a:p>
            <a:pPr algn="ctr"/>
            <a:r>
              <a:rPr lang="ru-RU" b="1" i="1" dirty="0">
                <a:solidFill>
                  <a:srgbClr val="000000"/>
                </a:solidFill>
                <a:latin typeface="Times New Roman" pitchFamily="18" charset="0"/>
                <a:cs typeface="Times New Roman" pitchFamily="18" charset="0"/>
              </a:rPr>
              <a:t>При обычных условиях </a:t>
            </a:r>
          </a:p>
          <a:p>
            <a:pPr algn="just">
              <a:buFont typeface="Wingdings" pitchFamily="2" charset="2"/>
              <a:buChar char="ü"/>
            </a:pPr>
            <a:r>
              <a:rPr lang="ru-RU" dirty="0">
                <a:solidFill>
                  <a:srgbClr val="000000"/>
                </a:solidFill>
                <a:latin typeface="Times New Roman" pitchFamily="18" charset="0"/>
                <a:cs typeface="Times New Roman" pitchFamily="18" charset="0"/>
              </a:rPr>
              <a:t>с кислородом, образуя оксид алюминия: </a:t>
            </a:r>
            <a:endParaRPr lang="en-US" dirty="0">
              <a:solidFill>
                <a:srgbClr val="000000"/>
              </a:solidFill>
              <a:latin typeface="Times New Roman" pitchFamily="18" charset="0"/>
              <a:cs typeface="Times New Roman" pitchFamily="18" charset="0"/>
            </a:endParaRPr>
          </a:p>
          <a:p>
            <a:pPr algn="just"/>
            <a:r>
              <a:rPr lang="ru-RU" dirty="0">
                <a:solidFill>
                  <a:srgbClr val="000000"/>
                </a:solidFill>
                <a:latin typeface="Times New Roman" pitchFamily="18" charset="0"/>
                <a:cs typeface="Times New Roman" pitchFamily="18" charset="0"/>
              </a:rPr>
              <a:t>4Al + 3O</a:t>
            </a:r>
            <a:r>
              <a:rPr lang="ru-RU" baseline="-25000" dirty="0">
                <a:solidFill>
                  <a:srgbClr val="000000"/>
                </a:solidFill>
                <a:latin typeface="Times New Roman" pitchFamily="18" charset="0"/>
                <a:cs typeface="Times New Roman" pitchFamily="18" charset="0"/>
              </a:rPr>
              <a:t>2</a:t>
            </a:r>
            <a:r>
              <a:rPr lang="ru-RU" dirty="0">
                <a:solidFill>
                  <a:srgbClr val="000000"/>
                </a:solidFill>
                <a:latin typeface="Times New Roman" pitchFamily="18" charset="0"/>
                <a:cs typeface="Times New Roman" pitchFamily="18" charset="0"/>
              </a:rPr>
              <a:t> → 2Al</a:t>
            </a:r>
            <a:r>
              <a:rPr lang="ru-RU" baseline="-25000" dirty="0">
                <a:solidFill>
                  <a:srgbClr val="000000"/>
                </a:solidFill>
                <a:latin typeface="Times New Roman" pitchFamily="18" charset="0"/>
                <a:cs typeface="Times New Roman" pitchFamily="18" charset="0"/>
              </a:rPr>
              <a:t>2</a:t>
            </a:r>
            <a:r>
              <a:rPr lang="ru-RU" dirty="0">
                <a:solidFill>
                  <a:srgbClr val="000000"/>
                </a:solidFill>
                <a:latin typeface="Times New Roman" pitchFamily="18" charset="0"/>
                <a:cs typeface="Times New Roman" pitchFamily="18" charset="0"/>
              </a:rPr>
              <a:t>O</a:t>
            </a:r>
            <a:r>
              <a:rPr lang="ru-RU" baseline="-25000" dirty="0">
                <a:solidFill>
                  <a:srgbClr val="000000"/>
                </a:solidFill>
                <a:latin typeface="Times New Roman" pitchFamily="18" charset="0"/>
                <a:cs typeface="Times New Roman" pitchFamily="18" charset="0"/>
              </a:rPr>
              <a:t>3</a:t>
            </a:r>
            <a:r>
              <a:rPr lang="ru-RU" dirty="0">
                <a:solidFill>
                  <a:srgbClr val="000000"/>
                </a:solidFill>
                <a:latin typeface="Times New Roman" pitchFamily="18" charset="0"/>
                <a:cs typeface="Times New Roman" pitchFamily="18" charset="0"/>
              </a:rPr>
              <a:t> </a:t>
            </a:r>
          </a:p>
          <a:p>
            <a:pPr algn="just"/>
            <a:endParaRPr lang="ru-RU" dirty="0">
              <a:solidFill>
                <a:srgbClr val="000000"/>
              </a:solidFill>
              <a:latin typeface="Times New Roman" pitchFamily="18" charset="0"/>
              <a:cs typeface="Times New Roman" pitchFamily="18" charset="0"/>
            </a:endParaRPr>
          </a:p>
          <a:p>
            <a:pPr algn="just">
              <a:buFont typeface="Wingdings" pitchFamily="2" charset="2"/>
              <a:buChar char="ü"/>
            </a:pPr>
            <a:r>
              <a:rPr lang="ru-RU" dirty="0">
                <a:solidFill>
                  <a:srgbClr val="000000"/>
                </a:solidFill>
                <a:latin typeface="Times New Roman" pitchFamily="18" charset="0"/>
                <a:cs typeface="Times New Roman" pitchFamily="18" charset="0"/>
              </a:rPr>
              <a:t>с галогенами: </a:t>
            </a:r>
            <a:endParaRPr lang="en-US" dirty="0">
              <a:solidFill>
                <a:srgbClr val="000000"/>
              </a:solidFill>
              <a:latin typeface="Times New Roman" pitchFamily="18" charset="0"/>
              <a:cs typeface="Times New Roman" pitchFamily="18" charset="0"/>
            </a:endParaRPr>
          </a:p>
          <a:p>
            <a:pPr algn="just"/>
            <a:r>
              <a:rPr lang="ru-RU" dirty="0" smtClean="0">
                <a:solidFill>
                  <a:srgbClr val="000000"/>
                </a:solidFill>
                <a:latin typeface="Times New Roman" pitchFamily="18" charset="0"/>
                <a:cs typeface="Times New Roman" pitchFamily="18" charset="0"/>
              </a:rPr>
              <a:t>С хлором и бромом взаимодействует при обычных условиях, а с йодом при нагревании</a:t>
            </a:r>
            <a:r>
              <a:rPr lang="en-US" dirty="0" smtClean="0">
                <a:solidFill>
                  <a:srgbClr val="000000"/>
                </a:solidFill>
                <a:latin typeface="Times New Roman" pitchFamily="18" charset="0"/>
                <a:cs typeface="Times New Roman" pitchFamily="18" charset="0"/>
              </a:rPr>
              <a:t> </a:t>
            </a:r>
            <a:r>
              <a:rPr lang="ru-RU" dirty="0" smtClean="0">
                <a:solidFill>
                  <a:srgbClr val="000000"/>
                </a:solidFill>
                <a:latin typeface="Times New Roman" pitchFamily="18" charset="0"/>
                <a:cs typeface="Times New Roman" pitchFamily="18" charset="0"/>
              </a:rPr>
              <a:t>и в присутствии воды в качестве катализатора.</a:t>
            </a:r>
            <a:endParaRPr lang="ru-RU" dirty="0" smtClean="0"/>
          </a:p>
          <a:p>
            <a:pPr algn="just"/>
            <a:r>
              <a:rPr lang="ru-RU" dirty="0" smtClean="0">
                <a:solidFill>
                  <a:srgbClr val="000000"/>
                </a:solidFill>
                <a:latin typeface="Times New Roman" pitchFamily="18" charset="0"/>
                <a:cs typeface="Times New Roman" pitchFamily="18" charset="0"/>
              </a:rPr>
              <a:t>2Al </a:t>
            </a:r>
            <a:r>
              <a:rPr lang="ru-RU" dirty="0">
                <a:solidFill>
                  <a:srgbClr val="000000"/>
                </a:solidFill>
                <a:latin typeface="Times New Roman" pitchFamily="18" charset="0"/>
                <a:cs typeface="Times New Roman" pitchFamily="18" charset="0"/>
              </a:rPr>
              <a:t>+ 3Br</a:t>
            </a:r>
            <a:r>
              <a:rPr lang="ru-RU" baseline="-25000" dirty="0">
                <a:solidFill>
                  <a:srgbClr val="000000"/>
                </a:solidFill>
                <a:latin typeface="Times New Roman" pitchFamily="18" charset="0"/>
                <a:cs typeface="Times New Roman" pitchFamily="18" charset="0"/>
              </a:rPr>
              <a:t>2</a:t>
            </a:r>
            <a:r>
              <a:rPr lang="ru-RU" dirty="0">
                <a:solidFill>
                  <a:srgbClr val="000000"/>
                </a:solidFill>
                <a:latin typeface="Times New Roman" pitchFamily="18" charset="0"/>
                <a:cs typeface="Times New Roman" pitchFamily="18" charset="0"/>
              </a:rPr>
              <a:t> → </a:t>
            </a:r>
            <a:r>
              <a:rPr lang="ru-RU" dirty="0" smtClean="0">
                <a:solidFill>
                  <a:srgbClr val="000000"/>
                </a:solidFill>
                <a:latin typeface="Times New Roman" pitchFamily="18" charset="0"/>
                <a:cs typeface="Times New Roman" pitchFamily="18" charset="0"/>
              </a:rPr>
              <a:t>2Al</a:t>
            </a:r>
            <a:r>
              <a:rPr lang="ru-RU" baseline="-25000" dirty="0" smtClean="0">
                <a:solidFill>
                  <a:srgbClr val="000000"/>
                </a:solidFill>
                <a:latin typeface="Times New Roman" pitchFamily="18" charset="0"/>
                <a:cs typeface="Times New Roman" pitchFamily="18" charset="0"/>
              </a:rPr>
              <a:t>2</a:t>
            </a:r>
            <a:r>
              <a:rPr lang="ru-RU" dirty="0" smtClean="0">
                <a:solidFill>
                  <a:srgbClr val="000000"/>
                </a:solidFill>
                <a:latin typeface="Times New Roman" pitchFamily="18" charset="0"/>
                <a:cs typeface="Times New Roman" pitchFamily="18" charset="0"/>
              </a:rPr>
              <a:t>Br</a:t>
            </a:r>
            <a:r>
              <a:rPr lang="ru-RU" baseline="-25000" dirty="0" smtClean="0">
                <a:solidFill>
                  <a:srgbClr val="000000"/>
                </a:solidFill>
                <a:latin typeface="Times New Roman" pitchFamily="18" charset="0"/>
                <a:cs typeface="Times New Roman" pitchFamily="18" charset="0"/>
              </a:rPr>
              <a:t>3</a:t>
            </a:r>
            <a:endParaRPr lang="ru-RU" baseline="-25000" dirty="0">
              <a:solidFill>
                <a:srgbClr val="000000"/>
              </a:solidFill>
              <a:latin typeface="Times New Roman" pitchFamily="18" charset="0"/>
              <a:cs typeface="Times New Roman" pitchFamily="18" charset="0"/>
            </a:endParaRPr>
          </a:p>
        </p:txBody>
      </p:sp>
      <p:sp>
        <p:nvSpPr>
          <p:cNvPr id="5" name="Прямоугольник 4"/>
          <p:cNvSpPr/>
          <p:nvPr/>
        </p:nvSpPr>
        <p:spPr>
          <a:xfrm>
            <a:off x="1547664" y="332656"/>
            <a:ext cx="6552728" cy="584775"/>
          </a:xfrm>
          <a:prstGeom prst="rect">
            <a:avLst/>
          </a:prstGeom>
        </p:spPr>
        <p:txBody>
          <a:bodyPr wrap="square">
            <a:spAutoFit/>
          </a:bodyPr>
          <a:lstStyle/>
          <a:p>
            <a:pPr lvl="0" algn="ctr" fontAlgn="base">
              <a:spcBef>
                <a:spcPct val="0"/>
              </a:spcBef>
              <a:spcAft>
                <a:spcPct val="0"/>
              </a:spcAft>
            </a:pPr>
            <a:r>
              <a:rPr lang="ru-RU" sz="3200" b="1" i="1" dirty="0" smtClean="0">
                <a:solidFill>
                  <a:schemeClr val="tx2">
                    <a:lumMod val="75000"/>
                  </a:schemeClr>
                </a:solidFill>
                <a:latin typeface="Times New Roman" pitchFamily="18" charset="0"/>
                <a:ea typeface="Times New Roman" pitchFamily="18" charset="0"/>
                <a:cs typeface="Times New Roman" pitchFamily="18" charset="0"/>
              </a:rPr>
              <a:t>Химические свойства</a:t>
            </a:r>
            <a:endParaRPr lang="ru-RU" sz="3200" b="1" i="1" dirty="0" smtClean="0">
              <a:solidFill>
                <a:schemeClr val="tx2">
                  <a:lumMod val="75000"/>
                </a:schemeClr>
              </a:solidFill>
              <a:latin typeface="Times New Roman" pitchFamily="18" charset="0"/>
              <a:cs typeface="Times New Roman" pitchFamily="18" charset="0"/>
            </a:endParaRPr>
          </a:p>
        </p:txBody>
      </p:sp>
      <p:cxnSp>
        <p:nvCxnSpPr>
          <p:cNvPr id="8" name="Прямая со стрелкой 7"/>
          <p:cNvCxnSpPr/>
          <p:nvPr/>
        </p:nvCxnSpPr>
        <p:spPr>
          <a:xfrm flipH="1">
            <a:off x="2123728" y="1484784"/>
            <a:ext cx="432048" cy="72008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6372200" y="1484784"/>
            <a:ext cx="504056" cy="64807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0" name="Picture 4">
            <a:hlinkClick r:id="rId2" action="ppaction://hlinkfile"/>
          </p:cNvPr>
          <p:cNvPicPr>
            <a:picLocks noChangeAspect="1" noChangeArrowheads="1"/>
          </p:cNvPicPr>
          <p:nvPr/>
        </p:nvPicPr>
        <p:blipFill>
          <a:blip r:embed="rId3" cstate="print"/>
          <a:srcRect/>
          <a:stretch>
            <a:fillRect/>
          </a:stretch>
        </p:blipFill>
        <p:spPr bwMode="auto">
          <a:xfrm>
            <a:off x="2699792" y="5301208"/>
            <a:ext cx="577136" cy="57598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dissolve">
                                      <p:cBhvr>
                                        <p:cTn id="7" dur="500"/>
                                        <p:tgtEl>
                                          <p:spTgt spid="819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8196">
                                            <p:txEl>
                                              <p:pRg st="0" end="0"/>
                                            </p:txEl>
                                          </p:spTgt>
                                        </p:tgtEl>
                                        <p:attrNameLst>
                                          <p:attrName>style.visibility</p:attrName>
                                        </p:attrNameLst>
                                      </p:cBhvr>
                                      <p:to>
                                        <p:strVal val="visible"/>
                                      </p:to>
                                    </p:set>
                                    <p:animEffect transition="in" filter="dissolve">
                                      <p:cBhvr>
                                        <p:cTn id="19" dur="2000"/>
                                        <p:tgtEl>
                                          <p:spTgt spid="819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8194">
                                            <p:txEl>
                                              <p:pRg st="0" end="0"/>
                                            </p:txEl>
                                          </p:spTgt>
                                        </p:tgtEl>
                                        <p:attrNameLst>
                                          <p:attrName>style.visibility</p:attrName>
                                        </p:attrNameLst>
                                      </p:cBhvr>
                                      <p:to>
                                        <p:strVal val="visible"/>
                                      </p:to>
                                    </p:set>
                                    <p:animEffect transition="in" filter="dissolve">
                                      <p:cBhvr>
                                        <p:cTn id="24" dur="500"/>
                                        <p:tgtEl>
                                          <p:spTgt spid="819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8196">
                                            <p:txEl>
                                              <p:pRg st="1" end="1"/>
                                            </p:txEl>
                                          </p:spTgt>
                                        </p:tgtEl>
                                        <p:attrNameLst>
                                          <p:attrName>style.visibility</p:attrName>
                                        </p:attrNameLst>
                                      </p:cBhvr>
                                      <p:to>
                                        <p:strVal val="visible"/>
                                      </p:to>
                                    </p:set>
                                    <p:animEffect transition="in" filter="dissolve">
                                      <p:cBhvr>
                                        <p:cTn id="29" dur="2000"/>
                                        <p:tgtEl>
                                          <p:spTgt spid="8196">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8196">
                                            <p:txEl>
                                              <p:pRg st="2" end="2"/>
                                            </p:txEl>
                                          </p:spTgt>
                                        </p:tgtEl>
                                        <p:attrNameLst>
                                          <p:attrName>style.visibility</p:attrName>
                                        </p:attrNameLst>
                                      </p:cBhvr>
                                      <p:to>
                                        <p:strVal val="visible"/>
                                      </p:to>
                                    </p:set>
                                    <p:animEffect transition="in" filter="dissolve">
                                      <p:cBhvr>
                                        <p:cTn id="34" dur="2000"/>
                                        <p:tgtEl>
                                          <p:spTgt spid="819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8196">
                                            <p:txEl>
                                              <p:pRg st="4" end="4"/>
                                            </p:txEl>
                                          </p:spTgt>
                                        </p:tgtEl>
                                        <p:attrNameLst>
                                          <p:attrName>style.visibility</p:attrName>
                                        </p:attrNameLst>
                                      </p:cBhvr>
                                      <p:to>
                                        <p:strVal val="visible"/>
                                      </p:to>
                                    </p:set>
                                    <p:animEffect transition="in" filter="dissolve">
                                      <p:cBhvr>
                                        <p:cTn id="39" dur="2000"/>
                                        <p:tgtEl>
                                          <p:spTgt spid="8196">
                                            <p:txEl>
                                              <p:pRg st="4" end="4"/>
                                            </p:txEl>
                                          </p:spTgt>
                                        </p:tgtEl>
                                      </p:cBhvr>
                                    </p:animEffect>
                                  </p:childTnLst>
                                </p:cTn>
                              </p:par>
                            </p:childTnLst>
                          </p:cTn>
                        </p:par>
                        <p:par>
                          <p:cTn id="40" fill="hold">
                            <p:stCondLst>
                              <p:cond delay="2000"/>
                            </p:stCondLst>
                            <p:childTnLst>
                              <p:par>
                                <p:cTn id="41" presetID="9" presetClass="entr" presetSubtype="0" fill="hold" nodeType="afterEffect">
                                  <p:stCondLst>
                                    <p:cond delay="0"/>
                                  </p:stCondLst>
                                  <p:childTnLst>
                                    <p:set>
                                      <p:cBhvr>
                                        <p:cTn id="42" dur="1" fill="hold">
                                          <p:stCondLst>
                                            <p:cond delay="0"/>
                                          </p:stCondLst>
                                        </p:cTn>
                                        <p:tgtEl>
                                          <p:spTgt spid="8196">
                                            <p:txEl>
                                              <p:pRg st="5" end="5"/>
                                            </p:txEl>
                                          </p:spTgt>
                                        </p:tgtEl>
                                        <p:attrNameLst>
                                          <p:attrName>style.visibility</p:attrName>
                                        </p:attrNameLst>
                                      </p:cBhvr>
                                      <p:to>
                                        <p:strVal val="visible"/>
                                      </p:to>
                                    </p:set>
                                    <p:animEffect transition="in" filter="dissolve">
                                      <p:cBhvr>
                                        <p:cTn id="43" dur="2000"/>
                                        <p:tgtEl>
                                          <p:spTgt spid="8196">
                                            <p:txEl>
                                              <p:pRg st="5" end="5"/>
                                            </p:txEl>
                                          </p:spTgt>
                                        </p:tgtEl>
                                      </p:cBhvr>
                                    </p:animEffect>
                                  </p:childTnLst>
                                </p:cTn>
                              </p:par>
                              <p:par>
                                <p:cTn id="44" presetID="9" presetClass="entr" presetSubtype="0"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dissolve">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8196">
                                            <p:txEl>
                                              <p:pRg st="6" end="6"/>
                                            </p:txEl>
                                          </p:spTgt>
                                        </p:tgtEl>
                                        <p:attrNameLst>
                                          <p:attrName>style.visibility</p:attrName>
                                        </p:attrNameLst>
                                      </p:cBhvr>
                                      <p:to>
                                        <p:strVal val="visible"/>
                                      </p:to>
                                    </p:set>
                                    <p:animEffect transition="in" filter="dissolve">
                                      <p:cBhvr>
                                        <p:cTn id="51" dur="500"/>
                                        <p:tgtEl>
                                          <p:spTgt spid="8196">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8194">
                                            <p:txEl>
                                              <p:pRg st="1" end="1"/>
                                            </p:txEl>
                                          </p:spTgt>
                                        </p:tgtEl>
                                        <p:attrNameLst>
                                          <p:attrName>style.visibility</p:attrName>
                                        </p:attrNameLst>
                                      </p:cBhvr>
                                      <p:to>
                                        <p:strVal val="visible"/>
                                      </p:to>
                                    </p:set>
                                    <p:animEffect transition="in" filter="dissolve">
                                      <p:cBhvr>
                                        <p:cTn id="56" dur="500"/>
                                        <p:tgtEl>
                                          <p:spTgt spid="8194">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nodeType="clickEffect">
                                  <p:stCondLst>
                                    <p:cond delay="0"/>
                                  </p:stCondLst>
                                  <p:childTnLst>
                                    <p:set>
                                      <p:cBhvr>
                                        <p:cTn id="60" dur="1" fill="hold">
                                          <p:stCondLst>
                                            <p:cond delay="0"/>
                                          </p:stCondLst>
                                        </p:cTn>
                                        <p:tgtEl>
                                          <p:spTgt spid="8194">
                                            <p:txEl>
                                              <p:pRg st="2" end="2"/>
                                            </p:txEl>
                                          </p:spTgt>
                                        </p:tgtEl>
                                        <p:attrNameLst>
                                          <p:attrName>style.visibility</p:attrName>
                                        </p:attrNameLst>
                                      </p:cBhvr>
                                      <p:to>
                                        <p:strVal val="visible"/>
                                      </p:to>
                                    </p:set>
                                    <p:animEffect transition="in" filter="dissolve">
                                      <p:cBhvr>
                                        <p:cTn id="61" dur="500"/>
                                        <p:tgtEl>
                                          <p:spTgt spid="8194">
                                            <p:txEl>
                                              <p:pRg st="2" end="2"/>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8194">
                                            <p:txEl>
                                              <p:pRg st="4" end="4"/>
                                            </p:txEl>
                                          </p:spTgt>
                                        </p:tgtEl>
                                        <p:attrNameLst>
                                          <p:attrName>style.visibility</p:attrName>
                                        </p:attrNameLst>
                                      </p:cBhvr>
                                      <p:to>
                                        <p:strVal val="visible"/>
                                      </p:to>
                                    </p:set>
                                    <p:animEffect transition="in" filter="dissolve">
                                      <p:cBhvr>
                                        <p:cTn id="66" dur="500"/>
                                        <p:tgtEl>
                                          <p:spTgt spid="8194">
                                            <p:txEl>
                                              <p:pRg st="4" end="4"/>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nodeType="clickEffect">
                                  <p:stCondLst>
                                    <p:cond delay="0"/>
                                  </p:stCondLst>
                                  <p:childTnLst>
                                    <p:set>
                                      <p:cBhvr>
                                        <p:cTn id="70" dur="1" fill="hold">
                                          <p:stCondLst>
                                            <p:cond delay="0"/>
                                          </p:stCondLst>
                                        </p:cTn>
                                        <p:tgtEl>
                                          <p:spTgt spid="8194">
                                            <p:txEl>
                                              <p:pRg st="5" end="5"/>
                                            </p:txEl>
                                          </p:spTgt>
                                        </p:tgtEl>
                                        <p:attrNameLst>
                                          <p:attrName>style.visibility</p:attrName>
                                        </p:attrNameLst>
                                      </p:cBhvr>
                                      <p:to>
                                        <p:strVal val="visible"/>
                                      </p:to>
                                    </p:set>
                                    <p:animEffect transition="in" filter="dissolve">
                                      <p:cBhvr>
                                        <p:cTn id="71" dur="500"/>
                                        <p:tgtEl>
                                          <p:spTgt spid="8194">
                                            <p:txEl>
                                              <p:pRg st="5" end="5"/>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nodeType="clickEffect">
                                  <p:stCondLst>
                                    <p:cond delay="0"/>
                                  </p:stCondLst>
                                  <p:childTnLst>
                                    <p:set>
                                      <p:cBhvr>
                                        <p:cTn id="75" dur="1" fill="hold">
                                          <p:stCondLst>
                                            <p:cond delay="0"/>
                                          </p:stCondLst>
                                        </p:cTn>
                                        <p:tgtEl>
                                          <p:spTgt spid="8194">
                                            <p:txEl>
                                              <p:pRg st="7" end="7"/>
                                            </p:txEl>
                                          </p:spTgt>
                                        </p:tgtEl>
                                        <p:attrNameLst>
                                          <p:attrName>style.visibility</p:attrName>
                                        </p:attrNameLst>
                                      </p:cBhvr>
                                      <p:to>
                                        <p:strVal val="visible"/>
                                      </p:to>
                                    </p:set>
                                    <p:animEffect transition="in" filter="dissolve">
                                      <p:cBhvr>
                                        <p:cTn id="76" dur="500"/>
                                        <p:tgtEl>
                                          <p:spTgt spid="8194">
                                            <p:txEl>
                                              <p:pRg st="7" end="7"/>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nodeType="clickEffect">
                                  <p:stCondLst>
                                    <p:cond delay="0"/>
                                  </p:stCondLst>
                                  <p:childTnLst>
                                    <p:set>
                                      <p:cBhvr>
                                        <p:cTn id="80" dur="1" fill="hold">
                                          <p:stCondLst>
                                            <p:cond delay="0"/>
                                          </p:stCondLst>
                                        </p:cTn>
                                        <p:tgtEl>
                                          <p:spTgt spid="8194">
                                            <p:txEl>
                                              <p:pRg st="8" end="8"/>
                                            </p:txEl>
                                          </p:spTgt>
                                        </p:tgtEl>
                                        <p:attrNameLst>
                                          <p:attrName>style.visibility</p:attrName>
                                        </p:attrNameLst>
                                      </p:cBhvr>
                                      <p:to>
                                        <p:strVal val="visible"/>
                                      </p:to>
                                    </p:set>
                                    <p:animEffect transition="in" filter="dissolve">
                                      <p:cBhvr>
                                        <p:cTn id="81" dur="500"/>
                                        <p:tgtEl>
                                          <p:spTgt spid="8194">
                                            <p:txEl>
                                              <p:pRg st="8" end="8"/>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nodeType="clickEffect">
                                  <p:stCondLst>
                                    <p:cond delay="0"/>
                                  </p:stCondLst>
                                  <p:childTnLst>
                                    <p:set>
                                      <p:cBhvr>
                                        <p:cTn id="85" dur="1" fill="hold">
                                          <p:stCondLst>
                                            <p:cond delay="0"/>
                                          </p:stCondLst>
                                        </p:cTn>
                                        <p:tgtEl>
                                          <p:spTgt spid="8194">
                                            <p:txEl>
                                              <p:pRg st="10" end="10"/>
                                            </p:txEl>
                                          </p:spTgt>
                                        </p:tgtEl>
                                        <p:attrNameLst>
                                          <p:attrName>style.visibility</p:attrName>
                                        </p:attrNameLst>
                                      </p:cBhvr>
                                      <p:to>
                                        <p:strVal val="visible"/>
                                      </p:to>
                                    </p:set>
                                    <p:animEffect transition="in" filter="dissolve">
                                      <p:cBhvr>
                                        <p:cTn id="86" dur="500"/>
                                        <p:tgtEl>
                                          <p:spTgt spid="8194">
                                            <p:txEl>
                                              <p:pRg st="10" end="1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9" presetClass="entr" presetSubtype="0" fill="hold" nodeType="clickEffect">
                                  <p:stCondLst>
                                    <p:cond delay="0"/>
                                  </p:stCondLst>
                                  <p:childTnLst>
                                    <p:set>
                                      <p:cBhvr>
                                        <p:cTn id="90" dur="1" fill="hold">
                                          <p:stCondLst>
                                            <p:cond delay="0"/>
                                          </p:stCondLst>
                                        </p:cTn>
                                        <p:tgtEl>
                                          <p:spTgt spid="8194">
                                            <p:txEl>
                                              <p:pRg st="11" end="11"/>
                                            </p:txEl>
                                          </p:spTgt>
                                        </p:tgtEl>
                                        <p:attrNameLst>
                                          <p:attrName>style.visibility</p:attrName>
                                        </p:attrNameLst>
                                      </p:cBhvr>
                                      <p:to>
                                        <p:strVal val="visible"/>
                                      </p:to>
                                    </p:set>
                                    <p:animEffect transition="in" filter="dissolve">
                                      <p:cBhvr>
                                        <p:cTn id="91" dur="500"/>
                                        <p:tgtEl>
                                          <p:spTgt spid="819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Прямоугольник 1"/>
          <p:cNvSpPr>
            <a:spLocks noChangeArrowheads="1"/>
          </p:cNvSpPr>
          <p:nvPr/>
        </p:nvSpPr>
        <p:spPr bwMode="auto">
          <a:xfrm>
            <a:off x="467544" y="1124744"/>
            <a:ext cx="8314184" cy="5447645"/>
          </a:xfrm>
          <a:prstGeom prst="rect">
            <a:avLst/>
          </a:prstGeom>
          <a:noFill/>
          <a:ln w="9525">
            <a:noFill/>
            <a:miter lim="800000"/>
            <a:headEnd/>
            <a:tailEnd/>
          </a:ln>
        </p:spPr>
        <p:txBody>
          <a:bodyPr wrap="square">
            <a:spAutoFit/>
          </a:bodyPr>
          <a:lstStyle/>
          <a:p>
            <a:pPr algn="just" eaLnBrk="0" hangingPunct="0">
              <a:buFont typeface="Wingdings" pitchFamily="2" charset="2"/>
              <a:buChar char="ü"/>
            </a:pPr>
            <a:r>
              <a:rPr lang="ru-RU" b="1" i="1" dirty="0">
                <a:latin typeface="Times New Roman" pitchFamily="18" charset="0"/>
                <a:cs typeface="Times New Roman" pitchFamily="18" charset="0"/>
              </a:rPr>
              <a:t> с водой (после удаления защитной оксидной пленки)                                                 </a:t>
            </a:r>
          </a:p>
          <a:p>
            <a:pPr algn="just" eaLnBrk="0" hangingPunct="0"/>
            <a:r>
              <a:rPr lang="ru-RU" dirty="0">
                <a:latin typeface="Times New Roman" pitchFamily="18" charset="0"/>
                <a:cs typeface="Times New Roman" pitchFamily="18" charset="0"/>
              </a:rPr>
              <a:t>2Al + 6H</a:t>
            </a:r>
            <a:r>
              <a:rPr lang="ru-RU" baseline="-30000" dirty="0">
                <a:latin typeface="Times New Roman" pitchFamily="18" charset="0"/>
                <a:cs typeface="Times New Roman" pitchFamily="18" charset="0"/>
              </a:rPr>
              <a:t>2</a:t>
            </a:r>
            <a:r>
              <a:rPr lang="ru-RU" dirty="0">
                <a:latin typeface="Times New Roman" pitchFamily="18" charset="0"/>
                <a:cs typeface="Times New Roman" pitchFamily="18" charset="0"/>
              </a:rPr>
              <a:t>O → 2Al(OH)</a:t>
            </a:r>
            <a:r>
              <a:rPr lang="ru-RU" baseline="-30000" dirty="0">
                <a:latin typeface="Times New Roman" pitchFamily="18" charset="0"/>
                <a:cs typeface="Times New Roman" pitchFamily="18" charset="0"/>
              </a:rPr>
              <a:t>3</a:t>
            </a:r>
            <a:r>
              <a:rPr lang="ru-RU" dirty="0">
                <a:latin typeface="Times New Roman" pitchFamily="18" charset="0"/>
                <a:cs typeface="Times New Roman" pitchFamily="18" charset="0"/>
              </a:rPr>
              <a:t> + 3H</a:t>
            </a:r>
            <a:r>
              <a:rPr lang="ru-RU" baseline="-30000" dirty="0">
                <a:latin typeface="Times New Roman" pitchFamily="18" charset="0"/>
                <a:cs typeface="Times New Roman" pitchFamily="18" charset="0"/>
              </a:rPr>
              <a:t>2</a:t>
            </a:r>
          </a:p>
          <a:p>
            <a:pPr algn="just" eaLnBrk="0" hangingPunct="0"/>
            <a:endParaRPr lang="ru-RU" sz="800" dirty="0">
              <a:latin typeface="Times New Roman" pitchFamily="18" charset="0"/>
              <a:cs typeface="Times New Roman" pitchFamily="18" charset="0"/>
            </a:endParaRPr>
          </a:p>
          <a:p>
            <a:pPr algn="just" eaLnBrk="0" hangingPunct="0">
              <a:buFont typeface="Wingdings" pitchFamily="2" charset="2"/>
              <a:buChar char="ü"/>
            </a:pPr>
            <a:r>
              <a:rPr lang="ru-RU" b="1" i="1" dirty="0">
                <a:latin typeface="Times New Roman" pitchFamily="18" charset="0"/>
                <a:cs typeface="Times New Roman" pitchFamily="18" charset="0"/>
              </a:rPr>
              <a:t> со щелочами:</a:t>
            </a:r>
          </a:p>
          <a:p>
            <a:pPr algn="just" eaLnBrk="0" hangingPunct="0"/>
            <a:r>
              <a:rPr lang="ru-RU" dirty="0">
                <a:latin typeface="Times New Roman" pitchFamily="18" charset="0"/>
                <a:cs typeface="Times New Roman" pitchFamily="18" charset="0"/>
              </a:rPr>
              <a:t>а) в растворе с образованием </a:t>
            </a:r>
            <a:r>
              <a:rPr lang="ru-RU" dirty="0" err="1">
                <a:latin typeface="Times New Roman" pitchFamily="18" charset="0"/>
                <a:cs typeface="Times New Roman" pitchFamily="18" charset="0"/>
              </a:rPr>
              <a:t>тетрагидроксоалюмината</a:t>
            </a:r>
            <a:r>
              <a:rPr lang="ru-RU" dirty="0">
                <a:latin typeface="Times New Roman" pitchFamily="18" charset="0"/>
                <a:cs typeface="Times New Roman" pitchFamily="18" charset="0"/>
              </a:rPr>
              <a:t>:</a:t>
            </a:r>
          </a:p>
          <a:p>
            <a:pPr algn="just" eaLnBrk="0" hangingPunct="0"/>
            <a:r>
              <a:rPr lang="ru-RU" dirty="0">
                <a:latin typeface="Times New Roman" pitchFamily="18" charset="0"/>
                <a:cs typeface="Times New Roman" pitchFamily="18" charset="0"/>
              </a:rPr>
              <a:t>2Al + 2NaOH + 6H</a:t>
            </a:r>
            <a:r>
              <a:rPr lang="ru-RU" baseline="-30000" dirty="0">
                <a:latin typeface="Times New Roman" pitchFamily="18" charset="0"/>
                <a:cs typeface="Times New Roman" pitchFamily="18" charset="0"/>
              </a:rPr>
              <a:t>2</a:t>
            </a:r>
            <a:r>
              <a:rPr lang="ru-RU" dirty="0">
                <a:latin typeface="Times New Roman" pitchFamily="18" charset="0"/>
                <a:cs typeface="Times New Roman" pitchFamily="18" charset="0"/>
              </a:rPr>
              <a:t>O → 2Na[</a:t>
            </a:r>
            <a:r>
              <a:rPr lang="ru-RU" dirty="0" err="1">
                <a:latin typeface="Times New Roman" pitchFamily="18" charset="0"/>
                <a:cs typeface="Times New Roman" pitchFamily="18" charset="0"/>
              </a:rPr>
              <a:t>Al</a:t>
            </a:r>
            <a:r>
              <a:rPr lang="ru-RU" dirty="0">
                <a:latin typeface="Times New Roman" pitchFamily="18" charset="0"/>
                <a:cs typeface="Times New Roman" pitchFamily="18" charset="0"/>
              </a:rPr>
              <a:t>(OH)</a:t>
            </a:r>
            <a:r>
              <a:rPr lang="ru-RU" baseline="-30000" dirty="0">
                <a:latin typeface="Times New Roman" pitchFamily="18" charset="0"/>
                <a:cs typeface="Times New Roman" pitchFamily="18" charset="0"/>
              </a:rPr>
              <a:t>4</a:t>
            </a:r>
            <a:r>
              <a:rPr lang="ru-RU" dirty="0">
                <a:latin typeface="Times New Roman" pitchFamily="18" charset="0"/>
                <a:cs typeface="Times New Roman" pitchFamily="18" charset="0"/>
              </a:rPr>
              <a:t>] + 3H</a:t>
            </a:r>
            <a:r>
              <a:rPr lang="ru-RU" baseline="-30000" dirty="0">
                <a:latin typeface="Times New Roman" pitchFamily="18" charset="0"/>
                <a:cs typeface="Times New Roman" pitchFamily="18" charset="0"/>
              </a:rPr>
              <a:t>2</a:t>
            </a:r>
          </a:p>
          <a:p>
            <a:r>
              <a:rPr lang="ru-RU" dirty="0">
                <a:latin typeface="Times New Roman" pitchFamily="18" charset="0"/>
                <a:cs typeface="Times New Roman" pitchFamily="18" charset="0"/>
              </a:rPr>
              <a:t>б) при сплавлении с образованием алюминатов:</a:t>
            </a:r>
          </a:p>
          <a:p>
            <a:r>
              <a:rPr lang="ru-RU" dirty="0">
                <a:latin typeface="Times New Roman" pitchFamily="18" charset="0"/>
                <a:cs typeface="Times New Roman" pitchFamily="18" charset="0"/>
              </a:rPr>
              <a:t>2Al + 6</a:t>
            </a:r>
            <a:r>
              <a:rPr lang="en-US" dirty="0">
                <a:latin typeface="Times New Roman" pitchFamily="18" charset="0"/>
                <a:cs typeface="Times New Roman" pitchFamily="18" charset="0"/>
              </a:rPr>
              <a:t>Na</a:t>
            </a:r>
            <a:r>
              <a:rPr lang="ru-RU" dirty="0">
                <a:latin typeface="Times New Roman" pitchFamily="18" charset="0"/>
                <a:cs typeface="Times New Roman" pitchFamily="18" charset="0"/>
              </a:rPr>
              <a:t>OH → 2</a:t>
            </a:r>
            <a:r>
              <a:rPr lang="en-US" dirty="0">
                <a:latin typeface="Times New Roman" pitchFamily="18" charset="0"/>
                <a:cs typeface="Times New Roman" pitchFamily="18" charset="0"/>
              </a:rPr>
              <a:t>Na</a:t>
            </a:r>
            <a:r>
              <a:rPr lang="ru-RU" dirty="0">
                <a:latin typeface="Times New Roman" pitchFamily="18" charset="0"/>
                <a:cs typeface="Times New Roman" pitchFamily="18" charset="0"/>
              </a:rPr>
              <a:t>AlO</a:t>
            </a:r>
            <a:r>
              <a:rPr lang="ru-RU" baseline="-25000" dirty="0">
                <a:latin typeface="Times New Roman" pitchFamily="18" charset="0"/>
                <a:cs typeface="Times New Roman" pitchFamily="18" charset="0"/>
              </a:rPr>
              <a:t>2</a:t>
            </a:r>
            <a:r>
              <a:rPr lang="ru-RU" dirty="0">
                <a:latin typeface="Times New Roman" pitchFamily="18" charset="0"/>
                <a:cs typeface="Times New Roman" pitchFamily="18" charset="0"/>
              </a:rPr>
              <a:t> + </a:t>
            </a:r>
            <a:r>
              <a:rPr lang="ru-RU" dirty="0" smtClean="0">
                <a:latin typeface="Times New Roman" pitchFamily="18" charset="0"/>
                <a:cs typeface="Times New Roman" pitchFamily="18" charset="0"/>
              </a:rPr>
              <a:t>2</a:t>
            </a:r>
            <a:r>
              <a:rPr lang="en-US" dirty="0" smtClean="0">
                <a:latin typeface="Times New Roman" pitchFamily="18" charset="0"/>
                <a:cs typeface="Times New Roman" pitchFamily="18" charset="0"/>
              </a:rPr>
              <a:t>Na</a:t>
            </a:r>
            <a:r>
              <a:rPr lang="ru-RU" baseline="-25000" dirty="0" smtClean="0">
                <a:latin typeface="Times New Roman" pitchFamily="18" charset="0"/>
                <a:cs typeface="Times New Roman" pitchFamily="18" charset="0"/>
              </a:rPr>
              <a:t>2</a:t>
            </a:r>
            <a:r>
              <a:rPr lang="ru-RU" dirty="0" smtClean="0">
                <a:latin typeface="Times New Roman" pitchFamily="18" charset="0"/>
                <a:cs typeface="Times New Roman" pitchFamily="18" charset="0"/>
              </a:rPr>
              <a:t>O </a:t>
            </a:r>
            <a:r>
              <a:rPr lang="ru-RU" dirty="0">
                <a:latin typeface="Times New Roman" pitchFamily="18" charset="0"/>
                <a:cs typeface="Times New Roman" pitchFamily="18" charset="0"/>
              </a:rPr>
              <a:t>+ 3H</a:t>
            </a:r>
            <a:r>
              <a:rPr lang="ru-RU" baseline="-25000" dirty="0">
                <a:latin typeface="Times New Roman" pitchFamily="18" charset="0"/>
                <a:cs typeface="Times New Roman" pitchFamily="18" charset="0"/>
              </a:rPr>
              <a:t>2</a:t>
            </a:r>
            <a:endParaRPr lang="ru-RU" dirty="0">
              <a:latin typeface="Times New Roman" pitchFamily="18" charset="0"/>
              <a:cs typeface="Times New Roman" pitchFamily="18" charset="0"/>
            </a:endParaRPr>
          </a:p>
          <a:p>
            <a:pPr algn="just" eaLnBrk="0" hangingPunct="0"/>
            <a:endParaRPr lang="ru-RU" sz="800" b="1" i="1" dirty="0">
              <a:latin typeface="Times New Roman" pitchFamily="18" charset="0"/>
              <a:cs typeface="Times New Roman" pitchFamily="18" charset="0"/>
            </a:endParaRPr>
          </a:p>
          <a:p>
            <a:pPr algn="just" eaLnBrk="0" hangingPunct="0">
              <a:buFont typeface="Wingdings" pitchFamily="2" charset="2"/>
              <a:buChar char="ü"/>
            </a:pPr>
            <a:r>
              <a:rPr lang="ru-RU" b="1" i="1" dirty="0">
                <a:latin typeface="Times New Roman" pitchFamily="18" charset="0"/>
                <a:cs typeface="Times New Roman" pitchFamily="18" charset="0"/>
              </a:rPr>
              <a:t> с кислотами:</a:t>
            </a:r>
          </a:p>
          <a:p>
            <a:pPr algn="just" eaLnBrk="0" hangingPunct="0"/>
            <a:r>
              <a:rPr lang="ru-RU" dirty="0">
                <a:latin typeface="Times New Roman" pitchFamily="18" charset="0"/>
                <a:cs typeface="Times New Roman" pitchFamily="18" charset="0"/>
              </a:rPr>
              <a:t>2Al + 6HCl = 2AlCl</a:t>
            </a:r>
            <a:r>
              <a:rPr lang="ru-RU" baseline="-30000" dirty="0">
                <a:latin typeface="Times New Roman" pitchFamily="18" charset="0"/>
                <a:cs typeface="Times New Roman" pitchFamily="18" charset="0"/>
              </a:rPr>
              <a:t>3</a:t>
            </a:r>
            <a:r>
              <a:rPr lang="ru-RU" dirty="0">
                <a:latin typeface="Times New Roman" pitchFamily="18" charset="0"/>
                <a:cs typeface="Times New Roman" pitchFamily="18" charset="0"/>
              </a:rPr>
              <a:t> + 3H</a:t>
            </a:r>
            <a:r>
              <a:rPr lang="ru-RU" baseline="-30000" dirty="0">
                <a:latin typeface="Times New Roman" pitchFamily="18" charset="0"/>
                <a:cs typeface="Times New Roman" pitchFamily="18" charset="0"/>
              </a:rPr>
              <a:t>2</a:t>
            </a:r>
          </a:p>
          <a:p>
            <a:pPr algn="just" eaLnBrk="0" hangingPunct="0"/>
            <a:r>
              <a:rPr lang="ru-RU" dirty="0">
                <a:latin typeface="Times New Roman" pitchFamily="18" charset="0"/>
                <a:cs typeface="Times New Roman" pitchFamily="18" charset="0"/>
              </a:rPr>
              <a:t>2Al + 3H</a:t>
            </a:r>
            <a:r>
              <a:rPr lang="ru-RU" baseline="-30000" dirty="0">
                <a:latin typeface="Times New Roman" pitchFamily="18" charset="0"/>
                <a:cs typeface="Times New Roman" pitchFamily="18" charset="0"/>
              </a:rPr>
              <a:t>2</a:t>
            </a:r>
            <a:r>
              <a:rPr lang="ru-RU" dirty="0">
                <a:latin typeface="Times New Roman" pitchFamily="18" charset="0"/>
                <a:cs typeface="Times New Roman" pitchFamily="18" charset="0"/>
              </a:rPr>
              <a:t>SO</a:t>
            </a:r>
            <a:r>
              <a:rPr lang="ru-RU" baseline="-30000" dirty="0">
                <a:latin typeface="Times New Roman" pitchFamily="18" charset="0"/>
                <a:cs typeface="Times New Roman" pitchFamily="18" charset="0"/>
              </a:rPr>
              <a:t>4</a:t>
            </a:r>
            <a:r>
              <a:rPr lang="ru-RU" dirty="0">
                <a:latin typeface="Times New Roman" pitchFamily="18" charset="0"/>
                <a:cs typeface="Times New Roman" pitchFamily="18" charset="0"/>
              </a:rPr>
              <a:t>(</a:t>
            </a:r>
            <a:r>
              <a:rPr lang="ru-RU" dirty="0" err="1">
                <a:latin typeface="Times New Roman" pitchFamily="18" charset="0"/>
                <a:cs typeface="Times New Roman" pitchFamily="18" charset="0"/>
              </a:rPr>
              <a:t>разб</a:t>
            </a:r>
            <a:r>
              <a:rPr lang="ru-RU" dirty="0">
                <a:latin typeface="Times New Roman" pitchFamily="18" charset="0"/>
                <a:cs typeface="Times New Roman" pitchFamily="18" charset="0"/>
              </a:rPr>
              <a:t>.) = Al</a:t>
            </a:r>
            <a:r>
              <a:rPr lang="ru-RU" baseline="-30000" dirty="0">
                <a:latin typeface="Times New Roman" pitchFamily="18" charset="0"/>
                <a:cs typeface="Times New Roman" pitchFamily="18" charset="0"/>
              </a:rPr>
              <a:t>2</a:t>
            </a:r>
            <a:r>
              <a:rPr lang="ru-RU" dirty="0">
                <a:latin typeface="Times New Roman" pitchFamily="18" charset="0"/>
                <a:cs typeface="Times New Roman" pitchFamily="18" charset="0"/>
              </a:rPr>
              <a:t>(SO</a:t>
            </a:r>
            <a:r>
              <a:rPr lang="ru-RU" baseline="-30000" dirty="0">
                <a:latin typeface="Times New Roman" pitchFamily="18" charset="0"/>
                <a:cs typeface="Times New Roman" pitchFamily="18" charset="0"/>
              </a:rPr>
              <a:t>4</a:t>
            </a:r>
            <a:r>
              <a:rPr lang="ru-RU" dirty="0">
                <a:latin typeface="Times New Roman" pitchFamily="18" charset="0"/>
                <a:cs typeface="Times New Roman" pitchFamily="18" charset="0"/>
              </a:rPr>
              <a:t>)</a:t>
            </a:r>
            <a:r>
              <a:rPr lang="ru-RU" baseline="-30000" dirty="0">
                <a:latin typeface="Times New Roman" pitchFamily="18" charset="0"/>
                <a:cs typeface="Times New Roman" pitchFamily="18" charset="0"/>
              </a:rPr>
              <a:t>3</a:t>
            </a:r>
            <a:r>
              <a:rPr lang="ru-RU" dirty="0">
                <a:latin typeface="Times New Roman" pitchFamily="18" charset="0"/>
                <a:cs typeface="Times New Roman" pitchFamily="18" charset="0"/>
              </a:rPr>
              <a:t> + 3H</a:t>
            </a:r>
            <a:r>
              <a:rPr lang="ru-RU" baseline="-30000" dirty="0">
                <a:latin typeface="Times New Roman" pitchFamily="18" charset="0"/>
                <a:cs typeface="Times New Roman" pitchFamily="18" charset="0"/>
              </a:rPr>
              <a:t>2</a:t>
            </a:r>
          </a:p>
          <a:p>
            <a:pPr algn="just"/>
            <a:r>
              <a:rPr lang="ru-RU" dirty="0">
                <a:latin typeface="Times New Roman" pitchFamily="18" charset="0"/>
                <a:cs typeface="Times New Roman" pitchFamily="18" charset="0"/>
              </a:rPr>
              <a:t>С концентрированной азотной и серной кислотами при комнатной температуре не взаимодействует, при нагревании реагирует с образованием соли и продукта восстановления кислоты:</a:t>
            </a:r>
          </a:p>
          <a:p>
            <a:pPr algn="just"/>
            <a:r>
              <a:rPr lang="ru-RU" dirty="0">
                <a:latin typeface="Times New Roman" pitchFamily="18" charset="0"/>
                <a:cs typeface="Times New Roman" pitchFamily="18" charset="0"/>
              </a:rPr>
              <a:t>2Al + 6H</a:t>
            </a:r>
            <a:r>
              <a:rPr lang="ru-RU" baseline="-25000" dirty="0">
                <a:latin typeface="Times New Roman" pitchFamily="18" charset="0"/>
                <a:cs typeface="Times New Roman" pitchFamily="18" charset="0"/>
              </a:rPr>
              <a:t>2</a:t>
            </a:r>
            <a:r>
              <a:rPr lang="ru-RU" dirty="0">
                <a:latin typeface="Times New Roman" pitchFamily="18" charset="0"/>
                <a:cs typeface="Times New Roman" pitchFamily="18" charset="0"/>
              </a:rPr>
              <a:t>SO</a:t>
            </a:r>
            <a:r>
              <a:rPr lang="ru-RU" baseline="-25000" dirty="0">
                <a:latin typeface="Times New Roman" pitchFamily="18" charset="0"/>
                <a:cs typeface="Times New Roman" pitchFamily="18" charset="0"/>
              </a:rPr>
              <a:t>4</a:t>
            </a:r>
            <a:r>
              <a:rPr lang="ru-RU" dirty="0">
                <a:latin typeface="Times New Roman" pitchFamily="18" charset="0"/>
                <a:cs typeface="Times New Roman" pitchFamily="18" charset="0"/>
              </a:rPr>
              <a:t> = Al</a:t>
            </a:r>
            <a:r>
              <a:rPr lang="ru-RU" baseline="-25000" dirty="0">
                <a:latin typeface="Times New Roman" pitchFamily="18" charset="0"/>
                <a:cs typeface="Times New Roman" pitchFamily="18" charset="0"/>
              </a:rPr>
              <a:t>2</a:t>
            </a:r>
            <a:r>
              <a:rPr lang="ru-RU" dirty="0">
                <a:latin typeface="Times New Roman" pitchFamily="18" charset="0"/>
                <a:cs typeface="Times New Roman" pitchFamily="18" charset="0"/>
              </a:rPr>
              <a:t>(SO</a:t>
            </a:r>
            <a:r>
              <a:rPr lang="ru-RU" baseline="-25000" dirty="0">
                <a:latin typeface="Times New Roman" pitchFamily="18" charset="0"/>
                <a:cs typeface="Times New Roman" pitchFamily="18" charset="0"/>
              </a:rPr>
              <a:t>4</a:t>
            </a:r>
            <a:r>
              <a:rPr lang="ru-RU" dirty="0">
                <a:latin typeface="Times New Roman" pitchFamily="18" charset="0"/>
                <a:cs typeface="Times New Roman" pitchFamily="18" charset="0"/>
              </a:rPr>
              <a:t>)</a:t>
            </a:r>
            <a:r>
              <a:rPr lang="ru-RU" baseline="-25000" dirty="0">
                <a:latin typeface="Times New Roman" pitchFamily="18" charset="0"/>
                <a:cs typeface="Times New Roman" pitchFamily="18" charset="0"/>
              </a:rPr>
              <a:t>3</a:t>
            </a:r>
            <a:r>
              <a:rPr lang="ru-RU" dirty="0">
                <a:latin typeface="Times New Roman" pitchFamily="18" charset="0"/>
                <a:cs typeface="Times New Roman" pitchFamily="18" charset="0"/>
              </a:rPr>
              <a:t> + </a:t>
            </a:r>
            <a:r>
              <a:rPr lang="ru-RU" dirty="0" smtClean="0">
                <a:latin typeface="Times New Roman" pitchFamily="18" charset="0"/>
                <a:cs typeface="Times New Roman" pitchFamily="18" charset="0"/>
              </a:rPr>
              <a:t>3SO</a:t>
            </a:r>
            <a:r>
              <a:rPr lang="ru-RU" baseline="-25000" dirty="0" smtClean="0">
                <a:latin typeface="Times New Roman" pitchFamily="18" charset="0"/>
                <a:cs typeface="Times New Roman" pitchFamily="18" charset="0"/>
              </a:rPr>
              <a:t>2</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+ 6H</a:t>
            </a:r>
            <a:r>
              <a:rPr lang="ru-RU" baseline="-25000" dirty="0">
                <a:latin typeface="Times New Roman" pitchFamily="18" charset="0"/>
                <a:cs typeface="Times New Roman" pitchFamily="18" charset="0"/>
              </a:rPr>
              <a:t>2</a:t>
            </a:r>
            <a:r>
              <a:rPr lang="ru-RU" dirty="0">
                <a:latin typeface="Times New Roman" pitchFamily="18" charset="0"/>
                <a:cs typeface="Times New Roman" pitchFamily="18" charset="0"/>
              </a:rPr>
              <a:t>O</a:t>
            </a:r>
          </a:p>
          <a:p>
            <a:pPr algn="just"/>
            <a:r>
              <a:rPr lang="ru-RU" dirty="0" err="1">
                <a:latin typeface="Times New Roman" pitchFamily="18" charset="0"/>
                <a:cs typeface="Times New Roman" pitchFamily="18" charset="0"/>
              </a:rPr>
              <a:t>Al</a:t>
            </a:r>
            <a:r>
              <a:rPr lang="ru-RU" dirty="0">
                <a:latin typeface="Times New Roman" pitchFamily="18" charset="0"/>
                <a:cs typeface="Times New Roman" pitchFamily="18" charset="0"/>
              </a:rPr>
              <a:t> + 6HNO</a:t>
            </a:r>
            <a:r>
              <a:rPr lang="ru-RU" baseline="-25000" dirty="0">
                <a:latin typeface="Times New Roman" pitchFamily="18" charset="0"/>
                <a:cs typeface="Times New Roman" pitchFamily="18" charset="0"/>
              </a:rPr>
              <a:t>3</a:t>
            </a:r>
            <a:r>
              <a:rPr lang="ru-RU" dirty="0">
                <a:latin typeface="Times New Roman" pitchFamily="18" charset="0"/>
                <a:cs typeface="Times New Roman" pitchFamily="18" charset="0"/>
              </a:rPr>
              <a:t> = </a:t>
            </a:r>
            <a:r>
              <a:rPr lang="ru-RU" dirty="0" err="1">
                <a:latin typeface="Times New Roman" pitchFamily="18" charset="0"/>
                <a:cs typeface="Times New Roman" pitchFamily="18" charset="0"/>
              </a:rPr>
              <a:t>Al</a:t>
            </a:r>
            <a:r>
              <a:rPr lang="ru-RU" dirty="0">
                <a:latin typeface="Times New Roman" pitchFamily="18" charset="0"/>
                <a:cs typeface="Times New Roman" pitchFamily="18" charset="0"/>
              </a:rPr>
              <a:t>(NO</a:t>
            </a:r>
            <a:r>
              <a:rPr lang="ru-RU" baseline="-25000" dirty="0">
                <a:latin typeface="Times New Roman" pitchFamily="18" charset="0"/>
                <a:cs typeface="Times New Roman" pitchFamily="18" charset="0"/>
              </a:rPr>
              <a:t>3</a:t>
            </a:r>
            <a:r>
              <a:rPr lang="ru-RU" dirty="0">
                <a:latin typeface="Times New Roman" pitchFamily="18" charset="0"/>
                <a:cs typeface="Times New Roman" pitchFamily="18" charset="0"/>
              </a:rPr>
              <a:t>)</a:t>
            </a:r>
            <a:r>
              <a:rPr lang="ru-RU" baseline="-25000" dirty="0">
                <a:latin typeface="Times New Roman" pitchFamily="18" charset="0"/>
                <a:cs typeface="Times New Roman" pitchFamily="18" charset="0"/>
              </a:rPr>
              <a:t>3</a:t>
            </a:r>
            <a:r>
              <a:rPr lang="ru-RU" dirty="0">
                <a:latin typeface="Times New Roman" pitchFamily="18" charset="0"/>
                <a:cs typeface="Times New Roman" pitchFamily="18" charset="0"/>
              </a:rPr>
              <a:t> + </a:t>
            </a:r>
            <a:r>
              <a:rPr lang="ru-RU" dirty="0" smtClean="0">
                <a:latin typeface="Times New Roman" pitchFamily="18" charset="0"/>
                <a:cs typeface="Times New Roman" pitchFamily="18" charset="0"/>
              </a:rPr>
              <a:t>3NO</a:t>
            </a:r>
            <a:r>
              <a:rPr lang="ru-RU" baseline="-25000" dirty="0" smtClean="0">
                <a:latin typeface="Times New Roman" pitchFamily="18" charset="0"/>
                <a:cs typeface="Times New Roman" pitchFamily="18" charset="0"/>
              </a:rPr>
              <a:t>2</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 + 3H</a:t>
            </a:r>
            <a:r>
              <a:rPr lang="ru-RU" baseline="-25000" dirty="0">
                <a:latin typeface="Times New Roman" pitchFamily="18" charset="0"/>
                <a:cs typeface="Times New Roman" pitchFamily="18" charset="0"/>
              </a:rPr>
              <a:t>2</a:t>
            </a:r>
            <a:r>
              <a:rPr lang="ru-RU" dirty="0">
                <a:latin typeface="Times New Roman" pitchFamily="18" charset="0"/>
                <a:cs typeface="Times New Roman" pitchFamily="18" charset="0"/>
              </a:rPr>
              <a:t>O</a:t>
            </a:r>
          </a:p>
          <a:p>
            <a:pPr algn="just" eaLnBrk="0" hangingPunct="0"/>
            <a:endParaRPr lang="ru-RU" sz="800" dirty="0">
              <a:latin typeface="Times New Roman" pitchFamily="18" charset="0"/>
              <a:cs typeface="Times New Roman" pitchFamily="18" charset="0"/>
            </a:endParaRPr>
          </a:p>
          <a:p>
            <a:pPr algn="just" eaLnBrk="0" hangingPunct="0">
              <a:buFont typeface="Wingdings" pitchFamily="2" charset="2"/>
              <a:buChar char="ü"/>
            </a:pPr>
            <a:r>
              <a:rPr lang="ru-RU" b="1" i="1" dirty="0">
                <a:latin typeface="Times New Roman" pitchFamily="18" charset="0"/>
                <a:cs typeface="Times New Roman" pitchFamily="18" charset="0"/>
              </a:rPr>
              <a:t> с оксидами менее активных металлов (алюминотермия)                   </a:t>
            </a:r>
          </a:p>
          <a:p>
            <a:pPr algn="just" eaLnBrk="0" hangingPunct="0"/>
            <a:r>
              <a:rPr lang="ru-RU" b="1" i="1" dirty="0">
                <a:latin typeface="Times New Roman" pitchFamily="18" charset="0"/>
                <a:cs typeface="Times New Roman" pitchFamily="18" charset="0"/>
              </a:rPr>
              <a:t> </a:t>
            </a:r>
            <a:r>
              <a:rPr lang="ru-RU" dirty="0">
                <a:latin typeface="Times New Roman" pitchFamily="18" charset="0"/>
                <a:cs typeface="Times New Roman" pitchFamily="18" charset="0"/>
              </a:rPr>
              <a:t>8Al + 3Fe</a:t>
            </a:r>
            <a:r>
              <a:rPr lang="ru-RU" baseline="-30000" dirty="0">
                <a:latin typeface="Times New Roman" pitchFamily="18" charset="0"/>
                <a:cs typeface="Times New Roman" pitchFamily="18" charset="0"/>
              </a:rPr>
              <a:t>3</a:t>
            </a:r>
            <a:r>
              <a:rPr lang="ru-RU" dirty="0">
                <a:latin typeface="Times New Roman" pitchFamily="18" charset="0"/>
                <a:cs typeface="Times New Roman" pitchFamily="18" charset="0"/>
              </a:rPr>
              <a:t>O</a:t>
            </a:r>
            <a:r>
              <a:rPr lang="ru-RU" baseline="-30000" dirty="0">
                <a:latin typeface="Times New Roman" pitchFamily="18" charset="0"/>
                <a:cs typeface="Times New Roman" pitchFamily="18" charset="0"/>
              </a:rPr>
              <a:t>4</a:t>
            </a:r>
            <a:r>
              <a:rPr lang="ru-RU" dirty="0">
                <a:latin typeface="Times New Roman" pitchFamily="18" charset="0"/>
                <a:cs typeface="Times New Roman" pitchFamily="18" charset="0"/>
              </a:rPr>
              <a:t> = 4Al</a:t>
            </a:r>
            <a:r>
              <a:rPr lang="ru-RU" baseline="-30000" dirty="0">
                <a:latin typeface="Times New Roman" pitchFamily="18" charset="0"/>
                <a:cs typeface="Times New Roman" pitchFamily="18" charset="0"/>
              </a:rPr>
              <a:t>2</a:t>
            </a:r>
            <a:r>
              <a:rPr lang="ru-RU" dirty="0">
                <a:latin typeface="Times New Roman" pitchFamily="18" charset="0"/>
                <a:cs typeface="Times New Roman" pitchFamily="18" charset="0"/>
              </a:rPr>
              <a:t>O</a:t>
            </a:r>
            <a:r>
              <a:rPr lang="ru-RU" baseline="-30000" dirty="0">
                <a:latin typeface="Times New Roman" pitchFamily="18" charset="0"/>
                <a:cs typeface="Times New Roman" pitchFamily="18" charset="0"/>
              </a:rPr>
              <a:t>3</a:t>
            </a:r>
            <a:r>
              <a:rPr lang="ru-RU" dirty="0">
                <a:latin typeface="Times New Roman" pitchFamily="18" charset="0"/>
                <a:cs typeface="Times New Roman" pitchFamily="18" charset="0"/>
              </a:rPr>
              <a:t> + 9Fe</a:t>
            </a:r>
          </a:p>
          <a:p>
            <a:pPr algn="just" eaLnBrk="0" hangingPunct="0"/>
            <a:r>
              <a:rPr lang="ru-RU" dirty="0">
                <a:latin typeface="Times New Roman" pitchFamily="18" charset="0"/>
                <a:cs typeface="Times New Roman" pitchFamily="18" charset="0"/>
              </a:rPr>
              <a:t> 2Al + Cr</a:t>
            </a:r>
            <a:r>
              <a:rPr lang="ru-RU" baseline="-30000" dirty="0">
                <a:latin typeface="Times New Roman" pitchFamily="18" charset="0"/>
                <a:cs typeface="Times New Roman" pitchFamily="18" charset="0"/>
              </a:rPr>
              <a:t>2</a:t>
            </a:r>
            <a:r>
              <a:rPr lang="ru-RU" dirty="0">
                <a:latin typeface="Times New Roman" pitchFamily="18" charset="0"/>
                <a:cs typeface="Times New Roman" pitchFamily="18" charset="0"/>
              </a:rPr>
              <a:t>O</a:t>
            </a:r>
            <a:r>
              <a:rPr lang="ru-RU" baseline="-30000" dirty="0">
                <a:latin typeface="Times New Roman" pitchFamily="18" charset="0"/>
                <a:cs typeface="Times New Roman" pitchFamily="18" charset="0"/>
              </a:rPr>
              <a:t>3</a:t>
            </a:r>
            <a:r>
              <a:rPr lang="ru-RU" dirty="0">
                <a:latin typeface="Times New Roman" pitchFamily="18" charset="0"/>
                <a:cs typeface="Times New Roman" pitchFamily="18" charset="0"/>
              </a:rPr>
              <a:t> = Al</a:t>
            </a:r>
            <a:r>
              <a:rPr lang="ru-RU" baseline="-30000" dirty="0">
                <a:latin typeface="Times New Roman" pitchFamily="18" charset="0"/>
                <a:cs typeface="Times New Roman" pitchFamily="18" charset="0"/>
              </a:rPr>
              <a:t>2</a:t>
            </a:r>
            <a:r>
              <a:rPr lang="ru-RU" dirty="0">
                <a:latin typeface="Times New Roman" pitchFamily="18" charset="0"/>
                <a:cs typeface="Times New Roman" pitchFamily="18" charset="0"/>
              </a:rPr>
              <a:t>O</a:t>
            </a:r>
            <a:r>
              <a:rPr lang="ru-RU" baseline="-30000" dirty="0">
                <a:latin typeface="Times New Roman" pitchFamily="18" charset="0"/>
                <a:cs typeface="Times New Roman" pitchFamily="18" charset="0"/>
              </a:rPr>
              <a:t>3</a:t>
            </a:r>
            <a:r>
              <a:rPr lang="ru-RU" dirty="0">
                <a:latin typeface="Times New Roman" pitchFamily="18" charset="0"/>
                <a:cs typeface="Times New Roman" pitchFamily="18" charset="0"/>
              </a:rPr>
              <a:t> + </a:t>
            </a:r>
            <a:r>
              <a:rPr lang="ru-RU" dirty="0" smtClean="0">
                <a:latin typeface="Times New Roman" pitchFamily="18" charset="0"/>
                <a:cs typeface="Times New Roman" pitchFamily="18" charset="0"/>
              </a:rPr>
              <a:t>2Cr </a:t>
            </a:r>
            <a:endParaRPr lang="ru-RU" dirty="0">
              <a:latin typeface="Times New Roman" pitchFamily="18" charset="0"/>
              <a:cs typeface="Times New Roman" pitchFamily="18" charset="0"/>
            </a:endParaRPr>
          </a:p>
        </p:txBody>
      </p:sp>
      <p:sp>
        <p:nvSpPr>
          <p:cNvPr id="9219" name="Прямоугольник 3"/>
          <p:cNvSpPr>
            <a:spLocks noChangeArrowheads="1"/>
          </p:cNvSpPr>
          <p:nvPr/>
        </p:nvSpPr>
        <p:spPr bwMode="auto">
          <a:xfrm>
            <a:off x="1835696" y="764704"/>
            <a:ext cx="6172200" cy="369888"/>
          </a:xfrm>
          <a:prstGeom prst="rect">
            <a:avLst/>
          </a:prstGeom>
          <a:noFill/>
          <a:ln w="9525">
            <a:noFill/>
            <a:miter lim="800000"/>
            <a:headEnd/>
            <a:tailEnd/>
          </a:ln>
        </p:spPr>
        <p:txBody>
          <a:bodyPr>
            <a:spAutoFit/>
          </a:bodyPr>
          <a:lstStyle/>
          <a:p>
            <a:pPr algn="just"/>
            <a:r>
              <a:rPr lang="ru-RU" dirty="0">
                <a:solidFill>
                  <a:srgbClr val="000000"/>
                </a:solidFill>
                <a:latin typeface="Times New Roman" pitchFamily="18" charset="0"/>
                <a:cs typeface="Times New Roman" pitchFamily="18" charset="0"/>
              </a:rPr>
              <a:t>ВЗАИМОДЕЙСТВИЕ СО СЛОЖНЫМИ ВЕЩЕСТВАМИ </a:t>
            </a:r>
            <a:endParaRPr lang="en-US" dirty="0">
              <a:solidFill>
                <a:srgbClr val="000000"/>
              </a:solidFill>
              <a:latin typeface="Times New Roman" pitchFamily="18" charset="0"/>
              <a:cs typeface="Times New Roman" pitchFamily="18" charset="0"/>
            </a:endParaRPr>
          </a:p>
        </p:txBody>
      </p:sp>
      <p:sp>
        <p:nvSpPr>
          <p:cNvPr id="4" name="Прямоугольник 3"/>
          <p:cNvSpPr/>
          <p:nvPr/>
        </p:nvSpPr>
        <p:spPr>
          <a:xfrm>
            <a:off x="1475656" y="188640"/>
            <a:ext cx="6552728" cy="584775"/>
          </a:xfrm>
          <a:prstGeom prst="rect">
            <a:avLst/>
          </a:prstGeom>
        </p:spPr>
        <p:txBody>
          <a:bodyPr wrap="square">
            <a:spAutoFit/>
          </a:bodyPr>
          <a:lstStyle/>
          <a:p>
            <a:pPr lvl="0" algn="ctr" fontAlgn="base">
              <a:spcBef>
                <a:spcPct val="0"/>
              </a:spcBef>
              <a:spcAft>
                <a:spcPct val="0"/>
              </a:spcAft>
            </a:pPr>
            <a:r>
              <a:rPr lang="ru-RU" sz="3200" b="1" i="1" dirty="0" smtClean="0">
                <a:solidFill>
                  <a:schemeClr val="tx2">
                    <a:lumMod val="75000"/>
                  </a:schemeClr>
                </a:solidFill>
                <a:latin typeface="Times New Roman" pitchFamily="18" charset="0"/>
                <a:ea typeface="Times New Roman" pitchFamily="18" charset="0"/>
                <a:cs typeface="Times New Roman" pitchFamily="18" charset="0"/>
              </a:rPr>
              <a:t>Химические свойства</a:t>
            </a:r>
            <a:endParaRPr lang="ru-RU" sz="3200" b="1" i="1" dirty="0" smtClean="0">
              <a:solidFill>
                <a:schemeClr val="tx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dissolve">
                                      <p:cBhvr>
                                        <p:cTn id="7" dur="500"/>
                                        <p:tgtEl>
                                          <p:spTgt spid="921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218">
                                            <p:txEl>
                                              <p:pRg st="0" end="0"/>
                                            </p:txEl>
                                          </p:spTgt>
                                        </p:tgtEl>
                                        <p:attrNameLst>
                                          <p:attrName>style.visibility</p:attrName>
                                        </p:attrNameLst>
                                      </p:cBhvr>
                                      <p:to>
                                        <p:strVal val="visible"/>
                                      </p:to>
                                    </p:set>
                                    <p:animEffect transition="in" filter="dissolve">
                                      <p:cBhvr>
                                        <p:cTn id="12" dur="500"/>
                                        <p:tgtEl>
                                          <p:spTgt spid="92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218">
                                            <p:txEl>
                                              <p:pRg st="1" end="1"/>
                                            </p:txEl>
                                          </p:spTgt>
                                        </p:tgtEl>
                                        <p:attrNameLst>
                                          <p:attrName>style.visibility</p:attrName>
                                        </p:attrNameLst>
                                      </p:cBhvr>
                                      <p:to>
                                        <p:strVal val="visible"/>
                                      </p:to>
                                    </p:set>
                                    <p:animEffect transition="in" filter="dissolve">
                                      <p:cBhvr>
                                        <p:cTn id="17" dur="500"/>
                                        <p:tgtEl>
                                          <p:spTgt spid="921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218">
                                            <p:txEl>
                                              <p:pRg st="3" end="3"/>
                                            </p:txEl>
                                          </p:spTgt>
                                        </p:tgtEl>
                                        <p:attrNameLst>
                                          <p:attrName>style.visibility</p:attrName>
                                        </p:attrNameLst>
                                      </p:cBhvr>
                                      <p:to>
                                        <p:strVal val="visible"/>
                                      </p:to>
                                    </p:set>
                                    <p:animEffect transition="in" filter="dissolve">
                                      <p:cBhvr>
                                        <p:cTn id="22" dur="500"/>
                                        <p:tgtEl>
                                          <p:spTgt spid="9218">
                                            <p:txEl>
                                              <p:pRg st="3" end="3"/>
                                            </p:txEl>
                                          </p:spTgt>
                                        </p:tgtEl>
                                      </p:cBhvr>
                                    </p:animEffect>
                                  </p:childTnLst>
                                </p:cTn>
                              </p:par>
                            </p:childTnLst>
                          </p:cTn>
                        </p:par>
                        <p:par>
                          <p:cTn id="23" fill="hold">
                            <p:stCondLst>
                              <p:cond delay="500"/>
                            </p:stCondLst>
                            <p:childTnLst>
                              <p:par>
                                <p:cTn id="24" presetID="9" presetClass="entr" presetSubtype="0" fill="hold" nodeType="afterEffect">
                                  <p:stCondLst>
                                    <p:cond delay="0"/>
                                  </p:stCondLst>
                                  <p:childTnLst>
                                    <p:set>
                                      <p:cBhvr>
                                        <p:cTn id="25" dur="1" fill="hold">
                                          <p:stCondLst>
                                            <p:cond delay="0"/>
                                          </p:stCondLst>
                                        </p:cTn>
                                        <p:tgtEl>
                                          <p:spTgt spid="9218">
                                            <p:txEl>
                                              <p:pRg st="4" end="4"/>
                                            </p:txEl>
                                          </p:spTgt>
                                        </p:tgtEl>
                                        <p:attrNameLst>
                                          <p:attrName>style.visibility</p:attrName>
                                        </p:attrNameLst>
                                      </p:cBhvr>
                                      <p:to>
                                        <p:strVal val="visible"/>
                                      </p:to>
                                    </p:set>
                                    <p:animEffect transition="in" filter="dissolve">
                                      <p:cBhvr>
                                        <p:cTn id="26" dur="1000"/>
                                        <p:tgtEl>
                                          <p:spTgt spid="9218">
                                            <p:txEl>
                                              <p:pRg st="4" end="4"/>
                                            </p:txEl>
                                          </p:spTgt>
                                        </p:tgtEl>
                                      </p:cBhvr>
                                    </p:animEffect>
                                  </p:childTnLst>
                                </p:cTn>
                              </p:par>
                            </p:childTnLst>
                          </p:cTn>
                        </p:par>
                        <p:par>
                          <p:cTn id="27" fill="hold">
                            <p:stCondLst>
                              <p:cond delay="1500"/>
                            </p:stCondLst>
                            <p:childTnLst>
                              <p:par>
                                <p:cTn id="28" presetID="9" presetClass="entr" presetSubtype="0" fill="hold" nodeType="afterEffect">
                                  <p:stCondLst>
                                    <p:cond delay="0"/>
                                  </p:stCondLst>
                                  <p:childTnLst>
                                    <p:set>
                                      <p:cBhvr>
                                        <p:cTn id="29" dur="1" fill="hold">
                                          <p:stCondLst>
                                            <p:cond delay="0"/>
                                          </p:stCondLst>
                                        </p:cTn>
                                        <p:tgtEl>
                                          <p:spTgt spid="9218">
                                            <p:txEl>
                                              <p:pRg st="5" end="5"/>
                                            </p:txEl>
                                          </p:spTgt>
                                        </p:tgtEl>
                                        <p:attrNameLst>
                                          <p:attrName>style.visibility</p:attrName>
                                        </p:attrNameLst>
                                      </p:cBhvr>
                                      <p:to>
                                        <p:strVal val="visible"/>
                                      </p:to>
                                    </p:set>
                                    <p:animEffect transition="in" filter="dissolve">
                                      <p:cBhvr>
                                        <p:cTn id="30" dur="2000"/>
                                        <p:tgtEl>
                                          <p:spTgt spid="9218">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9218">
                                            <p:txEl>
                                              <p:pRg st="6" end="6"/>
                                            </p:txEl>
                                          </p:spTgt>
                                        </p:tgtEl>
                                        <p:attrNameLst>
                                          <p:attrName>style.visibility</p:attrName>
                                        </p:attrNameLst>
                                      </p:cBhvr>
                                      <p:to>
                                        <p:strVal val="visible"/>
                                      </p:to>
                                    </p:set>
                                    <p:animEffect transition="in" filter="dissolve">
                                      <p:cBhvr>
                                        <p:cTn id="35" dur="500"/>
                                        <p:tgtEl>
                                          <p:spTgt spid="9218">
                                            <p:txEl>
                                              <p:pRg st="6" end="6"/>
                                            </p:txEl>
                                          </p:spTgt>
                                        </p:tgtEl>
                                      </p:cBhvr>
                                    </p:animEffect>
                                  </p:childTnLst>
                                </p:cTn>
                              </p:par>
                            </p:childTnLst>
                          </p:cTn>
                        </p:par>
                        <p:par>
                          <p:cTn id="36" fill="hold">
                            <p:stCondLst>
                              <p:cond delay="500"/>
                            </p:stCondLst>
                            <p:childTnLst>
                              <p:par>
                                <p:cTn id="37" presetID="9" presetClass="entr" presetSubtype="0" fill="hold" nodeType="afterEffect">
                                  <p:stCondLst>
                                    <p:cond delay="0"/>
                                  </p:stCondLst>
                                  <p:childTnLst>
                                    <p:set>
                                      <p:cBhvr>
                                        <p:cTn id="38" dur="1" fill="hold">
                                          <p:stCondLst>
                                            <p:cond delay="0"/>
                                          </p:stCondLst>
                                        </p:cTn>
                                        <p:tgtEl>
                                          <p:spTgt spid="9218">
                                            <p:txEl>
                                              <p:pRg st="7" end="7"/>
                                            </p:txEl>
                                          </p:spTgt>
                                        </p:tgtEl>
                                        <p:attrNameLst>
                                          <p:attrName>style.visibility</p:attrName>
                                        </p:attrNameLst>
                                      </p:cBhvr>
                                      <p:to>
                                        <p:strVal val="visible"/>
                                      </p:to>
                                    </p:set>
                                    <p:animEffect transition="in" filter="dissolve">
                                      <p:cBhvr>
                                        <p:cTn id="39" dur="1000"/>
                                        <p:tgtEl>
                                          <p:spTgt spid="9218">
                                            <p:txEl>
                                              <p:pRg st="7"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9218">
                                            <p:txEl>
                                              <p:pRg st="9" end="9"/>
                                            </p:txEl>
                                          </p:spTgt>
                                        </p:tgtEl>
                                        <p:attrNameLst>
                                          <p:attrName>style.visibility</p:attrName>
                                        </p:attrNameLst>
                                      </p:cBhvr>
                                      <p:to>
                                        <p:strVal val="visible"/>
                                      </p:to>
                                    </p:set>
                                    <p:animEffect transition="in" filter="dissolve">
                                      <p:cBhvr>
                                        <p:cTn id="44" dur="500"/>
                                        <p:tgtEl>
                                          <p:spTgt spid="9218">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9218">
                                            <p:txEl>
                                              <p:pRg st="10" end="10"/>
                                            </p:txEl>
                                          </p:spTgt>
                                        </p:tgtEl>
                                        <p:attrNameLst>
                                          <p:attrName>style.visibility</p:attrName>
                                        </p:attrNameLst>
                                      </p:cBhvr>
                                      <p:to>
                                        <p:strVal val="visible"/>
                                      </p:to>
                                    </p:set>
                                    <p:animEffect transition="in" filter="dissolve">
                                      <p:cBhvr>
                                        <p:cTn id="49" dur="500"/>
                                        <p:tgtEl>
                                          <p:spTgt spid="9218">
                                            <p:txEl>
                                              <p:pRg st="10" end="10"/>
                                            </p:txEl>
                                          </p:spTgt>
                                        </p:tgtEl>
                                      </p:cBhvr>
                                    </p:animEffect>
                                  </p:childTnLst>
                                </p:cTn>
                              </p:par>
                              <p:par>
                                <p:cTn id="50" presetID="9" presetClass="entr" presetSubtype="0" fill="hold" nodeType="withEffect">
                                  <p:stCondLst>
                                    <p:cond delay="0"/>
                                  </p:stCondLst>
                                  <p:childTnLst>
                                    <p:set>
                                      <p:cBhvr>
                                        <p:cTn id="51" dur="1" fill="hold">
                                          <p:stCondLst>
                                            <p:cond delay="0"/>
                                          </p:stCondLst>
                                        </p:cTn>
                                        <p:tgtEl>
                                          <p:spTgt spid="9218">
                                            <p:txEl>
                                              <p:pRg st="11" end="11"/>
                                            </p:txEl>
                                          </p:spTgt>
                                        </p:tgtEl>
                                        <p:attrNameLst>
                                          <p:attrName>style.visibility</p:attrName>
                                        </p:attrNameLst>
                                      </p:cBhvr>
                                      <p:to>
                                        <p:strVal val="visible"/>
                                      </p:to>
                                    </p:set>
                                    <p:animEffect transition="in" filter="dissolve">
                                      <p:cBhvr>
                                        <p:cTn id="52" dur="500"/>
                                        <p:tgtEl>
                                          <p:spTgt spid="9218">
                                            <p:txEl>
                                              <p:pRg st="11" end="1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9218">
                                            <p:txEl>
                                              <p:pRg st="12" end="12"/>
                                            </p:txEl>
                                          </p:spTgt>
                                        </p:tgtEl>
                                        <p:attrNameLst>
                                          <p:attrName>style.visibility</p:attrName>
                                        </p:attrNameLst>
                                      </p:cBhvr>
                                      <p:to>
                                        <p:strVal val="visible"/>
                                      </p:to>
                                    </p:set>
                                    <p:animEffect transition="in" filter="dissolve">
                                      <p:cBhvr>
                                        <p:cTn id="57" dur="500"/>
                                        <p:tgtEl>
                                          <p:spTgt spid="9218">
                                            <p:txEl>
                                              <p:pRg st="12" end="12"/>
                                            </p:txEl>
                                          </p:spTgt>
                                        </p:tgtEl>
                                      </p:cBhvr>
                                    </p:animEffect>
                                  </p:childTnLst>
                                </p:cTn>
                              </p:par>
                              <p:par>
                                <p:cTn id="58" presetID="9" presetClass="entr" presetSubtype="0" fill="hold" nodeType="withEffect">
                                  <p:stCondLst>
                                    <p:cond delay="0"/>
                                  </p:stCondLst>
                                  <p:childTnLst>
                                    <p:set>
                                      <p:cBhvr>
                                        <p:cTn id="59" dur="1" fill="hold">
                                          <p:stCondLst>
                                            <p:cond delay="0"/>
                                          </p:stCondLst>
                                        </p:cTn>
                                        <p:tgtEl>
                                          <p:spTgt spid="9218">
                                            <p:txEl>
                                              <p:pRg st="13" end="13"/>
                                            </p:txEl>
                                          </p:spTgt>
                                        </p:tgtEl>
                                        <p:attrNameLst>
                                          <p:attrName>style.visibility</p:attrName>
                                        </p:attrNameLst>
                                      </p:cBhvr>
                                      <p:to>
                                        <p:strVal val="visible"/>
                                      </p:to>
                                    </p:set>
                                    <p:animEffect transition="in" filter="dissolve">
                                      <p:cBhvr>
                                        <p:cTn id="60" dur="500"/>
                                        <p:tgtEl>
                                          <p:spTgt spid="9218">
                                            <p:txEl>
                                              <p:pRg st="13" end="13"/>
                                            </p:txEl>
                                          </p:spTgt>
                                        </p:tgtEl>
                                      </p:cBhvr>
                                    </p:animEffect>
                                  </p:childTnLst>
                                </p:cTn>
                              </p:par>
                              <p:par>
                                <p:cTn id="61" presetID="9" presetClass="entr" presetSubtype="0" fill="hold" nodeType="withEffect">
                                  <p:stCondLst>
                                    <p:cond delay="0"/>
                                  </p:stCondLst>
                                  <p:childTnLst>
                                    <p:set>
                                      <p:cBhvr>
                                        <p:cTn id="62" dur="1" fill="hold">
                                          <p:stCondLst>
                                            <p:cond delay="0"/>
                                          </p:stCondLst>
                                        </p:cTn>
                                        <p:tgtEl>
                                          <p:spTgt spid="9218">
                                            <p:txEl>
                                              <p:pRg st="14" end="14"/>
                                            </p:txEl>
                                          </p:spTgt>
                                        </p:tgtEl>
                                        <p:attrNameLst>
                                          <p:attrName>style.visibility</p:attrName>
                                        </p:attrNameLst>
                                      </p:cBhvr>
                                      <p:to>
                                        <p:strVal val="visible"/>
                                      </p:to>
                                    </p:set>
                                    <p:animEffect transition="in" filter="dissolve">
                                      <p:cBhvr>
                                        <p:cTn id="63" dur="500"/>
                                        <p:tgtEl>
                                          <p:spTgt spid="9218">
                                            <p:txEl>
                                              <p:pRg st="14" end="14"/>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9218">
                                            <p:txEl>
                                              <p:pRg st="16" end="16"/>
                                            </p:txEl>
                                          </p:spTgt>
                                        </p:tgtEl>
                                        <p:attrNameLst>
                                          <p:attrName>style.visibility</p:attrName>
                                        </p:attrNameLst>
                                      </p:cBhvr>
                                      <p:to>
                                        <p:strVal val="visible"/>
                                      </p:to>
                                    </p:set>
                                    <p:animEffect transition="in" filter="dissolve">
                                      <p:cBhvr>
                                        <p:cTn id="68" dur="500"/>
                                        <p:tgtEl>
                                          <p:spTgt spid="9218">
                                            <p:txEl>
                                              <p:pRg st="16" end="16"/>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9218">
                                            <p:txEl>
                                              <p:pRg st="17" end="17"/>
                                            </p:txEl>
                                          </p:spTgt>
                                        </p:tgtEl>
                                        <p:attrNameLst>
                                          <p:attrName>style.visibility</p:attrName>
                                        </p:attrNameLst>
                                      </p:cBhvr>
                                      <p:to>
                                        <p:strVal val="visible"/>
                                      </p:to>
                                    </p:set>
                                    <p:animEffect transition="in" filter="dissolve">
                                      <p:cBhvr>
                                        <p:cTn id="73" dur="500"/>
                                        <p:tgtEl>
                                          <p:spTgt spid="9218">
                                            <p:txEl>
                                              <p:pRg st="17" end="17"/>
                                            </p:txEl>
                                          </p:spTgt>
                                        </p:tgtEl>
                                      </p:cBhvr>
                                    </p:animEffect>
                                  </p:childTnLst>
                                </p:cTn>
                              </p:par>
                              <p:par>
                                <p:cTn id="74" presetID="9" presetClass="entr" presetSubtype="0" fill="hold" nodeType="withEffect">
                                  <p:stCondLst>
                                    <p:cond delay="0"/>
                                  </p:stCondLst>
                                  <p:childTnLst>
                                    <p:set>
                                      <p:cBhvr>
                                        <p:cTn id="75" dur="1" fill="hold">
                                          <p:stCondLst>
                                            <p:cond delay="0"/>
                                          </p:stCondLst>
                                        </p:cTn>
                                        <p:tgtEl>
                                          <p:spTgt spid="9218">
                                            <p:txEl>
                                              <p:pRg st="18" end="18"/>
                                            </p:txEl>
                                          </p:spTgt>
                                        </p:tgtEl>
                                        <p:attrNameLst>
                                          <p:attrName>style.visibility</p:attrName>
                                        </p:attrNameLst>
                                      </p:cBhvr>
                                      <p:to>
                                        <p:strVal val="visible"/>
                                      </p:to>
                                    </p:set>
                                    <p:animEffect transition="in" filter="dissolve">
                                      <p:cBhvr>
                                        <p:cTn id="76" dur="500"/>
                                        <p:tgtEl>
                                          <p:spTgt spid="9218">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C:\Users\User\Desktop\Безымянный.png"/>
          <p:cNvPicPr>
            <a:picLocks noChangeAspect="1" noChangeArrowheads="1"/>
          </p:cNvPicPr>
          <p:nvPr/>
        </p:nvPicPr>
        <p:blipFill>
          <a:blip r:embed="rId2" cstate="print"/>
          <a:srcRect r="65834" b="48032"/>
          <a:stretch>
            <a:fillRect/>
          </a:stretch>
        </p:blipFill>
        <p:spPr bwMode="auto">
          <a:xfrm>
            <a:off x="3491880" y="2636912"/>
            <a:ext cx="5309446" cy="3420000"/>
          </a:xfrm>
          <a:prstGeom prst="rect">
            <a:avLst/>
          </a:prstGeom>
          <a:noFill/>
          <a:ln w="9525">
            <a:noFill/>
            <a:miter lim="800000"/>
            <a:headEnd/>
            <a:tailEnd/>
          </a:ln>
        </p:spPr>
      </p:pic>
      <p:sp>
        <p:nvSpPr>
          <p:cNvPr id="13315" name="Rectangle 5"/>
          <p:cNvSpPr>
            <a:spLocks noChangeArrowheads="1"/>
          </p:cNvSpPr>
          <p:nvPr/>
        </p:nvSpPr>
        <p:spPr bwMode="auto">
          <a:xfrm>
            <a:off x="395536" y="1268760"/>
            <a:ext cx="3352800" cy="2970044"/>
          </a:xfrm>
          <a:prstGeom prst="rect">
            <a:avLst/>
          </a:prstGeom>
          <a:noFill/>
          <a:ln w="9525">
            <a:noFill/>
            <a:miter lim="800000"/>
            <a:headEnd/>
            <a:tailEnd/>
          </a:ln>
        </p:spPr>
        <p:txBody>
          <a:bodyPr anchor="ctr">
            <a:spAutoFit/>
          </a:bodyPr>
          <a:lstStyle/>
          <a:p>
            <a:pPr eaLnBrk="0" hangingPunct="0"/>
            <a:r>
              <a:rPr lang="ru-RU" sz="1700" dirty="0">
                <a:latin typeface="Times New Roman" pitchFamily="18" charset="0"/>
                <a:ea typeface="Calibri" pitchFamily="34" charset="0"/>
                <a:cs typeface="Times New Roman" pitchFamily="18" charset="0"/>
              </a:rPr>
              <a:t>Алюминий всем знаком!   </a:t>
            </a:r>
          </a:p>
          <a:p>
            <a:pPr eaLnBrk="0" hangingPunct="0"/>
            <a:r>
              <a:rPr lang="ru-RU" sz="1700" dirty="0">
                <a:latin typeface="Times New Roman" pitchFamily="18" charset="0"/>
                <a:ea typeface="Calibri" pitchFamily="34" charset="0"/>
                <a:cs typeface="Times New Roman" pitchFamily="18" charset="0"/>
              </a:rPr>
              <a:t>Нам исправно служит он,</a:t>
            </a:r>
          </a:p>
          <a:p>
            <a:pPr eaLnBrk="0" hangingPunct="0"/>
            <a:r>
              <a:rPr lang="ru-RU" sz="1700" dirty="0">
                <a:latin typeface="Times New Roman" pitchFamily="18" charset="0"/>
                <a:ea typeface="Calibri" pitchFamily="34" charset="0"/>
                <a:cs typeface="Times New Roman" pitchFamily="18" charset="0"/>
              </a:rPr>
              <a:t>Втрое он полегче стали,</a:t>
            </a:r>
            <a:endParaRPr lang="ru-RU" sz="1700" dirty="0">
              <a:latin typeface="Times New Roman" pitchFamily="18" charset="0"/>
              <a:cs typeface="Times New Roman" pitchFamily="18" charset="0"/>
            </a:endParaRPr>
          </a:p>
          <a:p>
            <a:pPr eaLnBrk="0" hangingPunct="0"/>
            <a:r>
              <a:rPr lang="ru-RU" sz="1700" dirty="0">
                <a:latin typeface="Times New Roman" pitchFamily="18" charset="0"/>
                <a:ea typeface="Calibri" pitchFamily="34" charset="0"/>
                <a:cs typeface="Calibri" pitchFamily="34" charset="0"/>
              </a:rPr>
              <a:t>Прочен в сплавах, и притом</a:t>
            </a:r>
            <a:endParaRPr lang="ru-RU" sz="1700" dirty="0">
              <a:latin typeface="Times New Roman" pitchFamily="18" charset="0"/>
              <a:cs typeface="Times New Roman" pitchFamily="18" charset="0"/>
            </a:endParaRPr>
          </a:p>
          <a:p>
            <a:pPr eaLnBrk="0" hangingPunct="0"/>
            <a:r>
              <a:rPr lang="ru-RU" sz="1700" dirty="0">
                <a:latin typeface="Times New Roman" pitchFamily="18" charset="0"/>
                <a:ea typeface="Calibri" pitchFamily="34" charset="0"/>
                <a:cs typeface="Calibri" pitchFamily="34" charset="0"/>
              </a:rPr>
              <a:t>Смело входит в каждый дом:</a:t>
            </a:r>
            <a:endParaRPr lang="ru-RU" sz="1700" dirty="0">
              <a:latin typeface="Times New Roman" pitchFamily="18" charset="0"/>
              <a:cs typeface="Times New Roman" pitchFamily="18" charset="0"/>
            </a:endParaRPr>
          </a:p>
          <a:p>
            <a:pPr eaLnBrk="0" hangingPunct="0"/>
            <a:r>
              <a:rPr lang="ru-RU" sz="1700" dirty="0">
                <a:latin typeface="Times New Roman" pitchFamily="18" charset="0"/>
                <a:ea typeface="Calibri" pitchFamily="34" charset="0"/>
                <a:cs typeface="Calibri" pitchFamily="34" charset="0"/>
              </a:rPr>
              <a:t>Провода висят у вас? Это раз!</a:t>
            </a:r>
            <a:endParaRPr lang="ru-RU" sz="1700" dirty="0">
              <a:latin typeface="Times New Roman" pitchFamily="18" charset="0"/>
              <a:cs typeface="Times New Roman" pitchFamily="18" charset="0"/>
            </a:endParaRPr>
          </a:p>
          <a:p>
            <a:pPr eaLnBrk="0" hangingPunct="0"/>
            <a:r>
              <a:rPr lang="ru-RU" sz="1700" dirty="0">
                <a:latin typeface="Times New Roman" pitchFamily="18" charset="0"/>
                <a:ea typeface="Calibri" pitchFamily="34" charset="0"/>
                <a:cs typeface="Calibri" pitchFamily="34" charset="0"/>
              </a:rPr>
              <a:t>Если есть сковорода-это два!</a:t>
            </a:r>
            <a:endParaRPr lang="ru-RU" sz="1700" dirty="0">
              <a:latin typeface="Times New Roman" pitchFamily="18" charset="0"/>
              <a:cs typeface="Times New Roman" pitchFamily="18" charset="0"/>
            </a:endParaRPr>
          </a:p>
          <a:p>
            <a:pPr eaLnBrk="0" hangingPunct="0"/>
            <a:r>
              <a:rPr lang="ru-RU" sz="1700" dirty="0">
                <a:latin typeface="Times New Roman" pitchFamily="18" charset="0"/>
                <a:ea typeface="Calibri" pitchFamily="34" charset="0"/>
                <a:cs typeface="Calibri" pitchFamily="34" charset="0"/>
              </a:rPr>
              <a:t>Самолет и теплоход,</a:t>
            </a:r>
            <a:endParaRPr lang="ru-RU" sz="1700" dirty="0">
              <a:latin typeface="Times New Roman" pitchFamily="18" charset="0"/>
              <a:cs typeface="Times New Roman" pitchFamily="18" charset="0"/>
            </a:endParaRPr>
          </a:p>
          <a:p>
            <a:pPr eaLnBrk="0" hangingPunct="0"/>
            <a:r>
              <a:rPr lang="ru-RU" sz="1700" dirty="0">
                <a:latin typeface="Times New Roman" pitchFamily="18" charset="0"/>
                <a:ea typeface="Calibri" pitchFamily="34" charset="0"/>
                <a:cs typeface="Calibri" pitchFamily="34" charset="0"/>
              </a:rPr>
              <a:t>Трактор или вездеход-</a:t>
            </a:r>
            <a:endParaRPr lang="ru-RU" sz="1700" dirty="0">
              <a:latin typeface="Times New Roman" pitchFamily="18" charset="0"/>
              <a:cs typeface="Times New Roman" pitchFamily="18" charset="0"/>
            </a:endParaRPr>
          </a:p>
          <a:p>
            <a:pPr eaLnBrk="0" hangingPunct="0"/>
            <a:r>
              <a:rPr lang="ru-RU" sz="1700" dirty="0">
                <a:latin typeface="Times New Roman" pitchFamily="18" charset="0"/>
                <a:ea typeface="Calibri" pitchFamily="34" charset="0"/>
                <a:cs typeface="Calibri" pitchFamily="34" charset="0"/>
              </a:rPr>
              <a:t>Для любых таких конструкции</a:t>
            </a:r>
            <a:endParaRPr lang="ru-RU" sz="1700" dirty="0">
              <a:latin typeface="Times New Roman" pitchFamily="18" charset="0"/>
              <a:cs typeface="Times New Roman" pitchFamily="18" charset="0"/>
            </a:endParaRPr>
          </a:p>
          <a:p>
            <a:pPr eaLnBrk="0" hangingPunct="0"/>
            <a:r>
              <a:rPr lang="ru-RU" sz="1700" dirty="0">
                <a:latin typeface="Times New Roman" pitchFamily="18" charset="0"/>
                <a:ea typeface="Calibri" pitchFamily="34" charset="0"/>
                <a:cs typeface="Calibri" pitchFamily="34" charset="0"/>
              </a:rPr>
              <a:t>Алюминий подойдет!</a:t>
            </a:r>
            <a:endParaRPr lang="ru-RU" sz="1700" dirty="0">
              <a:latin typeface="Times New Roman" pitchFamily="18" charset="0"/>
              <a:cs typeface="Times New Roman" pitchFamily="18" charset="0"/>
            </a:endParaRPr>
          </a:p>
        </p:txBody>
      </p:sp>
      <p:sp>
        <p:nvSpPr>
          <p:cNvPr id="4" name="Прямоугольник 3"/>
          <p:cNvSpPr/>
          <p:nvPr/>
        </p:nvSpPr>
        <p:spPr>
          <a:xfrm>
            <a:off x="1547664" y="332656"/>
            <a:ext cx="6552728" cy="584775"/>
          </a:xfrm>
          <a:prstGeom prst="rect">
            <a:avLst/>
          </a:prstGeom>
        </p:spPr>
        <p:txBody>
          <a:bodyPr wrap="square">
            <a:spAutoFit/>
          </a:bodyPr>
          <a:lstStyle/>
          <a:p>
            <a:pPr lvl="0" algn="ctr" fontAlgn="base">
              <a:spcBef>
                <a:spcPct val="0"/>
              </a:spcBef>
              <a:spcAft>
                <a:spcPct val="0"/>
              </a:spcAft>
            </a:pPr>
            <a:r>
              <a:rPr lang="ru-RU" sz="3200" b="1" i="1" dirty="0" smtClean="0">
                <a:solidFill>
                  <a:schemeClr val="tx2">
                    <a:lumMod val="75000"/>
                  </a:schemeClr>
                </a:solidFill>
                <a:latin typeface="Times New Roman" pitchFamily="18" charset="0"/>
                <a:ea typeface="Times New Roman" pitchFamily="18" charset="0"/>
                <a:cs typeface="Times New Roman" pitchFamily="18" charset="0"/>
              </a:rPr>
              <a:t>Применение алюминия</a:t>
            </a:r>
            <a:endParaRPr lang="ru-RU" sz="3200" b="1" i="1" dirty="0" smtClean="0">
              <a:solidFill>
                <a:schemeClr val="tx2">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612</TotalTime>
  <Words>914</Words>
  <Application>Microsoft Office PowerPoint</Application>
  <PresentationFormat>Экран (4:3)</PresentationFormat>
  <Paragraphs>255</Paragraphs>
  <Slides>17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Аспект</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Пользователь</cp:lastModifiedBy>
  <cp:revision>96</cp:revision>
  <dcterms:created xsi:type="dcterms:W3CDTF">2016-07-24T10:51:31Z</dcterms:created>
  <dcterms:modified xsi:type="dcterms:W3CDTF">2016-10-16T13:25:05Z</dcterms:modified>
</cp:coreProperties>
</file>