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81" r:id="rId9"/>
    <p:sldId id="284" r:id="rId10"/>
    <p:sldId id="287" r:id="rId11"/>
    <p:sldId id="266" r:id="rId12"/>
    <p:sldId id="314" r:id="rId13"/>
    <p:sldId id="268" r:id="rId14"/>
    <p:sldId id="315" r:id="rId15"/>
    <p:sldId id="286" r:id="rId16"/>
    <p:sldId id="316" r:id="rId17"/>
    <p:sldId id="285" r:id="rId18"/>
    <p:sldId id="317" r:id="rId19"/>
    <p:sldId id="318" r:id="rId20"/>
    <p:sldId id="270" r:id="rId21"/>
    <p:sldId id="310" r:id="rId22"/>
    <p:sldId id="319" r:id="rId23"/>
    <p:sldId id="320" r:id="rId24"/>
    <p:sldId id="311" r:id="rId25"/>
    <p:sldId id="321" r:id="rId26"/>
    <p:sldId id="288" r:id="rId27"/>
    <p:sldId id="294" r:id="rId28"/>
    <p:sldId id="296" r:id="rId29"/>
    <p:sldId id="313" r:id="rId30"/>
    <p:sldId id="309" r:id="rId31"/>
    <p:sldId id="322" r:id="rId32"/>
    <p:sldId id="297" r:id="rId33"/>
    <p:sldId id="298" r:id="rId34"/>
    <p:sldId id="299" r:id="rId35"/>
    <p:sldId id="323" r:id="rId36"/>
    <p:sldId id="303" r:id="rId37"/>
    <p:sldId id="304" r:id="rId38"/>
    <p:sldId id="293" r:id="rId39"/>
    <p:sldId id="305" r:id="rId40"/>
    <p:sldId id="306" r:id="rId41"/>
    <p:sldId id="307" r:id="rId42"/>
    <p:sldId id="324" r:id="rId4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00E1ECC-DE8D-42CB-BA0E-E8AA481A647F}" type="datetimeFigureOut">
              <a:rPr lang="id-ID" smtClean="0"/>
              <a:pPr/>
              <a:t>21/12/2012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EDFB23-609D-429A-8C98-7E78F622D9D7}"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00E1ECC-DE8D-42CB-BA0E-E8AA481A647F}" type="datetimeFigureOut">
              <a:rPr lang="id-ID" smtClean="0"/>
              <a:pPr/>
              <a:t>21/12/2012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EDFB23-609D-429A-8C98-7E78F622D9D7}"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00E1ECC-DE8D-42CB-BA0E-E8AA481A647F}" type="datetimeFigureOut">
              <a:rPr lang="id-ID" smtClean="0"/>
              <a:pPr/>
              <a:t>21/12/2012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EDFB23-609D-429A-8C98-7E78F622D9D7}"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00E1ECC-DE8D-42CB-BA0E-E8AA481A647F}" type="datetimeFigureOut">
              <a:rPr lang="id-ID" smtClean="0"/>
              <a:pPr/>
              <a:t>21/12/2012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EDFB23-609D-429A-8C98-7E78F622D9D7}"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1ECC-DE8D-42CB-BA0E-E8AA481A647F}" type="datetimeFigureOut">
              <a:rPr lang="id-ID" smtClean="0"/>
              <a:pPr/>
              <a:t>21/12/2012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EDFB23-609D-429A-8C98-7E78F622D9D7}"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00E1ECC-DE8D-42CB-BA0E-E8AA481A647F}" type="datetimeFigureOut">
              <a:rPr lang="id-ID" smtClean="0"/>
              <a:pPr/>
              <a:t>21/12/2012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8EDFB23-609D-429A-8C98-7E78F622D9D7}"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200E1ECC-DE8D-42CB-BA0E-E8AA481A647F}" type="datetimeFigureOut">
              <a:rPr lang="id-ID" smtClean="0"/>
              <a:pPr/>
              <a:t>21/12/2012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8EDFB23-609D-429A-8C98-7E78F622D9D7}"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200E1ECC-DE8D-42CB-BA0E-E8AA481A647F}" type="datetimeFigureOut">
              <a:rPr lang="id-ID" smtClean="0"/>
              <a:pPr/>
              <a:t>21/12/2012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8EDFB23-609D-429A-8C98-7E78F622D9D7}"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E1ECC-DE8D-42CB-BA0E-E8AA481A647F}" type="datetimeFigureOut">
              <a:rPr lang="id-ID" smtClean="0"/>
              <a:pPr/>
              <a:t>21/12/2012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8EDFB23-609D-429A-8C98-7E78F622D9D7}"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1ECC-DE8D-42CB-BA0E-E8AA481A647F}" type="datetimeFigureOut">
              <a:rPr lang="id-ID" smtClean="0"/>
              <a:pPr/>
              <a:t>21/12/2012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8EDFB23-609D-429A-8C98-7E78F622D9D7}"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1ECC-DE8D-42CB-BA0E-E8AA481A647F}" type="datetimeFigureOut">
              <a:rPr lang="id-ID" smtClean="0"/>
              <a:pPr/>
              <a:t>21/12/2012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8EDFB23-609D-429A-8C98-7E78F622D9D7}"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E1ECC-DE8D-42CB-BA0E-E8AA481A647F}" type="datetimeFigureOut">
              <a:rPr lang="id-ID" smtClean="0"/>
              <a:pPr/>
              <a:t>21/12/2012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DFB23-609D-429A-8C98-7E78F622D9D7}"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500042"/>
            <a:ext cx="7772400" cy="857256"/>
          </a:xfrm>
        </p:spPr>
        <p:txBody>
          <a:bodyPr>
            <a:normAutofit/>
          </a:bodyPr>
          <a:lstStyle/>
          <a:p>
            <a:r>
              <a:rPr lang="id-ID" sz="3000" dirty="0" smtClean="0">
                <a:latin typeface="Arial" pitchFamily="34" charset="0"/>
                <a:cs typeface="Arial" pitchFamily="34" charset="0"/>
              </a:rPr>
              <a:t>PROYEK 10</a:t>
            </a:r>
            <a:endParaRPr lang="id-ID" sz="3000" dirty="0">
              <a:latin typeface="Arial" pitchFamily="34" charset="0"/>
              <a:cs typeface="Arial" pitchFamily="34" charset="0"/>
            </a:endParaRPr>
          </a:p>
        </p:txBody>
      </p:sp>
      <p:sp>
        <p:nvSpPr>
          <p:cNvPr id="3" name="Subtitle 2"/>
          <p:cNvSpPr>
            <a:spLocks noGrp="1"/>
          </p:cNvSpPr>
          <p:nvPr>
            <p:ph type="subTitle" idx="1"/>
          </p:nvPr>
        </p:nvSpPr>
        <p:spPr>
          <a:xfrm>
            <a:off x="1500166" y="1643050"/>
            <a:ext cx="6400800" cy="1143008"/>
          </a:xfrm>
        </p:spPr>
        <p:txBody>
          <a:bodyPr>
            <a:normAutofit/>
          </a:bodyPr>
          <a:lstStyle/>
          <a:p>
            <a:r>
              <a:rPr lang="id-ID" sz="3000" dirty="0" smtClean="0">
                <a:solidFill>
                  <a:schemeClr val="tx1"/>
                </a:solidFill>
                <a:latin typeface="Tahoma" pitchFamily="34" charset="0"/>
                <a:cs typeface="Tahoma" pitchFamily="34" charset="0"/>
              </a:rPr>
              <a:t>QUERY</a:t>
            </a:r>
            <a:r>
              <a:rPr lang="id-ID" sz="3000" dirty="0" smtClean="0">
                <a:solidFill>
                  <a:schemeClr val="tx1"/>
                </a:solidFill>
                <a:latin typeface="Arial" pitchFamily="34" charset="0"/>
                <a:cs typeface="Arial" pitchFamily="34" charset="0"/>
              </a:rPr>
              <a:t> BASIS DATA-BASIS DATA TEXTBOOK</a:t>
            </a:r>
            <a:endParaRPr lang="id-ID" sz="3000" dirty="0">
              <a:solidFill>
                <a:schemeClr val="tx1"/>
              </a:solidFill>
              <a:latin typeface="Arial" pitchFamily="34" charset="0"/>
              <a:cs typeface="Arial" pitchFamily="34" charset="0"/>
            </a:endParaRPr>
          </a:p>
        </p:txBody>
      </p:sp>
      <p:sp>
        <p:nvSpPr>
          <p:cNvPr id="4" name="TextBox 3"/>
          <p:cNvSpPr txBox="1"/>
          <p:nvPr/>
        </p:nvSpPr>
        <p:spPr>
          <a:xfrm>
            <a:off x="428596" y="3500438"/>
            <a:ext cx="8358246" cy="2246769"/>
          </a:xfrm>
          <a:prstGeom prst="rect">
            <a:avLst/>
          </a:prstGeom>
          <a:noFill/>
        </p:spPr>
        <p:txBody>
          <a:bodyPr wrap="square" rtlCol="0">
            <a:spAutoFit/>
          </a:bodyPr>
          <a:lstStyle/>
          <a:p>
            <a:pPr algn="ctr"/>
            <a:r>
              <a:rPr lang="id-ID" sz="2800" dirty="0" smtClean="0">
                <a:latin typeface="Arial" pitchFamily="34" charset="0"/>
                <a:cs typeface="Arial" pitchFamily="34" charset="0"/>
              </a:rPr>
              <a:t>ANGGOTA KELOMPOK :</a:t>
            </a:r>
          </a:p>
          <a:p>
            <a:pPr marL="342900" indent="-342900"/>
            <a:r>
              <a:rPr lang="id-ID" sz="2800" dirty="0" smtClean="0">
                <a:latin typeface="Arial" pitchFamily="34" charset="0"/>
                <a:cs typeface="Arial" pitchFamily="34" charset="0"/>
              </a:rPr>
              <a:t>KIKI </a:t>
            </a:r>
            <a:r>
              <a:rPr lang="id-ID" sz="2800" dirty="0" smtClean="0">
                <a:latin typeface="Tahoma" pitchFamily="34" charset="0"/>
                <a:cs typeface="Tahoma" pitchFamily="34" charset="0"/>
              </a:rPr>
              <a:t>RIZKY</a:t>
            </a:r>
            <a:r>
              <a:rPr lang="id-ID" sz="2800" dirty="0" smtClean="0">
                <a:latin typeface="Arial" pitchFamily="34" charset="0"/>
                <a:cs typeface="Arial" pitchFamily="34" charset="0"/>
              </a:rPr>
              <a:t> ADITYA			      0211 11 053</a:t>
            </a:r>
          </a:p>
          <a:p>
            <a:pPr marL="342900" indent="-342900"/>
            <a:r>
              <a:rPr lang="id-ID" sz="2800" dirty="0" smtClean="0">
                <a:latin typeface="Arial" pitchFamily="34" charset="0"/>
                <a:cs typeface="Arial" pitchFamily="34" charset="0"/>
              </a:rPr>
              <a:t>FEBRIYAN PRATIDINA SAPUTRA	      0211 11 069</a:t>
            </a:r>
          </a:p>
          <a:p>
            <a:pPr marL="342900" indent="-342900"/>
            <a:r>
              <a:rPr lang="id-ID" sz="2800" dirty="0" smtClean="0">
                <a:latin typeface="Arial" pitchFamily="34" charset="0"/>
                <a:cs typeface="Arial" pitchFamily="34" charset="0"/>
              </a:rPr>
              <a:t>YUDI KUSUMA BASRI			      0211 11 081</a:t>
            </a:r>
          </a:p>
          <a:p>
            <a:pPr marL="342900" indent="-342900"/>
            <a:endParaRPr lang="id-ID"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2786058"/>
            <a:ext cx="7643866" cy="1384995"/>
          </a:xfrm>
          <a:prstGeom prst="rect">
            <a:avLst/>
          </a:prstGeom>
          <a:noFill/>
        </p:spPr>
        <p:txBody>
          <a:bodyPr wrap="square" rtlCol="0">
            <a:spAutoFit/>
          </a:bodyPr>
          <a:lstStyle/>
          <a:p>
            <a:r>
              <a:rPr lang="id-ID" sz="2800" dirty="0" smtClean="0">
                <a:latin typeface="Tahoma" pitchFamily="34" charset="0"/>
                <a:cs typeface="Tahoma" pitchFamily="34" charset="0"/>
              </a:rPr>
              <a:t>Basis data textbook terdiri atas table yang saling berhubungan karena memiliki nilai yang sama.</a:t>
            </a:r>
            <a:endParaRPr lang="id-ID" sz="2800" dirty="0">
              <a:latin typeface="Tahoma" pitchFamily="34" charset="0"/>
              <a:cs typeface="Tahoma" pitchFamily="34" charset="0"/>
            </a:endParaRPr>
          </a:p>
        </p:txBody>
      </p:sp>
      <p:sp>
        <p:nvSpPr>
          <p:cNvPr id="5" name="TextBox 4"/>
          <p:cNvSpPr txBox="1"/>
          <p:nvPr/>
        </p:nvSpPr>
        <p:spPr>
          <a:xfrm>
            <a:off x="857224" y="1285860"/>
            <a:ext cx="4246227" cy="553998"/>
          </a:xfrm>
          <a:prstGeom prst="rect">
            <a:avLst/>
          </a:prstGeom>
          <a:noFill/>
        </p:spPr>
        <p:txBody>
          <a:bodyPr wrap="none" rtlCol="0">
            <a:spAutoFit/>
          </a:bodyPr>
          <a:lstStyle/>
          <a:p>
            <a:r>
              <a:rPr lang="id-ID" sz="3000" dirty="0" smtClean="0">
                <a:latin typeface="Tahoma" pitchFamily="34" charset="0"/>
                <a:cs typeface="Tahoma" pitchFamily="34" charset="0"/>
              </a:rPr>
              <a:t>BASIS DATA TEXTBOOK</a:t>
            </a:r>
            <a:endParaRPr lang="id-ID" sz="30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88" y="5857892"/>
            <a:ext cx="3757610" cy="428628"/>
          </a:xfrm>
        </p:spPr>
        <p:txBody>
          <a:bodyPr>
            <a:normAutofit fontScale="90000"/>
          </a:bodyPr>
          <a:lstStyle/>
          <a:p>
            <a:r>
              <a:rPr lang="id-ID" dirty="0" smtClean="0"/>
              <a:t>GAMBAR 1</a:t>
            </a:r>
            <a:endParaRPr lang="id-ID" dirty="0"/>
          </a:p>
        </p:txBody>
      </p:sp>
      <p:pic>
        <p:nvPicPr>
          <p:cNvPr id="6" name="Content Placeholder 5" descr="1.jpg"/>
          <p:cNvPicPr>
            <a:picLocks noGrp="1" noChangeAspect="1"/>
          </p:cNvPicPr>
          <p:nvPr>
            <p:ph idx="1"/>
          </p:nvPr>
        </p:nvPicPr>
        <p:blipFill>
          <a:blip r:embed="rId2"/>
          <a:stretch>
            <a:fillRect/>
          </a:stretch>
        </p:blipFill>
        <p:spPr>
          <a:xfrm>
            <a:off x="546957" y="142852"/>
            <a:ext cx="8050085" cy="519749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PADA GAMBAR 1 MENUNJUKAN TAMPILAN AWAL DARI MICROSOFT ACCESS. LALU KITA DAPAT MEMULAI DENGAN MEMILIH BLANK DATABASE</a:t>
            </a:r>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ELD DB.jpg"/>
          <p:cNvPicPr>
            <a:picLocks noGrp="1" noChangeAspect="1"/>
          </p:cNvPicPr>
          <p:nvPr>
            <p:ph idx="1"/>
          </p:nvPr>
        </p:nvPicPr>
        <p:blipFill>
          <a:blip r:embed="rId2"/>
          <a:stretch>
            <a:fillRect/>
          </a:stretch>
        </p:blipFill>
        <p:spPr>
          <a:xfrm>
            <a:off x="546957" y="285728"/>
            <a:ext cx="8050085" cy="5357850"/>
          </a:xfrm>
        </p:spPr>
      </p:pic>
      <p:sp>
        <p:nvSpPr>
          <p:cNvPr id="7" name="TextBox 6"/>
          <p:cNvSpPr txBox="1"/>
          <p:nvPr/>
        </p:nvSpPr>
        <p:spPr>
          <a:xfrm>
            <a:off x="3860516" y="5786454"/>
            <a:ext cx="1211550" cy="369332"/>
          </a:xfrm>
          <a:prstGeom prst="rect">
            <a:avLst/>
          </a:prstGeom>
          <a:noFill/>
        </p:spPr>
        <p:txBody>
          <a:bodyPr wrap="none" rtlCol="0">
            <a:spAutoFit/>
          </a:bodyPr>
          <a:lstStyle/>
          <a:p>
            <a:r>
              <a:rPr lang="id-ID" dirty="0" smtClean="0"/>
              <a:t>GAMBAR 2</a:t>
            </a:r>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PADA GAMBAR 2 MENUNJUKAN TAMPILAN DARI DATABASE YANG TERDAPAT </a:t>
            </a:r>
            <a:r>
              <a:rPr lang="id-ID" i="1" dirty="0" smtClean="0"/>
              <a:t>FIELD NAME, DATA TYPE, DESCRIPTION.</a:t>
            </a:r>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ELD MHS.jpg"/>
          <p:cNvPicPr>
            <a:picLocks noGrp="1" noChangeAspect="1"/>
          </p:cNvPicPr>
          <p:nvPr>
            <p:ph idx="1"/>
          </p:nvPr>
        </p:nvPicPr>
        <p:blipFill>
          <a:blip r:embed="rId2"/>
          <a:stretch>
            <a:fillRect/>
          </a:stretch>
        </p:blipFill>
        <p:spPr>
          <a:xfrm>
            <a:off x="546957" y="428605"/>
            <a:ext cx="8050085" cy="5429288"/>
          </a:xfrm>
        </p:spPr>
      </p:pic>
      <p:sp>
        <p:nvSpPr>
          <p:cNvPr id="5" name="TextBox 4"/>
          <p:cNvSpPr txBox="1"/>
          <p:nvPr/>
        </p:nvSpPr>
        <p:spPr>
          <a:xfrm>
            <a:off x="3929058" y="6000768"/>
            <a:ext cx="1874231" cy="523220"/>
          </a:xfrm>
          <a:prstGeom prst="rect">
            <a:avLst/>
          </a:prstGeom>
          <a:noFill/>
        </p:spPr>
        <p:txBody>
          <a:bodyPr wrap="none" rtlCol="0">
            <a:spAutoFit/>
          </a:bodyPr>
          <a:lstStyle/>
          <a:p>
            <a:r>
              <a:rPr lang="id-ID" sz="2800" dirty="0" smtClean="0">
                <a:latin typeface="Tahoma" pitchFamily="34" charset="0"/>
                <a:cs typeface="Tahoma" pitchFamily="34" charset="0"/>
              </a:rPr>
              <a:t>GAMBAR 3</a:t>
            </a:r>
            <a:endParaRPr lang="id-ID" sz="28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PADA GAMBAR 3 MENUNJUKAN FIELD DALAM TABEL MAHASISWA YANG BERISIKAN </a:t>
            </a:r>
            <a:r>
              <a:rPr lang="id-ID" i="1" dirty="0" smtClean="0"/>
              <a:t>NPM </a:t>
            </a:r>
            <a:r>
              <a:rPr lang="id-ID" dirty="0" smtClean="0"/>
              <a:t>DAN </a:t>
            </a:r>
            <a:r>
              <a:rPr lang="id-ID" i="1" dirty="0" smtClean="0"/>
              <a:t>NAMA</a:t>
            </a:r>
            <a:endParaRPr lang="id-ID"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ELD NILAI.jpg"/>
          <p:cNvPicPr>
            <a:picLocks noGrp="1" noChangeAspect="1"/>
          </p:cNvPicPr>
          <p:nvPr>
            <p:ph idx="1"/>
          </p:nvPr>
        </p:nvPicPr>
        <p:blipFill>
          <a:blip r:embed="rId2"/>
          <a:stretch>
            <a:fillRect/>
          </a:stretch>
        </p:blipFill>
        <p:spPr>
          <a:xfrm>
            <a:off x="546957" y="428605"/>
            <a:ext cx="8050085" cy="5500726"/>
          </a:xfrm>
        </p:spPr>
      </p:pic>
      <p:sp>
        <p:nvSpPr>
          <p:cNvPr id="5" name="TextBox 4"/>
          <p:cNvSpPr txBox="1"/>
          <p:nvPr/>
        </p:nvSpPr>
        <p:spPr>
          <a:xfrm>
            <a:off x="3571868" y="6000768"/>
            <a:ext cx="1874231" cy="523220"/>
          </a:xfrm>
          <a:prstGeom prst="rect">
            <a:avLst/>
          </a:prstGeom>
          <a:noFill/>
        </p:spPr>
        <p:txBody>
          <a:bodyPr wrap="none" rtlCol="0">
            <a:spAutoFit/>
          </a:bodyPr>
          <a:lstStyle/>
          <a:p>
            <a:r>
              <a:rPr lang="id-ID" sz="2800" dirty="0" smtClean="0">
                <a:latin typeface="Tahoma" pitchFamily="34" charset="0"/>
                <a:cs typeface="Tahoma" pitchFamily="34" charset="0"/>
              </a:rPr>
              <a:t>GAMBAR 4</a:t>
            </a:r>
            <a:endParaRPr lang="id-ID" sz="28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SAMA SEPERTINYA GAMBAR 3,PADA GAMBAR 4 MENUNJUKAN FIELD DALAM TABEL NILAI YANG BERISIKAN </a:t>
            </a:r>
            <a:r>
              <a:rPr lang="id-ID" i="1" dirty="0" smtClean="0"/>
              <a:t>NPM, NILAI, DAN MATA KULIAH</a:t>
            </a:r>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SETELAH MENGISI TABEL-TABEL TERSEBUT LALU DI HUBUNGKAN SEPERTI PADA GAMBAR 5</a:t>
            </a:r>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000" dirty="0" smtClean="0">
                <a:latin typeface="Arial" pitchFamily="34" charset="0"/>
                <a:cs typeface="Arial" pitchFamily="34" charset="0"/>
              </a:rPr>
              <a:t>TUJUAN BELAJAR</a:t>
            </a:r>
            <a:endParaRPr lang="id-ID" sz="30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id-ID" sz="2800" dirty="0" smtClean="0">
                <a:latin typeface="Tahoma" pitchFamily="34" charset="0"/>
                <a:cs typeface="Tahoma" pitchFamily="34" charset="0"/>
              </a:rPr>
              <a:t>Mengetahui cara membuat query menggunakan satu atau lebih tabel.</a:t>
            </a:r>
          </a:p>
          <a:p>
            <a:r>
              <a:rPr lang="id-ID" sz="2800" dirty="0" smtClean="0">
                <a:latin typeface="Tahoma" pitchFamily="34" charset="0"/>
                <a:cs typeface="Tahoma" pitchFamily="34" charset="0"/>
              </a:rPr>
              <a:t>Mengetahui cara membatasi hasil query dengan satu atau beberapa pembatasan.</a:t>
            </a:r>
          </a:p>
          <a:p>
            <a:r>
              <a:rPr lang="id-ID" sz="2800" dirty="0" smtClean="0">
                <a:latin typeface="Tahoma" pitchFamily="34" charset="0"/>
                <a:cs typeface="Tahoma" pitchFamily="34" charset="0"/>
              </a:rPr>
              <a:t>Memahami bagaimana sebuah query dapat meminta nilai batasan dari pengguna query.</a:t>
            </a:r>
          </a:p>
          <a:p>
            <a:r>
              <a:rPr lang="id-ID" sz="2800" dirty="0" smtClean="0">
                <a:latin typeface="Tahoma" pitchFamily="34" charset="0"/>
                <a:cs typeface="Tahoma" pitchFamily="34" charset="0"/>
              </a:rPr>
              <a:t>Mengetahui cara menggunakan query untuk mencari nilai parsial dalam field.</a:t>
            </a:r>
          </a:p>
          <a:p>
            <a:r>
              <a:rPr lang="id-ID" sz="2800" dirty="0" smtClean="0">
                <a:latin typeface="Tahoma" pitchFamily="34" charset="0"/>
                <a:cs typeface="Tahoma" pitchFamily="34" charset="0"/>
              </a:rPr>
              <a:t>Mengetahui cara membuat perhitungan di dalam query pada baik fields teks dan numerik.</a:t>
            </a:r>
            <a:endParaRPr lang="id-ID" sz="28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0" y="6072206"/>
            <a:ext cx="3286148" cy="571504"/>
          </a:xfrm>
        </p:spPr>
        <p:txBody>
          <a:bodyPr>
            <a:normAutofit/>
          </a:bodyPr>
          <a:lstStyle/>
          <a:p>
            <a:r>
              <a:rPr lang="id-ID" sz="2800" dirty="0" smtClean="0">
                <a:latin typeface="Tahoma" pitchFamily="34" charset="0"/>
                <a:cs typeface="Tahoma" pitchFamily="34" charset="0"/>
              </a:rPr>
              <a:t>GAMBAR 5</a:t>
            </a:r>
            <a:endParaRPr lang="id-ID" sz="2800" dirty="0">
              <a:latin typeface="Tahoma" pitchFamily="34" charset="0"/>
              <a:cs typeface="Tahoma" pitchFamily="34" charset="0"/>
            </a:endParaRPr>
          </a:p>
        </p:txBody>
      </p:sp>
      <p:pic>
        <p:nvPicPr>
          <p:cNvPr id="6" name="Content Placeholder 5" descr="RLTNSHP.jpg"/>
          <p:cNvPicPr>
            <a:picLocks noGrp="1" noChangeAspect="1"/>
          </p:cNvPicPr>
          <p:nvPr>
            <p:ph idx="1"/>
          </p:nvPr>
        </p:nvPicPr>
        <p:blipFill>
          <a:blip r:embed="rId2"/>
          <a:stretch>
            <a:fillRect/>
          </a:stretch>
        </p:blipFill>
        <p:spPr>
          <a:xfrm>
            <a:off x="546957" y="357166"/>
            <a:ext cx="8050085" cy="576899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SHOW TABLE</a:t>
            </a:r>
            <a:endParaRPr lang="id-ID" dirty="0"/>
          </a:p>
        </p:txBody>
      </p:sp>
      <p:pic>
        <p:nvPicPr>
          <p:cNvPr id="4" name="Content Placeholder 3" descr="SHOW TABLE.jpg"/>
          <p:cNvPicPr>
            <a:picLocks noGrp="1" noChangeAspect="1"/>
          </p:cNvPicPr>
          <p:nvPr>
            <p:ph idx="1"/>
          </p:nvPr>
        </p:nvPicPr>
        <p:blipFill>
          <a:blip r:embed="rId2"/>
          <a:stretch>
            <a:fillRect/>
          </a:stretch>
        </p:blipFill>
        <p:spPr>
          <a:xfrm>
            <a:off x="546957" y="1600200"/>
            <a:ext cx="8050085" cy="4525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GAMBAR SHOW TABLE BERIKUT ADALAH AWAL UNTUK MEMBUAT SUATU BATASAN NILAI YANG KURANG DARI 60</a:t>
            </a:r>
            <a:endParaRPr lang="id-ID"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SETELAH ITU KLIK DUA KALI PADA SHOW TABEL YANG BERJUDUL MAHASSISWA DAN NILAI SEPERTI PADA GAMBAR TABEL MASUK.</a:t>
            </a:r>
            <a:endParaRPr lang="id-ID"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TABLE MASUK</a:t>
            </a:r>
            <a:endParaRPr lang="id-ID" dirty="0"/>
          </a:p>
        </p:txBody>
      </p:sp>
      <p:pic>
        <p:nvPicPr>
          <p:cNvPr id="4" name="Content Placeholder 3" descr="TABLE MASUK.jpg"/>
          <p:cNvPicPr>
            <a:picLocks noGrp="1" noChangeAspect="1"/>
          </p:cNvPicPr>
          <p:nvPr>
            <p:ph idx="1"/>
          </p:nvPr>
        </p:nvPicPr>
        <p:blipFill>
          <a:blip r:embed="rId2"/>
          <a:stretch>
            <a:fillRect/>
          </a:stretch>
        </p:blipFill>
        <p:spPr>
          <a:xfrm>
            <a:off x="546957" y="1600200"/>
            <a:ext cx="8050085" cy="452596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sz="2800" dirty="0" smtClean="0">
                <a:latin typeface="Tahoma" pitchFamily="34" charset="0"/>
                <a:cs typeface="Tahoma" pitchFamily="34" charset="0"/>
              </a:rPr>
              <a:t>SETELAH SEMUA ITU DILAKUKAN, LALU TABEL MAHASISWA DAN NILAI DIHUBUNGKAN DENGAN BATASAN KURANG DARI 60. SETELAH DIHUBUNGKAN LALU KLIK RUN UNTUK MENAMPILKAN HASIL NILAI YANG KURANG DARI 60, DAN DIBUAT SUATU LAPORAN UNTUK NILAI KURANG DARI 60. SEPERTI 3 GAMBAR YANG BERDERET DI SLIDE BERIKUTNYA.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KURANG 60</a:t>
            </a:r>
            <a:endParaRPr lang="id-ID" dirty="0"/>
          </a:p>
        </p:txBody>
      </p:sp>
      <p:pic>
        <p:nvPicPr>
          <p:cNvPr id="4" name="Content Placeholder 3" descr="K60.jpg"/>
          <p:cNvPicPr>
            <a:picLocks noGrp="1" noChangeAspect="1"/>
          </p:cNvPicPr>
          <p:nvPr>
            <p:ph idx="1"/>
          </p:nvPr>
        </p:nvPicPr>
        <p:blipFill>
          <a:blip r:embed="rId2"/>
          <a:stretch>
            <a:fillRect/>
          </a:stretch>
        </p:blipFill>
        <p:spPr>
          <a:xfrm>
            <a:off x="546957" y="1600200"/>
            <a:ext cx="8050085" cy="45259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 RUN</a:t>
            </a:r>
            <a:endParaRPr lang="id-ID" dirty="0"/>
          </a:p>
        </p:txBody>
      </p:sp>
      <p:pic>
        <p:nvPicPr>
          <p:cNvPr id="4" name="Content Placeholder 3" descr="HASIL K60.jpg"/>
          <p:cNvPicPr>
            <a:picLocks noGrp="1" noChangeAspect="1"/>
          </p:cNvPicPr>
          <p:nvPr>
            <p:ph idx="1"/>
          </p:nvPr>
        </p:nvPicPr>
        <p:blipFill>
          <a:blip r:embed="rId2"/>
          <a:stretch>
            <a:fillRect/>
          </a:stretch>
        </p:blipFill>
        <p:spPr>
          <a:xfrm>
            <a:off x="546957" y="1600200"/>
            <a:ext cx="8050085" cy="45259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LAPORAN</a:t>
            </a:r>
            <a:endParaRPr lang="id-ID" dirty="0"/>
          </a:p>
        </p:txBody>
      </p:sp>
      <p:pic>
        <p:nvPicPr>
          <p:cNvPr id="4" name="Content Placeholder 3" descr="RRK60.jpg"/>
          <p:cNvPicPr>
            <a:picLocks noGrp="1" noChangeAspect="1"/>
          </p:cNvPicPr>
          <p:nvPr>
            <p:ph idx="1"/>
          </p:nvPr>
        </p:nvPicPr>
        <p:blipFill>
          <a:blip r:embed="rId2"/>
          <a:stretch>
            <a:fillRect/>
          </a:stretch>
        </p:blipFill>
        <p:spPr>
          <a:xfrm>
            <a:off x="546957" y="1617681"/>
            <a:ext cx="8050085" cy="45259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NAMA TABEL INI DIMAKSUDKAN UNTUK MEMBERI JUDUL PADA TABEL ATAU MENGGANTI NAMA SUATU TABEL JIKA INGIN DIGANTI, TERLIHAT PADA GAMBAR SLIDE BERIKUTNYA.</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000" dirty="0">
                <a:latin typeface="Arial" pitchFamily="34" charset="0"/>
                <a:cs typeface="Arial" pitchFamily="34" charset="0"/>
              </a:rPr>
              <a:t>P</a:t>
            </a:r>
            <a:r>
              <a:rPr lang="id-ID" sz="3000" dirty="0" smtClean="0">
                <a:latin typeface="Arial" pitchFamily="34" charset="0"/>
                <a:cs typeface="Arial" pitchFamily="34" charset="0"/>
              </a:rPr>
              <a:t>endahuluan</a:t>
            </a:r>
            <a:endParaRPr lang="id-ID" sz="3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id-ID" sz="2800" dirty="0" smtClean="0">
                <a:latin typeface="Arial" pitchFamily="34" charset="0"/>
                <a:cs typeface="Arial" pitchFamily="34" charset="0"/>
              </a:rPr>
              <a:t>Proyek ini menggunakan Microsoft Access untuk membuat query (permintaan) untuk basis data yang sudah ada. Basis data untuk proyek ini, Textbook, berkenaan dengan nilai mata kuliah. Basis data ini juga berisikan catatan mengenai mahasiswa yang memiliki nilai dibawah rata-rata</a:t>
            </a:r>
            <a:endParaRPr lang="id-ID"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NAMA TABLE</a:t>
            </a:r>
            <a:endParaRPr lang="id-ID" dirty="0"/>
          </a:p>
        </p:txBody>
      </p:sp>
      <p:pic>
        <p:nvPicPr>
          <p:cNvPr id="4" name="Content Placeholder 3" descr="NAMA TABLE.jpg"/>
          <p:cNvPicPr>
            <a:picLocks noGrp="1" noChangeAspect="1"/>
          </p:cNvPicPr>
          <p:nvPr>
            <p:ph idx="1"/>
          </p:nvPr>
        </p:nvPicPr>
        <p:blipFill>
          <a:blip r:embed="rId2"/>
          <a:stretch>
            <a:fillRect/>
          </a:stretch>
        </p:blipFill>
        <p:spPr>
          <a:xfrm>
            <a:off x="546957" y="1600200"/>
            <a:ext cx="8050085" cy="45259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PADA BATASAN LEBIH DARI 60 SAMA HALNYA DENGAN CARA  MEMBUAT BATASAN KURANG DARI 60, NAMUN HANYA MENGGANTI BATASANNYA SAJA DENGAN &gt;60.</a:t>
            </a:r>
            <a:endParaRPr lang="id-ID"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LEBIH 60</a:t>
            </a:r>
            <a:endParaRPr lang="id-ID" dirty="0"/>
          </a:p>
        </p:txBody>
      </p:sp>
      <p:pic>
        <p:nvPicPr>
          <p:cNvPr id="4" name="Content Placeholder 3" descr="L60.jpg"/>
          <p:cNvPicPr>
            <a:picLocks noGrp="1" noChangeAspect="1"/>
          </p:cNvPicPr>
          <p:nvPr>
            <p:ph idx="1"/>
          </p:nvPr>
        </p:nvPicPr>
        <p:blipFill>
          <a:blip r:embed="rId2"/>
          <a:stretch>
            <a:fillRect/>
          </a:stretch>
        </p:blipFill>
        <p:spPr>
          <a:xfrm>
            <a:off x="546957" y="1600200"/>
            <a:ext cx="8050085" cy="4525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 RUN</a:t>
            </a:r>
            <a:endParaRPr lang="id-ID" dirty="0"/>
          </a:p>
        </p:txBody>
      </p:sp>
      <p:pic>
        <p:nvPicPr>
          <p:cNvPr id="4" name="Content Placeholder 3" descr="HASIL L60.jpg"/>
          <p:cNvPicPr>
            <a:picLocks noGrp="1" noChangeAspect="1"/>
          </p:cNvPicPr>
          <p:nvPr>
            <p:ph idx="1"/>
          </p:nvPr>
        </p:nvPicPr>
        <p:blipFill>
          <a:blip r:embed="rId2"/>
          <a:stretch>
            <a:fillRect/>
          </a:stretch>
        </p:blipFill>
        <p:spPr>
          <a:xfrm>
            <a:off x="546957" y="1600200"/>
            <a:ext cx="8050085" cy="452596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LAPORAN</a:t>
            </a:r>
            <a:endParaRPr lang="id-ID" dirty="0"/>
          </a:p>
        </p:txBody>
      </p:sp>
      <p:pic>
        <p:nvPicPr>
          <p:cNvPr id="4" name="Content Placeholder 3" descr="RL60.jpg"/>
          <p:cNvPicPr>
            <a:picLocks noGrp="1" noChangeAspect="1"/>
          </p:cNvPicPr>
          <p:nvPr>
            <p:ph idx="1"/>
          </p:nvPr>
        </p:nvPicPr>
        <p:blipFill>
          <a:blip r:embed="rId2"/>
          <a:stretch>
            <a:fillRect/>
          </a:stretch>
        </p:blipFill>
        <p:spPr>
          <a:xfrm>
            <a:off x="546957" y="1600200"/>
            <a:ext cx="8050085" cy="452596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PADA GAMBAR BATASAN &gt;60&lt;75 DAN &lt;60 &gt;75 JUGA SAMA CARANYA DENGAN MEMBERI BATASAN PADA BATASAN SEBELUMNYA CUMA HANYA MENGGANTI BATASANNYA SAJA YANG TELAH DITENTUKAN.</a:t>
            </a:r>
            <a:endParaRPr lang="id-ID"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&gt;60&lt;75</a:t>
            </a:r>
            <a:endParaRPr lang="id-ID" dirty="0"/>
          </a:p>
        </p:txBody>
      </p:sp>
      <p:pic>
        <p:nvPicPr>
          <p:cNvPr id="4" name="Content Placeholder 3" descr="K60L755.jpg"/>
          <p:cNvPicPr>
            <a:picLocks noGrp="1" noChangeAspect="1"/>
          </p:cNvPicPr>
          <p:nvPr>
            <p:ph idx="1"/>
          </p:nvPr>
        </p:nvPicPr>
        <p:blipFill>
          <a:blip r:embed="rId2"/>
          <a:stretch>
            <a:fillRect/>
          </a:stretch>
        </p:blipFill>
        <p:spPr>
          <a:xfrm>
            <a:off x="546957" y="1600200"/>
            <a:ext cx="8050085" cy="452596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 RUN</a:t>
            </a:r>
            <a:endParaRPr lang="id-ID" dirty="0"/>
          </a:p>
        </p:txBody>
      </p:sp>
      <p:pic>
        <p:nvPicPr>
          <p:cNvPr id="6" name="Content Placeholder 5" descr="HASIL L60K75.jpg"/>
          <p:cNvPicPr>
            <a:picLocks noGrp="1" noChangeAspect="1"/>
          </p:cNvPicPr>
          <p:nvPr>
            <p:ph idx="1"/>
          </p:nvPr>
        </p:nvPicPr>
        <p:blipFill>
          <a:blip r:embed="rId2"/>
          <a:stretch>
            <a:fillRect/>
          </a:stretch>
        </p:blipFill>
        <p:spPr>
          <a:xfrm>
            <a:off x="546957" y="1600200"/>
            <a:ext cx="8050085" cy="4525963"/>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LAPORAN</a:t>
            </a:r>
            <a:endParaRPr lang="id-ID" dirty="0"/>
          </a:p>
        </p:txBody>
      </p:sp>
      <p:pic>
        <p:nvPicPr>
          <p:cNvPr id="4" name="Content Placeholder 3" descr="RL60K75.jpg"/>
          <p:cNvPicPr>
            <a:picLocks noGrp="1" noChangeAspect="1"/>
          </p:cNvPicPr>
          <p:nvPr>
            <p:ph idx="1"/>
          </p:nvPr>
        </p:nvPicPr>
        <p:blipFill>
          <a:blip r:embed="rId2"/>
          <a:stretch>
            <a:fillRect/>
          </a:stretch>
        </p:blipFill>
        <p:spPr>
          <a:xfrm>
            <a:off x="546957" y="1600200"/>
            <a:ext cx="8050085" cy="4525963"/>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&lt;60 &gt;75</a:t>
            </a:r>
            <a:endParaRPr lang="id-ID" dirty="0"/>
          </a:p>
        </p:txBody>
      </p:sp>
      <p:pic>
        <p:nvPicPr>
          <p:cNvPr id="4" name="Content Placeholder 3" descr="k60L75.jpg"/>
          <p:cNvPicPr>
            <a:picLocks noGrp="1" noChangeAspect="1"/>
          </p:cNvPicPr>
          <p:nvPr>
            <p:ph idx="1"/>
          </p:nvPr>
        </p:nvPicPr>
        <p:blipFill>
          <a:blip r:embed="rId2"/>
          <a:stretch>
            <a:fillRect/>
          </a:stretch>
        </p:blipFill>
        <p:spPr>
          <a:xfrm>
            <a:off x="546957" y="1600200"/>
            <a:ext cx="8050085"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8229600" cy="5929354"/>
          </a:xfrm>
        </p:spPr>
        <p:txBody>
          <a:bodyPr>
            <a:normAutofit/>
          </a:bodyPr>
          <a:lstStyle/>
          <a:p>
            <a:pPr>
              <a:buNone/>
            </a:pPr>
            <a:r>
              <a:rPr lang="id-ID" sz="2800" dirty="0" smtClean="0"/>
              <a:t>	Proyek </a:t>
            </a:r>
            <a:r>
              <a:rPr lang="id-ID" sz="2800" dirty="0" smtClean="0"/>
              <a:t>11 adalah proyek pelengkap; Tujuan pembelajaran untuk proyek ini sama dengan proyek 10, </a:t>
            </a:r>
            <a:r>
              <a:rPr lang="id-ID" sz="2800" dirty="0" smtClean="0">
                <a:latin typeface="Tahoma" pitchFamily="34" charset="0"/>
                <a:cs typeface="Tahoma" pitchFamily="34" charset="0"/>
              </a:rPr>
              <a:t>tetapi</a:t>
            </a:r>
            <a:r>
              <a:rPr lang="id-ID" sz="2800" dirty="0" smtClean="0"/>
              <a:t> menggunakan contoh yang berbeda. Proyek 10 dan 11 sama-sama mempelajari konsep-konsep query sehingga para pengajar memiliki pilihan untuk memberikan kedua proyek pada semester yang sama atau pun memberikan proyek yang berbeda kepada para siswa pada semester yang berbeda.</a:t>
            </a:r>
          </a:p>
          <a:p>
            <a:pPr>
              <a:buNone/>
            </a:pPr>
            <a:r>
              <a:rPr lang="id-ID" sz="2800" dirty="0" smtClean="0"/>
              <a:t>	Basis </a:t>
            </a:r>
            <a:r>
              <a:rPr lang="id-ID" sz="2800" dirty="0" smtClean="0"/>
              <a:t>data Access terdiri atas satu file; Meskipun terdapat banyak tabel di dalam sebuah basis data tabel tersebut terletak di dalam file basis data, bersama dengan berbagai macam formulir,</a:t>
            </a:r>
            <a:endParaRPr lang="id-ID"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 RUN</a:t>
            </a:r>
            <a:endParaRPr lang="id-ID" dirty="0"/>
          </a:p>
        </p:txBody>
      </p:sp>
      <p:pic>
        <p:nvPicPr>
          <p:cNvPr id="4" name="Content Placeholder 3" descr="HASIL K60orL75.jpg"/>
          <p:cNvPicPr>
            <a:picLocks noGrp="1" noChangeAspect="1"/>
          </p:cNvPicPr>
          <p:nvPr>
            <p:ph idx="1"/>
          </p:nvPr>
        </p:nvPicPr>
        <p:blipFill>
          <a:blip r:embed="rId2"/>
          <a:stretch>
            <a:fillRect/>
          </a:stretch>
        </p:blipFill>
        <p:spPr>
          <a:xfrm>
            <a:off x="546957" y="1600200"/>
            <a:ext cx="8050085" cy="452596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LAPORAN </a:t>
            </a:r>
            <a:endParaRPr lang="id-ID" dirty="0"/>
          </a:p>
        </p:txBody>
      </p:sp>
      <p:pic>
        <p:nvPicPr>
          <p:cNvPr id="4" name="Content Placeholder 3" descr="RK60L75.jpg"/>
          <p:cNvPicPr>
            <a:picLocks noGrp="1" noChangeAspect="1"/>
          </p:cNvPicPr>
          <p:nvPr>
            <p:ph idx="1"/>
          </p:nvPr>
        </p:nvPicPr>
        <p:blipFill>
          <a:blip r:embed="rId2"/>
          <a:stretch>
            <a:fillRect/>
          </a:stretch>
        </p:blipFill>
        <p:spPr>
          <a:xfrm>
            <a:off x="546957" y="1600200"/>
            <a:ext cx="8050085" cy="45259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60689"/>
            <a:ext cx="8229600" cy="2740013"/>
          </a:xfrm>
        </p:spPr>
        <p:txBody>
          <a:bodyPr>
            <a:normAutofit/>
          </a:bodyPr>
          <a:lstStyle/>
          <a:p>
            <a:pPr algn="ctr">
              <a:buNone/>
            </a:pPr>
            <a:r>
              <a:rPr lang="id-ID" sz="7200" dirty="0" smtClean="0">
                <a:latin typeface="Tahoma" pitchFamily="34" charset="0"/>
                <a:cs typeface="Tahoma" pitchFamily="34" charset="0"/>
              </a:rPr>
              <a:t>TERIMA KASIH</a:t>
            </a:r>
            <a:endParaRPr lang="id-ID" sz="7200" dirty="0">
              <a:latin typeface="Tahoma" pitchFamily="34" charset="0"/>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71480"/>
            <a:ext cx="8229600" cy="5500726"/>
          </a:xfrm>
        </p:spPr>
        <p:txBody>
          <a:bodyPr>
            <a:normAutofit lnSpcReduction="10000"/>
          </a:bodyPr>
          <a:lstStyle/>
          <a:p>
            <a:pPr>
              <a:buNone/>
            </a:pPr>
            <a:r>
              <a:rPr lang="id-ID" sz="2800" dirty="0" smtClean="0">
                <a:latin typeface="Arial" pitchFamily="34" charset="0"/>
                <a:cs typeface="Arial" pitchFamily="34" charset="0"/>
              </a:rPr>
              <a:t>	Laporan </a:t>
            </a:r>
            <a:r>
              <a:rPr lang="id-ID" sz="2800" dirty="0" smtClean="0">
                <a:latin typeface="Arial" pitchFamily="34" charset="0"/>
                <a:cs typeface="Arial" pitchFamily="34" charset="0"/>
              </a:rPr>
              <a:t>atau komponen basis data yang lain. Anda harus membuat duplikat file data dengan basis data anda secara rutin.</a:t>
            </a:r>
          </a:p>
          <a:p>
            <a:pPr>
              <a:buNone/>
            </a:pPr>
            <a:r>
              <a:rPr lang="id-ID" sz="2800" smtClean="0">
                <a:latin typeface="Arial" pitchFamily="34" charset="0"/>
                <a:cs typeface="Arial" pitchFamily="34" charset="0"/>
              </a:rPr>
              <a:t>	Di </a:t>
            </a:r>
            <a:r>
              <a:rPr lang="id-ID" sz="2800" dirty="0" smtClean="0">
                <a:latin typeface="Arial" pitchFamily="34" charset="0"/>
                <a:cs typeface="Arial" pitchFamily="34" charset="0"/>
              </a:rPr>
              <a:t>dalam Access, anda dapat menggunakan perintah “edit” untuk menyalin (cut dan paste) objek. Objek ini mencakup tabel, laporan, dan komponen basis data lain. Anda tidak dapat menduplikasi basis data itu sendiri dari dalam Access . Untuk menduplikasi keseluruhan basis data, misalnya untuk keperluan cadangan, anda harus menduplikasi  keseluruhan file basis data menggunakan Windows Explorer atau dengan cara mengklik ikon “My Computer.”</a:t>
            </a:r>
            <a:endParaRPr lang="id-ID"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235"/>
            <a:ext cx="8229600" cy="5668971"/>
          </a:xfrm>
        </p:spPr>
        <p:txBody>
          <a:bodyPr>
            <a:normAutofit/>
          </a:bodyPr>
          <a:lstStyle/>
          <a:p>
            <a:pPr>
              <a:buNone/>
            </a:pPr>
            <a:r>
              <a:rPr lang="id-ID" sz="2800" dirty="0" smtClean="0">
                <a:latin typeface="Arial" pitchFamily="34" charset="0"/>
                <a:cs typeface="Arial" pitchFamily="34" charset="0"/>
              </a:rPr>
              <a:t>		Yang harus diperhatikan dalam menggunakan peranti lunak basis data adalah ukuran file basis data dapat membesar dengan amat cepat. Para pengguna sering menggunakan fitur seperti perintah “undo” yang dapat dengan mudah membalikan kesalahan . Fitur semacam ini memakan banyak tempat di dalam disk agar dapat mengarahkan tindakan pembalikan yang dilakukan. Agar ukuran file basis data anda tidak terlalu besar, anda harus memadatkannya secara rutin, misalnya setiap kali anda keluar dari Access.</a:t>
            </a:r>
            <a:endParaRPr lang="id-ID"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000240"/>
            <a:ext cx="8229600" cy="4525963"/>
          </a:xfrm>
        </p:spPr>
        <p:txBody>
          <a:bodyPr>
            <a:normAutofit/>
          </a:bodyPr>
          <a:lstStyle/>
          <a:p>
            <a:pPr>
              <a:buNone/>
            </a:pPr>
            <a:r>
              <a:rPr lang="id-ID" sz="2800" dirty="0" smtClean="0">
                <a:latin typeface="Arial" pitchFamily="34" charset="0"/>
                <a:cs typeface="Arial" pitchFamily="34" charset="0"/>
              </a:rPr>
              <a:t>Mengubah pengaturan komputer, sehingga anda mungkin harus secara eksplisit memadatkan basis data anda setiap kali anda menggunakan Access.</a:t>
            </a:r>
            <a:endParaRPr lang="id-ID"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6050" y="785794"/>
            <a:ext cx="3833678" cy="553998"/>
          </a:xfrm>
          <a:prstGeom prst="rect">
            <a:avLst/>
          </a:prstGeom>
          <a:noFill/>
        </p:spPr>
        <p:txBody>
          <a:bodyPr wrap="none" rtlCol="0">
            <a:spAutoFit/>
          </a:bodyPr>
          <a:lstStyle/>
          <a:p>
            <a:r>
              <a:rPr lang="id-ID" sz="3000" dirty="0" smtClean="0">
                <a:latin typeface="Tahoma" pitchFamily="34" charset="0"/>
                <a:cs typeface="Tahoma" pitchFamily="34" charset="0"/>
              </a:rPr>
              <a:t>QUERY ( Permintaan)</a:t>
            </a:r>
            <a:endParaRPr lang="id-ID" sz="3000" dirty="0">
              <a:latin typeface="Tahoma" pitchFamily="34" charset="0"/>
              <a:cs typeface="Tahoma" pitchFamily="34" charset="0"/>
            </a:endParaRPr>
          </a:p>
        </p:txBody>
      </p:sp>
      <p:sp>
        <p:nvSpPr>
          <p:cNvPr id="4" name="TextBox 3"/>
          <p:cNvSpPr txBox="1"/>
          <p:nvPr/>
        </p:nvSpPr>
        <p:spPr>
          <a:xfrm>
            <a:off x="136133" y="2143116"/>
            <a:ext cx="8579271" cy="2677656"/>
          </a:xfrm>
          <a:prstGeom prst="rect">
            <a:avLst/>
          </a:prstGeom>
          <a:noFill/>
        </p:spPr>
        <p:txBody>
          <a:bodyPr wrap="square" rtlCol="0">
            <a:spAutoFit/>
          </a:bodyPr>
          <a:lstStyle/>
          <a:p>
            <a:r>
              <a:rPr lang="id-ID" sz="2800" dirty="0" smtClean="0">
                <a:latin typeface="Tahoma" pitchFamily="34" charset="0"/>
                <a:cs typeface="Tahoma" pitchFamily="34" charset="0"/>
              </a:rPr>
              <a:t>Semacam kemampuan untuk menampilkan suatu data Dari database dimana mengambil data yang ada di Database namun tabel tersebut tidak semuanya ditampilkan</a:t>
            </a:r>
          </a:p>
          <a:p>
            <a:r>
              <a:rPr lang="id-ID" sz="2800" dirty="0" smtClean="0">
                <a:latin typeface="Tahoma" pitchFamily="34" charset="0"/>
                <a:cs typeface="Tahoma" pitchFamily="34" charset="0"/>
              </a:rPr>
              <a:t>Hanya yang sesuai dengan yang kita inginkan dan data apa yang ingin kita tampilkan.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4744" y="928670"/>
            <a:ext cx="1976118" cy="553998"/>
          </a:xfrm>
          <a:prstGeom prst="rect">
            <a:avLst/>
          </a:prstGeom>
          <a:noFill/>
        </p:spPr>
        <p:txBody>
          <a:bodyPr wrap="none" rtlCol="0">
            <a:spAutoFit/>
          </a:bodyPr>
          <a:lstStyle/>
          <a:p>
            <a:r>
              <a:rPr lang="id-ID" sz="3000" dirty="0" smtClean="0">
                <a:latin typeface="Tahoma" pitchFamily="34" charset="0"/>
                <a:cs typeface="Tahoma" pitchFamily="34" charset="0"/>
              </a:rPr>
              <a:t>DATABASE</a:t>
            </a:r>
            <a:endParaRPr lang="id-ID" sz="3000" dirty="0">
              <a:latin typeface="Tahoma" pitchFamily="34" charset="0"/>
              <a:cs typeface="Tahoma" pitchFamily="34" charset="0"/>
            </a:endParaRPr>
          </a:p>
        </p:txBody>
      </p:sp>
      <p:sp>
        <p:nvSpPr>
          <p:cNvPr id="4" name="TextBox 3"/>
          <p:cNvSpPr txBox="1"/>
          <p:nvPr/>
        </p:nvSpPr>
        <p:spPr>
          <a:xfrm>
            <a:off x="357158" y="1928802"/>
            <a:ext cx="8575937" cy="1815882"/>
          </a:xfrm>
          <a:prstGeom prst="rect">
            <a:avLst/>
          </a:prstGeom>
          <a:noFill/>
        </p:spPr>
        <p:txBody>
          <a:bodyPr wrap="none" rtlCol="0">
            <a:spAutoFit/>
          </a:bodyPr>
          <a:lstStyle/>
          <a:p>
            <a:r>
              <a:rPr lang="id-ID" sz="2800" dirty="0" smtClean="0">
                <a:latin typeface="Tahoma" pitchFamily="34" charset="0"/>
                <a:cs typeface="Tahoma" pitchFamily="34" charset="0"/>
              </a:rPr>
              <a:t>Data atau isi dari suatu tabel, database biasanya </a:t>
            </a:r>
          </a:p>
          <a:p>
            <a:r>
              <a:rPr lang="id-ID" sz="2800" dirty="0" smtClean="0">
                <a:latin typeface="Tahoma" pitchFamily="34" charset="0"/>
                <a:cs typeface="Tahoma" pitchFamily="34" charset="0"/>
              </a:rPr>
              <a:t>berisi nama, nomer induk atau apapun yang menjadi</a:t>
            </a:r>
          </a:p>
          <a:p>
            <a:r>
              <a:rPr lang="id-ID" sz="2800" dirty="0" smtClean="0">
                <a:latin typeface="Tahoma" pitchFamily="34" charset="0"/>
                <a:cs typeface="Tahoma" pitchFamily="34" charset="0"/>
              </a:rPr>
              <a:t>kebutuhan seseorang untuk menampilkan data </a:t>
            </a:r>
          </a:p>
          <a:p>
            <a:r>
              <a:rPr lang="id-ID" sz="2800" dirty="0" smtClean="0">
                <a:latin typeface="Tahoma" pitchFamily="34" charset="0"/>
                <a:cs typeface="Tahoma" pitchFamily="34" charset="0"/>
              </a:rPr>
              <a:t>yang diperlukan</a:t>
            </a:r>
            <a:endParaRPr lang="id-ID" sz="28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TotalTime>
  <Words>502</Words>
  <Application>Microsoft Office PowerPoint</Application>
  <PresentationFormat>On-screen Show (4:3)</PresentationFormat>
  <Paragraphs>62</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PROYEK 10</vt:lpstr>
      <vt:lpstr>TUJUAN BELAJAR</vt:lpstr>
      <vt:lpstr>Pendahuluan</vt:lpstr>
      <vt:lpstr>Slide 4</vt:lpstr>
      <vt:lpstr>Slide 5</vt:lpstr>
      <vt:lpstr>Slide 6</vt:lpstr>
      <vt:lpstr>Slide 7</vt:lpstr>
      <vt:lpstr>Slide 8</vt:lpstr>
      <vt:lpstr>Slide 9</vt:lpstr>
      <vt:lpstr>Slide 10</vt:lpstr>
      <vt:lpstr>GAMBAR 1</vt:lpstr>
      <vt:lpstr>Slide 12</vt:lpstr>
      <vt:lpstr>Slide 13</vt:lpstr>
      <vt:lpstr>Slide 14</vt:lpstr>
      <vt:lpstr>Slide 15</vt:lpstr>
      <vt:lpstr>Slide 16</vt:lpstr>
      <vt:lpstr>Slide 17</vt:lpstr>
      <vt:lpstr>Slide 18</vt:lpstr>
      <vt:lpstr>Slide 19</vt:lpstr>
      <vt:lpstr>GAMBAR 5</vt:lpstr>
      <vt:lpstr>SHOW TABLE</vt:lpstr>
      <vt:lpstr>Slide 22</vt:lpstr>
      <vt:lpstr>Slide 23</vt:lpstr>
      <vt:lpstr>TABLE MASUK</vt:lpstr>
      <vt:lpstr>Slide 25</vt:lpstr>
      <vt:lpstr>KURANG 60</vt:lpstr>
      <vt:lpstr>HASIL RUN</vt:lpstr>
      <vt:lpstr>LAPORAN</vt:lpstr>
      <vt:lpstr>Slide 29</vt:lpstr>
      <vt:lpstr>NAMA TABLE</vt:lpstr>
      <vt:lpstr>Slide 31</vt:lpstr>
      <vt:lpstr>LEBIH 60</vt:lpstr>
      <vt:lpstr>HASIL RUN</vt:lpstr>
      <vt:lpstr>LAPORAN</vt:lpstr>
      <vt:lpstr>Slide 35</vt:lpstr>
      <vt:lpstr>&gt;60&lt;75</vt:lpstr>
      <vt:lpstr>HASIL RUN</vt:lpstr>
      <vt:lpstr>LAPORAN</vt:lpstr>
      <vt:lpstr>&lt;60 &gt;75</vt:lpstr>
      <vt:lpstr>HASIL RUN</vt:lpstr>
      <vt:lpstr>LAPORAN </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PROYEK 10</dc:title>
  <dc:creator>User</dc:creator>
  <cp:lastModifiedBy>iChwan</cp:lastModifiedBy>
  <cp:revision>61</cp:revision>
  <dcterms:created xsi:type="dcterms:W3CDTF">2012-11-05T07:20:47Z</dcterms:created>
  <dcterms:modified xsi:type="dcterms:W3CDTF">2012-12-21T13:32:35Z</dcterms:modified>
</cp:coreProperties>
</file>