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6" r:id="rId4"/>
    <p:sldMasterId id="2147483668" r:id="rId5"/>
    <p:sldMasterId id="2147483670" r:id="rId6"/>
  </p:sldMasterIdLst>
  <p:notesMasterIdLst>
    <p:notesMasterId r:id="rId34"/>
  </p:notesMasterIdLst>
  <p:sldIdLst>
    <p:sldId id="262" r:id="rId7"/>
    <p:sldId id="263" r:id="rId8"/>
    <p:sldId id="265" r:id="rId9"/>
    <p:sldId id="266" r:id="rId10"/>
    <p:sldId id="267" r:id="rId11"/>
    <p:sldId id="257" r:id="rId12"/>
    <p:sldId id="269" r:id="rId13"/>
    <p:sldId id="258" r:id="rId14"/>
    <p:sldId id="278" r:id="rId15"/>
    <p:sldId id="293" r:id="rId16"/>
    <p:sldId id="294" r:id="rId17"/>
    <p:sldId id="295" r:id="rId18"/>
    <p:sldId id="259" r:id="rId19"/>
    <p:sldId id="280" r:id="rId20"/>
    <p:sldId id="286" r:id="rId21"/>
    <p:sldId id="284" r:id="rId22"/>
    <p:sldId id="292" r:id="rId23"/>
    <p:sldId id="290" r:id="rId24"/>
    <p:sldId id="285" r:id="rId25"/>
    <p:sldId id="287" r:id="rId26"/>
    <p:sldId id="288" r:id="rId27"/>
    <p:sldId id="289" r:id="rId28"/>
    <p:sldId id="260" r:id="rId29"/>
    <p:sldId id="291" r:id="rId30"/>
    <p:sldId id="268" r:id="rId31"/>
    <p:sldId id="30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32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37" autoAdjust="0"/>
  </p:normalViewPr>
  <p:slideViewPr>
    <p:cSldViewPr>
      <p:cViewPr>
        <p:scale>
          <a:sx n="41" d="100"/>
          <a:sy n="41" d="100"/>
        </p:scale>
        <p:origin x="-79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8D65A-0B87-4B63-A15B-F8042FC597D9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E0864-D6C9-4868-A223-BEEB674E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0864-D6C9-4868-A223-BEEB674ED0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28600"/>
            <a:ext cx="57150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2895600"/>
            <a:ext cx="3124200" cy="2362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DDDD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875D20C-8BBD-4EE8-8F65-BFCD0654F7F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28600"/>
            <a:ext cx="57150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2895600"/>
            <a:ext cx="3124200" cy="2362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DDDD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875D20C-8BBD-4EE8-8F65-BFCD0654F7F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28600"/>
            <a:ext cx="57150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2895600"/>
            <a:ext cx="3124200" cy="2362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DDDD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875D20C-8BBD-4EE8-8F65-BFCD0654F7F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522A-09DD-4DED-965D-677EA58DA8BE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DF63-F215-445B-A130-51FB7E36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8932898-B8D6-4109-811E-8925A5E62201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8932898-B8D6-4109-811E-8925A5E62201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8932898-B8D6-4109-811E-8925A5E62201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4478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2438400"/>
            <a:ext cx="579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295400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286000"/>
            <a:ext cx="541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hyperlink" Target="video.mp4" TargetMode="Externa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focus_group_p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564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0626" y="2656116"/>
            <a:ext cx="588917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EE3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WELCOME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EE32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-21771"/>
            <a:ext cx="2362200" cy="69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0"/>
            <a:ext cx="6915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n 5"/>
          <p:cNvSpPr/>
          <p:nvPr/>
        </p:nvSpPr>
        <p:spPr>
          <a:xfrm>
            <a:off x="4648200" y="838200"/>
            <a:ext cx="4876800" cy="4648200"/>
          </a:xfrm>
          <a:prstGeom prst="sun">
            <a:avLst/>
          </a:prstGeom>
          <a:ln w="76200">
            <a:solidFill>
              <a:srgbClr val="AEE329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 L -0.75886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lum bright="-4000" contrast="42000"/>
          </a:blip>
          <a:srcRect/>
          <a:stretch>
            <a:fillRect/>
          </a:stretch>
        </p:blipFill>
        <p:spPr bwMode="auto">
          <a:xfrm>
            <a:off x="58947" y="34506"/>
            <a:ext cx="497205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ight Brace 12"/>
          <p:cNvSpPr/>
          <p:nvPr/>
        </p:nvSpPr>
        <p:spPr>
          <a:xfrm>
            <a:off x="2590800" y="228600"/>
            <a:ext cx="381000" cy="2133600"/>
          </a:xfrm>
          <a:prstGeom prst="rightBrac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3733800" y="2971800"/>
            <a:ext cx="609600" cy="228600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5334000" y="1524000"/>
            <a:ext cx="3505200" cy="1600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SPORONGIUM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5334000" y="3657600"/>
            <a:ext cx="3505200" cy="16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GAMETONGIUM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524000" y="5562600"/>
            <a:ext cx="594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normalizeH="0" baseline="0" noProof="0" dirty="0" err="1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Struktur</a:t>
            </a:r>
            <a:r>
              <a:rPr kumimoji="0" lang="en-US" sz="4000" i="0" u="none" strike="noStrike" kern="0" normalizeH="0" noProof="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i="0" u="none" strike="noStrike" kern="0" normalizeH="0" noProof="0" dirty="0" err="1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Tubuh</a:t>
            </a:r>
            <a:r>
              <a:rPr kumimoji="0" lang="en-US" sz="4000" i="0" u="none" strike="noStrike" kern="0" normalizeH="0" noProof="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kern="0" dirty="0" err="1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Bryophyt</a:t>
            </a:r>
            <a:r>
              <a:rPr kumimoji="0" lang="en-US" sz="4000" i="0" u="none" strike="noStrike" kern="0" normalizeH="0" baseline="0" noProof="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FF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4000" i="0" u="none" strike="noStrike" kern="0" normalizeH="0" baseline="0" noProof="0" dirty="0">
              <a:ln w="18415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FF99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833 2.13873E-6 L 0.94167 2.1387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953000" y="152400"/>
            <a:ext cx="4114800" cy="1143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SPORONGIUM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4000" contrast="45000"/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5334000" y="5562600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Vaginula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4572000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0" y="3615906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Opofisis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0" y="2649747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Kaliptra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0" y="1676400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Kolumela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8" idx="1"/>
          </p:cNvCxnSpPr>
          <p:nvPr/>
        </p:nvCxnSpPr>
        <p:spPr>
          <a:xfrm rot="10800000">
            <a:off x="2133600" y="4343400"/>
            <a:ext cx="3200400" cy="16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rot="10800000">
            <a:off x="1905000" y="3048000"/>
            <a:ext cx="3429000" cy="1905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1"/>
          </p:cNvCxnSpPr>
          <p:nvPr/>
        </p:nvCxnSpPr>
        <p:spPr>
          <a:xfrm rot="10800000">
            <a:off x="1676400" y="228600"/>
            <a:ext cx="3657600" cy="37683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>
            <a:off x="4038600" y="2133601"/>
            <a:ext cx="1295400" cy="897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1"/>
          </p:cNvCxnSpPr>
          <p:nvPr/>
        </p:nvCxnSpPr>
        <p:spPr>
          <a:xfrm rot="10800000">
            <a:off x="3810000" y="1524000"/>
            <a:ext cx="15240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triped Right Arrow 33">
            <a:hlinkClick r:id="rId5" action="ppaction://hlinksldjump"/>
          </p:cNvPr>
          <p:cNvSpPr/>
          <p:nvPr/>
        </p:nvSpPr>
        <p:spPr>
          <a:xfrm>
            <a:off x="228600" y="5791200"/>
            <a:ext cx="1219200" cy="838200"/>
          </a:xfrm>
          <a:prstGeom prst="stripedRightArrow">
            <a:avLst>
              <a:gd name="adj1" fmla="val 75158"/>
              <a:gd name="adj2" fmla="val 623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948E-6 L 0.1 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contrast="33000"/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5334000" y="5562600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Rhizoid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4572000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Batang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gametongium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0" y="3615906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Daun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Gametongium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0" y="2649747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Arkegonium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0" y="1676400"/>
            <a:ext cx="3505200" cy="7620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Anteridium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8" idx="1"/>
          </p:cNvCxnSpPr>
          <p:nvPr/>
        </p:nvCxnSpPr>
        <p:spPr>
          <a:xfrm rot="10800000">
            <a:off x="2971800" y="5334000"/>
            <a:ext cx="23622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rot="10800000">
            <a:off x="3124200" y="4038600"/>
            <a:ext cx="22098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1"/>
          </p:cNvCxnSpPr>
          <p:nvPr/>
        </p:nvCxnSpPr>
        <p:spPr>
          <a:xfrm rot="10800000">
            <a:off x="3505200" y="3886200"/>
            <a:ext cx="1828800" cy="1107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 flipV="1">
            <a:off x="3733800" y="3030746"/>
            <a:ext cx="1600200" cy="1696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1"/>
          </p:cNvCxnSpPr>
          <p:nvPr/>
        </p:nvCxnSpPr>
        <p:spPr>
          <a:xfrm rot="10800000" flipV="1">
            <a:off x="3733800" y="2057400"/>
            <a:ext cx="16002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05400" y="76200"/>
            <a:ext cx="38862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GAMETONGIUM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Striped Right Arrow 27">
            <a:hlinkClick r:id="rId5" action="ppaction://hlinksldjump"/>
          </p:cNvPr>
          <p:cNvSpPr/>
          <p:nvPr/>
        </p:nvSpPr>
        <p:spPr>
          <a:xfrm>
            <a:off x="228600" y="5791200"/>
            <a:ext cx="1219200" cy="838200"/>
          </a:xfrm>
          <a:prstGeom prst="stripedRightArrow">
            <a:avLst>
              <a:gd name="adj1" fmla="val 75158"/>
              <a:gd name="adj2" fmla="val 623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948E-6 L 0.1 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876800"/>
            <a:ext cx="9144000" cy="1219200"/>
          </a:xfrm>
        </p:spPr>
        <p:txBody>
          <a:bodyPr/>
          <a:lstStyle/>
          <a:p>
            <a:r>
              <a:rPr lang="en-US" sz="5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Klasifikasi</a:t>
            </a:r>
            <a:r>
              <a:rPr lang="en-US" sz="54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Bryophyta</a:t>
            </a:r>
            <a:endParaRPr lang="en-US" sz="5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lum bright="-17000" contrast="23000"/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1564" y="0"/>
            <a:ext cx="9019310" cy="6858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bryophytes"/>
          <p:cNvPicPr>
            <a:picLocks noChangeAspect="1" noChangeArrowheads="1"/>
          </p:cNvPicPr>
          <p:nvPr/>
        </p:nvPicPr>
        <p:blipFill>
          <a:blip r:embed="rId3"/>
          <a:srcRect t="4861" b="12775"/>
          <a:stretch>
            <a:fillRect/>
          </a:stretch>
        </p:blipFill>
        <p:spPr bwMode="auto">
          <a:xfrm>
            <a:off x="228600" y="228600"/>
            <a:ext cx="86106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304800" y="1371600"/>
            <a:ext cx="2667000" cy="3505200"/>
          </a:xfrm>
          <a:prstGeom prst="roundRect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3124200" y="1371600"/>
            <a:ext cx="2667000" cy="3505200"/>
          </a:xfrm>
          <a:prstGeom prst="roundRect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943600" y="1371600"/>
            <a:ext cx="2667000" cy="3505200"/>
          </a:xfrm>
          <a:prstGeom prst="roundRect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5638800"/>
            <a:ext cx="2305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Anthocerotopyta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5638800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Hepaticophyta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6388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Bryopsida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ossyma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624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5181600"/>
            <a:ext cx="5791200" cy="1325562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Lumut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Daun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(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Bryopsida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1564" y="0"/>
            <a:ext cx="9019310" cy="6858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52400" y="1295400"/>
            <a:ext cx="8305800" cy="5417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>1. Ordo Andreaeales :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id-ID" sz="2800" dirty="0" smtClean="0"/>
              <a:t>Andreaea rupestris dan A. petrophila</a:t>
            </a:r>
            <a:br>
              <a:rPr lang="id-ID" sz="2800" dirty="0" smtClean="0"/>
            </a:br>
            <a:r>
              <a:rPr lang="id-ID" sz="2800" dirty="0" smtClean="0"/>
              <a:t>2. Ordo Sphagnales (lumut gambut, untuk menyuburkan tanah) :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id-ID" sz="2800" dirty="0" smtClean="0"/>
              <a:t>Sphagnum fimbriatum, S. squarrosum, S. </a:t>
            </a:r>
            <a:r>
              <a:rPr lang="en-US" sz="2800" dirty="0" smtClean="0"/>
              <a:t>	</a:t>
            </a:r>
            <a:r>
              <a:rPr lang="id-ID" sz="2800" dirty="0" smtClean="0"/>
              <a:t>acutifolium</a:t>
            </a:r>
            <a:br>
              <a:rPr lang="id-ID" sz="2800" dirty="0" smtClean="0"/>
            </a:br>
            <a:r>
              <a:rPr lang="id-ID" sz="2800" dirty="0" smtClean="0"/>
              <a:t>3. Ordo Bryales :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id-ID" sz="2800" dirty="0" smtClean="0"/>
              <a:t>Funaria, Mnium.</a:t>
            </a:r>
            <a:br>
              <a:rPr lang="id-ID" sz="2800" dirty="0" smtClean="0"/>
            </a:br>
            <a:r>
              <a:rPr lang="id-ID" sz="2800" dirty="0" smtClean="0"/>
              <a:t/>
            </a:r>
            <a:br>
              <a:rPr lang="id-ID" sz="2800" dirty="0" smtClean="0"/>
            </a:br>
            <a:endParaRPr lang="en-US" sz="280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848600" cy="1219200"/>
          </a:xfrm>
        </p:spPr>
        <p:txBody>
          <a:bodyPr/>
          <a:lstStyle/>
          <a:p>
            <a:r>
              <a:rPr lang="en-US" sz="54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Lumut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Daun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en-US" sz="5400" i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Bryophyta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sz="54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33400" y="18288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505200" y="15240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1564" y="0"/>
            <a:ext cx="9019310" cy="6858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52400" y="1295400"/>
            <a:ext cx="8305800" cy="5417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848600" cy="1219200"/>
          </a:xfrm>
        </p:spPr>
        <p:txBody>
          <a:bodyPr/>
          <a:lstStyle/>
          <a:p>
            <a:r>
              <a:rPr lang="en-US" sz="54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Lumut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Daun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en-US" sz="5400" i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Bryophyta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sz="54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33400" y="18288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67640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Sphagnum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5029200" cy="436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4191000" y="2286000"/>
            <a:ext cx="398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Porellapolytrichum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juniperum</a:t>
            </a:r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2971800"/>
            <a:ext cx="115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Funaria</a:t>
            </a:r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629" name="Picture 5" descr="C:\Documents and Settings\acer aspire one\Desktop\tugas\bio\polytrich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6400"/>
            <a:ext cx="3657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C:\Documents and Settings\acer aspire one\Desktop\tugas\bio\funar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676400"/>
            <a:ext cx="561975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1" name="Picture 7" descr="C:\Documents and Settings\acer aspire one\Desktop\tugas\bio\Pogonatum aloid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752600"/>
            <a:ext cx="48006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5181600" y="3581400"/>
            <a:ext cx="299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Pogonathum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cirratum</a:t>
            </a:r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191000"/>
            <a:ext cx="328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Aerobryopsis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longissima</a:t>
            </a:r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632" name="Picture 8" descr="C:\Documents and Settings\acer aspire one\Desktop\tugas\bio\aerobryopsi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676400"/>
            <a:ext cx="44196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triped Right Arrow 13">
            <a:hlinkClick r:id="rId8" action="ppaction://hlinksldjump"/>
          </p:cNvPr>
          <p:cNvSpPr/>
          <p:nvPr/>
        </p:nvSpPr>
        <p:spPr>
          <a:xfrm>
            <a:off x="228600" y="5791200"/>
            <a:ext cx="1219200" cy="838200"/>
          </a:xfrm>
          <a:prstGeom prst="stripedRightArrow">
            <a:avLst>
              <a:gd name="adj1" fmla="val 75158"/>
              <a:gd name="adj2" fmla="val 623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948E-6 L 0.1 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9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ossyma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624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81600"/>
            <a:ext cx="4495800" cy="1325562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Lumut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Hati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(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Hepaticophyta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1564" y="0"/>
            <a:ext cx="9019310" cy="6858000"/>
          </a:xfrm>
          <a:prstGeom prst="flowChartAlternateProcess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52400" y="1295400"/>
            <a:ext cx="8305800" cy="5417128"/>
          </a:xfrm>
          <a:prstGeom prst="flowChartAlternateProcess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1219200"/>
          </a:xfrm>
        </p:spPr>
        <p:txBody>
          <a:bodyPr/>
          <a:lstStyle/>
          <a:p>
            <a:r>
              <a:rPr lang="en-US" sz="54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Lumut</a:t>
            </a:r>
            <a:r>
              <a:rPr lang="en-US" sz="54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Hati</a:t>
            </a:r>
            <a:r>
              <a:rPr lang="en-US" sz="54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en-US" sz="5400" i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Hepaticophyta</a:t>
            </a:r>
            <a:r>
              <a:rPr lang="en-US" sz="54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sz="54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200400" y="18288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33400" y="18288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505200" y="15240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28600" y="2057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dirty="0" smtClean="0"/>
              <a:t>Jenis-jenis lumut di antaranya :</a:t>
            </a:r>
            <a:endParaRPr lang="en-US" sz="2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>1. Ordo Marchantiales</a:t>
            </a:r>
            <a:br>
              <a:rPr lang="id-ID" sz="2800" dirty="0" smtClean="0"/>
            </a:br>
            <a:r>
              <a:rPr lang="id-ID" sz="2800" dirty="0" smtClean="0"/>
              <a:t>- Famili Marchantiaceae : Marchantia geminata, M. polymorpha, Reboulia hemisphaerica</a:t>
            </a:r>
            <a:br>
              <a:rPr lang="id-ID" sz="2800" dirty="0" smtClean="0"/>
            </a:br>
            <a:r>
              <a:rPr lang="id-ID" sz="2800" dirty="0" smtClean="0"/>
              <a:t>- Famili Ricciaceae : Riccia, Ricciocarpus </a:t>
            </a:r>
            <a:br>
              <a:rPr lang="id-ID" sz="2800" dirty="0" smtClean="0"/>
            </a:br>
            <a:r>
              <a:rPr lang="id-ID" sz="2800" dirty="0" smtClean="0"/>
              <a:t>2. Ordo Jugermaniales : Metzgeria, Plagiochila, Frulania </a:t>
            </a:r>
            <a:br>
              <a:rPr lang="id-ID" sz="2800" dirty="0" smtClean="0"/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04800" y="3048000"/>
            <a:ext cx="800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dirty="0" smtClean="0"/>
              <a:t>Tubuh lumut ini tipis, serupa kulit, memipih</a:t>
            </a:r>
            <a:r>
              <a:rPr lang="en-US" sz="2800" dirty="0" smtClean="0"/>
              <a:t>  rata </a:t>
            </a:r>
            <a:r>
              <a:rPr lang="id-ID" sz="2800" dirty="0" smtClean="0"/>
              <a:t>di atas medium penunjangnya (air tenang atau tanah basah). Lumut banyak terdapat di permukaan dan dasar kolam. </a:t>
            </a:r>
            <a:endParaRPr lang="en-US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81000" y="4038600"/>
            <a:ext cx="800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focus_group_p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564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0626" y="2656116"/>
            <a:ext cx="588917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EE3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WELCOME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EE32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-21771"/>
            <a:ext cx="2362200" cy="69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n 7"/>
          <p:cNvSpPr/>
          <p:nvPr/>
        </p:nvSpPr>
        <p:spPr>
          <a:xfrm>
            <a:off x="4668980" y="910439"/>
            <a:ext cx="4876800" cy="4648200"/>
          </a:xfrm>
          <a:prstGeom prst="sun">
            <a:avLst/>
          </a:prstGeom>
          <a:ln w="76200">
            <a:solidFill>
              <a:srgbClr val="AEE329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267200" y="526474"/>
            <a:ext cx="4572000" cy="5798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Left"/>
              <a:lightRig rig="threePt" dir="t"/>
            </a:scene3d>
          </a:bodyPr>
          <a:lstStyle/>
          <a:p>
            <a:pPr marL="742950" marR="0" lvl="0" indent="-74295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 L 0.3291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1564" y="0"/>
            <a:ext cx="9019310" cy="6858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52400" y="1295400"/>
            <a:ext cx="8305800" cy="5417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1219200"/>
          </a:xfrm>
        </p:spPr>
        <p:txBody>
          <a:bodyPr/>
          <a:lstStyle/>
          <a:p>
            <a:r>
              <a:rPr lang="en-US" sz="54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Lumut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Hati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en-US" sz="5400" i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Hepaticophyta</a:t>
            </a:r>
            <a:r>
              <a:rPr lang="en-US" sz="5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sz="54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200400" y="18288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33400" y="18288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505200" y="15240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81000" y="4038600"/>
            <a:ext cx="800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1" name="Picture 1" descr="C:\Documents and Settings\acer aspire one\Desktop\tugas\bio\Marchantia polymorp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4648200" cy="420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257800" y="1981200"/>
            <a:ext cx="313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Marchantia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pollimorpa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Documents and Settings\acer aspire one\Desktop\tugas\bio\porella_platyphylla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7162800" y="2514600"/>
            <a:ext cx="107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>
                    <a:lumMod val="95000"/>
                  </a:schemeClr>
                </a:solidFill>
              </a:rPr>
              <a:t>Porella</a:t>
            </a:r>
            <a:endParaRPr lang="en-US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Striped Right Arrow 8">
            <a:hlinkClick r:id="rId5" action="ppaction://hlinksldjump"/>
          </p:cNvPr>
          <p:cNvSpPr/>
          <p:nvPr/>
        </p:nvSpPr>
        <p:spPr>
          <a:xfrm>
            <a:off x="228600" y="5791200"/>
            <a:ext cx="1219200" cy="838200"/>
          </a:xfrm>
          <a:prstGeom prst="stripedRightArrow">
            <a:avLst>
              <a:gd name="adj1" fmla="val 75158"/>
              <a:gd name="adj2" fmla="val 623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948E-6 L 0.1 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5" grpId="0"/>
      <p:bldP spid="15" grpId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ossyma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624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181600"/>
            <a:ext cx="4648200" cy="1325562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Lumut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Tanduk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(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Anthocerotophyta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1564" y="0"/>
            <a:ext cx="9019310" cy="6858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52400" y="1295400"/>
            <a:ext cx="8305800" cy="5417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8708" y="0"/>
            <a:ext cx="8153400" cy="1219200"/>
          </a:xfrm>
        </p:spPr>
        <p:txBody>
          <a:bodyPr/>
          <a:lstStyle/>
          <a:p>
            <a:r>
              <a:rPr lang="en-US" sz="44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Lumut</a:t>
            </a:r>
            <a:r>
              <a:rPr lang="en-US" sz="4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Tanduk</a:t>
            </a:r>
            <a:r>
              <a:rPr lang="en-US" sz="4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en-US" sz="4400" i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Anthocerotophyta</a:t>
            </a:r>
            <a:r>
              <a:rPr lang="en-US" sz="44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sz="44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200400" y="18288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33400" y="18288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505200" y="15240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81000" y="4038600"/>
            <a:ext cx="800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28194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Bentuk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tubuh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lebar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tipis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tepi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berlekuk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bercabang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seperti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lumut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hati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Rizhoid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terdapat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bagian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bawah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dari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lembaran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Sporofitnya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berbentuk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kapsul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panjang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85" name="Picture 1" descr="C:\Documents and Settings\acer aspire one\Desktop\tugas\bio\Anthoceros_agrest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4267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5486400" y="1905000"/>
            <a:ext cx="216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</a:rPr>
              <a:t>Anthoceros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</a:rPr>
              <a:t>natans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triped Right Arrow 15">
            <a:hlinkClick r:id="rId4" action="ppaction://hlinksldjump"/>
          </p:cNvPr>
          <p:cNvSpPr/>
          <p:nvPr/>
        </p:nvSpPr>
        <p:spPr>
          <a:xfrm>
            <a:off x="228600" y="5791200"/>
            <a:ext cx="1219200" cy="838200"/>
          </a:xfrm>
          <a:prstGeom prst="stripedRightArrow">
            <a:avLst>
              <a:gd name="adj1" fmla="val 75158"/>
              <a:gd name="adj2" fmla="val 623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948E-6 L 0.1 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5" grpId="1"/>
      <p:bldP spid="17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876800"/>
            <a:ext cx="9144000" cy="1219200"/>
          </a:xfrm>
        </p:spPr>
        <p:txBody>
          <a:bodyPr/>
          <a:lstStyle/>
          <a:p>
            <a:r>
              <a:rPr lang="en-US" sz="6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Siklus</a:t>
            </a:r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Hidup</a:t>
            </a:r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Bryophyta</a:t>
            </a:r>
            <a:endParaRPr lang="en-US" sz="6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lum bright="-24000" contrast="26000"/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304800" y="1004888"/>
            <a:ext cx="8610600" cy="5522912"/>
            <a:chOff x="662" y="633"/>
            <a:chExt cx="4114" cy="347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80" y="633"/>
              <a:ext cx="4096" cy="3479"/>
              <a:chOff x="680" y="633"/>
              <a:chExt cx="4096" cy="3479"/>
            </a:xfrm>
          </p:grpSpPr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1312" y="3064"/>
                <a:ext cx="548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900" b="1"/>
                  <a:t>Mature</a:t>
                </a:r>
                <a:br>
                  <a:rPr lang="en-US" sz="900" b="1"/>
                </a:br>
                <a:r>
                  <a:rPr lang="en-US" sz="900" b="1"/>
                  <a:t>sporophytes</a:t>
                </a:r>
              </a:p>
            </p:txBody>
          </p:sp>
          <p:sp>
            <p:nvSpPr>
              <p:cNvPr id="13" name="AutoShape 6"/>
              <p:cNvSpPr>
                <a:spLocks/>
              </p:cNvSpPr>
              <p:nvPr/>
            </p:nvSpPr>
            <p:spPr bwMode="auto">
              <a:xfrm>
                <a:off x="1824" y="3072"/>
                <a:ext cx="48" cy="336"/>
              </a:xfrm>
              <a:prstGeom prst="leftBrace">
                <a:avLst>
                  <a:gd name="adj1" fmla="val 58333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14" name="Group 7"/>
              <p:cNvGrpSpPr>
                <a:grpSpLocks/>
              </p:cNvGrpSpPr>
              <p:nvPr/>
            </p:nvGrpSpPr>
            <p:grpSpPr bwMode="auto">
              <a:xfrm>
                <a:off x="1248" y="736"/>
                <a:ext cx="3408" cy="3309"/>
                <a:chOff x="1248" y="760"/>
                <a:chExt cx="3408" cy="3309"/>
              </a:xfrm>
            </p:grpSpPr>
            <p:pic>
              <p:nvPicPr>
                <p:cNvPr id="62" name="Picture 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48" y="760"/>
                  <a:ext cx="3408" cy="3309"/>
                </a:xfrm>
                <a:prstGeom prst="rect">
                  <a:avLst/>
                </a:prstGeom>
                <a:noFill/>
              </p:spPr>
            </p:pic>
            <p:sp>
              <p:nvSpPr>
                <p:cNvPr id="63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2896" y="3552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6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56" y="3690"/>
                  <a:ext cx="508" cy="2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900" dirty="0"/>
                    <a:t>Young</a:t>
                  </a:r>
                  <a:br>
                    <a:rPr lang="en-US" sz="900" dirty="0"/>
                  </a:br>
                  <a:r>
                    <a:rPr lang="en-US" sz="900" dirty="0" err="1"/>
                    <a:t>sporophytes</a:t>
                  </a:r>
                  <a:endParaRPr lang="en-US" sz="900" dirty="0"/>
                </a:p>
              </p:txBody>
            </p:sp>
          </p:grp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240" y="803"/>
                <a:ext cx="613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1000" b="1" dirty="0"/>
                  <a:t>Male</a:t>
                </a:r>
              </a:p>
              <a:p>
                <a:pPr eaLnBrk="0" hangingPunct="0"/>
                <a:r>
                  <a:rPr kumimoji="1" lang="en-US" sz="1000" b="1" dirty="0"/>
                  <a:t>gametophyte</a:t>
                </a:r>
              </a:p>
            </p:txBody>
          </p:sp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648" y="633"/>
                <a:ext cx="592" cy="207"/>
                <a:chOff x="3648" y="657"/>
                <a:chExt cx="592" cy="207"/>
              </a:xfrm>
            </p:grpSpPr>
            <p:sp>
              <p:nvSpPr>
                <p:cNvPr id="6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1" y="657"/>
                  <a:ext cx="439" cy="1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000" dirty="0"/>
                    <a:t>Raindrop</a:t>
                  </a:r>
                </a:p>
              </p:txBody>
            </p:sp>
            <p:sp>
              <p:nvSpPr>
                <p:cNvPr id="6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648" y="768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3759" y="977"/>
                <a:ext cx="351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/>
                  <a:t>Sperm</a:t>
                </a: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4270" y="761"/>
                <a:ext cx="262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b="1"/>
                  <a:t>Key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4245" y="881"/>
                <a:ext cx="506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/>
                  <a:t>Haploid (</a:t>
                </a:r>
                <a:r>
                  <a:rPr lang="en-US" sz="1000" i="1"/>
                  <a:t>n</a:t>
                </a:r>
                <a:r>
                  <a:rPr lang="en-US" sz="1000"/>
                  <a:t>)</a:t>
                </a: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4252" y="979"/>
                <a:ext cx="52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/>
                  <a:t>Diploid (2</a:t>
                </a:r>
                <a:r>
                  <a:rPr lang="en-US" sz="1000" i="1"/>
                  <a:t>n</a:t>
                </a:r>
                <a:r>
                  <a:rPr lang="en-US" sz="1000"/>
                  <a:t>)</a:t>
                </a: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3247" y="1313"/>
                <a:ext cx="47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000" dirty="0"/>
                  <a:t>Antheridia</a:t>
                </a:r>
                <a:endParaRPr lang="en-US" sz="1000" dirty="0"/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096" y="2240"/>
                <a:ext cx="515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/>
                  <a:t>Female</a:t>
                </a:r>
                <a:br>
                  <a:rPr lang="en-US" sz="800" b="1"/>
                </a:br>
                <a:r>
                  <a:rPr lang="en-US" sz="800" b="1"/>
                  <a:t>gametophyte</a:t>
                </a: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V="1">
                <a:off x="3800" y="1996"/>
                <a:ext cx="152" cy="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3928" y="1905"/>
                <a:ext cx="257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/>
                  <a:t>Egg</a:t>
                </a:r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3574" y="2224"/>
                <a:ext cx="506" cy="15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000" dirty="0" err="1" smtClean="0"/>
                  <a:t>Arclegonia</a:t>
                </a:r>
                <a:endParaRPr lang="en-US" sz="1000" dirty="0"/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4093" y="2822"/>
                <a:ext cx="535" cy="1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700" b="1"/>
                  <a:t>FERTILIZATION</a:t>
                </a: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3984" y="2936"/>
                <a:ext cx="784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900"/>
                  <a:t>(within archegonium)</a:t>
                </a: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H="1" flipV="1">
                <a:off x="3816" y="316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3625" y="3000"/>
                <a:ext cx="359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/>
                  <a:t>Zygote</a:t>
                </a:r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 flipH="1" flipV="1">
                <a:off x="3984" y="3384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4132" y="3528"/>
                <a:ext cx="540" cy="1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900"/>
                  <a:t>Archegonium</a:t>
                </a: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 flipH="1" flipV="1">
                <a:off x="3320" y="3304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3114" y="3136"/>
                <a:ext cx="391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/>
                  <a:t>Embryo</a:t>
                </a: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2160" y="3832"/>
                <a:ext cx="551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/>
                  <a:t>Female</a:t>
                </a:r>
                <a:br>
                  <a:rPr lang="en-US" sz="800" b="1"/>
                </a:br>
                <a:r>
                  <a:rPr lang="en-US" sz="800" b="1"/>
                  <a:t>gametophytes</a:t>
                </a:r>
              </a:p>
            </p:txBody>
          </p:sp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2264" y="2184"/>
                <a:ext cx="712" cy="135"/>
                <a:chOff x="2264" y="2208"/>
                <a:chExt cx="712" cy="135"/>
              </a:xfrm>
            </p:grpSpPr>
            <p:sp>
              <p:nvSpPr>
                <p:cNvPr id="5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784" y="2208"/>
                  <a:ext cx="192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264" y="2208"/>
                  <a:ext cx="510" cy="13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800"/>
                    <a:t>Gametophore</a:t>
                  </a:r>
                </a:p>
              </p:txBody>
            </p:sp>
          </p:grpSp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2168" y="3256"/>
                <a:ext cx="427" cy="154"/>
                <a:chOff x="2168" y="3280"/>
                <a:chExt cx="427" cy="154"/>
              </a:xfrm>
            </p:grpSpPr>
            <p:sp>
              <p:nvSpPr>
                <p:cNvPr id="56" name="Line 37"/>
                <p:cNvSpPr>
                  <a:spLocks noChangeShapeType="1"/>
                </p:cNvSpPr>
                <p:nvPr/>
              </p:nvSpPr>
              <p:spPr bwMode="auto">
                <a:xfrm>
                  <a:off x="2168" y="3368"/>
                  <a:ext cx="1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20" y="3280"/>
                  <a:ext cx="275" cy="1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/>
                    <a:t>Foot</a:t>
                  </a:r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2208" y="2912"/>
                <a:ext cx="664" cy="280"/>
                <a:chOff x="2208" y="2936"/>
                <a:chExt cx="664" cy="280"/>
              </a:xfrm>
            </p:grpSpPr>
            <p:sp>
              <p:nvSpPr>
                <p:cNvPr id="5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208" y="3120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286" y="2936"/>
                  <a:ext cx="586" cy="25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000"/>
                    <a:t>Capsule</a:t>
                  </a:r>
                  <a:br>
                    <a:rPr lang="en-US" sz="1000"/>
                  </a:br>
                  <a:r>
                    <a:rPr lang="en-US" sz="1000"/>
                    <a:t>(sporangium)</a:t>
                  </a:r>
                </a:p>
              </p:txBody>
            </p:sp>
          </p:grpSp>
          <p:grpSp>
            <p:nvGrpSpPr>
              <p:cNvPr id="38" name="Group 42"/>
              <p:cNvGrpSpPr>
                <a:grpSpLocks/>
              </p:cNvGrpSpPr>
              <p:nvPr/>
            </p:nvGrpSpPr>
            <p:grpSpPr bwMode="auto">
              <a:xfrm>
                <a:off x="2144" y="2792"/>
                <a:ext cx="279" cy="400"/>
                <a:chOff x="2144" y="2816"/>
                <a:chExt cx="279" cy="400"/>
              </a:xfrm>
            </p:grpSpPr>
            <p:sp>
              <p:nvSpPr>
                <p:cNvPr id="5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160" y="2952"/>
                  <a:ext cx="66" cy="2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44" y="2816"/>
                  <a:ext cx="279" cy="1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/>
                    <a:t>Seta</a:t>
                  </a:r>
                </a:p>
              </p:txBody>
            </p:sp>
          </p:grpSp>
          <p:grpSp>
            <p:nvGrpSpPr>
              <p:cNvPr id="39" name="Group 45"/>
              <p:cNvGrpSpPr>
                <a:grpSpLocks/>
              </p:cNvGrpSpPr>
              <p:nvPr/>
            </p:nvGrpSpPr>
            <p:grpSpPr bwMode="auto">
              <a:xfrm>
                <a:off x="680" y="2376"/>
                <a:ext cx="836" cy="324"/>
                <a:chOff x="680" y="2376"/>
                <a:chExt cx="836" cy="324"/>
              </a:xfrm>
            </p:grpSpPr>
            <p:sp>
              <p:nvSpPr>
                <p:cNvPr id="5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200" y="2472"/>
                  <a:ext cx="316" cy="2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80" y="2376"/>
                  <a:ext cx="54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200"/>
                    <a:t>Peristome</a:t>
                  </a:r>
                </a:p>
              </p:txBody>
            </p:sp>
          </p:grpSp>
          <p:sp>
            <p:nvSpPr>
              <p:cNvPr id="40" name="Text Box 48"/>
              <p:cNvSpPr txBox="1">
                <a:spLocks noChangeArrowheads="1"/>
              </p:cNvSpPr>
              <p:nvPr/>
            </p:nvSpPr>
            <p:spPr bwMode="auto">
              <a:xfrm>
                <a:off x="1664" y="2022"/>
                <a:ext cx="368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/>
                  <a:t>Spores</a:t>
                </a:r>
                <a:endParaRPr lang="en-US" sz="1200"/>
              </a:p>
            </p:txBody>
          </p:sp>
          <p:sp>
            <p:nvSpPr>
              <p:cNvPr id="41" name="Text Box 49"/>
              <p:cNvSpPr txBox="1">
                <a:spLocks noChangeArrowheads="1"/>
              </p:cNvSpPr>
              <p:nvPr/>
            </p:nvSpPr>
            <p:spPr bwMode="auto">
              <a:xfrm>
                <a:off x="1891" y="1686"/>
                <a:ext cx="571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/>
                  <a:t>Protonemata</a:t>
                </a:r>
                <a:endParaRPr lang="en-US" sz="1200"/>
              </a:p>
            </p:txBody>
          </p:sp>
          <p:sp>
            <p:nvSpPr>
              <p:cNvPr id="42" name="Text Box 50"/>
              <p:cNvSpPr txBox="1">
                <a:spLocks noChangeArrowheads="1"/>
              </p:cNvSpPr>
              <p:nvPr/>
            </p:nvSpPr>
            <p:spPr bwMode="auto">
              <a:xfrm>
                <a:off x="2176" y="1064"/>
                <a:ext cx="311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/>
                  <a:t>“Bud”</a:t>
                </a:r>
                <a:endParaRPr lang="en-US" sz="1200"/>
              </a:p>
            </p:txBody>
          </p:sp>
          <p:sp>
            <p:nvSpPr>
              <p:cNvPr id="43" name="Text Box 51"/>
              <p:cNvSpPr txBox="1">
                <a:spLocks noChangeArrowheads="1"/>
              </p:cNvSpPr>
              <p:nvPr/>
            </p:nvSpPr>
            <p:spPr bwMode="auto">
              <a:xfrm>
                <a:off x="2592" y="1734"/>
                <a:ext cx="311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/>
                  <a:t>“Bud”</a:t>
                </a:r>
                <a:endParaRPr lang="en-US" sz="1200"/>
              </a:p>
            </p:txBody>
          </p:sp>
          <p:sp>
            <p:nvSpPr>
              <p:cNvPr id="44" name="Text Box 52"/>
              <p:cNvSpPr txBox="1">
                <a:spLocks noChangeArrowheads="1"/>
              </p:cNvSpPr>
              <p:nvPr/>
            </p:nvSpPr>
            <p:spPr bwMode="auto">
              <a:xfrm>
                <a:off x="1432" y="2926"/>
                <a:ext cx="448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b="1"/>
                  <a:t>MEIOSIS</a:t>
                </a:r>
              </a:p>
            </p:txBody>
          </p:sp>
          <p:sp>
            <p:nvSpPr>
              <p:cNvPr id="45" name="Text Box 53"/>
              <p:cNvSpPr txBox="1">
                <a:spLocks noChangeArrowheads="1"/>
              </p:cNvSpPr>
              <p:nvPr/>
            </p:nvSpPr>
            <p:spPr bwMode="auto">
              <a:xfrm>
                <a:off x="1504" y="2815"/>
                <a:ext cx="417" cy="1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700"/>
                  <a:t>Sporangium</a:t>
                </a:r>
              </a:p>
            </p:txBody>
          </p:sp>
          <p:grpSp>
            <p:nvGrpSpPr>
              <p:cNvPr id="46" name="Group 54"/>
              <p:cNvGrpSpPr>
                <a:grpSpLocks/>
              </p:cNvGrpSpPr>
              <p:nvPr/>
            </p:nvGrpSpPr>
            <p:grpSpPr bwMode="auto">
              <a:xfrm>
                <a:off x="2896" y="2990"/>
                <a:ext cx="513" cy="202"/>
                <a:chOff x="2896" y="3014"/>
                <a:chExt cx="513" cy="202"/>
              </a:xfrm>
            </p:grpSpPr>
            <p:sp>
              <p:nvSpPr>
                <p:cNvPr id="4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96" y="3120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96" y="3014"/>
                  <a:ext cx="413" cy="1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000" dirty="0" err="1"/>
                    <a:t>Calyptra</a:t>
                  </a:r>
                  <a:endParaRPr lang="en-US" sz="1000" dirty="0"/>
                </a:p>
              </p:txBody>
            </p:sp>
          </p:grpSp>
          <p:sp>
            <p:nvSpPr>
              <p:cNvPr id="47" name="Text Box 57"/>
              <p:cNvSpPr txBox="1">
                <a:spLocks noChangeArrowheads="1"/>
              </p:cNvSpPr>
              <p:nvPr/>
            </p:nvSpPr>
            <p:spPr bwMode="auto">
              <a:xfrm>
                <a:off x="1171" y="3862"/>
                <a:ext cx="653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000"/>
                  <a:t>Capsule with </a:t>
                </a:r>
                <a:br>
                  <a:rPr lang="en-US" sz="1000"/>
                </a:br>
                <a:r>
                  <a:rPr lang="en-US" sz="1000"/>
                  <a:t>peristome (LM)</a:t>
                </a:r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155" y="2468"/>
              <a:ext cx="347" cy="188"/>
              <a:chOff x="3155" y="2468"/>
              <a:chExt cx="347" cy="188"/>
            </a:xfrm>
          </p:grpSpPr>
          <p:sp>
            <p:nvSpPr>
              <p:cNvPr id="10" name="Text Box 59"/>
              <p:cNvSpPr txBox="1">
                <a:spLocks noChangeArrowheads="1"/>
              </p:cNvSpPr>
              <p:nvPr/>
            </p:nvSpPr>
            <p:spPr bwMode="auto">
              <a:xfrm>
                <a:off x="3155" y="2521"/>
                <a:ext cx="347" cy="13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lang="en-US" sz="800" b="1"/>
                  <a:t>Rhizoid</a:t>
                </a:r>
                <a:endParaRPr lang="en-US" sz="2400" b="1"/>
              </a:p>
            </p:txBody>
          </p:sp>
          <p:sp>
            <p:nvSpPr>
              <p:cNvPr id="11" name="Line 60"/>
              <p:cNvSpPr>
                <a:spLocks noChangeShapeType="1"/>
              </p:cNvSpPr>
              <p:nvPr/>
            </p:nvSpPr>
            <p:spPr bwMode="auto">
              <a:xfrm>
                <a:off x="3158" y="246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7" name="Text Box 61"/>
            <p:cNvSpPr txBox="1">
              <a:spLocks noChangeArrowheads="1"/>
            </p:cNvSpPr>
            <p:nvPr/>
          </p:nvSpPr>
          <p:spPr bwMode="auto">
            <a:xfrm>
              <a:off x="662" y="2976"/>
              <a:ext cx="11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8" name="Rectangle 62"/>
            <p:cNvSpPr>
              <a:spLocks noChangeArrowheads="1"/>
            </p:cNvSpPr>
            <p:nvPr/>
          </p:nvSpPr>
          <p:spPr bwMode="auto">
            <a:xfrm>
              <a:off x="1379" y="3072"/>
              <a:ext cx="508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lang="en-US" sz="900"/>
                <a:t>Mature</a:t>
              </a:r>
            </a:p>
            <a:p>
              <a:pPr eaLnBrk="0" hangingPunct="0"/>
              <a:r>
                <a:rPr lang="en-US" sz="900"/>
                <a:t>sporophytes</a:t>
              </a:r>
            </a:p>
          </p:txBody>
        </p:sp>
        <p:sp>
          <p:nvSpPr>
            <p:cNvPr id="9" name="AutoShape 63"/>
            <p:cNvSpPr>
              <a:spLocks/>
            </p:cNvSpPr>
            <p:nvPr/>
          </p:nvSpPr>
          <p:spPr bwMode="auto">
            <a:xfrm rot="10707230">
              <a:off x="1840" y="3080"/>
              <a:ext cx="48" cy="288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66" name="AutoShape 65"/>
          <p:cNvSpPr>
            <a:spLocks/>
          </p:cNvSpPr>
          <p:nvPr/>
        </p:nvSpPr>
        <p:spPr bwMode="auto">
          <a:xfrm>
            <a:off x="7620000" y="1905000"/>
            <a:ext cx="609600" cy="2438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 rot="5400000">
            <a:off x="7650956" y="2940844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Gametophyte</a:t>
            </a:r>
          </a:p>
        </p:txBody>
      </p:sp>
      <p:sp>
        <p:nvSpPr>
          <p:cNvPr id="68" name="AutoShape 67"/>
          <p:cNvSpPr>
            <a:spLocks/>
          </p:cNvSpPr>
          <p:nvPr/>
        </p:nvSpPr>
        <p:spPr bwMode="auto">
          <a:xfrm>
            <a:off x="7848600" y="44958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8"/>
          <p:cNvSpPr txBox="1">
            <a:spLocks noChangeArrowheads="1"/>
          </p:cNvSpPr>
          <p:nvPr/>
        </p:nvSpPr>
        <p:spPr bwMode="auto">
          <a:xfrm rot="5400000">
            <a:off x="7772400" y="5105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Sporophyte</a:t>
            </a:r>
            <a:endParaRPr lang="en-US" dirty="0"/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Bryophyta</a:t>
            </a:r>
            <a:endParaRPr lang="en-US" dirty="0"/>
          </a:p>
        </p:txBody>
      </p:sp>
      <p:sp>
        <p:nvSpPr>
          <p:cNvPr id="72" name="Striped Right Arrow 71">
            <a:hlinkClick r:id="rId4" action="ppaction://hlinksldjump"/>
          </p:cNvPr>
          <p:cNvSpPr/>
          <p:nvPr/>
        </p:nvSpPr>
        <p:spPr>
          <a:xfrm>
            <a:off x="228600" y="5791200"/>
            <a:ext cx="1219200" cy="838200"/>
          </a:xfrm>
          <a:prstGeom prst="stripedRightArrow">
            <a:avLst>
              <a:gd name="adj1" fmla="val 75158"/>
              <a:gd name="adj2" fmla="val 623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0" name="Sun 69">
            <a:hlinkClick r:id="rId5" action="ppaction://hlinkfile"/>
          </p:cNvPr>
          <p:cNvSpPr/>
          <p:nvPr/>
        </p:nvSpPr>
        <p:spPr>
          <a:xfrm>
            <a:off x="457200" y="1143000"/>
            <a:ext cx="1066800" cy="1066800"/>
          </a:xfrm>
          <a:prstGeom prst="su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85833 -0.0111 L 0.90833 4.04624E-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948E-6 L 0.1 0.005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502726"/>
            <a:ext cx="9144000" cy="1981200"/>
          </a:xfrm>
        </p:spPr>
        <p:txBody>
          <a:bodyPr/>
          <a:lstStyle/>
          <a:p>
            <a:r>
              <a:rPr lang="en-US" sz="4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Perbedaan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Fase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Gametofit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4400" dirty="0" err="1"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sz="4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porofit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pada</a:t>
            </a:r>
            <a:r>
              <a:rPr lang="en-US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Bryophyta</a:t>
            </a:r>
            <a:endParaRPr lang="en-US" sz="4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lum bright="-8000" contrast="13000"/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8024" y="1"/>
          <a:ext cx="8915401" cy="692229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80098"/>
                <a:gridCol w="224878"/>
                <a:gridCol w="3733800"/>
                <a:gridCol w="4176625"/>
              </a:tblGrid>
              <a:tr h="127692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GAMETOFIT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SPOROFIT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5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HAPLOID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DIPLOID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845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MITOSIS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MEIOSIS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45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SEKSUAL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ASEKSUAL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45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LEBIH DOMINAN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KURANG DOMINAN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814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HIDUP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BEBAS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BERGANTUNG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PADA  GAMETOFIT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4586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Striped Right Arrow 3">
            <a:hlinkClick r:id="" action="ppaction://hlinkshowjump?jump=nextslide"/>
          </p:cNvPr>
          <p:cNvSpPr/>
          <p:nvPr/>
        </p:nvSpPr>
        <p:spPr>
          <a:xfrm>
            <a:off x="228600" y="5791200"/>
            <a:ext cx="1219200" cy="838200"/>
          </a:xfrm>
          <a:prstGeom prst="stripedRightArrow">
            <a:avLst>
              <a:gd name="adj1" fmla="val 75158"/>
              <a:gd name="adj2" fmla="val 623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948E-6 L 0.1 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" y="2720975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THANK YOU</a:t>
            </a:r>
            <a:endParaRPr lang="en-US" sz="9600" b="1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Picture 19" descr="focus_group_p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564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76200" y="2656116"/>
            <a:ext cx="588917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EE3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THANK YOU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EE32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-21771"/>
            <a:ext cx="2362200" cy="69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991353" y="0"/>
            <a:ext cx="6915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n 7"/>
          <p:cNvSpPr/>
          <p:nvPr/>
        </p:nvSpPr>
        <p:spPr>
          <a:xfrm>
            <a:off x="4668980" y="910439"/>
            <a:ext cx="4876800" cy="4648200"/>
          </a:xfrm>
          <a:prstGeom prst="sun">
            <a:avLst/>
          </a:prstGeom>
          <a:ln w="76200">
            <a:solidFill>
              <a:srgbClr val="AEE329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mp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76146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9326" y="1427018"/>
            <a:ext cx="7772400" cy="451658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AEE3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6934200" cy="8382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AEE329"/>
                </a:solidFill>
              </a:rPr>
              <a:t>STANDAR KOMPETENSI</a:t>
            </a:r>
            <a:endParaRPr lang="en-US" sz="4400" dirty="0">
              <a:solidFill>
                <a:srgbClr val="AEE329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7315200" cy="2514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dirty="0" err="1" smtClean="0">
                <a:solidFill>
                  <a:srgbClr val="AEE329"/>
                </a:solidFill>
              </a:rPr>
              <a:t>Memahami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Manfaat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Keanekaragaman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Hayati</a:t>
            </a:r>
            <a:r>
              <a:rPr lang="en-US" sz="3200" dirty="0" smtClean="0">
                <a:solidFill>
                  <a:srgbClr val="AEE329"/>
                </a:solidFill>
              </a:rPr>
              <a:t>.</a:t>
            </a:r>
            <a:endParaRPr lang="en-US" sz="3200" dirty="0">
              <a:solidFill>
                <a:srgbClr val="AEE32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9326" y="1427018"/>
            <a:ext cx="7772400" cy="451658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AEE3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6934200" cy="8382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AEE329"/>
                </a:solidFill>
              </a:rPr>
              <a:t> KOMPETENSI  DASAR</a:t>
            </a:r>
            <a:endParaRPr lang="en-US" sz="4400" dirty="0">
              <a:solidFill>
                <a:srgbClr val="AEE329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7315200" cy="2514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dirty="0" err="1" smtClean="0">
                <a:solidFill>
                  <a:srgbClr val="AEE329"/>
                </a:solidFill>
              </a:rPr>
              <a:t>Mendeskripsikan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ciri-ciri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divisio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dalam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dunia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tumbuh-tumbuhan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dan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peranannya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bagi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kelangsungan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hidup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di</a:t>
            </a:r>
            <a:r>
              <a:rPr lang="en-US" sz="3200" dirty="0" smtClean="0">
                <a:solidFill>
                  <a:srgbClr val="AEE329"/>
                </a:solidFill>
              </a:rPr>
              <a:t> </a:t>
            </a:r>
            <a:r>
              <a:rPr lang="en-US" sz="3200" dirty="0" err="1" smtClean="0">
                <a:solidFill>
                  <a:srgbClr val="AEE329"/>
                </a:solidFill>
              </a:rPr>
              <a:t>bumi</a:t>
            </a:r>
            <a:r>
              <a:rPr lang="en-US" sz="3200" dirty="0" smtClean="0">
                <a:solidFill>
                  <a:srgbClr val="AEE329"/>
                </a:solidFill>
              </a:rPr>
              <a:t>.</a:t>
            </a:r>
            <a:endParaRPr lang="en-US" sz="3200" dirty="0">
              <a:solidFill>
                <a:srgbClr val="AEE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6" grpId="1" animBg="1"/>
      <p:bldP spid="21507" grpId="0" build="p" animBg="1"/>
      <p:bldP spid="21507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9326" y="1427018"/>
            <a:ext cx="7772400" cy="4516582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AEE3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6934200" cy="8382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AEE329"/>
                </a:solidFill>
              </a:rPr>
              <a:t> INDIKATOR</a:t>
            </a:r>
            <a:endParaRPr lang="en-US" sz="4400" dirty="0">
              <a:solidFill>
                <a:srgbClr val="AEE329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7315200" cy="2514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dirty="0" err="1" smtClean="0">
                <a:solidFill>
                  <a:srgbClr val="AEE329"/>
                </a:solidFill>
              </a:rPr>
              <a:t>Menyebutkan</a:t>
            </a:r>
            <a:r>
              <a:rPr lang="en-US" sz="2400" dirty="0" smtClean="0">
                <a:solidFill>
                  <a:srgbClr val="AEE329"/>
                </a:solidFill>
              </a:rPr>
              <a:t> </a:t>
            </a:r>
            <a:r>
              <a:rPr lang="en-US" sz="2400" dirty="0" err="1" smtClean="0">
                <a:solidFill>
                  <a:srgbClr val="AEE329"/>
                </a:solidFill>
              </a:rPr>
              <a:t>ciri-ciri</a:t>
            </a:r>
            <a:r>
              <a:rPr lang="en-US" sz="2400" dirty="0" smtClean="0">
                <a:solidFill>
                  <a:srgbClr val="AEE329"/>
                </a:solidFill>
              </a:rPr>
              <a:t>  BRYOPHYTA .</a:t>
            </a:r>
          </a:p>
          <a:p>
            <a:r>
              <a:rPr lang="en-US" sz="2400" dirty="0" err="1" smtClean="0">
                <a:solidFill>
                  <a:srgbClr val="AEE329"/>
                </a:solidFill>
              </a:rPr>
              <a:t>Menjelaskan</a:t>
            </a:r>
            <a:r>
              <a:rPr lang="en-US" sz="2400" dirty="0" smtClean="0">
                <a:solidFill>
                  <a:srgbClr val="AEE329"/>
                </a:solidFill>
              </a:rPr>
              <a:t> </a:t>
            </a:r>
            <a:r>
              <a:rPr lang="en-US" sz="2400" dirty="0" err="1" smtClean="0">
                <a:solidFill>
                  <a:srgbClr val="AEE329"/>
                </a:solidFill>
              </a:rPr>
              <a:t>klasifikasi</a:t>
            </a:r>
            <a:r>
              <a:rPr lang="en-US" sz="2400" dirty="0" smtClean="0">
                <a:solidFill>
                  <a:srgbClr val="AEE329"/>
                </a:solidFill>
              </a:rPr>
              <a:t> BRYOPHYTA. </a:t>
            </a:r>
          </a:p>
          <a:p>
            <a:r>
              <a:rPr lang="en-US" sz="2400" dirty="0" err="1" smtClean="0">
                <a:solidFill>
                  <a:srgbClr val="AEE329"/>
                </a:solidFill>
              </a:rPr>
              <a:t>Menjelaskan</a:t>
            </a:r>
            <a:r>
              <a:rPr lang="en-US" sz="2400" dirty="0" smtClean="0">
                <a:solidFill>
                  <a:srgbClr val="AEE329"/>
                </a:solidFill>
              </a:rPr>
              <a:t> </a:t>
            </a:r>
            <a:r>
              <a:rPr lang="en-US" sz="2400" dirty="0" err="1" smtClean="0">
                <a:solidFill>
                  <a:srgbClr val="AEE329"/>
                </a:solidFill>
              </a:rPr>
              <a:t>siklus</a:t>
            </a:r>
            <a:r>
              <a:rPr lang="en-US" sz="2400" dirty="0" smtClean="0">
                <a:solidFill>
                  <a:srgbClr val="AEE329"/>
                </a:solidFill>
              </a:rPr>
              <a:t> </a:t>
            </a:r>
            <a:r>
              <a:rPr lang="en-US" sz="2400" dirty="0" err="1" smtClean="0">
                <a:solidFill>
                  <a:srgbClr val="AEE329"/>
                </a:solidFill>
              </a:rPr>
              <a:t>hidup</a:t>
            </a:r>
            <a:r>
              <a:rPr lang="en-US" sz="2400" dirty="0" smtClean="0">
                <a:solidFill>
                  <a:srgbClr val="AEE329"/>
                </a:solidFill>
              </a:rPr>
              <a:t>/</a:t>
            </a:r>
            <a:r>
              <a:rPr lang="en-US" sz="2400" dirty="0" err="1" smtClean="0">
                <a:solidFill>
                  <a:srgbClr val="AEE329"/>
                </a:solidFill>
              </a:rPr>
              <a:t>reproduksi</a:t>
            </a:r>
            <a:r>
              <a:rPr lang="en-US" sz="2400" dirty="0" smtClean="0">
                <a:solidFill>
                  <a:srgbClr val="AEE329"/>
                </a:solidFill>
              </a:rPr>
              <a:t>  </a:t>
            </a:r>
            <a:r>
              <a:rPr lang="en-US" sz="2400" dirty="0" err="1" smtClean="0">
                <a:solidFill>
                  <a:srgbClr val="AEE329"/>
                </a:solidFill>
              </a:rPr>
              <a:t>pada</a:t>
            </a:r>
            <a:r>
              <a:rPr lang="en-US" sz="2400" dirty="0" smtClean="0">
                <a:solidFill>
                  <a:srgbClr val="AEE329"/>
                </a:solidFill>
              </a:rPr>
              <a:t> BRYOPHYTA.</a:t>
            </a:r>
          </a:p>
          <a:p>
            <a:r>
              <a:rPr lang="en-US" sz="2400" dirty="0" err="1" smtClean="0">
                <a:solidFill>
                  <a:srgbClr val="AEE329"/>
                </a:solidFill>
              </a:rPr>
              <a:t>Membedakan</a:t>
            </a:r>
            <a:r>
              <a:rPr lang="en-US" sz="2400" dirty="0" smtClean="0">
                <a:solidFill>
                  <a:srgbClr val="AEE329"/>
                </a:solidFill>
              </a:rPr>
              <a:t> </a:t>
            </a:r>
            <a:r>
              <a:rPr lang="en-US" sz="2400" dirty="0" err="1" smtClean="0">
                <a:solidFill>
                  <a:srgbClr val="AEE329"/>
                </a:solidFill>
              </a:rPr>
              <a:t>fase</a:t>
            </a:r>
            <a:r>
              <a:rPr lang="en-US" sz="2400" dirty="0" smtClean="0">
                <a:solidFill>
                  <a:srgbClr val="AEE329"/>
                </a:solidFill>
              </a:rPr>
              <a:t> </a:t>
            </a:r>
            <a:r>
              <a:rPr lang="en-US" sz="2400" dirty="0" err="1" smtClean="0">
                <a:solidFill>
                  <a:srgbClr val="AEE329"/>
                </a:solidFill>
              </a:rPr>
              <a:t>Gametofit</a:t>
            </a:r>
            <a:r>
              <a:rPr lang="en-US" sz="2400" dirty="0" smtClean="0">
                <a:solidFill>
                  <a:srgbClr val="AEE329"/>
                </a:solidFill>
              </a:rPr>
              <a:t> &amp; </a:t>
            </a:r>
            <a:r>
              <a:rPr lang="en-US" sz="2400" dirty="0" err="1" smtClean="0">
                <a:solidFill>
                  <a:srgbClr val="AEE329"/>
                </a:solidFill>
              </a:rPr>
              <a:t>Sporofit</a:t>
            </a:r>
            <a:r>
              <a:rPr lang="en-US" sz="2400" dirty="0" smtClean="0">
                <a:solidFill>
                  <a:srgbClr val="AEE329"/>
                </a:solidFill>
              </a:rPr>
              <a:t> </a:t>
            </a:r>
            <a:r>
              <a:rPr lang="en-US" sz="2400" dirty="0" err="1" smtClean="0">
                <a:solidFill>
                  <a:srgbClr val="AEE329"/>
                </a:solidFill>
              </a:rPr>
              <a:t>untuk</a:t>
            </a:r>
            <a:r>
              <a:rPr lang="en-US" sz="2400" dirty="0" smtClean="0">
                <a:solidFill>
                  <a:srgbClr val="AEE329"/>
                </a:solidFill>
              </a:rPr>
              <a:t> BRYOPHYTA.</a:t>
            </a:r>
            <a:endParaRPr lang="en-US" sz="2400" dirty="0">
              <a:solidFill>
                <a:srgbClr val="AEE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 animBg="1"/>
      <p:bldP spid="21507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0"/>
            <a:ext cx="5715000" cy="1143000"/>
          </a:xfrm>
        </p:spPr>
        <p:txBody>
          <a:bodyPr/>
          <a:lstStyle/>
          <a:p>
            <a:r>
              <a:rPr lang="en-US" sz="5400" dirty="0" smtClean="0">
                <a:effectLst>
                  <a:reflection blurRad="6350" stA="55000" endA="300" endPos="45500" dir="5400000" sy="-100000" algn="bl" rotWithShape="0"/>
                </a:effectLst>
              </a:rPr>
              <a:t>BRYOPHYTA</a:t>
            </a:r>
            <a:endParaRPr lang="en-US" sz="5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2133600"/>
            <a:ext cx="3124200" cy="2743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Moses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Lumut</a:t>
            </a:r>
            <a:endParaRPr lang="en-US" sz="2400" dirty="0" smtClean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B</a:t>
            </a:r>
            <a:r>
              <a:rPr lang="en-US" sz="2400" dirty="0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ryophytes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Musgo</a:t>
            </a:r>
            <a:endParaRPr lang="en-US" sz="2400" dirty="0" smtClean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Bryopite</a:t>
            </a:r>
            <a:endParaRPr lang="en-US" sz="2400" dirty="0" smtClean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sz="2400" dirty="0" err="1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osen</a:t>
            </a:r>
            <a:endParaRPr lang="en-US" sz="2400" dirty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contrast="43000"/>
          </a:blip>
          <a:srcRect/>
          <a:stretch>
            <a:fillRect/>
          </a:stretch>
        </p:blipFill>
        <p:spPr bwMode="auto">
          <a:xfrm>
            <a:off x="1" y="14478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lum bright="-1000" contrast="38000"/>
          </a:blip>
          <a:srcRect/>
          <a:stretch>
            <a:fillRect/>
          </a:stretch>
        </p:blipFill>
        <p:spPr bwMode="auto">
          <a:xfrm>
            <a:off x="0" y="4073236"/>
            <a:ext cx="1676400" cy="11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bright="-12000" contrast="14000"/>
          </a:blip>
          <a:srcRect/>
          <a:stretch>
            <a:fillRect/>
          </a:stretch>
        </p:blipFill>
        <p:spPr bwMode="auto">
          <a:xfrm>
            <a:off x="1711037" y="4059382"/>
            <a:ext cx="1738746" cy="12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lum bright="-14000" contrast="31000"/>
          </a:blip>
          <a:srcRect/>
          <a:stretch>
            <a:fillRect/>
          </a:stretch>
        </p:blipFill>
        <p:spPr bwMode="auto">
          <a:xfrm>
            <a:off x="3484418" y="1489364"/>
            <a:ext cx="24938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lum bright="-10000" contrast="14000"/>
          </a:blip>
          <a:srcRect/>
          <a:stretch>
            <a:fillRect/>
          </a:stretch>
        </p:blipFill>
        <p:spPr bwMode="auto">
          <a:xfrm>
            <a:off x="3484418" y="34290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5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50"/>
                            </p:stCondLst>
                            <p:childTnLst>
                              <p:par>
                                <p:cTn id="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0"/>
            <a:ext cx="5715000" cy="1143000"/>
          </a:xfrm>
        </p:spPr>
        <p:txBody>
          <a:bodyPr/>
          <a:lstStyle/>
          <a:p>
            <a:r>
              <a:rPr lang="en-US" sz="5400" dirty="0" smtClean="0">
                <a:effectLst>
                  <a:reflection blurRad="6350" stA="55000" endA="300" endPos="45500" dir="5400000" sy="-100000" algn="bl" rotWithShape="0"/>
                </a:effectLst>
              </a:rPr>
              <a:t>BRYOPHYTA</a:t>
            </a:r>
            <a:endParaRPr lang="en-US" sz="5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2133600"/>
            <a:ext cx="3124200" cy="2743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Moses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Lumut</a:t>
            </a:r>
            <a:endParaRPr lang="en-US" sz="2400" dirty="0" smtClean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B</a:t>
            </a:r>
            <a:r>
              <a:rPr lang="en-US" sz="2400" dirty="0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ryophytes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Musgo</a:t>
            </a:r>
            <a:endParaRPr lang="en-US" sz="2400" dirty="0" smtClean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Bryopite</a:t>
            </a:r>
            <a:endParaRPr lang="en-US" sz="2400" dirty="0" smtClean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sz="2400" dirty="0" err="1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osen</a:t>
            </a:r>
            <a:endParaRPr lang="en-US" sz="2400" dirty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contrast="43000"/>
          </a:blip>
          <a:srcRect/>
          <a:stretch>
            <a:fillRect/>
          </a:stretch>
        </p:blipFill>
        <p:spPr bwMode="auto">
          <a:xfrm>
            <a:off x="1" y="14478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-1000" contrast="38000"/>
          </a:blip>
          <a:srcRect/>
          <a:stretch>
            <a:fillRect/>
          </a:stretch>
        </p:blipFill>
        <p:spPr bwMode="auto">
          <a:xfrm>
            <a:off x="0" y="4073236"/>
            <a:ext cx="1676400" cy="11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lum bright="-12000" contrast="14000"/>
          </a:blip>
          <a:srcRect/>
          <a:stretch>
            <a:fillRect/>
          </a:stretch>
        </p:blipFill>
        <p:spPr bwMode="auto">
          <a:xfrm>
            <a:off x="1711037" y="4059382"/>
            <a:ext cx="1738746" cy="12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lum bright="-14000" contrast="31000"/>
          </a:blip>
          <a:srcRect/>
          <a:stretch>
            <a:fillRect/>
          </a:stretch>
        </p:blipFill>
        <p:spPr bwMode="auto">
          <a:xfrm>
            <a:off x="3484418" y="1489364"/>
            <a:ext cx="24938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lum bright="-10000" contrast="14000"/>
          </a:blip>
          <a:srcRect/>
          <a:stretch>
            <a:fillRect/>
          </a:stretch>
        </p:blipFill>
        <p:spPr bwMode="auto">
          <a:xfrm>
            <a:off x="3484418" y="34290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915892" y="1558636"/>
            <a:ext cx="326967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300" dirty="0" err="1" smtClean="0">
                <a:solidFill>
                  <a:schemeClr val="bg1"/>
                </a:solidFill>
              </a:rPr>
              <a:t>Lumut</a:t>
            </a:r>
            <a:r>
              <a:rPr lang="en-US" sz="2300" dirty="0" smtClean="0">
                <a:solidFill>
                  <a:schemeClr val="bg1"/>
                </a:solidFill>
              </a:rPr>
              <a:t> (Bryophytes) </a:t>
            </a:r>
            <a:r>
              <a:rPr lang="en-US" sz="2300" dirty="0" err="1" smtClean="0">
                <a:solidFill>
                  <a:schemeClr val="bg1"/>
                </a:solidFill>
              </a:rPr>
              <a:t>berasal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dari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bahasa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Yunani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i="1" dirty="0" smtClean="0">
                <a:solidFill>
                  <a:schemeClr val="bg1"/>
                </a:solidFill>
              </a:rPr>
              <a:t>Bryon </a:t>
            </a:r>
            <a:r>
              <a:rPr lang="en-US" sz="2300" dirty="0" smtClean="0">
                <a:solidFill>
                  <a:schemeClr val="bg1"/>
                </a:solidFill>
              </a:rPr>
              <a:t> yang </a:t>
            </a:r>
            <a:r>
              <a:rPr lang="en-US" sz="2300" dirty="0" err="1" smtClean="0">
                <a:solidFill>
                  <a:schemeClr val="bg1"/>
                </a:solidFill>
              </a:rPr>
              <a:t>berarti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tumbuhan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lumut</a:t>
            </a:r>
            <a:r>
              <a:rPr lang="en-US" sz="2300" dirty="0" smtClean="0">
                <a:solidFill>
                  <a:schemeClr val="bg1"/>
                </a:solidFill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</a:rPr>
              <a:t>Pada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umumnya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lumut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berwarna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hijau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karena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mempunyai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sel-sel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dengan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plastida</a:t>
            </a:r>
            <a:r>
              <a:rPr lang="en-US" sz="2300" dirty="0" smtClean="0">
                <a:solidFill>
                  <a:schemeClr val="bg1"/>
                </a:solidFill>
              </a:rPr>
              <a:t>  yang  </a:t>
            </a:r>
            <a:r>
              <a:rPr lang="en-US" sz="2300" dirty="0" err="1" smtClean="0">
                <a:solidFill>
                  <a:schemeClr val="bg1"/>
                </a:solidFill>
              </a:rPr>
              <a:t>menghasilkan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klorofil</a:t>
            </a:r>
            <a:r>
              <a:rPr lang="en-US" sz="2300" dirty="0" smtClean="0">
                <a:solidFill>
                  <a:schemeClr val="bg1"/>
                </a:solidFill>
              </a:rPr>
              <a:t> a </a:t>
            </a:r>
            <a:r>
              <a:rPr lang="en-US" sz="2300" dirty="0" err="1" smtClean="0">
                <a:solidFill>
                  <a:schemeClr val="bg1"/>
                </a:solidFill>
              </a:rPr>
              <a:t>dan</a:t>
            </a:r>
            <a:r>
              <a:rPr lang="en-US" sz="2300" dirty="0" smtClean="0">
                <a:solidFill>
                  <a:schemeClr val="bg1"/>
                </a:solidFill>
              </a:rPr>
              <a:t> b.</a:t>
            </a:r>
            <a:endParaRPr lang="en-US" sz="23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1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939146"/>
            <a:ext cx="9144000" cy="1219200"/>
          </a:xfrm>
        </p:spPr>
        <p:txBody>
          <a:bodyPr/>
          <a:lstStyle/>
          <a:p>
            <a:r>
              <a:rPr lang="en-US" sz="6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Ciri-ciri</a:t>
            </a:r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Bryophyta</a:t>
            </a:r>
            <a:endParaRPr lang="en-US" sz="6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lum bright="-17000" contrast="44000"/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62344" y="0"/>
            <a:ext cx="9019310" cy="6858000"/>
          </a:xfrm>
          <a:prstGeom prst="flowChartAlternateProcess">
            <a:avLst/>
          </a:prstGeom>
          <a:solidFill>
            <a:schemeClr val="accent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00890" y="969818"/>
            <a:ext cx="8839200" cy="586740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sz="2600" dirty="0" smtClean="0"/>
          </a:p>
          <a:p>
            <a:pPr marL="342900" indent="-342900"/>
            <a:endParaRPr lang="en-US" sz="2600" dirty="0" smtClean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33400" y="-1524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Ciri-ciri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Umum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DDDDD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Bryophyta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09600" y="1219199"/>
            <a:ext cx="82296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Merupakan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tumbuhan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darat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sejati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menyukai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lembab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kecuali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spaghnum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hidup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air).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Merupakan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tumbuhan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penyebaran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luas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kosmopolit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klorofil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tetapi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belum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jaringan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pembuluh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Bentuk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tubuh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sederhana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berupa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thalus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lembaran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),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kompleks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berupa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pohon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Merupakan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tumbuhan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peralihan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antara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tumbuhan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thalus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dengan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tumbuhan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kormus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berpembuluh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Memiliki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rhizoid yang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berfungsi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sebagai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alat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perekat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tempat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hidupnya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menyerap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air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mineral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dari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</a:rPr>
              <a:t>lingkungan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9600" y="13716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Ukuran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tubuh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Makroskopis</a:t>
            </a: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Bentuk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tubuh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a.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Gametofit</a:t>
            </a: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	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Bentuk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tubuh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umumnya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terlihat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7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Menghasilkan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gamet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b.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Sporofit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Sporogonium</a:t>
            </a:r>
            <a:endParaRPr lang="en-US" sz="27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Bentuk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tubuh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jarang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terlihat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menumpang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atau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menempel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gametofitnya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Menghasilkan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spora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karena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memiliki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sporangium.</a:t>
            </a:r>
          </a:p>
          <a:p>
            <a:pPr marL="533400" indent="-533400">
              <a:spcBef>
                <a:spcPct val="20000"/>
              </a:spcBef>
            </a:pP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kern="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914400" y="1773238"/>
            <a:ext cx="75438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Tumbuhan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lumut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gametofit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mengambil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makanan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Bahan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anorganik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menggunakan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rhizoid,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dengan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cara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difusi</a:t>
            </a: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Lumut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mensintesis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sendiri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bahan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anorganik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menjadi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bahan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organik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melalui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proses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fotosintesis</a:t>
            </a: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Lumut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hidup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tempat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teduh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lembab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basah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seperti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tanah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bebatuan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pohon</a:t>
            </a:r>
            <a:endParaRPr lang="en-US" sz="27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Kebanyakan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hidup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menempel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batang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pohon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epifit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atau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menempel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daun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</a:rPr>
              <a:t>epifil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/>
      <p:bldP spid="6" grpId="1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stern_inspection">
  <a:themeElements>
    <a:clrScheme name="western_insp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ern_inspec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stern_insp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estern_inspection">
  <a:themeElements>
    <a:clrScheme name="western_insp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ern_inspec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stern_insp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estern_inspection">
  <a:themeElements>
    <a:clrScheme name="western_insp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ern_inspec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stern_insp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ern_inspec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ern_inspec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515</Words>
  <Application>Microsoft Office PowerPoint</Application>
  <PresentationFormat>On-screen Show (4:3)</PresentationFormat>
  <Paragraphs>177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Office Theme</vt:lpstr>
      <vt:lpstr>western_inspection</vt:lpstr>
      <vt:lpstr>1_western_inspection</vt:lpstr>
      <vt:lpstr>3_western_inspection</vt:lpstr>
      <vt:lpstr>Custom Design</vt:lpstr>
      <vt:lpstr>1_Custom Design</vt:lpstr>
      <vt:lpstr>Slide 1</vt:lpstr>
      <vt:lpstr>Slide 2</vt:lpstr>
      <vt:lpstr>STANDAR KOMPETENSI</vt:lpstr>
      <vt:lpstr> KOMPETENSI  DASAR</vt:lpstr>
      <vt:lpstr> INDIKATOR</vt:lpstr>
      <vt:lpstr>BRYOPHYTA</vt:lpstr>
      <vt:lpstr>BRYOPHYTA</vt:lpstr>
      <vt:lpstr>Ciri-ciri Bryophyta</vt:lpstr>
      <vt:lpstr>Slide 9</vt:lpstr>
      <vt:lpstr>Slide 10</vt:lpstr>
      <vt:lpstr>Slide 11</vt:lpstr>
      <vt:lpstr>Slide 12</vt:lpstr>
      <vt:lpstr>Klasifikasi Bryophyta</vt:lpstr>
      <vt:lpstr>Slide 14</vt:lpstr>
      <vt:lpstr>Lumut Daun  (Bryopsida)</vt:lpstr>
      <vt:lpstr>Lumut Daun (Bryophyta)</vt:lpstr>
      <vt:lpstr>Lumut Daun (Bryophyta)</vt:lpstr>
      <vt:lpstr>Lumut Hati  (Hepaticophyta)</vt:lpstr>
      <vt:lpstr>Lumut Hati (Hepaticophyta)</vt:lpstr>
      <vt:lpstr>Lumut Hati (Hepaticophyta)</vt:lpstr>
      <vt:lpstr>Lumut Tanduk  (Anthocerotophyta)</vt:lpstr>
      <vt:lpstr>Lumut Tanduk (Anthocerotophyta)</vt:lpstr>
      <vt:lpstr>Siklus Hidup Bryophyta</vt:lpstr>
      <vt:lpstr>Siklus Hidup Bryophyta</vt:lpstr>
      <vt:lpstr>Perbedaan Fase Gametofit &amp; Sporofit pada Bryophyta</vt:lpstr>
      <vt:lpstr>Slide 26</vt:lpstr>
      <vt:lpstr>THANK YOU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toshiba</cp:lastModifiedBy>
  <cp:revision>16</cp:revision>
  <dcterms:created xsi:type="dcterms:W3CDTF">2010-01-29T06:27:35Z</dcterms:created>
  <dcterms:modified xsi:type="dcterms:W3CDTF">2010-06-16T07:29:26Z</dcterms:modified>
</cp:coreProperties>
</file>