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314" r:id="rId7"/>
    <p:sldId id="256" r:id="rId8"/>
    <p:sldId id="271" r:id="rId9"/>
    <p:sldId id="270" r:id="rId10"/>
    <p:sldId id="311" r:id="rId11"/>
    <p:sldId id="260" r:id="rId12"/>
    <p:sldId id="296" r:id="rId13"/>
    <p:sldId id="298" r:id="rId14"/>
    <p:sldId id="273" r:id="rId15"/>
    <p:sldId id="301" r:id="rId16"/>
    <p:sldId id="289" r:id="rId17"/>
    <p:sldId id="277" r:id="rId18"/>
    <p:sldId id="292" r:id="rId19"/>
    <p:sldId id="303" r:id="rId20"/>
    <p:sldId id="300" r:id="rId21"/>
    <p:sldId id="290" r:id="rId22"/>
    <p:sldId id="315" r:id="rId23"/>
    <p:sldId id="316" r:id="rId24"/>
    <p:sldId id="317" r:id="rId25"/>
    <p:sldId id="318" r:id="rId26"/>
    <p:sldId id="319" r:id="rId27"/>
    <p:sldId id="320" r:id="rId28"/>
    <p:sldId id="31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26" TargetMode="External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26" TargetMode="External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1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91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91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953B8-12FA-450E-9A41-096535A401A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4D22A-F981-42E5-BDEB-24072728D8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352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BD5B9-900A-44F2-B7CF-A75E225C44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3EC80-8BED-4044-83CE-9E431C2CF3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0939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D4BB-6909-45D7-AB65-B4757FACA3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B4D63-37A0-42BA-AB2B-5F52955C95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198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A5682-9505-42B1-BA7C-2D51ADF4D5D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46A48-1B54-436A-94EC-CE1B51E3E0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173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F1405-E3F5-4103-8DA0-66689B00CE8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348B6-8130-4475-BBFB-88B7D7CE9B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142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B63FC-2DCD-44E9-9F3E-30F5D103625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FC4F0-6921-4C17-B1DD-C5A8EBBA42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2875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D73A7-7416-48C9-A5E2-B6761408961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0DAF0-0172-4E3F-BEC4-4C466B5D6E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9430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D444F-58D7-461F-8295-3EEA5283A9C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6D724-D6B5-41A7-A840-1578C368BF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920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05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E1801-AEAD-444D-B20E-ED29A71C47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C4540-D24F-4A80-8F0B-706D84E728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4834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C6C29-B883-4652-8157-3E58185FCC0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B996B-C968-44FE-990A-473288EFF8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2366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0516A-883E-4CE4-A953-548641B17E0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FC9767-1818-4F82-8237-F7BD79A9C7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93864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953B8-12FA-450E-9A41-096535A401A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4D22A-F981-42E5-BDEB-24072728D8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1781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BD5B9-900A-44F2-B7CF-A75E225C44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3EC80-8BED-4044-83CE-9E431C2CF3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6472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D4BB-6909-45D7-AB65-B4757FACA3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B4D63-37A0-42BA-AB2B-5F52955C95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6153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A5682-9505-42B1-BA7C-2D51ADF4D5D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46A48-1B54-436A-94EC-CE1B51E3E0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8874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F1405-E3F5-4103-8DA0-66689B00CE8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348B6-8130-4475-BBFB-88B7D7CE9B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9713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B63FC-2DCD-44E9-9F3E-30F5D103625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FC4F0-6921-4C17-B1DD-C5A8EBBA42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4042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D73A7-7416-48C9-A5E2-B6761408961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0DAF0-0172-4E3F-BEC4-4C466B5D6E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7880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3023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D444F-58D7-461F-8295-3EEA5283A9C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6D724-D6B5-41A7-A840-1578C368BF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4001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E1801-AEAD-444D-B20E-ED29A71C47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C4540-D24F-4A80-8F0B-706D84E728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9635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C6C29-B883-4652-8157-3E58185FCC0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B996B-C968-44FE-990A-473288EFF8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8498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0516A-883E-4CE4-A953-548641B17E0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FC9767-1818-4F82-8237-F7BD79A9C7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6284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953B8-12FA-450E-9A41-096535A401A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4D22A-F981-42E5-BDEB-24072728D8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08395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BD5B9-900A-44F2-B7CF-A75E225C44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3EC80-8BED-4044-83CE-9E431C2CF3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2686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D4BB-6909-45D7-AB65-B4757FACA3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B4D63-37A0-42BA-AB2B-5F52955C95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87585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A5682-9505-42B1-BA7C-2D51ADF4D5D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46A48-1B54-436A-94EC-CE1B51E3E0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10977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F1405-E3F5-4103-8DA0-66689B00CE8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348B6-8130-4475-BBFB-88B7D7CE9B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7317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B63FC-2DCD-44E9-9F3E-30F5D103625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FC4F0-6921-4C17-B1DD-C5A8EBBA42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67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688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D73A7-7416-48C9-A5E2-B6761408961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0DAF0-0172-4E3F-BEC4-4C466B5D6E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43680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D444F-58D7-461F-8295-3EEA5283A9C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6D724-D6B5-41A7-A840-1578C368BF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7941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E1801-AEAD-444D-B20E-ED29A71C47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C4540-D24F-4A80-8F0B-706D84E728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0125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C6C29-B883-4652-8157-3E58185FCC0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B996B-C968-44FE-990A-473288EFF8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81034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0516A-883E-4CE4-A953-548641B17E0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FC9767-1818-4F82-8237-F7BD79A9C7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39524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239184" y="61658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0" y="1628775"/>
            <a:ext cx="12192000" cy="3240088"/>
          </a:xfrm>
          <a:prstGeom prst="rect">
            <a:avLst/>
          </a:prstGeom>
          <a:gradFill rotWithShape="0">
            <a:gsLst>
              <a:gs pos="0">
                <a:srgbClr val="71C4F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0" y="1628776"/>
            <a:ext cx="12192000" cy="3529013"/>
          </a:xfrm>
          <a:prstGeom prst="rect">
            <a:avLst/>
          </a:prstGeom>
          <a:pattFill prst="ltDnDiag">
            <a:fgClr>
              <a:srgbClr val="71C4F0">
                <a:alpha val="45000"/>
              </a:srgbClr>
            </a:fgClr>
            <a:bgClr>
              <a:schemeClr val="bg1">
                <a:alpha val="45000"/>
              </a:schemeClr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0" y="1484313"/>
            <a:ext cx="12192000" cy="144462"/>
          </a:xfrm>
          <a:prstGeom prst="rect">
            <a:avLst/>
          </a:prstGeom>
          <a:solidFill>
            <a:srgbClr val="244E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0" y="5156201"/>
            <a:ext cx="12192000" cy="144463"/>
          </a:xfrm>
          <a:prstGeom prst="rect">
            <a:avLst/>
          </a:prstGeom>
          <a:solidFill>
            <a:srgbClr val="244E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72" name="Line 12"/>
          <p:cNvSpPr>
            <a:spLocks noChangeShapeType="1"/>
          </p:cNvSpPr>
          <p:nvPr/>
        </p:nvSpPr>
        <p:spPr bwMode="auto">
          <a:xfrm flipV="1">
            <a:off x="1007534" y="2420938"/>
            <a:ext cx="10081684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007534" y="2565400"/>
            <a:ext cx="10223500" cy="1079500"/>
          </a:xfrm>
        </p:spPr>
        <p:txBody>
          <a:bodyPr/>
          <a:lstStyle>
            <a:lvl1pPr>
              <a:defRPr b="1">
                <a:solidFill>
                  <a:srgbClr val="E37416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43376" name="Rectangle 1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2159000" y="3860800"/>
            <a:ext cx="8161867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latin typeface="Tahoma" panose="020B0604030504040204" pitchFamily="34" charset="0"/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pic>
        <p:nvPicPr>
          <p:cNvPr id="143385" name="Picture 25" descr="GEARS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118" y="260350"/>
            <a:ext cx="1356783" cy="106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7" name="Picture 27" descr="rabo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860801"/>
            <a:ext cx="24003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4" name="Picture 24" descr="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2785" y="5300663"/>
            <a:ext cx="1441449" cy="71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888229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55242"/>
      </p:ext>
    </p:extLst>
  </p:cSld>
  <p:clrMapOvr>
    <a:masterClrMapping/>
  </p:clrMapOvr>
  <p:transition spd="med">
    <p:checke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17620"/>
      </p:ext>
    </p:extLst>
  </p:cSld>
  <p:clrMapOvr>
    <a:masterClrMapping/>
  </p:clrMapOvr>
  <p:transition spd="med">
    <p:checker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72584"/>
      </p:ext>
    </p:extLst>
  </p:cSld>
  <p:clrMapOvr>
    <a:masterClrMapping/>
  </p:clrMapOvr>
  <p:transition spd="med">
    <p:checker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21695"/>
      </p:ext>
    </p:extLst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879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88495"/>
      </p:ext>
    </p:extLst>
  </p:cSld>
  <p:clrMapOvr>
    <a:masterClrMapping/>
  </p:clrMapOvr>
  <p:transition spd="med">
    <p:checker dir="vert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302000"/>
      </p:ext>
    </p:extLst>
  </p:cSld>
  <p:clrMapOvr>
    <a:masterClrMapping/>
  </p:clrMapOvr>
  <p:transition spd="med">
    <p:checker dir="vert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98961"/>
      </p:ext>
    </p:extLst>
  </p:cSld>
  <p:clrMapOvr>
    <a:masterClrMapping/>
  </p:clrMapOvr>
  <p:transition spd="med">
    <p:checker dir="vert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58251"/>
      </p:ext>
    </p:extLst>
  </p:cSld>
  <p:clrMapOvr>
    <a:masterClrMapping/>
  </p:clrMapOvr>
  <p:transition spd="med">
    <p:checker dir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947203"/>
      </p:ext>
    </p:extLst>
  </p:cSld>
  <p:clrMapOvr>
    <a:masterClrMapping/>
  </p:clrMapOvr>
  <p:transition spd="med">
    <p:checker dir="vert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414339"/>
            <a:ext cx="2743200" cy="5762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14339"/>
            <a:ext cx="8026400" cy="5762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908351"/>
      </p:ext>
    </p:extLst>
  </p:cSld>
  <p:clrMapOvr>
    <a:masterClrMapping/>
  </p:clrMapOvr>
  <p:transition spd="med">
    <p:checker dir="vert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239184" y="61658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0" y="1628775"/>
            <a:ext cx="12192000" cy="3240088"/>
          </a:xfrm>
          <a:prstGeom prst="rect">
            <a:avLst/>
          </a:prstGeom>
          <a:gradFill rotWithShape="0">
            <a:gsLst>
              <a:gs pos="0">
                <a:srgbClr val="71C4F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0" y="1628776"/>
            <a:ext cx="12192000" cy="3529013"/>
          </a:xfrm>
          <a:prstGeom prst="rect">
            <a:avLst/>
          </a:prstGeom>
          <a:pattFill prst="ltDnDiag">
            <a:fgClr>
              <a:srgbClr val="71C4F0">
                <a:alpha val="45000"/>
              </a:srgbClr>
            </a:fgClr>
            <a:bgClr>
              <a:schemeClr val="bg1">
                <a:alpha val="45000"/>
              </a:schemeClr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80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0" y="1484313"/>
            <a:ext cx="12192000" cy="144462"/>
          </a:xfrm>
          <a:prstGeom prst="rect">
            <a:avLst/>
          </a:prstGeom>
          <a:solidFill>
            <a:srgbClr val="244E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0" y="5156201"/>
            <a:ext cx="12192000" cy="144463"/>
          </a:xfrm>
          <a:prstGeom prst="rect">
            <a:avLst/>
          </a:prstGeom>
          <a:solidFill>
            <a:srgbClr val="244E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72" name="Line 12"/>
          <p:cNvSpPr>
            <a:spLocks noChangeShapeType="1"/>
          </p:cNvSpPr>
          <p:nvPr/>
        </p:nvSpPr>
        <p:spPr bwMode="auto">
          <a:xfrm flipV="1">
            <a:off x="1007534" y="2420938"/>
            <a:ext cx="10081684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007534" y="2565400"/>
            <a:ext cx="10223500" cy="1079500"/>
          </a:xfrm>
        </p:spPr>
        <p:txBody>
          <a:bodyPr/>
          <a:lstStyle>
            <a:lvl1pPr>
              <a:defRPr b="1">
                <a:solidFill>
                  <a:srgbClr val="E37416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43376" name="Rectangle 1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2159000" y="3860800"/>
            <a:ext cx="8161867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latin typeface="Tahoma" panose="020B0604030504040204" pitchFamily="34" charset="0"/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pic>
        <p:nvPicPr>
          <p:cNvPr id="143385" name="Picture 25" descr="GEARS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118" y="260350"/>
            <a:ext cx="1356783" cy="106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7" name="Picture 27" descr="rabo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860801"/>
            <a:ext cx="24003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4" name="Picture 24" descr="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102785" y="5300663"/>
            <a:ext cx="1441449" cy="71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748735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155624"/>
      </p:ext>
    </p:extLst>
  </p:cSld>
  <p:clrMapOvr>
    <a:masterClrMapping/>
  </p:clrMapOvr>
  <p:transition spd="med">
    <p:checker dir="vert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228617"/>
      </p:ext>
    </p:extLst>
  </p:cSld>
  <p:clrMapOvr>
    <a:masterClrMapping/>
  </p:clrMapOvr>
  <p:transition spd="med">
    <p:checker dir="vert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993002"/>
      </p:ext>
    </p:extLst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0031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34061"/>
      </p:ext>
    </p:extLst>
  </p:cSld>
  <p:clrMapOvr>
    <a:masterClrMapping/>
  </p:clrMapOvr>
  <p:transition spd="med">
    <p:checker dir="vert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79247"/>
      </p:ext>
    </p:extLst>
  </p:cSld>
  <p:clrMapOvr>
    <a:masterClrMapping/>
  </p:clrMapOvr>
  <p:transition spd="med">
    <p:checker dir="vert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156261"/>
      </p:ext>
    </p:extLst>
  </p:cSld>
  <p:clrMapOvr>
    <a:masterClrMapping/>
  </p:clrMapOvr>
  <p:transition spd="med">
    <p:checker dir="vert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58799"/>
      </p:ext>
    </p:extLst>
  </p:cSld>
  <p:clrMapOvr>
    <a:masterClrMapping/>
  </p:clrMapOvr>
  <p:transition spd="med">
    <p:checker dir="vert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381541"/>
      </p:ext>
    </p:extLst>
  </p:cSld>
  <p:clrMapOvr>
    <a:masterClrMapping/>
  </p:clrMapOvr>
  <p:transition spd="med">
    <p:checker dir="vert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34845"/>
      </p:ext>
    </p:extLst>
  </p:cSld>
  <p:clrMapOvr>
    <a:masterClrMapping/>
  </p:clrMapOvr>
  <p:transition spd="med">
    <p:checker dir="vert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414339"/>
            <a:ext cx="2743200" cy="5762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14339"/>
            <a:ext cx="8026400" cy="5762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73035"/>
      </p:ext>
    </p:extLst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37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31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42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hyperlink" Target="http://www.uchportal.ru/load/26" TargetMode="Externa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hyperlink" Target="http://www.uchportal.ru/load/26" TargetMode="Externa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F7444-5BED-4B3D-BB36-076A2BDFFEB3}" type="datetimeFigureOut">
              <a:rPr lang="ru-RU" smtClean="0"/>
              <a:t>27.03.2016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20994-ECA7-4D45-9C4F-65E5EA8E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1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009466-E8F7-44E5-B548-83DED866A75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48FC19-FFA4-4351-A6A1-2A87A7303B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444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009466-E8F7-44E5-B548-83DED866A75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48FC19-FFA4-4351-A6A1-2A87A7303B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281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009466-E8F7-44E5-B548-83DED866A75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48FC19-FFA4-4351-A6A1-2A87A7303B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36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Rectangle 46"/>
          <p:cNvSpPr>
            <a:spLocks noChangeArrowheads="1"/>
          </p:cNvSpPr>
          <p:nvPr/>
        </p:nvSpPr>
        <p:spPr bwMode="auto">
          <a:xfrm flipH="1">
            <a:off x="2783418" y="6453188"/>
            <a:ext cx="9264649" cy="360362"/>
          </a:xfrm>
          <a:prstGeom prst="rect">
            <a:avLst/>
          </a:prstGeom>
          <a:solidFill>
            <a:srgbClr val="007BC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rot="5400000" flipH="1">
            <a:off x="2364052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 flipH="1">
            <a:off x="2734733" y="6453188"/>
            <a:ext cx="95251" cy="360362"/>
          </a:xfrm>
          <a:prstGeom prst="rect">
            <a:avLst/>
          </a:prstGeom>
          <a:solidFill>
            <a:srgbClr val="E3741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76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143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Презентация</a:t>
            </a: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2117" y="188914"/>
            <a:ext cx="12189883" cy="71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53" name="Line 129"/>
          <p:cNvSpPr>
            <a:spLocks noChangeShapeType="1"/>
          </p:cNvSpPr>
          <p:nvPr/>
        </p:nvSpPr>
        <p:spPr bwMode="auto">
          <a:xfrm rot="5400000" flipH="1">
            <a:off x="-36248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143933" y="306389"/>
            <a:ext cx="11423651" cy="98425"/>
          </a:xfrm>
          <a:prstGeom prst="rect">
            <a:avLst/>
          </a:prstGeom>
          <a:solidFill>
            <a:srgbClr val="007BC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55" name="Line 131"/>
          <p:cNvSpPr>
            <a:spLocks noChangeShapeType="1"/>
          </p:cNvSpPr>
          <p:nvPr/>
        </p:nvSpPr>
        <p:spPr bwMode="auto">
          <a:xfrm flipH="1">
            <a:off x="143934" y="260350"/>
            <a:ext cx="11521017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156" name="Picture 132" descr="rabot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0"/>
            <a:ext cx="1634067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8175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24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checke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1A396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rgbClr val="244E9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rgbClr val="244E93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rgbClr val="244E93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rgbClr val="244E93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rgbClr val="244E9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Rectangle 46"/>
          <p:cNvSpPr>
            <a:spLocks noChangeArrowheads="1"/>
          </p:cNvSpPr>
          <p:nvPr/>
        </p:nvSpPr>
        <p:spPr bwMode="auto">
          <a:xfrm flipH="1">
            <a:off x="2783418" y="6453188"/>
            <a:ext cx="9264649" cy="360362"/>
          </a:xfrm>
          <a:prstGeom prst="rect">
            <a:avLst/>
          </a:prstGeom>
          <a:solidFill>
            <a:srgbClr val="007BC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rot="5400000" flipH="1">
            <a:off x="2364052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 flipH="1">
            <a:off x="2734733" y="6453188"/>
            <a:ext cx="95251" cy="360362"/>
          </a:xfrm>
          <a:prstGeom prst="rect">
            <a:avLst/>
          </a:prstGeom>
          <a:solidFill>
            <a:srgbClr val="E3741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76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143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Презентация</a:t>
            </a: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2117" y="188914"/>
            <a:ext cx="12189883" cy="71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53" name="Line 129"/>
          <p:cNvSpPr>
            <a:spLocks noChangeShapeType="1"/>
          </p:cNvSpPr>
          <p:nvPr/>
        </p:nvSpPr>
        <p:spPr bwMode="auto">
          <a:xfrm rot="5400000" flipH="1">
            <a:off x="-36248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143933" y="306389"/>
            <a:ext cx="11423651" cy="98425"/>
          </a:xfrm>
          <a:prstGeom prst="rect">
            <a:avLst/>
          </a:prstGeom>
          <a:solidFill>
            <a:srgbClr val="007BC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55" name="Line 131"/>
          <p:cNvSpPr>
            <a:spLocks noChangeShapeType="1"/>
          </p:cNvSpPr>
          <p:nvPr/>
        </p:nvSpPr>
        <p:spPr bwMode="auto">
          <a:xfrm flipH="1">
            <a:off x="143934" y="260350"/>
            <a:ext cx="11521017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8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156" name="Picture 132" descr="rabot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0"/>
            <a:ext cx="1634067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8175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0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checke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1A396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rgbClr val="244E9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rgbClr val="244E93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rgbClr val="244E93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rgbClr val="244E93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rgbClr val="244E9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6.jp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8.wmf"/><Relationship Id="rId10" Type="http://schemas.openxmlformats.org/officeDocument/2006/relationships/image" Target="../media/image21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912531" y="2114137"/>
            <a:ext cx="10223500" cy="1079500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tx1"/>
                </a:solidFill>
              </a:rPr>
              <a:t>Презентация к уроку математики в 5 классе</a:t>
            </a:r>
            <a:br>
              <a:rPr lang="ru-RU" altLang="ru-RU" dirty="0" smtClean="0">
                <a:solidFill>
                  <a:schemeClr val="tx1"/>
                </a:solidFill>
              </a:rPr>
            </a:br>
            <a:r>
              <a:rPr lang="ru-RU" altLang="ru-RU" dirty="0" smtClean="0">
                <a:solidFill>
                  <a:schemeClr val="tx1"/>
                </a:solidFill>
              </a:rPr>
              <a:t>по теме «Сравнение десятичных дробей»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2073" name="Rectangle 25"/>
          <p:cNvSpPr>
            <a:spLocks noGrp="1" noChangeArrowheads="1"/>
          </p:cNvSpPr>
          <p:nvPr>
            <p:ph type="subTitle" idx="1"/>
          </p:nvPr>
        </p:nvSpPr>
        <p:spPr>
          <a:xfrm>
            <a:off x="5438899" y="3669475"/>
            <a:ext cx="5867620" cy="1270824"/>
          </a:xfrm>
        </p:spPr>
        <p:txBody>
          <a:bodyPr/>
          <a:lstStyle/>
          <a:p>
            <a:r>
              <a:rPr lang="ru-RU" altLang="ru-RU" sz="2400" dirty="0" smtClean="0">
                <a:solidFill>
                  <a:schemeClr val="tx1"/>
                </a:solidFill>
              </a:rPr>
              <a:t>Автор: </a:t>
            </a:r>
            <a:r>
              <a:rPr lang="ru-RU" altLang="ru-RU" sz="2400" dirty="0" err="1" smtClean="0">
                <a:solidFill>
                  <a:schemeClr val="tx1"/>
                </a:solidFill>
              </a:rPr>
              <a:t>Дитина</a:t>
            </a:r>
            <a:r>
              <a:rPr lang="ru-RU" altLang="ru-RU" sz="2400" dirty="0" smtClean="0">
                <a:solidFill>
                  <a:schemeClr val="tx1"/>
                </a:solidFill>
              </a:rPr>
              <a:t> Елена Анатольевна</a:t>
            </a:r>
          </a:p>
          <a:p>
            <a:r>
              <a:rPr lang="ru-RU" altLang="ru-RU" sz="2400" dirty="0" smtClean="0">
                <a:solidFill>
                  <a:schemeClr val="tx1"/>
                </a:solidFill>
              </a:rPr>
              <a:t>  учитель математики, </a:t>
            </a:r>
          </a:p>
          <a:p>
            <a:r>
              <a:rPr lang="ru-RU" altLang="ru-RU" sz="2400" dirty="0" smtClean="0">
                <a:solidFill>
                  <a:schemeClr val="tx1"/>
                </a:solidFill>
              </a:rPr>
              <a:t>МБОУ «СШ №36», г. Норильск</a:t>
            </a:r>
          </a:p>
          <a:p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1636161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DAF0-0172-4E3F-BEC4-4C466B5D6E4E}" type="slidenum">
              <a:rPr lang="ru-RU" altLang="ru-RU" smtClean="0"/>
              <a:pPr/>
              <a:t>10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67000" y="274320"/>
            <a:ext cx="843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Алгоритм сравнения десятичных дробей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1661160"/>
            <a:ext cx="9235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1.  Сравнить целые части  десятичных дробей. 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2485678"/>
            <a:ext cx="92354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2. Если целые части  десятичных дробей одинаковые, то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сравниваем    их  дробные части. </a:t>
            </a:r>
          </a:p>
          <a:p>
            <a:r>
              <a:rPr lang="ru-RU" sz="3200" dirty="0" smtClean="0"/>
              <a:t>Для этого: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/>
              <a:t>уравняем число знаков после запятой;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 smtClean="0"/>
              <a:t>Сравним натуральные числа, отбросив запятую.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570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DAF0-0172-4E3F-BEC4-4C466B5D6E4E}" type="slidenum">
              <a:rPr lang="ru-RU" altLang="ru-RU" smtClean="0"/>
              <a:pPr/>
              <a:t>11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02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42443" y="253020"/>
            <a:ext cx="233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№ 1175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0060" y="201240"/>
            <a:ext cx="3299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Сравните числа</a:t>
            </a:r>
            <a:endParaRPr lang="ru-RU" sz="3600" b="1" dirty="0"/>
          </a:p>
        </p:txBody>
      </p:sp>
      <p:sp>
        <p:nvSpPr>
          <p:cNvPr id="10" name="Овал 9"/>
          <p:cNvSpPr/>
          <p:nvPr/>
        </p:nvSpPr>
        <p:spPr>
          <a:xfrm>
            <a:off x="893241" y="1964641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85,09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945200" y="1964641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67,99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93242" y="3338154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55,7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945197" y="3314649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55,7000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14401" y="4519777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0,5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945198" y="4519777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0,724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626430" y="1964641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dirty="0" smtClean="0">
                <a:solidFill>
                  <a:prstClr val="black"/>
                </a:solidFill>
                <a:latin typeface="Times New Roman"/>
              </a:rPr>
              <a:t>0,908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678389" y="1964641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0,918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626428" y="3292731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7,6431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9678388" y="3292731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7,6429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626428" y="4519777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0,0025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9678388" y="4480160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0,00247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12163" y="4444092"/>
            <a:ext cx="57150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&lt;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94617" y="1838730"/>
            <a:ext cx="57150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&lt;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96284" y="4461348"/>
            <a:ext cx="568169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smtClean="0">
                <a:solidFill>
                  <a:prstClr val="black"/>
                </a:solidFill>
              </a:rPr>
              <a:t>&lt;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44669" y="1843819"/>
            <a:ext cx="57150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&gt;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53851" y="3179830"/>
            <a:ext cx="57150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&gt;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71413" y="3166820"/>
            <a:ext cx="571504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=</a:t>
            </a:r>
            <a:endParaRPr lang="ru-RU" sz="4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19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6000997" y="1935164"/>
            <a:ext cx="1166566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prstClr val="black"/>
                </a:solidFill>
              </a:rPr>
              <a:t>*=1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67563" y="1935164"/>
            <a:ext cx="57150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39063" y="1935164"/>
            <a:ext cx="57150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,3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09875" y="1812926"/>
            <a:ext cx="2876550" cy="83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prstClr val="black"/>
                </a:solidFill>
              </a:rPr>
              <a:t>1)</a:t>
            </a:r>
            <a:r>
              <a:rPr lang="ru-RU" sz="4000" b="1" dirty="0">
                <a:solidFill>
                  <a:prstClr val="black"/>
                </a:solidFill>
              </a:rPr>
              <a:t> 2,</a:t>
            </a:r>
            <a:r>
              <a:rPr lang="ru-RU" sz="4800" b="1" dirty="0">
                <a:solidFill>
                  <a:prstClr val="black"/>
                </a:solidFill>
              </a:rPr>
              <a:t>*</a:t>
            </a:r>
            <a:r>
              <a:rPr lang="ru-RU" sz="4000" b="1" dirty="0">
                <a:solidFill>
                  <a:prstClr val="black"/>
                </a:solidFill>
              </a:rPr>
              <a:t>1</a:t>
            </a:r>
            <a:r>
              <a:rPr lang="en-US" sz="4000" b="1" dirty="0">
                <a:solidFill>
                  <a:prstClr val="black"/>
                </a:solidFill>
              </a:rPr>
              <a:t>&gt;2,01</a:t>
            </a:r>
            <a:endParaRPr lang="ru-RU" sz="4000" b="1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10564" y="1935164"/>
            <a:ext cx="1000125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,…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96375" y="1935164"/>
            <a:ext cx="57150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,9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09875" y="3313114"/>
            <a:ext cx="2827338" cy="706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2</a:t>
            </a:r>
            <a:r>
              <a:rPr lang="en-US" sz="4000" b="1" dirty="0">
                <a:solidFill>
                  <a:prstClr val="black"/>
                </a:solidFill>
              </a:rPr>
              <a:t>)</a:t>
            </a:r>
            <a:r>
              <a:rPr lang="ru-RU" sz="4000" b="1" dirty="0">
                <a:solidFill>
                  <a:prstClr val="black"/>
                </a:solidFill>
              </a:rPr>
              <a:t> 1,34</a:t>
            </a:r>
            <a:r>
              <a:rPr lang="en-US" sz="4000" b="1" dirty="0">
                <a:solidFill>
                  <a:prstClr val="black"/>
                </a:solidFill>
              </a:rPr>
              <a:t>&lt;1,3*</a:t>
            </a:r>
            <a:endParaRPr lang="ru-RU" sz="4000" b="1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24563" y="3363914"/>
            <a:ext cx="114300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solidFill>
                  <a:prstClr val="black"/>
                </a:solidFill>
              </a:rPr>
              <a:t>*=5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67563" y="3363914"/>
            <a:ext cx="57150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</a:t>
            </a:r>
            <a:r>
              <a:rPr lang="en-US" sz="4000" b="1" dirty="0">
                <a:solidFill>
                  <a:prstClr val="black"/>
                </a:solidFill>
              </a:rPr>
              <a:t>6</a:t>
            </a:r>
            <a:endParaRPr lang="ru-RU" sz="4000" b="1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39064" y="3363914"/>
            <a:ext cx="1000125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,…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24875" y="3363914"/>
            <a:ext cx="571500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,9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9332" y="623053"/>
            <a:ext cx="1552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№ 1181</a:t>
            </a:r>
            <a:endParaRPr lang="ru-RU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931920" y="883920"/>
            <a:ext cx="1874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26674" y="409557"/>
            <a:ext cx="69821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Замените звездочки знаками </a:t>
            </a:r>
            <a:r>
              <a:rPr lang="en-US" sz="2800" b="1" dirty="0" smtClean="0"/>
              <a:t>&lt; </a:t>
            </a:r>
            <a:r>
              <a:rPr lang="ru-RU" sz="2800" b="1" dirty="0" smtClean="0"/>
              <a:t>или </a:t>
            </a:r>
            <a:r>
              <a:rPr lang="en-US" sz="2800" b="1" dirty="0" smtClean="0"/>
              <a:t>&gt;</a:t>
            </a:r>
            <a:r>
              <a:rPr lang="ru-RU" sz="2800" b="1" dirty="0" smtClean="0"/>
              <a:t>, так </a:t>
            </a:r>
          </a:p>
          <a:p>
            <a:r>
              <a:rPr lang="ru-RU" sz="2800" b="1" dirty="0" smtClean="0"/>
              <a:t>чтобы получилось верное неравенство</a:t>
            </a:r>
            <a:endParaRPr lang="ru-RU" sz="2800" b="1" dirty="0"/>
          </a:p>
        </p:txBody>
      </p:sp>
      <p:pic>
        <p:nvPicPr>
          <p:cNvPr id="28" name="Рисунок 27" descr="E:\шаблоны\1 шаблоны\Shkolnye\Математика\11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88" t="73019"/>
          <a:stretch/>
        </p:blipFill>
        <p:spPr bwMode="auto">
          <a:xfrm>
            <a:off x="387430" y="4689476"/>
            <a:ext cx="2422445" cy="1737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195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6" grpId="0" animBg="1"/>
      <p:bldP spid="18" grpId="0" animBg="1"/>
      <p:bldP spid="19" grpId="0" animBg="1"/>
      <p:bldP spid="20" grpId="0"/>
      <p:bldP spid="21" grpId="0" animBg="1"/>
      <p:bldP spid="23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DAF0-0172-4E3F-BEC4-4C466B5D6E4E}" type="slidenum">
              <a:rPr lang="ru-RU" altLang="ru-RU" smtClean="0"/>
              <a:pPr/>
              <a:t>13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" y="1155845"/>
            <a:ext cx="1167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 каких натуральных значениях </a:t>
            </a:r>
          </a:p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 верны неравенства: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69174" y="2853958"/>
            <a:ext cx="43268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а) 2,86 &lt; Х &lt;5,01;      </a:t>
            </a:r>
          </a:p>
          <a:p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б)6,7&lt; Х &lt;10?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736079" y="2853958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 :  3; 4; 5.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4572" y="4468587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 :  7; 8; 9.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DAF0-0172-4E3F-BEC4-4C466B5D6E4E}" type="slidenum">
              <a:rPr lang="ru-RU" altLang="ru-RU" smtClean="0"/>
              <a:pPr/>
              <a:t>14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70113"/>
              </p:ext>
            </p:extLst>
          </p:nvPr>
        </p:nvGraphicFramePr>
        <p:xfrm>
          <a:off x="4428030" y="2667738"/>
          <a:ext cx="2822258" cy="752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4" imgW="761760" imgH="203040" progId="Equation.3">
                  <p:embed/>
                </p:oleObj>
              </mc:Choice>
              <mc:Fallback>
                <p:oleObj name="Формула" r:id="rId4" imgW="761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8030" y="2667738"/>
                        <a:ext cx="2822258" cy="7524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93467"/>
              </p:ext>
            </p:extLst>
          </p:nvPr>
        </p:nvGraphicFramePr>
        <p:xfrm>
          <a:off x="4428030" y="3472789"/>
          <a:ext cx="2998296" cy="761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6" imgW="799920" imgH="203040" progId="Equation.3">
                  <p:embed/>
                </p:oleObj>
              </mc:Choice>
              <mc:Fallback>
                <p:oleObj name="Формула" r:id="rId6" imgW="799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8030" y="3472789"/>
                        <a:ext cx="2998296" cy="7610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94500"/>
              </p:ext>
            </p:extLst>
          </p:nvPr>
        </p:nvGraphicFramePr>
        <p:xfrm>
          <a:off x="4516737" y="4243972"/>
          <a:ext cx="2909589" cy="762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8" imgW="774360" imgH="203040" progId="Equation.3">
                  <p:embed/>
                </p:oleObj>
              </mc:Choice>
              <mc:Fallback>
                <p:oleObj name="Формула" r:id="rId8" imgW="774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737" y="4243972"/>
                        <a:ext cx="2909589" cy="7626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7977" y="4984753"/>
            <a:ext cx="3054361" cy="1292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64080" y="134987"/>
            <a:ext cx="490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Выполни устно: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506693"/>
            <a:ext cx="106527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/>
              <a:t>Какое число, с одним знаком после запятой, удовлетворяет всем трём неравенствам?   </a:t>
            </a:r>
          </a:p>
        </p:txBody>
      </p:sp>
    </p:spTree>
    <p:extLst>
      <p:ext uri="{BB962C8B-B14F-4D97-AF65-F5344CB8AC3E}">
        <p14:creationId xmlns:p14="http://schemas.microsoft.com/office/powerpoint/2010/main" val="47313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DAF0-0172-4E3F-BEC4-4C466B5D6E4E}" type="slidenum">
              <a:rPr lang="ru-RU" altLang="ru-RU" smtClean="0"/>
              <a:pPr/>
              <a:t>15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3760" y="1160127"/>
            <a:ext cx="4841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Восстановите запись:</a:t>
            </a:r>
            <a:endParaRPr lang="ru-RU" sz="36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47800" y="1483293"/>
            <a:ext cx="8261956" cy="24288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2, □1&lt; 2,02;                 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6,413 &gt; 6,4 □ 8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1,892 &lt; 1,□                   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50,683 &lt; 50,6 □1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60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DAF0-0172-4E3F-BEC4-4C466B5D6E4E}" type="slidenum">
              <a:rPr lang="ru-RU" altLang="ru-RU" smtClean="0"/>
              <a:pPr/>
              <a:t>16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69469" y="1376581"/>
            <a:ext cx="3555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Сравните числа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2520" y="2639962"/>
            <a:ext cx="8869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600" dirty="0" smtClean="0"/>
              <a:t>4,3</a:t>
            </a:r>
            <a:r>
              <a:rPr lang="ru-RU" sz="3600" dirty="0" smtClean="0">
                <a:latin typeface="Times New Roman"/>
                <a:cs typeface="Times New Roman"/>
              </a:rPr>
              <a:t>**</a:t>
            </a:r>
            <a:r>
              <a:rPr lang="ru-RU" sz="3600" dirty="0" smtClean="0"/>
              <a:t> и 4,7**;                </a:t>
            </a:r>
            <a:r>
              <a:rPr lang="ru-RU" sz="3600" i="1" dirty="0" smtClean="0"/>
              <a:t>в)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0,342 и 0,341***;</a:t>
            </a:r>
          </a:p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**,512 и *,9*;                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*,*** и  **,*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92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553086"/>
            <a:ext cx="109728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Работа в группах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/>
              <a:t>Используя схему, составьте неравенства </a:t>
            </a:r>
            <a:r>
              <a:rPr lang="ru-RU" b="1" dirty="0"/>
              <a:t/>
            </a:r>
            <a:br>
              <a:rPr lang="ru-RU" b="1" dirty="0"/>
            </a:br>
            <a:endParaRPr lang="ru-RU" altLang="ru-RU" dirty="0"/>
          </a:p>
        </p:txBody>
      </p:sp>
      <p:sp>
        <p:nvSpPr>
          <p:cNvPr id="15565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2057400" y="1696086"/>
            <a:ext cx="8229600" cy="4525963"/>
          </a:xfr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pic>
        <p:nvPicPr>
          <p:cNvPr id="4" name="Picture 5" descr="C:\Documents and Settings\All Users\Документы\Мои рисунки\Мои рисунки\MP Navigator\2010_03_01\IMG_00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87840" y="1685291"/>
            <a:ext cx="8568720" cy="4536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2729056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Работа в группах</a:t>
            </a:r>
            <a:br>
              <a:rPr lang="ru-RU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Какое задание надо выполнить?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3,6|1;  0,42|8;  11|,791;  8|45,98.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57628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История о десятичных дробях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Большие заслуги в развитии учения о десятичных дробях принадлежат  </a:t>
            </a:r>
            <a:r>
              <a:rPr lang="ru-RU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Джеймпшиду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ал - Коши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век Древняя Азия).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В 1427 году в книге « Ключ к арифметике» он описал систему десятичных дробей.</a:t>
            </a:r>
            <a:b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30984088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0"/>
            <a:ext cx="12192000" cy="71853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8000" y="2078673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kern="10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Times New Roman"/>
              </a:rPr>
              <a:t>…</a:t>
            </a:r>
            <a:br>
              <a:rPr lang="ru-RU" b="1" kern="10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Times New Roman"/>
              </a:rPr>
            </a:br>
            <a:r>
              <a:rPr lang="ru-RU" sz="4000" b="1" kern="1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десятичных</a:t>
            </a:r>
            <a:br>
              <a:rPr lang="ru-RU" sz="4000" b="1" kern="1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4000" b="1" kern="1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дробей</a:t>
            </a:r>
          </a:p>
        </p:txBody>
      </p:sp>
    </p:spTree>
    <p:extLst>
      <p:ext uri="{BB962C8B-B14F-4D97-AF65-F5344CB8AC3E}">
        <p14:creationId xmlns:p14="http://schemas.microsoft.com/office/powerpoint/2010/main" val="39472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История о десятичных дробях</a:t>
            </a:r>
            <a:br>
              <a:rPr lang="ru-RU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7338"/>
            <a:ext cx="10515600" cy="4351338"/>
          </a:xfrm>
        </p:spPr>
        <p:txBody>
          <a:bodyPr/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Европе учение о десятичных дробях первым изложил голландский математик и инженер, посвятивший этому вопросу труд под названием « Десятина»  (1585 год). Он записывал дроби не так, как это делают теперь. Посмотрите внимательно на эту «картину» и ответьте на вопрос: « Какой смысл учёный вкладывал в цифры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и2?</a:t>
            </a:r>
            <a:endParaRPr lang="ru-RU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ru-RU" dirty="0"/>
          </a:p>
        </p:txBody>
      </p:sp>
      <p:pic>
        <p:nvPicPr>
          <p:cNvPr id="4" name="Picture 2" descr="C:\Documents and Settings\All Users\Документы\Мои рисунки\Мои рисунки\MP Navigator\2010_03_01\IMG_0005.jpg"/>
          <p:cNvPicPr>
            <a:picLocks noChangeAspect="1" noChangeArrowheads="1"/>
          </p:cNvPicPr>
          <p:nvPr/>
        </p:nvPicPr>
        <p:blipFill rotWithShape="1">
          <a:blip r:embed="rId2" cstate="screen"/>
          <a:srcRect l="9360" t="9946" r="4286" b="10999"/>
          <a:stretch/>
        </p:blipFill>
        <p:spPr bwMode="auto">
          <a:xfrm>
            <a:off x="3459480" y="4804012"/>
            <a:ext cx="5051710" cy="1372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2441131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Чем мы занимались?</a:t>
            </a:r>
          </a:p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Что нового узнали?</a:t>
            </a:r>
          </a:p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Что повторили?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875647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prstClr val="black"/>
                </a:solidFill>
                <a:latin typeface="Calibri" panose="020F0502020204030204"/>
              </a:rPr>
              <a:t>     На </a:t>
            </a: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уроке мне было легко…</a:t>
            </a:r>
            <a:br>
              <a:rPr lang="ru-RU" sz="36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Я пока затрудняюсь…</a:t>
            </a:r>
            <a:br>
              <a:rPr lang="ru-RU" sz="36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ru-RU" sz="3600" b="1" dirty="0">
                <a:solidFill>
                  <a:prstClr val="black"/>
                </a:solidFill>
                <a:latin typeface="Calibri" panose="020F0502020204030204"/>
              </a:rPr>
              <a:t>Я узнал новое… </a:t>
            </a:r>
            <a:r>
              <a:rPr lang="ru-RU" sz="3600" b="1" dirty="0">
                <a:solidFill>
                  <a:prstClr val="white"/>
                </a:solidFill>
                <a:latin typeface="Calibri" panose="020F0502020204030204"/>
              </a:rPr>
              <a:t>д…</a:t>
            </a:r>
            <a:br>
              <a:rPr lang="ru-RU" sz="3600" b="1" dirty="0">
                <a:solidFill>
                  <a:prstClr val="white"/>
                </a:solidFill>
                <a:latin typeface="Calibri" panose="020F0502020204030204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139745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2216727" y="747063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3600" dirty="0">
                <a:solidFill>
                  <a:prstClr val="black"/>
                </a:solidFill>
              </a:rPr>
              <a:t>Задание на дом:</a:t>
            </a:r>
          </a:p>
          <a:p>
            <a:pPr lvl="0">
              <a:defRPr/>
            </a:pPr>
            <a:r>
              <a:rPr lang="ru-RU" sz="3600" dirty="0">
                <a:solidFill>
                  <a:prstClr val="black"/>
                </a:solidFill>
              </a:rPr>
              <a:t>п. 31, </a:t>
            </a:r>
            <a:r>
              <a:rPr lang="ru-RU" sz="3600" dirty="0" err="1">
                <a:solidFill>
                  <a:prstClr val="black"/>
                </a:solidFill>
              </a:rPr>
              <a:t>стр</a:t>
            </a:r>
            <a:r>
              <a:rPr lang="ru-RU" sz="3600" dirty="0">
                <a:solidFill>
                  <a:prstClr val="black"/>
                </a:solidFill>
              </a:rPr>
              <a:t> 185-186;     №1200, №1201</a:t>
            </a:r>
          </a:p>
          <a:p>
            <a:pPr lvl="0">
              <a:defRPr/>
            </a:pPr>
            <a:r>
              <a:rPr lang="ru-RU" sz="3600" b="1" dirty="0">
                <a:solidFill>
                  <a:prstClr val="black"/>
                </a:solidFill>
              </a:rPr>
              <a:t>Дополнительное задание: </a:t>
            </a:r>
          </a:p>
          <a:p>
            <a:pPr lvl="0">
              <a:defRPr/>
            </a:pPr>
            <a:r>
              <a:rPr lang="ru-RU" sz="3600" dirty="0">
                <a:solidFill>
                  <a:prstClr val="black"/>
                </a:solidFill>
              </a:rPr>
              <a:t>Какова история развития записи десятичных дробей?</a:t>
            </a:r>
          </a:p>
        </p:txBody>
      </p:sp>
    </p:spTree>
    <p:extLst>
      <p:ext uri="{BB962C8B-B14F-4D97-AF65-F5344CB8AC3E}">
        <p14:creationId xmlns:p14="http://schemas.microsoft.com/office/powerpoint/2010/main" val="104697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640081" y="5000626"/>
            <a:ext cx="3027046" cy="1357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2452688" y="1214438"/>
          <a:ext cx="2286000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Формула" r:id="rId3" imgW="533160" imgH="393480" progId="Equation.3">
                  <p:embed/>
                </p:oleObj>
              </mc:Choice>
              <mc:Fallback>
                <p:oleObj name="Формула" r:id="rId3" imgW="533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1214438"/>
                        <a:ext cx="2286000" cy="168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3595670" y="1669310"/>
            <a:ext cx="571504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&lt;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graphicFrame>
        <p:nvGraphicFramePr>
          <p:cNvPr id="32" name="Object 8"/>
          <p:cNvGraphicFramePr>
            <a:graphicFrameLocks noChangeAspect="1"/>
          </p:cNvGraphicFramePr>
          <p:nvPr/>
        </p:nvGraphicFramePr>
        <p:xfrm>
          <a:off x="2452688" y="2671763"/>
          <a:ext cx="3048000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Формула" r:id="rId5" imgW="711000" imgH="393480" progId="Equation.3">
                  <p:embed/>
                </p:oleObj>
              </mc:Choice>
              <mc:Fallback>
                <p:oleObj name="Формула" r:id="rId5" imgW="711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2671763"/>
                        <a:ext cx="3048000" cy="168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4095736" y="3169508"/>
            <a:ext cx="571504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&gt;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graphicFrame>
        <p:nvGraphicFramePr>
          <p:cNvPr id="34" name="Object 9"/>
          <p:cNvGraphicFramePr>
            <a:graphicFrameLocks noChangeAspect="1"/>
          </p:cNvGraphicFramePr>
          <p:nvPr/>
        </p:nvGraphicFramePr>
        <p:xfrm>
          <a:off x="2425701" y="4429126"/>
          <a:ext cx="2339975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Формула" r:id="rId7" imgW="545760" imgH="393480" progId="Equation.3">
                  <p:embed/>
                </p:oleObj>
              </mc:Choice>
              <mc:Fallback>
                <p:oleObj name="Формула" r:id="rId7" imgW="545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5701" y="4429126"/>
                        <a:ext cx="2339975" cy="168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3595670" y="4884020"/>
            <a:ext cx="571504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&gt;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graphicFrame>
        <p:nvGraphicFramePr>
          <p:cNvPr id="205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025342"/>
              </p:ext>
            </p:extLst>
          </p:nvPr>
        </p:nvGraphicFramePr>
        <p:xfrm>
          <a:off x="6259514" y="1214438"/>
          <a:ext cx="2762566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Формула" r:id="rId9" imgW="634680" imgH="393480" progId="Equation.3">
                  <p:embed/>
                </p:oleObj>
              </mc:Choice>
              <mc:Fallback>
                <p:oleObj name="Формула" r:id="rId9" imgW="634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514" y="1214438"/>
                        <a:ext cx="2762566" cy="16875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810512" y="1669310"/>
            <a:ext cx="571504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=</a:t>
            </a:r>
            <a:endParaRPr lang="ru-RU" sz="4400" b="1" dirty="0">
              <a:solidFill>
                <a:prstClr val="black"/>
              </a:solidFill>
            </a:endParaRPr>
          </a:p>
        </p:txBody>
      </p:sp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6259513" y="2671763"/>
          <a:ext cx="2938462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" name="Формула" r:id="rId11" imgW="685800" imgH="393480" progId="Equation.3">
                  <p:embed/>
                </p:oleObj>
              </mc:Choice>
              <mc:Fallback>
                <p:oleObj name="Формула" r:id="rId11" imgW="685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513" y="2671763"/>
                        <a:ext cx="2938462" cy="168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7810512" y="3169508"/>
            <a:ext cx="571504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&gt;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6259514" y="4429126"/>
          <a:ext cx="3754437" cy="168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Формула" r:id="rId13" imgW="876240" imgH="393480" progId="Equation.3">
                  <p:embed/>
                </p:oleObj>
              </mc:Choice>
              <mc:Fallback>
                <p:oleObj name="Формула" r:id="rId13" imgW="876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514" y="4429126"/>
                        <a:ext cx="3754437" cy="168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8213422" y="4884020"/>
            <a:ext cx="571504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prstClr val="black"/>
                </a:solidFill>
              </a:rPr>
              <a:t>&lt;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94760" y="655320"/>
            <a:ext cx="3647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Calibri" panose="020F0502020204030204" pitchFamily="34" charset="0"/>
              </a:rPr>
              <a:t>Сравните числа</a:t>
            </a:r>
            <a:endParaRPr lang="ru-RU" sz="4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06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6" grpId="0" animBg="1"/>
      <p:bldP spid="35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617517" y="5000626"/>
            <a:ext cx="3049609" cy="1357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4166" y="1071546"/>
            <a:ext cx="2928958" cy="92869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prstClr val="black"/>
                </a:solidFill>
              </a:rPr>
              <a:t>3</a:t>
            </a:r>
            <a:r>
              <a:rPr lang="ru-RU" sz="4400" b="1" dirty="0" smtClean="0">
                <a:solidFill>
                  <a:prstClr val="black"/>
                </a:solidFill>
              </a:rPr>
              <a:t>,2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024166" y="2357430"/>
            <a:ext cx="2928958" cy="92869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solidFill>
                  <a:prstClr val="black"/>
                </a:solidFill>
              </a:rPr>
              <a:t>0,017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024166" y="3643314"/>
            <a:ext cx="2928958" cy="92869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solidFill>
                  <a:prstClr val="black"/>
                </a:solidFill>
              </a:rPr>
              <a:t>10,580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453190" y="2357430"/>
            <a:ext cx="2928958" cy="92869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solidFill>
                  <a:prstClr val="black"/>
                </a:solidFill>
              </a:rPr>
              <a:t>34,800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453190" y="1071546"/>
            <a:ext cx="2928958" cy="92869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solidFill>
                  <a:prstClr val="black"/>
                </a:solidFill>
              </a:rPr>
              <a:t>9,0035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453190" y="3643314"/>
            <a:ext cx="2928958" cy="92869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solidFill>
                  <a:prstClr val="black"/>
                </a:solidFill>
              </a:rPr>
              <a:t>431,30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09750" y="4903213"/>
            <a:ext cx="857138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 smtClean="0">
                <a:solidFill>
                  <a:prstClr val="black"/>
                </a:solidFill>
              </a:rPr>
              <a:t>Какие из данных чисел можно </a:t>
            </a:r>
            <a:r>
              <a:rPr lang="ru-RU" sz="3200" dirty="0">
                <a:solidFill>
                  <a:prstClr val="black"/>
                </a:solidFill>
              </a:rPr>
              <a:t>записать короче?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09750" y="5489576"/>
            <a:ext cx="88369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prstClr val="black"/>
                </a:solidFill>
              </a:rPr>
              <a:t>Какие из данных чисел можно </a:t>
            </a:r>
            <a:r>
              <a:rPr lang="ru-RU" sz="3200" dirty="0" smtClean="0">
                <a:solidFill>
                  <a:prstClr val="black"/>
                </a:solidFill>
              </a:rPr>
              <a:t>записать </a:t>
            </a:r>
            <a:r>
              <a:rPr lang="ru-RU" sz="3200" dirty="0">
                <a:solidFill>
                  <a:prstClr val="black"/>
                </a:solidFill>
              </a:rPr>
              <a:t>длиннее?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2314" y="259612"/>
            <a:ext cx="404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Прочитайте числа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1819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34" y="-253497"/>
            <a:ext cx="12297404" cy="73508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04328" y="2934692"/>
            <a:ext cx="744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/>
              <a:t>=</a:t>
            </a:r>
          </a:p>
        </p:txBody>
      </p:sp>
      <p:sp>
        <p:nvSpPr>
          <p:cNvPr id="19" name="Овал 18"/>
          <p:cNvSpPr/>
          <p:nvPr/>
        </p:nvSpPr>
        <p:spPr>
          <a:xfrm>
            <a:off x="763582" y="2957569"/>
            <a:ext cx="285243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prstClr val="black"/>
                </a:solidFill>
                <a:latin typeface="Times New Roman"/>
              </a:rPr>
              <a:t>4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,5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846320" y="2939206"/>
            <a:ext cx="285243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prstClr val="black"/>
                </a:solidFill>
                <a:latin typeface="Times New Roman"/>
              </a:rPr>
              <a:t>4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,50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402956" y="2932010"/>
            <a:ext cx="285243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prstClr val="black"/>
                </a:solidFill>
                <a:latin typeface="Times New Roman"/>
              </a:rPr>
              <a:t>4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,50000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73676" y="2925068"/>
            <a:ext cx="744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/>
              <a:t>=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3582" y="4515331"/>
            <a:ext cx="9550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kern="0" dirty="0">
                <a:cs typeface="Times New Roman" pitchFamily="18" charset="0"/>
              </a:rPr>
              <a:t>Десятичная дробь не измениться, если </a:t>
            </a:r>
            <a:endParaRPr lang="ru-RU" sz="3600" b="1" i="1" kern="0" dirty="0" smtClean="0"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i="1" kern="0" dirty="0" smtClean="0">
                <a:cs typeface="Times New Roman" pitchFamily="18" charset="0"/>
              </a:rPr>
              <a:t>в </a:t>
            </a:r>
            <a:r>
              <a:rPr lang="ru-RU" sz="3600" b="1" i="1" kern="0" dirty="0">
                <a:cs typeface="Times New Roman" pitchFamily="18" charset="0"/>
              </a:rPr>
              <a:t>конце ее </a:t>
            </a:r>
            <a:r>
              <a:rPr lang="ru-RU" sz="3600" b="1" i="1" kern="0" dirty="0" smtClean="0">
                <a:cs typeface="Times New Roman" pitchFamily="18" charset="0"/>
              </a:rPr>
              <a:t>приписать…</a:t>
            </a:r>
            <a:endParaRPr lang="ru-RU" sz="3600" b="1" i="1" kern="0" dirty="0"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1256" y="5049955"/>
            <a:ext cx="5024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kern="0" dirty="0">
                <a:cs typeface="Times New Roman" pitchFamily="18" charset="0"/>
              </a:rPr>
              <a:t>один, два, три, … нулей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459480" y="777240"/>
            <a:ext cx="112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98320" y="687342"/>
            <a:ext cx="10231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Что можно сказать о данных десятичных дробях?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0939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8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12192000" cy="735082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552052" y="2001838"/>
            <a:ext cx="285243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7,2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3560" y="2001838"/>
            <a:ext cx="945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 =</a:t>
            </a:r>
            <a:endParaRPr lang="ru-RU" sz="6000" dirty="0"/>
          </a:p>
        </p:txBody>
      </p:sp>
      <p:sp>
        <p:nvSpPr>
          <p:cNvPr id="10" name="Овал 9"/>
          <p:cNvSpPr/>
          <p:nvPr/>
        </p:nvSpPr>
        <p:spPr>
          <a:xfrm>
            <a:off x="6854172" y="2001838"/>
            <a:ext cx="285243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prstClr val="black"/>
                </a:solidFill>
                <a:latin typeface="Times New Roman"/>
              </a:rPr>
              <a:t>7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,20 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552052" y="3381369"/>
            <a:ext cx="291030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prstClr val="black"/>
                </a:solidFill>
                <a:latin typeface="Times New Roman"/>
              </a:rPr>
              <a:t>12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,56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12108" y="3351505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dirty="0" smtClean="0">
                <a:solidFill>
                  <a:prstClr val="black"/>
                </a:solidFill>
              </a:rPr>
              <a:t>=</a:t>
            </a:r>
            <a:endParaRPr lang="ru-RU" sz="6000" dirty="0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703695" y="3381369"/>
            <a:ext cx="291030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dirty="0" smtClean="0">
                <a:solidFill>
                  <a:prstClr val="black"/>
                </a:solidFill>
                <a:latin typeface="Times New Roman"/>
              </a:rPr>
              <a:t>12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,5600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552052" y="4660805"/>
            <a:ext cx="291030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noProof="0" dirty="0" smtClean="0">
                <a:solidFill>
                  <a:prstClr val="black"/>
                </a:solidFill>
                <a:latin typeface="Times New Roman"/>
              </a:rPr>
              <a:t>0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,36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825237" y="4760900"/>
            <a:ext cx="2910302" cy="928694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kern="0" noProof="0" dirty="0" smtClean="0">
                <a:solidFill>
                  <a:prstClr val="black"/>
                </a:solidFill>
                <a:latin typeface="Times New Roman"/>
              </a:rPr>
              <a:t>0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,036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35770" y="4673931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dirty="0" smtClean="0">
                <a:solidFill>
                  <a:prstClr val="black"/>
                </a:solidFill>
              </a:rPr>
              <a:t>=</a:t>
            </a:r>
            <a:endParaRPr lang="ru-RU" sz="6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76250" y="703568"/>
            <a:ext cx="9585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dirty="0" smtClean="0">
                <a:cs typeface="Times New Roman" pitchFamily="18" charset="0"/>
              </a:rPr>
              <a:t>Какие из равенств являются верными?</a:t>
            </a:r>
            <a:endParaRPr lang="ru-RU" sz="3200" b="1" kern="0" dirty="0"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47034" y="4672801"/>
            <a:ext cx="5677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dirty="0" smtClean="0">
                <a:solidFill>
                  <a:prstClr val="black"/>
                </a:solidFill>
              </a:rPr>
              <a:t>≠</a:t>
            </a:r>
            <a:endParaRPr lang="ru-RU" sz="6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1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94" y="0"/>
            <a:ext cx="10850880" cy="10990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+mn-lt"/>
              </a:rPr>
              <a:t>Какое из чисел     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1,5; 0,015; 0,27; 0,48    </a:t>
            </a:r>
            <a:r>
              <a:rPr lang="ru-RU" b="1" dirty="0" smtClean="0">
                <a:latin typeface="+mn-lt"/>
              </a:rPr>
              <a:t>больше?</a:t>
            </a:r>
            <a:endParaRPr lang="ru-RU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435340"/>
              </p:ext>
            </p:extLst>
          </p:nvPr>
        </p:nvGraphicFramePr>
        <p:xfrm>
          <a:off x="358140" y="925988"/>
          <a:ext cx="114757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6656"/>
                <a:gridCol w="5055398"/>
                <a:gridCol w="2993666"/>
              </a:tblGrid>
              <a:tr h="1146562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1,5 кг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Масса </a:t>
                      </a:r>
                      <a:r>
                        <a:rPr lang="ru-RU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страусиного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яйца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7475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0,015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мм/сек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Скорость улитки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16985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0,27</a:t>
                      </a: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Масса головного мозга слова от массы его тела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32517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0,48 т</a:t>
                      </a: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 бурого медведя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://bigbuzzy.ru/f/p/655/319/mainpi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289" y="1098311"/>
            <a:ext cx="2028826" cy="108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7"/>
          <p:cNvPicPr/>
          <p:nvPr/>
        </p:nvPicPr>
        <p:blipFill>
          <a:blip r:embed="rId3"/>
          <a:stretch>
            <a:fillRect/>
          </a:stretch>
        </p:blipFill>
        <p:spPr>
          <a:xfrm>
            <a:off x="9453243" y="2641440"/>
            <a:ext cx="1508760" cy="985838"/>
          </a:xfrm>
          <a:prstGeom prst="rect">
            <a:avLst/>
          </a:prstGeom>
        </p:spPr>
      </p:pic>
      <p:pic>
        <p:nvPicPr>
          <p:cNvPr id="7" name="Picture 6" descr="http://vseskazki.su/images/medved-skazka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783" y="5201280"/>
            <a:ext cx="1239838" cy="1359535"/>
          </a:xfrm>
          <a:prstGeom prst="rect">
            <a:avLst/>
          </a:prstGeom>
          <a:noFill/>
          <a:extLst/>
        </p:spPr>
      </p:pic>
      <p:pic>
        <p:nvPicPr>
          <p:cNvPr id="8" name="Объект 4"/>
          <p:cNvPicPr/>
          <p:nvPr/>
        </p:nvPicPr>
        <p:blipFill>
          <a:blip r:embed="rId5"/>
          <a:stretch>
            <a:fillRect/>
          </a:stretch>
        </p:blipFill>
        <p:spPr>
          <a:xfrm>
            <a:off x="9658506" y="3975019"/>
            <a:ext cx="1037590" cy="8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6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53" y="-166255"/>
            <a:ext cx="12192000" cy="7185376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81100" y="674915"/>
            <a:ext cx="982979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atin typeface="+mn-lt"/>
              </a:rPr>
              <a:t>Запишите числа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1,5; 0,015; 0,27; 0,48    </a:t>
            </a:r>
            <a:r>
              <a:rPr lang="ru-RU" sz="3600" b="1" dirty="0" smtClean="0">
                <a:latin typeface="+mn-lt"/>
              </a:rPr>
              <a:t>в порядке возрастания</a:t>
            </a:r>
            <a:endParaRPr lang="ru-RU" sz="3600" b="1" dirty="0">
              <a:latin typeface="+mn-lt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97526" y="3734828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0,015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04357" y="3734828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noProof="0" dirty="0" smtClean="0">
                <a:solidFill>
                  <a:prstClr val="black"/>
                </a:solidFill>
                <a:latin typeface="Times New Roman"/>
              </a:rPr>
              <a:t>0,270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411188" y="3734828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kern="0" noProof="0" dirty="0" smtClean="0">
                <a:solidFill>
                  <a:prstClr val="black"/>
                </a:solidFill>
                <a:latin typeface="Times New Roman"/>
              </a:rPr>
              <a:t>0,480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835121" y="3734828"/>
            <a:ext cx="1897459" cy="579176"/>
          </a:xfrm>
          <a:prstGeom prst="ellips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1,5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97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0"/>
            <a:ext cx="12192000" cy="71853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8000" y="2078673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kern="10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Times New Roman"/>
              </a:rPr>
              <a:t>…</a:t>
            </a:r>
            <a:br>
              <a:rPr lang="ru-RU" b="1" kern="10" dirty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Times New Roman"/>
              </a:rPr>
            </a:br>
            <a:r>
              <a:rPr lang="ru-RU" sz="4000" b="1" kern="1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десятичных</a:t>
            </a:r>
            <a:br>
              <a:rPr lang="ru-RU" sz="4000" b="1" kern="1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4000" b="1" kern="10" dirty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дробей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1239342"/>
            <a:ext cx="6096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36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36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Сравнение</a:t>
            </a:r>
          </a:p>
          <a:p>
            <a:pPr algn="ctr">
              <a:defRPr/>
            </a:pPr>
            <a:r>
              <a:rPr lang="ru-RU" sz="40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десятичных</a:t>
            </a:r>
            <a:br>
              <a:rPr lang="ru-RU" sz="40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40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дробей</a:t>
            </a:r>
            <a:endParaRPr lang="ru-RU" sz="4000" b="1" kern="1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278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математика - 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юбима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математика - 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юбима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математика - 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юбима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Тема Office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528</Words>
  <Application>Microsoft Office PowerPoint</Application>
  <PresentationFormat>Широкоэкранный</PresentationFormat>
  <Paragraphs>151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Tahoma</vt:lpstr>
      <vt:lpstr>Times New Roman</vt:lpstr>
      <vt:lpstr>Wingdings</vt:lpstr>
      <vt:lpstr>Тема Office</vt:lpstr>
      <vt:lpstr>математика - 20</vt:lpstr>
      <vt:lpstr>1_математика - 20</vt:lpstr>
      <vt:lpstr>2_математика - 20</vt:lpstr>
      <vt:lpstr>1_Тема Office</vt:lpstr>
      <vt:lpstr>2_Тема Office</vt:lpstr>
      <vt:lpstr>Формула</vt:lpstr>
      <vt:lpstr>Презентация к уроку математики в 5 классе по теме «Сравнение десятичных дробей»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Какое из чисел     1,5; 0,015; 0,27; 0,48    больше?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в группах Используя схему, составьте неравенства  </vt:lpstr>
      <vt:lpstr>Работа в группах </vt:lpstr>
      <vt:lpstr>История о десятичных дробях </vt:lpstr>
      <vt:lpstr>История о десятичных дробях </vt:lpstr>
      <vt:lpstr>Презентация PowerPoint</vt:lpstr>
      <vt:lpstr>Презентация PowerPoint</vt:lpstr>
      <vt:lpstr>Презентация PowerPoint</vt:lpstr>
    </vt:vector>
  </TitlesOfParts>
  <Manager>Дитина E.A.</Manager>
  <Company>МБОУ "СШ №36"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Сравнение десятичных дробей</dc:subject>
  <dc:creator/>
  <cp:lastModifiedBy>tanya</cp:lastModifiedBy>
  <cp:revision>50</cp:revision>
  <dcterms:created xsi:type="dcterms:W3CDTF">2016-03-26T05:07:06Z</dcterms:created>
  <dcterms:modified xsi:type="dcterms:W3CDTF">2016-03-27T14:49:22Z</dcterms:modified>
  <cp:category>5 класс</cp:category>
</cp:coreProperties>
</file>