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2"/>
  </p:notesMasterIdLst>
  <p:sldIdLst>
    <p:sldId id="295" r:id="rId2"/>
    <p:sldId id="259" r:id="rId3"/>
    <p:sldId id="260" r:id="rId4"/>
    <p:sldId id="296" r:id="rId5"/>
    <p:sldId id="263" r:id="rId6"/>
    <p:sldId id="264" r:id="rId7"/>
    <p:sldId id="265" r:id="rId8"/>
    <p:sldId id="285" r:id="rId9"/>
    <p:sldId id="268" r:id="rId10"/>
    <p:sldId id="293" r:id="rId11"/>
    <p:sldId id="269" r:id="rId12"/>
    <p:sldId id="291" r:id="rId13"/>
    <p:sldId id="274" r:id="rId14"/>
    <p:sldId id="276" r:id="rId15"/>
    <p:sldId id="278" r:id="rId16"/>
    <p:sldId id="297" r:id="rId17"/>
    <p:sldId id="298" r:id="rId18"/>
    <p:sldId id="288" r:id="rId19"/>
    <p:sldId id="299" r:id="rId20"/>
    <p:sldId id="294" r:id="rId21"/>
  </p:sldIdLst>
  <p:sldSz cx="9144000" cy="6858000" type="screen4x3"/>
  <p:notesSz cx="6858000" cy="9144000"/>
  <p:embeddedFontLst>
    <p:embeddedFont>
      <p:font typeface="Constantia" pitchFamily="18" charset="0"/>
      <p:regular r:id="rId23"/>
      <p:bold r:id="rId24"/>
      <p:italic r:id="rId25"/>
      <p:boldItalic r:id="rId26"/>
    </p:embeddedFont>
    <p:embeddedFont>
      <p:font typeface="Wingdings 3" pitchFamily="18" charset="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Verdana" pitchFamily="34" charset="0"/>
      <p:regular r:id="rId32"/>
      <p:bold r:id="rId33"/>
      <p:italic r:id="rId34"/>
      <p:boldItalic r:id="rId35"/>
    </p:embeddedFont>
    <p:embeddedFont>
      <p:font typeface="Wingdings 2" pitchFamily="18" charset="2"/>
      <p:regular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140C7E"/>
    <a:srgbClr val="008000"/>
    <a:srgbClr val="CED0F6"/>
    <a:srgbClr val="CAC8E4"/>
    <a:srgbClr val="000066"/>
    <a:srgbClr val="00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0F9213-7938-4E31-8424-D73F945DA2FA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25FF3A-6568-4232-B745-89312B52A6E4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.    Бесцветные  кристаллические вещества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B65AAC6-0A03-4C93-9DAC-6807857158B1}" type="parTrans" cxnId="{3F6C62F7-0358-49AE-A478-7CC011D7F287}">
      <dgm:prSet/>
      <dgm:spPr/>
      <dgm:t>
        <a:bodyPr/>
        <a:lstStyle/>
        <a:p>
          <a:endParaRPr lang="ru-RU"/>
        </a:p>
      </dgm:t>
    </dgm:pt>
    <dgm:pt modelId="{927BFB4D-6F55-487A-A37E-15AC59F7E57F}" type="sibTrans" cxnId="{3F6C62F7-0358-49AE-A478-7CC011D7F287}">
      <dgm:prSet/>
      <dgm:spPr/>
      <dgm:t>
        <a:bodyPr/>
        <a:lstStyle/>
        <a:p>
          <a:endParaRPr lang="ru-RU"/>
        </a:p>
      </dgm:t>
    </dgm:pt>
    <dgm:pt modelId="{8809249E-7F88-4C4A-BBF2-292D35DC8718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2.  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Хорошо растворимы в воде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BFEAD91-055F-4145-9765-D8C103C54A7F}" type="parTrans" cxnId="{70EB0155-971C-43DA-9243-3D740CA8C349}">
      <dgm:prSet/>
      <dgm:spPr/>
      <dgm:t>
        <a:bodyPr/>
        <a:lstStyle/>
        <a:p>
          <a:endParaRPr lang="ru-RU"/>
        </a:p>
      </dgm:t>
    </dgm:pt>
    <dgm:pt modelId="{AC87D6CA-2868-4165-921B-6E7CCACAA7BD}" type="sibTrans" cxnId="{70EB0155-971C-43DA-9243-3D740CA8C349}">
      <dgm:prSet/>
      <dgm:spPr/>
      <dgm:t>
        <a:bodyPr/>
        <a:lstStyle/>
        <a:p>
          <a:endParaRPr lang="ru-RU"/>
        </a:p>
      </dgm:t>
    </dgm:pt>
    <dgm:pt modelId="{0893313E-79B7-41C6-BBC4-75D71F5A8C0B}">
      <dgm:prSet custT="1"/>
      <dgm:spPr/>
      <dgm:t>
        <a:bodyPr/>
        <a:lstStyle/>
        <a:p>
          <a:pPr algn="just"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3.    В зависимости от радикала могут иметь сладкий, горький или соленый вкус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1F240400-2001-4ADD-ACE0-DFE40CF8FD68}" type="parTrans" cxnId="{A8D5618F-0022-4606-98B4-3E85CDB940CD}">
      <dgm:prSet/>
      <dgm:spPr/>
      <dgm:t>
        <a:bodyPr/>
        <a:lstStyle/>
        <a:p>
          <a:endParaRPr lang="ru-RU"/>
        </a:p>
      </dgm:t>
    </dgm:pt>
    <dgm:pt modelId="{12077A0D-309D-4695-BCA2-8A11C9943980}" type="sibTrans" cxnId="{A8D5618F-0022-4606-98B4-3E85CDB940CD}">
      <dgm:prSet/>
      <dgm:spPr/>
      <dgm:t>
        <a:bodyPr/>
        <a:lstStyle/>
        <a:p>
          <a:endParaRPr lang="ru-RU"/>
        </a:p>
      </dgm:t>
    </dgm:pt>
    <dgm:pt modelId="{48E2C665-5BDB-4870-98C0-B772281932C3}">
      <dgm:prSet custT="1"/>
      <dgm:spPr/>
      <dgm:t>
        <a:bodyPr/>
        <a:lstStyle/>
        <a:p>
          <a:pPr algn="just"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4.    Плавятся с разложением при температуре выше 200ºС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15581EEA-348C-4010-8FB0-5DE6D91C565E}" type="parTrans" cxnId="{ED70D218-EAA4-4A6F-867C-D8F518DAD254}">
      <dgm:prSet/>
      <dgm:spPr/>
      <dgm:t>
        <a:bodyPr/>
        <a:lstStyle/>
        <a:p>
          <a:endParaRPr lang="ru-RU"/>
        </a:p>
      </dgm:t>
    </dgm:pt>
    <dgm:pt modelId="{A8B838B2-FF4D-4660-8BF8-A4B57A0B21D7}" type="sibTrans" cxnId="{ED70D218-EAA4-4A6F-867C-D8F518DAD254}">
      <dgm:prSet/>
      <dgm:spPr/>
      <dgm:t>
        <a:bodyPr/>
        <a:lstStyle/>
        <a:p>
          <a:endParaRPr lang="ru-RU"/>
        </a:p>
      </dgm:t>
    </dgm:pt>
    <dgm:pt modelId="{74A7F4C1-C997-448F-A838-0B93D8E9FC39}" type="pres">
      <dgm:prSet presAssocID="{9B0F9213-7938-4E31-8424-D73F945DA2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0EFCBD-8A16-4493-9BAA-A03BC394900A}" type="pres">
      <dgm:prSet presAssocID="{7D25FF3A-6568-4232-B745-89312B52A6E4}" presName="parentText" presStyleLbl="node1" presStyleIdx="0" presStyleCnt="4" custScaleY="101248" custLinFactNeighborX="-1526" custLinFactNeighborY="16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62618-5183-4ADD-845B-2430A19780D4}" type="pres">
      <dgm:prSet presAssocID="{927BFB4D-6F55-487A-A37E-15AC59F7E57F}" presName="spacer" presStyleCnt="0"/>
      <dgm:spPr/>
      <dgm:t>
        <a:bodyPr/>
        <a:lstStyle/>
        <a:p>
          <a:endParaRPr lang="ru-RU"/>
        </a:p>
      </dgm:t>
    </dgm:pt>
    <dgm:pt modelId="{C40BE7AA-F013-46A9-B81D-8E764258ECF0}" type="pres">
      <dgm:prSet presAssocID="{8809249E-7F88-4C4A-BBF2-292D35DC8718}" presName="parentText" presStyleLbl="node1" presStyleIdx="1" presStyleCnt="4" custScaleY="104214" custLinFactNeighborX="12732" custLinFactNeighborY="303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1ED94-AFF5-4B9E-8687-ED2C917FF9EF}" type="pres">
      <dgm:prSet presAssocID="{AC87D6CA-2868-4165-921B-6E7CCACAA7BD}" presName="spacer" presStyleCnt="0"/>
      <dgm:spPr/>
      <dgm:t>
        <a:bodyPr/>
        <a:lstStyle/>
        <a:p>
          <a:endParaRPr lang="ru-RU"/>
        </a:p>
      </dgm:t>
    </dgm:pt>
    <dgm:pt modelId="{BCA8814B-4844-41C1-A51C-6A096A922CC3}" type="pres">
      <dgm:prSet presAssocID="{0893313E-79B7-41C6-BBC4-75D71F5A8C0B}" presName="parentText" presStyleLbl="node1" presStyleIdx="2" presStyleCnt="4" custScaleY="1198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FBF9A-8854-4A4D-A819-CC101C092BD2}" type="pres">
      <dgm:prSet presAssocID="{12077A0D-309D-4695-BCA2-8A11C9943980}" presName="spacer" presStyleCnt="0"/>
      <dgm:spPr/>
    </dgm:pt>
    <dgm:pt modelId="{D3925ACB-B802-4836-8230-111D1F70C196}" type="pres">
      <dgm:prSet presAssocID="{48E2C665-5BDB-4870-98C0-B772281932C3}" presName="parentText" presStyleLbl="node1" presStyleIdx="3" presStyleCnt="4" custScaleY="110884" custLinFactNeighborX="-3565" custLinFactNeighborY="-130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9BDE12-4CFA-44ED-9E60-1BC3DA039B99}" type="presOf" srcId="{0893313E-79B7-41C6-BBC4-75D71F5A8C0B}" destId="{BCA8814B-4844-41C1-A51C-6A096A922CC3}" srcOrd="0" destOrd="0" presId="urn:microsoft.com/office/officeart/2005/8/layout/vList2"/>
    <dgm:cxn modelId="{0084AFF7-59A7-4FC7-96B4-9DADA29DDEE4}" type="presOf" srcId="{7D25FF3A-6568-4232-B745-89312B52A6E4}" destId="{B60EFCBD-8A16-4493-9BAA-A03BC394900A}" srcOrd="0" destOrd="0" presId="urn:microsoft.com/office/officeart/2005/8/layout/vList2"/>
    <dgm:cxn modelId="{1B4A0332-F82C-4EC7-8616-D35E87BDF8DE}" type="presOf" srcId="{48E2C665-5BDB-4870-98C0-B772281932C3}" destId="{D3925ACB-B802-4836-8230-111D1F70C196}" srcOrd="0" destOrd="0" presId="urn:microsoft.com/office/officeart/2005/8/layout/vList2"/>
    <dgm:cxn modelId="{70EB0155-971C-43DA-9243-3D740CA8C349}" srcId="{9B0F9213-7938-4E31-8424-D73F945DA2FA}" destId="{8809249E-7F88-4C4A-BBF2-292D35DC8718}" srcOrd="1" destOrd="0" parTransId="{CBFEAD91-055F-4145-9765-D8C103C54A7F}" sibTransId="{AC87D6CA-2868-4165-921B-6E7CCACAA7BD}"/>
    <dgm:cxn modelId="{0AEAA25A-28AE-47A4-A4E7-B180F4FA2668}" type="presOf" srcId="{8809249E-7F88-4C4A-BBF2-292D35DC8718}" destId="{C40BE7AA-F013-46A9-B81D-8E764258ECF0}" srcOrd="0" destOrd="0" presId="urn:microsoft.com/office/officeart/2005/8/layout/vList2"/>
    <dgm:cxn modelId="{A8D5618F-0022-4606-98B4-3E85CDB940CD}" srcId="{9B0F9213-7938-4E31-8424-D73F945DA2FA}" destId="{0893313E-79B7-41C6-BBC4-75D71F5A8C0B}" srcOrd="2" destOrd="0" parTransId="{1F240400-2001-4ADD-ACE0-DFE40CF8FD68}" sibTransId="{12077A0D-309D-4695-BCA2-8A11C9943980}"/>
    <dgm:cxn modelId="{ED70D218-EAA4-4A6F-867C-D8F518DAD254}" srcId="{9B0F9213-7938-4E31-8424-D73F945DA2FA}" destId="{48E2C665-5BDB-4870-98C0-B772281932C3}" srcOrd="3" destOrd="0" parTransId="{15581EEA-348C-4010-8FB0-5DE6D91C565E}" sibTransId="{A8B838B2-FF4D-4660-8BF8-A4B57A0B21D7}"/>
    <dgm:cxn modelId="{3F6C62F7-0358-49AE-A478-7CC011D7F287}" srcId="{9B0F9213-7938-4E31-8424-D73F945DA2FA}" destId="{7D25FF3A-6568-4232-B745-89312B52A6E4}" srcOrd="0" destOrd="0" parTransId="{7B65AAC6-0A03-4C93-9DAC-6807857158B1}" sibTransId="{927BFB4D-6F55-487A-A37E-15AC59F7E57F}"/>
    <dgm:cxn modelId="{E63B1433-AB0A-44F7-A0C8-1D17E6FC2BD3}" type="presOf" srcId="{9B0F9213-7938-4E31-8424-D73F945DA2FA}" destId="{74A7F4C1-C997-448F-A838-0B93D8E9FC39}" srcOrd="0" destOrd="0" presId="urn:microsoft.com/office/officeart/2005/8/layout/vList2"/>
    <dgm:cxn modelId="{F76463C4-4AE2-4FCF-A341-B6464831AA90}" type="presParOf" srcId="{74A7F4C1-C997-448F-A838-0B93D8E9FC39}" destId="{B60EFCBD-8A16-4493-9BAA-A03BC394900A}" srcOrd="0" destOrd="0" presId="urn:microsoft.com/office/officeart/2005/8/layout/vList2"/>
    <dgm:cxn modelId="{C44E86AE-DFEC-4525-897B-C03BC1D3D203}" type="presParOf" srcId="{74A7F4C1-C997-448F-A838-0B93D8E9FC39}" destId="{51162618-5183-4ADD-845B-2430A19780D4}" srcOrd="1" destOrd="0" presId="urn:microsoft.com/office/officeart/2005/8/layout/vList2"/>
    <dgm:cxn modelId="{4BB673E8-4E62-42F8-B0C9-1E5C95D3D211}" type="presParOf" srcId="{74A7F4C1-C997-448F-A838-0B93D8E9FC39}" destId="{C40BE7AA-F013-46A9-B81D-8E764258ECF0}" srcOrd="2" destOrd="0" presId="urn:microsoft.com/office/officeart/2005/8/layout/vList2"/>
    <dgm:cxn modelId="{FC4E7029-631C-4BF1-9D16-F336644681F2}" type="presParOf" srcId="{74A7F4C1-C997-448F-A838-0B93D8E9FC39}" destId="{1191ED94-AFF5-4B9E-8687-ED2C917FF9EF}" srcOrd="3" destOrd="0" presId="urn:microsoft.com/office/officeart/2005/8/layout/vList2"/>
    <dgm:cxn modelId="{83D7E558-E2B7-4D0E-A345-3E012AF0AA9C}" type="presParOf" srcId="{74A7F4C1-C997-448F-A838-0B93D8E9FC39}" destId="{BCA8814B-4844-41C1-A51C-6A096A922CC3}" srcOrd="4" destOrd="0" presId="urn:microsoft.com/office/officeart/2005/8/layout/vList2"/>
    <dgm:cxn modelId="{B45FA107-C237-4A3A-ADE4-1889DF2F10DE}" type="presParOf" srcId="{74A7F4C1-C997-448F-A838-0B93D8E9FC39}" destId="{216FBF9A-8854-4A4D-A819-CC101C092BD2}" srcOrd="5" destOrd="0" presId="urn:microsoft.com/office/officeart/2005/8/layout/vList2"/>
    <dgm:cxn modelId="{BC73DE58-D30A-4AB7-9AA0-E7087B2A5D1C}" type="presParOf" srcId="{74A7F4C1-C997-448F-A838-0B93D8E9FC39}" destId="{D3925ACB-B802-4836-8230-111D1F70C19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0EFCBD-8A16-4493-9BAA-A03BC394900A}">
      <dsp:nvSpPr>
        <dsp:cNvPr id="0" name=""/>
        <dsp:cNvSpPr/>
      </dsp:nvSpPr>
      <dsp:spPr>
        <a:xfrm>
          <a:off x="0" y="61724"/>
          <a:ext cx="4040188" cy="11751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.    Бесцветные  кристаллические вещества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1724"/>
        <a:ext cx="4040188" cy="1175124"/>
      </dsp:txXfrm>
    </dsp:sp>
    <dsp:sp modelId="{C40BE7AA-F013-46A9-B81D-8E764258ECF0}">
      <dsp:nvSpPr>
        <dsp:cNvPr id="0" name=""/>
        <dsp:cNvSpPr/>
      </dsp:nvSpPr>
      <dsp:spPr>
        <a:xfrm>
          <a:off x="0" y="1440159"/>
          <a:ext cx="4040188" cy="120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2.  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Хорошо растворимы в воде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40159"/>
        <a:ext cx="4040188" cy="1209549"/>
      </dsp:txXfrm>
    </dsp:sp>
    <dsp:sp modelId="{BCA8814B-4844-41C1-A51C-6A096A922CC3}">
      <dsp:nvSpPr>
        <dsp:cNvPr id="0" name=""/>
        <dsp:cNvSpPr/>
      </dsp:nvSpPr>
      <dsp:spPr>
        <a:xfrm>
          <a:off x="0" y="2774106"/>
          <a:ext cx="4040188" cy="139103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3.    В зависимости от радикала могут иметь сладкий, горький или соленый вкус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774106"/>
        <a:ext cx="4040188" cy="1391038"/>
      </dsp:txXfrm>
    </dsp:sp>
    <dsp:sp modelId="{D3925ACB-B802-4836-8230-111D1F70C196}">
      <dsp:nvSpPr>
        <dsp:cNvPr id="0" name=""/>
        <dsp:cNvSpPr/>
      </dsp:nvSpPr>
      <dsp:spPr>
        <a:xfrm>
          <a:off x="0" y="4320480"/>
          <a:ext cx="4040188" cy="12869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4.    Плавятся с разложением при температуре выше 200ºС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320480"/>
        <a:ext cx="4040188" cy="1286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F62E1-C2CA-4092-A429-679392F4E42E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56749-F57A-4BE4-A4D8-C0087EA0D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56749-F57A-4BE4-A4D8-C0087EA0DF5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4;&#1086;&#1081;&#1089;&#1090;&#1074;&#1072;%20&#1040;&#1050;.wmv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700808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Презентация к уроку </a:t>
            </a:r>
          </a:p>
          <a:p>
            <a:pPr algn="ctr"/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по учебному предмету «Химия» </a:t>
            </a:r>
          </a:p>
          <a:p>
            <a:pPr algn="ctr"/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в 10-ом классе </a:t>
            </a:r>
          </a:p>
          <a:p>
            <a:pPr algn="ctr"/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на тему «Аминокислоты»</a:t>
            </a:r>
            <a:endParaRPr lang="ru-RU" sz="3600" b="1" i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 l="7407" t="13163" b="13269"/>
          <a:stretch>
            <a:fillRect/>
          </a:stretch>
        </p:blipFill>
        <p:spPr bwMode="auto">
          <a:xfrm rot="18954613">
            <a:off x="217256" y="378233"/>
            <a:ext cx="1602935" cy="127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72000" y="5085184"/>
            <a:ext cx="44434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Хапаева Татьяна Александровна</a:t>
            </a:r>
          </a:p>
          <a:p>
            <a:pPr algn="r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учитель химии</a:t>
            </a:r>
          </a:p>
          <a:p>
            <a:pPr algn="r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МОУ СОШ № 48, г. Ярославль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3808" y="332656"/>
            <a:ext cx="3403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Аминокислоты</a:t>
            </a:r>
            <a:endParaRPr lang="ru-RU" sz="3600" b="1" i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267744" y="980728"/>
            <a:ext cx="576064" cy="648072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012160" y="980728"/>
            <a:ext cx="648072" cy="720080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95536" y="1628800"/>
            <a:ext cx="446449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Природные</a:t>
            </a:r>
          </a:p>
          <a:p>
            <a:pPr algn="ctr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(в живых организмах)</a:t>
            </a:r>
          </a:p>
          <a:p>
            <a:pPr algn="just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около 150, 20 из них входят в состав белков, половина этих аминокислот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незаменимых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(не синтезируются в организме человека), поступают с пищей</a:t>
            </a:r>
            <a:endParaRPr lang="ru-RU" sz="2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8104" y="1700808"/>
            <a:ext cx="267207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Синтетические</a:t>
            </a:r>
          </a:p>
          <a:p>
            <a:pPr algn="ctr"/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(синтезированы)</a:t>
            </a:r>
            <a:endParaRPr lang="ru-RU" sz="2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одержимое 13"/>
          <p:cNvGraphicFramePr>
            <a:graphicFrameLocks noGrp="1"/>
          </p:cNvGraphicFramePr>
          <p:nvPr>
            <p:ph sz="quarter" idx="2"/>
          </p:nvPr>
        </p:nvGraphicFramePr>
        <p:xfrm>
          <a:off x="827584" y="908720"/>
          <a:ext cx="4040188" cy="5662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Содержимое 4" descr="Изображение 002.jpg"/>
          <p:cNvPicPr>
            <a:picLocks noGrp="1" noChangeAspect="1"/>
          </p:cNvPicPr>
          <p:nvPr>
            <p:ph sz="quarter" idx="4"/>
          </p:nvPr>
        </p:nvPicPr>
        <p:blipFill>
          <a:blip r:embed="rId8" cstate="print"/>
          <a:stretch>
            <a:fillRect/>
          </a:stretch>
        </p:blipFill>
        <p:spPr>
          <a:xfrm>
            <a:off x="5796136" y="1772816"/>
            <a:ext cx="2821350" cy="3941763"/>
          </a:xfrm>
        </p:spPr>
      </p:pic>
      <p:sp>
        <p:nvSpPr>
          <p:cNvPr id="7" name="Прямоугольник 6"/>
          <p:cNvSpPr/>
          <p:nvPr/>
        </p:nvSpPr>
        <p:spPr>
          <a:xfrm>
            <a:off x="1835696" y="116632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Физические свойства  АК</a:t>
            </a:r>
            <a:endParaRPr lang="ru-RU" sz="3600" b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 l="28969" r="66359"/>
          <a:stretch>
            <a:fillRect/>
          </a:stretch>
        </p:blipFill>
        <p:spPr bwMode="auto">
          <a:xfrm>
            <a:off x="3059832" y="1844824"/>
            <a:ext cx="36004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 r="71031"/>
          <a:stretch>
            <a:fillRect/>
          </a:stretch>
        </p:blipFill>
        <p:spPr bwMode="auto">
          <a:xfrm>
            <a:off x="827584" y="1844824"/>
            <a:ext cx="2232248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75656" y="260648"/>
            <a:ext cx="6350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Амфотерность аминокислот</a:t>
            </a:r>
            <a:endParaRPr lang="ru-RU" sz="3600" b="1" i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1547664" y="4077072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691680" y="4077072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63544"/>
          <a:stretch>
            <a:fillRect/>
          </a:stretch>
        </p:blipFill>
        <p:spPr bwMode="auto">
          <a:xfrm>
            <a:off x="5508104" y="1916832"/>
            <a:ext cx="2809181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580112" y="4293096"/>
            <a:ext cx="2731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биполярный ион</a:t>
            </a:r>
            <a:endParaRPr lang="ru-RU" sz="28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l="7407" t="13163" b="13269"/>
          <a:stretch>
            <a:fillRect/>
          </a:stretch>
        </p:blipFill>
        <p:spPr bwMode="auto">
          <a:xfrm rot="18954613">
            <a:off x="6877488" y="5103377"/>
            <a:ext cx="1602935" cy="127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Группа 29"/>
          <p:cNvGrpSpPr/>
          <p:nvPr/>
        </p:nvGrpSpPr>
        <p:grpSpPr>
          <a:xfrm>
            <a:off x="539552" y="3356992"/>
            <a:ext cx="2680477" cy="2261865"/>
            <a:chOff x="539552" y="3356992"/>
            <a:chExt cx="2680477" cy="2261865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9552" y="5157192"/>
              <a:ext cx="268047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основные свойства</a:t>
              </a:r>
              <a:endPara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1259632" y="3356992"/>
              <a:ext cx="1092771" cy="1150937"/>
            </a:xfrm>
            <a:prstGeom prst="ellipse">
              <a:avLst/>
            </a:prstGeom>
            <a:noFill/>
            <a:ln w="952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 flipV="1">
              <a:off x="1691680" y="4509120"/>
              <a:ext cx="0" cy="72008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1475656" y="1268760"/>
            <a:ext cx="2806602" cy="1152128"/>
            <a:chOff x="1475656" y="1268760"/>
            <a:chExt cx="2806602" cy="1152128"/>
          </a:xfrm>
        </p:grpSpPr>
        <p:cxnSp>
          <p:nvCxnSpPr>
            <p:cNvPr id="27" name="Прямая со стрелкой 26"/>
            <p:cNvCxnSpPr/>
            <p:nvPr/>
          </p:nvCxnSpPr>
          <p:spPr>
            <a:xfrm>
              <a:off x="2771800" y="1700808"/>
              <a:ext cx="0" cy="72008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>
            <a:xfrm>
              <a:off x="1475656" y="1268760"/>
              <a:ext cx="28066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кислотные свойства</a:t>
              </a:r>
              <a:endPara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987824" y="3284984"/>
            <a:ext cx="599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2800" b="1" baseline="3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 l="40182" r="42063" b="31274"/>
          <a:stretch>
            <a:fillRect/>
          </a:stretch>
        </p:blipFill>
        <p:spPr bwMode="auto">
          <a:xfrm>
            <a:off x="3779912" y="1988840"/>
            <a:ext cx="13681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3059832" y="3356992"/>
            <a:ext cx="1440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1 0.11944 L -0.0691 0.18889 C -0.07639 0.20463 -0.08785 0.21389 -0.09965 0.21389 C -0.11285 0.21389 -0.12361 0.20463 -0.13108 0.18889 L -0.16667 0.11944 " pathEditMode="relative" rAng="0" ptsTypes="FffFF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4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7" grpId="0"/>
      <p:bldP spid="17" grpId="1"/>
      <p:bldP spid="1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280920" cy="1143000"/>
          </a:xfrm>
        </p:spPr>
        <p:txBody>
          <a:bodyPr>
            <a:normAutofit/>
          </a:bodyPr>
          <a:lstStyle/>
          <a:p>
            <a:pPr algn="just"/>
            <a:r>
              <a:rPr lang="ru-RU" sz="2800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1) Реакции АК по аминогруппе (взаимодействие с кислотами)</a:t>
            </a:r>
            <a:endParaRPr lang="ru-RU" sz="2800" i="1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188640"/>
            <a:ext cx="59849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Химические свойства АК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1560" y="263691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36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CH</a:t>
            </a:r>
            <a:r>
              <a:rPr lang="en-US" sz="36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COOH + </a:t>
            </a:r>
            <a:endParaRPr lang="ru-RU" sz="3600" b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67744" y="3284984"/>
            <a:ext cx="1193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глицин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87824" y="4797152"/>
            <a:ext cx="2600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хлорид глициния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6056" y="2636912"/>
            <a:ext cx="718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baseline="3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80112" y="2636912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CI</a:t>
            </a:r>
            <a:r>
              <a: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755576" y="2636912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899592" y="2636912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6444208" y="2996952"/>
            <a:ext cx="792088" cy="0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835696" y="4149080"/>
            <a:ext cx="5147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[NH</a:t>
            </a:r>
            <a:r>
              <a:rPr lang="en-US" sz="36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CH</a:t>
            </a:r>
            <a:r>
              <a:rPr lang="en-US" sz="36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COOH]CI </a:t>
            </a:r>
            <a:endParaRPr lang="ru-RU" sz="3600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827584" y="4509120"/>
            <a:ext cx="792088" cy="0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076056" y="2636912"/>
            <a:ext cx="718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baseline="3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80112" y="2636912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CI</a:t>
            </a:r>
            <a:r>
              <a:rPr lang="en-US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7847 L -0.1368 -0.1331 C -0.16388 -0.1456 -0.20451 -0.15208 -0.24652 -0.15208 C -0.29427 -0.15208 -0.33281 -0.1456 -0.35989 -0.1331 L -0.48819 -0.07847 " pathEditMode="relative" rAng="0" ptsTypes="FffFF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0.0581 L -0.16441 0.11134 C -0.19392 0.12338 -0.23802 0.13009 -0.28385 0.13009 C -0.33611 0.13009 -0.3783 0.12338 -0.40781 0.11134 L -0.54774 0.0581 " pathEditMode="relative" rAng="0" ptsTypes="FffFF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21" grpId="0"/>
      <p:bldP spid="21" grpId="1"/>
      <p:bldP spid="22" grpId="0"/>
      <p:bldP spid="22" grpId="1"/>
      <p:bldP spid="23" grpId="0" animBg="1"/>
      <p:bldP spid="24" grpId="0" animBg="1"/>
      <p:bldP spid="27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/>
          <p:cNvSpPr/>
          <p:nvPr/>
        </p:nvSpPr>
        <p:spPr>
          <a:xfrm>
            <a:off x="1979712" y="4797152"/>
            <a:ext cx="1008112" cy="93610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19672" y="260648"/>
            <a:ext cx="59849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Химические свойства АК</a:t>
            </a:r>
            <a:endParaRPr lang="ru-RU" sz="4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1052736"/>
            <a:ext cx="660783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Реакции АК по карбоксильной группе:</a:t>
            </a:r>
          </a:p>
          <a:p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 а) взаимодействие с основаниями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1916832"/>
            <a:ext cx="4570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COO</a:t>
            </a:r>
            <a:r>
              <a:rPr lang="en-US" sz="32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400" b="1" baseline="30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en-US" sz="32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2771800" y="1628800"/>
            <a:ext cx="1065852" cy="968513"/>
            <a:chOff x="3246986" y="1861334"/>
            <a:chExt cx="1065852" cy="968513"/>
          </a:xfrm>
        </p:grpSpPr>
        <p:sp>
          <p:nvSpPr>
            <p:cNvPr id="39" name="Дуга 38"/>
            <p:cNvSpPr/>
            <p:nvPr/>
          </p:nvSpPr>
          <p:spPr>
            <a:xfrm rot="7935636">
              <a:off x="3295655" y="1812665"/>
              <a:ext cx="968513" cy="1065852"/>
            </a:xfrm>
            <a:prstGeom prst="arc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flipV="1">
              <a:off x="4139952" y="2636912"/>
              <a:ext cx="72008" cy="72008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H="1" flipV="1">
              <a:off x="3419872" y="2636912"/>
              <a:ext cx="72008" cy="72008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Прямая со стрелкой 53"/>
          <p:cNvCxnSpPr/>
          <p:nvPr/>
        </p:nvCxnSpPr>
        <p:spPr>
          <a:xfrm>
            <a:off x="4644008" y="2276872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Группа 56"/>
          <p:cNvGrpSpPr/>
          <p:nvPr/>
        </p:nvGrpSpPr>
        <p:grpSpPr>
          <a:xfrm>
            <a:off x="5229146" y="2060848"/>
            <a:ext cx="3914854" cy="760150"/>
            <a:chOff x="5229146" y="2132856"/>
            <a:chExt cx="3914854" cy="76015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436096" y="2492896"/>
              <a:ext cx="331874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аминоацетат натрия</a:t>
              </a:r>
              <a:endPara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5229146" y="2132856"/>
              <a:ext cx="39148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– CH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2400" b="1" dirty="0" err="1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COONa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+ 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sz="2400" dirty="0"/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83568" y="2852936"/>
            <a:ext cx="6871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б) взаимодействие с основными оксидами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23528" y="3356992"/>
            <a:ext cx="4277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COO</a:t>
            </a:r>
            <a:r>
              <a:rPr lang="en-US" sz="32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+ Na</a:t>
            </a:r>
            <a:r>
              <a:rPr lang="ru-RU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dirty="0"/>
          </a:p>
        </p:txBody>
      </p:sp>
      <p:grpSp>
        <p:nvGrpSpPr>
          <p:cNvPr id="60" name="Группа 59"/>
          <p:cNvGrpSpPr/>
          <p:nvPr/>
        </p:nvGrpSpPr>
        <p:grpSpPr>
          <a:xfrm>
            <a:off x="2843808" y="2996952"/>
            <a:ext cx="1065852" cy="968513"/>
            <a:chOff x="3246986" y="1861334"/>
            <a:chExt cx="1065852" cy="968513"/>
          </a:xfrm>
        </p:grpSpPr>
        <p:sp>
          <p:nvSpPr>
            <p:cNvPr id="61" name="Дуга 60"/>
            <p:cNvSpPr/>
            <p:nvPr/>
          </p:nvSpPr>
          <p:spPr>
            <a:xfrm rot="7935636">
              <a:off x="3295655" y="1812665"/>
              <a:ext cx="968513" cy="1065852"/>
            </a:xfrm>
            <a:prstGeom prst="arc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 стрелкой 61"/>
            <p:cNvCxnSpPr/>
            <p:nvPr/>
          </p:nvCxnSpPr>
          <p:spPr>
            <a:xfrm flipV="1">
              <a:off x="4139952" y="2636912"/>
              <a:ext cx="72008" cy="72008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 flipH="1" flipV="1">
              <a:off x="3419872" y="2636912"/>
              <a:ext cx="72008" cy="72008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 стрелкой 63"/>
          <p:cNvCxnSpPr/>
          <p:nvPr/>
        </p:nvCxnSpPr>
        <p:spPr>
          <a:xfrm>
            <a:off x="4355976" y="3573016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Группа 64"/>
          <p:cNvGrpSpPr/>
          <p:nvPr/>
        </p:nvGrpSpPr>
        <p:grpSpPr>
          <a:xfrm>
            <a:off x="5075257" y="3356992"/>
            <a:ext cx="4068743" cy="760150"/>
            <a:chOff x="5229146" y="2132856"/>
            <a:chExt cx="4068743" cy="76015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5445969" y="2492896"/>
              <a:ext cx="331874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аминоацетат натрия</a:t>
              </a:r>
              <a:endPara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5229146" y="2132856"/>
              <a:ext cx="40687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– CH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2400" b="1" dirty="0" err="1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COONa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+ 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sz="2400" dirty="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79512" y="335699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932040" y="335699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83568" y="4221088"/>
            <a:ext cx="8348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в) взаимодействие со спиртами (р. этерификации)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0" y="5013176"/>
            <a:ext cx="4802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–CH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–COOH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–CH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–C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baseline="-250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4716016" y="5157192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Группа 76"/>
          <p:cNvGrpSpPr/>
          <p:nvPr/>
        </p:nvGrpSpPr>
        <p:grpSpPr>
          <a:xfrm>
            <a:off x="5193466" y="5013176"/>
            <a:ext cx="3950534" cy="1067926"/>
            <a:chOff x="5436096" y="5013176"/>
            <a:chExt cx="3950534" cy="1067926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5485626" y="5013176"/>
              <a:ext cx="39010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–CH</a:t>
              </a:r>
              <a:r>
                <a:rPr lang="en-US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–CO</a:t>
              </a:r>
              <a:r>
                <a:rPr lang="ru-RU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ОС</a:t>
              </a:r>
              <a:r>
                <a:rPr lang="ru-RU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lang="ru-RU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+ H</a:t>
              </a:r>
              <a:r>
                <a:rPr lang="ru-RU" sz="24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5436096" y="5373216"/>
              <a:ext cx="300717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этиловый эфир </a:t>
              </a:r>
            </a:p>
            <a:p>
              <a:r>
                <a:rPr lang="ru-RU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аминоуксусной кислоты</a:t>
              </a:r>
              <a:endPara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8" name="Прямая со стрелкой 77"/>
          <p:cNvCxnSpPr/>
          <p:nvPr/>
        </p:nvCxnSpPr>
        <p:spPr>
          <a:xfrm flipH="1" flipV="1">
            <a:off x="4644008" y="5373216"/>
            <a:ext cx="584448" cy="8384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4427984" y="4725144"/>
            <a:ext cx="1112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1" baseline="-25000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="1" baseline="-25000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DC2D0A"/>
                </a:solidFill>
                <a:latin typeface="Times New Roman" pitchFamily="18" charset="0"/>
                <a:cs typeface="Times New Roman" pitchFamily="18" charset="0"/>
              </a:rPr>
              <a:t>к)</a:t>
            </a:r>
            <a:endParaRPr lang="ru-RU" b="1" dirty="0">
              <a:solidFill>
                <a:srgbClr val="DC2D0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23" grpId="0"/>
      <p:bldP spid="58" grpId="0"/>
      <p:bldP spid="59" grpId="0"/>
      <p:bldP spid="68" grpId="0"/>
      <p:bldP spid="69" grpId="0"/>
      <p:bldP spid="70" grpId="0"/>
      <p:bldP spid="71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851920" y="3645024"/>
            <a:ext cx="1152128" cy="12961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1916832"/>
            <a:ext cx="1512168" cy="13681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260648"/>
            <a:ext cx="59849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Химические свойства АК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052736"/>
            <a:ext cx="4740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Реакция поликонденсации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700808"/>
            <a:ext cx="6480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chemeClr val="tx2"/>
                </a:solidFill>
              </a:rPr>
              <a:t>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</a:t>
            </a:r>
            <a:r>
              <a:rPr lang="ru-RU" sz="2400" b="1" dirty="0" smtClean="0">
                <a:solidFill>
                  <a:srgbClr val="140C7E"/>
                </a:solidFill>
              </a:rPr>
              <a:t>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O 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 </a:t>
            </a:r>
            <a:r>
              <a:rPr lang="ru-RU" sz="2400" b="1" dirty="0" smtClean="0">
                <a:solidFill>
                  <a:srgbClr val="140C7E"/>
                </a:solidFill>
              </a:rPr>
              <a:t>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O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0C7E"/>
                </a:solidFill>
              </a:rPr>
              <a:t>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| </a:t>
            </a:r>
            <a:r>
              <a:rPr lang="ru-RU" sz="2400" b="1" dirty="0" smtClean="0">
                <a:solidFill>
                  <a:srgbClr val="140C7E"/>
                </a:solidFill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║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|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║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N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OH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+</a:t>
            </a:r>
            <a:r>
              <a:rPr lang="ru-RU" sz="2400" b="1" dirty="0" smtClean="0">
                <a:solidFill>
                  <a:srgbClr val="140C7E"/>
                </a:solidFill>
              </a:rPr>
              <a:t>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N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OH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|                                   </a:t>
            </a:r>
            <a:r>
              <a:rPr lang="ru-RU" sz="2400" b="1" dirty="0" smtClean="0">
                <a:solidFill>
                  <a:srgbClr val="140C7E"/>
                </a:solidFill>
              </a:rPr>
              <a:t>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|                                        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R	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R</a:t>
            </a:r>
            <a:r>
              <a:rPr lang="en-US" sz="2400" b="1" baseline="-30000" dirty="0" smtClean="0">
                <a:solidFill>
                  <a:srgbClr val="140C7E"/>
                </a:solidFill>
                <a:cs typeface="Times New Roman" pitchFamily="18" charset="0"/>
              </a:rPr>
              <a:t>1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tx2"/>
                </a:solidFill>
                <a:cs typeface="Times New Roman" pitchFamily="18" charset="0"/>
              </a:rPr>
              <a:t> 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596336" y="2564904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123728" y="3789040"/>
            <a:ext cx="6696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chemeClr val="tx2"/>
                </a:solidFill>
              </a:rPr>
              <a:t>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</a:t>
            </a:r>
            <a:r>
              <a:rPr lang="ru-RU" sz="2400" b="1" dirty="0" smtClean="0">
                <a:solidFill>
                  <a:srgbClr val="140C7E"/>
                </a:solidFill>
              </a:rPr>
              <a:t>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O </a:t>
            </a:r>
            <a:r>
              <a:rPr lang="ru-RU" sz="2400" b="1" dirty="0" smtClean="0">
                <a:solidFill>
                  <a:srgbClr val="140C7E"/>
                </a:solidFill>
              </a:rPr>
              <a:t>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 </a:t>
            </a:r>
            <a:r>
              <a:rPr lang="ru-RU" sz="2400" b="1" dirty="0" smtClean="0">
                <a:solidFill>
                  <a:srgbClr val="140C7E"/>
                </a:solidFill>
              </a:rPr>
              <a:t>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O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0C7E"/>
                </a:solidFill>
              </a:rPr>
              <a:t>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| </a:t>
            </a:r>
            <a:r>
              <a:rPr lang="ru-RU" sz="2400" b="1" dirty="0" smtClean="0">
                <a:solidFill>
                  <a:srgbClr val="140C7E"/>
                </a:solidFill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║</a:t>
            </a:r>
            <a:r>
              <a:rPr lang="ru-RU" sz="2400" b="1" dirty="0" smtClean="0">
                <a:solidFill>
                  <a:srgbClr val="140C7E"/>
                </a:solidFill>
              </a:rPr>
              <a:t>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|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║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N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N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OH</a:t>
            </a:r>
            <a:r>
              <a:rPr lang="ru-RU" sz="2400" b="1" dirty="0" smtClean="0">
                <a:solidFill>
                  <a:srgbClr val="140C7E"/>
                </a:solidFill>
                <a:cs typeface="Times New Roman" pitchFamily="18" charset="0"/>
              </a:rPr>
              <a:t> +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|                       |                                        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R	</a:t>
            </a:r>
            <a:r>
              <a:rPr lang="ru-RU" sz="2400" b="1" dirty="0" smtClean="0">
                <a:solidFill>
                  <a:srgbClr val="140C7E"/>
                </a:solidFill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R</a:t>
            </a:r>
            <a:r>
              <a:rPr lang="en-US" sz="2400" b="1" baseline="-30000" dirty="0" smtClean="0">
                <a:solidFill>
                  <a:srgbClr val="140C7E"/>
                </a:solidFill>
                <a:cs typeface="Times New Roman" pitchFamily="18" charset="0"/>
              </a:rPr>
              <a:t>1</a:t>
            </a:r>
            <a:endParaRPr lang="ru-RU" sz="24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03648" y="4653136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427984" y="5013176"/>
            <a:ext cx="0" cy="72008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915816" y="5733256"/>
            <a:ext cx="3582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пептидная или амидная группа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36096" y="4941168"/>
            <a:ext cx="1494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дипептид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7" grpId="0"/>
      <p:bldP spid="10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16632"/>
            <a:ext cx="58606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Получение аминокислот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908720"/>
            <a:ext cx="91450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Гидролиз белков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Биотехнологический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/>
            <a:r>
              <a:rPr lang="ru-RU" sz="2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Особый штамм микроорганизма продуцирует определенную АК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 startAt="3"/>
            </a:pPr>
            <a:r>
              <a:rPr lang="ru-RU" sz="2400" b="1" i="1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Взаимодействе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-галогенпроизводных кислот с </a:t>
            </a:r>
            <a:r>
              <a:rPr lang="en-US" sz="2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NH</a:t>
            </a:r>
            <a:r>
              <a:rPr lang="en-US" sz="2400" b="1" i="1" baseline="-25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3</a:t>
            </a:r>
            <a:endParaRPr lang="ru-RU" sz="2400" b="1" i="1" baseline="-250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924944"/>
            <a:ext cx="6480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chemeClr val="tx2"/>
                </a:solidFill>
              </a:rPr>
              <a:t>      </a:t>
            </a:r>
            <a:r>
              <a:rPr lang="ru-RU" sz="2400" b="1" dirty="0" smtClean="0">
                <a:solidFill>
                  <a:srgbClr val="140C7E"/>
                </a:solidFill>
              </a:rPr>
              <a:t>    </a:t>
            </a:r>
            <a:r>
              <a:rPr lang="en-US" sz="2400" b="1" dirty="0" smtClean="0">
                <a:solidFill>
                  <a:srgbClr val="140C7E"/>
                </a:solidFill>
              </a:rPr>
              <a:t>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O </a:t>
            </a:r>
            <a:r>
              <a:rPr lang="ru-RU" sz="2400" b="1" smtClean="0">
                <a:solidFill>
                  <a:srgbClr val="140C7E"/>
                </a:solidFill>
              </a:rPr>
              <a:t>           </a:t>
            </a:r>
            <a:r>
              <a:rPr lang="ru-RU" sz="2400" b="1" smtClean="0">
                <a:solidFill>
                  <a:srgbClr val="140C7E"/>
                </a:solidFill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</a:t>
            </a:r>
            <a:r>
              <a:rPr lang="en-US" sz="2400" b="1" dirty="0" smtClean="0">
                <a:solidFill>
                  <a:srgbClr val="140C7E"/>
                </a:solidFill>
              </a:rPr>
              <a:t>  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</a:rPr>
              <a:t>Н 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0C7E"/>
                </a:solidFill>
              </a:rPr>
              <a:t>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</a:rPr>
              <a:t>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║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  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</a:t>
            </a:r>
            <a:r>
              <a:rPr lang="en-US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|</a:t>
            </a:r>
            <a:r>
              <a:rPr lang="ru-RU" sz="2400" b="1" dirty="0" smtClean="0">
                <a:solidFill>
                  <a:srgbClr val="140C7E"/>
                </a:solidFill>
              </a:rPr>
              <a:t>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CH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C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OH</a:t>
            </a:r>
            <a:r>
              <a:rPr lang="ru-RU" sz="2400" b="1" dirty="0" smtClean="0">
                <a:solidFill>
                  <a:srgbClr val="140C7E"/>
                </a:solidFill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+</a:t>
            </a:r>
            <a:r>
              <a:rPr lang="ru-RU" sz="2400" b="1" dirty="0" smtClean="0">
                <a:solidFill>
                  <a:srgbClr val="140C7E"/>
                </a:solidFill>
              </a:rPr>
              <a:t>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           + </a:t>
            </a:r>
            <a:r>
              <a:rPr lang="ru-RU" sz="2400" b="1" dirty="0" smtClean="0">
                <a:solidFill>
                  <a:srgbClr val="140C7E"/>
                </a:solidFill>
                <a:cs typeface="Times New Roman" pitchFamily="18" charset="0"/>
              </a:rPr>
              <a:t>Н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N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  <a:cs typeface="Times New Roman" pitchFamily="18" charset="0"/>
              </a:rPr>
              <a:t>Н 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140C7E"/>
                </a:solidFill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|                                   </a:t>
            </a:r>
            <a:r>
              <a:rPr lang="ru-RU" sz="2400" b="1" dirty="0" smtClean="0">
                <a:solidFill>
                  <a:srgbClr val="140C7E"/>
                </a:solidFill>
              </a:rPr>
              <a:t>   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                                     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   </a:t>
            </a:r>
            <a:r>
              <a:rPr lang="en-US" sz="2400" b="1" dirty="0" smtClean="0">
                <a:solidFill>
                  <a:srgbClr val="140C7E"/>
                </a:solidFill>
              </a:rPr>
              <a:t> R</a:t>
            </a:r>
            <a:r>
              <a:rPr lang="en-US" sz="2400" b="1" dirty="0" smtClean="0">
                <a:solidFill>
                  <a:srgbClr val="140C7E"/>
                </a:solidFill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140C7E"/>
                </a:solidFill>
              </a:rPr>
              <a:t>                         </a:t>
            </a:r>
            <a:endParaRPr lang="ru-RU" sz="2400" b="1" dirty="0" smtClean="0">
              <a:solidFill>
                <a:srgbClr val="140C7E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tx2"/>
                </a:solidFill>
                <a:cs typeface="Times New Roman" pitchFamily="18" charset="0"/>
              </a:rPr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501008"/>
            <a:ext cx="677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cs typeface="Times New Roman" pitchFamily="18" charset="0"/>
              </a:rPr>
              <a:t>Гал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3501008"/>
            <a:ext cx="677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140C7E"/>
                </a:solidFill>
                <a:cs typeface="Times New Roman" pitchFamily="18" charset="0"/>
              </a:rPr>
              <a:t>Гал</a:t>
            </a:r>
            <a:endParaRPr lang="ru-RU" sz="2400" dirty="0">
              <a:solidFill>
                <a:srgbClr val="140C7E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6228184" y="3933056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084168" y="3933056"/>
            <a:ext cx="72008" cy="7200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07904" y="2852936"/>
            <a:ext cx="936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H</a:t>
            </a:r>
          </a:p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|</a:t>
            </a:r>
          </a:p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 –N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7984" y="3573016"/>
            <a:ext cx="667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3501008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779912" y="2780928"/>
            <a:ext cx="1039067" cy="1224136"/>
            <a:chOff x="4067944" y="5085184"/>
            <a:chExt cx="1039067" cy="122413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067944" y="5085184"/>
              <a:ext cx="1008112" cy="122413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067944" y="5085184"/>
              <a:ext cx="10390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 H</a:t>
              </a:r>
            </a:p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  |</a:t>
              </a:r>
            </a:p>
            <a:p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Н 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ru-RU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6" name="Прямая со стрелкой 25"/>
          <p:cNvCxnSpPr/>
          <p:nvPr/>
        </p:nvCxnSpPr>
        <p:spPr>
          <a:xfrm>
            <a:off x="7164288" y="3789040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691680" y="5445224"/>
            <a:ext cx="585138" cy="14809"/>
          </a:xfrm>
          <a:prstGeom prst="straightConnector1">
            <a:avLst/>
          </a:prstGeom>
          <a:ln w="50800">
            <a:solidFill>
              <a:srgbClr val="140C7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555776" y="4653136"/>
            <a:ext cx="57241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chemeClr val="tx2"/>
                </a:solidFill>
              </a:rPr>
              <a:t> </a:t>
            </a:r>
            <a:r>
              <a:rPr lang="en-US" sz="1600" b="1" dirty="0" smtClean="0">
                <a:solidFill>
                  <a:schemeClr val="tx2"/>
                </a:solidFill>
              </a:rPr>
              <a:t>     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║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H – N – CH – C – OH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+ NH</a:t>
            </a:r>
            <a:r>
              <a:rPr lang="en-US" sz="24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Гал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|                                  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2400" b="1" dirty="0" smtClean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R	</a:t>
            </a:r>
            <a:r>
              <a:rPr lang="ru-RU" sz="2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3981 L 0.16875 0.09306 C 0.20382 0.10509 0.25625 0.11181 0.31059 0.11181 C 0.37292 0.11181 0.42275 0.10509 0.45764 0.09306 L 0.62466 0.03981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36 0.00532 L -0.14775 0.05856 C -0.16372 0.0706 -0.18768 0.07731 -0.21268 0.07731 C -0.24115 0.07731 -0.26389 0.0706 -0.27986 0.05856 L -0.35608 0.00532 " pathEditMode="relative" rAng="0" ptsTypes="FffFF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3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7153 L 0.0349 0.12477 C 0.04358 0.13681 0.05677 0.14352 0.07066 0.14352 C 0.08629 0.14352 0.09896 0.13681 0.10764 0.12477 L 0.15018 0.07153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11" grpId="0"/>
      <p:bldP spid="11" grpId="1"/>
      <p:bldP spid="11" grpId="2"/>
      <p:bldP spid="11" grpId="3"/>
      <p:bldP spid="12" grpId="0" animBg="1"/>
      <p:bldP spid="13" grpId="0" animBg="1"/>
      <p:bldP spid="23" grpId="0"/>
      <p:bldP spid="23" grpId="1"/>
      <p:bldP spid="23" grpId="2"/>
      <p:bldP spid="24" grpId="0"/>
      <p:bldP spid="24" grpId="1"/>
      <p:bldP spid="24" grpId="2"/>
      <p:bldP spid="25" grpId="0"/>
      <p:bldP spid="25" grpId="1"/>
      <p:bldP spid="25" grpId="2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16632"/>
            <a:ext cx="5660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Применение аминокислот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80728"/>
            <a:ext cx="6768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медицина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микробиология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химическая промышленность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пищевая промышленность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827584" y="2996952"/>
            <a:ext cx="7629105" cy="3312248"/>
            <a:chOff x="827584" y="2780928"/>
            <a:chExt cx="7629105" cy="331224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43608" y="3356992"/>
              <a:ext cx="7413081" cy="1332048"/>
              <a:chOff x="827583" y="1700808"/>
              <a:chExt cx="7413081" cy="1332048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43808" y="2204863"/>
                <a:ext cx="887041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7583" y="2204864"/>
                <a:ext cx="961920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004048" y="2132856"/>
                <a:ext cx="993600" cy="90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948264" y="2132856"/>
                <a:ext cx="1292400" cy="90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043608" y="1700808"/>
                <a:ext cx="6399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яйца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2555776" y="1700808"/>
                <a:ext cx="1856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пшеничная мука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5148064" y="1700808"/>
                <a:ext cx="8896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молоко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7308303" y="1700808"/>
                <a:ext cx="50404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соя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827584" y="4581128"/>
              <a:ext cx="7543448" cy="1512048"/>
              <a:chOff x="467543" y="4005064"/>
              <a:chExt cx="7543448" cy="1512048"/>
            </a:xfrm>
          </p:grpSpPr>
          <p:pic>
            <p:nvPicPr>
              <p:cNvPr id="15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020271" y="4581128"/>
                <a:ext cx="990720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67543" y="4509119"/>
                <a:ext cx="987840" cy="7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32039" y="4437112"/>
                <a:ext cx="1373760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Прямоугольник 17"/>
              <p:cNvSpPr/>
              <p:nvPr/>
            </p:nvSpPr>
            <p:spPr>
              <a:xfrm>
                <a:off x="1115616" y="4005064"/>
                <a:ext cx="5581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сыр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2843808" y="4005064"/>
                <a:ext cx="8338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творог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5004047" y="4077072"/>
                <a:ext cx="1194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картофель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7164287" y="4077072"/>
                <a:ext cx="65434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140C7E"/>
                    </a:solidFill>
                    <a:latin typeface="Times New Roman" pitchFamily="18" charset="0"/>
                    <a:cs typeface="Times New Roman" pitchFamily="18" charset="0"/>
                  </a:rPr>
                  <a:t>мясо</a:t>
                </a:r>
                <a:endParaRPr lang="ru-RU" dirty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22" name="Picture 1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t="12572"/>
              <a:stretch>
                <a:fillRect/>
              </a:stretch>
            </p:blipFill>
            <p:spPr bwMode="auto">
              <a:xfrm>
                <a:off x="2555775" y="4365104"/>
                <a:ext cx="1235300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" name="Прямоугольник 22"/>
            <p:cNvSpPr/>
            <p:nvPr/>
          </p:nvSpPr>
          <p:spPr>
            <a:xfrm>
              <a:off x="2195736" y="2780928"/>
              <a:ext cx="52739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Продукты богатые аминокислотами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idx="4294967295"/>
          </p:nvPr>
        </p:nvSpPr>
        <p:spPr>
          <a:xfrm>
            <a:off x="3131840" y="188640"/>
            <a:ext cx="2664296" cy="73977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140C7E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000" dirty="0">
              <a:solidFill>
                <a:srgbClr val="140C7E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068960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– аминокислоты – исходные вещества для синтеза белков. </a:t>
            </a:r>
            <a:endParaRPr lang="ru-RU" sz="2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Аминокислоты – это бифункциональные органические соединения.</a:t>
            </a:r>
            <a:endParaRPr lang="ru-RU" sz="2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276872"/>
            <a:ext cx="8401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Аминокислоты – это амфотерные органические соединения.</a:t>
            </a:r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293096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Аминокислоты используют многие отрасли промышленности.</a:t>
            </a:r>
            <a:endParaRPr lang="ru-RU" sz="2400" dirty="0">
              <a:solidFill>
                <a:srgbClr val="660066"/>
              </a:solidFill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869160"/>
            <a:ext cx="195585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138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0"/>
            <a:ext cx="5291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Тест по аминокислотам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Аминокислоты содержат функциональные группы: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а) </a:t>
            </a:r>
            <a:r>
              <a:rPr lang="ru-RU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- и гидроксильную                      в) </a:t>
            </a:r>
            <a:r>
              <a:rPr lang="ru-RU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- и карбоксильную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б) </a:t>
            </a:r>
            <a:r>
              <a:rPr lang="ru-RU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- и альдегидную                          г) нитро- и карбоксильную</a:t>
            </a:r>
            <a:endParaRPr lang="ru-RU" sz="16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sz="1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Аминоуксусная кислота будет реагировать с каждым веществом пары:</a:t>
            </a:r>
          </a:p>
          <a:p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а) 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; H</a:t>
            </a:r>
            <a:r>
              <a:rPr lang="en-US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US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; H</a:t>
            </a:r>
            <a:r>
              <a:rPr lang="en-US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б) </a:t>
            </a:r>
            <a:r>
              <a:rPr lang="en-US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г) </a:t>
            </a:r>
            <a:r>
              <a:rPr lang="en-US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6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04864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ru-RU" sz="1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Водные растворы уксусной и аминоуксусной кислот можно различить: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а) по реакции с оксидом меди (II)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б) по цвету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в) по запаху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г) по изменению окраски индикатора</a:t>
            </a:r>
            <a:endParaRPr lang="ru-RU" sz="16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501008"/>
            <a:ext cx="51685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sz="1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Какое из утверждений не верно: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а) аминокислоты способны образовывать полиамиды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б) аминокислоты обладают </a:t>
            </a:r>
            <a:r>
              <a:rPr lang="ru-RU" sz="16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амфотерными</a:t>
            </a:r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свойствами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в) аминокислоты хорошо растворяются в воде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г) аминокислоты получают по реакции Зинина</a:t>
            </a:r>
            <a:endParaRPr lang="ru-RU" sz="16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869160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ru-RU" sz="1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Реакция, в результате которой образуется пептидная связь называется реакцией …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а) гидролиза                                    в) этерификации</a:t>
            </a:r>
          </a:p>
          <a:p>
            <a:pPr marL="342900" indent="-342900"/>
            <a:r>
              <a:rPr lang="ru-RU" sz="16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б) конденсации                               г) изомеризации</a:t>
            </a:r>
            <a:endParaRPr lang="ru-RU" sz="16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3995936" y="836712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539552" y="1916832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467544" y="321297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467544" y="450912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467544" y="537321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403648" y="332656"/>
            <a:ext cx="6768752" cy="857250"/>
          </a:xfrm>
        </p:spPr>
        <p:txBody>
          <a:bodyPr>
            <a:normAutofit/>
          </a:bodyPr>
          <a:lstStyle/>
          <a:p>
            <a:pPr algn="ctr"/>
            <a:r>
              <a:rPr lang="ru-RU" sz="4800" i="1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Творческое задание № 1</a:t>
            </a:r>
            <a:endParaRPr lang="ru-RU" sz="4800" dirty="0"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1560" y="2060848"/>
            <a:ext cx="8064896" cy="307975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3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Рассмотрите  слово 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«Аминокислоты » </a:t>
            </a:r>
          </a:p>
          <a:p>
            <a:pPr algn="ctr"/>
            <a:endParaRPr lang="ru-RU" sz="2800" b="1" i="1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 точки зрения  словообразования</a:t>
            </a:r>
            <a:r>
              <a:rPr lang="ru-RU" sz="4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7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2483768" y="2780928"/>
            <a:ext cx="1584176" cy="428628"/>
          </a:xfrm>
          <a:prstGeom prst="blockArc">
            <a:avLst>
              <a:gd name="adj1" fmla="val 10873136"/>
              <a:gd name="adj2" fmla="val 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4283968" y="2780928"/>
            <a:ext cx="2160240" cy="500066"/>
          </a:xfrm>
          <a:prstGeom prst="blockArc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Минус 6"/>
          <p:cNvSpPr/>
          <p:nvPr/>
        </p:nvSpPr>
        <p:spPr>
          <a:xfrm>
            <a:off x="3851920" y="3356992"/>
            <a:ext cx="504056" cy="428628"/>
          </a:xfrm>
          <a:prstGeom prst="mathMinus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t="7161" b="12201"/>
          <a:stretch>
            <a:fillRect/>
          </a:stretch>
        </p:blipFill>
        <p:spPr bwMode="auto">
          <a:xfrm>
            <a:off x="5652120" y="4437112"/>
            <a:ext cx="314923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9712" y="260648"/>
            <a:ext cx="48631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1700808"/>
            <a:ext cx="5716821" cy="2485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§ 17 стр. 122 – 127 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рабочая тетрадь </a:t>
            </a: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lang="en-US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стр. 112 № 1, № 2 </a:t>
            </a:r>
            <a:endParaRPr lang="ru-RU" sz="3600" b="1" i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 idx="4294967295"/>
          </p:nvPr>
        </p:nvSpPr>
        <p:spPr>
          <a:xfrm>
            <a:off x="827584" y="404664"/>
            <a:ext cx="7772400" cy="785813"/>
          </a:xfrm>
        </p:spPr>
        <p:txBody>
          <a:bodyPr>
            <a:noAutofit/>
          </a:bodyPr>
          <a:lstStyle/>
          <a:p>
            <a:pPr algn="ctr"/>
            <a:r>
              <a:rPr lang="ru-RU" sz="4800" i="1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Творческое задание №2</a:t>
            </a:r>
            <a:r>
              <a:rPr lang="ru-RU" sz="4800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4294967295"/>
          </p:nvPr>
        </p:nvSpPr>
        <p:spPr>
          <a:xfrm>
            <a:off x="755576" y="2060848"/>
            <a:ext cx="7772400" cy="25202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Предложите  общую формулу для аминокислот (АК) , исходя из  морфемики   этого слова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t="19760" r="3381" b="14721"/>
          <a:stretch>
            <a:fillRect/>
          </a:stretch>
        </p:blipFill>
        <p:spPr bwMode="auto">
          <a:xfrm>
            <a:off x="6012160" y="4581128"/>
            <a:ext cx="265441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181100" y="901700"/>
          <a:ext cx="7086600" cy="4749800"/>
        </p:xfrm>
        <a:graphic>
          <a:graphicData uri="http://schemas.openxmlformats.org/presentationml/2006/ole">
            <p:oleObj spid="_x0000_s17410" name="Image" r:id="rId3" imgW="6526984" imgH="436825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Международная (систематическая)  </a:t>
            </a:r>
            <a:r>
              <a:rPr lang="ru-RU" sz="32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номенклатура</a:t>
            </a:r>
            <a:r>
              <a:rPr lang="ru-RU" sz="3200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АК</a:t>
            </a:r>
            <a:endParaRPr lang="ru-RU" sz="32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1331640" y="2852936"/>
            <a:ext cx="7128792" cy="1368152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3400" b="1" i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этановая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3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уксусная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</a:p>
          <a:p>
            <a:pPr algn="r">
              <a:buNone/>
            </a:pP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96485" y="5445224"/>
            <a:ext cx="611763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ru-RU" sz="3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3-амино</a:t>
            </a:r>
            <a:r>
              <a:rPr lang="ru-RU" sz="3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пропановая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3-амино</a:t>
            </a:r>
            <a:r>
              <a:rPr lang="ru-RU" sz="34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пропионовая</a:t>
            </a:r>
            <a:r>
              <a:rPr lang="ru-RU" sz="3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  <a:endParaRPr lang="ru-RU" sz="3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268760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+ название карбоновой кислоты  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оловина рамки 20"/>
          <p:cNvSpPr/>
          <p:nvPr/>
        </p:nvSpPr>
        <p:spPr>
          <a:xfrm rot="10800000" flipV="1">
            <a:off x="827584" y="1484784"/>
            <a:ext cx="1296144" cy="198869"/>
          </a:xfrm>
          <a:prstGeom prst="halfFrame">
            <a:avLst/>
          </a:prstGeom>
          <a:solidFill>
            <a:srgbClr val="140C7E"/>
          </a:solidFill>
          <a:ln>
            <a:solidFill>
              <a:srgbClr val="140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95536" y="4221088"/>
            <a:ext cx="5976664" cy="1938992"/>
            <a:chOff x="395536" y="4221088"/>
            <a:chExt cx="5976664" cy="193899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95536" y="4221088"/>
              <a:ext cx="597666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           </a:t>
              </a:r>
              <a:r>
                <a:rPr lang="en-US" sz="4000" b="1" dirty="0" err="1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4000" b="1" baseline="-25000" dirty="0" err="1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  COOH</a:t>
              </a:r>
            </a:p>
            <a:p>
              <a:pPr>
                <a:buNone/>
              </a:pPr>
              <a:endPara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None/>
              </a:pP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4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Минус 17"/>
            <p:cNvSpPr/>
            <p:nvPr/>
          </p:nvSpPr>
          <p:spPr>
            <a:xfrm>
              <a:off x="1403648" y="4581128"/>
              <a:ext cx="928694" cy="7143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Минус 18"/>
            <p:cNvSpPr/>
            <p:nvPr/>
          </p:nvSpPr>
          <p:spPr>
            <a:xfrm>
              <a:off x="3275856" y="4581128"/>
              <a:ext cx="928694" cy="7143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 rot="16200000">
              <a:off x="290944" y="5189776"/>
              <a:ext cx="716660" cy="7542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3528" y="2060848"/>
            <a:ext cx="4572000" cy="1938992"/>
            <a:chOff x="323528" y="2060848"/>
            <a:chExt cx="4572000" cy="1938992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323528" y="2060848"/>
              <a:ext cx="4572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None/>
              </a:pP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CH</a:t>
              </a:r>
              <a:r>
                <a:rPr lang="en-US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  COOH</a:t>
              </a:r>
            </a:p>
            <a:p>
              <a:pPr>
                <a:buNone/>
              </a:pPr>
              <a:endParaRPr lang="en-US" sz="4000" dirty="0" smtClean="0">
                <a:solidFill>
                  <a:srgbClr val="140C7E"/>
                </a:solidFill>
              </a:endParaRPr>
            </a:p>
            <a:p>
              <a:pPr>
                <a:buNone/>
              </a:pPr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NH</a:t>
              </a:r>
              <a:r>
                <a:rPr lang="en-US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endParaRPr lang="ru-RU" sz="4000" dirty="0"/>
            </a:p>
          </p:txBody>
        </p:sp>
        <p:sp>
          <p:nvSpPr>
            <p:cNvPr id="26" name="Минус 25"/>
            <p:cNvSpPr/>
            <p:nvPr/>
          </p:nvSpPr>
          <p:spPr>
            <a:xfrm rot="16200000">
              <a:off x="147213" y="2957243"/>
              <a:ext cx="860106" cy="7542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Минус 26"/>
            <p:cNvSpPr/>
            <p:nvPr/>
          </p:nvSpPr>
          <p:spPr>
            <a:xfrm>
              <a:off x="1331640" y="2420888"/>
              <a:ext cx="928694" cy="7143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Номенклатура аминокислот с использованием букв греческого алфавита</a:t>
            </a:r>
            <a:b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(рациональная номенклатура)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043608" y="3429000"/>
            <a:ext cx="5698976" cy="280831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           </a:t>
            </a:r>
            <a:r>
              <a:rPr lang="en-US" sz="4000" b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baseline="-25000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        COOH</a:t>
            </a:r>
          </a:p>
          <a:p>
            <a:pPr>
              <a:buNone/>
            </a:pPr>
            <a:endParaRPr lang="en-US" sz="4000" dirty="0" smtClean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4000" b="1" baseline="-25000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187624" y="4005064"/>
            <a:ext cx="2736304" cy="5760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4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1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1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ru-RU" sz="1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</a:t>
            </a:r>
          </a:p>
          <a:p>
            <a:pPr>
              <a:buNone/>
            </a:pPr>
            <a:endParaRPr lang="ru-RU" sz="32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3200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3200" b="1" i="1" dirty="0" smtClean="0">
              <a:solidFill>
                <a:srgbClr val="0070C0"/>
              </a:solidFill>
            </a:endParaRPr>
          </a:p>
        </p:txBody>
      </p:sp>
      <p:sp>
        <p:nvSpPr>
          <p:cNvPr id="8" name="Минус 7"/>
          <p:cNvSpPr/>
          <p:nvPr/>
        </p:nvSpPr>
        <p:spPr>
          <a:xfrm>
            <a:off x="1979712" y="4725144"/>
            <a:ext cx="928694" cy="71438"/>
          </a:xfrm>
          <a:prstGeom prst="mathMinus">
            <a:avLst/>
          </a:prstGeom>
          <a:solidFill>
            <a:srgbClr val="140C7E"/>
          </a:solidFill>
          <a:ln>
            <a:solidFill>
              <a:srgbClr val="140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3707904" y="4725144"/>
            <a:ext cx="928694" cy="71438"/>
          </a:xfrm>
          <a:prstGeom prst="mathMinus">
            <a:avLst/>
          </a:prstGeom>
          <a:solidFill>
            <a:srgbClr val="140C7E"/>
          </a:solidFill>
          <a:ln>
            <a:solidFill>
              <a:srgbClr val="140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284984"/>
            <a:ext cx="58579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</a:t>
            </a:r>
          </a:p>
          <a:p>
            <a:pPr>
              <a:buNone/>
            </a:pPr>
            <a:endParaRPr lang="ru-RU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5301208"/>
            <a:ext cx="60198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ru-RU" sz="3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3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-амино</a:t>
            </a:r>
            <a:r>
              <a:rPr lang="ru-RU" sz="3400" b="1" i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пропионовая</a:t>
            </a:r>
            <a:r>
              <a:rPr lang="ru-RU" sz="3400" b="1" i="1" dirty="0" err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  <a:endParaRPr lang="ru-RU" sz="3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3501008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	         2	       1</a:t>
            </a:r>
            <a:endParaRPr lang="ru-RU" sz="32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1844824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 рациональной номенклатуре положение аминогруппы указывается буквами греческого алфавита, начиная со второго атома углерода </a:t>
            </a:r>
            <a:r>
              <a:rPr lang="ru-RU" sz="240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от карбоксильной группы (</a:t>
            </a:r>
            <a:r>
              <a:rPr lang="ru-RU" sz="2400" b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СООН):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ε 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 т.д. </a:t>
            </a:r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Минус 11"/>
          <p:cNvSpPr/>
          <p:nvPr/>
        </p:nvSpPr>
        <p:spPr>
          <a:xfrm rot="16200000">
            <a:off x="1007604" y="5265204"/>
            <a:ext cx="720080" cy="72008"/>
          </a:xfrm>
          <a:prstGeom prst="mathMinus">
            <a:avLst/>
          </a:prstGeom>
          <a:solidFill>
            <a:srgbClr val="140C7E"/>
          </a:solidFill>
          <a:ln>
            <a:solidFill>
              <a:srgbClr val="140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Исторически </a:t>
            </a:r>
            <a:b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сложившиеся названия аминокислот</a:t>
            </a:r>
            <a:b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(тривиальная номенклатура)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3861048"/>
            <a:ext cx="52043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глицин </a:t>
            </a:r>
            <a:r>
              <a:rPr lang="ru-RU" sz="3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(сокращенно </a:t>
            </a:r>
            <a:r>
              <a:rPr lang="ru-RU" sz="3400" b="1" dirty="0" err="1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гли</a:t>
            </a:r>
            <a:r>
              <a:rPr lang="ru-RU" sz="3400" b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400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24128" y="3501008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2123728" y="3068960"/>
            <a:ext cx="5328592" cy="707886"/>
            <a:chOff x="2123728" y="3068960"/>
            <a:chExt cx="5328592" cy="707886"/>
          </a:xfrm>
        </p:grpSpPr>
        <p:sp>
          <p:nvSpPr>
            <p:cNvPr id="14" name="TextBox 13"/>
            <p:cNvSpPr txBox="1"/>
            <p:nvPr/>
          </p:nvSpPr>
          <p:spPr>
            <a:xfrm>
              <a:off x="2123728" y="3068960"/>
              <a:ext cx="53285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ru-RU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r>
                <a:rPr lang="en-US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СН</a:t>
              </a:r>
              <a:r>
                <a:rPr lang="ru-RU" sz="4000" b="1" baseline="-25000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4000" b="1" dirty="0" smtClean="0">
                  <a:solidFill>
                    <a:srgbClr val="140C7E"/>
                  </a:solidFill>
                  <a:latin typeface="Times New Roman" pitchFamily="18" charset="0"/>
                  <a:cs typeface="Times New Roman" pitchFamily="18" charset="0"/>
                </a:rPr>
                <a:t>      СООН</a:t>
              </a:r>
              <a:endParaRPr lang="ru-RU" sz="4000" b="1" dirty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Минус 17"/>
            <p:cNvSpPr/>
            <p:nvPr/>
          </p:nvSpPr>
          <p:spPr>
            <a:xfrm>
              <a:off x="4932040" y="3356992"/>
              <a:ext cx="792088" cy="7143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0066"/>
                </a:solidFill>
              </a:endParaRPr>
            </a:p>
          </p:txBody>
        </p:sp>
        <p:sp>
          <p:nvSpPr>
            <p:cNvPr id="22" name="Минус 21"/>
            <p:cNvSpPr/>
            <p:nvPr/>
          </p:nvSpPr>
          <p:spPr>
            <a:xfrm>
              <a:off x="3203848" y="3356992"/>
              <a:ext cx="792088" cy="71438"/>
            </a:xfrm>
            <a:prstGeom prst="mathMinus">
              <a:avLst/>
            </a:prstGeom>
            <a:solidFill>
              <a:srgbClr val="140C7E"/>
            </a:solidFill>
            <a:ln>
              <a:solidFill>
                <a:srgbClr val="140C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0066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971600" y="1772816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Тривиальные названия часто происходят от названия источника, из которого они впервые были выделены, или от свойств данной аминокислоты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79712" y="486916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глицин получил свое название из-за сладкого вкуса (от греч. </a:t>
            </a:r>
            <a:r>
              <a:rPr lang="ru-RU" sz="24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glykos</a:t>
            </a: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- сладкий)</a:t>
            </a:r>
            <a:endParaRPr 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43608" y="404664"/>
            <a:ext cx="7772400" cy="852488"/>
          </a:xfrm>
        </p:spPr>
        <p:txBody>
          <a:bodyPr>
            <a:normAutofit/>
          </a:bodyPr>
          <a:lstStyle/>
          <a:p>
            <a:pPr algn="ctr"/>
            <a:r>
              <a:rPr lang="ru-RU" sz="4800" i="1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Творческое задание №3</a:t>
            </a:r>
            <a:r>
              <a:rPr lang="ru-RU" sz="4800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55576" y="1988840"/>
            <a:ext cx="7772400" cy="245268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Зная  общую формулу   аминокислот, составьте  формулы аланина, фенилаланина,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валина, лейцина</a:t>
            </a:r>
            <a:endParaRPr lang="ru-RU" sz="36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5145" t="10080" r="5344"/>
          <a:stretch>
            <a:fillRect/>
          </a:stretch>
        </p:blipFill>
        <p:spPr bwMode="auto">
          <a:xfrm>
            <a:off x="6732240" y="4797152"/>
            <a:ext cx="2118651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539552" y="1268760"/>
          <a:ext cx="822960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радикал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аминокислота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3200" b="1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СН</a:t>
                      </a:r>
                      <a:r>
                        <a:rPr lang="ru-RU" sz="3200" b="1" baseline="-2500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3200" b="1" baseline="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  <a:endParaRPr lang="ru-RU" sz="3200" b="1" dirty="0">
                        <a:solidFill>
                          <a:srgbClr val="140C7E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АЛАНИН</a:t>
                      </a:r>
                      <a:endParaRPr lang="ru-RU" sz="2400" b="1" dirty="0">
                        <a:solidFill>
                          <a:srgbClr val="140C7E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– СН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ФЕНИЛАЛАНИН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949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3200" b="1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(СН</a:t>
                      </a:r>
                      <a:r>
                        <a:rPr lang="ru-RU" sz="3200" b="1" baseline="-2500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3200" b="1" baseline="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3200" b="1" baseline="-2500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3200" b="1" baseline="0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СН –</a:t>
                      </a:r>
                      <a:endParaRPr lang="ru-RU" sz="3200" b="1" dirty="0">
                        <a:solidFill>
                          <a:srgbClr val="140C7E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400" b="1" dirty="0" smtClean="0">
                          <a:solidFill>
                            <a:srgbClr val="140C7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ВАЛИН</a:t>
                      </a:r>
                      <a:endParaRPr lang="ru-RU" sz="2400" b="1" dirty="0">
                        <a:solidFill>
                          <a:srgbClr val="140C7E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052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(СН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– СН – СН</a:t>
                      </a:r>
                      <a:r>
                        <a:rPr lang="ru-RU" sz="3200" b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ЛЕЙЦИН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3568" y="40466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140C7E"/>
                </a:solidFill>
                <a:latin typeface="Times New Roman" pitchFamily="18" charset="0"/>
                <a:cs typeface="Times New Roman" pitchFamily="18" charset="0"/>
              </a:rPr>
              <a:t>Радикалы некоторых важнейших АК</a:t>
            </a:r>
            <a:endParaRPr lang="ru-RU" sz="3600" b="1" dirty="0">
              <a:solidFill>
                <a:srgbClr val="140C7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l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838</Words>
  <Application>Microsoft Office PowerPoint</Application>
  <PresentationFormat>Экран (4:3)</PresentationFormat>
  <Paragraphs>197</Paragraphs>
  <Slides>20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Arial</vt:lpstr>
      <vt:lpstr>Times New Roman</vt:lpstr>
      <vt:lpstr>Constantia</vt:lpstr>
      <vt:lpstr>Wingdings 3</vt:lpstr>
      <vt:lpstr>Symbol</vt:lpstr>
      <vt:lpstr>Wingdings</vt:lpstr>
      <vt:lpstr>Calibri</vt:lpstr>
      <vt:lpstr>Verdana</vt:lpstr>
      <vt:lpstr>Wingdings 2</vt:lpstr>
      <vt:lpstr>pril</vt:lpstr>
      <vt:lpstr>Image</vt:lpstr>
      <vt:lpstr>Слайд 1</vt:lpstr>
      <vt:lpstr>Творческое задание № 1</vt:lpstr>
      <vt:lpstr>Творческое задание №2 </vt:lpstr>
      <vt:lpstr>Слайд 4</vt:lpstr>
      <vt:lpstr>Международная (систематическая)  номенклатура АК</vt:lpstr>
      <vt:lpstr>Номенклатура аминокислот с использованием букв греческого алфавита (рациональная номенклатура) </vt:lpstr>
      <vt:lpstr>Исторически  сложившиеся названия аминокислот (тривиальная номенклатура) </vt:lpstr>
      <vt:lpstr>Творческое задание №3 </vt:lpstr>
      <vt:lpstr>Слайд 9</vt:lpstr>
      <vt:lpstr>Слайд 10</vt:lpstr>
      <vt:lpstr>Слайд 11</vt:lpstr>
      <vt:lpstr>Слайд 12</vt:lpstr>
      <vt:lpstr>1) Реакции АК по аминогруппе (взаимодействие с кислотами)</vt:lpstr>
      <vt:lpstr>Слайд 14</vt:lpstr>
      <vt:lpstr>Слайд 15</vt:lpstr>
      <vt:lpstr>Слайд 16</vt:lpstr>
      <vt:lpstr>Слайд 17</vt:lpstr>
      <vt:lpstr>Выводы</vt:lpstr>
      <vt:lpstr>Слайд 19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102</cp:revision>
  <dcterms:created xsi:type="dcterms:W3CDTF">2015-03-31T17:47:03Z</dcterms:created>
  <dcterms:modified xsi:type="dcterms:W3CDTF">2015-04-14T14:53:04Z</dcterms:modified>
</cp:coreProperties>
</file>