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256" r:id="rId2"/>
    <p:sldId id="268" r:id="rId3"/>
    <p:sldId id="257" r:id="rId4"/>
    <p:sldId id="360" r:id="rId5"/>
    <p:sldId id="350" r:id="rId6"/>
    <p:sldId id="267" r:id="rId7"/>
    <p:sldId id="273" r:id="rId8"/>
    <p:sldId id="270" r:id="rId9"/>
    <p:sldId id="258" r:id="rId10"/>
    <p:sldId id="259" r:id="rId11"/>
    <p:sldId id="342" r:id="rId12"/>
    <p:sldId id="343" r:id="rId13"/>
    <p:sldId id="344" r:id="rId14"/>
    <p:sldId id="345" r:id="rId15"/>
    <p:sldId id="346" r:id="rId16"/>
    <p:sldId id="347" r:id="rId17"/>
    <p:sldId id="348" r:id="rId18"/>
    <p:sldId id="349" r:id="rId19"/>
    <p:sldId id="341" r:id="rId20"/>
    <p:sldId id="361" r:id="rId21"/>
    <p:sldId id="261" r:id="rId22"/>
    <p:sldId id="351" r:id="rId23"/>
    <p:sldId id="357" r:id="rId24"/>
    <p:sldId id="274" r:id="rId25"/>
    <p:sldId id="356" r:id="rId26"/>
    <p:sldId id="264" r:id="rId27"/>
    <p:sldId id="265" r:id="rId28"/>
    <p:sldId id="352" r:id="rId29"/>
    <p:sldId id="362" r:id="rId30"/>
    <p:sldId id="353" r:id="rId31"/>
    <p:sldId id="358" r:id="rId32"/>
    <p:sldId id="354" r:id="rId33"/>
    <p:sldId id="340" r:id="rId34"/>
    <p:sldId id="355" r:id="rId35"/>
    <p:sldId id="359" r:id="rId3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107A9"/>
    <a:srgbClr val="33CC33"/>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18" autoAdjust="0"/>
    <p:restoredTop sz="88984" autoAdjust="0"/>
  </p:normalViewPr>
  <p:slideViewPr>
    <p:cSldViewPr snapToGrid="0">
      <p:cViewPr varScale="1">
        <p:scale>
          <a:sx n="111" d="100"/>
          <a:sy n="111" d="100"/>
        </p:scale>
        <p:origin x="36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6484723-48FC-4BEA-BA89-39F66411360E}" type="datetimeFigureOut">
              <a:rPr lang="en-US" smtClean="0"/>
              <a:t>2/13/2019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87ABDFA-6AF5-42DF-A0D1-1AA45522F6FD}" type="slidenum">
              <a:rPr lang="en-US" smtClean="0"/>
              <a:t>‹#›</a:t>
            </a:fld>
            <a:endParaRPr lang="en-US"/>
          </a:p>
        </p:txBody>
      </p:sp>
    </p:spTree>
    <p:extLst>
      <p:ext uri="{BB962C8B-B14F-4D97-AF65-F5344CB8AC3E}">
        <p14:creationId xmlns:p14="http://schemas.microsoft.com/office/powerpoint/2010/main" val="3244762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of us admit that we have biases that are part of our everyday lives?  </a:t>
            </a:r>
          </a:p>
          <a:p>
            <a:endParaRPr lang="en-US" dirty="0"/>
          </a:p>
          <a:p>
            <a:r>
              <a:rPr lang="en-US" dirty="0"/>
              <a:t>Do our biases interfere with our ability to make good business decisions?</a:t>
            </a:r>
          </a:p>
          <a:p>
            <a:endParaRPr lang="en-US" dirty="0"/>
          </a:p>
          <a:p>
            <a:r>
              <a:rPr lang="en-US" dirty="0"/>
              <a:t>What does “bias” mean to you?</a:t>
            </a:r>
          </a:p>
        </p:txBody>
      </p:sp>
      <p:sp>
        <p:nvSpPr>
          <p:cNvPr id="4" name="Slide Number Placeholder 3"/>
          <p:cNvSpPr>
            <a:spLocks noGrp="1"/>
          </p:cNvSpPr>
          <p:nvPr>
            <p:ph type="sldNum" sz="quarter" idx="5"/>
          </p:nvPr>
        </p:nvSpPr>
        <p:spPr/>
        <p:txBody>
          <a:bodyPr/>
          <a:lstStyle/>
          <a:p>
            <a:fld id="{E87ABDFA-6AF5-42DF-A0D1-1AA45522F6FD}" type="slidenum">
              <a:rPr lang="en-US" smtClean="0"/>
              <a:t>1</a:t>
            </a:fld>
            <a:endParaRPr lang="en-US"/>
          </a:p>
        </p:txBody>
      </p:sp>
    </p:spTree>
    <p:extLst>
      <p:ext uri="{BB962C8B-B14F-4D97-AF65-F5344CB8AC3E}">
        <p14:creationId xmlns:p14="http://schemas.microsoft.com/office/powerpoint/2010/main" val="3355219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Biases are attitudes.  Eventually, all attitudes show themselves in an action or in a thought.  Once a bias is spotted and identified, we then have the power to target it for extinction.  </a:t>
            </a:r>
          </a:p>
          <a:p>
            <a:endParaRPr lang="en-US" dirty="0"/>
          </a:p>
          <a:p>
            <a:r>
              <a:rPr lang="en-US" dirty="0"/>
              <a:t>If we learn to pay attention to our attitudes, we should be able to change those “</a:t>
            </a:r>
            <a:r>
              <a:rPr lang="en-US" dirty="0" err="1"/>
              <a:t>Alls</a:t>
            </a:r>
            <a:r>
              <a:rPr lang="en-US" dirty="0"/>
              <a:t>” to “Some” and eventually eliminate those biases.  If is not a bias if the belief is flexible.  “Some” Italians are good cooks.</a:t>
            </a:r>
          </a:p>
          <a:p>
            <a:endParaRPr lang="en-US" dirty="0"/>
          </a:p>
          <a:p>
            <a:r>
              <a:rPr lang="en-US" dirty="0"/>
              <a:t>I am going to show you some pictures, and I want you to write down the first thought that comes into your head.</a:t>
            </a:r>
          </a:p>
        </p:txBody>
      </p:sp>
      <p:sp>
        <p:nvSpPr>
          <p:cNvPr id="4" name="Slide Number Placeholder 3"/>
          <p:cNvSpPr>
            <a:spLocks noGrp="1"/>
          </p:cNvSpPr>
          <p:nvPr>
            <p:ph type="sldNum" sz="quarter" idx="5"/>
          </p:nvPr>
        </p:nvSpPr>
        <p:spPr/>
        <p:txBody>
          <a:bodyPr/>
          <a:lstStyle/>
          <a:p>
            <a:fld id="{E87ABDFA-6AF5-42DF-A0D1-1AA45522F6FD}" type="slidenum">
              <a:rPr lang="en-US" smtClean="0"/>
              <a:t>10</a:t>
            </a:fld>
            <a:endParaRPr lang="en-US"/>
          </a:p>
        </p:txBody>
      </p:sp>
    </p:spTree>
    <p:extLst>
      <p:ext uri="{BB962C8B-B14F-4D97-AF65-F5344CB8AC3E}">
        <p14:creationId xmlns:p14="http://schemas.microsoft.com/office/powerpoint/2010/main" val="4165090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7ABDFA-6AF5-42DF-A0D1-1AA45522F6FD}" type="slidenum">
              <a:rPr lang="en-US" smtClean="0"/>
              <a:t>11</a:t>
            </a:fld>
            <a:endParaRPr lang="en-US"/>
          </a:p>
        </p:txBody>
      </p:sp>
    </p:spTree>
    <p:extLst>
      <p:ext uri="{BB962C8B-B14F-4D97-AF65-F5344CB8AC3E}">
        <p14:creationId xmlns:p14="http://schemas.microsoft.com/office/powerpoint/2010/main" val="2335989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7ABDFA-6AF5-42DF-A0D1-1AA45522F6FD}" type="slidenum">
              <a:rPr lang="en-US" smtClean="0"/>
              <a:t>12</a:t>
            </a:fld>
            <a:endParaRPr lang="en-US"/>
          </a:p>
        </p:txBody>
      </p:sp>
    </p:spTree>
    <p:extLst>
      <p:ext uri="{BB962C8B-B14F-4D97-AF65-F5344CB8AC3E}">
        <p14:creationId xmlns:p14="http://schemas.microsoft.com/office/powerpoint/2010/main" val="836955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7ABDFA-6AF5-42DF-A0D1-1AA45522F6FD}" type="slidenum">
              <a:rPr lang="en-US" smtClean="0"/>
              <a:t>13</a:t>
            </a:fld>
            <a:endParaRPr lang="en-US"/>
          </a:p>
        </p:txBody>
      </p:sp>
    </p:spTree>
    <p:extLst>
      <p:ext uri="{BB962C8B-B14F-4D97-AF65-F5344CB8AC3E}">
        <p14:creationId xmlns:p14="http://schemas.microsoft.com/office/powerpoint/2010/main" val="1267863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7ABDFA-6AF5-42DF-A0D1-1AA45522F6FD}" type="slidenum">
              <a:rPr lang="en-US" smtClean="0"/>
              <a:t>14</a:t>
            </a:fld>
            <a:endParaRPr lang="en-US"/>
          </a:p>
        </p:txBody>
      </p:sp>
    </p:spTree>
    <p:extLst>
      <p:ext uri="{BB962C8B-B14F-4D97-AF65-F5344CB8AC3E}">
        <p14:creationId xmlns:p14="http://schemas.microsoft.com/office/powerpoint/2010/main" val="345410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7ABDFA-6AF5-42DF-A0D1-1AA45522F6FD}" type="slidenum">
              <a:rPr lang="en-US" smtClean="0"/>
              <a:t>15</a:t>
            </a:fld>
            <a:endParaRPr lang="en-US"/>
          </a:p>
        </p:txBody>
      </p:sp>
    </p:spTree>
    <p:extLst>
      <p:ext uri="{BB962C8B-B14F-4D97-AF65-F5344CB8AC3E}">
        <p14:creationId xmlns:p14="http://schemas.microsoft.com/office/powerpoint/2010/main" val="32689088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Was there an implication that the characteristic that came to mind applied to every member of the group?  If not, it was probably just a flexible working generality</a:t>
            </a:r>
          </a:p>
        </p:txBody>
      </p:sp>
      <p:sp>
        <p:nvSpPr>
          <p:cNvPr id="4" name="Slide Number Placeholder 3"/>
          <p:cNvSpPr>
            <a:spLocks noGrp="1"/>
          </p:cNvSpPr>
          <p:nvPr>
            <p:ph type="sldNum" sz="quarter" idx="5"/>
          </p:nvPr>
        </p:nvSpPr>
        <p:spPr/>
        <p:txBody>
          <a:bodyPr/>
          <a:lstStyle/>
          <a:p>
            <a:fld id="{E87ABDFA-6AF5-42DF-A0D1-1AA45522F6FD}" type="slidenum">
              <a:rPr lang="en-US" smtClean="0"/>
              <a:t>16</a:t>
            </a:fld>
            <a:endParaRPr lang="en-US"/>
          </a:p>
        </p:txBody>
      </p:sp>
    </p:spTree>
    <p:extLst>
      <p:ext uri="{BB962C8B-B14F-4D97-AF65-F5344CB8AC3E}">
        <p14:creationId xmlns:p14="http://schemas.microsoft.com/office/powerpoint/2010/main" val="3992569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If you have the same thought regardless of the category, i.e. gender, race, disabled, then you likely have no bias.  However, if your answer changes based upon a category, then you likely have  a bias on your hands.</a:t>
            </a:r>
          </a:p>
          <a:p>
            <a:endParaRPr lang="en-US" dirty="0"/>
          </a:p>
        </p:txBody>
      </p:sp>
      <p:sp>
        <p:nvSpPr>
          <p:cNvPr id="4" name="Slide Number Placeholder 3"/>
          <p:cNvSpPr>
            <a:spLocks noGrp="1"/>
          </p:cNvSpPr>
          <p:nvPr>
            <p:ph type="sldNum" sz="quarter" idx="5"/>
          </p:nvPr>
        </p:nvSpPr>
        <p:spPr/>
        <p:txBody>
          <a:bodyPr/>
          <a:lstStyle/>
          <a:p>
            <a:fld id="{E87ABDFA-6AF5-42DF-A0D1-1AA45522F6FD}" type="slidenum">
              <a:rPr lang="en-US" smtClean="0"/>
              <a:t>17</a:t>
            </a:fld>
            <a:endParaRPr lang="en-US"/>
          </a:p>
        </p:txBody>
      </p:sp>
    </p:spTree>
    <p:extLst>
      <p:ext uri="{BB962C8B-B14F-4D97-AF65-F5344CB8AC3E}">
        <p14:creationId xmlns:p14="http://schemas.microsoft.com/office/powerpoint/2010/main" val="41374337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just let it go and change your mind, you are probably fine.  If, on the other hand, you become upset and do everything you can to resist the evidence in front of your eyes by saying something like, “This person is an exception to the rule,” you are almost certainly in bias territory.</a:t>
            </a:r>
          </a:p>
        </p:txBody>
      </p:sp>
      <p:sp>
        <p:nvSpPr>
          <p:cNvPr id="4" name="Slide Number Placeholder 3"/>
          <p:cNvSpPr>
            <a:spLocks noGrp="1"/>
          </p:cNvSpPr>
          <p:nvPr>
            <p:ph type="sldNum" sz="quarter" idx="5"/>
          </p:nvPr>
        </p:nvSpPr>
        <p:spPr/>
        <p:txBody>
          <a:bodyPr/>
          <a:lstStyle/>
          <a:p>
            <a:fld id="{E87ABDFA-6AF5-42DF-A0D1-1AA45522F6FD}" type="slidenum">
              <a:rPr lang="en-US" smtClean="0"/>
              <a:t>18</a:t>
            </a:fld>
            <a:endParaRPr lang="en-US"/>
          </a:p>
        </p:txBody>
      </p:sp>
    </p:spTree>
    <p:extLst>
      <p:ext uri="{BB962C8B-B14F-4D97-AF65-F5344CB8AC3E}">
        <p14:creationId xmlns:p14="http://schemas.microsoft.com/office/powerpoint/2010/main" val="2940628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to be mindful of our attitudes and how they are being applied everyday.  If we make it a priority to be aware of our unconscious biases, we will enable ourselves to break those habits that have defined our workplaces.  Why should this be important to us?</a:t>
            </a:r>
          </a:p>
        </p:txBody>
      </p:sp>
      <p:sp>
        <p:nvSpPr>
          <p:cNvPr id="4" name="Slide Number Placeholder 3"/>
          <p:cNvSpPr>
            <a:spLocks noGrp="1"/>
          </p:cNvSpPr>
          <p:nvPr>
            <p:ph type="sldNum" sz="quarter" idx="5"/>
          </p:nvPr>
        </p:nvSpPr>
        <p:spPr/>
        <p:txBody>
          <a:bodyPr/>
          <a:lstStyle/>
          <a:p>
            <a:fld id="{E87ABDFA-6AF5-42DF-A0D1-1AA45522F6FD}" type="slidenum">
              <a:rPr lang="en-US" smtClean="0"/>
              <a:t>19</a:t>
            </a:fld>
            <a:endParaRPr lang="en-US"/>
          </a:p>
        </p:txBody>
      </p:sp>
    </p:spTree>
    <p:extLst>
      <p:ext uri="{BB962C8B-B14F-4D97-AF65-F5344CB8AC3E}">
        <p14:creationId xmlns:p14="http://schemas.microsoft.com/office/powerpoint/2010/main" val="3767508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Bias defined.</a:t>
            </a:r>
          </a:p>
          <a:p>
            <a:endParaRPr lang="en-US" dirty="0"/>
          </a:p>
          <a:p>
            <a:r>
              <a:rPr lang="en-US" dirty="0"/>
              <a:t>Are we born with biases?</a:t>
            </a:r>
          </a:p>
        </p:txBody>
      </p:sp>
      <p:sp>
        <p:nvSpPr>
          <p:cNvPr id="4" name="Slide Number Placeholder 3"/>
          <p:cNvSpPr>
            <a:spLocks noGrp="1"/>
          </p:cNvSpPr>
          <p:nvPr>
            <p:ph type="sldNum" sz="quarter" idx="5"/>
          </p:nvPr>
        </p:nvSpPr>
        <p:spPr/>
        <p:txBody>
          <a:bodyPr/>
          <a:lstStyle/>
          <a:p>
            <a:fld id="{E87ABDFA-6AF5-42DF-A0D1-1AA45522F6FD}" type="slidenum">
              <a:rPr lang="en-US" smtClean="0"/>
              <a:t>2</a:t>
            </a:fld>
            <a:endParaRPr lang="en-US"/>
          </a:p>
        </p:txBody>
      </p:sp>
    </p:spTree>
    <p:extLst>
      <p:ext uri="{BB962C8B-B14F-4D97-AF65-F5344CB8AC3E}">
        <p14:creationId xmlns:p14="http://schemas.microsoft.com/office/powerpoint/2010/main" val="214097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7ABDFA-6AF5-42DF-A0D1-1AA45522F6FD}" type="slidenum">
              <a:rPr lang="en-US" smtClean="0"/>
              <a:t>20</a:t>
            </a:fld>
            <a:endParaRPr lang="en-US"/>
          </a:p>
        </p:txBody>
      </p:sp>
    </p:spTree>
    <p:extLst>
      <p:ext uri="{BB962C8B-B14F-4D97-AF65-F5344CB8AC3E}">
        <p14:creationId xmlns:p14="http://schemas.microsoft.com/office/powerpoint/2010/main" val="27856352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humans we tend to be drawn to what is familiar to us.  In-group bias is the process of favoring someone who is similar to you and excluding those who are not in  your natural or immediate group.  Growing diversity in your workplace will likely bring you out of your comfort zone.  But, if we do not add diversity, we could miss out on opportunities that could really be positive for our workplace.  Bias can prevent us from cultivating diverse talent, developing an engaged workforce, leveraging unique experiences and perspectives, and sparking innovation through collaboration.</a:t>
            </a:r>
          </a:p>
          <a:p>
            <a:endParaRPr lang="en-US" dirty="0"/>
          </a:p>
          <a:p>
            <a:r>
              <a:rPr lang="en-US" dirty="0"/>
              <a:t>These are all outward benefits of building diversity in our workplaces.  But, are there any inward benefits?  How about our employees?</a:t>
            </a:r>
          </a:p>
        </p:txBody>
      </p:sp>
      <p:sp>
        <p:nvSpPr>
          <p:cNvPr id="4" name="Slide Number Placeholder 3"/>
          <p:cNvSpPr>
            <a:spLocks noGrp="1"/>
          </p:cNvSpPr>
          <p:nvPr>
            <p:ph type="sldNum" sz="quarter" idx="5"/>
          </p:nvPr>
        </p:nvSpPr>
        <p:spPr/>
        <p:txBody>
          <a:bodyPr/>
          <a:lstStyle/>
          <a:p>
            <a:fld id="{E87ABDFA-6AF5-42DF-A0D1-1AA45522F6FD}" type="slidenum">
              <a:rPr lang="en-US" smtClean="0"/>
              <a:t>21</a:t>
            </a:fld>
            <a:endParaRPr lang="en-US"/>
          </a:p>
        </p:txBody>
      </p:sp>
    </p:spTree>
    <p:extLst>
      <p:ext uri="{BB962C8B-B14F-4D97-AF65-F5344CB8AC3E}">
        <p14:creationId xmlns:p14="http://schemas.microsoft.com/office/powerpoint/2010/main" val="16326287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Bias at work can appear just about anywhere, but it most often occurs in recruiting, screening, performance reviews and feedback, coaching and development, and promotions.</a:t>
            </a:r>
          </a:p>
          <a:p>
            <a:endParaRPr lang="en-US" dirty="0"/>
          </a:p>
          <a:p>
            <a:r>
              <a:rPr lang="en-US" dirty="0"/>
              <a:t>I read an article that said a national corporate study showed that each year more than 2 million professionals and managers voluntarily leave their jobs solely due to unfairness, costing US employers billions in turnover annually.</a:t>
            </a:r>
          </a:p>
          <a:p>
            <a:endParaRPr lang="en-US" dirty="0"/>
          </a:p>
          <a:p>
            <a:r>
              <a:rPr lang="en-US" b="1" dirty="0"/>
              <a:t>Interviewing/Hiring</a:t>
            </a:r>
            <a:endParaRPr lang="en-US" dirty="0"/>
          </a:p>
          <a:p>
            <a:r>
              <a:rPr lang="en-US" dirty="0"/>
              <a:t>If you look for talent in the same places, the same schools, using the same referrals, you’ll get the same kinds of candidates. Additionally, if the hiring team doesn’t have a diverse representation of candidates, it will be difficult to look for and see diversity in your slate. Objective hiring criteria is also important to help eliminate bias and promote equality in the hiring process.</a:t>
            </a:r>
          </a:p>
          <a:p>
            <a:endParaRPr lang="en-US" dirty="0"/>
          </a:p>
          <a:p>
            <a:r>
              <a:rPr lang="en-US" b="1" dirty="0"/>
              <a:t>Coaching/Development</a:t>
            </a:r>
            <a:endParaRPr lang="en-US" dirty="0"/>
          </a:p>
          <a:p>
            <a:r>
              <a:rPr lang="en-US" dirty="0"/>
              <a:t>Assumptions and stereotypes can impact who gets those more interesting and perhaps complex assignments (heavy travel or assignments abroad). Feedback will be delivered in different ways, either more directly or indirectly, particularly between different genders.</a:t>
            </a:r>
          </a:p>
          <a:p>
            <a:endParaRPr lang="en-US" dirty="0"/>
          </a:p>
          <a:p>
            <a:r>
              <a:rPr lang="en-US" b="1" dirty="0"/>
              <a:t>Performance Reviews</a:t>
            </a:r>
            <a:endParaRPr lang="en-US" dirty="0"/>
          </a:p>
          <a:p>
            <a:r>
              <a:rPr lang="en-US" dirty="0"/>
              <a:t>Ask yourself the following questions regarding measuring and evaluating performance. Are the tools used to review employees free of bias? What criteria are being used to calibrate performance evaluation? Is it skewed to different types of personalities? Are you being intentional with promoting a diverse set of employees?  We had the stereotype example earlier about Asians being better at technical things or math.  Do we evaluate their performance based on those stereotypical higher standards?</a:t>
            </a:r>
          </a:p>
          <a:p>
            <a:endParaRPr lang="en-US" dirty="0"/>
          </a:p>
          <a:p>
            <a:r>
              <a:rPr lang="en-US" b="1" dirty="0"/>
              <a:t>Day-to-Day Interactions</a:t>
            </a:r>
            <a:endParaRPr lang="en-US" dirty="0"/>
          </a:p>
          <a:p>
            <a:r>
              <a:rPr lang="en-US" dirty="0"/>
              <a:t>Communication between peers, managers, and employees takes all different forms. Some individuals can get to the task right away, others need more time to relate in order to trust others to act on and meet deliverables. Recognition and reward take different forms, and it’s important to understand what motivates individuals to come to work, perform, and stay engaged. The key is to treat people equally. To do so means you have to be aware of your biases. Remember, our brain is leading us—unconsciously!</a:t>
            </a:r>
          </a:p>
          <a:p>
            <a:endParaRPr lang="en-US" dirty="0"/>
          </a:p>
          <a:p>
            <a:r>
              <a:rPr lang="en-US" b="1" dirty="0"/>
              <a:t>Reflection</a:t>
            </a:r>
            <a:endParaRPr lang="en-US" dirty="0"/>
          </a:p>
          <a:p>
            <a:r>
              <a:rPr lang="en-US" dirty="0"/>
              <a:t>Where might you have perpetuated bias in the workplace? When and how has bias impacted you?</a:t>
            </a:r>
          </a:p>
        </p:txBody>
      </p:sp>
      <p:sp>
        <p:nvSpPr>
          <p:cNvPr id="4" name="Slide Number Placeholder 3"/>
          <p:cNvSpPr>
            <a:spLocks noGrp="1"/>
          </p:cNvSpPr>
          <p:nvPr>
            <p:ph type="sldNum" sz="quarter" idx="5"/>
          </p:nvPr>
        </p:nvSpPr>
        <p:spPr/>
        <p:txBody>
          <a:bodyPr/>
          <a:lstStyle/>
          <a:p>
            <a:fld id="{E87ABDFA-6AF5-42DF-A0D1-1AA45522F6FD}" type="slidenum">
              <a:rPr lang="en-US" smtClean="0"/>
              <a:t>22</a:t>
            </a:fld>
            <a:endParaRPr lang="en-US"/>
          </a:p>
        </p:txBody>
      </p:sp>
    </p:spTree>
    <p:extLst>
      <p:ext uri="{BB962C8B-B14F-4D97-AF65-F5344CB8AC3E}">
        <p14:creationId xmlns:p14="http://schemas.microsoft.com/office/powerpoint/2010/main" val="34788353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7ABDFA-6AF5-42DF-A0D1-1AA45522F6FD}" type="slidenum">
              <a:rPr lang="en-US" smtClean="0"/>
              <a:t>23</a:t>
            </a:fld>
            <a:endParaRPr lang="en-US"/>
          </a:p>
        </p:txBody>
      </p:sp>
    </p:spTree>
    <p:extLst>
      <p:ext uri="{BB962C8B-B14F-4D97-AF65-F5344CB8AC3E}">
        <p14:creationId xmlns:p14="http://schemas.microsoft.com/office/powerpoint/2010/main" val="34200464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about how you would feel.  Empathy is one of your biggest weapons in helping to reduce your bias.</a:t>
            </a:r>
          </a:p>
        </p:txBody>
      </p:sp>
      <p:sp>
        <p:nvSpPr>
          <p:cNvPr id="4" name="Slide Number Placeholder 3"/>
          <p:cNvSpPr>
            <a:spLocks noGrp="1"/>
          </p:cNvSpPr>
          <p:nvPr>
            <p:ph type="sldNum" sz="quarter" idx="5"/>
          </p:nvPr>
        </p:nvSpPr>
        <p:spPr/>
        <p:txBody>
          <a:bodyPr/>
          <a:lstStyle/>
          <a:p>
            <a:fld id="{E87ABDFA-6AF5-42DF-A0D1-1AA45522F6FD}" type="slidenum">
              <a:rPr lang="en-US" smtClean="0"/>
              <a:t>24</a:t>
            </a:fld>
            <a:endParaRPr lang="en-US"/>
          </a:p>
        </p:txBody>
      </p:sp>
    </p:spTree>
    <p:extLst>
      <p:ext uri="{BB962C8B-B14F-4D97-AF65-F5344CB8AC3E}">
        <p14:creationId xmlns:p14="http://schemas.microsoft.com/office/powerpoint/2010/main" val="1120036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have “equal opportunity employer” posted in our workplaces (I hope!) and we all have it in our policies (I hope!).  But do we really mean it?  I hope so!!!</a:t>
            </a:r>
          </a:p>
          <a:p>
            <a:endParaRPr lang="en-US" dirty="0"/>
          </a:p>
          <a:p>
            <a:r>
              <a:rPr lang="en-US" dirty="0"/>
              <a:t>Do we only want people cut from the same cookie cutter working with us?</a:t>
            </a:r>
          </a:p>
        </p:txBody>
      </p:sp>
      <p:sp>
        <p:nvSpPr>
          <p:cNvPr id="4" name="Slide Number Placeholder 3"/>
          <p:cNvSpPr>
            <a:spLocks noGrp="1"/>
          </p:cNvSpPr>
          <p:nvPr>
            <p:ph type="sldNum" sz="quarter" idx="5"/>
          </p:nvPr>
        </p:nvSpPr>
        <p:spPr/>
        <p:txBody>
          <a:bodyPr/>
          <a:lstStyle/>
          <a:p>
            <a:fld id="{E87ABDFA-6AF5-42DF-A0D1-1AA45522F6FD}" type="slidenum">
              <a:rPr lang="en-US" smtClean="0"/>
              <a:t>25</a:t>
            </a:fld>
            <a:endParaRPr lang="en-US"/>
          </a:p>
        </p:txBody>
      </p:sp>
    </p:spTree>
    <p:extLst>
      <p:ext uri="{BB962C8B-B14F-4D97-AF65-F5344CB8AC3E}">
        <p14:creationId xmlns:p14="http://schemas.microsoft.com/office/powerpoint/2010/main" val="34487239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about your values.  Are you treating others with respect and giving them a fair chance?  </a:t>
            </a:r>
          </a:p>
          <a:p>
            <a:endParaRPr lang="en-US" dirty="0"/>
          </a:p>
          <a:p>
            <a:r>
              <a:rPr lang="en-US" dirty="0"/>
              <a:t>The more we Think about the fact that our fundamental values do not fit with our biases, the less biased we are.  Seems weird, huh?  Once we become aware that our beliefs do not fit together, our brain struggles to rid itself of the contradiction .</a:t>
            </a:r>
          </a:p>
          <a:p>
            <a:endParaRPr lang="en-US" dirty="0"/>
          </a:p>
          <a:p>
            <a:r>
              <a:rPr lang="en-US" dirty="0"/>
              <a:t>Think about pausing for a moment!  Our biases pop up sometimes when we least expect them.  If given enough time, the conscious and rational brain has the ability to override our most primitive biased impulses.</a:t>
            </a:r>
          </a:p>
        </p:txBody>
      </p:sp>
      <p:sp>
        <p:nvSpPr>
          <p:cNvPr id="4" name="Slide Number Placeholder 3"/>
          <p:cNvSpPr>
            <a:spLocks noGrp="1"/>
          </p:cNvSpPr>
          <p:nvPr>
            <p:ph type="sldNum" sz="quarter" idx="5"/>
          </p:nvPr>
        </p:nvSpPr>
        <p:spPr/>
        <p:txBody>
          <a:bodyPr/>
          <a:lstStyle/>
          <a:p>
            <a:fld id="{E87ABDFA-6AF5-42DF-A0D1-1AA45522F6FD}" type="slidenum">
              <a:rPr lang="en-US" smtClean="0"/>
              <a:t>26</a:t>
            </a:fld>
            <a:endParaRPr lang="en-US"/>
          </a:p>
        </p:txBody>
      </p:sp>
    </p:spTree>
    <p:extLst>
      <p:ext uri="{BB962C8B-B14F-4D97-AF65-F5344CB8AC3E}">
        <p14:creationId xmlns:p14="http://schemas.microsoft.com/office/powerpoint/2010/main" val="19242354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AutoNum type="arabicParenR"/>
            </a:pPr>
            <a:r>
              <a:rPr lang="en-US" dirty="0"/>
              <a:t>It is important that everyone knows eliminating bias from the workplace is a priority.  </a:t>
            </a:r>
          </a:p>
          <a:p>
            <a:pPr marL="232943" indent="-232943">
              <a:buAutoNum type="arabicParenR"/>
            </a:pPr>
            <a:r>
              <a:rPr lang="en-US" dirty="0"/>
              <a:t>Our biases are most commonly unconscious, but once we make a decision to be more mindful in our decisions, we can make an effort to think about our decisions before we make them.  Putting yourself in the other person’s shoes is another way of building bias awareness so that you can start to eliminate the bias.</a:t>
            </a:r>
          </a:p>
          <a:p>
            <a:pPr marL="232943" indent="-232943">
              <a:buAutoNum type="arabicParenR"/>
            </a:pPr>
            <a:r>
              <a:rPr lang="en-US" dirty="0"/>
              <a:t>There are numerous ways to reduce opportunities for bias.  Self-evaluations are helpful if you can be honest with yourself.  Work outside of your “in-group” so that you gain more exposure to more diverse ideas.  When recruiting for positions, expand your net so that you might capture a wider pool of applicants.  Don’t just advertise in the local paper. Always make your personnel decisions accountable by backing them with data and information to support them.</a:t>
            </a:r>
          </a:p>
          <a:p>
            <a:pPr marL="232943" indent="-232943">
              <a:buAutoNum type="arabicParenR"/>
            </a:pPr>
            <a:r>
              <a:rPr lang="en-US" dirty="0"/>
              <a:t>Set measurable goals.  Your ultimate goal is to eliminate bias, but a good first place to start is with gaining a better understanding of bias in the workplace.</a:t>
            </a:r>
          </a:p>
        </p:txBody>
      </p:sp>
      <p:sp>
        <p:nvSpPr>
          <p:cNvPr id="4" name="Slide Number Placeholder 3"/>
          <p:cNvSpPr>
            <a:spLocks noGrp="1"/>
          </p:cNvSpPr>
          <p:nvPr>
            <p:ph type="sldNum" sz="quarter" idx="5"/>
          </p:nvPr>
        </p:nvSpPr>
        <p:spPr/>
        <p:txBody>
          <a:bodyPr/>
          <a:lstStyle/>
          <a:p>
            <a:fld id="{E87ABDFA-6AF5-42DF-A0D1-1AA45522F6FD}" type="slidenum">
              <a:rPr lang="en-US" smtClean="0"/>
              <a:t>27</a:t>
            </a:fld>
            <a:endParaRPr lang="en-US"/>
          </a:p>
        </p:txBody>
      </p:sp>
    </p:spTree>
    <p:extLst>
      <p:ext uri="{BB962C8B-B14F-4D97-AF65-F5344CB8AC3E}">
        <p14:creationId xmlns:p14="http://schemas.microsoft.com/office/powerpoint/2010/main" val="7105753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7ABDFA-6AF5-42DF-A0D1-1AA45522F6FD}" type="slidenum">
              <a:rPr lang="en-US" smtClean="0"/>
              <a:t>28</a:t>
            </a:fld>
            <a:endParaRPr lang="en-US"/>
          </a:p>
        </p:txBody>
      </p:sp>
    </p:spTree>
    <p:extLst>
      <p:ext uri="{BB962C8B-B14F-4D97-AF65-F5344CB8AC3E}">
        <p14:creationId xmlns:p14="http://schemas.microsoft.com/office/powerpoint/2010/main" val="33530503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7ABDFA-6AF5-42DF-A0D1-1AA45522F6FD}" type="slidenum">
              <a:rPr lang="en-US" smtClean="0"/>
              <a:t>29</a:t>
            </a:fld>
            <a:endParaRPr lang="en-US"/>
          </a:p>
        </p:txBody>
      </p:sp>
    </p:spTree>
    <p:extLst>
      <p:ext uri="{BB962C8B-B14F-4D97-AF65-F5344CB8AC3E}">
        <p14:creationId xmlns:p14="http://schemas.microsoft.com/office/powerpoint/2010/main" val="1995410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7ABDFA-6AF5-42DF-A0D1-1AA45522F6FD}" type="slidenum">
              <a:rPr lang="en-US" smtClean="0"/>
              <a:t>3</a:t>
            </a:fld>
            <a:endParaRPr lang="en-US"/>
          </a:p>
        </p:txBody>
      </p:sp>
    </p:spTree>
    <p:extLst>
      <p:ext uri="{BB962C8B-B14F-4D97-AF65-F5344CB8AC3E}">
        <p14:creationId xmlns:p14="http://schemas.microsoft.com/office/powerpoint/2010/main" val="42011568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7ABDFA-6AF5-42DF-A0D1-1AA45522F6FD}" type="slidenum">
              <a:rPr lang="en-US" smtClean="0"/>
              <a:t>30</a:t>
            </a:fld>
            <a:endParaRPr lang="en-US"/>
          </a:p>
        </p:txBody>
      </p:sp>
    </p:spTree>
    <p:extLst>
      <p:ext uri="{BB962C8B-B14F-4D97-AF65-F5344CB8AC3E}">
        <p14:creationId xmlns:p14="http://schemas.microsoft.com/office/powerpoint/2010/main" val="39722371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always think we’re right and everyone else is wrong, we will never have a chance of growing our workplace into a diverse environment.  </a:t>
            </a:r>
          </a:p>
        </p:txBody>
      </p:sp>
      <p:sp>
        <p:nvSpPr>
          <p:cNvPr id="4" name="Slide Number Placeholder 3"/>
          <p:cNvSpPr>
            <a:spLocks noGrp="1"/>
          </p:cNvSpPr>
          <p:nvPr>
            <p:ph type="sldNum" sz="quarter" idx="5"/>
          </p:nvPr>
        </p:nvSpPr>
        <p:spPr/>
        <p:txBody>
          <a:bodyPr/>
          <a:lstStyle/>
          <a:p>
            <a:fld id="{E87ABDFA-6AF5-42DF-A0D1-1AA45522F6FD}" type="slidenum">
              <a:rPr lang="en-US" smtClean="0"/>
              <a:t>31</a:t>
            </a:fld>
            <a:endParaRPr lang="en-US"/>
          </a:p>
        </p:txBody>
      </p:sp>
    </p:spTree>
    <p:extLst>
      <p:ext uri="{BB962C8B-B14F-4D97-AF65-F5344CB8AC3E}">
        <p14:creationId xmlns:p14="http://schemas.microsoft.com/office/powerpoint/2010/main" val="7171794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all examples of bias that affect our decisions as we interact with individuals in the workplace that do not fall into any of the protected categories.  While these are not illegal, they still could have an adverse affect on our decision=making and limit our ability to incorporate diversity into our workplaces.</a:t>
            </a:r>
          </a:p>
        </p:txBody>
      </p:sp>
      <p:sp>
        <p:nvSpPr>
          <p:cNvPr id="4" name="Slide Number Placeholder 3"/>
          <p:cNvSpPr>
            <a:spLocks noGrp="1"/>
          </p:cNvSpPr>
          <p:nvPr>
            <p:ph type="sldNum" sz="quarter" idx="5"/>
          </p:nvPr>
        </p:nvSpPr>
        <p:spPr/>
        <p:txBody>
          <a:bodyPr/>
          <a:lstStyle/>
          <a:p>
            <a:fld id="{E87ABDFA-6AF5-42DF-A0D1-1AA45522F6FD}" type="slidenum">
              <a:rPr lang="en-US" smtClean="0"/>
              <a:t>32</a:t>
            </a:fld>
            <a:endParaRPr lang="en-US"/>
          </a:p>
        </p:txBody>
      </p:sp>
    </p:spTree>
    <p:extLst>
      <p:ext uri="{BB962C8B-B14F-4D97-AF65-F5344CB8AC3E}">
        <p14:creationId xmlns:p14="http://schemas.microsoft.com/office/powerpoint/2010/main" val="27238756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slide that Kevin Sesock, OMAG’s Chief Information Officer and Director of Technology Services, included this slide in a lunch and learn he did recently where he explained the RFP process he was facilitating.  I wanted to include this because it really illustrates the point about cognitive bias.  Do any of these hit home for you?  It really shows us how all types of bias can interfere with your work processes so that you limit your reach.   </a:t>
            </a:r>
          </a:p>
        </p:txBody>
      </p:sp>
      <p:sp>
        <p:nvSpPr>
          <p:cNvPr id="4" name="Slide Number Placeholder 3"/>
          <p:cNvSpPr>
            <a:spLocks noGrp="1"/>
          </p:cNvSpPr>
          <p:nvPr>
            <p:ph type="sldNum" sz="quarter" idx="5"/>
          </p:nvPr>
        </p:nvSpPr>
        <p:spPr/>
        <p:txBody>
          <a:bodyPr/>
          <a:lstStyle/>
          <a:p>
            <a:fld id="{E87ABDFA-6AF5-42DF-A0D1-1AA45522F6FD}" type="slidenum">
              <a:rPr lang="en-US" smtClean="0"/>
              <a:t>33</a:t>
            </a:fld>
            <a:endParaRPr lang="en-US"/>
          </a:p>
        </p:txBody>
      </p:sp>
    </p:spTree>
    <p:extLst>
      <p:ext uri="{BB962C8B-B14F-4D97-AF65-F5344CB8AC3E}">
        <p14:creationId xmlns:p14="http://schemas.microsoft.com/office/powerpoint/2010/main" val="35936447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7ABDFA-6AF5-42DF-A0D1-1AA45522F6FD}" type="slidenum">
              <a:rPr lang="en-US" smtClean="0"/>
              <a:t>34</a:t>
            </a:fld>
            <a:endParaRPr lang="en-US"/>
          </a:p>
        </p:txBody>
      </p:sp>
    </p:spTree>
    <p:extLst>
      <p:ext uri="{BB962C8B-B14F-4D97-AF65-F5344CB8AC3E}">
        <p14:creationId xmlns:p14="http://schemas.microsoft.com/office/powerpoint/2010/main" val="15532077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7ABDFA-6AF5-42DF-A0D1-1AA45522F6FD}" type="slidenum">
              <a:rPr lang="en-US" smtClean="0"/>
              <a:t>35</a:t>
            </a:fld>
            <a:endParaRPr lang="en-US"/>
          </a:p>
        </p:txBody>
      </p:sp>
    </p:spTree>
    <p:extLst>
      <p:ext uri="{BB962C8B-B14F-4D97-AF65-F5344CB8AC3E}">
        <p14:creationId xmlns:p14="http://schemas.microsoft.com/office/powerpoint/2010/main" val="2492682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ask you again, are we born with biases?  The answer is no!  We learn them as we go through life.</a:t>
            </a:r>
          </a:p>
        </p:txBody>
      </p:sp>
      <p:sp>
        <p:nvSpPr>
          <p:cNvPr id="4" name="Slide Number Placeholder 3"/>
          <p:cNvSpPr>
            <a:spLocks noGrp="1"/>
          </p:cNvSpPr>
          <p:nvPr>
            <p:ph type="sldNum" sz="quarter" idx="5"/>
          </p:nvPr>
        </p:nvSpPr>
        <p:spPr/>
        <p:txBody>
          <a:bodyPr/>
          <a:lstStyle/>
          <a:p>
            <a:fld id="{E87ABDFA-6AF5-42DF-A0D1-1AA45522F6FD}" type="slidenum">
              <a:rPr lang="en-US" smtClean="0"/>
              <a:t>4</a:t>
            </a:fld>
            <a:endParaRPr lang="en-US"/>
          </a:p>
        </p:txBody>
      </p:sp>
    </p:spTree>
    <p:extLst>
      <p:ext uri="{BB962C8B-B14F-4D97-AF65-F5344CB8AC3E}">
        <p14:creationId xmlns:p14="http://schemas.microsoft.com/office/powerpoint/2010/main" val="224325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Biases are feelings that we have learned.  When we apply a bias against a whole group of people that is a stereotype.  Prejudice is when we act on the stereotypes we hold.</a:t>
            </a:r>
          </a:p>
          <a:p>
            <a:endParaRPr lang="en-US" dirty="0"/>
          </a:p>
        </p:txBody>
      </p:sp>
      <p:sp>
        <p:nvSpPr>
          <p:cNvPr id="4" name="Slide Number Placeholder 3"/>
          <p:cNvSpPr>
            <a:spLocks noGrp="1"/>
          </p:cNvSpPr>
          <p:nvPr>
            <p:ph type="sldNum" sz="quarter" idx="5"/>
          </p:nvPr>
        </p:nvSpPr>
        <p:spPr/>
        <p:txBody>
          <a:bodyPr/>
          <a:lstStyle/>
          <a:p>
            <a:fld id="{E87ABDFA-6AF5-42DF-A0D1-1AA45522F6FD}" type="slidenum">
              <a:rPr lang="en-US" smtClean="0"/>
              <a:t>5</a:t>
            </a:fld>
            <a:endParaRPr lang="en-US"/>
          </a:p>
        </p:txBody>
      </p:sp>
    </p:spTree>
    <p:extLst>
      <p:ext uri="{BB962C8B-B14F-4D97-AF65-F5344CB8AC3E}">
        <p14:creationId xmlns:p14="http://schemas.microsoft.com/office/powerpoint/2010/main" val="3610605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7ABDFA-6AF5-42DF-A0D1-1AA45522F6FD}" type="slidenum">
              <a:rPr lang="en-US" smtClean="0"/>
              <a:t>6</a:t>
            </a:fld>
            <a:endParaRPr lang="en-US"/>
          </a:p>
        </p:txBody>
      </p:sp>
    </p:spTree>
    <p:extLst>
      <p:ext uri="{BB962C8B-B14F-4D97-AF65-F5344CB8AC3E}">
        <p14:creationId xmlns:p14="http://schemas.microsoft.com/office/powerpoint/2010/main" val="3438797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7ABDFA-6AF5-42DF-A0D1-1AA45522F6FD}" type="slidenum">
              <a:rPr lang="en-US" smtClean="0"/>
              <a:t>7</a:t>
            </a:fld>
            <a:endParaRPr lang="en-US"/>
          </a:p>
        </p:txBody>
      </p:sp>
    </p:spTree>
    <p:extLst>
      <p:ext uri="{BB962C8B-B14F-4D97-AF65-F5344CB8AC3E}">
        <p14:creationId xmlns:p14="http://schemas.microsoft.com/office/powerpoint/2010/main" val="380286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categories that are considered protected classes under Title VII of the Civil Rights Act, as amended.  The illegal biases that may be at play in our workplaces are not talking about a preference for one person based on what you know about him or her as an individual.  Rather, we are concerned with an attitude toward an entire group of people.  It does not matter what defines that group – it can be age, gender, occupation, nationality, ethnicity, race, or any other of dozens of criteria.</a:t>
            </a:r>
          </a:p>
          <a:p>
            <a:endParaRPr lang="en-US" dirty="0"/>
          </a:p>
          <a:p>
            <a:r>
              <a:rPr lang="en-US" dirty="0"/>
              <a:t>The key to what makes a belief a bias is the concept of “all.”  </a:t>
            </a:r>
          </a:p>
        </p:txBody>
      </p:sp>
      <p:sp>
        <p:nvSpPr>
          <p:cNvPr id="4" name="Slide Number Placeholder 3"/>
          <p:cNvSpPr>
            <a:spLocks noGrp="1"/>
          </p:cNvSpPr>
          <p:nvPr>
            <p:ph type="sldNum" sz="quarter" idx="5"/>
          </p:nvPr>
        </p:nvSpPr>
        <p:spPr/>
        <p:txBody>
          <a:bodyPr/>
          <a:lstStyle/>
          <a:p>
            <a:fld id="{E87ABDFA-6AF5-42DF-A0D1-1AA45522F6FD}" type="slidenum">
              <a:rPr lang="en-US" smtClean="0"/>
              <a:t>8</a:t>
            </a:fld>
            <a:endParaRPr lang="en-US"/>
          </a:p>
        </p:txBody>
      </p:sp>
    </p:spTree>
    <p:extLst>
      <p:ext uri="{BB962C8B-B14F-4D97-AF65-F5344CB8AC3E}">
        <p14:creationId xmlns:p14="http://schemas.microsoft.com/office/powerpoint/2010/main" val="1276295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a woman raising her voice and pounding her hands on the table might get her the label of being hysterical.  But, if a man exhibits the same behaviors, he might be deemed to be a passionate leader.</a:t>
            </a:r>
          </a:p>
          <a:p>
            <a:endParaRPr lang="en-US" dirty="0"/>
          </a:p>
          <a:p>
            <a:r>
              <a:rPr lang="en-US" dirty="0"/>
              <a:t>Because a woman has children at home, an employer might assume she would not want to travel because she would have to leave her children.  This robs the woman of professional growth opportunities since she would not be offered out of town conferences.</a:t>
            </a:r>
          </a:p>
          <a:p>
            <a:endParaRPr lang="en-US" dirty="0"/>
          </a:p>
          <a:p>
            <a:r>
              <a:rPr lang="en-US" dirty="0"/>
              <a:t>These types of stereotypes could affect employment decisions in the workplace in that the “hysterical” woman might be passed over for a promotion in favor of the “passionate male”.  Or, assuming that all black women are angry might result in a black female getting eliminated for promotional consideration because no one wants to work with her out of fear she might be angry with them.  Or, are we going to hold Asians to a higher performance standard than their coworkers simply because they are supposed to be more adept at technical things?</a:t>
            </a:r>
          </a:p>
        </p:txBody>
      </p:sp>
      <p:sp>
        <p:nvSpPr>
          <p:cNvPr id="4" name="Slide Number Placeholder 3"/>
          <p:cNvSpPr>
            <a:spLocks noGrp="1"/>
          </p:cNvSpPr>
          <p:nvPr>
            <p:ph type="sldNum" sz="quarter" idx="5"/>
          </p:nvPr>
        </p:nvSpPr>
        <p:spPr/>
        <p:txBody>
          <a:bodyPr/>
          <a:lstStyle/>
          <a:p>
            <a:fld id="{E87ABDFA-6AF5-42DF-A0D1-1AA45522F6FD}" type="slidenum">
              <a:rPr lang="en-US" smtClean="0"/>
              <a:t>9</a:t>
            </a:fld>
            <a:endParaRPr lang="en-US"/>
          </a:p>
        </p:txBody>
      </p:sp>
    </p:spTree>
    <p:extLst>
      <p:ext uri="{BB962C8B-B14F-4D97-AF65-F5344CB8AC3E}">
        <p14:creationId xmlns:p14="http://schemas.microsoft.com/office/powerpoint/2010/main" val="2810676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0C75FB9-5042-4562-B2EE-E80CA0AD37D9}" type="datetimeFigureOut">
              <a:rPr lang="en-US" smtClean="0"/>
              <a:t>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A90745-E42B-480F-9B81-7D2526C337FF}" type="slidenum">
              <a:rPr lang="en-US" smtClean="0"/>
              <a:t>‹#›</a:t>
            </a:fld>
            <a:endParaRPr lang="en-US"/>
          </a:p>
        </p:txBody>
      </p:sp>
    </p:spTree>
    <p:extLst>
      <p:ext uri="{BB962C8B-B14F-4D97-AF65-F5344CB8AC3E}">
        <p14:creationId xmlns:p14="http://schemas.microsoft.com/office/powerpoint/2010/main" val="4168178672"/>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C75FB9-5042-4562-B2EE-E80CA0AD37D9}" type="datetimeFigureOut">
              <a:rPr lang="en-US" smtClean="0"/>
              <a:t>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A90745-E42B-480F-9B81-7D2526C337FF}" type="slidenum">
              <a:rPr lang="en-US" smtClean="0"/>
              <a:t>‹#›</a:t>
            </a:fld>
            <a:endParaRPr lang="en-US"/>
          </a:p>
        </p:txBody>
      </p:sp>
    </p:spTree>
    <p:extLst>
      <p:ext uri="{BB962C8B-B14F-4D97-AF65-F5344CB8AC3E}">
        <p14:creationId xmlns:p14="http://schemas.microsoft.com/office/powerpoint/2010/main" val="1741556383"/>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C75FB9-5042-4562-B2EE-E80CA0AD37D9}" type="datetimeFigureOut">
              <a:rPr lang="en-US" smtClean="0"/>
              <a:t>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A90745-E42B-480F-9B81-7D2526C337FF}"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614427707"/>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C75FB9-5042-4562-B2EE-E80CA0AD37D9}" type="datetimeFigureOut">
              <a:rPr lang="en-US" smtClean="0"/>
              <a:t>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A90745-E42B-480F-9B81-7D2526C337FF}" type="slidenum">
              <a:rPr lang="en-US" smtClean="0"/>
              <a:t>‹#›</a:t>
            </a:fld>
            <a:endParaRPr lang="en-US"/>
          </a:p>
        </p:txBody>
      </p:sp>
    </p:spTree>
    <p:extLst>
      <p:ext uri="{BB962C8B-B14F-4D97-AF65-F5344CB8AC3E}">
        <p14:creationId xmlns:p14="http://schemas.microsoft.com/office/powerpoint/2010/main" val="3848889782"/>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C75FB9-5042-4562-B2EE-E80CA0AD37D9}" type="datetimeFigureOut">
              <a:rPr lang="en-US" smtClean="0"/>
              <a:t>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A90745-E42B-480F-9B81-7D2526C337FF}"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960441089"/>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C75FB9-5042-4562-B2EE-E80CA0AD37D9}" type="datetimeFigureOut">
              <a:rPr lang="en-US" smtClean="0"/>
              <a:t>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A90745-E42B-480F-9B81-7D2526C337FF}" type="slidenum">
              <a:rPr lang="en-US" smtClean="0"/>
              <a:t>‹#›</a:t>
            </a:fld>
            <a:endParaRPr lang="en-US"/>
          </a:p>
        </p:txBody>
      </p:sp>
    </p:spTree>
    <p:extLst>
      <p:ext uri="{BB962C8B-B14F-4D97-AF65-F5344CB8AC3E}">
        <p14:creationId xmlns:p14="http://schemas.microsoft.com/office/powerpoint/2010/main" val="1694668516"/>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C75FB9-5042-4562-B2EE-E80CA0AD37D9}" type="datetimeFigureOut">
              <a:rPr lang="en-US" smtClean="0"/>
              <a:t>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A90745-E42B-480F-9B81-7D2526C337FF}" type="slidenum">
              <a:rPr lang="en-US" smtClean="0"/>
              <a:t>‹#›</a:t>
            </a:fld>
            <a:endParaRPr lang="en-US"/>
          </a:p>
        </p:txBody>
      </p:sp>
    </p:spTree>
    <p:extLst>
      <p:ext uri="{BB962C8B-B14F-4D97-AF65-F5344CB8AC3E}">
        <p14:creationId xmlns:p14="http://schemas.microsoft.com/office/powerpoint/2010/main" val="1150605885"/>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C75FB9-5042-4562-B2EE-E80CA0AD37D9}" type="datetimeFigureOut">
              <a:rPr lang="en-US" smtClean="0"/>
              <a:t>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A90745-E42B-480F-9B81-7D2526C337FF}" type="slidenum">
              <a:rPr lang="en-US" smtClean="0"/>
              <a:t>‹#›</a:t>
            </a:fld>
            <a:endParaRPr lang="en-US"/>
          </a:p>
        </p:txBody>
      </p:sp>
    </p:spTree>
    <p:extLst>
      <p:ext uri="{BB962C8B-B14F-4D97-AF65-F5344CB8AC3E}">
        <p14:creationId xmlns:p14="http://schemas.microsoft.com/office/powerpoint/2010/main" val="360258457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C75FB9-5042-4562-B2EE-E80CA0AD37D9}" type="datetimeFigureOut">
              <a:rPr lang="en-US" smtClean="0"/>
              <a:t>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A90745-E42B-480F-9B81-7D2526C337FF}" type="slidenum">
              <a:rPr lang="en-US" smtClean="0"/>
              <a:t>‹#›</a:t>
            </a:fld>
            <a:endParaRPr lang="en-US"/>
          </a:p>
        </p:txBody>
      </p:sp>
    </p:spTree>
    <p:extLst>
      <p:ext uri="{BB962C8B-B14F-4D97-AF65-F5344CB8AC3E}">
        <p14:creationId xmlns:p14="http://schemas.microsoft.com/office/powerpoint/2010/main" val="3320227066"/>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C75FB9-5042-4562-B2EE-E80CA0AD37D9}" type="datetimeFigureOut">
              <a:rPr lang="en-US" smtClean="0"/>
              <a:t>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A90745-E42B-480F-9B81-7D2526C337FF}" type="slidenum">
              <a:rPr lang="en-US" smtClean="0"/>
              <a:t>‹#›</a:t>
            </a:fld>
            <a:endParaRPr lang="en-US"/>
          </a:p>
        </p:txBody>
      </p:sp>
    </p:spTree>
    <p:extLst>
      <p:ext uri="{BB962C8B-B14F-4D97-AF65-F5344CB8AC3E}">
        <p14:creationId xmlns:p14="http://schemas.microsoft.com/office/powerpoint/2010/main" val="955592800"/>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0C75FB9-5042-4562-B2EE-E80CA0AD37D9}" type="datetimeFigureOut">
              <a:rPr lang="en-US" smtClean="0"/>
              <a:t>2/13/2019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A90745-E42B-480F-9B81-7D2526C337FF}" type="slidenum">
              <a:rPr lang="en-US" smtClean="0"/>
              <a:t>‹#›</a:t>
            </a:fld>
            <a:endParaRPr lang="en-US"/>
          </a:p>
        </p:txBody>
      </p:sp>
    </p:spTree>
    <p:extLst>
      <p:ext uri="{BB962C8B-B14F-4D97-AF65-F5344CB8AC3E}">
        <p14:creationId xmlns:p14="http://schemas.microsoft.com/office/powerpoint/2010/main" val="169496676"/>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0C75FB9-5042-4562-B2EE-E80CA0AD37D9}" type="datetimeFigureOut">
              <a:rPr lang="en-US" smtClean="0"/>
              <a:t>2/13/2019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A90745-E42B-480F-9B81-7D2526C337FF}" type="slidenum">
              <a:rPr lang="en-US" smtClean="0"/>
              <a:t>‹#›</a:t>
            </a:fld>
            <a:endParaRPr lang="en-US"/>
          </a:p>
        </p:txBody>
      </p:sp>
    </p:spTree>
    <p:extLst>
      <p:ext uri="{BB962C8B-B14F-4D97-AF65-F5344CB8AC3E}">
        <p14:creationId xmlns:p14="http://schemas.microsoft.com/office/powerpoint/2010/main" val="913699306"/>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0C75FB9-5042-4562-B2EE-E80CA0AD37D9}" type="datetimeFigureOut">
              <a:rPr lang="en-US" smtClean="0"/>
              <a:t>2/13/2019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A90745-E42B-480F-9B81-7D2526C337FF}" type="slidenum">
              <a:rPr lang="en-US" smtClean="0"/>
              <a:t>‹#›</a:t>
            </a:fld>
            <a:endParaRPr lang="en-US"/>
          </a:p>
        </p:txBody>
      </p:sp>
    </p:spTree>
    <p:extLst>
      <p:ext uri="{BB962C8B-B14F-4D97-AF65-F5344CB8AC3E}">
        <p14:creationId xmlns:p14="http://schemas.microsoft.com/office/powerpoint/2010/main" val="3913114093"/>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C75FB9-5042-4562-B2EE-E80CA0AD37D9}" type="datetimeFigureOut">
              <a:rPr lang="en-US" smtClean="0"/>
              <a:t>2/13/2019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A90745-E42B-480F-9B81-7D2526C337FF}" type="slidenum">
              <a:rPr lang="en-US" smtClean="0"/>
              <a:t>‹#›</a:t>
            </a:fld>
            <a:endParaRPr lang="en-US"/>
          </a:p>
        </p:txBody>
      </p:sp>
    </p:spTree>
    <p:extLst>
      <p:ext uri="{BB962C8B-B14F-4D97-AF65-F5344CB8AC3E}">
        <p14:creationId xmlns:p14="http://schemas.microsoft.com/office/powerpoint/2010/main" val="1785568276"/>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C75FB9-5042-4562-B2EE-E80CA0AD37D9}" type="datetimeFigureOut">
              <a:rPr lang="en-US" smtClean="0"/>
              <a:t>2/13/2019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A90745-E42B-480F-9B81-7D2526C337FF}" type="slidenum">
              <a:rPr lang="en-US" smtClean="0"/>
              <a:t>‹#›</a:t>
            </a:fld>
            <a:endParaRPr lang="en-US"/>
          </a:p>
        </p:txBody>
      </p:sp>
    </p:spTree>
    <p:extLst>
      <p:ext uri="{BB962C8B-B14F-4D97-AF65-F5344CB8AC3E}">
        <p14:creationId xmlns:p14="http://schemas.microsoft.com/office/powerpoint/2010/main" val="3754177018"/>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0C75FB9-5042-4562-B2EE-E80CA0AD37D9}" type="datetimeFigureOut">
              <a:rPr lang="en-US" smtClean="0"/>
              <a:t>2/13/2019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A90745-E42B-480F-9B81-7D2526C337FF}" type="slidenum">
              <a:rPr lang="en-US" smtClean="0"/>
              <a:t>‹#›</a:t>
            </a:fld>
            <a:endParaRPr lang="en-US"/>
          </a:p>
        </p:txBody>
      </p:sp>
    </p:spTree>
    <p:extLst>
      <p:ext uri="{BB962C8B-B14F-4D97-AF65-F5344CB8AC3E}">
        <p14:creationId xmlns:p14="http://schemas.microsoft.com/office/powerpoint/2010/main" val="3240814780"/>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0C75FB9-5042-4562-B2EE-E80CA0AD37D9}" type="datetimeFigureOut">
              <a:rPr lang="en-US" smtClean="0"/>
              <a:t>2/13/2019</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6A90745-E42B-480F-9B81-7D2526C337FF}" type="slidenum">
              <a:rPr lang="en-US" smtClean="0"/>
              <a:t>‹#›</a:t>
            </a:fld>
            <a:endParaRPr lang="en-US"/>
          </a:p>
        </p:txBody>
      </p:sp>
    </p:spTree>
    <p:extLst>
      <p:ext uri="{BB962C8B-B14F-4D97-AF65-F5344CB8AC3E}">
        <p14:creationId xmlns:p14="http://schemas.microsoft.com/office/powerpoint/2010/main" val="16296174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ransition spd="slow">
    <p:push dir="u"/>
  </p:transition>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hyperlink" Target="https://creativecommons.org/licenses/by/3.0/" TargetMode="External"/><Relationship Id="rId4" Type="http://schemas.openxmlformats.org/officeDocument/2006/relationships/hyperlink" Target="http://studentswithlearningdifficulties.blogspot.com/2011_05_01_archive.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hyperlink" Target="https://www.flickr.com/photos/breadfortheworld/3964082638/"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hyperlink" Target="http://dronzer92.deviantart.com/art/muslim-typographic-wallpaper-332570285"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hyperlink" Target="https://www.flickr.com/photos/basibanget/3173571640"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www.huffingtonpost.com/Trudy-bourgeois/unconscious-bias-it-Impact"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0F40A-8DC1-42C0-B27D-D655FE7D1088}"/>
              </a:ext>
            </a:extLst>
          </p:cNvPr>
          <p:cNvSpPr>
            <a:spLocks noGrp="1"/>
          </p:cNvSpPr>
          <p:nvPr>
            <p:ph type="ctrTitle"/>
          </p:nvPr>
        </p:nvSpPr>
        <p:spPr>
          <a:xfrm>
            <a:off x="1507067" y="1397000"/>
            <a:ext cx="7766936" cy="2653836"/>
          </a:xfrm>
        </p:spPr>
        <p:txBody>
          <a:bodyPr>
            <a:normAutofit/>
          </a:bodyPr>
          <a:lstStyle/>
          <a:p>
            <a:r>
              <a:rPr lang="en-US"/>
              <a:t>Understanding our Personal Biases</a:t>
            </a:r>
          </a:p>
        </p:txBody>
      </p:sp>
      <p:sp>
        <p:nvSpPr>
          <p:cNvPr id="3" name="Subtitle 2">
            <a:extLst>
              <a:ext uri="{FF2B5EF4-FFF2-40B4-BE49-F238E27FC236}">
                <a16:creationId xmlns:a16="http://schemas.microsoft.com/office/drawing/2014/main" id="{AD7512F6-A883-4C85-866E-B612005E08C1}"/>
              </a:ext>
            </a:extLst>
          </p:cNvPr>
          <p:cNvSpPr>
            <a:spLocks noGrp="1"/>
          </p:cNvSpPr>
          <p:nvPr>
            <p:ph type="subTitle" idx="1"/>
          </p:nvPr>
        </p:nvSpPr>
        <p:spPr/>
        <p:txBody>
          <a:bodyPr>
            <a:normAutofit/>
          </a:bodyPr>
          <a:lstStyle/>
          <a:p>
            <a:r>
              <a:rPr lang="en-US"/>
              <a:t>No one is without them!</a:t>
            </a:r>
          </a:p>
        </p:txBody>
      </p:sp>
    </p:spTree>
    <p:extLst>
      <p:ext uri="{BB962C8B-B14F-4D97-AF65-F5344CB8AC3E}">
        <p14:creationId xmlns:p14="http://schemas.microsoft.com/office/powerpoint/2010/main" val="4291681858"/>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24" name="Group 70">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2" name="Straight Connector 71">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Isosceles Triangle 79">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extBox 1">
            <a:extLst>
              <a:ext uri="{FF2B5EF4-FFF2-40B4-BE49-F238E27FC236}">
                <a16:creationId xmlns:a16="http://schemas.microsoft.com/office/drawing/2014/main" id="{88DB78E6-250F-4A35-916F-00007495281A}"/>
              </a:ext>
            </a:extLst>
          </p:cNvPr>
          <p:cNvSpPr txBox="1"/>
          <p:nvPr/>
        </p:nvSpPr>
        <p:spPr>
          <a:xfrm>
            <a:off x="6094855" y="284672"/>
            <a:ext cx="3497565" cy="5460520"/>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3200" kern="1200" dirty="0">
                <a:solidFill>
                  <a:schemeClr val="accent1"/>
                </a:solidFill>
                <a:latin typeface="+mj-lt"/>
                <a:ea typeface="+mj-ea"/>
                <a:cs typeface="+mj-cs"/>
              </a:rPr>
              <a:t>How to recognize bias in the workplace.</a:t>
            </a:r>
          </a:p>
          <a:p>
            <a:pPr>
              <a:lnSpc>
                <a:spcPct val="90000"/>
              </a:lnSpc>
              <a:spcBef>
                <a:spcPct val="0"/>
              </a:spcBef>
              <a:spcAft>
                <a:spcPts val="600"/>
              </a:spcAft>
            </a:pPr>
            <a:endParaRPr lang="en-US" sz="3200" kern="1200" dirty="0">
              <a:solidFill>
                <a:schemeClr val="accent1"/>
              </a:solidFill>
              <a:latin typeface="+mj-lt"/>
              <a:ea typeface="+mj-ea"/>
              <a:cs typeface="+mj-cs"/>
            </a:endParaRPr>
          </a:p>
          <a:p>
            <a:pPr>
              <a:lnSpc>
                <a:spcPct val="90000"/>
              </a:lnSpc>
              <a:spcBef>
                <a:spcPct val="0"/>
              </a:spcBef>
              <a:spcAft>
                <a:spcPts val="600"/>
              </a:spcAft>
            </a:pPr>
            <a:endParaRPr lang="en-US" sz="3200" dirty="0">
              <a:solidFill>
                <a:schemeClr val="accent1"/>
              </a:solidFill>
              <a:latin typeface="+mj-lt"/>
              <a:ea typeface="+mj-ea"/>
              <a:cs typeface="+mj-cs"/>
            </a:endParaRPr>
          </a:p>
          <a:p>
            <a:pPr>
              <a:lnSpc>
                <a:spcPct val="90000"/>
              </a:lnSpc>
              <a:spcBef>
                <a:spcPct val="0"/>
              </a:spcBef>
              <a:spcAft>
                <a:spcPts val="600"/>
              </a:spcAft>
            </a:pPr>
            <a:r>
              <a:rPr lang="en-US" sz="3200" kern="1200" dirty="0">
                <a:solidFill>
                  <a:srgbClr val="00B0F0"/>
                </a:solidFill>
                <a:latin typeface="+mj-lt"/>
                <a:ea typeface="+mj-ea"/>
                <a:cs typeface="+mj-cs"/>
              </a:rPr>
              <a:t>Watch!</a:t>
            </a:r>
          </a:p>
          <a:p>
            <a:pPr>
              <a:lnSpc>
                <a:spcPct val="90000"/>
              </a:lnSpc>
              <a:spcBef>
                <a:spcPct val="0"/>
              </a:spcBef>
              <a:spcAft>
                <a:spcPts val="600"/>
              </a:spcAft>
            </a:pPr>
            <a:endParaRPr lang="en-US" sz="3200" kern="1200" dirty="0">
              <a:solidFill>
                <a:schemeClr val="accent1"/>
              </a:solidFill>
              <a:latin typeface="+mj-lt"/>
              <a:ea typeface="+mj-ea"/>
              <a:cs typeface="+mj-cs"/>
            </a:endParaRPr>
          </a:p>
          <a:p>
            <a:pPr>
              <a:lnSpc>
                <a:spcPct val="90000"/>
              </a:lnSpc>
              <a:spcBef>
                <a:spcPct val="0"/>
              </a:spcBef>
              <a:spcAft>
                <a:spcPts val="600"/>
              </a:spcAft>
            </a:pPr>
            <a:r>
              <a:rPr lang="en-US" sz="3200" kern="1200" dirty="0">
                <a:solidFill>
                  <a:srgbClr val="00B0F0"/>
                </a:solidFill>
                <a:latin typeface="+mj-lt"/>
                <a:ea typeface="+mj-ea"/>
                <a:cs typeface="+mj-cs"/>
              </a:rPr>
              <a:t>Pay Attention!!</a:t>
            </a:r>
          </a:p>
          <a:p>
            <a:pPr>
              <a:lnSpc>
                <a:spcPct val="90000"/>
              </a:lnSpc>
              <a:spcBef>
                <a:spcPct val="0"/>
              </a:spcBef>
              <a:spcAft>
                <a:spcPts val="600"/>
              </a:spcAft>
            </a:pPr>
            <a:endParaRPr lang="en-US" sz="3200" dirty="0">
              <a:solidFill>
                <a:schemeClr val="accent1"/>
              </a:solidFill>
              <a:latin typeface="+mj-lt"/>
              <a:ea typeface="+mj-ea"/>
              <a:cs typeface="+mj-cs"/>
            </a:endParaRPr>
          </a:p>
          <a:p>
            <a:pPr>
              <a:lnSpc>
                <a:spcPct val="90000"/>
              </a:lnSpc>
              <a:spcBef>
                <a:spcPct val="0"/>
              </a:spcBef>
              <a:spcAft>
                <a:spcPts val="600"/>
              </a:spcAft>
            </a:pPr>
            <a:endParaRPr lang="en-US" sz="3200" kern="1200" dirty="0">
              <a:solidFill>
                <a:schemeClr val="accent1"/>
              </a:solidFill>
              <a:latin typeface="+mj-lt"/>
              <a:ea typeface="+mj-ea"/>
              <a:cs typeface="+mj-cs"/>
            </a:endParaRPr>
          </a:p>
        </p:txBody>
      </p:sp>
      <p:sp>
        <p:nvSpPr>
          <p:cNvPr id="5125" name="Isosceles Triangle 82">
            <a:extLst>
              <a:ext uri="{FF2B5EF4-FFF2-40B4-BE49-F238E27FC236}">
                <a16:creationId xmlns:a16="http://schemas.microsoft.com/office/drawing/2014/main" id="{AA330523-F25B-4007-B3E5-ABB5637D1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5122" name="Picture 2" descr="Image result for pay attention">
            <a:extLst>
              <a:ext uri="{FF2B5EF4-FFF2-40B4-BE49-F238E27FC236}">
                <a16:creationId xmlns:a16="http://schemas.microsoft.com/office/drawing/2014/main" id="{AA243360-4410-4BDC-988C-9B28E0899A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603" y="2213271"/>
            <a:ext cx="4887354" cy="2431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0182475"/>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2" name="Straight Connector 21">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5">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Isosceles Triangle 29">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453FAB03-3C5A-43EF-BF4F-73A92803C893}"/>
              </a:ext>
            </a:extLst>
          </p:cNvPr>
          <p:cNvSpPr>
            <a:spLocks noGrp="1"/>
          </p:cNvSpPr>
          <p:nvPr>
            <p:ph type="title"/>
          </p:nvPr>
        </p:nvSpPr>
        <p:spPr>
          <a:xfrm>
            <a:off x="5536734" y="609600"/>
            <a:ext cx="3737268" cy="1320800"/>
          </a:xfrm>
        </p:spPr>
        <p:txBody>
          <a:bodyPr vert="horz" lIns="91440" tIns="45720" rIns="91440" bIns="45720" rtlCol="0" anchor="t">
            <a:normAutofit/>
          </a:bodyPr>
          <a:lstStyle/>
          <a:p>
            <a:r>
              <a:rPr lang="en-US" sz="3600" dirty="0"/>
              <a:t>	</a:t>
            </a:r>
          </a:p>
        </p:txBody>
      </p:sp>
      <p:sp>
        <p:nvSpPr>
          <p:cNvPr id="4" name="Text Placeholder 3">
            <a:extLst>
              <a:ext uri="{FF2B5EF4-FFF2-40B4-BE49-F238E27FC236}">
                <a16:creationId xmlns:a16="http://schemas.microsoft.com/office/drawing/2014/main" id="{1E4583E5-E8AA-4AEF-9A1C-E96D0757A0C1}"/>
              </a:ext>
            </a:extLst>
          </p:cNvPr>
          <p:cNvSpPr>
            <a:spLocks noGrp="1"/>
          </p:cNvSpPr>
          <p:nvPr>
            <p:ph type="body" sz="half" idx="2"/>
          </p:nvPr>
        </p:nvSpPr>
        <p:spPr>
          <a:xfrm>
            <a:off x="5209563" y="2160589"/>
            <a:ext cx="4064439" cy="3880773"/>
          </a:xfrm>
        </p:spPr>
        <p:txBody>
          <a:bodyPr vert="horz" lIns="91440" tIns="45720" rIns="91440" bIns="45720" rtlCol="0">
            <a:normAutofit/>
          </a:bodyPr>
          <a:lstStyle/>
          <a:p>
            <a:r>
              <a:rPr lang="en-US" sz="4000" dirty="0"/>
              <a:t>Person in a wheelchair</a:t>
            </a:r>
          </a:p>
        </p:txBody>
      </p:sp>
      <p:pic>
        <p:nvPicPr>
          <p:cNvPr id="15" name="Picture Placeholder 14">
            <a:extLst>
              <a:ext uri="{FF2B5EF4-FFF2-40B4-BE49-F238E27FC236}">
                <a16:creationId xmlns:a16="http://schemas.microsoft.com/office/drawing/2014/main" id="{348892A3-5DFD-4A13-ABC3-A0EB8F9BCA61}"/>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0667" r="10667"/>
          <a:stretch/>
        </p:blipFill>
        <p:spPr>
          <a:xfrm>
            <a:off x="20" y="-1"/>
            <a:ext cx="5394940" cy="6858001"/>
          </a:xfrm>
          <a:custGeom>
            <a:avLst/>
            <a:gdLst>
              <a:gd name="connsiteX0" fmla="*/ 842596 w 5394960"/>
              <a:gd name="connsiteY0" fmla="*/ 0 h 6858000"/>
              <a:gd name="connsiteX1" fmla="*/ 5394960 w 5394960"/>
              <a:gd name="connsiteY1" fmla="*/ 0 h 6858000"/>
              <a:gd name="connsiteX2" fmla="*/ 5394960 w 5394960"/>
              <a:gd name="connsiteY2" fmla="*/ 21851 h 6858000"/>
              <a:gd name="connsiteX3" fmla="*/ 4365943 w 5394960"/>
              <a:gd name="connsiteY3" fmla="*/ 6858000 h 6858000"/>
              <a:gd name="connsiteX4" fmla="*/ 0 w 5394960"/>
              <a:gd name="connsiteY4" fmla="*/ 6858000 h 6858000"/>
              <a:gd name="connsiteX5" fmla="*/ 0 w 5394960"/>
              <a:gd name="connsiteY5" fmla="*/ 566615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33" name="Isosceles Triangle 32">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TextBox 15">
            <a:extLst>
              <a:ext uri="{FF2B5EF4-FFF2-40B4-BE49-F238E27FC236}">
                <a16:creationId xmlns:a16="http://schemas.microsoft.com/office/drawing/2014/main" id="{0CC680C1-3C4E-4000-B66D-EEAA8C53864E}"/>
              </a:ext>
            </a:extLst>
          </p:cNvPr>
          <p:cNvSpPr txBox="1"/>
          <p:nvPr/>
        </p:nvSpPr>
        <p:spPr>
          <a:xfrm>
            <a:off x="9795190" y="6657945"/>
            <a:ext cx="239681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tudentswithlearningdifficulties.blogspot.com/2011_05_01_archive.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4199282270"/>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9EFFD13-95D6-4D45-85FE-22C7CBF0E6D7}"/>
              </a:ext>
            </a:extLst>
          </p:cNvPr>
          <p:cNvPicPr>
            <a:picLocks noGrp="1" noChangeAspect="1"/>
          </p:cNvPicPr>
          <p:nvPr>
            <p:ph type="pic"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5428" b="15428"/>
          <a:stretch>
            <a:fillRect/>
          </a:stretch>
        </p:blipFill>
        <p:spPr/>
      </p:pic>
      <p:sp>
        <p:nvSpPr>
          <p:cNvPr id="4" name="Text Placeholder 3">
            <a:extLst>
              <a:ext uri="{FF2B5EF4-FFF2-40B4-BE49-F238E27FC236}">
                <a16:creationId xmlns:a16="http://schemas.microsoft.com/office/drawing/2014/main" id="{79F3BBC6-19A1-42B2-AAD0-B67D3AC079B9}"/>
              </a:ext>
            </a:extLst>
          </p:cNvPr>
          <p:cNvSpPr>
            <a:spLocks noGrp="1"/>
          </p:cNvSpPr>
          <p:nvPr>
            <p:ph type="body" sz="half" idx="2"/>
          </p:nvPr>
        </p:nvSpPr>
        <p:spPr/>
        <p:txBody>
          <a:bodyPr>
            <a:normAutofit/>
          </a:bodyPr>
          <a:lstStyle/>
          <a:p>
            <a:r>
              <a:rPr lang="en-US" sz="3200" dirty="0"/>
              <a:t>Immigrants from Mexico</a:t>
            </a:r>
          </a:p>
        </p:txBody>
      </p:sp>
    </p:spTree>
    <p:extLst>
      <p:ext uri="{BB962C8B-B14F-4D97-AF65-F5344CB8AC3E}">
        <p14:creationId xmlns:p14="http://schemas.microsoft.com/office/powerpoint/2010/main" val="142721112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8EC4F90-98F4-4E15-9740-04023AE62666}"/>
              </a:ext>
            </a:extLst>
          </p:cNvPr>
          <p:cNvPicPr>
            <a:picLocks noGrp="1" noChangeAspect="1"/>
          </p:cNvPicPr>
          <p:nvPr>
            <p:ph type="pic"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4218" b="14218"/>
          <a:stretch>
            <a:fillRect/>
          </a:stretch>
        </p:blipFill>
        <p:spPr/>
      </p:pic>
      <p:sp>
        <p:nvSpPr>
          <p:cNvPr id="4" name="Text Placeholder 3">
            <a:extLst>
              <a:ext uri="{FF2B5EF4-FFF2-40B4-BE49-F238E27FC236}">
                <a16:creationId xmlns:a16="http://schemas.microsoft.com/office/drawing/2014/main" id="{76924DE3-2E90-4F24-903C-12B85BF48BD5}"/>
              </a:ext>
            </a:extLst>
          </p:cNvPr>
          <p:cNvSpPr>
            <a:spLocks noGrp="1"/>
          </p:cNvSpPr>
          <p:nvPr>
            <p:ph type="body" sz="half" idx="2"/>
          </p:nvPr>
        </p:nvSpPr>
        <p:spPr/>
        <p:txBody>
          <a:bodyPr>
            <a:normAutofit/>
          </a:bodyPr>
          <a:lstStyle/>
          <a:p>
            <a:r>
              <a:rPr lang="en-US" sz="3200" dirty="0"/>
              <a:t>A Muslim</a:t>
            </a:r>
          </a:p>
        </p:txBody>
      </p:sp>
    </p:spTree>
    <p:extLst>
      <p:ext uri="{BB962C8B-B14F-4D97-AF65-F5344CB8AC3E}">
        <p14:creationId xmlns:p14="http://schemas.microsoft.com/office/powerpoint/2010/main" val="1975984190"/>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2" name="Straight Connector 71">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Isosceles Triangle 79">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2050" name="Picture 2" descr="Image result for single mother">
            <a:extLst>
              <a:ext uri="{FF2B5EF4-FFF2-40B4-BE49-F238E27FC236}">
                <a16:creationId xmlns:a16="http://schemas.microsoft.com/office/drawing/2014/main" id="{EB23D242-C0D9-42A6-8922-438A57090A33}"/>
              </a:ext>
            </a:extLst>
          </p:cNvPr>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l="13482" r="21539"/>
          <a:stretch/>
        </p:blipFill>
        <p:spPr bwMode="auto">
          <a:xfrm>
            <a:off x="4269854" y="-1"/>
            <a:ext cx="7922146" cy="6858001"/>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AE1E707A-098E-4B8B-88A0-D04B0F4E0DF5}"/>
              </a:ext>
            </a:extLst>
          </p:cNvPr>
          <p:cNvSpPr>
            <a:spLocks noGrp="1"/>
          </p:cNvSpPr>
          <p:nvPr>
            <p:ph type="body" sz="half" idx="2"/>
          </p:nvPr>
        </p:nvSpPr>
        <p:spPr>
          <a:xfrm>
            <a:off x="677334" y="2160589"/>
            <a:ext cx="3851122" cy="3880773"/>
          </a:xfrm>
        </p:spPr>
        <p:txBody>
          <a:bodyPr vert="horz" lIns="91440" tIns="45720" rIns="91440" bIns="45720" rtlCol="0">
            <a:normAutofit/>
          </a:bodyPr>
          <a:lstStyle/>
          <a:p>
            <a:pPr>
              <a:buFont typeface="Wingdings 3" charset="2"/>
              <a:buChar char=""/>
            </a:pPr>
            <a:r>
              <a:rPr lang="en-US" sz="3200" dirty="0"/>
              <a:t>Single mother with two children</a:t>
            </a:r>
          </a:p>
        </p:txBody>
      </p:sp>
      <p:cxnSp>
        <p:nvCxnSpPr>
          <p:cNvPr id="83" name="Straight Connector 82">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7"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9"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1"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93"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95"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7"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99"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953896174"/>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2" name="Straight Connector 71">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Isosceles Triangle 79">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4" name="Text Placeholder 3">
            <a:extLst>
              <a:ext uri="{FF2B5EF4-FFF2-40B4-BE49-F238E27FC236}">
                <a16:creationId xmlns:a16="http://schemas.microsoft.com/office/drawing/2014/main" id="{EC0CCA74-EF03-47C7-A87F-F8DE9C1B8AE3}"/>
              </a:ext>
            </a:extLst>
          </p:cNvPr>
          <p:cNvSpPr>
            <a:spLocks noGrp="1"/>
          </p:cNvSpPr>
          <p:nvPr>
            <p:ph type="body" sz="half" idx="2"/>
          </p:nvPr>
        </p:nvSpPr>
        <p:spPr>
          <a:xfrm>
            <a:off x="5209563" y="2160589"/>
            <a:ext cx="4064439" cy="3880773"/>
          </a:xfrm>
        </p:spPr>
        <p:txBody>
          <a:bodyPr vert="horz" lIns="91440" tIns="45720" rIns="91440" bIns="45720" rtlCol="0">
            <a:normAutofit/>
          </a:bodyPr>
          <a:lstStyle/>
          <a:p>
            <a:r>
              <a:rPr lang="en-US" sz="3200" dirty="0"/>
              <a:t>Native of New York City</a:t>
            </a:r>
          </a:p>
        </p:txBody>
      </p:sp>
      <p:pic>
        <p:nvPicPr>
          <p:cNvPr id="4098" name="Picture 2" descr="Image result for native of new york city">
            <a:extLst>
              <a:ext uri="{FF2B5EF4-FFF2-40B4-BE49-F238E27FC236}">
                <a16:creationId xmlns:a16="http://schemas.microsoft.com/office/drawing/2014/main" id="{6449E9EF-A83B-46F5-B561-96B4AF7CD692}"/>
              </a:ext>
            </a:extLst>
          </p:cNvPr>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l="10667" r="10667"/>
          <a:stretch/>
        </p:blipFill>
        <p:spPr bwMode="auto">
          <a:xfrm>
            <a:off x="20" y="-1"/>
            <a:ext cx="5394940" cy="6858001"/>
          </a:xfrm>
          <a:custGeom>
            <a:avLst/>
            <a:gdLst>
              <a:gd name="connsiteX0" fmla="*/ 842596 w 5394960"/>
              <a:gd name="connsiteY0" fmla="*/ 0 h 6858000"/>
              <a:gd name="connsiteX1" fmla="*/ 5394960 w 5394960"/>
              <a:gd name="connsiteY1" fmla="*/ 0 h 6858000"/>
              <a:gd name="connsiteX2" fmla="*/ 5394960 w 5394960"/>
              <a:gd name="connsiteY2" fmla="*/ 21851 h 6858000"/>
              <a:gd name="connsiteX3" fmla="*/ 4365943 w 5394960"/>
              <a:gd name="connsiteY3" fmla="*/ 6858000 h 6858000"/>
              <a:gd name="connsiteX4" fmla="*/ 0 w 5394960"/>
              <a:gd name="connsiteY4" fmla="*/ 6858000 h 6858000"/>
              <a:gd name="connsiteX5" fmla="*/ 0 w 5394960"/>
              <a:gd name="connsiteY5" fmla="*/ 566615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Lst>
        </p:spPr>
      </p:pic>
      <p:sp>
        <p:nvSpPr>
          <p:cNvPr id="83" name="Isosceles Triangle 82">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483769091"/>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D194F-2F9A-4DE1-A6A3-953BBB82BCC9}"/>
              </a:ext>
            </a:extLst>
          </p:cNvPr>
          <p:cNvSpPr>
            <a:spLocks noGrp="1"/>
          </p:cNvSpPr>
          <p:nvPr>
            <p:ph type="ctrTitle"/>
          </p:nvPr>
        </p:nvSpPr>
        <p:spPr>
          <a:xfrm>
            <a:off x="1507067" y="1259458"/>
            <a:ext cx="7766936" cy="3467818"/>
          </a:xfrm>
        </p:spPr>
        <p:txBody>
          <a:bodyPr/>
          <a:lstStyle/>
          <a:p>
            <a:pPr algn="l"/>
            <a:r>
              <a:rPr lang="en-US" dirty="0"/>
              <a:t>When you had the first thought, did you have the word “all” in your head? </a:t>
            </a:r>
          </a:p>
        </p:txBody>
      </p:sp>
    </p:spTree>
    <p:extLst>
      <p:ext uri="{BB962C8B-B14F-4D97-AF65-F5344CB8AC3E}">
        <p14:creationId xmlns:p14="http://schemas.microsoft.com/office/powerpoint/2010/main" val="3635862870"/>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06A1C-180C-413B-A37D-B2C831D5FD83}"/>
              </a:ext>
            </a:extLst>
          </p:cNvPr>
          <p:cNvSpPr>
            <a:spLocks noGrp="1"/>
          </p:cNvSpPr>
          <p:nvPr>
            <p:ph type="title"/>
          </p:nvPr>
        </p:nvSpPr>
        <p:spPr>
          <a:xfrm>
            <a:off x="677334" y="1906438"/>
            <a:ext cx="8596668" cy="3631720"/>
          </a:xfrm>
        </p:spPr>
        <p:txBody>
          <a:bodyPr>
            <a:normAutofit/>
          </a:bodyPr>
          <a:lstStyle/>
          <a:p>
            <a:r>
              <a:rPr lang="en-US" sz="4800" dirty="0"/>
              <a:t>Would you feel the same way about your first thought if the person were of a different group?</a:t>
            </a:r>
          </a:p>
        </p:txBody>
      </p:sp>
    </p:spTree>
    <p:extLst>
      <p:ext uri="{BB962C8B-B14F-4D97-AF65-F5344CB8AC3E}">
        <p14:creationId xmlns:p14="http://schemas.microsoft.com/office/powerpoint/2010/main" val="3088242941"/>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5046-7848-4882-BC45-381A29B061A5}"/>
              </a:ext>
            </a:extLst>
          </p:cNvPr>
          <p:cNvSpPr>
            <a:spLocks noGrp="1"/>
          </p:cNvSpPr>
          <p:nvPr>
            <p:ph type="title"/>
          </p:nvPr>
        </p:nvSpPr>
        <p:spPr>
          <a:xfrm>
            <a:off x="677334" y="2225615"/>
            <a:ext cx="8596668" cy="2777705"/>
          </a:xfrm>
        </p:spPr>
        <p:txBody>
          <a:bodyPr>
            <a:normAutofit/>
          </a:bodyPr>
          <a:lstStyle/>
          <a:p>
            <a:r>
              <a:rPr lang="en-US" sz="4400" dirty="0"/>
              <a:t>What do you do when you discover the first assumption was wrong?</a:t>
            </a:r>
          </a:p>
        </p:txBody>
      </p:sp>
    </p:spTree>
    <p:extLst>
      <p:ext uri="{BB962C8B-B14F-4D97-AF65-F5344CB8AC3E}">
        <p14:creationId xmlns:p14="http://schemas.microsoft.com/office/powerpoint/2010/main" val="560911456"/>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BCC35-40A0-41FF-A261-A4CDC7F07A0D}"/>
              </a:ext>
            </a:extLst>
          </p:cNvPr>
          <p:cNvSpPr>
            <a:spLocks noGrp="1"/>
          </p:cNvSpPr>
          <p:nvPr>
            <p:ph type="title"/>
          </p:nvPr>
        </p:nvSpPr>
        <p:spPr/>
        <p:txBody>
          <a:bodyPr>
            <a:normAutofit/>
          </a:bodyPr>
          <a:lstStyle/>
          <a:p>
            <a:r>
              <a:rPr lang="en-US" sz="2800" dirty="0"/>
              <a:t>Watch your thoughts, they become words; watch your words, they become action; watch your actions, they become habits; watch your habits, they become character; watch your character, for it becomes your destiny. </a:t>
            </a:r>
          </a:p>
        </p:txBody>
      </p:sp>
      <p:sp>
        <p:nvSpPr>
          <p:cNvPr id="3" name="Text Placeholder 2">
            <a:extLst>
              <a:ext uri="{FF2B5EF4-FFF2-40B4-BE49-F238E27FC236}">
                <a16:creationId xmlns:a16="http://schemas.microsoft.com/office/drawing/2014/main" id="{6449F707-6CB5-4623-907A-437BA5B31F7B}"/>
              </a:ext>
            </a:extLst>
          </p:cNvPr>
          <p:cNvSpPr>
            <a:spLocks noGrp="1"/>
          </p:cNvSpPr>
          <p:nvPr>
            <p:ph type="body" sz="quarter" idx="13"/>
          </p:nvPr>
        </p:nvSpPr>
        <p:spPr/>
        <p:txBody>
          <a:bodyPr/>
          <a:lstStyle/>
          <a:p>
            <a:r>
              <a:rPr lang="en-US" dirty="0"/>
              <a:t>Frank Outlaw</a:t>
            </a:r>
          </a:p>
        </p:txBody>
      </p:sp>
      <p:sp>
        <p:nvSpPr>
          <p:cNvPr id="4" name="Text Placeholder 3">
            <a:extLst>
              <a:ext uri="{FF2B5EF4-FFF2-40B4-BE49-F238E27FC236}">
                <a16:creationId xmlns:a16="http://schemas.microsoft.com/office/drawing/2014/main" id="{0014CA96-5A81-45CA-AB3F-2979305C2CA8}"/>
              </a:ext>
            </a:extLst>
          </p:cNvPr>
          <p:cNvSpPr>
            <a:spLocks noGrp="1"/>
          </p:cNvSpPr>
          <p:nvPr>
            <p:ph type="body" idx="1"/>
          </p:nvPr>
        </p:nvSpPr>
        <p:spPr/>
        <p:txBody>
          <a:bodyPr/>
          <a:lstStyle/>
          <a:p>
            <a:r>
              <a:rPr lang="en-US" dirty="0"/>
              <a:t>Late President, </a:t>
            </a:r>
            <a:r>
              <a:rPr lang="en-US" dirty="0" err="1"/>
              <a:t>Bi-Lo</a:t>
            </a:r>
            <a:r>
              <a:rPr lang="en-US" dirty="0"/>
              <a:t> Stores</a:t>
            </a:r>
          </a:p>
        </p:txBody>
      </p:sp>
    </p:spTree>
    <p:extLst>
      <p:ext uri="{BB962C8B-B14F-4D97-AF65-F5344CB8AC3E}">
        <p14:creationId xmlns:p14="http://schemas.microsoft.com/office/powerpoint/2010/main" val="731202080"/>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6F416-13CE-4BE5-9FBD-E452ED02A851}"/>
              </a:ext>
            </a:extLst>
          </p:cNvPr>
          <p:cNvSpPr>
            <a:spLocks noGrp="1"/>
          </p:cNvSpPr>
          <p:nvPr>
            <p:ph type="title"/>
          </p:nvPr>
        </p:nvSpPr>
        <p:spPr/>
        <p:txBody>
          <a:bodyPr>
            <a:noAutofit/>
          </a:bodyPr>
          <a:lstStyle/>
          <a:p>
            <a:r>
              <a:rPr lang="en-US" sz="9600" dirty="0"/>
              <a:t>What is bias?</a:t>
            </a:r>
          </a:p>
        </p:txBody>
      </p:sp>
      <p:sp>
        <p:nvSpPr>
          <p:cNvPr id="3" name="Content Placeholder 2">
            <a:extLst>
              <a:ext uri="{FF2B5EF4-FFF2-40B4-BE49-F238E27FC236}">
                <a16:creationId xmlns:a16="http://schemas.microsoft.com/office/drawing/2014/main" id="{7A420698-05D4-44FA-9464-DAC856E9FC09}"/>
              </a:ext>
            </a:extLst>
          </p:cNvPr>
          <p:cNvSpPr>
            <a:spLocks noGrp="1"/>
          </p:cNvSpPr>
          <p:nvPr>
            <p:ph idx="1"/>
          </p:nvPr>
        </p:nvSpPr>
        <p:spPr/>
        <p:txBody>
          <a:bodyPr>
            <a:normAutofit fontScale="92500" lnSpcReduction="10000"/>
          </a:bodyPr>
          <a:lstStyle/>
          <a:p>
            <a:pPr marL="0" indent="0">
              <a:buNone/>
            </a:pPr>
            <a:r>
              <a:rPr lang="en-US" sz="5400" dirty="0"/>
              <a:t>Bias:  Prejudice in favor of or against one thing, person, or group compared with another, usually in a way considered to be unfair.</a:t>
            </a:r>
          </a:p>
          <a:p>
            <a:endParaRPr lang="en-US" dirty="0"/>
          </a:p>
        </p:txBody>
      </p:sp>
    </p:spTree>
    <p:extLst>
      <p:ext uri="{BB962C8B-B14F-4D97-AF65-F5344CB8AC3E}">
        <p14:creationId xmlns:p14="http://schemas.microsoft.com/office/powerpoint/2010/main" val="2998046783"/>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6" descr="image009">
            <a:extLst>
              <a:ext uri="{FF2B5EF4-FFF2-40B4-BE49-F238E27FC236}">
                <a16:creationId xmlns:a16="http://schemas.microsoft.com/office/drawing/2014/main" id="{95939AC4-7350-4EA3-9846-C6C868B25E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193" y="220424"/>
            <a:ext cx="6267450" cy="626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0927878"/>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EABAEC-1E85-46DB-B199-F87384422B4B}"/>
              </a:ext>
            </a:extLst>
          </p:cNvPr>
          <p:cNvSpPr txBox="1"/>
          <p:nvPr/>
        </p:nvSpPr>
        <p:spPr>
          <a:xfrm>
            <a:off x="742950" y="930728"/>
            <a:ext cx="9993086" cy="5570756"/>
          </a:xfrm>
          <a:prstGeom prst="rect">
            <a:avLst/>
          </a:prstGeom>
          <a:noFill/>
        </p:spPr>
        <p:txBody>
          <a:bodyPr wrap="square" rtlCol="0">
            <a:spAutoFit/>
          </a:bodyPr>
          <a:lstStyle/>
          <a:p>
            <a:r>
              <a:rPr lang="en-US" sz="4000" dirty="0">
                <a:solidFill>
                  <a:srgbClr val="33CC33"/>
                </a:solidFill>
              </a:rPr>
              <a:t>Diversity in the workplace.</a:t>
            </a:r>
          </a:p>
          <a:p>
            <a:endParaRPr lang="en-US" sz="4000" dirty="0">
              <a:solidFill>
                <a:srgbClr val="33CC33"/>
              </a:solidFill>
            </a:endParaRPr>
          </a:p>
          <a:p>
            <a:pPr marL="571500" indent="-571500">
              <a:buFont typeface="Arial" panose="020B0604020202020204" pitchFamily="34" charset="0"/>
              <a:buChar char="•"/>
            </a:pPr>
            <a:r>
              <a:rPr lang="en-US" sz="4000" dirty="0">
                <a:solidFill>
                  <a:srgbClr val="0070C0"/>
                </a:solidFill>
              </a:rPr>
              <a:t>Leads to better results</a:t>
            </a:r>
          </a:p>
          <a:p>
            <a:pPr marL="1485900" lvl="2" indent="-571500">
              <a:buFont typeface="Arial" panose="020B0604020202020204" pitchFamily="34" charset="0"/>
              <a:buChar char="•"/>
            </a:pPr>
            <a:r>
              <a:rPr lang="en-US" sz="4000" dirty="0">
                <a:solidFill>
                  <a:srgbClr val="0070C0"/>
                </a:solidFill>
              </a:rPr>
              <a:t>Financial</a:t>
            </a:r>
          </a:p>
          <a:p>
            <a:pPr marL="1485900" lvl="2" indent="-571500">
              <a:buFont typeface="Arial" panose="020B0604020202020204" pitchFamily="34" charset="0"/>
              <a:buChar char="•"/>
            </a:pPr>
            <a:r>
              <a:rPr lang="en-US" sz="4000" dirty="0">
                <a:solidFill>
                  <a:srgbClr val="0070C0"/>
                </a:solidFill>
              </a:rPr>
              <a:t>Customer satisfaction</a:t>
            </a:r>
          </a:p>
          <a:p>
            <a:pPr marL="1485900" lvl="2" indent="-571500">
              <a:buFont typeface="Arial" panose="020B0604020202020204" pitchFamily="34" charset="0"/>
              <a:buChar char="•"/>
            </a:pPr>
            <a:r>
              <a:rPr lang="en-US" sz="4000" dirty="0">
                <a:solidFill>
                  <a:srgbClr val="0070C0"/>
                </a:solidFill>
              </a:rPr>
              <a:t>Philanthropy</a:t>
            </a:r>
          </a:p>
          <a:p>
            <a:pPr marL="571500" indent="-571500">
              <a:buFont typeface="Arial" panose="020B0604020202020204" pitchFamily="34" charset="0"/>
              <a:buChar char="•"/>
            </a:pPr>
            <a:r>
              <a:rPr lang="en-US" sz="4000" dirty="0">
                <a:solidFill>
                  <a:srgbClr val="0070C0"/>
                </a:solidFill>
              </a:rPr>
              <a:t>Fuels diversity of ideas and innovation</a:t>
            </a:r>
          </a:p>
          <a:p>
            <a:pPr marL="571500" indent="-571500">
              <a:buFont typeface="Arial" panose="020B0604020202020204" pitchFamily="34" charset="0"/>
              <a:buChar char="•"/>
            </a:pPr>
            <a:r>
              <a:rPr lang="en-US" sz="4000" dirty="0">
                <a:solidFill>
                  <a:srgbClr val="0070C0"/>
                </a:solidFill>
              </a:rPr>
              <a:t>Representative of customer profiles </a:t>
            </a:r>
          </a:p>
          <a:p>
            <a:endParaRPr lang="en-US" dirty="0"/>
          </a:p>
          <a:p>
            <a:endParaRPr lang="en-US" dirty="0"/>
          </a:p>
        </p:txBody>
      </p:sp>
    </p:spTree>
    <p:extLst>
      <p:ext uri="{BB962C8B-B14F-4D97-AF65-F5344CB8AC3E}">
        <p14:creationId xmlns:p14="http://schemas.microsoft.com/office/powerpoint/2010/main" val="276880361"/>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65CAC-BDC2-4CE8-9DF5-D1134435143D}"/>
              </a:ext>
            </a:extLst>
          </p:cNvPr>
          <p:cNvSpPr>
            <a:spLocks noGrp="1"/>
          </p:cNvSpPr>
          <p:nvPr>
            <p:ph type="title"/>
          </p:nvPr>
        </p:nvSpPr>
        <p:spPr>
          <a:xfrm>
            <a:off x="685799" y="609600"/>
            <a:ext cx="8588203" cy="5575540"/>
          </a:xfrm>
        </p:spPr>
        <p:txBody>
          <a:bodyPr>
            <a:normAutofit/>
          </a:bodyPr>
          <a:lstStyle/>
          <a:p>
            <a:r>
              <a:rPr lang="en-US" sz="2400" dirty="0">
                <a:solidFill>
                  <a:srgbClr val="0070C0"/>
                </a:solidFill>
              </a:rPr>
              <a:t>Impact of unconscious bias on employee performance and development:</a:t>
            </a:r>
            <a:br>
              <a:rPr lang="en-US" sz="2400" dirty="0">
                <a:solidFill>
                  <a:srgbClr val="0070C0"/>
                </a:solidFill>
              </a:rPr>
            </a:br>
            <a:br>
              <a:rPr lang="en-US" sz="2400" dirty="0"/>
            </a:br>
            <a:r>
              <a:rPr lang="en-US" sz="2400" dirty="0"/>
              <a:t>	</a:t>
            </a:r>
            <a:r>
              <a:rPr lang="en-US" sz="2400" dirty="0">
                <a:solidFill>
                  <a:srgbClr val="FF0000"/>
                </a:solidFill>
              </a:rPr>
              <a:t>*	Interviewing/Hiring</a:t>
            </a:r>
            <a:br>
              <a:rPr lang="en-US" sz="2400" dirty="0">
                <a:solidFill>
                  <a:srgbClr val="FF0000"/>
                </a:solidFill>
              </a:rPr>
            </a:br>
            <a:br>
              <a:rPr lang="en-US" sz="2400" dirty="0">
                <a:solidFill>
                  <a:srgbClr val="FF0000"/>
                </a:solidFill>
              </a:rPr>
            </a:br>
            <a:r>
              <a:rPr lang="en-US" sz="2400" dirty="0">
                <a:solidFill>
                  <a:srgbClr val="FF0000"/>
                </a:solidFill>
              </a:rPr>
              <a:t>	*	Coaching/Development</a:t>
            </a:r>
            <a:br>
              <a:rPr lang="en-US" sz="2400" dirty="0">
                <a:solidFill>
                  <a:srgbClr val="FF0000"/>
                </a:solidFill>
              </a:rPr>
            </a:br>
            <a:br>
              <a:rPr lang="en-US" sz="2400" dirty="0">
                <a:solidFill>
                  <a:srgbClr val="FF0000"/>
                </a:solidFill>
              </a:rPr>
            </a:br>
            <a:r>
              <a:rPr lang="en-US" sz="2400" dirty="0">
                <a:solidFill>
                  <a:srgbClr val="FF0000"/>
                </a:solidFill>
              </a:rPr>
              <a:t>	*	Performance Reviews</a:t>
            </a:r>
            <a:br>
              <a:rPr lang="en-US" sz="2400" dirty="0">
                <a:solidFill>
                  <a:srgbClr val="FF0000"/>
                </a:solidFill>
              </a:rPr>
            </a:br>
            <a:br>
              <a:rPr lang="en-US" sz="2400" dirty="0">
                <a:solidFill>
                  <a:srgbClr val="FF0000"/>
                </a:solidFill>
              </a:rPr>
            </a:br>
            <a:r>
              <a:rPr lang="en-US" sz="2400" dirty="0">
                <a:solidFill>
                  <a:srgbClr val="FF0000"/>
                </a:solidFill>
              </a:rPr>
              <a:t>	*	Day-to-Day Interactions</a:t>
            </a:r>
            <a:br>
              <a:rPr lang="en-US" sz="2400" dirty="0">
                <a:solidFill>
                  <a:srgbClr val="FF0000"/>
                </a:solidFill>
              </a:rPr>
            </a:br>
            <a:br>
              <a:rPr lang="en-US" sz="2400" dirty="0">
                <a:solidFill>
                  <a:srgbClr val="FF0000"/>
                </a:solidFill>
              </a:rPr>
            </a:br>
            <a:r>
              <a:rPr lang="en-US" sz="2400" dirty="0">
                <a:solidFill>
                  <a:srgbClr val="FF0000"/>
                </a:solidFill>
              </a:rPr>
              <a:t>	*	Reflection</a:t>
            </a:r>
          </a:p>
        </p:txBody>
      </p:sp>
    </p:spTree>
    <p:extLst>
      <p:ext uri="{BB962C8B-B14F-4D97-AF65-F5344CB8AC3E}">
        <p14:creationId xmlns:p14="http://schemas.microsoft.com/office/powerpoint/2010/main" val="752184913"/>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3" name="Group 72">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4" name="Straight Connector 73">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6"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Isosceles Triangle 77">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2" name="Isosceles Triangle 81">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3" name="Isosceles Triangle 82">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85" name="Rectangle 84">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86">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88" name="Straight Connector 87">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9"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0"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1" name="Isosceles Triangle 90">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92"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3"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4"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95" name="Isosceles Triangle 94">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6" name="Isosceles Triangle 95">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98" name="Rectangle 97">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Image result for unconscious bias in the workplace">
            <a:extLst>
              <a:ext uri="{FF2B5EF4-FFF2-40B4-BE49-F238E27FC236}">
                <a16:creationId xmlns:a16="http://schemas.microsoft.com/office/drawing/2014/main" id="{0CC5FEFA-BA6E-4C91-8008-8903A03D59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13" r="1" b="22894"/>
          <a:stretch/>
        </p:blipFill>
        <p:spPr bwMode="auto">
          <a:xfrm>
            <a:off x="568452" y="571500"/>
            <a:ext cx="11055096"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156614"/>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0686D-B606-48BA-AAC1-7BDFD49911A6}"/>
              </a:ext>
            </a:extLst>
          </p:cNvPr>
          <p:cNvSpPr>
            <a:spLocks noGrp="1"/>
          </p:cNvSpPr>
          <p:nvPr>
            <p:ph type="title"/>
          </p:nvPr>
        </p:nvSpPr>
        <p:spPr/>
        <p:txBody>
          <a:bodyPr>
            <a:normAutofit/>
          </a:bodyPr>
          <a:lstStyle/>
          <a:p>
            <a:r>
              <a:rPr lang="en-US" sz="5400" dirty="0"/>
              <a:t>Think Before You Act!</a:t>
            </a:r>
          </a:p>
        </p:txBody>
      </p:sp>
      <p:sp>
        <p:nvSpPr>
          <p:cNvPr id="3" name="Content Placeholder 2">
            <a:extLst>
              <a:ext uri="{FF2B5EF4-FFF2-40B4-BE49-F238E27FC236}">
                <a16:creationId xmlns:a16="http://schemas.microsoft.com/office/drawing/2014/main" id="{91802FF5-37CC-4983-9C8E-83926A446C90}"/>
              </a:ext>
            </a:extLst>
          </p:cNvPr>
          <p:cNvSpPr>
            <a:spLocks noGrp="1"/>
          </p:cNvSpPr>
          <p:nvPr>
            <p:ph idx="1"/>
          </p:nvPr>
        </p:nvSpPr>
        <p:spPr>
          <a:xfrm>
            <a:off x="677334" y="1768415"/>
            <a:ext cx="8596668" cy="4272947"/>
          </a:xfrm>
        </p:spPr>
        <p:txBody>
          <a:bodyPr/>
          <a:lstStyle/>
          <a:p>
            <a:r>
              <a:rPr lang="en-US" sz="2800" dirty="0"/>
              <a:t>Resumes with ethnic sounding names pushed down in the selection for interviews.</a:t>
            </a:r>
          </a:p>
          <a:p>
            <a:pPr marL="0" indent="0">
              <a:buNone/>
            </a:pPr>
            <a:endParaRPr lang="en-US" sz="2800" dirty="0"/>
          </a:p>
          <a:p>
            <a:r>
              <a:rPr lang="en-US" sz="2800" dirty="0"/>
              <a:t>A female colleague raises a good point in a meeting with her male and female colleagues. She is subsequently ignored. A male colleague then raises the same point, and is not only acknowledged, but praised as well.</a:t>
            </a:r>
          </a:p>
          <a:p>
            <a:endParaRPr lang="en-US" dirty="0"/>
          </a:p>
        </p:txBody>
      </p:sp>
    </p:spTree>
    <p:extLst>
      <p:ext uri="{BB962C8B-B14F-4D97-AF65-F5344CB8AC3E}">
        <p14:creationId xmlns:p14="http://schemas.microsoft.com/office/powerpoint/2010/main" val="2638424544"/>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unconscious bias in the workplace">
            <a:extLst>
              <a:ext uri="{FF2B5EF4-FFF2-40B4-BE49-F238E27FC236}">
                <a16:creationId xmlns:a16="http://schemas.microsoft.com/office/drawing/2014/main" id="{F1BAB568-FB53-4D06-A5C7-5855E741304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79057" y="904775"/>
            <a:ext cx="6689557" cy="5236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120949"/>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3F60DC-32DB-4621-9612-5B349A3705A0}"/>
              </a:ext>
            </a:extLst>
          </p:cNvPr>
          <p:cNvSpPr txBox="1"/>
          <p:nvPr/>
        </p:nvSpPr>
        <p:spPr>
          <a:xfrm>
            <a:off x="871268" y="1208313"/>
            <a:ext cx="9687875" cy="2800767"/>
          </a:xfrm>
          <a:prstGeom prst="rect">
            <a:avLst/>
          </a:prstGeom>
          <a:noFill/>
        </p:spPr>
        <p:txBody>
          <a:bodyPr wrap="square" rtlCol="0">
            <a:spAutoFit/>
          </a:bodyPr>
          <a:lstStyle/>
          <a:p>
            <a:r>
              <a:rPr lang="en-US" sz="8800" dirty="0">
                <a:solidFill>
                  <a:srgbClr val="3107A9"/>
                </a:solidFill>
              </a:rPr>
              <a:t>Challenge your unconscious bias!</a:t>
            </a:r>
          </a:p>
        </p:txBody>
      </p:sp>
    </p:spTree>
    <p:extLst>
      <p:ext uri="{BB962C8B-B14F-4D97-AF65-F5344CB8AC3E}">
        <p14:creationId xmlns:p14="http://schemas.microsoft.com/office/powerpoint/2010/main" val="3145085693"/>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B0C391-C2DD-4557-85C2-7A1CFA1A3FD2}"/>
              </a:ext>
            </a:extLst>
          </p:cNvPr>
          <p:cNvSpPr txBox="1"/>
          <p:nvPr/>
        </p:nvSpPr>
        <p:spPr>
          <a:xfrm>
            <a:off x="844464" y="912551"/>
            <a:ext cx="9968592" cy="4001095"/>
          </a:xfrm>
          <a:prstGeom prst="rect">
            <a:avLst/>
          </a:prstGeom>
          <a:noFill/>
        </p:spPr>
        <p:txBody>
          <a:bodyPr wrap="square" rtlCol="0">
            <a:spAutoFit/>
          </a:bodyPr>
          <a:lstStyle/>
          <a:p>
            <a:r>
              <a:rPr lang="en-US" sz="3600" dirty="0"/>
              <a:t>How can we reduce bias in the workplace?</a:t>
            </a:r>
          </a:p>
          <a:p>
            <a:endParaRPr lang="en-US" sz="3200" dirty="0"/>
          </a:p>
          <a:p>
            <a:r>
              <a:rPr lang="en-US" dirty="0"/>
              <a:t>	</a:t>
            </a:r>
            <a:r>
              <a:rPr lang="en-US" sz="2400" dirty="0"/>
              <a:t>1.	Set expectations </a:t>
            </a:r>
          </a:p>
          <a:p>
            <a:endParaRPr lang="en-US" sz="2400" dirty="0"/>
          </a:p>
          <a:p>
            <a:r>
              <a:rPr lang="en-US" sz="2400" dirty="0"/>
              <a:t>	2.	Build bias awareness</a:t>
            </a:r>
          </a:p>
          <a:p>
            <a:endParaRPr lang="en-US" sz="2400" dirty="0"/>
          </a:p>
          <a:p>
            <a:r>
              <a:rPr lang="en-US" sz="2400" dirty="0"/>
              <a:t>	3.	Reduce opportunities for bias through structure</a:t>
            </a:r>
          </a:p>
          <a:p>
            <a:endParaRPr lang="en-US" sz="2400" dirty="0"/>
          </a:p>
          <a:p>
            <a:r>
              <a:rPr lang="en-US" sz="2400" dirty="0"/>
              <a:t>	4.	Measure and experiment</a:t>
            </a:r>
          </a:p>
          <a:p>
            <a:endParaRPr lang="en-US" dirty="0"/>
          </a:p>
        </p:txBody>
      </p:sp>
    </p:spTree>
    <p:extLst>
      <p:ext uri="{BB962C8B-B14F-4D97-AF65-F5344CB8AC3E}">
        <p14:creationId xmlns:p14="http://schemas.microsoft.com/office/powerpoint/2010/main" val="2558851322"/>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E21666-764B-443B-A2E5-53F00E9DCA12}"/>
              </a:ext>
            </a:extLst>
          </p:cNvPr>
          <p:cNvSpPr/>
          <p:nvPr/>
        </p:nvSpPr>
        <p:spPr>
          <a:xfrm>
            <a:off x="1302588" y="929594"/>
            <a:ext cx="8057072" cy="3539430"/>
          </a:xfrm>
          <a:prstGeom prst="rect">
            <a:avLst/>
          </a:prstGeom>
        </p:spPr>
        <p:txBody>
          <a:bodyPr wrap="square">
            <a:spAutoFit/>
          </a:bodyPr>
          <a:lstStyle/>
          <a:p>
            <a:r>
              <a:rPr lang="en-US" sz="2800" dirty="0">
                <a:solidFill>
                  <a:srgbClr val="00B050"/>
                </a:solidFill>
              </a:rPr>
              <a:t>Unconscious bias brings irrelevant factors into the decision-making process.</a:t>
            </a:r>
          </a:p>
          <a:p>
            <a:endParaRPr lang="en-US" sz="2800" dirty="0"/>
          </a:p>
          <a:p>
            <a:r>
              <a:rPr lang="en-US" sz="2800" dirty="0">
                <a:solidFill>
                  <a:srgbClr val="0070C0"/>
                </a:solidFill>
              </a:rPr>
              <a:t>Age, ethnicity, gender, weight, and even hair color can play a role in personal assessments of candidates and employees and influence the decision to hire, fire, and promote in the workplace.</a:t>
            </a:r>
          </a:p>
        </p:txBody>
      </p:sp>
    </p:spTree>
    <p:extLst>
      <p:ext uri="{BB962C8B-B14F-4D97-AF65-F5344CB8AC3E}">
        <p14:creationId xmlns:p14="http://schemas.microsoft.com/office/powerpoint/2010/main" val="2869805590"/>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ddressing unconscious bias">
            <a:hlinkClick r:id="" action="ppaction://media"/>
            <a:extLst>
              <a:ext uri="{FF2B5EF4-FFF2-40B4-BE49-F238E27FC236}">
                <a16:creationId xmlns:a16="http://schemas.microsoft.com/office/drawing/2014/main" id="{A04F0E07-D91A-47E6-927D-5A4C23AC3DD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1816162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3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B75499-5875-4D41-94D0-F60C53B1B84D}"/>
              </a:ext>
            </a:extLst>
          </p:cNvPr>
          <p:cNvSpPr txBox="1"/>
          <p:nvPr/>
        </p:nvSpPr>
        <p:spPr>
          <a:xfrm>
            <a:off x="863940" y="877269"/>
            <a:ext cx="9907317" cy="4247317"/>
          </a:xfrm>
          <a:prstGeom prst="rect">
            <a:avLst/>
          </a:prstGeom>
          <a:noFill/>
        </p:spPr>
        <p:txBody>
          <a:bodyPr wrap="square" rtlCol="0">
            <a:spAutoFit/>
          </a:bodyPr>
          <a:lstStyle/>
          <a:p>
            <a:r>
              <a:rPr lang="en-US" sz="3600" dirty="0"/>
              <a:t>Bias: </a:t>
            </a:r>
          </a:p>
          <a:p>
            <a:r>
              <a:rPr lang="en-US" sz="3600" dirty="0"/>
              <a:t> </a:t>
            </a:r>
            <a:r>
              <a:rPr lang="en-US" sz="3600" i="1" dirty="0"/>
              <a:t>"</a:t>
            </a:r>
            <a:r>
              <a:rPr lang="en-US" sz="3600" b="1" i="1" dirty="0"/>
              <a:t>Intentional </a:t>
            </a:r>
            <a:r>
              <a:rPr lang="en-US" sz="3600" i="1" dirty="0"/>
              <a:t>and </a:t>
            </a:r>
            <a:r>
              <a:rPr lang="en-US" sz="3600" b="1" i="1" dirty="0"/>
              <a:t>unintentional</a:t>
            </a:r>
            <a:r>
              <a:rPr lang="en-US" sz="3600" i="1" dirty="0"/>
              <a:t>, </a:t>
            </a:r>
            <a:r>
              <a:rPr lang="en-US" sz="3600" b="1" i="1" dirty="0"/>
              <a:t>conscious</a:t>
            </a:r>
            <a:r>
              <a:rPr lang="en-US" sz="3600" i="1" dirty="0"/>
              <a:t> and </a:t>
            </a:r>
            <a:r>
              <a:rPr lang="en-US" sz="3600" b="1" i="1" dirty="0"/>
              <a:t>subconscious</a:t>
            </a:r>
            <a:r>
              <a:rPr lang="en-US" sz="3600" i="1" dirty="0"/>
              <a:t>, attitudes, behaviors and actions that have a negative and differential impact on segments of the society, or favor one segment of the society."</a:t>
            </a:r>
            <a:r>
              <a:rPr lang="en-US" sz="3600" dirty="0"/>
              <a:t>   * </a:t>
            </a:r>
          </a:p>
          <a:p>
            <a:endParaRPr lang="en-US" dirty="0"/>
          </a:p>
        </p:txBody>
      </p:sp>
      <p:sp>
        <p:nvSpPr>
          <p:cNvPr id="3" name="TextBox 2">
            <a:extLst>
              <a:ext uri="{FF2B5EF4-FFF2-40B4-BE49-F238E27FC236}">
                <a16:creationId xmlns:a16="http://schemas.microsoft.com/office/drawing/2014/main" id="{4DF292EF-66D8-45CE-8C8E-D7F280B6D9D9}"/>
              </a:ext>
            </a:extLst>
          </p:cNvPr>
          <p:cNvSpPr txBox="1"/>
          <p:nvPr/>
        </p:nvSpPr>
        <p:spPr>
          <a:xfrm>
            <a:off x="685800" y="6302828"/>
            <a:ext cx="9372600" cy="369332"/>
          </a:xfrm>
          <a:prstGeom prst="rect">
            <a:avLst/>
          </a:prstGeom>
          <a:noFill/>
        </p:spPr>
        <p:txBody>
          <a:bodyPr wrap="square" rtlCol="0">
            <a:spAutoFit/>
          </a:bodyPr>
          <a:lstStyle/>
          <a:p>
            <a:r>
              <a:rPr lang="en-US" dirty="0"/>
              <a:t>*  https://workforcediversitynetwork.com/res_articles_newfaceofbias_Shackelford.aspx</a:t>
            </a:r>
          </a:p>
        </p:txBody>
      </p:sp>
    </p:spTree>
    <p:extLst>
      <p:ext uri="{BB962C8B-B14F-4D97-AF65-F5344CB8AC3E}">
        <p14:creationId xmlns:p14="http://schemas.microsoft.com/office/powerpoint/2010/main" val="3036883267"/>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58BC2-1B5D-4565-989C-813E0426BD21}"/>
              </a:ext>
            </a:extLst>
          </p:cNvPr>
          <p:cNvSpPr>
            <a:spLocks noGrp="1"/>
          </p:cNvSpPr>
          <p:nvPr>
            <p:ph type="ctrTitle"/>
          </p:nvPr>
        </p:nvSpPr>
        <p:spPr/>
        <p:txBody>
          <a:bodyPr/>
          <a:lstStyle/>
          <a:p>
            <a:pPr algn="ctr"/>
            <a:r>
              <a:rPr lang="en-US" dirty="0"/>
              <a:t>Attitude Follows Behavior!</a:t>
            </a:r>
          </a:p>
        </p:txBody>
      </p:sp>
    </p:spTree>
    <p:extLst>
      <p:ext uri="{BB962C8B-B14F-4D97-AF65-F5344CB8AC3E}">
        <p14:creationId xmlns:p14="http://schemas.microsoft.com/office/powerpoint/2010/main" val="3434501259"/>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2" name="Straight Connector 71">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Isosceles Triangle 79">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83" name="Rectangle 82">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86" name="Straight Connector 85">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7"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8"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9" name="Isosceles Triangle 88">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90"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1"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2"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93" name="Isosceles Triangle 92">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4" name="Isosceles Triangle 93">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96" name="Rectangle 95">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Related image">
            <a:extLst>
              <a:ext uri="{FF2B5EF4-FFF2-40B4-BE49-F238E27FC236}">
                <a16:creationId xmlns:a16="http://schemas.microsoft.com/office/drawing/2014/main" id="{FEFFAC86-40AF-4F1D-9962-E7C4A948440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473861" y="1131994"/>
            <a:ext cx="5246155" cy="4590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612061"/>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BD784-0AEE-40AE-93A4-D07F08ED4120}"/>
              </a:ext>
            </a:extLst>
          </p:cNvPr>
          <p:cNvSpPr>
            <a:spLocks noGrp="1"/>
          </p:cNvSpPr>
          <p:nvPr>
            <p:ph type="title"/>
          </p:nvPr>
        </p:nvSpPr>
        <p:spPr/>
        <p:txBody>
          <a:bodyPr/>
          <a:lstStyle/>
          <a:p>
            <a:r>
              <a:rPr lang="en-US" dirty="0"/>
              <a:t>Bias doesn’t just affect the protected classes!</a:t>
            </a:r>
          </a:p>
        </p:txBody>
      </p:sp>
      <p:sp>
        <p:nvSpPr>
          <p:cNvPr id="3" name="Content Placeholder 2">
            <a:extLst>
              <a:ext uri="{FF2B5EF4-FFF2-40B4-BE49-F238E27FC236}">
                <a16:creationId xmlns:a16="http://schemas.microsoft.com/office/drawing/2014/main" id="{E320CDB1-B639-4EE4-B329-D8FB06E8AC0A}"/>
              </a:ext>
            </a:extLst>
          </p:cNvPr>
          <p:cNvSpPr>
            <a:spLocks noGrp="1"/>
          </p:cNvSpPr>
          <p:nvPr>
            <p:ph idx="1"/>
          </p:nvPr>
        </p:nvSpPr>
        <p:spPr/>
        <p:txBody>
          <a:bodyPr/>
          <a:lstStyle/>
          <a:p>
            <a:r>
              <a:rPr lang="en-US" sz="3200" dirty="0">
                <a:solidFill>
                  <a:srgbClr val="0070C0"/>
                </a:solidFill>
              </a:rPr>
              <a:t>I don’t like change!  This is the way we have always done it!</a:t>
            </a:r>
          </a:p>
          <a:p>
            <a:r>
              <a:rPr lang="en-US" sz="3200" dirty="0">
                <a:solidFill>
                  <a:srgbClr val="0070C0"/>
                </a:solidFill>
              </a:rPr>
              <a:t>I don’t trust anyone who went to a certain university!</a:t>
            </a:r>
          </a:p>
          <a:p>
            <a:r>
              <a:rPr lang="en-US" sz="3200" dirty="0">
                <a:solidFill>
                  <a:srgbClr val="0070C0"/>
                </a:solidFill>
              </a:rPr>
              <a:t>People who grew up privileged don’t know the meaning of hard work!</a:t>
            </a:r>
          </a:p>
          <a:p>
            <a:endParaRPr lang="en-US" dirty="0"/>
          </a:p>
          <a:p>
            <a:endParaRPr lang="en-US" dirty="0"/>
          </a:p>
        </p:txBody>
      </p:sp>
    </p:spTree>
    <p:extLst>
      <p:ext uri="{BB962C8B-B14F-4D97-AF65-F5344CB8AC3E}">
        <p14:creationId xmlns:p14="http://schemas.microsoft.com/office/powerpoint/2010/main" val="768452054"/>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438665"/>
            <a:ext cx="9905998" cy="774357"/>
          </a:xfrm>
        </p:spPr>
        <p:txBody>
          <a:bodyPr>
            <a:normAutofit/>
          </a:bodyPr>
          <a:lstStyle/>
          <a:p>
            <a:r>
              <a:rPr lang="en-US" dirty="0"/>
              <a:t>Avoid Cognitive Bias:</a:t>
            </a:r>
          </a:p>
        </p:txBody>
      </p:sp>
      <p:sp>
        <p:nvSpPr>
          <p:cNvPr id="3" name="Content Placeholder 2"/>
          <p:cNvSpPr>
            <a:spLocks noGrp="1"/>
          </p:cNvSpPr>
          <p:nvPr>
            <p:ph sz="half" idx="1"/>
          </p:nvPr>
        </p:nvSpPr>
        <p:spPr>
          <a:xfrm>
            <a:off x="804983" y="1152668"/>
            <a:ext cx="10383478" cy="5261771"/>
          </a:xfrm>
          <a:ln>
            <a:solidFill>
              <a:schemeClr val="tx2"/>
            </a:solidFill>
          </a:ln>
        </p:spPr>
        <p:txBody>
          <a:bodyPr>
            <a:normAutofit fontScale="92500"/>
          </a:bodyPr>
          <a:lstStyle/>
          <a:p>
            <a:r>
              <a:rPr lang="en-US" sz="2800" b="1" dirty="0">
                <a:solidFill>
                  <a:schemeClr val="tx1"/>
                </a:solidFill>
                <a:effectLst/>
              </a:rPr>
              <a:t>Status Quo Bias: “we don’t need to change our process… if it </a:t>
            </a:r>
            <a:r>
              <a:rPr lang="en-US" sz="2800" b="1" dirty="0" err="1">
                <a:solidFill>
                  <a:schemeClr val="tx1"/>
                </a:solidFill>
                <a:effectLst/>
              </a:rPr>
              <a:t>ain’t</a:t>
            </a:r>
            <a:r>
              <a:rPr lang="en-US" sz="2800" b="1" dirty="0">
                <a:solidFill>
                  <a:schemeClr val="tx1"/>
                </a:solidFill>
                <a:effectLst/>
              </a:rPr>
              <a:t> broke…”</a:t>
            </a:r>
          </a:p>
          <a:p>
            <a:r>
              <a:rPr lang="en-US" sz="2800" b="1" dirty="0">
                <a:solidFill>
                  <a:schemeClr val="tx1"/>
                </a:solidFill>
                <a:effectLst/>
              </a:rPr>
              <a:t>Anchoring Bias: “The first module they demonstrated worked fine, I can tune out for the rest of these.”</a:t>
            </a:r>
            <a:endParaRPr lang="en-US" sz="1200" b="1" dirty="0">
              <a:solidFill>
                <a:schemeClr val="tx1"/>
              </a:solidFill>
              <a:effectLst/>
            </a:endParaRPr>
          </a:p>
          <a:p>
            <a:r>
              <a:rPr lang="en-US" sz="2800" b="1" dirty="0">
                <a:solidFill>
                  <a:schemeClr val="tx1"/>
                </a:solidFill>
                <a:effectLst/>
              </a:rPr>
              <a:t>Groupthink/Bandwagon effect: “My whole department hates this vendor, so I’m scoring them lower.”</a:t>
            </a:r>
          </a:p>
          <a:p>
            <a:r>
              <a:rPr lang="en-US" sz="2800" b="1" dirty="0">
                <a:solidFill>
                  <a:schemeClr val="tx1"/>
                </a:solidFill>
                <a:effectLst/>
              </a:rPr>
              <a:t>Courtesy Bias: “I don’t want to ask this question because I’m just going to make this take longer…”</a:t>
            </a:r>
          </a:p>
          <a:p>
            <a:r>
              <a:rPr lang="en-US" sz="2800" b="1" dirty="0">
                <a:solidFill>
                  <a:schemeClr val="tx1"/>
                </a:solidFill>
                <a:effectLst/>
              </a:rPr>
              <a:t>Confirmation Bias: “I really liked the first features I saw, so I’m having a hard time scoring these other areas honestly”.</a:t>
            </a:r>
          </a:p>
          <a:p>
            <a:r>
              <a:rPr lang="en-US" sz="2800" b="1" dirty="0">
                <a:solidFill>
                  <a:schemeClr val="tx1"/>
                </a:solidFill>
                <a:effectLst/>
              </a:rPr>
              <a:t>Blind Spot Bias: “I’m not biased…"</a:t>
            </a:r>
          </a:p>
          <a:p>
            <a:endParaRPr lang="en-US" sz="1400" b="1" dirty="0">
              <a:solidFill>
                <a:schemeClr val="tx1"/>
              </a:solidFill>
              <a:effectLst/>
            </a:endParaRPr>
          </a:p>
        </p:txBody>
      </p:sp>
    </p:spTree>
    <p:extLst>
      <p:ext uri="{BB962C8B-B14F-4D97-AF65-F5344CB8AC3E}">
        <p14:creationId xmlns:p14="http://schemas.microsoft.com/office/powerpoint/2010/main" val="23750970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par>
                          <p:cTn id="17" fill="hold">
                            <p:stCondLst>
                              <p:cond delay="500"/>
                            </p:stCondLst>
                            <p:childTnLst>
                              <p:par>
                                <p:cTn id="18" presetID="32" presetClass="emph" presetSubtype="0" repeatCount="indefinite" nodeType="afterEffect">
                                  <p:stCondLst>
                                    <p:cond delay="0"/>
                                  </p:stCondLst>
                                  <p:endCondLst>
                                    <p:cond evt="onNext" delay="0">
                                      <p:tgtEl>
                                        <p:sldTgt/>
                                      </p:tgtEl>
                                    </p:cond>
                                  </p:endCondLst>
                                  <p:childTnLst>
                                    <p:animRot by="120000">
                                      <p:cBhvr>
                                        <p:cTn id="19" dur="100" fill="hold">
                                          <p:stCondLst>
                                            <p:cond delay="0"/>
                                          </p:stCondLst>
                                        </p:cTn>
                                        <p:tgtEl>
                                          <p:spTgt spid="3">
                                            <p:txEl>
                                              <p:pRg st="0" end="0"/>
                                            </p:txEl>
                                          </p:spTgt>
                                        </p:tgtEl>
                                        <p:attrNameLst>
                                          <p:attrName>r</p:attrName>
                                        </p:attrNameLst>
                                      </p:cBhvr>
                                    </p:animRot>
                                    <p:animRot by="-240000">
                                      <p:cBhvr>
                                        <p:cTn id="20" dur="200" fill="hold">
                                          <p:stCondLst>
                                            <p:cond delay="200"/>
                                          </p:stCondLst>
                                        </p:cTn>
                                        <p:tgtEl>
                                          <p:spTgt spid="3">
                                            <p:txEl>
                                              <p:pRg st="0" end="0"/>
                                            </p:txEl>
                                          </p:spTgt>
                                        </p:tgtEl>
                                        <p:attrNameLst>
                                          <p:attrName>r</p:attrName>
                                        </p:attrNameLst>
                                      </p:cBhvr>
                                    </p:animRot>
                                    <p:animRot by="240000">
                                      <p:cBhvr>
                                        <p:cTn id="21" dur="200" fill="hold">
                                          <p:stCondLst>
                                            <p:cond delay="400"/>
                                          </p:stCondLst>
                                        </p:cTn>
                                        <p:tgtEl>
                                          <p:spTgt spid="3">
                                            <p:txEl>
                                              <p:pRg st="0" end="0"/>
                                            </p:txEl>
                                          </p:spTgt>
                                        </p:tgtEl>
                                        <p:attrNameLst>
                                          <p:attrName>r</p:attrName>
                                        </p:attrNameLst>
                                      </p:cBhvr>
                                    </p:animRot>
                                    <p:animRot by="-240000">
                                      <p:cBhvr>
                                        <p:cTn id="22" dur="200" fill="hold">
                                          <p:stCondLst>
                                            <p:cond delay="600"/>
                                          </p:stCondLst>
                                        </p:cTn>
                                        <p:tgtEl>
                                          <p:spTgt spid="3">
                                            <p:txEl>
                                              <p:pRg st="0" end="0"/>
                                            </p:txEl>
                                          </p:spTgt>
                                        </p:tgtEl>
                                        <p:attrNameLst>
                                          <p:attrName>r</p:attrName>
                                        </p:attrNameLst>
                                      </p:cBhvr>
                                    </p:animRot>
                                    <p:animRot by="120000">
                                      <p:cBhvr>
                                        <p:cTn id="23" dur="200" fill="hold">
                                          <p:stCondLst>
                                            <p:cond delay="800"/>
                                          </p:stCondLst>
                                        </p:cTn>
                                        <p:tgtEl>
                                          <p:spTgt spid="3">
                                            <p:txEl>
                                              <p:pRg st="0" end="0"/>
                                            </p:txEl>
                                          </p:spTgt>
                                        </p:tgtEl>
                                        <p:attrNameLst>
                                          <p:attrName>r</p:attrName>
                                        </p:attrNameLst>
                                      </p:cBhvr>
                                    </p:animRot>
                                  </p:childTnLst>
                                </p:cTn>
                              </p:par>
                            </p:childTnLst>
                          </p:cTn>
                        </p:par>
                        <p:par>
                          <p:cTn id="24" fill="hold">
                            <p:stCondLst>
                              <p:cond delay="1500"/>
                            </p:stCondLst>
                            <p:childTnLst>
                              <p:par>
                                <p:cTn id="25" presetID="32" presetClass="emph" presetSubtype="0" repeatCount="indefinite" nodeType="afterEffect">
                                  <p:stCondLst>
                                    <p:cond delay="0"/>
                                  </p:stCondLst>
                                  <p:endCondLst>
                                    <p:cond evt="onNext" delay="0">
                                      <p:tgtEl>
                                        <p:sldTgt/>
                                      </p:tgtEl>
                                    </p:cond>
                                  </p:endCondLst>
                                  <p:childTnLst>
                                    <p:animRot by="120000">
                                      <p:cBhvr>
                                        <p:cTn id="26" dur="100" fill="hold">
                                          <p:stCondLst>
                                            <p:cond delay="0"/>
                                          </p:stCondLst>
                                        </p:cTn>
                                        <p:tgtEl>
                                          <p:spTgt spid="3">
                                            <p:txEl>
                                              <p:pRg st="1" end="1"/>
                                            </p:txEl>
                                          </p:spTgt>
                                        </p:tgtEl>
                                        <p:attrNameLst>
                                          <p:attrName>r</p:attrName>
                                        </p:attrNameLst>
                                      </p:cBhvr>
                                    </p:animRot>
                                    <p:animRot by="-240000">
                                      <p:cBhvr>
                                        <p:cTn id="27" dur="200" fill="hold">
                                          <p:stCondLst>
                                            <p:cond delay="200"/>
                                          </p:stCondLst>
                                        </p:cTn>
                                        <p:tgtEl>
                                          <p:spTgt spid="3">
                                            <p:txEl>
                                              <p:pRg st="1" end="1"/>
                                            </p:txEl>
                                          </p:spTgt>
                                        </p:tgtEl>
                                        <p:attrNameLst>
                                          <p:attrName>r</p:attrName>
                                        </p:attrNameLst>
                                      </p:cBhvr>
                                    </p:animRot>
                                    <p:animRot by="240000">
                                      <p:cBhvr>
                                        <p:cTn id="28" dur="200" fill="hold">
                                          <p:stCondLst>
                                            <p:cond delay="400"/>
                                          </p:stCondLst>
                                        </p:cTn>
                                        <p:tgtEl>
                                          <p:spTgt spid="3">
                                            <p:txEl>
                                              <p:pRg st="1" end="1"/>
                                            </p:txEl>
                                          </p:spTgt>
                                        </p:tgtEl>
                                        <p:attrNameLst>
                                          <p:attrName>r</p:attrName>
                                        </p:attrNameLst>
                                      </p:cBhvr>
                                    </p:animRot>
                                    <p:animRot by="-240000">
                                      <p:cBhvr>
                                        <p:cTn id="29" dur="200" fill="hold">
                                          <p:stCondLst>
                                            <p:cond delay="600"/>
                                          </p:stCondLst>
                                        </p:cTn>
                                        <p:tgtEl>
                                          <p:spTgt spid="3">
                                            <p:txEl>
                                              <p:pRg st="1" end="1"/>
                                            </p:txEl>
                                          </p:spTgt>
                                        </p:tgtEl>
                                        <p:attrNameLst>
                                          <p:attrName>r</p:attrName>
                                        </p:attrNameLst>
                                      </p:cBhvr>
                                    </p:animRot>
                                    <p:animRot by="120000">
                                      <p:cBhvr>
                                        <p:cTn id="30" dur="200" fill="hold">
                                          <p:stCondLst>
                                            <p:cond delay="800"/>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3" name="Straight Connector 12">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4" name="Rectangle 23">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7">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6124E2D8-9C25-4937-A3F5-BF9C8EAE4161}"/>
              </a:ext>
            </a:extLst>
          </p:cNvPr>
          <p:cNvSpPr>
            <a:spLocks noGrp="1"/>
          </p:cNvSpPr>
          <p:nvPr>
            <p:ph type="title"/>
          </p:nvPr>
        </p:nvSpPr>
        <p:spPr>
          <a:xfrm>
            <a:off x="673754" y="643467"/>
            <a:ext cx="4203045" cy="1375608"/>
          </a:xfrm>
        </p:spPr>
        <p:txBody>
          <a:bodyPr vert="horz" lIns="91440" tIns="45720" rIns="91440" bIns="45720" rtlCol="0" anchor="ctr">
            <a:normAutofit/>
          </a:bodyPr>
          <a:lstStyle/>
          <a:p>
            <a:r>
              <a:rPr lang="en-US" sz="4000" dirty="0">
                <a:solidFill>
                  <a:schemeClr val="bg1"/>
                </a:solidFill>
              </a:rPr>
              <a:t>The Sky’s the Limit!</a:t>
            </a:r>
          </a:p>
        </p:txBody>
      </p:sp>
      <p:sp>
        <p:nvSpPr>
          <p:cNvPr id="4" name="Content Placeholder 3">
            <a:extLst>
              <a:ext uri="{FF2B5EF4-FFF2-40B4-BE49-F238E27FC236}">
                <a16:creationId xmlns:a16="http://schemas.microsoft.com/office/drawing/2014/main" id="{F692E8A4-4D9B-4639-BE3B-A229B169B011}"/>
              </a:ext>
            </a:extLst>
          </p:cNvPr>
          <p:cNvSpPr>
            <a:spLocks noGrp="1"/>
          </p:cNvSpPr>
          <p:nvPr>
            <p:ph sz="half" idx="2"/>
          </p:nvPr>
        </p:nvSpPr>
        <p:spPr>
          <a:xfrm>
            <a:off x="673754" y="2160590"/>
            <a:ext cx="3973943" cy="3440110"/>
          </a:xfrm>
        </p:spPr>
        <p:txBody>
          <a:bodyPr vert="horz" lIns="91440" tIns="45720" rIns="91440" bIns="45720" rtlCol="0">
            <a:normAutofit/>
          </a:bodyPr>
          <a:lstStyle/>
          <a:p>
            <a:r>
              <a:rPr lang="en-US" sz="2800" dirty="0">
                <a:solidFill>
                  <a:schemeClr val="bg1"/>
                </a:solidFill>
              </a:rPr>
              <a:t>Don’t let your biases limit how far you can go!</a:t>
            </a:r>
          </a:p>
          <a:p>
            <a:r>
              <a:rPr lang="en-US" sz="2800" dirty="0">
                <a:solidFill>
                  <a:schemeClr val="bg1"/>
                </a:solidFill>
              </a:rPr>
              <a:t>See what you have in common with those outside your in-group.</a:t>
            </a:r>
          </a:p>
          <a:p>
            <a:endParaRPr lang="en-US" dirty="0">
              <a:solidFill>
                <a:schemeClr val="bg1"/>
              </a:solidFill>
            </a:endParaRPr>
          </a:p>
        </p:txBody>
      </p:sp>
      <p:pic>
        <p:nvPicPr>
          <p:cNvPr id="6" name="Content Placeholder 5">
            <a:extLst>
              <a:ext uri="{FF2B5EF4-FFF2-40B4-BE49-F238E27FC236}">
                <a16:creationId xmlns:a16="http://schemas.microsoft.com/office/drawing/2014/main" id="{4BB3268A-B174-4E1F-9749-2D71CF36913A}"/>
              </a:ext>
            </a:extLst>
          </p:cNvPr>
          <p:cNvPicPr>
            <a:picLocks noGrp="1" noChangeAspect="1"/>
          </p:cNvPicPr>
          <p:nvPr>
            <p:ph sz="half"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096001" y="1699670"/>
            <a:ext cx="5143500" cy="3446145"/>
          </a:xfrm>
          <a:prstGeom prst="rect">
            <a:avLst/>
          </a:prstGeom>
        </p:spPr>
      </p:pic>
      <p:sp>
        <p:nvSpPr>
          <p:cNvPr id="30" name="Isosceles Triangle 29">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2507291056"/>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3A8CE-1F96-4A3F-9A72-4C35FD01D4F3}"/>
              </a:ext>
            </a:extLst>
          </p:cNvPr>
          <p:cNvSpPr>
            <a:spLocks noGrp="1"/>
          </p:cNvSpPr>
          <p:nvPr>
            <p:ph type="title"/>
          </p:nvPr>
        </p:nvSpPr>
        <p:spPr/>
        <p:txBody>
          <a:bodyPr>
            <a:normAutofit/>
          </a:bodyPr>
          <a:lstStyle/>
          <a:p>
            <a:pPr algn="ctr"/>
            <a:r>
              <a:rPr lang="en-US" sz="8000" dirty="0"/>
              <a:t>Questions?</a:t>
            </a:r>
          </a:p>
        </p:txBody>
      </p:sp>
      <p:sp>
        <p:nvSpPr>
          <p:cNvPr id="3" name="Content Placeholder 2">
            <a:extLst>
              <a:ext uri="{FF2B5EF4-FFF2-40B4-BE49-F238E27FC236}">
                <a16:creationId xmlns:a16="http://schemas.microsoft.com/office/drawing/2014/main" id="{B91BCC20-526E-43F7-81FD-EED1B263EB8D}"/>
              </a:ext>
            </a:extLst>
          </p:cNvPr>
          <p:cNvSpPr>
            <a:spLocks noGrp="1"/>
          </p:cNvSpPr>
          <p:nvPr>
            <p:ph sz="half" idx="1"/>
          </p:nvPr>
        </p:nvSpPr>
        <p:spPr/>
        <p:txBody>
          <a:bodyPr>
            <a:normAutofit/>
          </a:bodyPr>
          <a:lstStyle/>
          <a:p>
            <a:pPr marL="0" indent="0">
              <a:buNone/>
            </a:pPr>
            <a:r>
              <a:rPr lang="en-US" sz="4800" dirty="0"/>
              <a:t>Contact any of your OMAG Legal Team:</a:t>
            </a:r>
          </a:p>
        </p:txBody>
      </p:sp>
      <p:sp>
        <p:nvSpPr>
          <p:cNvPr id="4" name="Content Placeholder 3">
            <a:extLst>
              <a:ext uri="{FF2B5EF4-FFF2-40B4-BE49-F238E27FC236}">
                <a16:creationId xmlns:a16="http://schemas.microsoft.com/office/drawing/2014/main" id="{BE9D91FE-C2E3-45AA-80A6-D655EB359DC5}"/>
              </a:ext>
            </a:extLst>
          </p:cNvPr>
          <p:cNvSpPr>
            <a:spLocks noGrp="1"/>
          </p:cNvSpPr>
          <p:nvPr>
            <p:ph sz="half" idx="2"/>
          </p:nvPr>
        </p:nvSpPr>
        <p:spPr/>
        <p:txBody>
          <a:bodyPr>
            <a:normAutofit/>
          </a:bodyPr>
          <a:lstStyle/>
          <a:p>
            <a:r>
              <a:rPr lang="en-US" sz="2400" dirty="0"/>
              <a:t>Suzie Paulson , General Counsel</a:t>
            </a:r>
          </a:p>
          <a:p>
            <a:r>
              <a:rPr lang="en-US" sz="2400" dirty="0"/>
              <a:t>Matt Love, Deputy General Counsel</a:t>
            </a:r>
          </a:p>
          <a:p>
            <a:r>
              <a:rPr lang="en-US" sz="2400" dirty="0"/>
              <a:t>Monica Coleman, Associate General Counsel</a:t>
            </a:r>
          </a:p>
          <a:p>
            <a:r>
              <a:rPr lang="en-US" sz="2400" dirty="0"/>
              <a:t>Jeff Bryant, Associate General Counsel</a:t>
            </a:r>
          </a:p>
        </p:txBody>
      </p:sp>
    </p:spTree>
    <p:extLst>
      <p:ext uri="{BB962C8B-B14F-4D97-AF65-F5344CB8AC3E}">
        <p14:creationId xmlns:p14="http://schemas.microsoft.com/office/powerpoint/2010/main" val="1080230864"/>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4" name="Straight Connector 73">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5"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Isosceles Triangle 76">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2" name="Isosceles Triangle 81">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84" name="Rectangle 83">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Image result for are we born with biases?">
            <a:extLst>
              <a:ext uri="{FF2B5EF4-FFF2-40B4-BE49-F238E27FC236}">
                <a16:creationId xmlns:a16="http://schemas.microsoft.com/office/drawing/2014/main" id="{F9E9A4B0-02A1-4413-871D-596C6CF50B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34" r="1" b="6664"/>
          <a:stretch/>
        </p:blipFill>
        <p:spPr bwMode="auto">
          <a:xfrm>
            <a:off x="568452" y="571500"/>
            <a:ext cx="11055096"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2712847"/>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FA859-5FE7-46C7-94C5-3BAEB75862F2}"/>
              </a:ext>
            </a:extLst>
          </p:cNvPr>
          <p:cNvSpPr>
            <a:spLocks noGrp="1"/>
          </p:cNvSpPr>
          <p:nvPr>
            <p:ph type="title"/>
          </p:nvPr>
        </p:nvSpPr>
        <p:spPr/>
        <p:txBody>
          <a:bodyPr/>
          <a:lstStyle/>
          <a:p>
            <a:r>
              <a:rPr lang="en-US" dirty="0"/>
              <a:t>Bias is a labor-saving device.  It enables you to form an opinion without having to dig up the facts.</a:t>
            </a:r>
          </a:p>
        </p:txBody>
      </p:sp>
      <p:sp>
        <p:nvSpPr>
          <p:cNvPr id="3" name="Text Placeholder 2">
            <a:extLst>
              <a:ext uri="{FF2B5EF4-FFF2-40B4-BE49-F238E27FC236}">
                <a16:creationId xmlns:a16="http://schemas.microsoft.com/office/drawing/2014/main" id="{0008D649-9AA3-4B8F-B83A-C97A55DC52F3}"/>
              </a:ext>
            </a:extLst>
          </p:cNvPr>
          <p:cNvSpPr>
            <a:spLocks noGrp="1"/>
          </p:cNvSpPr>
          <p:nvPr>
            <p:ph type="body" idx="1"/>
          </p:nvPr>
        </p:nvSpPr>
        <p:spPr/>
        <p:txBody>
          <a:bodyPr/>
          <a:lstStyle/>
          <a:p>
            <a:r>
              <a:rPr lang="en-US" dirty="0"/>
              <a:t>Anonymous Author</a:t>
            </a:r>
          </a:p>
        </p:txBody>
      </p:sp>
    </p:spTree>
    <p:extLst>
      <p:ext uri="{BB962C8B-B14F-4D97-AF65-F5344CB8AC3E}">
        <p14:creationId xmlns:p14="http://schemas.microsoft.com/office/powerpoint/2010/main" val="310348400"/>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ow we make decisions and how Unconscious Bias affects judgement (1)">
            <a:hlinkClick r:id="" action="ppaction://media"/>
            <a:extLst>
              <a:ext uri="{FF2B5EF4-FFF2-40B4-BE49-F238E27FC236}">
                <a16:creationId xmlns:a16="http://schemas.microsoft.com/office/drawing/2014/main" id="{C4ACDB39-5AA1-4D85-98BC-84FAB41FB9C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03217" y="0"/>
            <a:ext cx="10385565" cy="6860191"/>
          </a:xfrm>
          <a:prstGeom prst="rect">
            <a:avLst/>
          </a:prstGeom>
        </p:spPr>
      </p:pic>
    </p:spTree>
    <p:extLst>
      <p:ext uri="{BB962C8B-B14F-4D97-AF65-F5344CB8AC3E}">
        <p14:creationId xmlns:p14="http://schemas.microsoft.com/office/powerpoint/2010/main" val="18295300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3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F0BA2-9AF2-4DF4-801E-ED3B1AC31AE0}"/>
              </a:ext>
            </a:extLst>
          </p:cNvPr>
          <p:cNvSpPr>
            <a:spLocks noGrp="1"/>
          </p:cNvSpPr>
          <p:nvPr>
            <p:ph type="title"/>
          </p:nvPr>
        </p:nvSpPr>
        <p:spPr/>
        <p:txBody>
          <a:bodyPr/>
          <a:lstStyle/>
          <a:p>
            <a:r>
              <a:rPr lang="en-US" dirty="0"/>
              <a:t>We all exhibit biases everyday.</a:t>
            </a:r>
          </a:p>
        </p:txBody>
      </p:sp>
      <p:sp>
        <p:nvSpPr>
          <p:cNvPr id="3" name="Content Placeholder 2">
            <a:extLst>
              <a:ext uri="{FF2B5EF4-FFF2-40B4-BE49-F238E27FC236}">
                <a16:creationId xmlns:a16="http://schemas.microsoft.com/office/drawing/2014/main" id="{A3C4F053-E643-4936-84F1-679FCDF3640C}"/>
              </a:ext>
            </a:extLst>
          </p:cNvPr>
          <p:cNvSpPr>
            <a:spLocks noGrp="1"/>
          </p:cNvSpPr>
          <p:nvPr>
            <p:ph idx="1"/>
          </p:nvPr>
        </p:nvSpPr>
        <p:spPr/>
        <p:txBody>
          <a:bodyPr/>
          <a:lstStyle/>
          <a:p>
            <a:r>
              <a:rPr lang="en-US" sz="2400" dirty="0"/>
              <a:t>We are biased when we choose the color of our outfit.  </a:t>
            </a:r>
          </a:p>
          <a:p>
            <a:endParaRPr lang="en-US" sz="2400" dirty="0"/>
          </a:p>
          <a:p>
            <a:r>
              <a:rPr lang="en-US" sz="2400" dirty="0"/>
              <a:t>We are biased when we choose our weekend activities.</a:t>
            </a:r>
          </a:p>
          <a:p>
            <a:endParaRPr lang="en-US" sz="2400" dirty="0"/>
          </a:p>
          <a:p>
            <a:r>
              <a:rPr lang="en-US" sz="2400" dirty="0"/>
              <a:t>We are biased when decide what restaurant to have dinner.</a:t>
            </a:r>
          </a:p>
          <a:p>
            <a:endParaRPr lang="en-US" sz="2400" dirty="0"/>
          </a:p>
          <a:p>
            <a:r>
              <a:rPr lang="en-US" sz="2400" b="1" dirty="0"/>
              <a:t>NONE OF THESE ARE ILLEGAL!</a:t>
            </a:r>
          </a:p>
          <a:p>
            <a:endParaRPr lang="en-US" dirty="0"/>
          </a:p>
        </p:txBody>
      </p:sp>
    </p:spTree>
    <p:extLst>
      <p:ext uri="{BB962C8B-B14F-4D97-AF65-F5344CB8AC3E}">
        <p14:creationId xmlns:p14="http://schemas.microsoft.com/office/powerpoint/2010/main" val="2828471365"/>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38956-0D81-49A6-AB7F-E74A69D427CA}"/>
              </a:ext>
            </a:extLst>
          </p:cNvPr>
          <p:cNvSpPr>
            <a:spLocks noGrp="1"/>
          </p:cNvSpPr>
          <p:nvPr>
            <p:ph type="ctrTitle"/>
          </p:nvPr>
        </p:nvSpPr>
        <p:spPr>
          <a:xfrm>
            <a:off x="1412176" y="491706"/>
            <a:ext cx="7766936" cy="1673524"/>
          </a:xfrm>
        </p:spPr>
        <p:txBody>
          <a:bodyPr/>
          <a:lstStyle/>
          <a:p>
            <a:pPr algn="l"/>
            <a:r>
              <a:rPr lang="en-US" dirty="0"/>
              <a:t>Illegal Biases</a:t>
            </a:r>
            <a:br>
              <a:rPr lang="en-US" dirty="0"/>
            </a:br>
            <a:r>
              <a:rPr lang="en-US" dirty="0"/>
              <a:t> </a:t>
            </a:r>
          </a:p>
        </p:txBody>
      </p:sp>
      <p:sp>
        <p:nvSpPr>
          <p:cNvPr id="3" name="Subtitle 2">
            <a:extLst>
              <a:ext uri="{FF2B5EF4-FFF2-40B4-BE49-F238E27FC236}">
                <a16:creationId xmlns:a16="http://schemas.microsoft.com/office/drawing/2014/main" id="{497C12CF-834C-4C5B-AB1A-93D296C0BDEB}"/>
              </a:ext>
            </a:extLst>
          </p:cNvPr>
          <p:cNvSpPr>
            <a:spLocks noGrp="1"/>
          </p:cNvSpPr>
          <p:nvPr>
            <p:ph type="subTitle" idx="1"/>
          </p:nvPr>
        </p:nvSpPr>
        <p:spPr>
          <a:xfrm>
            <a:off x="1515693" y="1909407"/>
            <a:ext cx="7766936" cy="4034193"/>
          </a:xfrm>
        </p:spPr>
        <p:txBody>
          <a:bodyPr>
            <a:normAutofit/>
          </a:bodyPr>
          <a:lstStyle/>
          <a:p>
            <a:pPr algn="l"/>
            <a:r>
              <a:rPr lang="en-US" sz="2400" dirty="0"/>
              <a:t>Race</a:t>
            </a:r>
          </a:p>
          <a:p>
            <a:pPr algn="l"/>
            <a:r>
              <a:rPr lang="en-US" sz="2400" dirty="0"/>
              <a:t>Color</a:t>
            </a:r>
          </a:p>
          <a:p>
            <a:pPr algn="l"/>
            <a:r>
              <a:rPr lang="en-US" sz="2400" dirty="0"/>
              <a:t>Religion</a:t>
            </a:r>
          </a:p>
          <a:p>
            <a:pPr algn="l"/>
            <a:r>
              <a:rPr lang="en-US" sz="2400" dirty="0"/>
              <a:t>National Origin or Ancestry</a:t>
            </a:r>
          </a:p>
          <a:p>
            <a:pPr algn="l"/>
            <a:r>
              <a:rPr lang="en-US" sz="2400" dirty="0"/>
              <a:t>Sex</a:t>
            </a:r>
          </a:p>
          <a:p>
            <a:pPr algn="l"/>
            <a:r>
              <a:rPr lang="en-US" sz="2400" dirty="0"/>
              <a:t>Age</a:t>
            </a:r>
          </a:p>
          <a:p>
            <a:pPr algn="l"/>
            <a:r>
              <a:rPr lang="en-US" sz="2400" dirty="0"/>
              <a:t>Disability</a:t>
            </a:r>
          </a:p>
          <a:p>
            <a:pPr algn="l"/>
            <a:r>
              <a:rPr lang="en-US" sz="2400" dirty="0"/>
              <a:t>Genetics</a:t>
            </a:r>
          </a:p>
          <a:p>
            <a:pPr algn="l"/>
            <a:endParaRPr lang="en-US" dirty="0"/>
          </a:p>
        </p:txBody>
      </p:sp>
    </p:spTree>
    <p:extLst>
      <p:ext uri="{BB962C8B-B14F-4D97-AF65-F5344CB8AC3E}">
        <p14:creationId xmlns:p14="http://schemas.microsoft.com/office/powerpoint/2010/main" val="2470373342"/>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4C6431-AFCC-4C16-9074-4C54454D5B0E}"/>
              </a:ext>
            </a:extLst>
          </p:cNvPr>
          <p:cNvSpPr txBox="1"/>
          <p:nvPr/>
        </p:nvSpPr>
        <p:spPr>
          <a:xfrm>
            <a:off x="1085850" y="1191985"/>
            <a:ext cx="10156371" cy="5632311"/>
          </a:xfrm>
          <a:prstGeom prst="rect">
            <a:avLst/>
          </a:prstGeom>
          <a:noFill/>
        </p:spPr>
        <p:txBody>
          <a:bodyPr wrap="square" rtlCol="0">
            <a:spAutoFit/>
          </a:bodyPr>
          <a:lstStyle/>
          <a:p>
            <a:r>
              <a:rPr lang="en-US" sz="3200" dirty="0"/>
              <a:t>Illegal Bias at work:</a:t>
            </a:r>
          </a:p>
          <a:p>
            <a:endParaRPr lang="en-US" sz="3200" dirty="0"/>
          </a:p>
          <a:p>
            <a:r>
              <a:rPr lang="en-US" sz="3200" dirty="0"/>
              <a:t>	</a:t>
            </a:r>
            <a:r>
              <a:rPr lang="en-US" sz="3200" dirty="0">
                <a:solidFill>
                  <a:srgbClr val="FF0000"/>
                </a:solidFill>
              </a:rPr>
              <a:t>All</a:t>
            </a:r>
            <a:r>
              <a:rPr lang="en-US" sz="3200" dirty="0"/>
              <a:t> men are better leaders.</a:t>
            </a:r>
          </a:p>
          <a:p>
            <a:r>
              <a:rPr lang="en-US" sz="3200" dirty="0"/>
              <a:t>	</a:t>
            </a:r>
            <a:r>
              <a:rPr lang="en-US" sz="3200" dirty="0">
                <a:solidFill>
                  <a:srgbClr val="FF0000"/>
                </a:solidFill>
              </a:rPr>
              <a:t>All</a:t>
            </a:r>
            <a:r>
              <a:rPr lang="en-US" sz="3200" dirty="0"/>
              <a:t> black women are “angry.”</a:t>
            </a:r>
          </a:p>
          <a:p>
            <a:r>
              <a:rPr lang="en-US" sz="3200" dirty="0"/>
              <a:t>	</a:t>
            </a:r>
            <a:r>
              <a:rPr lang="en-US" sz="3200" dirty="0">
                <a:solidFill>
                  <a:srgbClr val="FF0000"/>
                </a:solidFill>
              </a:rPr>
              <a:t>All</a:t>
            </a:r>
            <a:r>
              <a:rPr lang="en-US" sz="3200" dirty="0"/>
              <a:t> women are all on the “mommy track.”</a:t>
            </a:r>
          </a:p>
          <a:p>
            <a:r>
              <a:rPr lang="en-US" sz="3200" dirty="0"/>
              <a:t>	</a:t>
            </a:r>
            <a:r>
              <a:rPr lang="en-US" sz="3200" dirty="0">
                <a:solidFill>
                  <a:srgbClr val="FF0000"/>
                </a:solidFill>
              </a:rPr>
              <a:t>All</a:t>
            </a:r>
            <a:r>
              <a:rPr lang="en-US" sz="3200" dirty="0"/>
              <a:t> Latino men are lazy.</a:t>
            </a:r>
          </a:p>
          <a:p>
            <a:r>
              <a:rPr lang="en-US" sz="3200" dirty="0"/>
              <a:t>	</a:t>
            </a:r>
            <a:r>
              <a:rPr lang="en-US" sz="3200" dirty="0">
                <a:solidFill>
                  <a:srgbClr val="FF0000"/>
                </a:solidFill>
              </a:rPr>
              <a:t>All</a:t>
            </a:r>
            <a:r>
              <a:rPr lang="en-US" sz="3200" dirty="0"/>
              <a:t> Asians are good at math or technical things.</a:t>
            </a:r>
          </a:p>
          <a:p>
            <a:r>
              <a:rPr lang="en-US" sz="3200" dirty="0"/>
              <a:t>	</a:t>
            </a:r>
            <a:r>
              <a:rPr lang="en-US" sz="3200" dirty="0">
                <a:solidFill>
                  <a:srgbClr val="FF0000"/>
                </a:solidFill>
              </a:rPr>
              <a:t>All</a:t>
            </a:r>
            <a:r>
              <a:rPr lang="en-US" sz="3200" dirty="0"/>
              <a:t> Italians are good cooks.</a:t>
            </a:r>
          </a:p>
          <a:p>
            <a:r>
              <a:rPr lang="en-US" sz="3200" dirty="0"/>
              <a:t>	</a:t>
            </a:r>
            <a:r>
              <a:rPr lang="en-US" sz="3200" dirty="0">
                <a:solidFill>
                  <a:srgbClr val="FF0000"/>
                </a:solidFill>
              </a:rPr>
              <a:t>All</a:t>
            </a:r>
            <a:r>
              <a:rPr lang="en-US" sz="3200" dirty="0"/>
              <a:t> millennials need constant reaffirmation.</a:t>
            </a:r>
          </a:p>
          <a:p>
            <a:endParaRPr lang="en-US" dirty="0"/>
          </a:p>
          <a:p>
            <a:endParaRPr lang="en-US" dirty="0"/>
          </a:p>
          <a:p>
            <a:r>
              <a:rPr lang="en-US" dirty="0">
                <a:hlinkClick r:id="rId3"/>
              </a:rPr>
              <a:t>https://www.huffingtonpost.com/Trudy-bourgeois/unconscious-bias-it-Impact</a:t>
            </a:r>
            <a:r>
              <a:rPr lang="en-US" dirty="0"/>
              <a:t> of Unconscious Bias (/content/learn/modules/</a:t>
            </a:r>
            <a:r>
              <a:rPr lang="en-US" dirty="0" err="1"/>
              <a:t>workplace_equality_inclusion_challenges</a:t>
            </a:r>
            <a:r>
              <a:rPr lang="en-US" dirty="0"/>
              <a:t>).</a:t>
            </a:r>
          </a:p>
        </p:txBody>
      </p:sp>
    </p:spTree>
    <p:extLst>
      <p:ext uri="{BB962C8B-B14F-4D97-AF65-F5344CB8AC3E}">
        <p14:creationId xmlns:p14="http://schemas.microsoft.com/office/powerpoint/2010/main" val="2633870467"/>
      </p:ext>
    </p:extLst>
  </p:cSld>
  <p:clrMapOvr>
    <a:masterClrMapping/>
  </p:clrMapOvr>
  <p:transition spd="slow">
    <p:push dir="u"/>
  </p:transition>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1066</TotalTime>
  <Words>2491</Words>
  <Application>Microsoft Office PowerPoint</Application>
  <PresentationFormat>Widescreen</PresentationFormat>
  <Paragraphs>203</Paragraphs>
  <Slides>35</Slides>
  <Notes>35</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Trebuchet MS</vt:lpstr>
      <vt:lpstr>Wingdings 3</vt:lpstr>
      <vt:lpstr>Facet</vt:lpstr>
      <vt:lpstr>Understanding our Personal Biases</vt:lpstr>
      <vt:lpstr>What is bias?</vt:lpstr>
      <vt:lpstr>PowerPoint Presentation</vt:lpstr>
      <vt:lpstr>PowerPoint Presentation</vt:lpstr>
      <vt:lpstr>Bias is a labor-saving device.  It enables you to form an opinion without having to dig up the facts.</vt:lpstr>
      <vt:lpstr>PowerPoint Presentation</vt:lpstr>
      <vt:lpstr>We all exhibit biases everyday.</vt:lpstr>
      <vt:lpstr>Illegal Biases  </vt:lpstr>
      <vt:lpstr>PowerPoint Presentation</vt:lpstr>
      <vt:lpstr>PowerPoint Presentation</vt:lpstr>
      <vt:lpstr> </vt:lpstr>
      <vt:lpstr>PowerPoint Presentation</vt:lpstr>
      <vt:lpstr>PowerPoint Presentation</vt:lpstr>
      <vt:lpstr>PowerPoint Presentation</vt:lpstr>
      <vt:lpstr>PowerPoint Presentation</vt:lpstr>
      <vt:lpstr>When you had the first thought, did you have the word “all” in your head? </vt:lpstr>
      <vt:lpstr>Would you feel the same way about your first thought if the person were of a different group?</vt:lpstr>
      <vt:lpstr>What do you do when you discover the first assumption was wrong?</vt:lpstr>
      <vt:lpstr>Watch your thoughts, they become words; watch your words, they become action; watch your actions, they become habits; watch your habits, they become character; watch your character, for it becomes your destiny. </vt:lpstr>
      <vt:lpstr>PowerPoint Presentation</vt:lpstr>
      <vt:lpstr>PowerPoint Presentation</vt:lpstr>
      <vt:lpstr>Impact of unconscious bias on employee performance and development:   * Interviewing/Hiring   * Coaching/Development   * Performance Reviews   * Day-to-Day Interactions   * Reflection</vt:lpstr>
      <vt:lpstr>PowerPoint Presentation</vt:lpstr>
      <vt:lpstr>Think Before You Act!</vt:lpstr>
      <vt:lpstr>PowerPoint Presentation</vt:lpstr>
      <vt:lpstr>PowerPoint Presentation</vt:lpstr>
      <vt:lpstr>PowerPoint Presentation</vt:lpstr>
      <vt:lpstr>PowerPoint Presentation</vt:lpstr>
      <vt:lpstr>PowerPoint Presentation</vt:lpstr>
      <vt:lpstr>Attitude Follows Behavior!</vt:lpstr>
      <vt:lpstr>PowerPoint Presentation</vt:lpstr>
      <vt:lpstr>Bias doesn’t just affect the protected classes!</vt:lpstr>
      <vt:lpstr>Avoid Cognitive Bias:</vt:lpstr>
      <vt:lpstr>The Sky’s the Limit!</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Unconscious Bias in the Workplace</dc:title>
  <dc:creator>Monica Coleman</dc:creator>
  <cp:lastModifiedBy>Monica Coleman</cp:lastModifiedBy>
  <cp:revision>47</cp:revision>
  <cp:lastPrinted>2019-02-13T16:26:38Z</cp:lastPrinted>
  <dcterms:created xsi:type="dcterms:W3CDTF">2019-01-18T22:39:17Z</dcterms:created>
  <dcterms:modified xsi:type="dcterms:W3CDTF">2019-02-13T20:56:51Z</dcterms:modified>
</cp:coreProperties>
</file>