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72" r:id="rId1"/>
  </p:sldMasterIdLst>
  <p:notesMasterIdLst>
    <p:notesMasterId r:id="rId26"/>
  </p:notesMasterIdLst>
  <p:sldIdLst>
    <p:sldId id="340" r:id="rId2"/>
    <p:sldId id="281" r:id="rId3"/>
    <p:sldId id="282" r:id="rId4"/>
    <p:sldId id="283" r:id="rId5"/>
    <p:sldId id="285" r:id="rId6"/>
    <p:sldId id="286" r:id="rId7"/>
    <p:sldId id="287" r:id="rId8"/>
    <p:sldId id="288" r:id="rId9"/>
    <p:sldId id="289" r:id="rId10"/>
    <p:sldId id="290" r:id="rId11"/>
    <p:sldId id="291" r:id="rId12"/>
    <p:sldId id="339" r:id="rId13"/>
    <p:sldId id="293" r:id="rId14"/>
    <p:sldId id="294" r:id="rId15"/>
    <p:sldId id="295" r:id="rId16"/>
    <p:sldId id="296" r:id="rId17"/>
    <p:sldId id="297" r:id="rId18"/>
    <p:sldId id="298" r:id="rId19"/>
    <p:sldId id="299" r:id="rId20"/>
    <p:sldId id="300" r:id="rId21"/>
    <p:sldId id="301" r:id="rId22"/>
    <p:sldId id="303" r:id="rId23"/>
    <p:sldId id="304" r:id="rId24"/>
    <p:sldId id="305" r:id="rId25"/>
  </p:sldIdLst>
  <p:sldSz cx="9144000" cy="6858000" type="screen4x3"/>
  <p:notesSz cx="6858000" cy="9144000"/>
  <p:embeddedFontLst>
    <p:embeddedFont>
      <p:font typeface="Calibri" panose="020F0502020204030204" pitchFamily="34" charset="0"/>
      <p:regular r:id="rId27"/>
      <p:bold r:id="rId28"/>
      <p:italic r:id="rId29"/>
      <p:boldItalic r:id="rId30"/>
    </p:embeddedFont>
    <p:embeddedFont>
      <p:font typeface="Impact" panose="020B0806030902050204" pitchFamily="34" charset="0"/>
      <p:regular r:id="rId31"/>
    </p:embeddedFont>
    <p:embeddedFont>
      <p:font typeface="Sitka Display" panose="02000505000000020004" pitchFamily="2" charset="0"/>
      <p:regular r:id="rId32"/>
      <p:bold r:id="rId33"/>
      <p:italic r:id="rId34"/>
      <p:boldItalic r:id="rId35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862" autoAdjust="0"/>
    <p:restoredTop sz="94660"/>
  </p:normalViewPr>
  <p:slideViewPr>
    <p:cSldViewPr>
      <p:cViewPr varScale="1">
        <p:scale>
          <a:sx n="87" d="100"/>
          <a:sy n="87" d="100"/>
        </p:scale>
        <p:origin x="1434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font" Target="fonts/font8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7.fntdata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6.fntdata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2.fntdata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1.fntdata"/><Relationship Id="rId30" Type="http://schemas.openxmlformats.org/officeDocument/2006/relationships/font" Target="fonts/font4.fntdata"/><Relationship Id="rId35" Type="http://schemas.openxmlformats.org/officeDocument/2006/relationships/font" Target="fonts/font9.fntdata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CB7958-ABD6-43CB-9AFA-1CEC0DAFDA30}" type="datetimeFigureOut">
              <a:rPr lang="ru-RU" smtClean="0"/>
              <a:t>21.03.2015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06F715-C4D0-4098-B6D2-7DA68E5135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15635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rickwork-SD-R1acro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 useBgFill="1">
        <p:nvSpPr>
          <p:cNvPr id="13" name="Freeform 12"/>
          <p:cNvSpPr/>
          <p:nvPr/>
        </p:nvSpPr>
        <p:spPr>
          <a:xfrm>
            <a:off x="-8467" y="-16933"/>
            <a:ext cx="8754534" cy="6451600"/>
          </a:xfrm>
          <a:custGeom>
            <a:avLst/>
            <a:gdLst/>
            <a:ahLst/>
            <a:cxnLst/>
            <a:rect l="l" t="t" r="r" b="b"/>
            <a:pathLst>
              <a:path w="8754534" h="6451600">
                <a:moveTo>
                  <a:pt x="8373534" y="0"/>
                </a:moveTo>
                <a:lnTo>
                  <a:pt x="8754534" y="5994400"/>
                </a:lnTo>
                <a:lnTo>
                  <a:pt x="0" y="6451600"/>
                </a:lnTo>
                <a:lnTo>
                  <a:pt x="0" y="0"/>
                </a:lnTo>
                <a:lnTo>
                  <a:pt x="8373534" y="0"/>
                </a:lnTo>
                <a:close/>
              </a:path>
            </a:pathLst>
          </a:custGeom>
          <a:ln>
            <a:noFill/>
          </a:ln>
          <a:effectLst>
            <a:outerShdw blurRad="98425" dist="76200" dir="4380000" algn="tl" rotWithShape="0">
              <a:srgbClr val="000000">
                <a:alpha val="68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3" name="Freeform 22"/>
          <p:cNvSpPr/>
          <p:nvPr/>
        </p:nvSpPr>
        <p:spPr>
          <a:xfrm>
            <a:off x="-10379" y="4445000"/>
            <a:ext cx="8464695" cy="1715811"/>
          </a:xfrm>
          <a:custGeom>
            <a:avLst/>
            <a:gdLst/>
            <a:ahLst/>
            <a:cxnLst/>
            <a:rect l="l" t="t" r="r" b="b"/>
            <a:pathLst>
              <a:path w="8428428" h="1878553">
                <a:moveTo>
                  <a:pt x="0" y="438229"/>
                </a:moveTo>
                <a:lnTo>
                  <a:pt x="8343246" y="0"/>
                </a:lnTo>
                <a:lnTo>
                  <a:pt x="8428428" y="1424838"/>
                </a:lnTo>
                <a:lnTo>
                  <a:pt x="7515" y="1878553"/>
                </a:lnTo>
                <a:lnTo>
                  <a:pt x="0" y="438229"/>
                </a:lnTo>
                <a:close/>
              </a:path>
            </a:pathLst>
          </a:cu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9" name="Freeform 28"/>
          <p:cNvSpPr/>
          <p:nvPr/>
        </p:nvSpPr>
        <p:spPr>
          <a:xfrm>
            <a:off x="-2864" y="0"/>
            <a:ext cx="5811235" cy="321615"/>
          </a:xfrm>
          <a:custGeom>
            <a:avLst/>
            <a:gdLst/>
            <a:ahLst/>
            <a:cxnLst/>
            <a:rect l="l" t="t" r="r" b="b"/>
            <a:pathLst>
              <a:path w="5811235" h="321615">
                <a:moveTo>
                  <a:pt x="0" y="0"/>
                </a:moveTo>
                <a:lnTo>
                  <a:pt x="5811235" y="0"/>
                </a:lnTo>
                <a:lnTo>
                  <a:pt x="1" y="321615"/>
                </a:lnTo>
                <a:cubicBezTo>
                  <a:pt x="1" y="214410"/>
                  <a:pt x="0" y="107205"/>
                  <a:pt x="0" y="0"/>
                </a:cubicBezTo>
                <a:close/>
              </a:path>
            </a:pathLst>
          </a:cu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0" name="Freeform 29"/>
          <p:cNvSpPr/>
          <p:nvPr/>
        </p:nvSpPr>
        <p:spPr>
          <a:xfrm rot="21420000">
            <a:off x="-170768" y="213023"/>
            <a:ext cx="8480534" cy="5746008"/>
          </a:xfrm>
          <a:custGeom>
            <a:avLst/>
            <a:gdLst/>
            <a:ahLst/>
            <a:cxnLst/>
            <a:rect l="l" t="t" r="r" b="b"/>
            <a:pathLst>
              <a:path w="11307378" h="5746008">
                <a:moveTo>
                  <a:pt x="11270997" y="0"/>
                </a:moveTo>
                <a:lnTo>
                  <a:pt x="11307378" y="5746008"/>
                </a:lnTo>
                <a:lnTo>
                  <a:pt x="1" y="5743137"/>
                </a:lnTo>
              </a:path>
            </a:pathLst>
          </a:custGeom>
          <a:ln w="82550">
            <a:solidFill>
              <a:schemeClr val="tx1">
                <a:lumMod val="50000"/>
                <a:lumOff val="50000"/>
              </a:schemeClr>
            </a:solidFill>
            <a:miter lim="800000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21420000">
            <a:off x="451416" y="668338"/>
            <a:ext cx="7533524" cy="2766528"/>
          </a:xfrm>
        </p:spPr>
        <p:txBody>
          <a:bodyPr anchor="b">
            <a:normAutofit/>
          </a:bodyPr>
          <a:lstStyle>
            <a:lvl1pPr algn="r">
              <a:defRPr sz="7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21420000">
            <a:off x="554462" y="3446830"/>
            <a:ext cx="7512060" cy="550333"/>
          </a:xfrm>
        </p:spPr>
        <p:txBody>
          <a:bodyPr anchor="t">
            <a:noAutofit/>
          </a:bodyPr>
          <a:lstStyle>
            <a:lvl1pPr marL="0" indent="0" algn="r">
              <a:buNone/>
              <a:defRPr sz="24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21420000">
            <a:off x="3669071" y="4714242"/>
            <a:ext cx="4607740" cy="942356"/>
          </a:xfrm>
        </p:spPr>
        <p:txBody>
          <a:bodyPr/>
          <a:lstStyle>
            <a:lvl1pPr algn="ctr">
              <a:defRPr sz="42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21.03.2015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21420000">
            <a:off x="-12134" y="4954635"/>
            <a:ext cx="2987069" cy="918361"/>
          </a:xfrm>
        </p:spPr>
        <p:txBody>
          <a:bodyPr vert="horz" lIns="91440" tIns="45720" rIns="91440" bIns="45720" rtlCol="0" anchor="ctr"/>
          <a:lstStyle>
            <a:lvl1pPr algn="r">
              <a:defRPr lang="en-US" sz="4200" dirty="0"/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21420000">
            <a:off x="7401518" y="3819948"/>
            <a:ext cx="680390" cy="498470"/>
          </a:xfrm>
        </p:spPr>
        <p:txBody>
          <a:bodyPr/>
          <a:lstStyle>
            <a:lvl1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3" name="5-Point Star 32"/>
          <p:cNvSpPr/>
          <p:nvPr/>
        </p:nvSpPr>
        <p:spPr>
          <a:xfrm rot="21420000">
            <a:off x="3121951" y="5057183"/>
            <a:ext cx="515386" cy="515386"/>
          </a:xfrm>
          <a:prstGeom prst="star5">
            <a:avLst>
              <a:gd name="adj" fmla="val 26693"/>
              <a:gd name="hf" fmla="val 105146"/>
              <a:gd name="vf" fmla="val 110557"/>
            </a:avLst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7358269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0" y="4106333"/>
            <a:ext cx="7796031" cy="58884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4351" y="685800"/>
            <a:ext cx="7794385" cy="3194903"/>
          </a:xfr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14335" y="4702923"/>
            <a:ext cx="7796046" cy="682472"/>
          </a:xfrm>
        </p:spPr>
        <p:txBody>
          <a:bodyPr anchor="t"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21.03.2015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99425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1" y="685801"/>
            <a:ext cx="7797677" cy="3194903"/>
          </a:xfrm>
        </p:spPr>
        <p:txBody>
          <a:bodyPr anchor="ctr">
            <a:normAutofit/>
          </a:bodyPr>
          <a:lstStyle>
            <a:lvl1pPr algn="ctr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14335" y="4106333"/>
            <a:ext cx="7796047" cy="1273606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21.03.2015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986406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99" y="685800"/>
            <a:ext cx="7143765" cy="2916704"/>
          </a:xfrm>
        </p:spPr>
        <p:txBody>
          <a:bodyPr anchor="ctr">
            <a:normAutofit/>
          </a:bodyPr>
          <a:lstStyle>
            <a:lvl1pPr algn="ctr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162698" y="3610032"/>
            <a:ext cx="6500967" cy="377768"/>
          </a:xfrm>
        </p:spPr>
        <p:txBody>
          <a:bodyPr anchor="t">
            <a:normAutofit/>
          </a:bodyPr>
          <a:lstStyle>
            <a:lvl1pPr marL="0" indent="0" algn="r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14351" y="4106334"/>
            <a:ext cx="7797662" cy="1268252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21.03.2015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404280" y="887850"/>
            <a:ext cx="4572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897147" y="2906482"/>
            <a:ext cx="4572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01486831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1" y="1723855"/>
            <a:ext cx="7796030" cy="2511835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14351" y="4247468"/>
            <a:ext cx="7796030" cy="114064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21.03.2015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939706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514351" y="685801"/>
            <a:ext cx="7796030" cy="1151965"/>
          </a:xfrm>
        </p:spPr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514352" y="2063395"/>
            <a:ext cx="248259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514352" y="2639658"/>
            <a:ext cx="2482596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175967" y="2063395"/>
            <a:ext cx="248259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175966" y="2639658"/>
            <a:ext cx="2482596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827785" y="2063395"/>
            <a:ext cx="248259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5827785" y="2639658"/>
            <a:ext cx="2482596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21.03.2015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589151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514351" y="685801"/>
            <a:ext cx="7797662" cy="1151965"/>
          </a:xfrm>
        </p:spPr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518880" y="3813025"/>
            <a:ext cx="248259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514335" y="2063396"/>
            <a:ext cx="2482596" cy="1536725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518880" y="4389288"/>
            <a:ext cx="2482596" cy="98529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178058" y="3813025"/>
            <a:ext cx="248259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176999" y="2063396"/>
            <a:ext cx="2482596" cy="1535237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176998" y="4389286"/>
            <a:ext cx="2483655" cy="98530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826708" y="3813025"/>
            <a:ext cx="248259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5826614" y="2063394"/>
            <a:ext cx="2482596" cy="1537196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5826614" y="4389284"/>
            <a:ext cx="2482596" cy="985302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21.03.2015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053712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514351" y="2063396"/>
            <a:ext cx="7796030" cy="331119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076024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11896" y="685801"/>
            <a:ext cx="1698485" cy="4688785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514351" y="685801"/>
            <a:ext cx="5928323" cy="4688785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21708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514351" y="2063396"/>
            <a:ext cx="7796030" cy="331118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74742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1" y="685801"/>
            <a:ext cx="7796030" cy="3193487"/>
          </a:xfrm>
        </p:spPr>
        <p:txBody>
          <a:bodyPr anchor="b">
            <a:normAutofit/>
          </a:bodyPr>
          <a:lstStyle>
            <a:lvl1pPr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4351" y="3742267"/>
            <a:ext cx="7796030" cy="1639614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6846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514351" y="685800"/>
            <a:ext cx="7797662" cy="115814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514350" y="2063396"/>
            <a:ext cx="3816536" cy="3311189"/>
          </a:xfrm>
        </p:spPr>
        <p:txBody>
          <a:bodyPr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4495478" y="2063396"/>
            <a:ext cx="3814904" cy="3311189"/>
          </a:xfrm>
        </p:spPr>
        <p:txBody>
          <a:bodyPr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21.03.2015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70362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514351" y="685800"/>
            <a:ext cx="7796030" cy="115814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9569" y="2063396"/>
            <a:ext cx="3591317" cy="679994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6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514352" y="2861733"/>
            <a:ext cx="3816534" cy="2512852"/>
          </a:xfrm>
        </p:spPr>
        <p:txBody>
          <a:bodyPr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15340" y="2063396"/>
            <a:ext cx="3596671" cy="679994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6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4495477" y="2861733"/>
            <a:ext cx="3816535" cy="2512852"/>
          </a:xfrm>
        </p:spPr>
        <p:txBody>
          <a:bodyPr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21.03.2015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78297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21.03.2015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82551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21.03.2015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26752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232" y="685800"/>
            <a:ext cx="3095145" cy="2023252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3784600" y="685801"/>
            <a:ext cx="4525781" cy="468878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232" y="2709053"/>
            <a:ext cx="3095146" cy="2665533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21.03.2015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58265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1" y="685800"/>
            <a:ext cx="4408172" cy="2023252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47740" y="1"/>
            <a:ext cx="3162641" cy="5071533"/>
          </a:xfr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14351" y="2709053"/>
            <a:ext cx="4408171" cy="2362481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21.03.2015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54772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jp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rickwork-SD-R1acrop.jp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10" name="Group 9"/>
          <p:cNvGrpSpPr/>
          <p:nvPr/>
        </p:nvGrpSpPr>
        <p:grpSpPr>
          <a:xfrm>
            <a:off x="-19048" y="1"/>
            <a:ext cx="9004013" cy="6644081"/>
            <a:chOff x="-25397" y="0"/>
            <a:chExt cx="12005350" cy="6644081"/>
          </a:xfrm>
        </p:grpSpPr>
        <p:sp useBgFill="1">
          <p:nvSpPr>
            <p:cNvPr id="11" name="Rectangle 10"/>
            <p:cNvSpPr/>
            <p:nvPr/>
          </p:nvSpPr>
          <p:spPr>
            <a:xfrm>
              <a:off x="1" y="0"/>
              <a:ext cx="11979952" cy="6644081"/>
            </a:xfrm>
            <a:prstGeom prst="rect">
              <a:avLst/>
            </a:prstGeom>
            <a:ln>
              <a:noFill/>
            </a:ln>
            <a:effectLst>
              <a:outerShdw blurRad="98425" dist="76200" dir="4380000" algn="tl" rotWithShape="0">
                <a:srgbClr val="000000">
                  <a:alpha val="68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Rectangle 12"/>
            <p:cNvSpPr/>
            <p:nvPr/>
          </p:nvSpPr>
          <p:spPr>
            <a:xfrm>
              <a:off x="1" y="5600215"/>
              <a:ext cx="11706512" cy="780581"/>
            </a:xfrm>
            <a:prstGeom prst="rect">
              <a:avLst/>
            </a:prstGeom>
            <a:gradFill flip="none" rotWithShape="1">
              <a:gsLst>
                <a:gs pos="3400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-25397" y="0"/>
              <a:ext cx="11773291" cy="6419514"/>
            </a:xfrm>
            <a:custGeom>
              <a:avLst/>
              <a:gdLst/>
              <a:ahLst/>
              <a:cxnLst/>
              <a:rect l="l" t="t" r="r" b="b"/>
              <a:pathLst>
                <a:path w="11773291" h="6419514">
                  <a:moveTo>
                    <a:pt x="11750059" y="0"/>
                  </a:moveTo>
                  <a:lnTo>
                    <a:pt x="11773291" y="6419514"/>
                  </a:lnTo>
                  <a:lnTo>
                    <a:pt x="0" y="6411047"/>
                  </a:lnTo>
                </a:path>
              </a:pathLst>
            </a:custGeom>
            <a:ln w="82550">
              <a:solidFill>
                <a:schemeClr val="tx1">
                  <a:lumMod val="50000"/>
                  <a:lumOff val="50000"/>
                </a:schemeClr>
              </a:solidFill>
              <a:miter lim="800000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14351" y="685801"/>
            <a:ext cx="7797662" cy="11519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4351" y="2063396"/>
            <a:ext cx="7797662" cy="33111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73562" y="5757334"/>
            <a:ext cx="2838450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800" cap="all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21.03.2015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14351" y="5757334"/>
            <a:ext cx="4124789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800" cap="all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715341" y="5757334"/>
            <a:ext cx="680390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800" cap="all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96959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  <p:sldLayoutId id="2147483687" r:id="rId15"/>
    <p:sldLayoutId id="2147483688" r:id="rId16"/>
    <p:sldLayoutId id="2147483689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 cap="all" baseline="0">
          <a:solidFill>
            <a:schemeClr val="accent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7.png"/><Relationship Id="rId4" Type="http://schemas.openxmlformats.org/officeDocument/2006/relationships/image" Target="../media/image16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3109" y="116632"/>
            <a:ext cx="7772400" cy="2527921"/>
          </a:xfrm>
        </p:spPr>
        <p:txBody>
          <a:bodyPr>
            <a:noAutofit/>
          </a:bodyPr>
          <a:lstStyle/>
          <a:p>
            <a:r>
              <a:rPr lang="ru-RU" sz="3200" dirty="0" smtClean="0"/>
              <a:t>Презентация </a:t>
            </a:r>
            <a:r>
              <a:rPr lang="ru-RU" sz="3200" dirty="0"/>
              <a:t>к уроку </a:t>
            </a: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>по </a:t>
            </a:r>
            <a:r>
              <a:rPr lang="ru-RU" sz="3200" dirty="0"/>
              <a:t>учебному предмету </a:t>
            </a: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>«</a:t>
            </a:r>
            <a:r>
              <a:rPr lang="ru-RU" sz="3200" dirty="0"/>
              <a:t>Окружающий мир» </a:t>
            </a: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ru-RU" sz="3200" dirty="0"/>
              <a:t>На тему «Мы — граждане России</a:t>
            </a:r>
            <a:r>
              <a:rPr lang="ru-RU" sz="3200" dirty="0" smtClean="0"/>
              <a:t>.</a:t>
            </a:r>
            <a:br>
              <a:rPr lang="ru-RU" sz="3200" dirty="0" smtClean="0"/>
            </a:br>
            <a:r>
              <a:rPr lang="ru-RU" sz="3200" dirty="0" smtClean="0"/>
              <a:t>Лучший город земли»</a:t>
            </a:r>
            <a:endParaRPr lang="ru-RU" sz="32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73197" y="2852936"/>
            <a:ext cx="6408712" cy="1484784"/>
          </a:xfrm>
        </p:spPr>
        <p:txBody>
          <a:bodyPr>
            <a:normAutofit fontScale="62500" lnSpcReduction="20000"/>
          </a:bodyPr>
          <a:lstStyle/>
          <a:p>
            <a:pPr algn="r"/>
            <a:r>
              <a:rPr lang="ru-RU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Выполнила: </a:t>
            </a:r>
          </a:p>
          <a:p>
            <a:pPr algn="r"/>
            <a:r>
              <a:rPr lang="ru-RU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начальных классов</a:t>
            </a:r>
          </a:p>
          <a:p>
            <a:pPr algn="r"/>
            <a:r>
              <a:rPr lang="ru-RU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ГБОУ СОШ №825</a:t>
            </a:r>
          </a:p>
          <a:p>
            <a:pPr algn="r"/>
            <a:r>
              <a:rPr lang="ru-RU" b="1" i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Гольцева</a:t>
            </a:r>
            <a:r>
              <a:rPr lang="ru-RU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А.В.</a:t>
            </a:r>
            <a:endParaRPr lang="ru-RU" b="1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7565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img-fotki.yandex.ru/get/6607/96748677.cb/0_94eaf_6089f11a_XL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40"/>
            <a:ext cx="8424936" cy="588760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38219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Архив Частного клуба Алекса Экслера ВОВ и все что с ней связ…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0648"/>
            <a:ext cx="8469101" cy="554461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val="2574108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Послевоенная Москва &quot; Jo-jo * Твоё место под солнцем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84140"/>
            <a:ext cx="7488832" cy="514857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67544" y="5661248"/>
            <a:ext cx="9001000" cy="1323439"/>
          </a:xfrm>
          <a:prstGeom prst="rect">
            <a:avLst/>
          </a:prstGeom>
        </p:spPr>
        <p:txBody>
          <a:bodyPr wrap="square" numCol="2">
            <a:spAutoFit/>
          </a:bodyPr>
          <a:lstStyle/>
          <a:p>
            <a:r>
              <a:rPr lang="ru-RU" sz="2000" b="1" dirty="0">
                <a:solidFill>
                  <a:schemeClr val="bg1"/>
                </a:solidFill>
                <a:latin typeface="Sitka Display" panose="02000505000000020004" pitchFamily="2" charset="0"/>
              </a:rPr>
              <a:t>После испытаний века</a:t>
            </a:r>
          </a:p>
          <a:p>
            <a:r>
              <a:rPr lang="ru-RU" sz="2000" b="1" dirty="0">
                <a:solidFill>
                  <a:schemeClr val="bg1"/>
                </a:solidFill>
                <a:latin typeface="Sitka Display" panose="02000505000000020004" pitchFamily="2" charset="0"/>
              </a:rPr>
              <a:t>Москва восстала из руин</a:t>
            </a:r>
            <a:r>
              <a:rPr lang="ru-RU" sz="2000" b="1" dirty="0" smtClean="0">
                <a:solidFill>
                  <a:schemeClr val="bg1"/>
                </a:solidFill>
                <a:latin typeface="Sitka Display" panose="02000505000000020004" pitchFamily="2" charset="0"/>
              </a:rPr>
              <a:t>.</a:t>
            </a:r>
            <a:endParaRPr lang="en-US" sz="2000" b="1" dirty="0" smtClean="0">
              <a:solidFill>
                <a:schemeClr val="bg1"/>
              </a:solidFill>
              <a:latin typeface="Sitka Display" panose="02000505000000020004" pitchFamily="2" charset="0"/>
            </a:endParaRPr>
          </a:p>
          <a:p>
            <a:endParaRPr lang="en-US" sz="2000" b="1" dirty="0">
              <a:solidFill>
                <a:schemeClr val="bg1"/>
              </a:solidFill>
              <a:latin typeface="Sitka Display" panose="02000505000000020004" pitchFamily="2" charset="0"/>
            </a:endParaRPr>
          </a:p>
          <a:p>
            <a:endParaRPr lang="ru-RU" sz="2000" b="1" dirty="0">
              <a:solidFill>
                <a:schemeClr val="bg1"/>
              </a:solidFill>
              <a:latin typeface="Sitka Display" panose="02000505000000020004" pitchFamily="2" charset="0"/>
            </a:endParaRPr>
          </a:p>
          <a:p>
            <a:r>
              <a:rPr lang="ru-RU" sz="2000" b="1" dirty="0">
                <a:solidFill>
                  <a:schemeClr val="bg1"/>
                </a:solidFill>
                <a:latin typeface="Sitka Display" panose="02000505000000020004" pitchFamily="2" charset="0"/>
              </a:rPr>
              <a:t>И память огненного детства</a:t>
            </a:r>
          </a:p>
          <a:p>
            <a:r>
              <a:rPr lang="ru-RU" sz="2000" b="1" dirty="0">
                <a:solidFill>
                  <a:schemeClr val="bg1"/>
                </a:solidFill>
                <a:latin typeface="Sitka Display" panose="02000505000000020004" pitchFamily="2" charset="0"/>
              </a:rPr>
              <a:t>Всегда в душе своей хранит.</a:t>
            </a:r>
          </a:p>
        </p:txBody>
      </p:sp>
    </p:spTree>
    <p:extLst>
      <p:ext uri="{BB962C8B-B14F-4D97-AF65-F5344CB8AC3E}">
        <p14:creationId xmlns:p14="http://schemas.microsoft.com/office/powerpoint/2010/main" val="772224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 descr="C:\Users\Анна\Desktop\Праздник песни 2013 10 класс\Фото\Трахман-М.-Всемирный-фестиваль-молодежи-и-студентов.-Москва.-1957-г.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8030" y="9371"/>
            <a:ext cx="6048672" cy="608901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Браво - Лучший город земли [320]">
            <a:hlinkClick r:id="" action="ppaction://media"/>
          </p:cNvPr>
          <p:cNvPicPr>
            <a:picLocks noGrp="1" noChangeAspect="1"/>
          </p:cNvPicPr>
          <p:nvPr>
            <p:ph sz="quarter" idx="13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700781" y="4653136"/>
            <a:ext cx="609600" cy="609600"/>
          </a:xfrm>
        </p:spPr>
      </p:pic>
    </p:spTree>
    <p:extLst>
      <p:ext uri="{BB962C8B-B14F-4D97-AF65-F5344CB8AC3E}">
        <p14:creationId xmlns:p14="http://schemas.microsoft.com/office/powerpoint/2010/main" val="3229561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12000">
        <p14:prism isInverted="1"/>
      </p:transition>
    </mc:Choice>
    <mc:Fallback xmlns="">
      <p:transition spd="slow" advTm="1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  <p:extLst mod="1">
    <p:ext uri="{E180D4A7-C9FB-4DFB-919C-405C955672EB}">
      <p14:showEvtLst xmlns:p14="http://schemas.microsoft.com/office/powerpoint/2010/main">
        <p14:playEvt time="0" objId="8"/>
      </p14:showEvtLst>
    </p:ext>
  </p:extLs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 descr="C:\Users\Анна\Desktop\Праздник песни 2013 10 класс\Фото\Moskvasovemoskva-17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685801"/>
            <a:ext cx="8359197" cy="4334841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98771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12000">
        <p14:prism isInverted="1"/>
      </p:transition>
    </mc:Choice>
    <mc:Fallback xmlns="">
      <p:transition spd="slow" advTm="1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 descr="C:\Users\Анна\Desktop\Праздник песни 2013 10 класс\Фото\po3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422" y="260576"/>
            <a:ext cx="7632848" cy="511400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val="14142586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12000">
        <p14:prism isInverted="1"/>
      </p:transition>
    </mc:Choice>
    <mc:Fallback xmlns="">
      <p:transition spd="slow" advTm="1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8" name="Picture 2" descr="C:\Users\Анна\Desktop\Праздник песни 2013 10 класс\Фото\11200720moskvamoskva_17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734" y="118001"/>
            <a:ext cx="7845647" cy="52565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251548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12000">
        <p14:prism isInverted="1"/>
      </p:transition>
    </mc:Choice>
    <mc:Fallback xmlns="">
      <p:transition spd="slow" advTm="1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5362" name="Picture 2" descr="C:\Users\Анна\Desktop\Праздник песни 2013 10 класс\Фото\1176975775_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87740"/>
            <a:ext cx="5484279" cy="528684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val="30663172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12000">
        <p14:prism isInverted="1"/>
      </p:transition>
    </mc:Choice>
    <mc:Fallback xmlns="">
      <p:transition spd="slow" advTm="1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2" descr="C:\Users\Анна\Desktop\Праздник песни 2013 10 класс\Фото\post-3974-118847006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81442"/>
            <a:ext cx="6918231" cy="51954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50723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12000">
        <p14:prism isInverted="1"/>
      </p:transition>
    </mc:Choice>
    <mc:Fallback xmlns="">
      <p:transition spd="slow" advTm="1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7410" name="Picture 2" descr="C:\Users\Анна\Desktop\Праздник песни 2013 10 класс\Фото\54003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99" y="116632"/>
            <a:ext cx="7812005" cy="539896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75887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12000">
        <p14:prism isInverted="1"/>
      </p:transition>
    </mc:Choice>
    <mc:Fallback xmlns="">
      <p:transition spd="slow" advTm="1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148064" y="1603345"/>
            <a:ext cx="420198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Sitka Display" panose="02000505000000020004" pitchFamily="2" charset="0"/>
              </a:rPr>
              <a:t>Нет тебе на свете равных,</a:t>
            </a:r>
          </a:p>
          <a:p>
            <a:r>
              <a:rPr lang="ru-RU" sz="2000" dirty="0">
                <a:latin typeface="Sitka Display" panose="02000505000000020004" pitchFamily="2" charset="0"/>
              </a:rPr>
              <a:t>Стародавняя Москва!</a:t>
            </a:r>
          </a:p>
          <a:p>
            <a:r>
              <a:rPr lang="ru-RU" sz="2000" dirty="0">
                <a:latin typeface="Sitka Display" panose="02000505000000020004" pitchFamily="2" charset="0"/>
              </a:rPr>
              <a:t>Блеском дней, вовеки славных,</a:t>
            </a:r>
          </a:p>
          <a:p>
            <a:r>
              <a:rPr lang="ru-RU" sz="2000" dirty="0">
                <a:latin typeface="Sitka Display" panose="02000505000000020004" pitchFamily="2" charset="0"/>
              </a:rPr>
              <a:t>Будешь ты всегда жива</a:t>
            </a:r>
            <a:r>
              <a:rPr lang="ru-RU" sz="2000" dirty="0" smtClean="0">
                <a:latin typeface="Sitka Display" panose="02000505000000020004" pitchFamily="2" charset="0"/>
              </a:rPr>
              <a:t>!</a:t>
            </a:r>
          </a:p>
          <a:p>
            <a:endParaRPr lang="ru-RU" sz="2000" dirty="0">
              <a:latin typeface="Sitka Display" panose="02000505000000020004" pitchFamily="2" charset="0"/>
            </a:endParaRPr>
          </a:p>
          <a:p>
            <a:r>
              <a:rPr lang="ru-RU" sz="2000" dirty="0">
                <a:latin typeface="Sitka Display" panose="02000505000000020004" pitchFamily="2" charset="0"/>
              </a:rPr>
              <a:t>Град, что строил Долгорукий</a:t>
            </a:r>
          </a:p>
          <a:p>
            <a:r>
              <a:rPr lang="ru-RU" sz="2000" dirty="0">
                <a:latin typeface="Sitka Display" panose="02000505000000020004" pitchFamily="2" charset="0"/>
              </a:rPr>
              <a:t>Посреди глухих лесов,</a:t>
            </a:r>
          </a:p>
          <a:p>
            <a:r>
              <a:rPr lang="ru-RU" sz="2000" dirty="0">
                <a:latin typeface="Sitka Display" panose="02000505000000020004" pitchFamily="2" charset="0"/>
              </a:rPr>
              <a:t>Вознесли любовно внуки</a:t>
            </a:r>
          </a:p>
          <a:p>
            <a:r>
              <a:rPr lang="ru-RU" sz="2000" dirty="0">
                <a:latin typeface="Sitka Display" panose="02000505000000020004" pitchFamily="2" charset="0"/>
              </a:rPr>
              <a:t>Выше прочих городов</a:t>
            </a:r>
            <a:r>
              <a:rPr lang="ru-RU" sz="2000" dirty="0" smtClean="0">
                <a:latin typeface="Sitka Display" panose="02000505000000020004" pitchFamily="2" charset="0"/>
              </a:rPr>
              <a:t>!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375" y="1042116"/>
            <a:ext cx="4968552" cy="39847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449080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2" descr="C:\Users\Анна\Desktop\Праздник песни 2013 10 класс\Фото\040912134844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16632"/>
            <a:ext cx="7234676" cy="542600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val="886460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12000">
        <p14:prism isInverted="1"/>
      </p:transition>
    </mc:Choice>
    <mc:Fallback xmlns="">
      <p:transition spd="slow" advTm="1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2" descr="C:\Users\Анна\Desktop\Праздник песни 2013 10 класс\Фото\rus_moskva_mgu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60648"/>
            <a:ext cx="7698821" cy="518594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79833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12000">
        <p14:prism isInverted="1"/>
      </p:transition>
    </mc:Choice>
    <mc:Fallback xmlns="">
      <p:transition spd="slow" advTm="1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2" descr="bf99f3190f47ca9bad67973fda1574f8.jpg (2048×1536)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664" y="188640"/>
            <a:ext cx="8003232" cy="600242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0283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12000">
        <p14:prism isInverted="1"/>
      </p:transition>
    </mc:Choice>
    <mc:Fallback xmlns="">
      <p:transition spd="slow" advTm="1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4" descr="http://yeniil.com/2013/wp-content/uploads/2012/12/7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699"/>
          <a:stretch/>
        </p:blipFill>
        <p:spPr bwMode="auto">
          <a:xfrm>
            <a:off x="544022" y="332656"/>
            <a:ext cx="7918284" cy="518457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51495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12000">
        <p14:prism isInverted="1"/>
      </p:transition>
    </mc:Choice>
    <mc:Fallback xmlns="">
      <p:transition spd="slow" advTm="1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2" descr="http://www.anywalls.com/pic/201210/2560x1440/anywalls.com-507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70" y="260648"/>
            <a:ext cx="8661785" cy="473611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94280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12" y="120668"/>
            <a:ext cx="8424936" cy="53751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554649" y="332656"/>
            <a:ext cx="381642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Sitka Display" panose="02000505000000020004" pitchFamily="2" charset="0"/>
              </a:rPr>
              <a:t>Расширяясь, возрастая,</a:t>
            </a:r>
            <a:br>
              <a:rPr lang="ru-RU" sz="2000" dirty="0" smtClean="0">
                <a:latin typeface="Sitka Display" panose="02000505000000020004" pitchFamily="2" charset="0"/>
              </a:rPr>
            </a:br>
            <a:r>
              <a:rPr lang="ru-RU" sz="2000" dirty="0" smtClean="0">
                <a:latin typeface="Sitka Display" panose="02000505000000020004" pitchFamily="2" charset="0"/>
              </a:rPr>
              <a:t>Вся в дворцах и вся в садах,</a:t>
            </a:r>
            <a:br>
              <a:rPr lang="ru-RU" sz="2000" dirty="0" smtClean="0">
                <a:latin typeface="Sitka Display" panose="02000505000000020004" pitchFamily="2" charset="0"/>
              </a:rPr>
            </a:br>
            <a:r>
              <a:rPr lang="ru-RU" sz="2000" dirty="0" smtClean="0">
                <a:latin typeface="Sitka Display" panose="02000505000000020004" pitchFamily="2" charset="0"/>
              </a:rPr>
              <a:t>Ты стоишь, Москва святая,</a:t>
            </a:r>
            <a:br>
              <a:rPr lang="ru-RU" sz="2000" dirty="0" smtClean="0">
                <a:latin typeface="Sitka Display" panose="02000505000000020004" pitchFamily="2" charset="0"/>
              </a:rPr>
            </a:br>
            <a:r>
              <a:rPr lang="ru-RU" sz="2000" dirty="0" smtClean="0">
                <a:latin typeface="Sitka Display" panose="02000505000000020004" pitchFamily="2" charset="0"/>
              </a:rPr>
              <a:t>На своих семи холмах.</a:t>
            </a:r>
            <a:endParaRPr lang="ru-RU" sz="2000" dirty="0">
              <a:latin typeface="Sitka Display" panose="0200050500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9811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zalgalina - &quot;Москва-Верона, Данте и гробница Скалигеров.&quot; кэш запис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88640"/>
            <a:ext cx="7776864" cy="532715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4" name="Прямоугольник 3"/>
          <p:cNvSpPr/>
          <p:nvPr/>
        </p:nvSpPr>
        <p:spPr>
          <a:xfrm>
            <a:off x="827584" y="188640"/>
            <a:ext cx="4572000" cy="132343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dirty="0">
                <a:solidFill>
                  <a:schemeClr val="bg1"/>
                </a:solidFill>
                <a:latin typeface="Sitka Display" panose="02000505000000020004" pitchFamily="2" charset="0"/>
              </a:rPr>
              <a:t>Ты стоишь, сияя златом</a:t>
            </a:r>
            <a:br>
              <a:rPr lang="ru-RU" sz="2000" dirty="0">
                <a:solidFill>
                  <a:schemeClr val="bg1"/>
                </a:solidFill>
                <a:latin typeface="Sitka Display" panose="02000505000000020004" pitchFamily="2" charset="0"/>
              </a:rPr>
            </a:br>
            <a:r>
              <a:rPr lang="ru-RU" sz="2000" dirty="0">
                <a:solidFill>
                  <a:schemeClr val="bg1"/>
                </a:solidFill>
                <a:latin typeface="Sitka Display" panose="02000505000000020004" pitchFamily="2" charset="0"/>
              </a:rPr>
              <a:t>Необъятных куполов,</a:t>
            </a:r>
            <a:br>
              <a:rPr lang="ru-RU" sz="2000" dirty="0">
                <a:solidFill>
                  <a:schemeClr val="bg1"/>
                </a:solidFill>
                <a:latin typeface="Sitka Display" panose="02000505000000020004" pitchFamily="2" charset="0"/>
              </a:rPr>
            </a:br>
            <a:r>
              <a:rPr lang="ru-RU" sz="2000" dirty="0">
                <a:solidFill>
                  <a:schemeClr val="bg1"/>
                </a:solidFill>
                <a:latin typeface="Sitka Display" panose="02000505000000020004" pitchFamily="2" charset="0"/>
              </a:rPr>
              <a:t>Над Востоком и Закатом</a:t>
            </a:r>
            <a:br>
              <a:rPr lang="ru-RU" sz="2000" dirty="0">
                <a:solidFill>
                  <a:schemeClr val="bg1"/>
                </a:solidFill>
                <a:latin typeface="Sitka Display" panose="02000505000000020004" pitchFamily="2" charset="0"/>
              </a:rPr>
            </a:br>
            <a:r>
              <a:rPr lang="ru-RU" sz="2000" dirty="0">
                <a:solidFill>
                  <a:schemeClr val="bg1"/>
                </a:solidFill>
                <a:latin typeface="Sitka Display" panose="02000505000000020004" pitchFamily="2" charset="0"/>
              </a:rPr>
              <a:t>Зыбля зов колоколов!</a:t>
            </a:r>
          </a:p>
        </p:txBody>
      </p:sp>
    </p:spTree>
    <p:extLst>
      <p:ext uri="{BB962C8B-B14F-4D97-AF65-F5344CB8AC3E}">
        <p14:creationId xmlns:p14="http://schemas.microsoft.com/office/powerpoint/2010/main" val="3003701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7584" y="119192"/>
            <a:ext cx="7549852" cy="53322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1198340" y="548680"/>
            <a:ext cx="3445668" cy="1323439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chemeClr val="bg1"/>
                </a:solidFill>
                <a:latin typeface="Sitka Display" panose="02000505000000020004" pitchFamily="2" charset="0"/>
              </a:rPr>
              <a:t>Здесь пути перекрестились</a:t>
            </a:r>
          </a:p>
          <a:p>
            <a:r>
              <a:rPr lang="ru-RU" sz="2000" dirty="0">
                <a:solidFill>
                  <a:schemeClr val="bg1"/>
                </a:solidFill>
                <a:latin typeface="Sitka Display" panose="02000505000000020004" pitchFamily="2" charset="0"/>
              </a:rPr>
              <a:t>Ото всех шести морей,</a:t>
            </a:r>
          </a:p>
          <a:p>
            <a:r>
              <a:rPr lang="ru-RU" sz="2000" dirty="0">
                <a:solidFill>
                  <a:schemeClr val="bg1"/>
                </a:solidFill>
                <a:latin typeface="Sitka Display" panose="02000505000000020004" pitchFamily="2" charset="0"/>
              </a:rPr>
              <a:t>Здесь великие учились –</a:t>
            </a:r>
          </a:p>
          <a:p>
            <a:r>
              <a:rPr lang="ru-RU" sz="2000" dirty="0">
                <a:solidFill>
                  <a:schemeClr val="bg1"/>
                </a:solidFill>
                <a:latin typeface="Sitka Display" panose="02000505000000020004" pitchFamily="2" charset="0"/>
              </a:rPr>
              <a:t>Верить родине своей!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l="4556" t="966" r="17611" b="-966"/>
          <a:stretch/>
        </p:blipFill>
        <p:spPr>
          <a:xfrm>
            <a:off x="5508104" y="332656"/>
            <a:ext cx="2645822" cy="22278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804036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528" y="188640"/>
            <a:ext cx="8295322" cy="518457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2329205" y="5589240"/>
            <a:ext cx="4572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Sitka Display" panose="02000505000000020004" pitchFamily="2" charset="0"/>
              </a:rPr>
              <a:t>Здесь Иван </a:t>
            </a:r>
            <a:r>
              <a:rPr lang="ru-RU" sz="2000" b="1" dirty="0" err="1">
                <a:solidFill>
                  <a:schemeClr val="bg1"/>
                </a:solidFill>
                <a:latin typeface="Sitka Display" panose="02000505000000020004" pitchFamily="2" charset="0"/>
              </a:rPr>
              <a:t>Васильич</a:t>
            </a:r>
            <a:endParaRPr lang="ru-RU" sz="2000" b="1" dirty="0">
              <a:solidFill>
                <a:schemeClr val="bg1"/>
              </a:solidFill>
              <a:latin typeface="Sitka Display" panose="02000505000000020004" pitchFamily="2" charset="0"/>
            </a:endParaRPr>
          </a:p>
          <a:p>
            <a:pPr algn="ctr"/>
            <a:r>
              <a:rPr lang="ru-RU" sz="2000" b="1" dirty="0">
                <a:solidFill>
                  <a:schemeClr val="bg1"/>
                </a:solidFill>
                <a:latin typeface="Sitka Display" panose="02000505000000020004" pitchFamily="2" charset="0"/>
              </a:rPr>
              <a:t>Третий Иго рабства раздробил</a:t>
            </a:r>
            <a:r>
              <a:rPr lang="ru-RU" sz="2000" b="1" dirty="0" smtClean="0">
                <a:solidFill>
                  <a:schemeClr val="bg1"/>
                </a:solidFill>
                <a:latin typeface="Sitka Display" panose="02000505000000020004" pitchFamily="2" charset="0"/>
              </a:rPr>
              <a:t>,</a:t>
            </a:r>
            <a:endParaRPr lang="ru-RU" sz="2000" b="1" dirty="0">
              <a:solidFill>
                <a:schemeClr val="bg1"/>
              </a:solidFill>
              <a:latin typeface="Sitka Display" panose="0200050500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0785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5576" y="188640"/>
            <a:ext cx="7416824" cy="53419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3923928" y="5733256"/>
            <a:ext cx="14401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chemeClr val="bg1"/>
                </a:solidFill>
              </a:rPr>
              <a:t>1612 год.</a:t>
            </a:r>
            <a:endParaRPr lang="ru-RU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0367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7584" y="116632"/>
            <a:ext cx="7272808" cy="535648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TextBox 4"/>
          <p:cNvSpPr txBox="1"/>
          <p:nvPr/>
        </p:nvSpPr>
        <p:spPr>
          <a:xfrm>
            <a:off x="1475656" y="404664"/>
            <a:ext cx="1403902" cy="461665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1812 год.</a:t>
            </a:r>
            <a:endParaRPr lang="ru-RU" sz="2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206811" y="5661248"/>
            <a:ext cx="4572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Sitka Display" panose="02000505000000020004" pitchFamily="2" charset="0"/>
              </a:rPr>
              <a:t>Здесь, за длинный ряд столетий,</a:t>
            </a:r>
          </a:p>
          <a:p>
            <a:pPr algn="ctr"/>
            <a:r>
              <a:rPr lang="ru-RU" sz="2000" b="1" dirty="0">
                <a:solidFill>
                  <a:schemeClr val="bg1"/>
                </a:solidFill>
                <a:latin typeface="Sitka Display" panose="02000505000000020004" pitchFamily="2" charset="0"/>
              </a:rPr>
              <a:t>Был источник наших сил.</a:t>
            </a:r>
          </a:p>
        </p:txBody>
      </p:sp>
    </p:spTree>
    <p:extLst>
      <p:ext uri="{BB962C8B-B14F-4D97-AF65-F5344CB8AC3E}">
        <p14:creationId xmlns:p14="http://schemas.microsoft.com/office/powerpoint/2010/main" val="1844584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1" t="-1" r="1" b="1"/>
          <a:stretch/>
        </p:blipFill>
        <p:spPr>
          <a:xfrm>
            <a:off x="1043608" y="332656"/>
            <a:ext cx="6624736" cy="503392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4109852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лавное мероприятие">
  <a:themeElements>
    <a:clrScheme name="Главное мероприятие">
      <a:dk1>
        <a:sysClr val="windowText" lastClr="000000"/>
      </a:dk1>
      <a:lt1>
        <a:sysClr val="window" lastClr="FFFFFF"/>
      </a:lt1>
      <a:dk2>
        <a:srgbClr val="424242"/>
      </a:dk2>
      <a:lt2>
        <a:srgbClr val="C8C8C8"/>
      </a:lt2>
      <a:accent1>
        <a:srgbClr val="B80E0F"/>
      </a:accent1>
      <a:accent2>
        <a:srgbClr val="A6987D"/>
      </a:accent2>
      <a:accent3>
        <a:srgbClr val="7F9A71"/>
      </a:accent3>
      <a:accent4>
        <a:srgbClr val="64969F"/>
      </a:accent4>
      <a:accent5>
        <a:srgbClr val="9B75B2"/>
      </a:accent5>
      <a:accent6>
        <a:srgbClr val="80737A"/>
      </a:accent6>
      <a:hlink>
        <a:srgbClr val="F21213"/>
      </a:hlink>
      <a:folHlink>
        <a:srgbClr val="B6A394"/>
      </a:folHlink>
    </a:clrScheme>
    <a:fontScheme name="Главное мероприятие">
      <a:majorFont>
        <a:latin typeface="Impact" panose="020B080603090205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Impact" panose="020B080603090205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лавное мероприятие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blipFill>
          <a:blip xmlns:r="http://schemas.openxmlformats.org/officeDocument/2006/relationships" r:embed="rId1">
            <a:duotone>
              <a:schemeClr val="phClr">
                <a:shade val="88000"/>
                <a:lumMod val="88000"/>
              </a:schemeClr>
              <a:schemeClr val="phClr"/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25400" dist="127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88000"/>
              </a:schemeClr>
            </a:gs>
          </a:gsLst>
          <a:lin ang="5400000" scaled="0"/>
        </a:gradFill>
        <a:blipFill>
          <a:blip xmlns:r="http://schemas.openxmlformats.org/officeDocument/2006/relationships" r:embed="rId2">
            <a:duotone>
              <a:schemeClr val="phClr">
                <a:shade val="48000"/>
                <a:satMod val="110000"/>
                <a:lumMod val="40000"/>
              </a:schemeClr>
              <a:schemeClr val="phClr">
                <a:tint val="90000"/>
                <a:lumMod val="106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ain Event" id="{AC372BB4-D83D-411E-B849-B641926BA760}" vid="{F1EFBDE3-1A95-4E3D-81AD-1F53D65BEA01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TM04033927[[fn=Главное мероприятие]]</Template>
  <TotalTime>203</TotalTime>
  <Words>120</Words>
  <Application>Microsoft Office PowerPoint</Application>
  <PresentationFormat>Экран (4:3)</PresentationFormat>
  <Paragraphs>32</Paragraphs>
  <Slides>24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30" baseType="lpstr">
      <vt:lpstr>Arial</vt:lpstr>
      <vt:lpstr>Calibri</vt:lpstr>
      <vt:lpstr>Impact</vt:lpstr>
      <vt:lpstr>Times New Roman</vt:lpstr>
      <vt:lpstr>Sitka Display</vt:lpstr>
      <vt:lpstr>Главное мероприятие</vt:lpstr>
      <vt:lpstr>Презентация к уроку  по учебному предмету  «Окружающий мир»  На тему «Мы — граждане России. Лучший город земли»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Анна</dc:creator>
  <cp:lastModifiedBy>RePack by Diakov</cp:lastModifiedBy>
  <cp:revision>28</cp:revision>
  <dcterms:created xsi:type="dcterms:W3CDTF">2013-10-24T12:06:01Z</dcterms:created>
  <dcterms:modified xsi:type="dcterms:W3CDTF">2015-03-21T19:40:08Z</dcterms:modified>
</cp:coreProperties>
</file>