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5"/>
  </p:notesMasterIdLst>
  <p:handoutMasterIdLst>
    <p:handoutMasterId r:id="rId36"/>
  </p:handoutMasterIdLst>
  <p:sldIdLst>
    <p:sldId id="257" r:id="rId2"/>
    <p:sldId id="259" r:id="rId3"/>
    <p:sldId id="260" r:id="rId4"/>
    <p:sldId id="264" r:id="rId5"/>
    <p:sldId id="271" r:id="rId6"/>
    <p:sldId id="286" r:id="rId7"/>
    <p:sldId id="312" r:id="rId8"/>
    <p:sldId id="272" r:id="rId9"/>
    <p:sldId id="263" r:id="rId10"/>
    <p:sldId id="270" r:id="rId11"/>
    <p:sldId id="265" r:id="rId12"/>
    <p:sldId id="266" r:id="rId13"/>
    <p:sldId id="280" r:id="rId14"/>
    <p:sldId id="281" r:id="rId15"/>
    <p:sldId id="292" r:id="rId16"/>
    <p:sldId id="269" r:id="rId17"/>
    <p:sldId id="282" r:id="rId18"/>
    <p:sldId id="284" r:id="rId19"/>
    <p:sldId id="300" r:id="rId20"/>
    <p:sldId id="294" r:id="rId21"/>
    <p:sldId id="267" r:id="rId22"/>
    <p:sldId id="287" r:id="rId23"/>
    <p:sldId id="305" r:id="rId24"/>
    <p:sldId id="275" r:id="rId25"/>
    <p:sldId id="306" r:id="rId26"/>
    <p:sldId id="278" r:id="rId27"/>
    <p:sldId id="276" r:id="rId28"/>
    <p:sldId id="291" r:id="rId29"/>
    <p:sldId id="308" r:id="rId30"/>
    <p:sldId id="301" r:id="rId31"/>
    <p:sldId id="296" r:id="rId32"/>
    <p:sldId id="311" r:id="rId33"/>
    <p:sldId id="288" r:id="rId3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71658" autoAdjust="0"/>
  </p:normalViewPr>
  <p:slideViewPr>
    <p:cSldViewPr snapToGrid="0">
      <p:cViewPr varScale="1">
        <p:scale>
          <a:sx n="86" d="100"/>
          <a:sy n="86" d="100"/>
        </p:scale>
        <p:origin x="13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8CD639-18AD-4D64-B8FC-97761989D05C}"/>
              </a:ext>
            </a:extLst>
          </p:cNvPr>
          <p:cNvSpPr>
            <a:spLocks noGrp="1"/>
          </p:cNvSpPr>
          <p:nvPr>
            <p:ph type="hdr" sz="quarter"/>
          </p:nvPr>
        </p:nvSpPr>
        <p:spPr>
          <a:xfrm>
            <a:off x="0" y="0"/>
            <a:ext cx="3038145" cy="465743"/>
          </a:xfrm>
          <a:prstGeom prst="rect">
            <a:avLst/>
          </a:prstGeom>
        </p:spPr>
        <p:txBody>
          <a:bodyPr vert="horz" lIns="88139" tIns="44070" rIns="88139" bIns="44070" rtlCol="0"/>
          <a:lstStyle>
            <a:lvl1pPr algn="l">
              <a:defRPr sz="1200"/>
            </a:lvl1pPr>
          </a:lstStyle>
          <a:p>
            <a:endParaRPr lang="en-US"/>
          </a:p>
        </p:txBody>
      </p:sp>
      <p:sp>
        <p:nvSpPr>
          <p:cNvPr id="3" name="Date Placeholder 2">
            <a:extLst>
              <a:ext uri="{FF2B5EF4-FFF2-40B4-BE49-F238E27FC236}">
                <a16:creationId xmlns:a16="http://schemas.microsoft.com/office/drawing/2014/main" id="{BC874320-394A-4B0D-8180-2EDA98411988}"/>
              </a:ext>
            </a:extLst>
          </p:cNvPr>
          <p:cNvSpPr>
            <a:spLocks noGrp="1"/>
          </p:cNvSpPr>
          <p:nvPr>
            <p:ph type="dt" sz="quarter" idx="1"/>
          </p:nvPr>
        </p:nvSpPr>
        <p:spPr>
          <a:xfrm>
            <a:off x="3970734" y="0"/>
            <a:ext cx="3038145" cy="465743"/>
          </a:xfrm>
          <a:prstGeom prst="rect">
            <a:avLst/>
          </a:prstGeom>
        </p:spPr>
        <p:txBody>
          <a:bodyPr vert="horz" lIns="88139" tIns="44070" rIns="88139" bIns="44070" rtlCol="0"/>
          <a:lstStyle>
            <a:lvl1pPr algn="r">
              <a:defRPr sz="1200"/>
            </a:lvl1pPr>
          </a:lstStyle>
          <a:p>
            <a:r>
              <a:rPr lang="en-US"/>
              <a:t>7/12/2019</a:t>
            </a:r>
          </a:p>
        </p:txBody>
      </p:sp>
      <p:sp>
        <p:nvSpPr>
          <p:cNvPr id="4" name="Footer Placeholder 3">
            <a:extLst>
              <a:ext uri="{FF2B5EF4-FFF2-40B4-BE49-F238E27FC236}">
                <a16:creationId xmlns:a16="http://schemas.microsoft.com/office/drawing/2014/main" id="{E2A2259A-4002-40EA-B059-A778FE8FF9C9}"/>
              </a:ext>
            </a:extLst>
          </p:cNvPr>
          <p:cNvSpPr>
            <a:spLocks noGrp="1"/>
          </p:cNvSpPr>
          <p:nvPr>
            <p:ph type="ftr" sz="quarter" idx="2"/>
          </p:nvPr>
        </p:nvSpPr>
        <p:spPr>
          <a:xfrm>
            <a:off x="0" y="8830658"/>
            <a:ext cx="3038145" cy="465742"/>
          </a:xfrm>
          <a:prstGeom prst="rect">
            <a:avLst/>
          </a:prstGeom>
        </p:spPr>
        <p:txBody>
          <a:bodyPr vert="horz" lIns="88139" tIns="44070" rIns="88139" bIns="4407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CB29F32-39AC-43BC-B7B5-C46C8FA5FD0D}"/>
              </a:ext>
            </a:extLst>
          </p:cNvPr>
          <p:cNvSpPr>
            <a:spLocks noGrp="1"/>
          </p:cNvSpPr>
          <p:nvPr>
            <p:ph type="sldNum" sz="quarter" idx="3"/>
          </p:nvPr>
        </p:nvSpPr>
        <p:spPr>
          <a:xfrm>
            <a:off x="3970734" y="8830658"/>
            <a:ext cx="3038145" cy="465742"/>
          </a:xfrm>
          <a:prstGeom prst="rect">
            <a:avLst/>
          </a:prstGeom>
        </p:spPr>
        <p:txBody>
          <a:bodyPr vert="horz" lIns="88139" tIns="44070" rIns="88139" bIns="44070" rtlCol="0" anchor="b"/>
          <a:lstStyle>
            <a:lvl1pPr algn="r">
              <a:defRPr sz="1200"/>
            </a:lvl1pPr>
          </a:lstStyle>
          <a:p>
            <a:fld id="{100212C7-20AF-4492-87F6-EDE8EB0509A4}" type="slidenum">
              <a:rPr lang="en-US" smtClean="0"/>
              <a:t>‹#›</a:t>
            </a:fld>
            <a:endParaRPr lang="en-US"/>
          </a:p>
        </p:txBody>
      </p:sp>
    </p:spTree>
    <p:extLst>
      <p:ext uri="{BB962C8B-B14F-4D97-AF65-F5344CB8AC3E}">
        <p14:creationId xmlns:p14="http://schemas.microsoft.com/office/powerpoint/2010/main" val="3929391780"/>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64" tIns="46582" rIns="93164" bIns="46582" rtlCol="0"/>
          <a:lstStyle>
            <a:lvl1pPr algn="r">
              <a:defRPr sz="1200"/>
            </a:lvl1pPr>
          </a:lstStyle>
          <a:p>
            <a:r>
              <a:rPr lang="en-US"/>
              <a:t>7/12/2019</a:t>
            </a:r>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64" tIns="46582" rIns="93164" bIns="46582"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64" tIns="46582" rIns="93164" bIns="4658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3"/>
          </a:xfrm>
          <a:prstGeom prst="rect">
            <a:avLst/>
          </a:prstGeom>
        </p:spPr>
        <p:txBody>
          <a:bodyPr vert="horz" lIns="93164" tIns="46582" rIns="93164" bIns="46582"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3164" tIns="46582" rIns="93164" bIns="46582" rtlCol="0" anchor="b"/>
          <a:lstStyle>
            <a:lvl1pPr algn="r">
              <a:defRPr sz="1200"/>
            </a:lvl1pPr>
          </a:lstStyle>
          <a:p>
            <a:fld id="{E1592930-52C3-4387-966F-0874E42CF164}" type="slidenum">
              <a:rPr lang="en-US" smtClean="0"/>
              <a:t>‹#›</a:t>
            </a:fld>
            <a:endParaRPr lang="en-US"/>
          </a:p>
        </p:txBody>
      </p:sp>
    </p:spTree>
    <p:extLst>
      <p:ext uri="{BB962C8B-B14F-4D97-AF65-F5344CB8AC3E}">
        <p14:creationId xmlns:p14="http://schemas.microsoft.com/office/powerpoint/2010/main" val="134243523"/>
      </p:ext>
    </p:extLst>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592930-52C3-4387-966F-0874E42CF164}" type="slidenum">
              <a:rPr lang="en-US" smtClean="0"/>
              <a:t>1</a:t>
            </a:fld>
            <a:endParaRPr lang="en-US"/>
          </a:p>
        </p:txBody>
      </p:sp>
      <p:sp>
        <p:nvSpPr>
          <p:cNvPr id="5" name="Date Placeholder 4">
            <a:extLst>
              <a:ext uri="{FF2B5EF4-FFF2-40B4-BE49-F238E27FC236}">
                <a16:creationId xmlns:a16="http://schemas.microsoft.com/office/drawing/2014/main" id="{BEE98AB5-BAB0-489E-AD8A-DFCA56479214}"/>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B1637831-1361-4745-918E-CFB9D0DBA24B}"/>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32937606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592930-52C3-4387-966F-0874E42CF164}" type="slidenum">
              <a:rPr lang="en-US" smtClean="0"/>
              <a:t>10</a:t>
            </a:fld>
            <a:endParaRPr lang="en-US"/>
          </a:p>
        </p:txBody>
      </p:sp>
      <p:sp>
        <p:nvSpPr>
          <p:cNvPr id="5" name="Date Placeholder 4">
            <a:extLst>
              <a:ext uri="{FF2B5EF4-FFF2-40B4-BE49-F238E27FC236}">
                <a16:creationId xmlns:a16="http://schemas.microsoft.com/office/drawing/2014/main" id="{CCE57408-5C11-4971-9DBE-163BC33C3468}"/>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ADFDB6D7-8F49-4EC5-9FC6-E783F47A3A06}"/>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7580579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63 OS §427</a:t>
            </a:r>
          </a:p>
        </p:txBody>
      </p:sp>
      <p:sp>
        <p:nvSpPr>
          <p:cNvPr id="4" name="Slide Number Placeholder 3"/>
          <p:cNvSpPr>
            <a:spLocks noGrp="1"/>
          </p:cNvSpPr>
          <p:nvPr>
            <p:ph type="sldNum" sz="quarter" idx="5"/>
          </p:nvPr>
        </p:nvSpPr>
        <p:spPr/>
        <p:txBody>
          <a:bodyPr/>
          <a:lstStyle/>
          <a:p>
            <a:fld id="{E1592930-52C3-4387-966F-0874E42CF164}" type="slidenum">
              <a:rPr lang="en-US" smtClean="0"/>
              <a:t>11</a:t>
            </a:fld>
            <a:endParaRPr lang="en-US"/>
          </a:p>
        </p:txBody>
      </p:sp>
      <p:sp>
        <p:nvSpPr>
          <p:cNvPr id="5" name="Date Placeholder 4">
            <a:extLst>
              <a:ext uri="{FF2B5EF4-FFF2-40B4-BE49-F238E27FC236}">
                <a16:creationId xmlns:a16="http://schemas.microsoft.com/office/drawing/2014/main" id="{FF29E4AF-2A3F-4291-8511-5B4F76BAD846}"/>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963DEFC2-1DBC-457D-9F5E-D2C0F47AE36C}"/>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26818169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Public works, utilities, police, fire, parks</a:t>
            </a:r>
          </a:p>
        </p:txBody>
      </p:sp>
      <p:sp>
        <p:nvSpPr>
          <p:cNvPr id="4" name="Slide Number Placeholder 3"/>
          <p:cNvSpPr>
            <a:spLocks noGrp="1"/>
          </p:cNvSpPr>
          <p:nvPr>
            <p:ph type="sldNum" sz="quarter" idx="5"/>
          </p:nvPr>
        </p:nvSpPr>
        <p:spPr/>
        <p:txBody>
          <a:bodyPr/>
          <a:lstStyle/>
          <a:p>
            <a:fld id="{E1592930-52C3-4387-966F-0874E42CF164}" type="slidenum">
              <a:rPr lang="en-US" smtClean="0"/>
              <a:t>12</a:t>
            </a:fld>
            <a:endParaRPr lang="en-US"/>
          </a:p>
        </p:txBody>
      </p:sp>
      <p:sp>
        <p:nvSpPr>
          <p:cNvPr id="5" name="Date Placeholder 4">
            <a:extLst>
              <a:ext uri="{FF2B5EF4-FFF2-40B4-BE49-F238E27FC236}">
                <a16:creationId xmlns:a16="http://schemas.microsoft.com/office/drawing/2014/main" id="{15075ABA-0B61-4712-8221-4297116DEA0C}"/>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7F2D6679-CF4D-456A-AB69-3CDC7A3184C1}"/>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5019108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592930-52C3-4387-966F-0874E42CF164}" type="slidenum">
              <a:rPr lang="en-US" smtClean="0"/>
              <a:t>13</a:t>
            </a:fld>
            <a:endParaRPr lang="en-US"/>
          </a:p>
        </p:txBody>
      </p:sp>
      <p:sp>
        <p:nvSpPr>
          <p:cNvPr id="5" name="Date Placeholder 4">
            <a:extLst>
              <a:ext uri="{FF2B5EF4-FFF2-40B4-BE49-F238E27FC236}">
                <a16:creationId xmlns:a16="http://schemas.microsoft.com/office/drawing/2014/main" id="{F0413135-080E-497F-B672-C543FE92D6FF}"/>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6EA16A39-6F09-4282-9387-1FCE5D6FECC7}"/>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11533498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cities have fitness centers with child care facilities</a:t>
            </a:r>
          </a:p>
        </p:txBody>
      </p:sp>
      <p:sp>
        <p:nvSpPr>
          <p:cNvPr id="4" name="Slide Number Placeholder 3"/>
          <p:cNvSpPr>
            <a:spLocks noGrp="1"/>
          </p:cNvSpPr>
          <p:nvPr>
            <p:ph type="sldNum" sz="quarter" idx="5"/>
          </p:nvPr>
        </p:nvSpPr>
        <p:spPr/>
        <p:txBody>
          <a:bodyPr/>
          <a:lstStyle/>
          <a:p>
            <a:fld id="{E1592930-52C3-4387-966F-0874E42CF164}" type="slidenum">
              <a:rPr lang="en-US" smtClean="0"/>
              <a:t>14</a:t>
            </a:fld>
            <a:endParaRPr lang="en-US"/>
          </a:p>
        </p:txBody>
      </p:sp>
      <p:sp>
        <p:nvSpPr>
          <p:cNvPr id="5" name="Date Placeholder 4">
            <a:extLst>
              <a:ext uri="{FF2B5EF4-FFF2-40B4-BE49-F238E27FC236}">
                <a16:creationId xmlns:a16="http://schemas.microsoft.com/office/drawing/2014/main" id="{AF43215B-88E2-428E-9976-9016E7B70E4D}"/>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E3CBC362-0C70-4348-89A3-388AA5A0F13A}"/>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202089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592930-52C3-4387-966F-0874E42CF164}" type="slidenum">
              <a:rPr lang="en-US" smtClean="0"/>
              <a:t>15</a:t>
            </a:fld>
            <a:endParaRPr lang="en-US"/>
          </a:p>
        </p:txBody>
      </p:sp>
      <p:sp>
        <p:nvSpPr>
          <p:cNvPr id="5" name="Date Placeholder 4">
            <a:extLst>
              <a:ext uri="{FF2B5EF4-FFF2-40B4-BE49-F238E27FC236}">
                <a16:creationId xmlns:a16="http://schemas.microsoft.com/office/drawing/2014/main" id="{0E13694B-011C-4788-8756-61EC266070A6}"/>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88F9512D-2867-46EA-BD9C-9F421F0D31DF}"/>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8482166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592930-52C3-4387-966F-0874E42CF164}" type="slidenum">
              <a:rPr lang="en-US" smtClean="0"/>
              <a:t>16</a:t>
            </a:fld>
            <a:endParaRPr lang="en-US"/>
          </a:p>
        </p:txBody>
      </p:sp>
      <p:sp>
        <p:nvSpPr>
          <p:cNvPr id="5" name="Date Placeholder 4">
            <a:extLst>
              <a:ext uri="{FF2B5EF4-FFF2-40B4-BE49-F238E27FC236}">
                <a16:creationId xmlns:a16="http://schemas.microsoft.com/office/drawing/2014/main" id="{EB0A2416-157A-4AEE-8215-0A8F2AB0FBB8}"/>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65F1299B-833E-418B-B991-C2BD92E1CFF1}"/>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34075389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592930-52C3-4387-966F-0874E42CF164}" type="slidenum">
              <a:rPr lang="en-US" smtClean="0"/>
              <a:t>17</a:t>
            </a:fld>
            <a:endParaRPr lang="en-US"/>
          </a:p>
        </p:txBody>
      </p:sp>
      <p:sp>
        <p:nvSpPr>
          <p:cNvPr id="5" name="Date Placeholder 4">
            <a:extLst>
              <a:ext uri="{FF2B5EF4-FFF2-40B4-BE49-F238E27FC236}">
                <a16:creationId xmlns:a16="http://schemas.microsoft.com/office/drawing/2014/main" id="{C01A8998-7CAB-4E9C-BD94-5D49B7942548}"/>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54DC7D4F-0150-44FE-8538-D6127C111B5D}"/>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35743722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592930-52C3-4387-966F-0874E42CF164}" type="slidenum">
              <a:rPr lang="en-US" smtClean="0"/>
              <a:t>18</a:t>
            </a:fld>
            <a:endParaRPr lang="en-US"/>
          </a:p>
        </p:txBody>
      </p:sp>
      <p:sp>
        <p:nvSpPr>
          <p:cNvPr id="5" name="Date Placeholder 4">
            <a:extLst>
              <a:ext uri="{FF2B5EF4-FFF2-40B4-BE49-F238E27FC236}">
                <a16:creationId xmlns:a16="http://schemas.microsoft.com/office/drawing/2014/main" id="{6CB9D48C-1189-4136-858A-4E0105C235F7}"/>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CAF6AAFA-55C7-4AE9-B2E0-5FEA6529B6EB}"/>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17782156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NOT ASK APPLICANT IF THEY HOLD A MM LICENSE.  THE LEAST YOU KNOW THE BETTER OFF YOU ARE.</a:t>
            </a:r>
          </a:p>
        </p:txBody>
      </p:sp>
      <p:sp>
        <p:nvSpPr>
          <p:cNvPr id="4" name="Slide Number Placeholder 3"/>
          <p:cNvSpPr>
            <a:spLocks noGrp="1"/>
          </p:cNvSpPr>
          <p:nvPr>
            <p:ph type="sldNum" sz="quarter" idx="5"/>
          </p:nvPr>
        </p:nvSpPr>
        <p:spPr/>
        <p:txBody>
          <a:bodyPr/>
          <a:lstStyle/>
          <a:p>
            <a:fld id="{E1592930-52C3-4387-966F-0874E42CF164}" type="slidenum">
              <a:rPr lang="en-US" smtClean="0"/>
              <a:t>19</a:t>
            </a:fld>
            <a:endParaRPr lang="en-US"/>
          </a:p>
        </p:txBody>
      </p:sp>
      <p:sp>
        <p:nvSpPr>
          <p:cNvPr id="5" name="Date Placeholder 4">
            <a:extLst>
              <a:ext uri="{FF2B5EF4-FFF2-40B4-BE49-F238E27FC236}">
                <a16:creationId xmlns:a16="http://schemas.microsoft.com/office/drawing/2014/main" id="{FFBFF2BA-28C8-4405-A6B8-E77ACDD87E7C}"/>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4431336D-0F57-425C-AB32-8EBB5F0EA6D5}"/>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888936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 An employer who implements a drug or alcohol testing policy or changes its policy, shall provide at least ten (10) days' notice to its employees and shall provide a copy of its policy to each applicant upon his or her acceptance of employment by:</a:t>
            </a:r>
          </a:p>
          <a:p>
            <a:r>
              <a:rPr lang="en-US" dirty="0"/>
              <a:t>1. Hand-delivery of a paper copy of the policy or changes to the policy;</a:t>
            </a:r>
          </a:p>
          <a:p>
            <a:r>
              <a:rPr lang="en-US" dirty="0"/>
              <a:t>2. Mailing a paper copy of the policy or changes to the policy through the U.S. Postal Service or a parcel delivery service to the last address given by the employee or applicant;</a:t>
            </a:r>
          </a:p>
          <a:p>
            <a:r>
              <a:rPr lang="en-US" dirty="0"/>
              <a:t>3. Electronically transmitting a copy of the policy through an e-mail or by posting on the employer’s website or intranet site; or</a:t>
            </a:r>
          </a:p>
          <a:p>
            <a:r>
              <a:rPr lang="en-US" dirty="0"/>
              <a:t>4. Posting a copy in a prominent employee access area.</a:t>
            </a:r>
          </a:p>
          <a:p>
            <a:endParaRPr lang="en-US" dirty="0"/>
          </a:p>
          <a:p>
            <a:pPr defTabSz="914266">
              <a:defRPr/>
            </a:pPr>
            <a:r>
              <a:rPr lang="en-US" b="1" dirty="0"/>
              <a:t>VOLUNTEER – Remuneration </a:t>
            </a:r>
            <a:r>
              <a:rPr lang="en-US" dirty="0"/>
              <a:t>– “totality of </a:t>
            </a:r>
            <a:r>
              <a:rPr lang="en-US" b="0" dirty="0"/>
              <a:t>the circumstances” is it </a:t>
            </a:r>
            <a:r>
              <a:rPr lang="en-US" dirty="0"/>
              <a:t>money to cover expenses? Is it de </a:t>
            </a:r>
            <a:r>
              <a:rPr lang="en-US" dirty="0" err="1"/>
              <a:t>minimus</a:t>
            </a:r>
            <a:r>
              <a:rPr lang="en-US" dirty="0"/>
              <a:t>? Is it equivalent to min wage? This is usually limited to food, drink, travel or any equipment you need to buy. ... You might be classed as an employee or worker rather than a volunteer if you get any other payment, reward or benefit in kind.</a:t>
            </a:r>
          </a:p>
          <a:p>
            <a:endParaRPr lang="en-US" dirty="0"/>
          </a:p>
          <a:p>
            <a:r>
              <a:rPr lang="en-US" dirty="0"/>
              <a:t>FFD – be sure that employee is on notice that drug testing can be done before returning to work after </a:t>
            </a:r>
            <a:r>
              <a:rPr lang="en-US"/>
              <a:t>WC injury </a:t>
            </a:r>
            <a:endParaRPr lang="en-US" dirty="0"/>
          </a:p>
        </p:txBody>
      </p:sp>
      <p:sp>
        <p:nvSpPr>
          <p:cNvPr id="4" name="Slide Number Placeholder 3"/>
          <p:cNvSpPr>
            <a:spLocks noGrp="1"/>
          </p:cNvSpPr>
          <p:nvPr>
            <p:ph type="sldNum" sz="quarter" idx="5"/>
          </p:nvPr>
        </p:nvSpPr>
        <p:spPr/>
        <p:txBody>
          <a:bodyPr/>
          <a:lstStyle/>
          <a:p>
            <a:fld id="{E1592930-52C3-4387-966F-0874E42CF164}" type="slidenum">
              <a:rPr lang="en-US" smtClean="0"/>
              <a:t>2</a:t>
            </a:fld>
            <a:endParaRPr lang="en-US"/>
          </a:p>
        </p:txBody>
      </p:sp>
      <p:sp>
        <p:nvSpPr>
          <p:cNvPr id="5" name="Date Placeholder 4">
            <a:extLst>
              <a:ext uri="{FF2B5EF4-FFF2-40B4-BE49-F238E27FC236}">
                <a16:creationId xmlns:a16="http://schemas.microsoft.com/office/drawing/2014/main" id="{96BE0229-2D75-4274-850E-2EDE17F1A756}"/>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D212A1F1-DB23-4B5B-92B9-5D6062712234}"/>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24524047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592930-52C3-4387-966F-0874E42CF164}" type="slidenum">
              <a:rPr lang="en-US" smtClean="0"/>
              <a:t>20</a:t>
            </a:fld>
            <a:endParaRPr lang="en-US"/>
          </a:p>
        </p:txBody>
      </p:sp>
      <p:sp>
        <p:nvSpPr>
          <p:cNvPr id="5" name="Date Placeholder 4">
            <a:extLst>
              <a:ext uri="{FF2B5EF4-FFF2-40B4-BE49-F238E27FC236}">
                <a16:creationId xmlns:a16="http://schemas.microsoft.com/office/drawing/2014/main" id="{BBEB00CE-8127-40A3-91C2-00CBE83AB890}"/>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67C79D3A-B006-4654-ACA0-CA37FEFD2535}"/>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2503664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592930-52C3-4387-966F-0874E42CF164}" type="slidenum">
              <a:rPr lang="en-US" smtClean="0"/>
              <a:t>21</a:t>
            </a:fld>
            <a:endParaRPr lang="en-US"/>
          </a:p>
        </p:txBody>
      </p:sp>
      <p:sp>
        <p:nvSpPr>
          <p:cNvPr id="5" name="Date Placeholder 4">
            <a:extLst>
              <a:ext uri="{FF2B5EF4-FFF2-40B4-BE49-F238E27FC236}">
                <a16:creationId xmlns:a16="http://schemas.microsoft.com/office/drawing/2014/main" id="{93BF9A3F-F44D-4D8F-8844-5B0173ABBCA8}"/>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7462FF62-C335-43B8-9671-5C7ACFCA4B0C}"/>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6909800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592930-52C3-4387-966F-0874E42CF164}" type="slidenum">
              <a:rPr lang="en-US" smtClean="0"/>
              <a:t>22</a:t>
            </a:fld>
            <a:endParaRPr lang="en-US"/>
          </a:p>
        </p:txBody>
      </p:sp>
      <p:sp>
        <p:nvSpPr>
          <p:cNvPr id="5" name="Date Placeholder 4">
            <a:extLst>
              <a:ext uri="{FF2B5EF4-FFF2-40B4-BE49-F238E27FC236}">
                <a16:creationId xmlns:a16="http://schemas.microsoft.com/office/drawing/2014/main" id="{DB496926-18B7-4350-BBE4-383AF903AE96}"/>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5CC840ED-44DF-4A53-A7B4-A0D34F669F2E}"/>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28811740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592930-52C3-4387-966F-0874E42CF164}" type="slidenum">
              <a:rPr lang="en-US" smtClean="0"/>
              <a:t>23</a:t>
            </a:fld>
            <a:endParaRPr lang="en-US"/>
          </a:p>
        </p:txBody>
      </p:sp>
      <p:sp>
        <p:nvSpPr>
          <p:cNvPr id="5" name="Date Placeholder 4">
            <a:extLst>
              <a:ext uri="{FF2B5EF4-FFF2-40B4-BE49-F238E27FC236}">
                <a16:creationId xmlns:a16="http://schemas.microsoft.com/office/drawing/2014/main" id="{7015AF0C-7D3E-4C5A-83E7-CDD4E0418490}"/>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9D8F76AF-2D9A-4D0D-B155-D3F19C0A0CF6}"/>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14080522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an employee has a MM license then presumably there is some sort of underlying medical condition that allowed that individual to get a card.  So, number 1 above is checked.  You must then move to whether an accommodation needs to be made in order for the employee to stay employed.  This requires the “interactive process” – the dreaded communication part!</a:t>
            </a:r>
          </a:p>
          <a:p>
            <a:endParaRPr lang="en-US" dirty="0"/>
          </a:p>
          <a:p>
            <a:r>
              <a:rPr lang="en-US" dirty="0"/>
              <a:t>The less you know about a medical diagnosis the better off you are.</a:t>
            </a:r>
          </a:p>
        </p:txBody>
      </p:sp>
      <p:sp>
        <p:nvSpPr>
          <p:cNvPr id="4" name="Slide Number Placeholder 3"/>
          <p:cNvSpPr>
            <a:spLocks noGrp="1"/>
          </p:cNvSpPr>
          <p:nvPr>
            <p:ph type="sldNum" sz="quarter" idx="5"/>
          </p:nvPr>
        </p:nvSpPr>
        <p:spPr/>
        <p:txBody>
          <a:bodyPr/>
          <a:lstStyle/>
          <a:p>
            <a:fld id="{E1592930-52C3-4387-966F-0874E42CF164}" type="slidenum">
              <a:rPr lang="en-US" smtClean="0"/>
              <a:t>24</a:t>
            </a:fld>
            <a:endParaRPr lang="en-US"/>
          </a:p>
        </p:txBody>
      </p:sp>
      <p:sp>
        <p:nvSpPr>
          <p:cNvPr id="5" name="Date Placeholder 4">
            <a:extLst>
              <a:ext uri="{FF2B5EF4-FFF2-40B4-BE49-F238E27FC236}">
                <a16:creationId xmlns:a16="http://schemas.microsoft.com/office/drawing/2014/main" id="{5B8526DA-FD0B-43F3-9C6C-C6932797D2E9}"/>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8FFBE44D-ED2E-4AA4-A339-FF0CC0230D98}"/>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21570608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592930-52C3-4387-966F-0874E42CF164}" type="slidenum">
              <a:rPr lang="en-US" smtClean="0"/>
              <a:t>25</a:t>
            </a:fld>
            <a:endParaRPr lang="en-US"/>
          </a:p>
        </p:txBody>
      </p:sp>
      <p:sp>
        <p:nvSpPr>
          <p:cNvPr id="5" name="Date Placeholder 4">
            <a:extLst>
              <a:ext uri="{FF2B5EF4-FFF2-40B4-BE49-F238E27FC236}">
                <a16:creationId xmlns:a16="http://schemas.microsoft.com/office/drawing/2014/main" id="{1D4C2A17-90B8-4553-8B5E-A181BC8F1938}"/>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38A1A875-8039-4546-BB40-75DEC5F47B29}"/>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15869639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means you have to talk to the employee!</a:t>
            </a:r>
          </a:p>
          <a:p>
            <a:endParaRPr lang="en-US" dirty="0"/>
          </a:p>
          <a:p>
            <a:r>
              <a:rPr lang="en-US" dirty="0"/>
              <a:t>Talk in terms of job duties and performance and functions not about a medical diagnosis.</a:t>
            </a:r>
          </a:p>
        </p:txBody>
      </p:sp>
      <p:sp>
        <p:nvSpPr>
          <p:cNvPr id="4" name="Slide Number Placeholder 3"/>
          <p:cNvSpPr>
            <a:spLocks noGrp="1"/>
          </p:cNvSpPr>
          <p:nvPr>
            <p:ph type="sldNum" sz="quarter" idx="5"/>
          </p:nvPr>
        </p:nvSpPr>
        <p:spPr/>
        <p:txBody>
          <a:bodyPr/>
          <a:lstStyle/>
          <a:p>
            <a:fld id="{E1592930-52C3-4387-966F-0874E42CF164}" type="slidenum">
              <a:rPr lang="en-US" smtClean="0"/>
              <a:t>26</a:t>
            </a:fld>
            <a:endParaRPr lang="en-US"/>
          </a:p>
        </p:txBody>
      </p:sp>
      <p:sp>
        <p:nvSpPr>
          <p:cNvPr id="5" name="Date Placeholder 4">
            <a:extLst>
              <a:ext uri="{FF2B5EF4-FFF2-40B4-BE49-F238E27FC236}">
                <a16:creationId xmlns:a16="http://schemas.microsoft.com/office/drawing/2014/main" id="{7A589F5B-E00F-4915-888F-DAA3253CFC51}"/>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3FBEE120-FB21-461F-B06C-C65C92AFCA45}"/>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8217985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DOL forms</a:t>
            </a:r>
          </a:p>
        </p:txBody>
      </p:sp>
      <p:sp>
        <p:nvSpPr>
          <p:cNvPr id="4" name="Slide Number Placeholder 3"/>
          <p:cNvSpPr>
            <a:spLocks noGrp="1"/>
          </p:cNvSpPr>
          <p:nvPr>
            <p:ph type="sldNum" sz="quarter" idx="5"/>
          </p:nvPr>
        </p:nvSpPr>
        <p:spPr/>
        <p:txBody>
          <a:bodyPr/>
          <a:lstStyle/>
          <a:p>
            <a:fld id="{E1592930-52C3-4387-966F-0874E42CF164}" type="slidenum">
              <a:rPr lang="en-US" smtClean="0"/>
              <a:t>27</a:t>
            </a:fld>
            <a:endParaRPr lang="en-US"/>
          </a:p>
        </p:txBody>
      </p:sp>
      <p:sp>
        <p:nvSpPr>
          <p:cNvPr id="5" name="Date Placeholder 4">
            <a:extLst>
              <a:ext uri="{FF2B5EF4-FFF2-40B4-BE49-F238E27FC236}">
                <a16:creationId xmlns:a16="http://schemas.microsoft.com/office/drawing/2014/main" id="{7D93718E-0AC5-4F5D-9254-7ABF0347DF85}"/>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32E14A80-19CB-4C5D-A4C2-8D9271D618D6}"/>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36267383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637">
              <a:defRPr/>
            </a:pPr>
            <a:r>
              <a:rPr lang="en-US" dirty="0"/>
              <a:t>Named CFO in August 2011, then shortly after got called for random testing. He then got fired for unsatisfactory work performance on October 2011</a:t>
            </a:r>
          </a:p>
          <a:p>
            <a:endParaRPr lang="en-US" dirty="0"/>
          </a:p>
          <a:p>
            <a:r>
              <a:rPr lang="en-US" dirty="0"/>
              <a:t>Romero got picked for a random test and expressed concern to the OMUSA representative that he was being required to undergo testing. Romero further states that he submitted to the testing in order to comply with the </a:t>
            </a:r>
            <a:r>
              <a:rPr lang="en-US" b="1" u="sng" dirty="0"/>
              <a:t>City’s policy</a:t>
            </a:r>
            <a:r>
              <a:rPr lang="en-US" dirty="0"/>
              <a:t>, which would have </a:t>
            </a:r>
            <a:r>
              <a:rPr lang="en-US" b="1" u="sng" dirty="0"/>
              <a:t>required that he be terminated had he refused the tests</a:t>
            </a:r>
            <a:r>
              <a:rPr lang="en-US" dirty="0"/>
              <a:t>.  Following the testing, Romero promptly notified Wells, Hill, defendant David Anderson, the City Attorney, and Tim Wilson, the City’s acting City Manager, that he believed that the test administered to him was illegal and in violation of his civil rights because he was not in a safety or security sensitive position and no individualized suspicion had been identified. Romero alleges that Wells, Hill, Anderson, and Wilson all possessed responsibility for the continued operation of the City’s testing policy. Romero was told by Wilson “not to bother” Wells about the test and was informed that a fire department employee had tested positive for marijuana but that the City did not plan to pursue action against the employee in order to comply with the law. On August 23, 2011, Romero again inquired of Wells and expressed his intention that the City change its drug testing policy going forward to comply with the law. On August 30, Romero once again inquired of Wells, who then forwarded the inquiry to Anderson and Wilson on September 7, 2011.</a:t>
            </a:r>
          </a:p>
          <a:p>
            <a:endParaRPr lang="en-US" dirty="0"/>
          </a:p>
        </p:txBody>
      </p:sp>
      <p:sp>
        <p:nvSpPr>
          <p:cNvPr id="4" name="Slide Number Placeholder 3"/>
          <p:cNvSpPr>
            <a:spLocks noGrp="1"/>
          </p:cNvSpPr>
          <p:nvPr>
            <p:ph type="sldNum" sz="quarter" idx="5"/>
          </p:nvPr>
        </p:nvSpPr>
        <p:spPr/>
        <p:txBody>
          <a:bodyPr/>
          <a:lstStyle/>
          <a:p>
            <a:fld id="{E1592930-52C3-4387-966F-0874E42CF164}" type="slidenum">
              <a:rPr lang="en-US" smtClean="0"/>
              <a:t>28</a:t>
            </a:fld>
            <a:endParaRPr lang="en-US"/>
          </a:p>
        </p:txBody>
      </p:sp>
      <p:sp>
        <p:nvSpPr>
          <p:cNvPr id="5" name="Date Placeholder 4">
            <a:extLst>
              <a:ext uri="{FF2B5EF4-FFF2-40B4-BE49-F238E27FC236}">
                <a16:creationId xmlns:a16="http://schemas.microsoft.com/office/drawing/2014/main" id="{7B56F983-FAD9-4400-8EAB-32A0AAFA7693}"/>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CA4BF793-749D-4447-8C47-7D14CB6F226D}"/>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771848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means you have to talk to the employee!</a:t>
            </a:r>
          </a:p>
        </p:txBody>
      </p:sp>
      <p:sp>
        <p:nvSpPr>
          <p:cNvPr id="4" name="Slide Number Placeholder 3"/>
          <p:cNvSpPr>
            <a:spLocks noGrp="1"/>
          </p:cNvSpPr>
          <p:nvPr>
            <p:ph type="sldNum" sz="quarter" idx="5"/>
          </p:nvPr>
        </p:nvSpPr>
        <p:spPr/>
        <p:txBody>
          <a:bodyPr/>
          <a:lstStyle/>
          <a:p>
            <a:fld id="{E1592930-52C3-4387-966F-0874E42CF164}" type="slidenum">
              <a:rPr lang="en-US" smtClean="0"/>
              <a:t>29</a:t>
            </a:fld>
            <a:endParaRPr lang="en-US"/>
          </a:p>
        </p:txBody>
      </p:sp>
      <p:sp>
        <p:nvSpPr>
          <p:cNvPr id="5" name="Date Placeholder 4">
            <a:extLst>
              <a:ext uri="{FF2B5EF4-FFF2-40B4-BE49-F238E27FC236}">
                <a16:creationId xmlns:a16="http://schemas.microsoft.com/office/drawing/2014/main" id="{54818FD7-CC49-420E-BBE0-1A28805C2DA3}"/>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99B76A56-753F-4127-9204-FBBF1ED3A5E9}"/>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1567983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7.1	police officers;</a:t>
            </a:r>
          </a:p>
          <a:p>
            <a:r>
              <a:rPr lang="en-US" dirty="0"/>
              <a:t>7.2	firefighters;</a:t>
            </a:r>
          </a:p>
          <a:p>
            <a:r>
              <a:rPr lang="en-US" dirty="0"/>
              <a:t>7.3	persons engaged in activities which directly affect the safety of the public (safety sensitive)</a:t>
            </a:r>
          </a:p>
          <a:p>
            <a:r>
              <a:rPr lang="en-US" dirty="0"/>
              <a:t>7.4	employees whose work involves direct contract with inmates in the custody of the Department of Correction; or</a:t>
            </a:r>
          </a:p>
          <a:p>
            <a:r>
              <a:rPr lang="en-US" dirty="0"/>
              <a:t>7.5	employees whose work requires possession of a CDL.</a:t>
            </a:r>
          </a:p>
          <a:p>
            <a:endParaRPr lang="en-US" dirty="0"/>
          </a:p>
          <a:p>
            <a:endParaRPr lang="en-US" dirty="0"/>
          </a:p>
          <a:p>
            <a:r>
              <a:rPr lang="en-US" dirty="0"/>
              <a:t>$500 each time an employee is wrongfully tested and test will be deemed invalid</a:t>
            </a:r>
          </a:p>
        </p:txBody>
      </p:sp>
      <p:sp>
        <p:nvSpPr>
          <p:cNvPr id="4" name="Slide Number Placeholder 3"/>
          <p:cNvSpPr>
            <a:spLocks noGrp="1"/>
          </p:cNvSpPr>
          <p:nvPr>
            <p:ph type="sldNum" sz="quarter" idx="5"/>
          </p:nvPr>
        </p:nvSpPr>
        <p:spPr/>
        <p:txBody>
          <a:bodyPr/>
          <a:lstStyle/>
          <a:p>
            <a:fld id="{E1592930-52C3-4387-966F-0874E42CF164}" type="slidenum">
              <a:rPr lang="en-US" smtClean="0"/>
              <a:t>3</a:t>
            </a:fld>
            <a:endParaRPr lang="en-US"/>
          </a:p>
        </p:txBody>
      </p:sp>
      <p:sp>
        <p:nvSpPr>
          <p:cNvPr id="5" name="Date Placeholder 4">
            <a:extLst>
              <a:ext uri="{FF2B5EF4-FFF2-40B4-BE49-F238E27FC236}">
                <a16:creationId xmlns:a16="http://schemas.microsoft.com/office/drawing/2014/main" id="{830989DB-E66E-4701-920C-C07E5FDDD8BA}"/>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417252FE-43E5-4C4B-A3BF-281A922ED370}"/>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370301808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means you have to talk to the employee!</a:t>
            </a:r>
          </a:p>
        </p:txBody>
      </p:sp>
      <p:sp>
        <p:nvSpPr>
          <p:cNvPr id="4" name="Slide Number Placeholder 3"/>
          <p:cNvSpPr>
            <a:spLocks noGrp="1"/>
          </p:cNvSpPr>
          <p:nvPr>
            <p:ph type="sldNum" sz="quarter" idx="5"/>
          </p:nvPr>
        </p:nvSpPr>
        <p:spPr/>
        <p:txBody>
          <a:bodyPr/>
          <a:lstStyle/>
          <a:p>
            <a:fld id="{E1592930-52C3-4387-966F-0874E42CF164}" type="slidenum">
              <a:rPr lang="en-US" smtClean="0"/>
              <a:t>30</a:t>
            </a:fld>
            <a:endParaRPr lang="en-US"/>
          </a:p>
        </p:txBody>
      </p:sp>
      <p:sp>
        <p:nvSpPr>
          <p:cNvPr id="5" name="Date Placeholder 4">
            <a:extLst>
              <a:ext uri="{FF2B5EF4-FFF2-40B4-BE49-F238E27FC236}">
                <a16:creationId xmlns:a16="http://schemas.microsoft.com/office/drawing/2014/main" id="{32C8C912-3198-42D4-9E77-DFB44ACF8503}"/>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87F38A2F-9190-45DD-A262-6F69837BEBFD}"/>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7797500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592930-52C3-4387-966F-0874E42CF164}" type="slidenum">
              <a:rPr lang="en-US" smtClean="0"/>
              <a:t>31</a:t>
            </a:fld>
            <a:endParaRPr lang="en-US"/>
          </a:p>
        </p:txBody>
      </p:sp>
      <p:sp>
        <p:nvSpPr>
          <p:cNvPr id="5" name="Date Placeholder 4">
            <a:extLst>
              <a:ext uri="{FF2B5EF4-FFF2-40B4-BE49-F238E27FC236}">
                <a16:creationId xmlns:a16="http://schemas.microsoft.com/office/drawing/2014/main" id="{2BCFA1E7-0412-4034-9B98-32F51099BDC8}"/>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1F068A83-A51B-482C-8041-7C433CD3C109}"/>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83683758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592930-52C3-4387-966F-0874E42CF164}" type="slidenum">
              <a:rPr lang="en-US" smtClean="0"/>
              <a:t>32</a:t>
            </a:fld>
            <a:endParaRPr lang="en-US"/>
          </a:p>
        </p:txBody>
      </p:sp>
      <p:sp>
        <p:nvSpPr>
          <p:cNvPr id="5" name="Date Placeholder 4">
            <a:extLst>
              <a:ext uri="{FF2B5EF4-FFF2-40B4-BE49-F238E27FC236}">
                <a16:creationId xmlns:a16="http://schemas.microsoft.com/office/drawing/2014/main" id="{B08B4906-098B-4597-B29B-EEBFAE56ADF3}"/>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EFEF039F-EB1A-442E-A4C4-0420508A3E56}"/>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4138942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592930-52C3-4387-966F-0874E42CF164}" type="slidenum">
              <a:rPr lang="en-US" smtClean="0"/>
              <a:t>33</a:t>
            </a:fld>
            <a:endParaRPr lang="en-US"/>
          </a:p>
        </p:txBody>
      </p:sp>
      <p:sp>
        <p:nvSpPr>
          <p:cNvPr id="5" name="Date Placeholder 4">
            <a:extLst>
              <a:ext uri="{FF2B5EF4-FFF2-40B4-BE49-F238E27FC236}">
                <a16:creationId xmlns:a16="http://schemas.microsoft.com/office/drawing/2014/main" id="{5C0C8967-EA39-4BFE-913D-7A2A9F0AEE4C}"/>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07B25B72-AD36-464F-A8F2-EC17C9955DCE}"/>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2584696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592930-52C3-4387-966F-0874E42CF164}" type="slidenum">
              <a:rPr lang="en-US" smtClean="0"/>
              <a:t>4</a:t>
            </a:fld>
            <a:endParaRPr lang="en-US"/>
          </a:p>
        </p:txBody>
      </p:sp>
      <p:sp>
        <p:nvSpPr>
          <p:cNvPr id="5" name="Date Placeholder 4">
            <a:extLst>
              <a:ext uri="{FF2B5EF4-FFF2-40B4-BE49-F238E27FC236}">
                <a16:creationId xmlns:a16="http://schemas.microsoft.com/office/drawing/2014/main" id="{A3C9419F-78A7-47E9-8BA7-B1E5C37BEF40}"/>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9261CCB3-D45F-4AEB-BF82-FE71D501EBD7}"/>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1055101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592930-52C3-4387-966F-0874E42CF164}" type="slidenum">
              <a:rPr lang="en-US" smtClean="0"/>
              <a:t>5</a:t>
            </a:fld>
            <a:endParaRPr lang="en-US"/>
          </a:p>
        </p:txBody>
      </p:sp>
      <p:sp>
        <p:nvSpPr>
          <p:cNvPr id="5" name="Date Placeholder 4">
            <a:extLst>
              <a:ext uri="{FF2B5EF4-FFF2-40B4-BE49-F238E27FC236}">
                <a16:creationId xmlns:a16="http://schemas.microsoft.com/office/drawing/2014/main" id="{1F0B6EBE-61CD-4EDE-BA98-1E58FD64A6A1}"/>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615B735B-5A8F-46FE-9915-38ED259F8F49}"/>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1256523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PHMSA dispatchers (who may be office workers) would fall under federal testing guidelines.</a:t>
            </a:r>
          </a:p>
        </p:txBody>
      </p:sp>
      <p:sp>
        <p:nvSpPr>
          <p:cNvPr id="4" name="Slide Number Placeholder 3"/>
          <p:cNvSpPr>
            <a:spLocks noGrp="1"/>
          </p:cNvSpPr>
          <p:nvPr>
            <p:ph type="sldNum" sz="quarter" idx="5"/>
          </p:nvPr>
        </p:nvSpPr>
        <p:spPr/>
        <p:txBody>
          <a:bodyPr/>
          <a:lstStyle/>
          <a:p>
            <a:fld id="{E1592930-52C3-4387-966F-0874E42CF164}" type="slidenum">
              <a:rPr lang="en-US" smtClean="0"/>
              <a:t>6</a:t>
            </a:fld>
            <a:endParaRPr lang="en-US"/>
          </a:p>
        </p:txBody>
      </p:sp>
      <p:sp>
        <p:nvSpPr>
          <p:cNvPr id="5" name="Date Placeholder 4">
            <a:extLst>
              <a:ext uri="{FF2B5EF4-FFF2-40B4-BE49-F238E27FC236}">
                <a16:creationId xmlns:a16="http://schemas.microsoft.com/office/drawing/2014/main" id="{07B0D4EE-CC8D-42C6-9107-FB86F2DE19E5}"/>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EE82843F-A7BE-42F4-9189-EC89FDA8A74F}"/>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1845842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66">
              <a:defRPr/>
            </a:pPr>
            <a:r>
              <a:rPr lang="en-US" dirty="0"/>
              <a:t>PHMSA dispatchers (who may be office workers) would fall under federal testing guidelines.</a:t>
            </a:r>
          </a:p>
          <a:p>
            <a:endParaRPr lang="en-US" dirty="0"/>
          </a:p>
        </p:txBody>
      </p:sp>
      <p:sp>
        <p:nvSpPr>
          <p:cNvPr id="4" name="Slide Number Placeholder 3"/>
          <p:cNvSpPr>
            <a:spLocks noGrp="1"/>
          </p:cNvSpPr>
          <p:nvPr>
            <p:ph type="sldNum" sz="quarter" idx="5"/>
          </p:nvPr>
        </p:nvSpPr>
        <p:spPr/>
        <p:txBody>
          <a:bodyPr/>
          <a:lstStyle/>
          <a:p>
            <a:fld id="{E1592930-52C3-4387-966F-0874E42CF164}" type="slidenum">
              <a:rPr lang="en-US" smtClean="0"/>
              <a:t>7</a:t>
            </a:fld>
            <a:endParaRPr lang="en-US"/>
          </a:p>
        </p:txBody>
      </p:sp>
      <p:sp>
        <p:nvSpPr>
          <p:cNvPr id="5" name="Date Placeholder 4">
            <a:extLst>
              <a:ext uri="{FF2B5EF4-FFF2-40B4-BE49-F238E27FC236}">
                <a16:creationId xmlns:a16="http://schemas.microsoft.com/office/drawing/2014/main" id="{1980646F-93BE-4655-82EC-CC612D6EF2AA}"/>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2BE1CF3A-5AC4-43AC-AD53-09A2D002CB8D}"/>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5048617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592930-52C3-4387-966F-0874E42CF164}" type="slidenum">
              <a:rPr lang="en-US" smtClean="0"/>
              <a:t>8</a:t>
            </a:fld>
            <a:endParaRPr lang="en-US"/>
          </a:p>
        </p:txBody>
      </p:sp>
      <p:sp>
        <p:nvSpPr>
          <p:cNvPr id="5" name="Date Placeholder 4">
            <a:extLst>
              <a:ext uri="{FF2B5EF4-FFF2-40B4-BE49-F238E27FC236}">
                <a16:creationId xmlns:a16="http://schemas.microsoft.com/office/drawing/2014/main" id="{576ED759-11E8-4CB8-9926-B9A35421D3E6}"/>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6CDC2D42-C9CB-4D91-8880-545E7F757789}"/>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2695575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Public policy:</a:t>
            </a:r>
          </a:p>
          <a:p>
            <a:endParaRPr lang="en-US" dirty="0"/>
          </a:p>
          <a:p>
            <a:r>
              <a:rPr lang="en-US" dirty="0"/>
              <a:t>Like can’t fire anyone for filing a WC complaint or being a Whistleblower</a:t>
            </a:r>
          </a:p>
        </p:txBody>
      </p:sp>
      <p:sp>
        <p:nvSpPr>
          <p:cNvPr id="4" name="Slide Number Placeholder 3"/>
          <p:cNvSpPr>
            <a:spLocks noGrp="1"/>
          </p:cNvSpPr>
          <p:nvPr>
            <p:ph type="sldNum" sz="quarter" idx="5"/>
          </p:nvPr>
        </p:nvSpPr>
        <p:spPr/>
        <p:txBody>
          <a:bodyPr/>
          <a:lstStyle/>
          <a:p>
            <a:fld id="{E1592930-52C3-4387-966F-0874E42CF164}" type="slidenum">
              <a:rPr lang="en-US" smtClean="0"/>
              <a:t>9</a:t>
            </a:fld>
            <a:endParaRPr lang="en-US"/>
          </a:p>
        </p:txBody>
      </p:sp>
      <p:sp>
        <p:nvSpPr>
          <p:cNvPr id="5" name="Date Placeholder 4">
            <a:extLst>
              <a:ext uri="{FF2B5EF4-FFF2-40B4-BE49-F238E27FC236}">
                <a16:creationId xmlns:a16="http://schemas.microsoft.com/office/drawing/2014/main" id="{59F0704A-A22E-4373-8AC7-F366AF7D86ED}"/>
              </a:ext>
            </a:extLst>
          </p:cNvPr>
          <p:cNvSpPr>
            <a:spLocks noGrp="1"/>
          </p:cNvSpPr>
          <p:nvPr>
            <p:ph type="dt" idx="1"/>
          </p:nvPr>
        </p:nvSpPr>
        <p:spPr/>
        <p:txBody>
          <a:bodyPr/>
          <a:lstStyle/>
          <a:p>
            <a:r>
              <a:rPr lang="en-US"/>
              <a:t>7/12/2019</a:t>
            </a:r>
          </a:p>
        </p:txBody>
      </p:sp>
      <p:sp>
        <p:nvSpPr>
          <p:cNvPr id="6" name="Header Placeholder 5">
            <a:extLst>
              <a:ext uri="{FF2B5EF4-FFF2-40B4-BE49-F238E27FC236}">
                <a16:creationId xmlns:a16="http://schemas.microsoft.com/office/drawing/2014/main" id="{ADD73D21-DE0A-4642-9636-0FBCC58E8559}"/>
              </a:ext>
            </a:extLst>
          </p:cNvPr>
          <p:cNvSpPr>
            <a:spLocks noGrp="1"/>
          </p:cNvSpPr>
          <p:nvPr>
            <p:ph type="hdr" sz="quarter"/>
          </p:nvPr>
        </p:nvSpPr>
        <p:spPr/>
        <p:txBody>
          <a:bodyPr/>
          <a:lstStyle/>
          <a:p>
            <a:endParaRPr lang="en-US"/>
          </a:p>
        </p:txBody>
      </p:sp>
    </p:spTree>
    <p:extLst>
      <p:ext uri="{BB962C8B-B14F-4D97-AF65-F5344CB8AC3E}">
        <p14:creationId xmlns:p14="http://schemas.microsoft.com/office/powerpoint/2010/main" val="1908189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8D6B1-CD9B-480C-A595-421A96882F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51D88C8-77F6-4C09-886D-BE56A97C7D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60F212-0A6A-471D-9695-E0BD0F07C7F6}"/>
              </a:ext>
            </a:extLst>
          </p:cNvPr>
          <p:cNvSpPr>
            <a:spLocks noGrp="1"/>
          </p:cNvSpPr>
          <p:nvPr>
            <p:ph type="dt" sz="half" idx="10"/>
          </p:nvPr>
        </p:nvSpPr>
        <p:spPr/>
        <p:txBody>
          <a:bodyPr/>
          <a:lstStyle/>
          <a:p>
            <a:r>
              <a:rPr lang="en-US"/>
              <a:t>7/12/2019</a:t>
            </a:r>
          </a:p>
        </p:txBody>
      </p:sp>
      <p:sp>
        <p:nvSpPr>
          <p:cNvPr id="5" name="Footer Placeholder 4">
            <a:extLst>
              <a:ext uri="{FF2B5EF4-FFF2-40B4-BE49-F238E27FC236}">
                <a16:creationId xmlns:a16="http://schemas.microsoft.com/office/drawing/2014/main" id="{F46E8D62-1A1D-4EE7-A535-F04C43AF5E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DB167C-45D1-4A54-941C-44D1989317E4}"/>
              </a:ext>
            </a:extLst>
          </p:cNvPr>
          <p:cNvSpPr>
            <a:spLocks noGrp="1"/>
          </p:cNvSpPr>
          <p:nvPr>
            <p:ph type="sldNum" sz="quarter" idx="12"/>
          </p:nvPr>
        </p:nvSpPr>
        <p:spPr/>
        <p:txBody>
          <a:bodyPr/>
          <a:lstStyle/>
          <a:p>
            <a:fld id="{551320D9-1D41-431E-AE79-AE99C97E986C}" type="slidenum">
              <a:rPr lang="en-US" smtClean="0"/>
              <a:t>‹#›</a:t>
            </a:fld>
            <a:endParaRPr lang="en-US"/>
          </a:p>
        </p:txBody>
      </p:sp>
    </p:spTree>
    <p:extLst>
      <p:ext uri="{BB962C8B-B14F-4D97-AF65-F5344CB8AC3E}">
        <p14:creationId xmlns:p14="http://schemas.microsoft.com/office/powerpoint/2010/main" val="2914733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5DFA3-0B22-4522-8F16-926EAFE7EB9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90CC1B5-6D98-4AB3-8DA9-99BED36EBD2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FBDC1-122F-488F-8C88-CA01B86EFF83}"/>
              </a:ext>
            </a:extLst>
          </p:cNvPr>
          <p:cNvSpPr>
            <a:spLocks noGrp="1"/>
          </p:cNvSpPr>
          <p:nvPr>
            <p:ph type="dt" sz="half" idx="10"/>
          </p:nvPr>
        </p:nvSpPr>
        <p:spPr/>
        <p:txBody>
          <a:bodyPr/>
          <a:lstStyle/>
          <a:p>
            <a:r>
              <a:rPr lang="en-US"/>
              <a:t>7/12/2019</a:t>
            </a:r>
          </a:p>
        </p:txBody>
      </p:sp>
      <p:sp>
        <p:nvSpPr>
          <p:cNvPr id="5" name="Footer Placeholder 4">
            <a:extLst>
              <a:ext uri="{FF2B5EF4-FFF2-40B4-BE49-F238E27FC236}">
                <a16:creationId xmlns:a16="http://schemas.microsoft.com/office/drawing/2014/main" id="{31A7055A-E5CE-4B5A-81B5-67E432A43C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DA8A26-7120-44A9-B504-5BE72BEDFBAB}"/>
              </a:ext>
            </a:extLst>
          </p:cNvPr>
          <p:cNvSpPr>
            <a:spLocks noGrp="1"/>
          </p:cNvSpPr>
          <p:nvPr>
            <p:ph type="sldNum" sz="quarter" idx="12"/>
          </p:nvPr>
        </p:nvSpPr>
        <p:spPr/>
        <p:txBody>
          <a:bodyPr/>
          <a:lstStyle/>
          <a:p>
            <a:fld id="{551320D9-1D41-431E-AE79-AE99C97E986C}" type="slidenum">
              <a:rPr lang="en-US" smtClean="0"/>
              <a:t>‹#›</a:t>
            </a:fld>
            <a:endParaRPr lang="en-US"/>
          </a:p>
        </p:txBody>
      </p:sp>
    </p:spTree>
    <p:extLst>
      <p:ext uri="{BB962C8B-B14F-4D97-AF65-F5344CB8AC3E}">
        <p14:creationId xmlns:p14="http://schemas.microsoft.com/office/powerpoint/2010/main" val="3124371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491984-7374-4A25-8375-38C9CAD270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F11B8A2-6C8D-4174-BC06-CDBB53FFD32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998907-62C4-4E65-9E51-E01CC808843C}"/>
              </a:ext>
            </a:extLst>
          </p:cNvPr>
          <p:cNvSpPr>
            <a:spLocks noGrp="1"/>
          </p:cNvSpPr>
          <p:nvPr>
            <p:ph type="dt" sz="half" idx="10"/>
          </p:nvPr>
        </p:nvSpPr>
        <p:spPr/>
        <p:txBody>
          <a:bodyPr/>
          <a:lstStyle/>
          <a:p>
            <a:r>
              <a:rPr lang="en-US"/>
              <a:t>7/12/2019</a:t>
            </a:r>
          </a:p>
        </p:txBody>
      </p:sp>
      <p:sp>
        <p:nvSpPr>
          <p:cNvPr id="5" name="Footer Placeholder 4">
            <a:extLst>
              <a:ext uri="{FF2B5EF4-FFF2-40B4-BE49-F238E27FC236}">
                <a16:creationId xmlns:a16="http://schemas.microsoft.com/office/drawing/2014/main" id="{D821B171-4810-41C2-BF28-774C6566C7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3AFE43-7CFB-4381-B5DB-34998B234270}"/>
              </a:ext>
            </a:extLst>
          </p:cNvPr>
          <p:cNvSpPr>
            <a:spLocks noGrp="1"/>
          </p:cNvSpPr>
          <p:nvPr>
            <p:ph type="sldNum" sz="quarter" idx="12"/>
          </p:nvPr>
        </p:nvSpPr>
        <p:spPr/>
        <p:txBody>
          <a:bodyPr/>
          <a:lstStyle/>
          <a:p>
            <a:fld id="{551320D9-1D41-431E-AE79-AE99C97E986C}" type="slidenum">
              <a:rPr lang="en-US" smtClean="0"/>
              <a:t>‹#›</a:t>
            </a:fld>
            <a:endParaRPr lang="en-US"/>
          </a:p>
        </p:txBody>
      </p:sp>
    </p:spTree>
    <p:extLst>
      <p:ext uri="{BB962C8B-B14F-4D97-AF65-F5344CB8AC3E}">
        <p14:creationId xmlns:p14="http://schemas.microsoft.com/office/powerpoint/2010/main" val="3208364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6B476-D3E5-45ED-8D63-4D856843B3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CA4DD3-F424-413B-9BB3-5ADDE3959EC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EA1F50-83BF-40C5-AB2A-6CF8BB302F04}"/>
              </a:ext>
            </a:extLst>
          </p:cNvPr>
          <p:cNvSpPr>
            <a:spLocks noGrp="1"/>
          </p:cNvSpPr>
          <p:nvPr>
            <p:ph type="dt" sz="half" idx="10"/>
          </p:nvPr>
        </p:nvSpPr>
        <p:spPr/>
        <p:txBody>
          <a:bodyPr/>
          <a:lstStyle/>
          <a:p>
            <a:r>
              <a:rPr lang="en-US"/>
              <a:t>7/12/2019</a:t>
            </a:r>
          </a:p>
        </p:txBody>
      </p:sp>
      <p:sp>
        <p:nvSpPr>
          <p:cNvPr id="5" name="Footer Placeholder 4">
            <a:extLst>
              <a:ext uri="{FF2B5EF4-FFF2-40B4-BE49-F238E27FC236}">
                <a16:creationId xmlns:a16="http://schemas.microsoft.com/office/drawing/2014/main" id="{668DFCB0-6E48-4490-A8BC-CF7269E5DE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7F8015-8E74-4224-9218-126A6CF6F3FA}"/>
              </a:ext>
            </a:extLst>
          </p:cNvPr>
          <p:cNvSpPr>
            <a:spLocks noGrp="1"/>
          </p:cNvSpPr>
          <p:nvPr>
            <p:ph type="sldNum" sz="quarter" idx="12"/>
          </p:nvPr>
        </p:nvSpPr>
        <p:spPr/>
        <p:txBody>
          <a:bodyPr/>
          <a:lstStyle/>
          <a:p>
            <a:fld id="{551320D9-1D41-431E-AE79-AE99C97E986C}" type="slidenum">
              <a:rPr lang="en-US" smtClean="0"/>
              <a:t>‹#›</a:t>
            </a:fld>
            <a:endParaRPr lang="en-US"/>
          </a:p>
        </p:txBody>
      </p:sp>
    </p:spTree>
    <p:extLst>
      <p:ext uri="{BB962C8B-B14F-4D97-AF65-F5344CB8AC3E}">
        <p14:creationId xmlns:p14="http://schemas.microsoft.com/office/powerpoint/2010/main" val="2471081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45276-A304-4221-AD3D-364A541BEA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5E02AE5-8D2B-4D64-A2BA-37F3EC03CF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11E3962-6CB1-49AA-A164-552F133299A2}"/>
              </a:ext>
            </a:extLst>
          </p:cNvPr>
          <p:cNvSpPr>
            <a:spLocks noGrp="1"/>
          </p:cNvSpPr>
          <p:nvPr>
            <p:ph type="dt" sz="half" idx="10"/>
          </p:nvPr>
        </p:nvSpPr>
        <p:spPr/>
        <p:txBody>
          <a:bodyPr/>
          <a:lstStyle/>
          <a:p>
            <a:r>
              <a:rPr lang="en-US"/>
              <a:t>7/12/2019</a:t>
            </a:r>
          </a:p>
        </p:txBody>
      </p:sp>
      <p:sp>
        <p:nvSpPr>
          <p:cNvPr id="5" name="Footer Placeholder 4">
            <a:extLst>
              <a:ext uri="{FF2B5EF4-FFF2-40B4-BE49-F238E27FC236}">
                <a16:creationId xmlns:a16="http://schemas.microsoft.com/office/drawing/2014/main" id="{D9D51D38-4DD9-4FFD-B7B1-6628A455F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5373A6-023C-4DDC-B480-F0FDAA698423}"/>
              </a:ext>
            </a:extLst>
          </p:cNvPr>
          <p:cNvSpPr>
            <a:spLocks noGrp="1"/>
          </p:cNvSpPr>
          <p:nvPr>
            <p:ph type="sldNum" sz="quarter" idx="12"/>
          </p:nvPr>
        </p:nvSpPr>
        <p:spPr/>
        <p:txBody>
          <a:bodyPr/>
          <a:lstStyle/>
          <a:p>
            <a:fld id="{551320D9-1D41-431E-AE79-AE99C97E986C}" type="slidenum">
              <a:rPr lang="en-US" smtClean="0"/>
              <a:t>‹#›</a:t>
            </a:fld>
            <a:endParaRPr lang="en-US"/>
          </a:p>
        </p:txBody>
      </p:sp>
    </p:spTree>
    <p:extLst>
      <p:ext uri="{BB962C8B-B14F-4D97-AF65-F5344CB8AC3E}">
        <p14:creationId xmlns:p14="http://schemas.microsoft.com/office/powerpoint/2010/main" val="2186037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B55B0-EC73-40A3-B543-1B38BFAA16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5B8427-C00D-4AE0-BFCD-2A64D811CB5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5E67F2D-C45D-416E-9727-CB0C005D01A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A403A8-F6D5-4094-939C-BFD02DD29176}"/>
              </a:ext>
            </a:extLst>
          </p:cNvPr>
          <p:cNvSpPr>
            <a:spLocks noGrp="1"/>
          </p:cNvSpPr>
          <p:nvPr>
            <p:ph type="dt" sz="half" idx="10"/>
          </p:nvPr>
        </p:nvSpPr>
        <p:spPr/>
        <p:txBody>
          <a:bodyPr/>
          <a:lstStyle/>
          <a:p>
            <a:r>
              <a:rPr lang="en-US"/>
              <a:t>7/12/2019</a:t>
            </a:r>
          </a:p>
        </p:txBody>
      </p:sp>
      <p:sp>
        <p:nvSpPr>
          <p:cNvPr id="6" name="Footer Placeholder 5">
            <a:extLst>
              <a:ext uri="{FF2B5EF4-FFF2-40B4-BE49-F238E27FC236}">
                <a16:creationId xmlns:a16="http://schemas.microsoft.com/office/drawing/2014/main" id="{9166CE19-DE41-46C0-A2CD-751941371F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CF6B33-F6F2-4635-9ABF-D1649EA45B95}"/>
              </a:ext>
            </a:extLst>
          </p:cNvPr>
          <p:cNvSpPr>
            <a:spLocks noGrp="1"/>
          </p:cNvSpPr>
          <p:nvPr>
            <p:ph type="sldNum" sz="quarter" idx="12"/>
          </p:nvPr>
        </p:nvSpPr>
        <p:spPr/>
        <p:txBody>
          <a:bodyPr/>
          <a:lstStyle/>
          <a:p>
            <a:fld id="{551320D9-1D41-431E-AE79-AE99C97E986C}" type="slidenum">
              <a:rPr lang="en-US" smtClean="0"/>
              <a:t>‹#›</a:t>
            </a:fld>
            <a:endParaRPr lang="en-US"/>
          </a:p>
        </p:txBody>
      </p:sp>
    </p:spTree>
    <p:extLst>
      <p:ext uri="{BB962C8B-B14F-4D97-AF65-F5344CB8AC3E}">
        <p14:creationId xmlns:p14="http://schemas.microsoft.com/office/powerpoint/2010/main" val="2288307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31830-B927-49F9-AA93-02B7B81E64B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60F2FA-E7E6-46C4-B18A-1DF15451AF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BF614BC-0EA6-4345-B0D1-254DAB3CE17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DCA31BE-380A-459D-86EC-91F81EB947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E47F3C7-9C18-4E3D-81E4-FA7E1299785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E3E733-F839-479B-83B5-844204F1F9F1}"/>
              </a:ext>
            </a:extLst>
          </p:cNvPr>
          <p:cNvSpPr>
            <a:spLocks noGrp="1"/>
          </p:cNvSpPr>
          <p:nvPr>
            <p:ph type="dt" sz="half" idx="10"/>
          </p:nvPr>
        </p:nvSpPr>
        <p:spPr/>
        <p:txBody>
          <a:bodyPr/>
          <a:lstStyle/>
          <a:p>
            <a:r>
              <a:rPr lang="en-US"/>
              <a:t>7/12/2019</a:t>
            </a:r>
          </a:p>
        </p:txBody>
      </p:sp>
      <p:sp>
        <p:nvSpPr>
          <p:cNvPr id="8" name="Footer Placeholder 7">
            <a:extLst>
              <a:ext uri="{FF2B5EF4-FFF2-40B4-BE49-F238E27FC236}">
                <a16:creationId xmlns:a16="http://schemas.microsoft.com/office/drawing/2014/main" id="{48A979A7-6DE1-425A-A8D6-214DB32255F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56426AD-310F-4508-8166-2578B0DA2339}"/>
              </a:ext>
            </a:extLst>
          </p:cNvPr>
          <p:cNvSpPr>
            <a:spLocks noGrp="1"/>
          </p:cNvSpPr>
          <p:nvPr>
            <p:ph type="sldNum" sz="quarter" idx="12"/>
          </p:nvPr>
        </p:nvSpPr>
        <p:spPr/>
        <p:txBody>
          <a:bodyPr/>
          <a:lstStyle/>
          <a:p>
            <a:fld id="{551320D9-1D41-431E-AE79-AE99C97E986C}" type="slidenum">
              <a:rPr lang="en-US" smtClean="0"/>
              <a:t>‹#›</a:t>
            </a:fld>
            <a:endParaRPr lang="en-US"/>
          </a:p>
        </p:txBody>
      </p:sp>
    </p:spTree>
    <p:extLst>
      <p:ext uri="{BB962C8B-B14F-4D97-AF65-F5344CB8AC3E}">
        <p14:creationId xmlns:p14="http://schemas.microsoft.com/office/powerpoint/2010/main" val="1297403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FC86A-8E29-4F44-A100-B2329777C3D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59BDF06-94C2-481C-9332-97993A6051A8}"/>
              </a:ext>
            </a:extLst>
          </p:cNvPr>
          <p:cNvSpPr>
            <a:spLocks noGrp="1"/>
          </p:cNvSpPr>
          <p:nvPr>
            <p:ph type="dt" sz="half" idx="10"/>
          </p:nvPr>
        </p:nvSpPr>
        <p:spPr/>
        <p:txBody>
          <a:bodyPr/>
          <a:lstStyle/>
          <a:p>
            <a:r>
              <a:rPr lang="en-US"/>
              <a:t>7/12/2019</a:t>
            </a:r>
          </a:p>
        </p:txBody>
      </p:sp>
      <p:sp>
        <p:nvSpPr>
          <p:cNvPr id="4" name="Footer Placeholder 3">
            <a:extLst>
              <a:ext uri="{FF2B5EF4-FFF2-40B4-BE49-F238E27FC236}">
                <a16:creationId xmlns:a16="http://schemas.microsoft.com/office/drawing/2014/main" id="{8F5815BB-3994-4EDA-B1A4-E9D6B76BC33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38B8DAA-1B15-4216-8512-B0C9A347ECE1}"/>
              </a:ext>
            </a:extLst>
          </p:cNvPr>
          <p:cNvSpPr>
            <a:spLocks noGrp="1"/>
          </p:cNvSpPr>
          <p:nvPr>
            <p:ph type="sldNum" sz="quarter" idx="12"/>
          </p:nvPr>
        </p:nvSpPr>
        <p:spPr/>
        <p:txBody>
          <a:bodyPr/>
          <a:lstStyle/>
          <a:p>
            <a:fld id="{551320D9-1D41-431E-AE79-AE99C97E986C}" type="slidenum">
              <a:rPr lang="en-US" smtClean="0"/>
              <a:t>‹#›</a:t>
            </a:fld>
            <a:endParaRPr lang="en-US"/>
          </a:p>
        </p:txBody>
      </p:sp>
    </p:spTree>
    <p:extLst>
      <p:ext uri="{BB962C8B-B14F-4D97-AF65-F5344CB8AC3E}">
        <p14:creationId xmlns:p14="http://schemas.microsoft.com/office/powerpoint/2010/main" val="2575396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9A4317-21D7-44F3-8857-CF79D0457F93}"/>
              </a:ext>
            </a:extLst>
          </p:cNvPr>
          <p:cNvSpPr>
            <a:spLocks noGrp="1"/>
          </p:cNvSpPr>
          <p:nvPr>
            <p:ph type="dt" sz="half" idx="10"/>
          </p:nvPr>
        </p:nvSpPr>
        <p:spPr/>
        <p:txBody>
          <a:bodyPr/>
          <a:lstStyle/>
          <a:p>
            <a:r>
              <a:rPr lang="en-US"/>
              <a:t>7/12/2019</a:t>
            </a:r>
          </a:p>
        </p:txBody>
      </p:sp>
      <p:sp>
        <p:nvSpPr>
          <p:cNvPr id="3" name="Footer Placeholder 2">
            <a:extLst>
              <a:ext uri="{FF2B5EF4-FFF2-40B4-BE49-F238E27FC236}">
                <a16:creationId xmlns:a16="http://schemas.microsoft.com/office/drawing/2014/main" id="{C6CD8E52-3F30-4128-ADE0-3D460C77FE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D799AE9-D9EC-451A-A308-B0455F128BE6}"/>
              </a:ext>
            </a:extLst>
          </p:cNvPr>
          <p:cNvSpPr>
            <a:spLocks noGrp="1"/>
          </p:cNvSpPr>
          <p:nvPr>
            <p:ph type="sldNum" sz="quarter" idx="12"/>
          </p:nvPr>
        </p:nvSpPr>
        <p:spPr/>
        <p:txBody>
          <a:bodyPr/>
          <a:lstStyle/>
          <a:p>
            <a:fld id="{551320D9-1D41-431E-AE79-AE99C97E986C}" type="slidenum">
              <a:rPr lang="en-US" smtClean="0"/>
              <a:t>‹#›</a:t>
            </a:fld>
            <a:endParaRPr lang="en-US"/>
          </a:p>
        </p:txBody>
      </p:sp>
    </p:spTree>
    <p:extLst>
      <p:ext uri="{BB962C8B-B14F-4D97-AF65-F5344CB8AC3E}">
        <p14:creationId xmlns:p14="http://schemas.microsoft.com/office/powerpoint/2010/main" val="1424966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6B569-6DE3-4B80-926E-E0393051AA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E19DE32-2E14-49D5-981B-B26F43D0B6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69F8F9-FF5F-4594-B706-1F21822082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CEB753B-6F12-43BA-9025-D78085E893B6}"/>
              </a:ext>
            </a:extLst>
          </p:cNvPr>
          <p:cNvSpPr>
            <a:spLocks noGrp="1"/>
          </p:cNvSpPr>
          <p:nvPr>
            <p:ph type="dt" sz="half" idx="10"/>
          </p:nvPr>
        </p:nvSpPr>
        <p:spPr/>
        <p:txBody>
          <a:bodyPr/>
          <a:lstStyle/>
          <a:p>
            <a:r>
              <a:rPr lang="en-US"/>
              <a:t>7/12/2019</a:t>
            </a:r>
          </a:p>
        </p:txBody>
      </p:sp>
      <p:sp>
        <p:nvSpPr>
          <p:cNvPr id="6" name="Footer Placeholder 5">
            <a:extLst>
              <a:ext uri="{FF2B5EF4-FFF2-40B4-BE49-F238E27FC236}">
                <a16:creationId xmlns:a16="http://schemas.microsoft.com/office/drawing/2014/main" id="{763FE96F-7166-47FE-A955-D6BBE5DE1C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4BEEA3-7608-43DE-9D27-576059226EC2}"/>
              </a:ext>
            </a:extLst>
          </p:cNvPr>
          <p:cNvSpPr>
            <a:spLocks noGrp="1"/>
          </p:cNvSpPr>
          <p:nvPr>
            <p:ph type="sldNum" sz="quarter" idx="12"/>
          </p:nvPr>
        </p:nvSpPr>
        <p:spPr/>
        <p:txBody>
          <a:bodyPr/>
          <a:lstStyle/>
          <a:p>
            <a:fld id="{551320D9-1D41-431E-AE79-AE99C97E986C}" type="slidenum">
              <a:rPr lang="en-US" smtClean="0"/>
              <a:t>‹#›</a:t>
            </a:fld>
            <a:endParaRPr lang="en-US"/>
          </a:p>
        </p:txBody>
      </p:sp>
    </p:spTree>
    <p:extLst>
      <p:ext uri="{BB962C8B-B14F-4D97-AF65-F5344CB8AC3E}">
        <p14:creationId xmlns:p14="http://schemas.microsoft.com/office/powerpoint/2010/main" val="360806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83AB8-7247-4956-BDDD-4AD4AE6216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A110B6A-C4D2-41E2-94ED-3383717B13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F5E2DC4-7AD1-4D20-9ADF-1273EA4699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9346D4-26C8-412E-BC52-A63B593F1B3A}"/>
              </a:ext>
            </a:extLst>
          </p:cNvPr>
          <p:cNvSpPr>
            <a:spLocks noGrp="1"/>
          </p:cNvSpPr>
          <p:nvPr>
            <p:ph type="dt" sz="half" idx="10"/>
          </p:nvPr>
        </p:nvSpPr>
        <p:spPr/>
        <p:txBody>
          <a:bodyPr/>
          <a:lstStyle/>
          <a:p>
            <a:r>
              <a:rPr lang="en-US"/>
              <a:t>7/12/2019</a:t>
            </a:r>
          </a:p>
        </p:txBody>
      </p:sp>
      <p:sp>
        <p:nvSpPr>
          <p:cNvPr id="6" name="Footer Placeholder 5">
            <a:extLst>
              <a:ext uri="{FF2B5EF4-FFF2-40B4-BE49-F238E27FC236}">
                <a16:creationId xmlns:a16="http://schemas.microsoft.com/office/drawing/2014/main" id="{D08C9777-56C7-428D-9B9A-991DAA317B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D9231B-B733-4595-868F-0436D9C6DFBF}"/>
              </a:ext>
            </a:extLst>
          </p:cNvPr>
          <p:cNvSpPr>
            <a:spLocks noGrp="1"/>
          </p:cNvSpPr>
          <p:nvPr>
            <p:ph type="sldNum" sz="quarter" idx="12"/>
          </p:nvPr>
        </p:nvSpPr>
        <p:spPr/>
        <p:txBody>
          <a:bodyPr/>
          <a:lstStyle/>
          <a:p>
            <a:fld id="{551320D9-1D41-431E-AE79-AE99C97E986C}" type="slidenum">
              <a:rPr lang="en-US" smtClean="0"/>
              <a:t>‹#›</a:t>
            </a:fld>
            <a:endParaRPr lang="en-US"/>
          </a:p>
        </p:txBody>
      </p:sp>
    </p:spTree>
    <p:extLst>
      <p:ext uri="{BB962C8B-B14F-4D97-AF65-F5344CB8AC3E}">
        <p14:creationId xmlns:p14="http://schemas.microsoft.com/office/powerpoint/2010/main" val="3298797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8DE203-A6D9-4770-A40A-81CDF0A54E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8F67C04-168A-463E-B529-83D66DD721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F571B3-8E9E-4176-9607-0FAE9F7562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7/12/2019</a:t>
            </a:r>
          </a:p>
        </p:txBody>
      </p:sp>
      <p:sp>
        <p:nvSpPr>
          <p:cNvPr id="5" name="Footer Placeholder 4">
            <a:extLst>
              <a:ext uri="{FF2B5EF4-FFF2-40B4-BE49-F238E27FC236}">
                <a16:creationId xmlns:a16="http://schemas.microsoft.com/office/drawing/2014/main" id="{3B213D36-BA3A-454E-AC1B-84BB09F683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BE89FF9-B6CA-4345-962C-CBA2DF579D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320D9-1D41-431E-AE79-AE99C97E986C}" type="slidenum">
              <a:rPr lang="en-US" smtClean="0"/>
              <a:t>‹#›</a:t>
            </a:fld>
            <a:endParaRPr lang="en-US"/>
          </a:p>
        </p:txBody>
      </p:sp>
    </p:spTree>
    <p:extLst>
      <p:ext uri="{BB962C8B-B14F-4D97-AF65-F5344CB8AC3E}">
        <p14:creationId xmlns:p14="http://schemas.microsoft.com/office/powerpoint/2010/main" val="1306666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mailto:spaulson@omag.org"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hyperlink" Target="http://www.omhrp.org/" TargetMode="External"/><Relationship Id="rId4" Type="http://schemas.openxmlformats.org/officeDocument/2006/relationships/hyperlink" Target="http://www.omag.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53296B7-6E97-417D-BDF7-9DA956ACEF8E}"/>
              </a:ext>
            </a:extLst>
          </p:cNvPr>
          <p:cNvSpPr txBox="1"/>
          <p:nvPr/>
        </p:nvSpPr>
        <p:spPr>
          <a:xfrm>
            <a:off x="645264" y="4445251"/>
            <a:ext cx="10901471" cy="1909176"/>
          </a:xfrm>
          <a:prstGeom prst="rect">
            <a:avLst/>
          </a:prstGeom>
          <a:noFill/>
        </p:spPr>
        <p:txBody>
          <a:bodyPr vert="horz" lIns="91440" tIns="45720" rIns="91440" bIns="45720" rtlCol="0" anchor="b">
            <a:normAutofit lnSpcReduction="10000"/>
          </a:bodyPr>
          <a:lstStyle/>
          <a:p>
            <a:pPr algn="ctr">
              <a:lnSpc>
                <a:spcPct val="90000"/>
              </a:lnSpc>
              <a:spcBef>
                <a:spcPct val="0"/>
              </a:spcBef>
              <a:spcAft>
                <a:spcPts val="600"/>
              </a:spcAft>
            </a:pPr>
            <a:r>
              <a:rPr lang="en-US" sz="4800" dirty="0">
                <a:solidFill>
                  <a:schemeClr val="accent6"/>
                </a:solidFill>
                <a:latin typeface="Bernard MT Condensed" panose="02050806060905020404" pitchFamily="18" charset="0"/>
                <a:ea typeface="+mj-ea"/>
                <a:cs typeface="+mj-cs"/>
              </a:rPr>
              <a:t>The Impact of Medical Marijuana </a:t>
            </a:r>
          </a:p>
          <a:p>
            <a:pPr algn="ctr">
              <a:lnSpc>
                <a:spcPct val="90000"/>
              </a:lnSpc>
              <a:spcBef>
                <a:spcPct val="0"/>
              </a:spcBef>
              <a:spcAft>
                <a:spcPts val="600"/>
              </a:spcAft>
            </a:pPr>
            <a:r>
              <a:rPr lang="en-US" sz="4800" dirty="0">
                <a:solidFill>
                  <a:schemeClr val="accent6"/>
                </a:solidFill>
                <a:latin typeface="Bernard MT Condensed" panose="02050806060905020404" pitchFamily="18" charset="0"/>
                <a:ea typeface="+mj-ea"/>
                <a:cs typeface="+mj-cs"/>
              </a:rPr>
              <a:t>in a Municipal Workplace</a:t>
            </a:r>
          </a:p>
          <a:p>
            <a:pPr algn="ctr">
              <a:lnSpc>
                <a:spcPct val="90000"/>
              </a:lnSpc>
              <a:spcBef>
                <a:spcPct val="0"/>
              </a:spcBef>
              <a:spcAft>
                <a:spcPts val="600"/>
              </a:spcAft>
            </a:pPr>
            <a:r>
              <a:rPr lang="en-US" sz="3200" dirty="0">
                <a:solidFill>
                  <a:schemeClr val="accent6"/>
                </a:solidFill>
                <a:latin typeface="Bernard MT Condensed" panose="02050806060905020404" pitchFamily="18" charset="0"/>
                <a:ea typeface="+mj-ea"/>
                <a:cs typeface="+mj-cs"/>
              </a:rPr>
              <a:t>By:  Suzie Paulson, OMAG General Counsel</a:t>
            </a:r>
          </a:p>
        </p:txBody>
      </p:sp>
      <p:sp>
        <p:nvSpPr>
          <p:cNvPr id="38" name="Rounded Rectangle 18">
            <a:extLst>
              <a:ext uri="{FF2B5EF4-FFF2-40B4-BE49-F238E27FC236}">
                <a16:creationId xmlns:a16="http://schemas.microsoft.com/office/drawing/2014/main" id="{283A93BD-A469-4D4C-8A1F-5668AE9758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28565" y="503573"/>
            <a:ext cx="7134870" cy="3599401"/>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Content Placeholder 3">
            <a:extLst>
              <a:ext uri="{FF2B5EF4-FFF2-40B4-BE49-F238E27FC236}">
                <a16:creationId xmlns:a16="http://schemas.microsoft.com/office/drawing/2014/main" id="{BF9F8054-BFA4-41BD-868B-EE0FE10C8548}"/>
              </a:ext>
            </a:extLst>
          </p:cNvPr>
          <p:cNvPicPr>
            <a:picLocks noChangeAspect="1"/>
          </p:cNvPicPr>
          <p:nvPr/>
        </p:nvPicPr>
        <p:blipFill rotWithShape="1">
          <a:blip r:embed="rId3"/>
          <a:srcRect t="397" r="-1" b="6055"/>
          <a:stretch/>
        </p:blipFill>
        <p:spPr>
          <a:xfrm>
            <a:off x="2694432" y="666497"/>
            <a:ext cx="6803136" cy="3273552"/>
          </a:xfrm>
          <a:prstGeom prst="rect">
            <a:avLst/>
          </a:prstGeom>
          <a:effectLst/>
        </p:spPr>
      </p:pic>
      <p:pic>
        <p:nvPicPr>
          <p:cNvPr id="2" name="Picture 1">
            <a:extLst>
              <a:ext uri="{FF2B5EF4-FFF2-40B4-BE49-F238E27FC236}">
                <a16:creationId xmlns:a16="http://schemas.microsoft.com/office/drawing/2014/main" id="{134A4196-7655-413C-8627-1B2BD1067638}"/>
              </a:ext>
            </a:extLst>
          </p:cNvPr>
          <p:cNvPicPr>
            <a:picLocks noChangeAspect="1"/>
          </p:cNvPicPr>
          <p:nvPr/>
        </p:nvPicPr>
        <p:blipFill>
          <a:blip r:embed="rId4"/>
          <a:stretch>
            <a:fillRect/>
          </a:stretch>
        </p:blipFill>
        <p:spPr>
          <a:xfrm>
            <a:off x="279611" y="6354427"/>
            <a:ext cx="1426526" cy="311829"/>
          </a:xfrm>
          <a:prstGeom prst="rect">
            <a:avLst/>
          </a:prstGeom>
        </p:spPr>
      </p:pic>
    </p:spTree>
    <p:extLst>
      <p:ext uri="{BB962C8B-B14F-4D97-AF65-F5344CB8AC3E}">
        <p14:creationId xmlns:p14="http://schemas.microsoft.com/office/powerpoint/2010/main" val="1662889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0">
            <a:extLst>
              <a:ext uri="{FF2B5EF4-FFF2-40B4-BE49-F238E27FC236}">
                <a16:creationId xmlns:a16="http://schemas.microsoft.com/office/drawing/2014/main" id="{5AE5DCB1-FF27-47CF-962D-2FF631ACB9C7}"/>
              </a:ext>
            </a:extLst>
          </p:cNvPr>
          <p:cNvSpPr>
            <a:spLocks noGrp="1"/>
          </p:cNvSpPr>
          <p:nvPr>
            <p:ph idx="1"/>
          </p:nvPr>
        </p:nvSpPr>
        <p:spPr>
          <a:xfrm>
            <a:off x="746760" y="499745"/>
            <a:ext cx="10515600" cy="5156586"/>
          </a:xfrm>
          <a:solidFill>
            <a:schemeClr val="bg1"/>
          </a:solidFill>
        </p:spPr>
        <p:txBody>
          <a:bodyPr>
            <a:normAutofit fontScale="85000" lnSpcReduction="20000"/>
          </a:bodyPr>
          <a:lstStyle/>
          <a:p>
            <a:pPr marL="0" marR="0" indent="0">
              <a:lnSpc>
                <a:spcPct val="107000"/>
              </a:lnSpc>
              <a:spcBef>
                <a:spcPts val="0"/>
              </a:spcBef>
              <a:spcAft>
                <a:spcPts val="0"/>
              </a:spcAft>
              <a:buNone/>
            </a:pPr>
            <a:endParaRPr lang="en-US" sz="5400" dirty="0">
              <a:solidFill>
                <a:srgbClr val="595959"/>
              </a:solidFill>
              <a:latin typeface="Arial" panose="020B060402020202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8500" dirty="0" err="1">
                <a:solidFill>
                  <a:srgbClr val="595959"/>
                </a:solidFill>
                <a:latin typeface="Arial" panose="020B0604020202020204" pitchFamily="34" charset="0"/>
                <a:ea typeface="Calibri" panose="020F0502020204030204" pitchFamily="34" charset="0"/>
                <a:cs typeface="Times New Roman" panose="02020603050405020304" pitchFamily="18" charset="0"/>
              </a:rPr>
              <a:t>dis·crim·i·na·tion</a:t>
            </a:r>
            <a:endParaRPr lang="en-US" sz="52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3200" dirty="0">
                <a:solidFill>
                  <a:srgbClr val="595959"/>
                </a:solidFill>
                <a:latin typeface="Book Antiqua" panose="02040602050305030304" pitchFamily="18" charset="0"/>
                <a:ea typeface="Times New Roman" panose="02020603050405020304" pitchFamily="18" charset="0"/>
                <a:cs typeface="Arial" panose="020B0604020202020204" pitchFamily="34"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3800" dirty="0">
                <a:solidFill>
                  <a:srgbClr val="595959"/>
                </a:solidFill>
                <a:latin typeface="Book Antiqua" panose="02040602050305030304" pitchFamily="18" charset="0"/>
                <a:ea typeface="Times New Roman" panose="02020603050405020304" pitchFamily="18" charset="0"/>
                <a:cs typeface="Arial" panose="020B0604020202020204" pitchFamily="34" charset="0"/>
              </a:rPr>
              <a:t>The unjust or prejudicial treatment of different categories of people or things, especially on the grounds of race, age, or sex.</a:t>
            </a:r>
          </a:p>
          <a:p>
            <a:pPr marL="0" marR="0" indent="0">
              <a:lnSpc>
                <a:spcPct val="107000"/>
              </a:lnSpc>
              <a:spcBef>
                <a:spcPts val="0"/>
              </a:spcBef>
              <a:spcAft>
                <a:spcPts val="0"/>
              </a:spcAft>
              <a:buNone/>
            </a:pPr>
            <a:endParaRPr lang="en-US" sz="3800" dirty="0">
              <a:latin typeface="Calibri" panose="020F0502020204030204" pitchFamily="34" charset="0"/>
              <a:ea typeface="Calibri" panose="020F0502020204030204" pitchFamily="34" charset="0"/>
              <a:cs typeface="Times New Roman" panose="02020603050405020304" pitchFamily="18" charset="0"/>
            </a:endParaRPr>
          </a:p>
          <a:p>
            <a:pPr marL="457200" marR="0" indent="0">
              <a:lnSpc>
                <a:spcPct val="107000"/>
              </a:lnSpc>
              <a:spcBef>
                <a:spcPts val="0"/>
              </a:spcBef>
              <a:spcAft>
                <a:spcPts val="800"/>
              </a:spcAft>
              <a:buNone/>
            </a:pPr>
            <a:r>
              <a:rPr lang="en-US" sz="3800" i="1" dirty="0">
                <a:solidFill>
                  <a:srgbClr val="595959"/>
                </a:solidFill>
                <a:latin typeface="Book Antiqua" panose="02040602050305030304" pitchFamily="18" charset="0"/>
                <a:ea typeface="Calibri" panose="020F0502020204030204" pitchFamily="34" charset="0"/>
                <a:cs typeface="Times New Roman" panose="02020603050405020304" pitchFamily="18" charset="0"/>
              </a:rPr>
              <a:t>Synonyms: prejudice, bias, bigotry, intolerance, narrow-mindedness, unfairness, inequity, favoritism, one-sidedness, partisanship</a:t>
            </a:r>
            <a:endParaRPr lang="en-US" sz="3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195516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9BE319-06CC-4260-A6EE-2704E7AAE259}"/>
              </a:ext>
            </a:extLst>
          </p:cNvPr>
          <p:cNvSpPr>
            <a:spLocks noGrp="1"/>
          </p:cNvSpPr>
          <p:nvPr>
            <p:ph type="title"/>
          </p:nvPr>
        </p:nvSpPr>
        <p:spPr>
          <a:xfrm>
            <a:off x="838200" y="631825"/>
            <a:ext cx="10515600" cy="1325563"/>
          </a:xfrm>
        </p:spPr>
        <p:txBody>
          <a:bodyPr>
            <a:normAutofit/>
          </a:bodyPr>
          <a:lstStyle/>
          <a:p>
            <a:r>
              <a:rPr lang="en-US" sz="6000" dirty="0">
                <a:solidFill>
                  <a:schemeClr val="accent6"/>
                </a:solidFill>
                <a:latin typeface="Bernard MT Condensed" panose="02050806060905020404" pitchFamily="18" charset="0"/>
              </a:rPr>
              <a:t>The Exceptions</a:t>
            </a:r>
          </a:p>
        </p:txBody>
      </p:sp>
      <p:sp>
        <p:nvSpPr>
          <p:cNvPr id="3" name="Content Placeholder 2">
            <a:extLst>
              <a:ext uri="{FF2B5EF4-FFF2-40B4-BE49-F238E27FC236}">
                <a16:creationId xmlns:a16="http://schemas.microsoft.com/office/drawing/2014/main" id="{0B40A3D5-B79C-4875-90CD-67E91852C808}"/>
              </a:ext>
            </a:extLst>
          </p:cNvPr>
          <p:cNvSpPr>
            <a:spLocks noGrp="1"/>
          </p:cNvSpPr>
          <p:nvPr>
            <p:ph idx="1"/>
          </p:nvPr>
        </p:nvSpPr>
        <p:spPr>
          <a:xfrm>
            <a:off x="838200" y="1957388"/>
            <a:ext cx="10515600" cy="4268786"/>
          </a:xfrm>
        </p:spPr>
        <p:txBody>
          <a:bodyPr>
            <a:normAutofit fontScale="77500" lnSpcReduction="20000"/>
          </a:bodyPr>
          <a:lstStyle/>
          <a:p>
            <a:pPr marL="548640" indent="-457200">
              <a:lnSpc>
                <a:spcPct val="120000"/>
              </a:lnSpc>
              <a:buFont typeface="Wingdings" panose="05000000000000000000" pitchFamily="2" charset="2"/>
              <a:buChar char="Ø"/>
            </a:pPr>
            <a:r>
              <a:rPr lang="en-US" sz="3600" dirty="0">
                <a:solidFill>
                  <a:schemeClr val="tx1">
                    <a:lumMod val="65000"/>
                    <a:lumOff val="35000"/>
                  </a:schemeClr>
                </a:solidFill>
                <a:latin typeface="Book Antiqua" panose="02040602050305030304" pitchFamily="18" charset="0"/>
              </a:rPr>
              <a:t>Use or possession of marijuana at work or during work hours</a:t>
            </a:r>
          </a:p>
          <a:p>
            <a:pPr marL="548640" indent="-457200">
              <a:lnSpc>
                <a:spcPct val="120000"/>
              </a:lnSpc>
              <a:buFont typeface="Wingdings" panose="05000000000000000000" pitchFamily="2" charset="2"/>
              <a:buChar char="Ø"/>
            </a:pPr>
            <a:endParaRPr lang="en-US" sz="600" dirty="0">
              <a:solidFill>
                <a:schemeClr val="tx1">
                  <a:lumMod val="65000"/>
                  <a:lumOff val="35000"/>
                </a:schemeClr>
              </a:solidFill>
              <a:latin typeface="Book Antiqua" panose="02040602050305030304" pitchFamily="18" charset="0"/>
            </a:endParaRPr>
          </a:p>
          <a:p>
            <a:pPr marL="548640" indent="-457200">
              <a:lnSpc>
                <a:spcPct val="120000"/>
              </a:lnSpc>
              <a:buFont typeface="Wingdings" panose="05000000000000000000" pitchFamily="2" charset="2"/>
              <a:buChar char="Ø"/>
            </a:pPr>
            <a:r>
              <a:rPr lang="en-US" sz="3600" dirty="0">
                <a:solidFill>
                  <a:schemeClr val="tx1">
                    <a:lumMod val="65000"/>
                    <a:lumOff val="35000"/>
                  </a:schemeClr>
                </a:solidFill>
                <a:latin typeface="Book Antiqua" panose="02040602050305030304" pitchFamily="18" charset="0"/>
              </a:rPr>
              <a:t>The City would imminently lose a monetary or licensing-related benefit under federal law or grant</a:t>
            </a:r>
          </a:p>
          <a:p>
            <a:pPr marL="548640" indent="-457200">
              <a:lnSpc>
                <a:spcPct val="120000"/>
              </a:lnSpc>
              <a:buFont typeface="Wingdings" panose="05000000000000000000" pitchFamily="2" charset="2"/>
              <a:buChar char="Ø"/>
            </a:pPr>
            <a:endParaRPr lang="en-US" sz="400" dirty="0">
              <a:solidFill>
                <a:schemeClr val="tx1">
                  <a:lumMod val="65000"/>
                  <a:lumOff val="35000"/>
                </a:schemeClr>
              </a:solidFill>
              <a:latin typeface="Book Antiqua" panose="02040602050305030304" pitchFamily="18" charset="0"/>
            </a:endParaRPr>
          </a:p>
          <a:p>
            <a:pPr marL="548640" indent="-457200">
              <a:lnSpc>
                <a:spcPct val="120000"/>
              </a:lnSpc>
              <a:buFont typeface="Wingdings" panose="05000000000000000000" pitchFamily="2" charset="2"/>
              <a:buChar char="Ø"/>
            </a:pPr>
            <a:r>
              <a:rPr lang="en-US" sz="3600" dirty="0">
                <a:solidFill>
                  <a:schemeClr val="tx1">
                    <a:lumMod val="65000"/>
                    <a:lumOff val="35000"/>
                  </a:schemeClr>
                </a:solidFill>
                <a:latin typeface="Book Antiqua" panose="02040602050305030304" pitchFamily="18" charset="0"/>
              </a:rPr>
              <a:t>The employee is required to possess CDL or equivalent federal/state license as part of job duties </a:t>
            </a:r>
          </a:p>
          <a:p>
            <a:pPr marL="548640" indent="-457200">
              <a:lnSpc>
                <a:spcPct val="120000"/>
              </a:lnSpc>
              <a:buFont typeface="Wingdings" panose="05000000000000000000" pitchFamily="2" charset="2"/>
              <a:buChar char="Ø"/>
            </a:pPr>
            <a:endParaRPr lang="en-US" sz="1000" dirty="0">
              <a:solidFill>
                <a:schemeClr val="tx1">
                  <a:lumMod val="65000"/>
                  <a:lumOff val="35000"/>
                </a:schemeClr>
              </a:solidFill>
              <a:latin typeface="Book Antiqua" panose="02040602050305030304" pitchFamily="18" charset="0"/>
            </a:endParaRPr>
          </a:p>
          <a:p>
            <a:pPr marL="548640" indent="-457200">
              <a:lnSpc>
                <a:spcPct val="120000"/>
              </a:lnSpc>
              <a:buFont typeface="Wingdings" panose="05000000000000000000" pitchFamily="2" charset="2"/>
              <a:buChar char="Ø"/>
            </a:pPr>
            <a:r>
              <a:rPr lang="en-US" sz="3600" dirty="0">
                <a:solidFill>
                  <a:schemeClr val="tx1">
                    <a:lumMod val="65000"/>
                    <a:lumOff val="35000"/>
                  </a:schemeClr>
                </a:solidFill>
                <a:latin typeface="Book Antiqua" panose="02040602050305030304" pitchFamily="18" charset="0"/>
              </a:rPr>
              <a:t>Safety sensitive positions (as defined by the MM statute)</a:t>
            </a:r>
          </a:p>
        </p:txBody>
      </p:sp>
      <p:sp>
        <p:nvSpPr>
          <p:cNvPr id="5" name="TextBox 4">
            <a:extLst>
              <a:ext uri="{FF2B5EF4-FFF2-40B4-BE49-F238E27FC236}">
                <a16:creationId xmlns:a16="http://schemas.microsoft.com/office/drawing/2014/main" id="{07E658AE-8381-4132-A145-8E3AB69A486F}"/>
              </a:ext>
            </a:extLst>
          </p:cNvPr>
          <p:cNvSpPr txBox="1"/>
          <p:nvPr/>
        </p:nvSpPr>
        <p:spPr>
          <a:xfrm>
            <a:off x="8954430" y="6012735"/>
            <a:ext cx="2798956" cy="369332"/>
          </a:xfrm>
          <a:prstGeom prst="rect">
            <a:avLst/>
          </a:prstGeom>
          <a:noFill/>
        </p:spPr>
        <p:txBody>
          <a:bodyPr wrap="square" rtlCol="0">
            <a:spAutoFit/>
          </a:bodyPr>
          <a:lstStyle/>
          <a:p>
            <a:r>
              <a:rPr lang="en-US" dirty="0">
                <a:solidFill>
                  <a:srgbClr val="FF0000"/>
                </a:solidFill>
                <a:latin typeface="Bodoni MT" panose="02070603080606020203" pitchFamily="18" charset="0"/>
              </a:rPr>
              <a:t>Effective: August 28, 2019</a:t>
            </a:r>
          </a:p>
        </p:txBody>
      </p:sp>
    </p:spTree>
    <p:extLst>
      <p:ext uri="{BB962C8B-B14F-4D97-AF65-F5344CB8AC3E}">
        <p14:creationId xmlns:p14="http://schemas.microsoft.com/office/powerpoint/2010/main" val="2358630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908D85-69D7-425D-B87B-032C787B15CF}"/>
              </a:ext>
            </a:extLst>
          </p:cNvPr>
          <p:cNvSpPr>
            <a:spLocks noGrp="1"/>
          </p:cNvSpPr>
          <p:nvPr>
            <p:ph type="title"/>
          </p:nvPr>
        </p:nvSpPr>
        <p:spPr>
          <a:xfrm>
            <a:off x="838200" y="963877"/>
            <a:ext cx="3494362" cy="4930246"/>
          </a:xfrm>
        </p:spPr>
        <p:txBody>
          <a:bodyPr>
            <a:normAutofit/>
          </a:bodyPr>
          <a:lstStyle/>
          <a:p>
            <a:pPr algn="r">
              <a:spcAft>
                <a:spcPts val="600"/>
              </a:spcAft>
            </a:pPr>
            <a:r>
              <a:rPr lang="en-US" sz="6600" dirty="0">
                <a:solidFill>
                  <a:schemeClr val="accent6"/>
                </a:solidFill>
                <a:latin typeface="Bernard MT Condensed" panose="02050806060905020404" pitchFamily="18" charset="0"/>
              </a:rPr>
              <a:t>Safety Sensitive Duties:</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D144878-1D94-4FBD-B75E-041ED677C237}"/>
              </a:ext>
            </a:extLst>
          </p:cNvPr>
          <p:cNvSpPr>
            <a:spLocks noGrp="1"/>
          </p:cNvSpPr>
          <p:nvPr>
            <p:ph idx="1"/>
          </p:nvPr>
        </p:nvSpPr>
        <p:spPr>
          <a:xfrm>
            <a:off x="4976031" y="524107"/>
            <a:ext cx="6894400" cy="5921298"/>
          </a:xfrm>
        </p:spPr>
        <p:txBody>
          <a:bodyPr anchor="ctr">
            <a:normAutofit fontScale="70000" lnSpcReduction="20000"/>
          </a:bodyPr>
          <a:lstStyle/>
          <a:p>
            <a:pPr marL="457200" indent="-457200">
              <a:lnSpc>
                <a:spcPct val="120000"/>
              </a:lnSpc>
              <a:spcBef>
                <a:spcPts val="1200"/>
              </a:spcBef>
              <a:buNone/>
              <a:tabLst>
                <a:tab pos="457200" algn="l"/>
              </a:tabLst>
            </a:pPr>
            <a:r>
              <a:rPr lang="en-US" sz="3600" dirty="0">
                <a:solidFill>
                  <a:schemeClr val="tx1">
                    <a:lumMod val="65000"/>
                    <a:lumOff val="35000"/>
                  </a:schemeClr>
                </a:solidFill>
                <a:latin typeface="Book Antiqua" panose="02040602050305030304" pitchFamily="18" charset="0"/>
              </a:rPr>
              <a:t>a.</a:t>
            </a:r>
            <a:r>
              <a:rPr lang="en-US" sz="2400" dirty="0"/>
              <a:t>	</a:t>
            </a:r>
            <a:r>
              <a:rPr lang="en-US" sz="3600" dirty="0">
                <a:solidFill>
                  <a:schemeClr val="tx1">
                    <a:lumMod val="65000"/>
                    <a:lumOff val="35000"/>
                  </a:schemeClr>
                </a:solidFill>
                <a:latin typeface="Book Antiqua" panose="02040602050305030304" pitchFamily="18" charset="0"/>
              </a:rPr>
              <a:t>the handling, packaging, processing, storage, disposal or transport of hazardous materials</a:t>
            </a:r>
          </a:p>
          <a:p>
            <a:pPr marL="457200" indent="-457200">
              <a:lnSpc>
                <a:spcPct val="120000"/>
              </a:lnSpc>
              <a:spcBef>
                <a:spcPts val="1200"/>
              </a:spcBef>
              <a:buNone/>
              <a:tabLst>
                <a:tab pos="457200" algn="l"/>
              </a:tabLst>
            </a:pPr>
            <a:r>
              <a:rPr lang="en-US" sz="3600" dirty="0">
                <a:solidFill>
                  <a:schemeClr val="tx1">
                    <a:lumMod val="65000"/>
                    <a:lumOff val="35000"/>
                  </a:schemeClr>
                </a:solidFill>
                <a:latin typeface="Book Antiqua" panose="02040602050305030304" pitchFamily="18" charset="0"/>
              </a:rPr>
              <a:t>b. 	the</a:t>
            </a:r>
            <a:r>
              <a:rPr lang="en-US" sz="3600" b="1" dirty="0">
                <a:solidFill>
                  <a:schemeClr val="tx1">
                    <a:lumMod val="65000"/>
                    <a:lumOff val="35000"/>
                  </a:schemeClr>
                </a:solidFill>
                <a:latin typeface="Book Antiqua" panose="02040602050305030304" pitchFamily="18" charset="0"/>
              </a:rPr>
              <a:t> operation of a motor vehicle, other vehicle, equipment, machinery or power tools</a:t>
            </a:r>
          </a:p>
          <a:p>
            <a:pPr marL="457200" indent="-457200">
              <a:lnSpc>
                <a:spcPct val="120000"/>
              </a:lnSpc>
              <a:spcBef>
                <a:spcPts val="1200"/>
              </a:spcBef>
              <a:buNone/>
              <a:tabLst>
                <a:tab pos="457200" algn="l"/>
              </a:tabLst>
            </a:pPr>
            <a:r>
              <a:rPr lang="en-US" sz="3600" dirty="0">
                <a:solidFill>
                  <a:schemeClr val="tx1">
                    <a:lumMod val="65000"/>
                    <a:lumOff val="35000"/>
                  </a:schemeClr>
                </a:solidFill>
                <a:latin typeface="Book Antiqua" panose="02040602050305030304" pitchFamily="18" charset="0"/>
              </a:rPr>
              <a:t>c. 	</a:t>
            </a:r>
            <a:r>
              <a:rPr lang="en-US" sz="3600" b="1" dirty="0">
                <a:solidFill>
                  <a:schemeClr val="tx1">
                    <a:lumMod val="65000"/>
                    <a:lumOff val="35000"/>
                  </a:schemeClr>
                </a:solidFill>
                <a:latin typeface="Book Antiqua" panose="02040602050305030304" pitchFamily="18" charset="0"/>
              </a:rPr>
              <a:t>repairing, maintaining or monitoring the performance or operation of any equipment</a:t>
            </a:r>
            <a:r>
              <a:rPr lang="en-US" sz="3600" dirty="0">
                <a:solidFill>
                  <a:schemeClr val="tx1">
                    <a:lumMod val="65000"/>
                    <a:lumOff val="35000"/>
                  </a:schemeClr>
                </a:solidFill>
                <a:latin typeface="Book Antiqua" panose="02040602050305030304" pitchFamily="18" charset="0"/>
              </a:rPr>
              <a:t>, machinery or manufacturing process, the malfunction or disruption of which could result in injury or property damage</a:t>
            </a:r>
          </a:p>
          <a:p>
            <a:pPr marL="0" indent="0">
              <a:buNone/>
            </a:pPr>
            <a:endParaRPr lang="en-US" sz="2400" dirty="0"/>
          </a:p>
        </p:txBody>
      </p:sp>
      <p:pic>
        <p:nvPicPr>
          <p:cNvPr id="4" name="Picture 3">
            <a:extLst>
              <a:ext uri="{FF2B5EF4-FFF2-40B4-BE49-F238E27FC236}">
                <a16:creationId xmlns:a16="http://schemas.microsoft.com/office/drawing/2014/main" id="{157BFD08-AC00-4C6C-B9B4-08869F8D5333}"/>
              </a:ext>
            </a:extLst>
          </p:cNvPr>
          <p:cNvPicPr>
            <a:picLocks noChangeAspect="1"/>
          </p:cNvPicPr>
          <p:nvPr/>
        </p:nvPicPr>
        <p:blipFill>
          <a:blip r:embed="rId3"/>
          <a:stretch>
            <a:fillRect/>
          </a:stretch>
        </p:blipFill>
        <p:spPr>
          <a:xfrm>
            <a:off x="9017256" y="6044141"/>
            <a:ext cx="2853175" cy="493819"/>
          </a:xfrm>
          <a:prstGeom prst="rect">
            <a:avLst/>
          </a:prstGeom>
        </p:spPr>
      </p:pic>
    </p:spTree>
    <p:extLst>
      <p:ext uri="{BB962C8B-B14F-4D97-AF65-F5344CB8AC3E}">
        <p14:creationId xmlns:p14="http://schemas.microsoft.com/office/powerpoint/2010/main" val="2188145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0D7878-9DA5-466C-B9B7-D420B9561134}"/>
              </a:ext>
            </a:extLst>
          </p:cNvPr>
          <p:cNvSpPr>
            <a:spLocks noGrp="1"/>
          </p:cNvSpPr>
          <p:nvPr>
            <p:ph type="title"/>
          </p:nvPr>
        </p:nvSpPr>
        <p:spPr>
          <a:xfrm>
            <a:off x="838200" y="963877"/>
            <a:ext cx="3494362" cy="4930246"/>
          </a:xfrm>
        </p:spPr>
        <p:txBody>
          <a:bodyPr>
            <a:normAutofit/>
          </a:bodyPr>
          <a:lstStyle/>
          <a:p>
            <a:pPr algn="r">
              <a:spcAft>
                <a:spcPts val="600"/>
              </a:spcAft>
            </a:pPr>
            <a:r>
              <a:rPr lang="en-US" sz="6600" dirty="0">
                <a:solidFill>
                  <a:schemeClr val="accent6"/>
                </a:solidFill>
                <a:latin typeface="Bernard MT Condensed" panose="02050806060905020404" pitchFamily="18" charset="0"/>
              </a:rPr>
              <a:t>Safety Sensitive Duties:</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27CD789-51F6-4620-8A2F-79644111DEE6}"/>
              </a:ext>
            </a:extLst>
          </p:cNvPr>
          <p:cNvSpPr>
            <a:spLocks noGrp="1"/>
          </p:cNvSpPr>
          <p:nvPr>
            <p:ph idx="1"/>
          </p:nvPr>
        </p:nvSpPr>
        <p:spPr>
          <a:xfrm>
            <a:off x="4912613" y="423746"/>
            <a:ext cx="6957819" cy="5854391"/>
          </a:xfrm>
        </p:spPr>
        <p:txBody>
          <a:bodyPr anchor="ctr">
            <a:normAutofit/>
          </a:bodyPr>
          <a:lstStyle/>
          <a:p>
            <a:pPr marL="457200" indent="-457200">
              <a:lnSpc>
                <a:spcPct val="120000"/>
              </a:lnSpc>
              <a:spcBef>
                <a:spcPts val="1200"/>
              </a:spcBef>
              <a:buNone/>
              <a:tabLst>
                <a:tab pos="457200" algn="l"/>
              </a:tabLst>
            </a:pPr>
            <a:r>
              <a:rPr lang="en-US" sz="2500" dirty="0">
                <a:solidFill>
                  <a:schemeClr val="tx1">
                    <a:lumMod val="65000"/>
                    <a:lumOff val="35000"/>
                  </a:schemeClr>
                </a:solidFill>
                <a:latin typeface="Book Antiqua" panose="02040602050305030304" pitchFamily="18" charset="0"/>
              </a:rPr>
              <a:t>d. 	performing </a:t>
            </a:r>
            <a:r>
              <a:rPr lang="en-US" sz="2500" b="1" dirty="0">
                <a:solidFill>
                  <a:schemeClr val="tx1">
                    <a:lumMod val="65000"/>
                    <a:lumOff val="35000"/>
                  </a:schemeClr>
                </a:solidFill>
                <a:latin typeface="Book Antiqua" panose="02040602050305030304" pitchFamily="18" charset="0"/>
              </a:rPr>
              <a:t>firefighting duties</a:t>
            </a:r>
          </a:p>
          <a:p>
            <a:pPr marL="457200" indent="-457200">
              <a:lnSpc>
                <a:spcPct val="120000"/>
              </a:lnSpc>
              <a:spcBef>
                <a:spcPts val="1200"/>
              </a:spcBef>
              <a:buNone/>
              <a:tabLst>
                <a:tab pos="457200" algn="l"/>
              </a:tabLst>
            </a:pPr>
            <a:r>
              <a:rPr lang="en-US" sz="2500" dirty="0">
                <a:solidFill>
                  <a:schemeClr val="tx1">
                    <a:lumMod val="65000"/>
                    <a:lumOff val="35000"/>
                  </a:schemeClr>
                </a:solidFill>
                <a:latin typeface="Book Antiqua" panose="02040602050305030304" pitchFamily="18" charset="0"/>
              </a:rPr>
              <a:t>e. 	the </a:t>
            </a:r>
            <a:r>
              <a:rPr lang="en-US" sz="2500" b="1" dirty="0">
                <a:solidFill>
                  <a:schemeClr val="tx1">
                    <a:lumMod val="65000"/>
                    <a:lumOff val="35000"/>
                  </a:schemeClr>
                </a:solidFill>
                <a:latin typeface="Book Antiqua" panose="02040602050305030304" pitchFamily="18" charset="0"/>
              </a:rPr>
              <a:t>operation, maintenance or oversight </a:t>
            </a:r>
            <a:r>
              <a:rPr lang="en-US" sz="2500" dirty="0">
                <a:solidFill>
                  <a:schemeClr val="tx1">
                    <a:lumMod val="65000"/>
                    <a:lumOff val="35000"/>
                  </a:schemeClr>
                </a:solidFill>
                <a:latin typeface="Book Antiqua" panose="02040602050305030304" pitchFamily="18" charset="0"/>
              </a:rPr>
              <a:t>of critical services and infrastructure including, but not limited to, </a:t>
            </a:r>
            <a:r>
              <a:rPr lang="en-US" sz="2500" b="1" dirty="0">
                <a:solidFill>
                  <a:schemeClr val="tx1">
                    <a:lumMod val="65000"/>
                    <a:lumOff val="35000"/>
                  </a:schemeClr>
                </a:solidFill>
                <a:latin typeface="Book Antiqua" panose="02040602050305030304" pitchFamily="18" charset="0"/>
              </a:rPr>
              <a:t>electric, gas, and water utilities, power generation or distribution</a:t>
            </a:r>
          </a:p>
          <a:p>
            <a:pPr marL="457200" indent="-457200">
              <a:lnSpc>
                <a:spcPct val="120000"/>
              </a:lnSpc>
              <a:spcBef>
                <a:spcPts val="1200"/>
              </a:spcBef>
              <a:buNone/>
              <a:tabLst>
                <a:tab pos="457200" algn="l"/>
              </a:tabLst>
            </a:pPr>
            <a:r>
              <a:rPr lang="en-US" sz="2500" dirty="0">
                <a:solidFill>
                  <a:schemeClr val="tx1">
                    <a:lumMod val="65000"/>
                    <a:lumOff val="35000"/>
                  </a:schemeClr>
                </a:solidFill>
                <a:latin typeface="Book Antiqua" panose="02040602050305030304" pitchFamily="18" charset="0"/>
              </a:rPr>
              <a:t>f. 	the extraction, compression, processing, manufacturing, </a:t>
            </a:r>
            <a:r>
              <a:rPr lang="en-US" sz="2500" b="1" dirty="0">
                <a:solidFill>
                  <a:schemeClr val="tx1">
                    <a:lumMod val="65000"/>
                    <a:lumOff val="35000"/>
                  </a:schemeClr>
                </a:solidFill>
                <a:latin typeface="Book Antiqua" panose="02040602050305030304" pitchFamily="18" charset="0"/>
              </a:rPr>
              <a:t>handling</a:t>
            </a:r>
            <a:r>
              <a:rPr lang="en-US" sz="2500" dirty="0">
                <a:solidFill>
                  <a:schemeClr val="tx1">
                    <a:lumMod val="65000"/>
                    <a:lumOff val="35000"/>
                  </a:schemeClr>
                </a:solidFill>
                <a:latin typeface="Book Antiqua" panose="02040602050305030304" pitchFamily="18" charset="0"/>
              </a:rPr>
              <a:t>, packaging, storage, disposal, treatment or transport of potentially </a:t>
            </a:r>
            <a:r>
              <a:rPr lang="en-US" sz="2500" b="1" dirty="0">
                <a:solidFill>
                  <a:schemeClr val="tx1">
                    <a:lumMod val="65000"/>
                    <a:lumOff val="35000"/>
                  </a:schemeClr>
                </a:solidFill>
                <a:latin typeface="Book Antiqua" panose="02040602050305030304" pitchFamily="18" charset="0"/>
              </a:rPr>
              <a:t>volatile, flammable, combustible materials</a:t>
            </a:r>
            <a:r>
              <a:rPr lang="en-US" sz="2500" dirty="0">
                <a:solidFill>
                  <a:schemeClr val="tx1">
                    <a:lumMod val="65000"/>
                    <a:lumOff val="35000"/>
                  </a:schemeClr>
                </a:solidFill>
                <a:latin typeface="Book Antiqua" panose="02040602050305030304" pitchFamily="18" charset="0"/>
              </a:rPr>
              <a:t>, elements, chemicals or any other highly regulated component</a:t>
            </a:r>
          </a:p>
        </p:txBody>
      </p:sp>
      <p:pic>
        <p:nvPicPr>
          <p:cNvPr id="4" name="Picture 3">
            <a:extLst>
              <a:ext uri="{FF2B5EF4-FFF2-40B4-BE49-F238E27FC236}">
                <a16:creationId xmlns:a16="http://schemas.microsoft.com/office/drawing/2014/main" id="{B0261E3A-9FCB-430D-B2DA-5DDDCB1D6C09}"/>
              </a:ext>
            </a:extLst>
          </p:cNvPr>
          <p:cNvPicPr>
            <a:picLocks noChangeAspect="1"/>
          </p:cNvPicPr>
          <p:nvPr/>
        </p:nvPicPr>
        <p:blipFill>
          <a:blip r:embed="rId3"/>
          <a:stretch>
            <a:fillRect/>
          </a:stretch>
        </p:blipFill>
        <p:spPr>
          <a:xfrm>
            <a:off x="9118749" y="6134933"/>
            <a:ext cx="2853175" cy="493819"/>
          </a:xfrm>
          <a:prstGeom prst="rect">
            <a:avLst/>
          </a:prstGeom>
        </p:spPr>
      </p:pic>
    </p:spTree>
    <p:extLst>
      <p:ext uri="{BB962C8B-B14F-4D97-AF65-F5344CB8AC3E}">
        <p14:creationId xmlns:p14="http://schemas.microsoft.com/office/powerpoint/2010/main" val="626843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0D7878-9DA5-466C-B9B7-D420B9561134}"/>
              </a:ext>
            </a:extLst>
          </p:cNvPr>
          <p:cNvSpPr>
            <a:spLocks noGrp="1"/>
          </p:cNvSpPr>
          <p:nvPr>
            <p:ph type="title"/>
          </p:nvPr>
        </p:nvSpPr>
        <p:spPr>
          <a:xfrm>
            <a:off x="838200" y="963877"/>
            <a:ext cx="3494362" cy="4930246"/>
          </a:xfrm>
        </p:spPr>
        <p:txBody>
          <a:bodyPr>
            <a:normAutofit/>
          </a:bodyPr>
          <a:lstStyle/>
          <a:p>
            <a:pPr algn="r">
              <a:spcAft>
                <a:spcPts val="600"/>
              </a:spcAft>
            </a:pPr>
            <a:r>
              <a:rPr lang="en-US" sz="6600" dirty="0">
                <a:solidFill>
                  <a:schemeClr val="accent6"/>
                </a:solidFill>
                <a:latin typeface="Bernard MT Condensed" panose="02050806060905020404" pitchFamily="18" charset="0"/>
              </a:rPr>
              <a:t>Safety Sensitive Duties:</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27CD789-51F6-4620-8A2F-79644111DEE6}"/>
              </a:ext>
            </a:extLst>
          </p:cNvPr>
          <p:cNvSpPr>
            <a:spLocks noGrp="1"/>
          </p:cNvSpPr>
          <p:nvPr>
            <p:ph idx="1"/>
          </p:nvPr>
        </p:nvSpPr>
        <p:spPr>
          <a:xfrm>
            <a:off x="4912613" y="1650379"/>
            <a:ext cx="6957819" cy="3233855"/>
          </a:xfrm>
        </p:spPr>
        <p:txBody>
          <a:bodyPr anchor="ctr">
            <a:normAutofit fontScale="85000" lnSpcReduction="10000"/>
          </a:bodyPr>
          <a:lstStyle/>
          <a:p>
            <a:pPr marL="457200" indent="-457200">
              <a:lnSpc>
                <a:spcPct val="120000"/>
              </a:lnSpc>
              <a:spcBef>
                <a:spcPts val="1200"/>
              </a:spcBef>
              <a:buNone/>
              <a:tabLst>
                <a:tab pos="457200" algn="l"/>
              </a:tabLst>
            </a:pPr>
            <a:r>
              <a:rPr lang="en-US" sz="2500" dirty="0">
                <a:solidFill>
                  <a:schemeClr val="tx1">
                    <a:lumMod val="65000"/>
                    <a:lumOff val="35000"/>
                  </a:schemeClr>
                </a:solidFill>
                <a:latin typeface="Book Antiqua" panose="02040602050305030304" pitchFamily="18" charset="0"/>
              </a:rPr>
              <a:t>g.	dispensing pharmaceuticals</a:t>
            </a:r>
          </a:p>
          <a:p>
            <a:pPr marL="457200" indent="-457200">
              <a:lnSpc>
                <a:spcPct val="120000"/>
              </a:lnSpc>
              <a:spcBef>
                <a:spcPts val="1200"/>
              </a:spcBef>
              <a:buNone/>
              <a:tabLst>
                <a:tab pos="457200" algn="l"/>
              </a:tabLst>
            </a:pPr>
            <a:r>
              <a:rPr lang="en-US" sz="2500" dirty="0">
                <a:solidFill>
                  <a:schemeClr val="tx1">
                    <a:lumMod val="65000"/>
                    <a:lumOff val="35000"/>
                  </a:schemeClr>
                </a:solidFill>
                <a:latin typeface="Book Antiqua" panose="02040602050305030304" pitchFamily="18" charset="0"/>
              </a:rPr>
              <a:t>h.	</a:t>
            </a:r>
            <a:r>
              <a:rPr lang="en-US" sz="2500" b="1" dirty="0">
                <a:solidFill>
                  <a:schemeClr val="tx1">
                    <a:lumMod val="65000"/>
                    <a:lumOff val="35000"/>
                  </a:schemeClr>
                </a:solidFill>
                <a:latin typeface="Book Antiqua" panose="02040602050305030304" pitchFamily="18" charset="0"/>
              </a:rPr>
              <a:t>carrying a firearm</a:t>
            </a:r>
            <a:r>
              <a:rPr lang="en-US" sz="2500" dirty="0">
                <a:solidFill>
                  <a:schemeClr val="tx1">
                    <a:lumMod val="65000"/>
                    <a:lumOff val="35000"/>
                  </a:schemeClr>
                </a:solidFill>
                <a:latin typeface="Book Antiqua" panose="02040602050305030304" pitchFamily="18" charset="0"/>
              </a:rPr>
              <a:t>, or</a:t>
            </a:r>
          </a:p>
          <a:p>
            <a:pPr marL="514350" indent="-514350">
              <a:lnSpc>
                <a:spcPct val="120000"/>
              </a:lnSpc>
              <a:spcBef>
                <a:spcPts val="1200"/>
              </a:spcBef>
              <a:buAutoNum type="romanLcPeriod"/>
              <a:tabLst>
                <a:tab pos="457200" algn="l"/>
              </a:tabLst>
            </a:pPr>
            <a:r>
              <a:rPr lang="en-US" sz="2500" dirty="0">
                <a:solidFill>
                  <a:schemeClr val="tx1">
                    <a:lumMod val="65000"/>
                    <a:lumOff val="35000"/>
                  </a:schemeClr>
                </a:solidFill>
                <a:latin typeface="Book Antiqua" panose="02040602050305030304" pitchFamily="18" charset="0"/>
              </a:rPr>
              <a:t>direct patient care or </a:t>
            </a:r>
            <a:r>
              <a:rPr lang="en-US" sz="2500" b="1" dirty="0">
                <a:solidFill>
                  <a:schemeClr val="tx1">
                    <a:lumMod val="65000"/>
                    <a:lumOff val="35000"/>
                  </a:schemeClr>
                </a:solidFill>
                <a:latin typeface="Book Antiqua" panose="02040602050305030304" pitchFamily="18" charset="0"/>
              </a:rPr>
              <a:t>direct child care</a:t>
            </a:r>
            <a:endParaRPr lang="en-US" sz="2500" dirty="0">
              <a:solidFill>
                <a:schemeClr val="tx1">
                  <a:lumMod val="65000"/>
                  <a:lumOff val="35000"/>
                </a:schemeClr>
              </a:solidFill>
              <a:latin typeface="Book Antiqua" panose="02040602050305030304" pitchFamily="18" charset="0"/>
            </a:endParaRPr>
          </a:p>
          <a:p>
            <a:pPr marL="0" indent="0">
              <a:lnSpc>
                <a:spcPct val="120000"/>
              </a:lnSpc>
              <a:spcBef>
                <a:spcPts val="1200"/>
              </a:spcBef>
              <a:buNone/>
              <a:tabLst>
                <a:tab pos="457200" algn="l"/>
              </a:tabLst>
            </a:pPr>
            <a:endParaRPr lang="en-US" sz="2000" b="1" dirty="0">
              <a:solidFill>
                <a:schemeClr val="tx1">
                  <a:lumMod val="65000"/>
                  <a:lumOff val="35000"/>
                </a:schemeClr>
              </a:solidFill>
              <a:latin typeface="Book Antiqua" panose="02040602050305030304" pitchFamily="18" charset="0"/>
            </a:endParaRPr>
          </a:p>
          <a:p>
            <a:pPr marL="0" indent="0">
              <a:lnSpc>
                <a:spcPct val="120000"/>
              </a:lnSpc>
              <a:spcBef>
                <a:spcPts val="1200"/>
              </a:spcBef>
              <a:buNone/>
              <a:tabLst>
                <a:tab pos="457200" algn="l"/>
              </a:tabLst>
            </a:pPr>
            <a:r>
              <a:rPr lang="en-US" sz="2400" b="1" dirty="0">
                <a:solidFill>
                  <a:schemeClr val="accent6"/>
                </a:solidFill>
                <a:latin typeface="Book Antiqua" panose="02040602050305030304" pitchFamily="18" charset="0"/>
              </a:rPr>
              <a:t>NOTE:  </a:t>
            </a:r>
            <a:r>
              <a:rPr lang="en-US" sz="2400" dirty="0">
                <a:solidFill>
                  <a:schemeClr val="accent6"/>
                </a:solidFill>
                <a:latin typeface="Book Antiqua" panose="02040602050305030304" pitchFamily="18" charset="0"/>
              </a:rPr>
              <a:t>You will need to notify your testing vendor that the employees being tested are non-DOT safety sensitive.</a:t>
            </a:r>
          </a:p>
          <a:p>
            <a:pPr marL="1260475" lvl="1" indent="-803275">
              <a:lnSpc>
                <a:spcPct val="120000"/>
              </a:lnSpc>
              <a:spcBef>
                <a:spcPts val="1200"/>
              </a:spcBef>
              <a:buFont typeface="Wingdings" panose="05000000000000000000" pitchFamily="2" charset="2"/>
              <a:buChar char="q"/>
              <a:tabLst>
                <a:tab pos="457200" algn="l"/>
              </a:tabLst>
            </a:pPr>
            <a:r>
              <a:rPr lang="en-US" sz="2000" dirty="0">
                <a:solidFill>
                  <a:schemeClr val="accent6"/>
                </a:solidFill>
                <a:latin typeface="Book Antiqua" panose="02040602050305030304" pitchFamily="18" charset="0"/>
              </a:rPr>
              <a:t>Non-DOT safety sensitive employee</a:t>
            </a:r>
          </a:p>
        </p:txBody>
      </p:sp>
      <p:pic>
        <p:nvPicPr>
          <p:cNvPr id="4" name="Picture 3">
            <a:extLst>
              <a:ext uri="{FF2B5EF4-FFF2-40B4-BE49-F238E27FC236}">
                <a16:creationId xmlns:a16="http://schemas.microsoft.com/office/drawing/2014/main" id="{1CE44736-BB7A-4D93-9451-1FE4ED3E4E64}"/>
              </a:ext>
            </a:extLst>
          </p:cNvPr>
          <p:cNvPicPr>
            <a:picLocks noChangeAspect="1"/>
          </p:cNvPicPr>
          <p:nvPr/>
        </p:nvPicPr>
        <p:blipFill>
          <a:blip r:embed="rId3"/>
          <a:stretch>
            <a:fillRect/>
          </a:stretch>
        </p:blipFill>
        <p:spPr>
          <a:xfrm>
            <a:off x="9096447" y="6044141"/>
            <a:ext cx="2853175" cy="493819"/>
          </a:xfrm>
          <a:prstGeom prst="rect">
            <a:avLst/>
          </a:prstGeom>
        </p:spPr>
      </p:pic>
    </p:spTree>
    <p:extLst>
      <p:ext uri="{BB962C8B-B14F-4D97-AF65-F5344CB8AC3E}">
        <p14:creationId xmlns:p14="http://schemas.microsoft.com/office/powerpoint/2010/main" val="1809046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D712B-99CA-44CC-9113-3C71006BE458}"/>
              </a:ext>
            </a:extLst>
          </p:cNvPr>
          <p:cNvSpPr>
            <a:spLocks noGrp="1"/>
          </p:cNvSpPr>
          <p:nvPr>
            <p:ph type="title"/>
          </p:nvPr>
        </p:nvSpPr>
        <p:spPr>
          <a:xfrm>
            <a:off x="549688" y="593017"/>
            <a:ext cx="8952452" cy="1325563"/>
          </a:xfrm>
        </p:spPr>
        <p:txBody>
          <a:bodyPr>
            <a:normAutofit/>
          </a:bodyPr>
          <a:lstStyle/>
          <a:p>
            <a:r>
              <a:rPr lang="en-US" sz="6000" dirty="0">
                <a:solidFill>
                  <a:schemeClr val="bg1"/>
                </a:solidFill>
                <a:latin typeface="Bernard MT Condensed" panose="02050806060905020404" pitchFamily="18" charset="0"/>
              </a:rPr>
              <a:t>What do you need to do?</a:t>
            </a:r>
          </a:p>
        </p:txBody>
      </p:sp>
      <p:sp>
        <p:nvSpPr>
          <p:cNvPr id="3" name="Content Placeholder 2">
            <a:extLst>
              <a:ext uri="{FF2B5EF4-FFF2-40B4-BE49-F238E27FC236}">
                <a16:creationId xmlns:a16="http://schemas.microsoft.com/office/drawing/2014/main" id="{17A4EF7C-FAF0-4CFF-9868-A2568695F4F5}"/>
              </a:ext>
            </a:extLst>
          </p:cNvPr>
          <p:cNvSpPr>
            <a:spLocks noGrp="1"/>
          </p:cNvSpPr>
          <p:nvPr>
            <p:ph idx="1"/>
          </p:nvPr>
        </p:nvSpPr>
        <p:spPr>
          <a:xfrm>
            <a:off x="549688" y="959005"/>
            <a:ext cx="9200150" cy="5218771"/>
          </a:xfrm>
        </p:spPr>
        <p:txBody>
          <a:bodyPr anchor="ctr">
            <a:normAutofit/>
          </a:bodyPr>
          <a:lstStyle/>
          <a:p>
            <a:pPr marL="457200" indent="-457200">
              <a:buSzPct val="88000"/>
              <a:buFont typeface="Wingdings" panose="05000000000000000000" pitchFamily="2" charset="2"/>
              <a:buChar char="q"/>
            </a:pPr>
            <a:r>
              <a:rPr lang="en-US" sz="3600" dirty="0">
                <a:solidFill>
                  <a:schemeClr val="bg1"/>
                </a:solidFill>
                <a:latin typeface="Book Antiqua" panose="02040602050305030304" pitchFamily="18" charset="0"/>
              </a:rPr>
              <a:t>Update Drug Testing Policy</a:t>
            </a:r>
          </a:p>
          <a:p>
            <a:pPr marL="457200" indent="-457200">
              <a:buSzPct val="88000"/>
              <a:buFont typeface="Wingdings" panose="05000000000000000000" pitchFamily="2" charset="2"/>
              <a:buChar char="q"/>
            </a:pPr>
            <a:endParaRPr lang="en-US" sz="1600" dirty="0">
              <a:solidFill>
                <a:schemeClr val="bg1"/>
              </a:solidFill>
              <a:latin typeface="Book Antiqua" panose="02040602050305030304" pitchFamily="18" charset="0"/>
            </a:endParaRPr>
          </a:p>
          <a:p>
            <a:pPr marL="457200" indent="-457200">
              <a:buSzPct val="88000"/>
              <a:buFont typeface="Wingdings" panose="05000000000000000000" pitchFamily="2" charset="2"/>
              <a:buChar char="q"/>
            </a:pPr>
            <a:r>
              <a:rPr lang="en-US" sz="3600" dirty="0">
                <a:solidFill>
                  <a:schemeClr val="bg1"/>
                </a:solidFill>
                <a:latin typeface="Book Antiqua" panose="02040602050305030304" pitchFamily="18" charset="0"/>
              </a:rPr>
              <a:t>Update Job Descriptions/Application</a:t>
            </a:r>
          </a:p>
          <a:p>
            <a:pPr marL="457200" indent="-457200">
              <a:buSzPct val="88000"/>
              <a:buFont typeface="Wingdings" panose="05000000000000000000" pitchFamily="2" charset="2"/>
              <a:buChar char="q"/>
            </a:pPr>
            <a:endParaRPr lang="en-US" sz="1800" dirty="0">
              <a:solidFill>
                <a:schemeClr val="bg1"/>
              </a:solidFill>
              <a:latin typeface="Book Antiqua" panose="02040602050305030304" pitchFamily="18" charset="0"/>
            </a:endParaRPr>
          </a:p>
          <a:p>
            <a:pPr marL="457200" indent="-457200">
              <a:buSzPct val="88000"/>
              <a:buFont typeface="Wingdings" panose="05000000000000000000" pitchFamily="2" charset="2"/>
              <a:buChar char="q"/>
            </a:pPr>
            <a:r>
              <a:rPr lang="en-US" sz="3600" dirty="0">
                <a:solidFill>
                  <a:schemeClr val="bg1"/>
                </a:solidFill>
                <a:latin typeface="Book Antiqua" panose="02040602050305030304" pitchFamily="18" charset="0"/>
              </a:rPr>
              <a:t>Train Supervisors</a:t>
            </a:r>
            <a:endParaRPr lang="en-US" dirty="0">
              <a:solidFill>
                <a:schemeClr val="bg1"/>
              </a:solidFill>
              <a:latin typeface="Book Antiqua" panose="02040602050305030304" pitchFamily="18" charset="0"/>
            </a:endParaRP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354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89C8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EB4AEB2-5D25-472D-BF70-B3D2493E1122}"/>
              </a:ext>
            </a:extLst>
          </p:cNvPr>
          <p:cNvPicPr>
            <a:picLocks noChangeAspect="1"/>
          </p:cNvPicPr>
          <p:nvPr/>
        </p:nvPicPr>
        <p:blipFill>
          <a:blip r:embed="rId3"/>
          <a:stretch>
            <a:fillRect/>
          </a:stretch>
        </p:blipFill>
        <p:spPr>
          <a:xfrm>
            <a:off x="9188315" y="3078098"/>
            <a:ext cx="1462088" cy="701802"/>
          </a:xfrm>
          <a:prstGeom prst="rect">
            <a:avLst/>
          </a:prstGeom>
        </p:spPr>
      </p:pic>
    </p:spTree>
    <p:extLst>
      <p:ext uri="{BB962C8B-B14F-4D97-AF65-F5344CB8AC3E}">
        <p14:creationId xmlns:p14="http://schemas.microsoft.com/office/powerpoint/2010/main" val="3719302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483F7BF-DB47-4C9D-A3D8-507F806FB967}"/>
              </a:ext>
            </a:extLst>
          </p:cNvPr>
          <p:cNvSpPr/>
          <p:nvPr/>
        </p:nvSpPr>
        <p:spPr>
          <a:xfrm>
            <a:off x="180278" y="334537"/>
            <a:ext cx="11831443" cy="6370975"/>
          </a:xfrm>
          <a:prstGeom prst="rect">
            <a:avLst/>
          </a:prstGeom>
        </p:spPr>
        <p:txBody>
          <a:bodyPr wrap="square">
            <a:spAutoFit/>
          </a:bodyPr>
          <a:lstStyle/>
          <a:p>
            <a:pPr algn="just"/>
            <a:endParaRPr lang="en-US" sz="2400" b="1" dirty="0">
              <a:solidFill>
                <a:schemeClr val="tx1">
                  <a:lumMod val="65000"/>
                  <a:lumOff val="35000"/>
                </a:schemeClr>
              </a:solidFill>
              <a:latin typeface="Arial Narrow" panose="020B0606020202030204" pitchFamily="34" charset="0"/>
              <a:ea typeface="Times New Roman" panose="02020603050405020304" pitchFamily="18" charset="0"/>
              <a:cs typeface="Arial" panose="020B0604020202020204" pitchFamily="34" charset="0"/>
            </a:endParaRPr>
          </a:p>
          <a:p>
            <a:pPr algn="just"/>
            <a:r>
              <a:rPr lang="en-US" sz="2400" b="1" dirty="0">
                <a:solidFill>
                  <a:schemeClr val="tx1">
                    <a:lumMod val="65000"/>
                    <a:lumOff val="35000"/>
                  </a:schemeClr>
                </a:solidFill>
                <a:latin typeface="Arial Narrow" panose="020B0606020202030204" pitchFamily="34" charset="0"/>
                <a:ea typeface="Times New Roman" panose="02020603050405020304" pitchFamily="18" charset="0"/>
                <a:cs typeface="Arial" panose="020B0604020202020204" pitchFamily="34" charset="0"/>
              </a:rPr>
              <a:t>Section 19.  Medical Marijuana:</a:t>
            </a:r>
            <a:r>
              <a:rPr lang="en-US" sz="2400" dirty="0">
                <a:solidFill>
                  <a:schemeClr val="tx1">
                    <a:lumMod val="65000"/>
                    <a:lumOff val="35000"/>
                  </a:schemeClr>
                </a:solidFill>
                <a:latin typeface="Arial Narrow" panose="020B0606020202030204" pitchFamily="34" charset="0"/>
                <a:ea typeface="Times New Roman" panose="02020603050405020304" pitchFamily="18" charset="0"/>
                <a:cs typeface="Arial" panose="020B0604020202020204" pitchFamily="34" charset="0"/>
              </a:rPr>
              <a:t> </a:t>
            </a:r>
            <a:r>
              <a:rPr lang="en-US" sz="2400" i="1" dirty="0">
                <a:solidFill>
                  <a:schemeClr val="tx1">
                    <a:lumMod val="65000"/>
                    <a:lumOff val="35000"/>
                  </a:schemeClr>
                </a:solidFill>
                <a:latin typeface="Arial Narrow" panose="020B0606020202030204" pitchFamily="34" charset="0"/>
                <a:ea typeface="Times New Roman" panose="02020603050405020304" pitchFamily="18" charset="0"/>
                <a:cs typeface="Arial" panose="020B0604020202020204" pitchFamily="34" charset="0"/>
              </a:rPr>
              <a:t>Effective August 28, 2019</a:t>
            </a:r>
            <a:r>
              <a:rPr lang="en-US" sz="2400" dirty="0">
                <a:solidFill>
                  <a:schemeClr val="tx1">
                    <a:lumMod val="65000"/>
                    <a:lumOff val="35000"/>
                  </a:schemeClr>
                </a:solidFill>
                <a:latin typeface="Arial Narrow" panose="020B0606020202030204" pitchFamily="34" charset="0"/>
                <a:ea typeface="Times New Roman" panose="02020603050405020304" pitchFamily="18" charset="0"/>
                <a:cs typeface="Arial" panose="020B0604020202020204" pitchFamily="34" charset="0"/>
              </a:rPr>
              <a:t> employees possessing a valid State issued Medical Marijuana license shall not be discriminated against for possessing a license or testing positive for marijuana that is at or above the cutoff concentration level established by the United States Department of Transportation or Oklahoma law regarding being under the influence, whichever is lower, except in the following circumstances:</a:t>
            </a:r>
          </a:p>
          <a:p>
            <a:pPr marL="1081088" indent="-623888" algn="just">
              <a:tabLst>
                <a:tab pos="1149350" algn="l"/>
              </a:tabLst>
            </a:pPr>
            <a:r>
              <a:rPr lang="en-US" sz="2400" dirty="0">
                <a:solidFill>
                  <a:schemeClr val="tx1">
                    <a:lumMod val="65000"/>
                    <a:lumOff val="35000"/>
                  </a:schemeClr>
                </a:solidFill>
                <a:latin typeface="Arial Narrow" panose="020B0606020202030204" pitchFamily="34" charset="0"/>
                <a:ea typeface="Times New Roman" panose="02020603050405020304" pitchFamily="18" charset="0"/>
                <a:cs typeface="Arial" panose="020B0604020202020204" pitchFamily="34" charset="0"/>
              </a:rPr>
              <a:t>19.1	Use or possession of marijuana at work or during work hours;</a:t>
            </a:r>
          </a:p>
          <a:p>
            <a:pPr marL="1081088" indent="-623888" algn="just">
              <a:tabLst>
                <a:tab pos="1149350" algn="l"/>
              </a:tabLst>
            </a:pPr>
            <a:r>
              <a:rPr lang="en-US" sz="2400" dirty="0">
                <a:solidFill>
                  <a:schemeClr val="tx1">
                    <a:lumMod val="65000"/>
                    <a:lumOff val="35000"/>
                  </a:schemeClr>
                </a:solidFill>
                <a:latin typeface="Arial Narrow" panose="020B0606020202030204" pitchFamily="34" charset="0"/>
                <a:ea typeface="Times New Roman" panose="02020603050405020304" pitchFamily="18" charset="0"/>
                <a:cs typeface="Arial" panose="020B0604020202020204" pitchFamily="34" charset="0"/>
              </a:rPr>
              <a:t>19.2	The City would imminently lose a monetary or licensing-related benefit under federal law or regulation;</a:t>
            </a:r>
          </a:p>
          <a:p>
            <a:pPr marL="1081088" indent="-623888" algn="just">
              <a:tabLst>
                <a:tab pos="1149350" algn="l"/>
              </a:tabLst>
            </a:pPr>
            <a:r>
              <a:rPr lang="en-US" sz="2400" dirty="0">
                <a:solidFill>
                  <a:schemeClr val="tx1">
                    <a:lumMod val="65000"/>
                    <a:lumOff val="35000"/>
                  </a:schemeClr>
                </a:solidFill>
                <a:latin typeface="Arial Narrow" panose="020B0606020202030204" pitchFamily="34" charset="0"/>
                <a:ea typeface="Times New Roman" panose="02020603050405020304" pitchFamily="18" charset="0"/>
                <a:cs typeface="Arial" panose="020B0604020202020204" pitchFamily="34" charset="0"/>
              </a:rPr>
              <a:t>19.3	The employee is required as part of the job duties to possess a federal license under the Federal Motor Carrier Safety Administration, the Federal Aviation Administration, Federal 	Railroad Administration, Federal Transit Administration, National Highway Traffic Safety 	Administration or Pipeline and Hazardous Materials Safety Administration. </a:t>
            </a:r>
          </a:p>
          <a:p>
            <a:pPr marL="1081088" indent="-623888" algn="just">
              <a:tabLst>
                <a:tab pos="1149350" algn="l"/>
              </a:tabLst>
            </a:pPr>
            <a:r>
              <a:rPr lang="en-US" sz="2400" dirty="0">
                <a:solidFill>
                  <a:schemeClr val="tx1">
                    <a:lumMod val="65000"/>
                    <a:lumOff val="35000"/>
                  </a:schemeClr>
                </a:solidFill>
                <a:latin typeface="Arial Narrow" panose="020B0606020202030204" pitchFamily="34" charset="0"/>
                <a:ea typeface="Times New Roman" panose="02020603050405020304" pitchFamily="18" charset="0"/>
                <a:cs typeface="Arial" panose="020B0604020202020204" pitchFamily="34" charset="0"/>
              </a:rPr>
              <a:t>19.4	</a:t>
            </a:r>
            <a:r>
              <a:rPr lang="en-US" sz="2400" i="1" dirty="0">
                <a:solidFill>
                  <a:schemeClr val="tx1">
                    <a:lumMod val="65000"/>
                    <a:lumOff val="35000"/>
                  </a:schemeClr>
                </a:solidFill>
                <a:latin typeface="Arial Narrow" panose="020B0606020202030204" pitchFamily="34" charset="0"/>
                <a:ea typeface="Times New Roman" panose="02020603050405020304" pitchFamily="18" charset="0"/>
                <a:cs typeface="Arial" panose="020B0604020202020204" pitchFamily="34" charset="0"/>
              </a:rPr>
              <a:t>Safety Sensitive Positions. </a:t>
            </a:r>
            <a:r>
              <a:rPr lang="en-US" sz="2400" dirty="0">
                <a:solidFill>
                  <a:schemeClr val="tx1">
                    <a:lumMod val="65000"/>
                    <a:lumOff val="35000"/>
                  </a:schemeClr>
                </a:solidFill>
                <a:latin typeface="Arial Narrow" panose="020B0606020202030204" pitchFamily="34" charset="0"/>
                <a:ea typeface="Times New Roman" panose="02020603050405020304" pitchFamily="18" charset="0"/>
                <a:cs typeface="Arial" panose="020B0604020202020204" pitchFamily="34" charset="0"/>
              </a:rPr>
              <a:t>The employee’s position involves safety sensitive job duties, including, but not limited to: [list duties from statute here]</a:t>
            </a:r>
          </a:p>
          <a:p>
            <a:pPr marL="1081088" indent="-623888">
              <a:tabLst>
                <a:tab pos="457200" algn="l"/>
                <a:tab pos="1149350" algn="l"/>
              </a:tabLst>
            </a:pPr>
            <a:r>
              <a:rPr lang="en-US" sz="2400" dirty="0">
                <a:solidFill>
                  <a:schemeClr val="tx1">
                    <a:lumMod val="65000"/>
                    <a:lumOff val="35000"/>
                  </a:schemeClr>
                </a:solidFill>
                <a:latin typeface="Arial Narrow" panose="020B0606020202030204" pitchFamily="34" charset="0"/>
                <a:cs typeface="Arial" panose="020B0604020202020204" pitchFamily="34" charset="0"/>
              </a:rPr>
              <a:t>19.5	</a:t>
            </a:r>
            <a:r>
              <a:rPr lang="en-US" sz="2400" i="1" dirty="0">
                <a:solidFill>
                  <a:schemeClr val="tx1">
                    <a:lumMod val="65000"/>
                    <a:lumOff val="35000"/>
                  </a:schemeClr>
                </a:solidFill>
                <a:latin typeface="Arial Narrow" panose="020B0606020202030204" pitchFamily="34" charset="0"/>
                <a:cs typeface="Arial" panose="020B0604020202020204" pitchFamily="34" charset="0"/>
              </a:rPr>
              <a:t>Health and Workers Compensation Benefits.</a:t>
            </a:r>
            <a:r>
              <a:rPr lang="en-US" sz="2400" dirty="0">
                <a:solidFill>
                  <a:schemeClr val="tx1">
                    <a:lumMod val="65000"/>
                    <a:lumOff val="35000"/>
                  </a:schemeClr>
                </a:solidFill>
                <a:latin typeface="Arial Narrow" panose="020B0606020202030204" pitchFamily="34" charset="0"/>
                <a:cs typeface="Arial" panose="020B0604020202020204" pitchFamily="34" charset="0"/>
              </a:rPr>
              <a:t> Employer is not required to </a:t>
            </a:r>
          </a:p>
          <a:p>
            <a:pPr marL="1081088" indent="-623888">
              <a:tabLst>
                <a:tab pos="457200" algn="l"/>
                <a:tab pos="1149350" algn="l"/>
              </a:tabLst>
            </a:pPr>
            <a:r>
              <a:rPr lang="en-US" sz="2400" dirty="0">
                <a:solidFill>
                  <a:schemeClr val="tx1">
                    <a:lumMod val="65000"/>
                    <a:lumOff val="35000"/>
                  </a:schemeClr>
                </a:solidFill>
                <a:latin typeface="Arial Narrow" panose="020B0606020202030204" pitchFamily="34" charset="0"/>
                <a:cs typeface="Arial" panose="020B0604020202020204" pitchFamily="34" charset="0"/>
              </a:rPr>
              <a:t>	reimburse the costs associated with the use of medical marijuana.</a:t>
            </a:r>
            <a:endParaRPr lang="en-US" dirty="0">
              <a:solidFill>
                <a:schemeClr val="tx1">
                  <a:lumMod val="65000"/>
                  <a:lumOff val="35000"/>
                </a:schemeClr>
              </a:solidFill>
              <a:latin typeface="Sakkal Majalla" panose="02000000000000000000" pitchFamily="2" charset="-78"/>
              <a:ea typeface="Times New Roman" panose="02020603050405020304" pitchFamily="18" charset="0"/>
              <a:cs typeface="Sakkal Majalla" panose="02000000000000000000" pitchFamily="2" charset="-78"/>
            </a:endParaRPr>
          </a:p>
        </p:txBody>
      </p:sp>
      <p:sp>
        <p:nvSpPr>
          <p:cNvPr id="4" name="TextBox 3">
            <a:extLst>
              <a:ext uri="{FF2B5EF4-FFF2-40B4-BE49-F238E27FC236}">
                <a16:creationId xmlns:a16="http://schemas.microsoft.com/office/drawing/2014/main" id="{CA39DAB9-E5CE-449A-90B9-8BEF1AD9BE5B}"/>
              </a:ext>
            </a:extLst>
          </p:cNvPr>
          <p:cNvSpPr txBox="1"/>
          <p:nvPr/>
        </p:nvSpPr>
        <p:spPr>
          <a:xfrm>
            <a:off x="1683833" y="74430"/>
            <a:ext cx="8709103" cy="707886"/>
          </a:xfrm>
          <a:prstGeom prst="rect">
            <a:avLst/>
          </a:prstGeom>
          <a:noFill/>
        </p:spPr>
        <p:txBody>
          <a:bodyPr wrap="square" rtlCol="0">
            <a:spAutoFit/>
          </a:bodyPr>
          <a:lstStyle/>
          <a:p>
            <a:pPr algn="ctr"/>
            <a:r>
              <a:rPr lang="en-US" sz="4000" dirty="0">
                <a:solidFill>
                  <a:schemeClr val="accent6"/>
                </a:solidFill>
                <a:latin typeface="Bernard MT Condensed" panose="02050806060905020404" pitchFamily="18" charset="0"/>
                <a:ea typeface="+mj-ea"/>
                <a:cs typeface="+mj-cs"/>
              </a:rPr>
              <a:t>Proposed Drug Testing Policy Changes</a:t>
            </a:r>
          </a:p>
        </p:txBody>
      </p:sp>
    </p:spTree>
    <p:extLst>
      <p:ext uri="{BB962C8B-B14F-4D97-AF65-F5344CB8AC3E}">
        <p14:creationId xmlns:p14="http://schemas.microsoft.com/office/powerpoint/2010/main" val="1719769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AB45A142-4255-493C-8284-5D566C121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49B00C-B70D-44BB-8140-B417E9D40304}"/>
              </a:ext>
            </a:extLst>
          </p:cNvPr>
          <p:cNvSpPr>
            <a:spLocks noGrp="1"/>
          </p:cNvSpPr>
          <p:nvPr>
            <p:ph type="title"/>
          </p:nvPr>
        </p:nvSpPr>
        <p:spPr>
          <a:xfrm>
            <a:off x="674237" y="914400"/>
            <a:ext cx="3657600" cy="2887579"/>
          </a:xfrm>
        </p:spPr>
        <p:txBody>
          <a:bodyPr vert="horz" lIns="91440" tIns="45720" rIns="91440" bIns="45720" rtlCol="0" anchor="b">
            <a:normAutofit/>
          </a:bodyPr>
          <a:lstStyle/>
          <a:p>
            <a:pPr algn="ctr"/>
            <a:r>
              <a:rPr lang="en-US" sz="6000" dirty="0">
                <a:solidFill>
                  <a:schemeClr val="accent6"/>
                </a:solidFill>
                <a:latin typeface="Bernard MT Condensed" panose="02050806060905020404" pitchFamily="18" charset="0"/>
              </a:rPr>
              <a:t>Job Description</a:t>
            </a:r>
          </a:p>
        </p:txBody>
      </p:sp>
      <p:cxnSp>
        <p:nvCxnSpPr>
          <p:cNvPr id="73" name="Straight Connector 72">
            <a:extLst>
              <a:ext uri="{FF2B5EF4-FFF2-40B4-BE49-F238E27FC236}">
                <a16:creationId xmlns:a16="http://schemas.microsoft.com/office/drawing/2014/main" id="{38FB9660-F42F-4313-BBC4-47C007FE48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3074" name="Picture 2" descr="Image result for exhibit #1 image">
            <a:extLst>
              <a:ext uri="{FF2B5EF4-FFF2-40B4-BE49-F238E27FC236}">
                <a16:creationId xmlns:a16="http://schemas.microsoft.com/office/drawing/2014/main" id="{816C5093-1790-4CFA-988B-BCE940C78A0A}"/>
              </a:ext>
            </a:extLst>
          </p:cNvPr>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l="3830" t="28918" r="3413" b="29483"/>
          <a:stretch/>
        </p:blipFill>
        <p:spPr bwMode="auto">
          <a:xfrm>
            <a:off x="9969190" y="5531037"/>
            <a:ext cx="2085278" cy="119505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43F8DE5B-14B1-49B9-ACA3-A859C83E7313}"/>
              </a:ext>
            </a:extLst>
          </p:cNvPr>
          <p:cNvSpPr/>
          <p:nvPr/>
        </p:nvSpPr>
        <p:spPr>
          <a:xfrm>
            <a:off x="5006544" y="637390"/>
            <a:ext cx="7047924" cy="4893647"/>
          </a:xfrm>
          <a:prstGeom prst="rect">
            <a:avLst/>
          </a:prstGeom>
        </p:spPr>
        <p:txBody>
          <a:bodyPr wrap="square">
            <a:spAutoFit/>
          </a:bodyPr>
          <a:lstStyle/>
          <a:p>
            <a:r>
              <a:rPr lang="en-US" sz="2600" b="1" dirty="0">
                <a:solidFill>
                  <a:schemeClr val="tx1">
                    <a:lumMod val="65000"/>
                    <a:lumOff val="35000"/>
                  </a:schemeClr>
                </a:solidFill>
                <a:latin typeface="Arial Narrow" panose="020B0606020202030204" pitchFamily="34" charset="0"/>
                <a:cs typeface="Arial" panose="020B0604020202020204" pitchFamily="34" charset="0"/>
              </a:rPr>
              <a:t>NOTICE: </a:t>
            </a:r>
            <a:r>
              <a:rPr lang="en-US" sz="2600" dirty="0">
                <a:solidFill>
                  <a:schemeClr val="tx1">
                    <a:lumMod val="65000"/>
                    <a:lumOff val="35000"/>
                  </a:schemeClr>
                </a:solidFill>
                <a:latin typeface="Arial Narrow" panose="020B0606020202030204" pitchFamily="34" charset="0"/>
                <a:cs typeface="Arial" panose="020B0604020202020204" pitchFamily="34" charset="0"/>
              </a:rPr>
              <a:t>This classification is a “safety sensitive” position as defined by the United States Department of Transportation drug and alcohol testing regulations, the Oklahoma Standards for Workplace Drug and Alcohol Testing Act and/or Oklahoma Medical Marijuana laws.  As a “safety sensitive” classification, you will be subject to drug and alcohol testing, including random testing.  Marijuana is one of the substances included in the drug panel screening.  Possession of a medical marijuana license will not excuse you from the testing process, or the consequences of testing positive for marijuana.  </a:t>
            </a:r>
          </a:p>
        </p:txBody>
      </p:sp>
    </p:spTree>
    <p:extLst>
      <p:ext uri="{BB962C8B-B14F-4D97-AF65-F5344CB8AC3E}">
        <p14:creationId xmlns:p14="http://schemas.microsoft.com/office/powerpoint/2010/main" val="4110883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E16FB-A254-45A1-93E0-E8B3B6D887B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E767281-68C9-4012-AE3E-D67DD688814F}"/>
              </a:ext>
            </a:extLst>
          </p:cNvPr>
          <p:cNvSpPr>
            <a:spLocks noGrp="1"/>
          </p:cNvSpPr>
          <p:nvPr>
            <p:ph idx="1"/>
          </p:nvPr>
        </p:nvSpPr>
        <p:spPr>
          <a:xfrm>
            <a:off x="838200" y="1048215"/>
            <a:ext cx="10515600" cy="5128748"/>
          </a:xfrm>
        </p:spPr>
        <p:txBody>
          <a:bodyPr>
            <a:normAutofit/>
          </a:bodyPr>
          <a:lstStyle/>
          <a:p>
            <a:pPr marL="0" indent="0" algn="ctr">
              <a:buNone/>
            </a:pPr>
            <a:r>
              <a:rPr lang="en-US" sz="6000" dirty="0">
                <a:solidFill>
                  <a:schemeClr val="tx1">
                    <a:lumMod val="65000"/>
                    <a:lumOff val="35000"/>
                  </a:schemeClr>
                </a:solidFill>
                <a:latin typeface="Bernard MT Condensed" panose="02050806060905020404" pitchFamily="18" charset="0"/>
                <a:ea typeface="+mj-ea"/>
                <a:cs typeface="+mj-cs"/>
              </a:rPr>
              <a:t>DO NOT JUST TYPE </a:t>
            </a:r>
          </a:p>
          <a:p>
            <a:pPr marL="0" indent="0" algn="ctr">
              <a:buNone/>
            </a:pPr>
            <a:endParaRPr lang="en-US" sz="1900" dirty="0">
              <a:solidFill>
                <a:schemeClr val="accent6"/>
              </a:solidFill>
              <a:latin typeface="Bernard MT Condensed" panose="02050806060905020404" pitchFamily="18" charset="0"/>
              <a:ea typeface="+mj-ea"/>
              <a:cs typeface="+mj-cs"/>
            </a:endParaRPr>
          </a:p>
          <a:p>
            <a:pPr marL="0" indent="0" algn="ctr">
              <a:buNone/>
            </a:pPr>
            <a:r>
              <a:rPr lang="en-US" sz="7200" dirty="0">
                <a:solidFill>
                  <a:srgbClr val="FF0000"/>
                </a:solidFill>
                <a:latin typeface="Bernard MT Condensed" panose="02050806060905020404" pitchFamily="18" charset="0"/>
                <a:ea typeface="+mj-ea"/>
                <a:cs typeface="+mj-cs"/>
              </a:rPr>
              <a:t>“SAFETY SENSITIVE”</a:t>
            </a:r>
          </a:p>
          <a:p>
            <a:pPr marL="0" indent="0" algn="ctr">
              <a:buNone/>
            </a:pPr>
            <a:endParaRPr lang="en-US" sz="2000" dirty="0">
              <a:solidFill>
                <a:srgbClr val="FF0000"/>
              </a:solidFill>
              <a:latin typeface="Bernard MT Condensed" panose="02050806060905020404" pitchFamily="18" charset="0"/>
              <a:ea typeface="+mj-ea"/>
              <a:cs typeface="+mj-cs"/>
            </a:endParaRPr>
          </a:p>
          <a:p>
            <a:pPr marL="0" indent="0" algn="ctr">
              <a:buNone/>
            </a:pPr>
            <a:r>
              <a:rPr lang="en-US" sz="6000" dirty="0">
                <a:solidFill>
                  <a:schemeClr val="tx1">
                    <a:lumMod val="65000"/>
                    <a:lumOff val="35000"/>
                  </a:schemeClr>
                </a:solidFill>
                <a:latin typeface="Bernard MT Condensed" panose="02050806060905020404" pitchFamily="18" charset="0"/>
                <a:ea typeface="+mj-ea"/>
                <a:cs typeface="+mj-cs"/>
              </a:rPr>
              <a:t>ON THE JOB DESCRIPTION </a:t>
            </a:r>
          </a:p>
          <a:p>
            <a:pPr marL="0" indent="0" algn="ctr">
              <a:buNone/>
            </a:pPr>
            <a:r>
              <a:rPr lang="en-US" sz="6000" dirty="0">
                <a:solidFill>
                  <a:schemeClr val="tx1">
                    <a:lumMod val="65000"/>
                    <a:lumOff val="35000"/>
                  </a:schemeClr>
                </a:solidFill>
                <a:latin typeface="Bernard MT Condensed" panose="02050806060905020404" pitchFamily="18" charset="0"/>
                <a:ea typeface="+mj-ea"/>
                <a:cs typeface="+mj-cs"/>
              </a:rPr>
              <a:t>AND CALL IT GOOD!</a:t>
            </a:r>
          </a:p>
        </p:txBody>
      </p:sp>
    </p:spTree>
    <p:extLst>
      <p:ext uri="{BB962C8B-B14F-4D97-AF65-F5344CB8AC3E}">
        <p14:creationId xmlns:p14="http://schemas.microsoft.com/office/powerpoint/2010/main" val="29286630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AB45A142-4255-493C-8284-5D566C121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49B00C-B70D-44BB-8140-B417E9D40304}"/>
              </a:ext>
            </a:extLst>
          </p:cNvPr>
          <p:cNvSpPr>
            <a:spLocks noGrp="1"/>
          </p:cNvSpPr>
          <p:nvPr>
            <p:ph type="title"/>
          </p:nvPr>
        </p:nvSpPr>
        <p:spPr>
          <a:xfrm>
            <a:off x="674237" y="914400"/>
            <a:ext cx="3657600" cy="2887579"/>
          </a:xfrm>
        </p:spPr>
        <p:txBody>
          <a:bodyPr vert="horz" lIns="91440" tIns="45720" rIns="91440" bIns="45720" rtlCol="0" anchor="b">
            <a:normAutofit/>
          </a:bodyPr>
          <a:lstStyle/>
          <a:p>
            <a:pPr algn="ctr"/>
            <a:r>
              <a:rPr lang="en-US" sz="6000" dirty="0">
                <a:solidFill>
                  <a:schemeClr val="accent6"/>
                </a:solidFill>
                <a:latin typeface="Bernard MT Condensed" panose="02050806060905020404" pitchFamily="18" charset="0"/>
              </a:rPr>
              <a:t>Job Application</a:t>
            </a:r>
          </a:p>
        </p:txBody>
      </p:sp>
      <p:cxnSp>
        <p:nvCxnSpPr>
          <p:cNvPr id="73" name="Straight Connector 72">
            <a:extLst>
              <a:ext uri="{FF2B5EF4-FFF2-40B4-BE49-F238E27FC236}">
                <a16:creationId xmlns:a16="http://schemas.microsoft.com/office/drawing/2014/main" id="{38FB9660-F42F-4313-BBC4-47C007FE48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932434A-93A5-445F-BDB3-65BB278995FC}"/>
              </a:ext>
            </a:extLst>
          </p:cNvPr>
          <p:cNvSpPr>
            <a:spLocks noGrp="1"/>
          </p:cNvSpPr>
          <p:nvPr>
            <p:ph idx="1"/>
          </p:nvPr>
        </p:nvSpPr>
        <p:spPr>
          <a:xfrm>
            <a:off x="4895384" y="524107"/>
            <a:ext cx="6959732" cy="5976622"/>
          </a:xfrm>
        </p:spPr>
        <p:txBody>
          <a:bodyPr>
            <a:normAutofit/>
          </a:bodyPr>
          <a:lstStyle/>
          <a:p>
            <a:pPr marL="0" indent="0" algn="just">
              <a:buNone/>
            </a:pPr>
            <a:r>
              <a:rPr lang="en-US" sz="2600" b="1" dirty="0">
                <a:solidFill>
                  <a:schemeClr val="tx1">
                    <a:lumMod val="65000"/>
                    <a:lumOff val="35000"/>
                  </a:schemeClr>
                </a:solidFill>
                <a:latin typeface="Arial Narrow" panose="020B0606020202030204" pitchFamily="34" charset="0"/>
                <a:cs typeface="Arial" panose="020B0604020202020204" pitchFamily="34" charset="0"/>
              </a:rPr>
              <a:t>NOTICE:</a:t>
            </a:r>
            <a:r>
              <a:rPr lang="en-US" sz="2600" dirty="0">
                <a:solidFill>
                  <a:schemeClr val="tx1">
                    <a:lumMod val="65000"/>
                    <a:lumOff val="35000"/>
                  </a:schemeClr>
                </a:solidFill>
                <a:latin typeface="Arial Narrow" panose="020B0606020202030204" pitchFamily="34" charset="0"/>
                <a:cs typeface="Arial" panose="020B0604020202020204" pitchFamily="34" charset="0"/>
              </a:rPr>
              <a:t>  Certain jobs are classified as “safety sensitive” as defined by the United States Department of Transportation drug, alcohol testing regulations, The Oklahoma Standards for Workplace Drug and Alcohol Testing Act and/or Oklahoma Medical Marijuana laws.  As a “safety sensitive” classification, you will be subject to drug and alcohol testing, including random testing.  Marijuana is one of the substances included in the drug panel screening.  Possession of a medical marijuana license will not excuse you from the testing process, or the consequences of testing positive for marijuana.  If you have questions about whether  the position you are applying for is classified as “safety sensitive” please consult with the HR Department.</a:t>
            </a:r>
          </a:p>
          <a:p>
            <a:endParaRPr lang="en-US" dirty="0"/>
          </a:p>
        </p:txBody>
      </p:sp>
    </p:spTree>
    <p:extLst>
      <p:ext uri="{BB962C8B-B14F-4D97-AF65-F5344CB8AC3E}">
        <p14:creationId xmlns:p14="http://schemas.microsoft.com/office/powerpoint/2010/main" val="1755809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20B9063-096B-4BF0-8B8F-5586746389AE}"/>
              </a:ext>
            </a:extLst>
          </p:cNvPr>
          <p:cNvSpPr>
            <a:spLocks noGrp="1"/>
          </p:cNvSpPr>
          <p:nvPr>
            <p:ph type="title"/>
          </p:nvPr>
        </p:nvSpPr>
        <p:spPr>
          <a:xfrm>
            <a:off x="0" y="0"/>
            <a:ext cx="4059935" cy="6858000"/>
          </a:xfrm>
          <a:solidFill>
            <a:schemeClr val="accent6"/>
          </a:solidFill>
        </p:spPr>
        <p:txBody>
          <a:bodyPr anchor="ctr">
            <a:normAutofit/>
          </a:bodyPr>
          <a:lstStyle/>
          <a:p>
            <a:pPr algn="ctr"/>
            <a:r>
              <a:rPr lang="en-US" sz="4800" dirty="0">
                <a:solidFill>
                  <a:schemeClr val="bg1"/>
                </a:solidFill>
                <a:latin typeface="Bernard MT Condensed" panose="02050806060905020404" pitchFamily="18" charset="0"/>
              </a:rPr>
              <a:t>Oklahoma Standards for Workplace Drug &amp; Alcohol Testing Act</a:t>
            </a:r>
            <a:br>
              <a:rPr lang="en-US" sz="4800" dirty="0">
                <a:solidFill>
                  <a:srgbClr val="FFFFFF"/>
                </a:solidFill>
                <a:latin typeface="Book Antiqua" panose="02040602050305030304" pitchFamily="18" charset="0"/>
              </a:rPr>
            </a:br>
            <a:br>
              <a:rPr lang="en-US" sz="4800" dirty="0">
                <a:solidFill>
                  <a:srgbClr val="FFFFFF"/>
                </a:solidFill>
                <a:latin typeface="Book Antiqua" panose="02040602050305030304" pitchFamily="18" charset="0"/>
              </a:rPr>
            </a:br>
            <a:r>
              <a:rPr lang="en-US" sz="2800" dirty="0">
                <a:solidFill>
                  <a:srgbClr val="FFFFFF"/>
                </a:solidFill>
                <a:latin typeface="Book Antiqua" panose="02040602050305030304" pitchFamily="18" charset="0"/>
              </a:rPr>
              <a:t>(40 O.S. § 551 et seq.)</a:t>
            </a:r>
            <a:endParaRPr lang="en-US" sz="4800" dirty="0">
              <a:solidFill>
                <a:srgbClr val="FFFFFF"/>
              </a:solidFill>
              <a:latin typeface="Book Antiqua" panose="02040602050305030304" pitchFamily="18" charset="0"/>
            </a:endParaRPr>
          </a:p>
        </p:txBody>
      </p:sp>
      <p:sp>
        <p:nvSpPr>
          <p:cNvPr id="3" name="Content Placeholder 2">
            <a:extLst>
              <a:ext uri="{FF2B5EF4-FFF2-40B4-BE49-F238E27FC236}">
                <a16:creationId xmlns:a16="http://schemas.microsoft.com/office/drawing/2014/main" id="{31139B52-A2E4-4153-A04E-C6EDE05A9EEA}"/>
              </a:ext>
            </a:extLst>
          </p:cNvPr>
          <p:cNvSpPr>
            <a:spLocks noGrp="1"/>
          </p:cNvSpPr>
          <p:nvPr>
            <p:ph idx="1"/>
          </p:nvPr>
        </p:nvSpPr>
        <p:spPr>
          <a:xfrm>
            <a:off x="4192859" y="312235"/>
            <a:ext cx="7872761" cy="6363534"/>
          </a:xfrm>
        </p:spPr>
        <p:txBody>
          <a:bodyPr anchor="ctr">
            <a:normAutofit/>
          </a:bodyPr>
          <a:lstStyle/>
          <a:p>
            <a:pPr marL="0" indent="0" algn="ctr">
              <a:buNone/>
            </a:pPr>
            <a:r>
              <a:rPr lang="en-US" sz="3900" b="1" dirty="0">
                <a:solidFill>
                  <a:schemeClr val="accent6"/>
                </a:solidFill>
                <a:latin typeface="Book Antiqua" panose="02040602050305030304" pitchFamily="18" charset="0"/>
              </a:rPr>
              <a:t>THE IMPORTANT STUFF!</a:t>
            </a:r>
          </a:p>
          <a:p>
            <a:pPr marL="0" indent="0" algn="ctr">
              <a:buNone/>
            </a:pPr>
            <a:endParaRPr lang="en-US" sz="1600" b="1" dirty="0">
              <a:solidFill>
                <a:schemeClr val="accent6"/>
              </a:solidFill>
              <a:latin typeface="Book Antiqua" panose="02040602050305030304" pitchFamily="18" charset="0"/>
            </a:endParaRPr>
          </a:p>
          <a:p>
            <a:pPr marL="457200" indent="-457200">
              <a:buClr>
                <a:schemeClr val="bg2">
                  <a:lumMod val="50000"/>
                </a:schemeClr>
              </a:buClr>
              <a:buFont typeface="Wingdings" panose="05000000000000000000" pitchFamily="2" charset="2"/>
              <a:buChar char="Ø"/>
            </a:pPr>
            <a:r>
              <a:rPr lang="en-US" dirty="0">
                <a:solidFill>
                  <a:schemeClr val="tx1">
                    <a:lumMod val="65000"/>
                    <a:lumOff val="35000"/>
                  </a:schemeClr>
                </a:solidFill>
                <a:latin typeface="Book Antiqua" panose="02040602050305030304" pitchFamily="18" charset="0"/>
              </a:rPr>
              <a:t>Written detailed policy before a drug test is administered</a:t>
            </a:r>
          </a:p>
          <a:p>
            <a:pPr marL="457200" indent="-457200">
              <a:buClr>
                <a:schemeClr val="bg2">
                  <a:lumMod val="50000"/>
                </a:schemeClr>
              </a:buClr>
              <a:buFont typeface="Wingdings" panose="05000000000000000000" pitchFamily="2" charset="2"/>
              <a:buChar char="Ø"/>
            </a:pPr>
            <a:endParaRPr lang="en-US" dirty="0">
              <a:solidFill>
                <a:schemeClr val="tx1">
                  <a:lumMod val="65000"/>
                  <a:lumOff val="35000"/>
                </a:schemeClr>
              </a:solidFill>
              <a:latin typeface="Book Antiqua" panose="02040602050305030304" pitchFamily="18" charset="0"/>
            </a:endParaRPr>
          </a:p>
          <a:p>
            <a:pPr marL="457200" indent="-457200">
              <a:buClr>
                <a:schemeClr val="bg2">
                  <a:lumMod val="50000"/>
                </a:schemeClr>
              </a:buClr>
              <a:buFont typeface="Wingdings" panose="05000000000000000000" pitchFamily="2" charset="2"/>
              <a:buChar char="Ø"/>
            </a:pPr>
            <a:r>
              <a:rPr lang="en-US" dirty="0">
                <a:solidFill>
                  <a:schemeClr val="tx1">
                    <a:lumMod val="65000"/>
                    <a:lumOff val="35000"/>
                  </a:schemeClr>
                </a:solidFill>
                <a:latin typeface="Book Antiqua" panose="02040602050305030304" pitchFamily="18" charset="0"/>
              </a:rPr>
              <a:t>Employee is defined as person who supplies labor for remuneration to his employer</a:t>
            </a:r>
          </a:p>
          <a:p>
            <a:pPr marL="457200" indent="-457200">
              <a:buClr>
                <a:schemeClr val="bg2">
                  <a:lumMod val="50000"/>
                </a:schemeClr>
              </a:buClr>
              <a:buFont typeface="Wingdings" panose="05000000000000000000" pitchFamily="2" charset="2"/>
              <a:buChar char="Ø"/>
            </a:pPr>
            <a:endParaRPr lang="en-US" dirty="0">
              <a:solidFill>
                <a:schemeClr val="tx1">
                  <a:lumMod val="65000"/>
                  <a:lumOff val="35000"/>
                </a:schemeClr>
              </a:solidFill>
              <a:latin typeface="Book Antiqua" panose="02040602050305030304" pitchFamily="18" charset="0"/>
            </a:endParaRPr>
          </a:p>
          <a:p>
            <a:pPr marL="457200" indent="-457200">
              <a:buClr>
                <a:schemeClr val="bg2">
                  <a:lumMod val="50000"/>
                </a:schemeClr>
              </a:buClr>
              <a:buFont typeface="Wingdings" panose="05000000000000000000" pitchFamily="2" charset="2"/>
              <a:buChar char="Ø"/>
            </a:pPr>
            <a:r>
              <a:rPr lang="en-US" dirty="0">
                <a:solidFill>
                  <a:schemeClr val="tx1">
                    <a:lumMod val="65000"/>
                    <a:lumOff val="35000"/>
                  </a:schemeClr>
                </a:solidFill>
                <a:latin typeface="Book Antiqua" panose="02040602050305030304" pitchFamily="18" charset="0"/>
              </a:rPr>
              <a:t>Testing can occur (1) pre-employment (2) for cause (3) post accident  (4) random (5) post rehabilitation or return to work/fitness for duty in certain safety sensitive positions</a:t>
            </a:r>
          </a:p>
          <a:p>
            <a:pPr marL="0" indent="0">
              <a:buNone/>
            </a:pPr>
            <a:endParaRPr lang="en-US" sz="1400" dirty="0"/>
          </a:p>
        </p:txBody>
      </p:sp>
    </p:spTree>
    <p:extLst>
      <p:ext uri="{BB962C8B-B14F-4D97-AF65-F5344CB8AC3E}">
        <p14:creationId xmlns:p14="http://schemas.microsoft.com/office/powerpoint/2010/main" val="30574161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0A3E1-3658-4ED8-BBF7-95CA235E0BAD}"/>
              </a:ext>
            </a:extLst>
          </p:cNvPr>
          <p:cNvSpPr>
            <a:spLocks noGrp="1"/>
          </p:cNvSpPr>
          <p:nvPr>
            <p:ph type="title"/>
          </p:nvPr>
        </p:nvSpPr>
        <p:spPr>
          <a:xfrm>
            <a:off x="960100" y="978102"/>
            <a:ext cx="10588434" cy="1062644"/>
          </a:xfrm>
          <a:solidFill>
            <a:schemeClr val="accent6"/>
          </a:solidFill>
        </p:spPr>
        <p:txBody>
          <a:bodyPr anchor="b">
            <a:normAutofit/>
          </a:bodyPr>
          <a:lstStyle/>
          <a:p>
            <a:r>
              <a:rPr lang="en-US" sz="6000" dirty="0">
                <a:solidFill>
                  <a:schemeClr val="bg1"/>
                </a:solidFill>
                <a:latin typeface="Bernard MT Condensed" panose="02050806060905020404" pitchFamily="18" charset="0"/>
              </a:rPr>
              <a:t>Train Supervisors</a:t>
            </a:r>
          </a:p>
        </p:txBody>
      </p:sp>
      <p:cxnSp>
        <p:nvCxnSpPr>
          <p:cNvPr id="17" name="Straight Connector 16">
            <a:extLst>
              <a:ext uri="{FF2B5EF4-FFF2-40B4-BE49-F238E27FC236}">
                <a16:creationId xmlns:a16="http://schemas.microsoft.com/office/drawing/2014/main" id="{39B7FDC9-F0CE-43A7-9F2A-83DD09DC345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47624" y="2265037"/>
            <a:ext cx="10125012" cy="0"/>
          </a:xfrm>
          <a:prstGeom prst="lin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8330507-AE9A-436A-B4F5-C09A021AD5C4}"/>
              </a:ext>
            </a:extLst>
          </p:cNvPr>
          <p:cNvSpPr>
            <a:spLocks noGrp="1"/>
          </p:cNvSpPr>
          <p:nvPr>
            <p:ph idx="1"/>
          </p:nvPr>
        </p:nvSpPr>
        <p:spPr>
          <a:xfrm>
            <a:off x="1112512" y="2489329"/>
            <a:ext cx="10125011" cy="4067585"/>
          </a:xfrm>
          <a:solidFill>
            <a:schemeClr val="bg1"/>
          </a:solidFill>
        </p:spPr>
        <p:txBody>
          <a:bodyPr>
            <a:normAutofit fontScale="77500" lnSpcReduction="20000"/>
          </a:bodyPr>
          <a:lstStyle/>
          <a:p>
            <a:pPr marL="457200" indent="-457200">
              <a:lnSpc>
                <a:spcPct val="110000"/>
              </a:lnSpc>
              <a:buFont typeface="Wingdings" panose="05000000000000000000" pitchFamily="2" charset="2"/>
              <a:buChar char="q"/>
            </a:pPr>
            <a:r>
              <a:rPr lang="en-US" sz="3600" dirty="0">
                <a:solidFill>
                  <a:schemeClr val="tx1">
                    <a:lumMod val="65000"/>
                    <a:lumOff val="35000"/>
                  </a:schemeClr>
                </a:solidFill>
                <a:latin typeface="Book Antiqua" panose="02040602050305030304" pitchFamily="18" charset="0"/>
              </a:rPr>
              <a:t>Make sure they have read and understand The City’s Drug and Alcohol Testing Policy</a:t>
            </a:r>
          </a:p>
          <a:p>
            <a:pPr marL="457200" indent="-457200">
              <a:lnSpc>
                <a:spcPct val="110000"/>
              </a:lnSpc>
              <a:buFont typeface="Wingdings" panose="05000000000000000000" pitchFamily="2" charset="2"/>
              <a:buChar char="q"/>
            </a:pPr>
            <a:r>
              <a:rPr lang="en-US" sz="3600" dirty="0">
                <a:solidFill>
                  <a:schemeClr val="tx1">
                    <a:lumMod val="65000"/>
                    <a:lumOff val="35000"/>
                  </a:schemeClr>
                </a:solidFill>
                <a:latin typeface="Book Antiqua" panose="02040602050305030304" pitchFamily="18" charset="0"/>
              </a:rPr>
              <a:t>Make sure supervisor knows what to do in a situation where an employee appears under the influence </a:t>
            </a:r>
          </a:p>
          <a:p>
            <a:pPr marL="457200" indent="-457200">
              <a:lnSpc>
                <a:spcPct val="110000"/>
              </a:lnSpc>
              <a:buFont typeface="Wingdings" panose="05000000000000000000" pitchFamily="2" charset="2"/>
              <a:buChar char="q"/>
            </a:pPr>
            <a:r>
              <a:rPr lang="en-US" sz="3600" dirty="0">
                <a:solidFill>
                  <a:schemeClr val="tx1">
                    <a:lumMod val="65000"/>
                    <a:lumOff val="35000"/>
                  </a:schemeClr>
                </a:solidFill>
                <a:latin typeface="Book Antiqua" panose="02040602050305030304" pitchFamily="18" charset="0"/>
              </a:rPr>
              <a:t>Make sure supervisor knows what to do after an accident</a:t>
            </a:r>
          </a:p>
          <a:p>
            <a:pPr marL="457200" indent="-457200">
              <a:lnSpc>
                <a:spcPct val="110000"/>
              </a:lnSpc>
              <a:buFont typeface="Wingdings" panose="05000000000000000000" pitchFamily="2" charset="2"/>
              <a:buChar char="q"/>
            </a:pPr>
            <a:r>
              <a:rPr lang="en-US" sz="3600" dirty="0">
                <a:solidFill>
                  <a:schemeClr val="tx1">
                    <a:lumMod val="65000"/>
                    <a:lumOff val="35000"/>
                  </a:schemeClr>
                </a:solidFill>
                <a:latin typeface="Book Antiqua" panose="02040602050305030304" pitchFamily="18" charset="0"/>
              </a:rPr>
              <a:t>Make sure supervisor knows what to do when an employee is selected for random testing</a:t>
            </a:r>
          </a:p>
          <a:p>
            <a:pPr marL="457200" indent="-457200">
              <a:lnSpc>
                <a:spcPct val="110000"/>
              </a:lnSpc>
              <a:buFont typeface="Wingdings" panose="05000000000000000000" pitchFamily="2" charset="2"/>
              <a:buChar char="q"/>
            </a:pPr>
            <a:r>
              <a:rPr lang="en-US" sz="3600" dirty="0">
                <a:solidFill>
                  <a:schemeClr val="tx1">
                    <a:lumMod val="65000"/>
                    <a:lumOff val="35000"/>
                  </a:schemeClr>
                </a:solidFill>
                <a:latin typeface="Book Antiqua" panose="02040602050305030304" pitchFamily="18" charset="0"/>
              </a:rPr>
              <a:t>Make sure supervisor knows who to contact in each situation</a:t>
            </a:r>
          </a:p>
          <a:p>
            <a:pPr marL="457200" indent="-457200">
              <a:lnSpc>
                <a:spcPct val="120000"/>
              </a:lnSpc>
              <a:buClr>
                <a:schemeClr val="bg2">
                  <a:lumMod val="50000"/>
                </a:schemeClr>
              </a:buClr>
              <a:buSzPct val="88000"/>
              <a:buFont typeface="Wingdings" panose="05000000000000000000" pitchFamily="2" charset="2"/>
              <a:buChar char="q"/>
            </a:pPr>
            <a:endParaRPr lang="en-US" dirty="0">
              <a:solidFill>
                <a:schemeClr val="tx1">
                  <a:lumMod val="65000"/>
                  <a:lumOff val="35000"/>
                </a:schemeClr>
              </a:solidFill>
              <a:latin typeface="Book Antiqua" panose="02040602050305030304" pitchFamily="18" charset="0"/>
            </a:endParaRPr>
          </a:p>
        </p:txBody>
      </p:sp>
    </p:spTree>
    <p:extLst>
      <p:ext uri="{BB962C8B-B14F-4D97-AF65-F5344CB8AC3E}">
        <p14:creationId xmlns:p14="http://schemas.microsoft.com/office/powerpoint/2010/main" val="15855265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69319B-2F59-4BAE-9A76-08201F5F3E70}"/>
              </a:ext>
            </a:extLst>
          </p:cNvPr>
          <p:cNvSpPr>
            <a:spLocks noGrp="1"/>
          </p:cNvSpPr>
          <p:nvPr>
            <p:ph type="title"/>
          </p:nvPr>
        </p:nvSpPr>
        <p:spPr>
          <a:xfrm>
            <a:off x="838200" y="963877"/>
            <a:ext cx="3494362" cy="4930246"/>
          </a:xfrm>
        </p:spPr>
        <p:txBody>
          <a:bodyPr>
            <a:normAutofit/>
          </a:bodyPr>
          <a:lstStyle/>
          <a:p>
            <a:pPr algn="r"/>
            <a:r>
              <a:rPr lang="en-US" dirty="0">
                <a:solidFill>
                  <a:schemeClr val="accent6"/>
                </a:solidFill>
                <a:latin typeface="Bernard MT Condensed" panose="02050806060905020404" pitchFamily="18" charset="0"/>
              </a:rPr>
              <a:t>Health and Workers’ Compensation Benefits</a:t>
            </a:r>
          </a:p>
        </p:txBody>
      </p:sp>
      <p:cxnSp>
        <p:nvCxnSpPr>
          <p:cNvPr id="13"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D73CDED-31A7-49F0-9CC5-B1B069E6845C}"/>
              </a:ext>
            </a:extLst>
          </p:cNvPr>
          <p:cNvSpPr>
            <a:spLocks noGrp="1"/>
          </p:cNvSpPr>
          <p:nvPr>
            <p:ph idx="1"/>
          </p:nvPr>
        </p:nvSpPr>
        <p:spPr>
          <a:xfrm>
            <a:off x="4976031" y="963877"/>
            <a:ext cx="6810806" cy="4930246"/>
          </a:xfrm>
        </p:spPr>
        <p:txBody>
          <a:bodyPr anchor="ctr">
            <a:normAutofit/>
          </a:bodyPr>
          <a:lstStyle/>
          <a:p>
            <a:pPr marL="0" indent="0">
              <a:buNone/>
            </a:pPr>
            <a:r>
              <a:rPr lang="en-US" sz="3600" dirty="0">
                <a:solidFill>
                  <a:schemeClr val="tx1">
                    <a:lumMod val="65000"/>
                    <a:lumOff val="35000"/>
                  </a:schemeClr>
                </a:solidFill>
                <a:latin typeface="Book Antiqua" panose="02040602050305030304" pitchFamily="18" charset="0"/>
              </a:rPr>
              <a:t>The employer, private health insurer, workers’ compensation carriers, or self-insured employer are not required to reimburse the cost associated with the use of medical marijuana.</a:t>
            </a:r>
          </a:p>
        </p:txBody>
      </p:sp>
    </p:spTree>
    <p:extLst>
      <p:ext uri="{BB962C8B-B14F-4D97-AF65-F5344CB8AC3E}">
        <p14:creationId xmlns:p14="http://schemas.microsoft.com/office/powerpoint/2010/main" val="33709135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FB511-21CE-4033-B96D-ADD41443D213}"/>
              </a:ext>
            </a:extLst>
          </p:cNvPr>
          <p:cNvSpPr>
            <a:spLocks noGrp="1"/>
          </p:cNvSpPr>
          <p:nvPr>
            <p:ph type="title"/>
          </p:nvPr>
        </p:nvSpPr>
        <p:spPr>
          <a:xfrm>
            <a:off x="642996" y="4571216"/>
            <a:ext cx="10906008" cy="1115415"/>
          </a:xfrm>
        </p:spPr>
        <p:txBody>
          <a:bodyPr vert="horz" lIns="91440" tIns="45720" rIns="91440" bIns="45720" rtlCol="0" anchor="b">
            <a:normAutofit/>
          </a:bodyPr>
          <a:lstStyle/>
          <a:p>
            <a:pPr algn="ctr"/>
            <a:r>
              <a:rPr lang="en-US" sz="6000" dirty="0">
                <a:solidFill>
                  <a:schemeClr val="tx1">
                    <a:lumMod val="65000"/>
                    <a:lumOff val="35000"/>
                  </a:schemeClr>
                </a:solidFill>
                <a:latin typeface="Bernard MT Condensed" panose="02050806060905020404" pitchFamily="18" charset="0"/>
              </a:rPr>
              <a:t>Other Employment Issues to Consider</a:t>
            </a:r>
          </a:p>
        </p:txBody>
      </p:sp>
      <p:pic>
        <p:nvPicPr>
          <p:cNvPr id="6" name="Content Placeholder 5">
            <a:extLst>
              <a:ext uri="{FF2B5EF4-FFF2-40B4-BE49-F238E27FC236}">
                <a16:creationId xmlns:a16="http://schemas.microsoft.com/office/drawing/2014/main" id="{3D785105-3C98-437E-A2BC-6ABC384FCC04}"/>
              </a:ext>
            </a:extLst>
          </p:cNvPr>
          <p:cNvPicPr>
            <a:picLocks noGrp="1" noChangeAspect="1"/>
          </p:cNvPicPr>
          <p:nvPr>
            <p:ph idx="1"/>
          </p:nvPr>
        </p:nvPicPr>
        <p:blipFill>
          <a:blip r:embed="rId3"/>
          <a:stretch>
            <a:fillRect/>
          </a:stretch>
        </p:blipFill>
        <p:spPr>
          <a:xfrm>
            <a:off x="8019276" y="1517045"/>
            <a:ext cx="2905810" cy="1670364"/>
          </a:xfrm>
          <a:prstGeom prst="rect">
            <a:avLst/>
          </a:prstGeom>
        </p:spPr>
      </p:pic>
      <p:pic>
        <p:nvPicPr>
          <p:cNvPr id="5" name="Picture 4">
            <a:extLst>
              <a:ext uri="{FF2B5EF4-FFF2-40B4-BE49-F238E27FC236}">
                <a16:creationId xmlns:a16="http://schemas.microsoft.com/office/drawing/2014/main" id="{F145E098-C40C-4409-BFFC-24FD4E029BE5}"/>
              </a:ext>
            </a:extLst>
          </p:cNvPr>
          <p:cNvPicPr>
            <a:picLocks noChangeAspect="1"/>
          </p:cNvPicPr>
          <p:nvPr/>
        </p:nvPicPr>
        <p:blipFill>
          <a:blip r:embed="rId4"/>
          <a:stretch>
            <a:fillRect/>
          </a:stretch>
        </p:blipFill>
        <p:spPr>
          <a:xfrm>
            <a:off x="482338" y="1517044"/>
            <a:ext cx="3553968" cy="1693971"/>
          </a:xfrm>
          <a:prstGeom prst="rect">
            <a:avLst/>
          </a:prstGeom>
        </p:spPr>
      </p:pic>
      <p:cxnSp>
        <p:nvCxnSpPr>
          <p:cNvPr id="11" name="Straight Connector 10">
            <a:extLst>
              <a:ext uri="{FF2B5EF4-FFF2-40B4-BE49-F238E27FC236}">
                <a16:creationId xmlns:a16="http://schemas.microsoft.com/office/drawing/2014/main" id="{8F880EF2-DF79-4D9D-8F11-E91D48C7974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5778706"/>
            <a:ext cx="9144000" cy="0"/>
          </a:xfrm>
          <a:prstGeom prst="line">
            <a:avLst/>
          </a:prstGeom>
          <a:ln w="19050">
            <a:solidFill>
              <a:srgbClr val="D4402C"/>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48DD55F4-1934-4074-BBCC-B2D8F1C45D8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29333" y="1517044"/>
            <a:ext cx="3533333" cy="1695238"/>
          </a:xfrm>
          <a:prstGeom prst="rect">
            <a:avLst/>
          </a:prstGeom>
        </p:spPr>
      </p:pic>
    </p:spTree>
    <p:extLst>
      <p:ext uri="{BB962C8B-B14F-4D97-AF65-F5344CB8AC3E}">
        <p14:creationId xmlns:p14="http://schemas.microsoft.com/office/powerpoint/2010/main" val="1425133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42E5A9-0804-4D1F-A68C-1BCD8F8E9679}"/>
              </a:ext>
            </a:extLst>
          </p:cNvPr>
          <p:cNvSpPr>
            <a:spLocks noGrp="1"/>
          </p:cNvSpPr>
          <p:nvPr>
            <p:ph sz="half" idx="1"/>
          </p:nvPr>
        </p:nvSpPr>
        <p:spPr/>
        <p:txBody>
          <a:bodyPr/>
          <a:lstStyle/>
          <a:p>
            <a:pPr marL="692150" indent="-692150">
              <a:buSzPct val="100000"/>
              <a:buFont typeface="Arial" panose="020B0604020202020204" pitchFamily="34" charset="0"/>
              <a:buAutoNum type="arabicPeriod"/>
              <a:defRPr/>
            </a:pPr>
            <a:r>
              <a:rPr lang="en-US" sz="3600" dirty="0">
                <a:solidFill>
                  <a:schemeClr val="tx1">
                    <a:lumMod val="65000"/>
                    <a:lumOff val="35000"/>
                  </a:schemeClr>
                </a:solidFill>
                <a:latin typeface="Book Antiqua" panose="02040602050305030304" pitchFamily="18" charset="0"/>
              </a:rPr>
              <a:t>Multiple Sclerosis</a:t>
            </a:r>
          </a:p>
          <a:p>
            <a:pPr marL="692150" indent="-692150">
              <a:buSzPct val="100000"/>
              <a:buFont typeface="Arial" panose="020B0604020202020204" pitchFamily="34" charset="0"/>
              <a:buAutoNum type="arabicPeriod"/>
              <a:defRPr/>
            </a:pPr>
            <a:r>
              <a:rPr lang="en-US" sz="3600" dirty="0">
                <a:solidFill>
                  <a:schemeClr val="tx1">
                    <a:lumMod val="65000"/>
                    <a:lumOff val="35000"/>
                  </a:schemeClr>
                </a:solidFill>
                <a:latin typeface="Book Antiqua" panose="02040602050305030304" pitchFamily="18" charset="0"/>
              </a:rPr>
              <a:t>Spinal Cord Injury</a:t>
            </a:r>
          </a:p>
          <a:p>
            <a:pPr marL="692150" indent="-692150">
              <a:buSzPct val="100000"/>
              <a:buFont typeface="Arial" panose="020B0604020202020204" pitchFamily="34" charset="0"/>
              <a:buAutoNum type="arabicPeriod"/>
              <a:defRPr/>
            </a:pPr>
            <a:r>
              <a:rPr lang="en-US" sz="3600" dirty="0">
                <a:solidFill>
                  <a:schemeClr val="tx1">
                    <a:lumMod val="65000"/>
                    <a:lumOff val="35000"/>
                  </a:schemeClr>
                </a:solidFill>
                <a:latin typeface="Book Antiqua" panose="02040602050305030304" pitchFamily="18" charset="0"/>
              </a:rPr>
              <a:t>Spinal Cord Disease</a:t>
            </a:r>
          </a:p>
          <a:p>
            <a:pPr marL="692150" indent="-692150">
              <a:buSzPct val="100000"/>
              <a:buFont typeface="Arial" panose="020B0604020202020204" pitchFamily="34" charset="0"/>
              <a:buAutoNum type="arabicPeriod"/>
              <a:defRPr/>
            </a:pPr>
            <a:r>
              <a:rPr lang="en-US" sz="3600" dirty="0">
                <a:solidFill>
                  <a:schemeClr val="tx1">
                    <a:lumMod val="65000"/>
                    <a:lumOff val="35000"/>
                  </a:schemeClr>
                </a:solidFill>
                <a:latin typeface="Book Antiqua" panose="02040602050305030304" pitchFamily="18" charset="0"/>
              </a:rPr>
              <a:t>Cancer</a:t>
            </a:r>
          </a:p>
          <a:p>
            <a:pPr marL="692150" indent="-692150">
              <a:buSzPct val="100000"/>
              <a:buFont typeface="Arial" panose="020B0604020202020204" pitchFamily="34" charset="0"/>
              <a:buAutoNum type="arabicPeriod"/>
              <a:defRPr/>
            </a:pPr>
            <a:r>
              <a:rPr lang="en-US" sz="3600" dirty="0">
                <a:solidFill>
                  <a:schemeClr val="tx1">
                    <a:lumMod val="65000"/>
                    <a:lumOff val="35000"/>
                  </a:schemeClr>
                </a:solidFill>
                <a:latin typeface="Book Antiqua" panose="02040602050305030304" pitchFamily="18" charset="0"/>
              </a:rPr>
              <a:t>HIV/AIDS</a:t>
            </a:r>
          </a:p>
          <a:p>
            <a:pPr marL="692150" indent="-692150">
              <a:buSzPct val="100000"/>
              <a:buFont typeface="Arial" panose="020B0604020202020204" pitchFamily="34" charset="0"/>
              <a:buAutoNum type="arabicPeriod"/>
              <a:defRPr/>
            </a:pPr>
            <a:r>
              <a:rPr lang="en-US" sz="3600" dirty="0">
                <a:solidFill>
                  <a:schemeClr val="tx1">
                    <a:lumMod val="65000"/>
                    <a:lumOff val="35000"/>
                  </a:schemeClr>
                </a:solidFill>
                <a:latin typeface="Book Antiqua" panose="02040602050305030304" pitchFamily="18" charset="0"/>
              </a:rPr>
              <a:t>Arthritis</a:t>
            </a:r>
          </a:p>
          <a:p>
            <a:pPr marL="514350" indent="-514350">
              <a:buSzPct val="100000"/>
              <a:buFont typeface="Arial" panose="020B0604020202020204" pitchFamily="34" charset="0"/>
              <a:buAutoNum type="arabicPeriod"/>
              <a:defRPr/>
            </a:pPr>
            <a:endParaRPr lang="en-US" sz="3600" dirty="0">
              <a:solidFill>
                <a:schemeClr val="tx1">
                  <a:lumMod val="65000"/>
                  <a:lumOff val="35000"/>
                </a:schemeClr>
              </a:solidFill>
              <a:latin typeface="Book Antiqua" panose="02040602050305030304" pitchFamily="18" charset="0"/>
            </a:endParaRPr>
          </a:p>
          <a:p>
            <a:endParaRPr lang="en-US" dirty="0"/>
          </a:p>
        </p:txBody>
      </p:sp>
      <p:sp>
        <p:nvSpPr>
          <p:cNvPr id="4" name="Content Placeholder 3">
            <a:extLst>
              <a:ext uri="{FF2B5EF4-FFF2-40B4-BE49-F238E27FC236}">
                <a16:creationId xmlns:a16="http://schemas.microsoft.com/office/drawing/2014/main" id="{49DB2AB8-52F4-4B28-ADB5-017A39E9DCC6}"/>
              </a:ext>
            </a:extLst>
          </p:cNvPr>
          <p:cNvSpPr>
            <a:spLocks noGrp="1"/>
          </p:cNvSpPr>
          <p:nvPr>
            <p:ph sz="half" idx="2"/>
          </p:nvPr>
        </p:nvSpPr>
        <p:spPr/>
        <p:txBody>
          <a:bodyPr/>
          <a:lstStyle/>
          <a:p>
            <a:pPr marL="747713" indent="-747713">
              <a:buSzPct val="100000"/>
              <a:buAutoNum type="arabicPeriod" startAt="7"/>
              <a:tabLst>
                <a:tab pos="457200" algn="l"/>
              </a:tabLst>
              <a:defRPr/>
            </a:pPr>
            <a:r>
              <a:rPr lang="en-US" sz="3600" dirty="0">
                <a:solidFill>
                  <a:schemeClr val="tx1">
                    <a:lumMod val="65000"/>
                    <a:lumOff val="35000"/>
                  </a:schemeClr>
                </a:solidFill>
                <a:latin typeface="Book Antiqua" panose="02040602050305030304" pitchFamily="18" charset="0"/>
              </a:rPr>
              <a:t>Epilepsy</a:t>
            </a:r>
          </a:p>
          <a:p>
            <a:pPr marL="747713" indent="-747713">
              <a:buSzPct val="100000"/>
              <a:buAutoNum type="arabicPeriod" startAt="7"/>
              <a:tabLst>
                <a:tab pos="457200" algn="l"/>
              </a:tabLst>
              <a:defRPr/>
            </a:pPr>
            <a:r>
              <a:rPr lang="en-US" sz="3600" dirty="0">
                <a:solidFill>
                  <a:schemeClr val="tx1">
                    <a:lumMod val="65000"/>
                    <a:lumOff val="35000"/>
                  </a:schemeClr>
                </a:solidFill>
                <a:latin typeface="Book Antiqua" panose="02040602050305030304" pitchFamily="18" charset="0"/>
              </a:rPr>
              <a:t>Inflammatory Bowel Disease</a:t>
            </a:r>
          </a:p>
          <a:p>
            <a:pPr marL="747713" indent="-747713">
              <a:buSzPct val="100000"/>
              <a:buAutoNum type="arabicPeriod" startAt="7"/>
              <a:defRPr/>
            </a:pPr>
            <a:r>
              <a:rPr lang="en-US" sz="3600" dirty="0">
                <a:solidFill>
                  <a:schemeClr val="tx1">
                    <a:lumMod val="65000"/>
                    <a:lumOff val="35000"/>
                  </a:schemeClr>
                </a:solidFill>
                <a:latin typeface="Book Antiqua" panose="02040602050305030304" pitchFamily="18" charset="0"/>
              </a:rPr>
              <a:t>End of Life Care</a:t>
            </a:r>
          </a:p>
          <a:p>
            <a:pPr marL="747713" indent="-747713">
              <a:buSzPct val="100000"/>
              <a:buAutoNum type="arabicPeriod" startAt="7"/>
              <a:tabLst>
                <a:tab pos="457200" algn="l"/>
              </a:tabLst>
              <a:defRPr/>
            </a:pPr>
            <a:r>
              <a:rPr lang="en-US" sz="3600" dirty="0">
                <a:solidFill>
                  <a:schemeClr val="tx1">
                    <a:lumMod val="65000"/>
                    <a:lumOff val="35000"/>
                  </a:schemeClr>
                </a:solidFill>
                <a:latin typeface="Book Antiqua" panose="02040602050305030304" pitchFamily="18" charset="0"/>
              </a:rPr>
              <a:t>Insomnia</a:t>
            </a:r>
          </a:p>
          <a:p>
            <a:endParaRPr lang="en-US" dirty="0"/>
          </a:p>
        </p:txBody>
      </p:sp>
      <p:sp>
        <p:nvSpPr>
          <p:cNvPr id="7" name="Title 1">
            <a:extLst>
              <a:ext uri="{FF2B5EF4-FFF2-40B4-BE49-F238E27FC236}">
                <a16:creationId xmlns:a16="http://schemas.microsoft.com/office/drawing/2014/main" id="{7CAF6054-5D1F-4D40-93AE-8A909B71B9BF}"/>
              </a:ext>
            </a:extLst>
          </p:cNvPr>
          <p:cNvSpPr>
            <a:spLocks noGrp="1"/>
          </p:cNvSpPr>
          <p:nvPr>
            <p:ph type="title"/>
          </p:nvPr>
        </p:nvSpPr>
        <p:spPr>
          <a:xfrm>
            <a:off x="903249" y="420541"/>
            <a:ext cx="10588434" cy="1062644"/>
          </a:xfrm>
          <a:solidFill>
            <a:schemeClr val="accent6"/>
          </a:solidFill>
        </p:spPr>
        <p:txBody>
          <a:bodyPr anchor="b">
            <a:normAutofit/>
          </a:bodyPr>
          <a:lstStyle/>
          <a:p>
            <a:r>
              <a:rPr lang="en-US" sz="6000" dirty="0">
                <a:solidFill>
                  <a:schemeClr val="bg1"/>
                </a:solidFill>
                <a:latin typeface="Bernard MT Condensed" panose="02050806060905020404" pitchFamily="18" charset="0"/>
              </a:rPr>
              <a:t>10 Most Common Uses</a:t>
            </a:r>
          </a:p>
        </p:txBody>
      </p:sp>
    </p:spTree>
    <p:extLst>
      <p:ext uri="{BB962C8B-B14F-4D97-AF65-F5344CB8AC3E}">
        <p14:creationId xmlns:p14="http://schemas.microsoft.com/office/powerpoint/2010/main" val="11314884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A5C7F4-2934-44A5-91A3-4DBED6EC2AC3}"/>
              </a:ext>
            </a:extLst>
          </p:cNvPr>
          <p:cNvSpPr>
            <a:spLocks noGrp="1"/>
          </p:cNvSpPr>
          <p:nvPr>
            <p:ph type="title"/>
          </p:nvPr>
        </p:nvSpPr>
        <p:spPr>
          <a:xfrm>
            <a:off x="591015" y="963877"/>
            <a:ext cx="3868370" cy="4930246"/>
          </a:xfrm>
        </p:spPr>
        <p:txBody>
          <a:bodyPr>
            <a:normAutofit/>
          </a:bodyPr>
          <a:lstStyle/>
          <a:p>
            <a:pPr algn="r">
              <a:spcAft>
                <a:spcPts val="600"/>
              </a:spcAft>
            </a:pPr>
            <a:r>
              <a:rPr lang="en-US" sz="6000" dirty="0">
                <a:solidFill>
                  <a:schemeClr val="accent6"/>
                </a:solidFill>
                <a:latin typeface="Bernard MT Condensed" panose="02050806060905020404" pitchFamily="18" charset="0"/>
              </a:rPr>
              <a:t>BEWARE OF THE ADA</a:t>
            </a:r>
            <a:br>
              <a:rPr lang="en-US" sz="6000" dirty="0">
                <a:solidFill>
                  <a:schemeClr val="accent6"/>
                </a:solidFill>
                <a:latin typeface="Bernard MT Condensed" panose="02050806060905020404" pitchFamily="18" charset="0"/>
              </a:rPr>
            </a:br>
            <a:endParaRPr lang="en-US" sz="6000" dirty="0">
              <a:solidFill>
                <a:schemeClr val="accent6"/>
              </a:solidFill>
              <a:latin typeface="Bernard MT Condensed" panose="02050806060905020404" pitchFamily="18" charset="0"/>
            </a:endParaRP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CA92287-4D5E-445A-AE54-376C0FECDEB3}"/>
              </a:ext>
            </a:extLst>
          </p:cNvPr>
          <p:cNvSpPr>
            <a:spLocks noGrp="1"/>
          </p:cNvSpPr>
          <p:nvPr>
            <p:ph idx="1"/>
          </p:nvPr>
        </p:nvSpPr>
        <p:spPr>
          <a:xfrm>
            <a:off x="4976026" y="1304693"/>
            <a:ext cx="6710452" cy="4589430"/>
          </a:xfrm>
        </p:spPr>
        <p:txBody>
          <a:bodyPr anchor="ctr">
            <a:normAutofit/>
          </a:bodyPr>
          <a:lstStyle/>
          <a:p>
            <a:pPr marL="514350" indent="-514350">
              <a:buAutoNum type="arabicPeriod"/>
            </a:pPr>
            <a:r>
              <a:rPr lang="en-US" sz="3600" dirty="0">
                <a:solidFill>
                  <a:schemeClr val="tx1">
                    <a:lumMod val="65000"/>
                    <a:lumOff val="35000"/>
                  </a:schemeClr>
                </a:solidFill>
                <a:latin typeface="Book Antiqua" panose="02040602050305030304" pitchFamily="18" charset="0"/>
              </a:rPr>
              <a:t>Is there a disability?</a:t>
            </a:r>
          </a:p>
          <a:p>
            <a:pPr marL="514350" indent="-514350">
              <a:buAutoNum type="arabicPeriod"/>
            </a:pPr>
            <a:endParaRPr lang="en-US" sz="1800" dirty="0">
              <a:solidFill>
                <a:schemeClr val="tx1">
                  <a:lumMod val="65000"/>
                  <a:lumOff val="35000"/>
                </a:schemeClr>
              </a:solidFill>
              <a:latin typeface="Book Antiqua" panose="02040602050305030304" pitchFamily="18" charset="0"/>
            </a:endParaRPr>
          </a:p>
          <a:p>
            <a:pPr marL="514350" indent="-514350">
              <a:buAutoNum type="arabicPeriod"/>
            </a:pPr>
            <a:r>
              <a:rPr lang="en-US" sz="3600" dirty="0">
                <a:solidFill>
                  <a:schemeClr val="tx1">
                    <a:lumMod val="65000"/>
                    <a:lumOff val="35000"/>
                  </a:schemeClr>
                </a:solidFill>
                <a:latin typeface="Book Antiqua" panose="02040602050305030304" pitchFamily="18" charset="0"/>
              </a:rPr>
              <a:t>Was there a request for an accommodation?</a:t>
            </a:r>
          </a:p>
          <a:p>
            <a:pPr marL="514350" indent="-514350">
              <a:buAutoNum type="arabicPeriod"/>
            </a:pPr>
            <a:endParaRPr lang="en-US" sz="1600" dirty="0">
              <a:solidFill>
                <a:schemeClr val="tx1">
                  <a:lumMod val="65000"/>
                  <a:lumOff val="35000"/>
                </a:schemeClr>
              </a:solidFill>
              <a:latin typeface="Book Antiqua" panose="02040602050305030304" pitchFamily="18" charset="0"/>
            </a:endParaRPr>
          </a:p>
          <a:p>
            <a:pPr marL="514350" indent="-514350">
              <a:buAutoNum type="arabicPeriod"/>
            </a:pPr>
            <a:r>
              <a:rPr lang="en-US" sz="3600" dirty="0">
                <a:solidFill>
                  <a:schemeClr val="tx1">
                    <a:lumMod val="65000"/>
                    <a:lumOff val="35000"/>
                  </a:schemeClr>
                </a:solidFill>
                <a:latin typeface="Book Antiqua" panose="02040602050305030304" pitchFamily="18" charset="0"/>
              </a:rPr>
              <a:t>Did you engage in an interactive process?</a:t>
            </a:r>
          </a:p>
          <a:p>
            <a:pPr marL="0" indent="0">
              <a:buNone/>
            </a:pPr>
            <a:endParaRPr lang="en-US" sz="1600" i="1" dirty="0">
              <a:solidFill>
                <a:schemeClr val="tx1">
                  <a:lumMod val="65000"/>
                  <a:lumOff val="35000"/>
                </a:schemeClr>
              </a:solidFill>
              <a:latin typeface="Book Antiqua" panose="02040602050305030304" pitchFamily="18" charset="0"/>
            </a:endParaRPr>
          </a:p>
        </p:txBody>
      </p:sp>
    </p:spTree>
    <p:extLst>
      <p:ext uri="{BB962C8B-B14F-4D97-AF65-F5344CB8AC3E}">
        <p14:creationId xmlns:p14="http://schemas.microsoft.com/office/powerpoint/2010/main" val="9275878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9319B-2F59-4BAE-9A76-08201F5F3E70}"/>
              </a:ext>
            </a:extLst>
          </p:cNvPr>
          <p:cNvSpPr>
            <a:spLocks noGrp="1"/>
          </p:cNvSpPr>
          <p:nvPr>
            <p:ph type="title"/>
          </p:nvPr>
        </p:nvSpPr>
        <p:spPr>
          <a:xfrm>
            <a:off x="249046" y="535259"/>
            <a:ext cx="11381674" cy="1048214"/>
          </a:xfrm>
        </p:spPr>
        <p:txBody>
          <a:bodyPr>
            <a:normAutofit/>
          </a:bodyPr>
          <a:lstStyle/>
          <a:p>
            <a:pPr algn="ctr"/>
            <a:r>
              <a:rPr lang="en-US" sz="6000" dirty="0">
                <a:solidFill>
                  <a:schemeClr val="tx1">
                    <a:lumMod val="65000"/>
                    <a:lumOff val="35000"/>
                  </a:schemeClr>
                </a:solidFill>
                <a:latin typeface="Bernard MT Condensed" panose="02050806060905020404" pitchFamily="18" charset="0"/>
              </a:rPr>
              <a:t>Reasonable Accommodation</a:t>
            </a:r>
          </a:p>
        </p:txBody>
      </p:sp>
      <p:sp>
        <p:nvSpPr>
          <p:cNvPr id="3" name="Content Placeholder 2">
            <a:extLst>
              <a:ext uri="{FF2B5EF4-FFF2-40B4-BE49-F238E27FC236}">
                <a16:creationId xmlns:a16="http://schemas.microsoft.com/office/drawing/2014/main" id="{9D73CDED-31A7-49F0-9CC5-B1B069E6845C}"/>
              </a:ext>
            </a:extLst>
          </p:cNvPr>
          <p:cNvSpPr>
            <a:spLocks noGrp="1"/>
          </p:cNvSpPr>
          <p:nvPr>
            <p:ph idx="1"/>
          </p:nvPr>
        </p:nvSpPr>
        <p:spPr>
          <a:xfrm>
            <a:off x="735980" y="1873405"/>
            <a:ext cx="11050857" cy="4020717"/>
          </a:xfrm>
          <a:solidFill>
            <a:schemeClr val="accent6">
              <a:lumMod val="60000"/>
              <a:lumOff val="40000"/>
            </a:schemeClr>
          </a:solidFill>
        </p:spPr>
        <p:txBody>
          <a:bodyPr anchor="ctr">
            <a:normAutofit/>
          </a:bodyPr>
          <a:lstStyle/>
          <a:p>
            <a:pPr marL="457200" indent="-457200">
              <a:buFont typeface="Wingdings" panose="05000000000000000000" pitchFamily="2" charset="2"/>
              <a:buChar char="ü"/>
            </a:pPr>
            <a:r>
              <a:rPr lang="en-US" sz="3600" dirty="0">
                <a:solidFill>
                  <a:schemeClr val="tx1">
                    <a:lumMod val="65000"/>
                    <a:lumOff val="35000"/>
                  </a:schemeClr>
                </a:solidFill>
                <a:latin typeface="Book Antiqua" panose="02040602050305030304" pitchFamily="18" charset="0"/>
              </a:rPr>
              <a:t>Must be reasonable for the position held</a:t>
            </a:r>
          </a:p>
          <a:p>
            <a:pPr marL="457200" indent="-457200">
              <a:buFont typeface="Wingdings" panose="05000000000000000000" pitchFamily="2" charset="2"/>
              <a:buChar char="ü"/>
            </a:pPr>
            <a:endParaRPr lang="en-US" sz="1050" dirty="0">
              <a:solidFill>
                <a:schemeClr val="tx1">
                  <a:lumMod val="65000"/>
                  <a:lumOff val="35000"/>
                </a:schemeClr>
              </a:solidFill>
              <a:latin typeface="Book Antiqua" panose="02040602050305030304" pitchFamily="18" charset="0"/>
            </a:endParaRPr>
          </a:p>
          <a:p>
            <a:pPr marL="457200" indent="-457200">
              <a:buFont typeface="Wingdings" panose="05000000000000000000" pitchFamily="2" charset="2"/>
              <a:buChar char="ü"/>
            </a:pPr>
            <a:r>
              <a:rPr lang="en-US" sz="3600" dirty="0">
                <a:solidFill>
                  <a:schemeClr val="tx1">
                    <a:lumMod val="65000"/>
                    <a:lumOff val="35000"/>
                  </a:schemeClr>
                </a:solidFill>
                <a:latin typeface="Book Antiqua" panose="02040602050305030304" pitchFamily="18" charset="0"/>
              </a:rPr>
              <a:t>Must not create an undue hardship on the employer</a:t>
            </a:r>
          </a:p>
          <a:p>
            <a:pPr marL="457200" indent="-457200">
              <a:buFont typeface="Wingdings" panose="05000000000000000000" pitchFamily="2" charset="2"/>
              <a:buChar char="ü"/>
            </a:pPr>
            <a:endParaRPr lang="en-US" sz="1050" dirty="0">
              <a:solidFill>
                <a:schemeClr val="tx1">
                  <a:lumMod val="65000"/>
                  <a:lumOff val="35000"/>
                </a:schemeClr>
              </a:solidFill>
              <a:latin typeface="Book Antiqua" panose="02040602050305030304" pitchFamily="18" charset="0"/>
            </a:endParaRPr>
          </a:p>
          <a:p>
            <a:pPr marL="457200" indent="-457200">
              <a:buFont typeface="Wingdings" panose="05000000000000000000" pitchFamily="2" charset="2"/>
              <a:buChar char="ü"/>
            </a:pPr>
            <a:r>
              <a:rPr lang="en-US" sz="3600" dirty="0">
                <a:solidFill>
                  <a:schemeClr val="tx1">
                    <a:lumMod val="65000"/>
                    <a:lumOff val="35000"/>
                  </a:schemeClr>
                </a:solidFill>
                <a:latin typeface="Book Antiqua" panose="02040602050305030304" pitchFamily="18" charset="0"/>
              </a:rPr>
              <a:t>Do not have to accommodate the use on premises or during work hours</a:t>
            </a:r>
          </a:p>
        </p:txBody>
      </p:sp>
    </p:spTree>
    <p:extLst>
      <p:ext uri="{BB962C8B-B14F-4D97-AF65-F5344CB8AC3E}">
        <p14:creationId xmlns:p14="http://schemas.microsoft.com/office/powerpoint/2010/main" val="15535255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45DFF-AD63-4253-BE4E-F41167A29D37}"/>
              </a:ext>
            </a:extLst>
          </p:cNvPr>
          <p:cNvSpPr>
            <a:spLocks noGrp="1"/>
          </p:cNvSpPr>
          <p:nvPr>
            <p:ph type="title"/>
          </p:nvPr>
        </p:nvSpPr>
        <p:spPr>
          <a:xfrm>
            <a:off x="960100" y="978102"/>
            <a:ext cx="10588434" cy="1062644"/>
          </a:xfrm>
        </p:spPr>
        <p:txBody>
          <a:bodyPr anchor="b">
            <a:normAutofit/>
          </a:bodyPr>
          <a:lstStyle/>
          <a:p>
            <a:r>
              <a:rPr lang="en-US" sz="6000" dirty="0">
                <a:solidFill>
                  <a:schemeClr val="accent6"/>
                </a:solidFill>
                <a:latin typeface="Bernard MT Condensed" panose="02050806060905020404" pitchFamily="18" charset="0"/>
              </a:rPr>
              <a:t>Interactive Process</a:t>
            </a:r>
          </a:p>
        </p:txBody>
      </p:sp>
      <p:cxnSp>
        <p:nvCxnSpPr>
          <p:cNvPr id="12" name="Straight Connector 11">
            <a:extLst>
              <a:ext uri="{FF2B5EF4-FFF2-40B4-BE49-F238E27FC236}">
                <a16:creationId xmlns:a16="http://schemas.microsoft.com/office/drawing/2014/main" id="{39B7FDC9-F0CE-43A7-9F2A-83DD09DC345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47624" y="2265037"/>
            <a:ext cx="10125012" cy="0"/>
          </a:xfrm>
          <a:prstGeom prst="lin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13C65C10-22CF-4757-87BF-5FD77EC67D7B}"/>
              </a:ext>
            </a:extLst>
          </p:cNvPr>
          <p:cNvSpPr>
            <a:spLocks noGrp="1"/>
          </p:cNvSpPr>
          <p:nvPr>
            <p:ph idx="1"/>
          </p:nvPr>
        </p:nvSpPr>
        <p:spPr>
          <a:xfrm>
            <a:off x="1219694" y="2388967"/>
            <a:ext cx="9775408" cy="4268307"/>
          </a:xfrm>
        </p:spPr>
        <p:txBody>
          <a:bodyPr>
            <a:normAutofit fontScale="92500" lnSpcReduction="10000"/>
          </a:bodyPr>
          <a:lstStyle/>
          <a:p>
            <a:pPr marL="457200" indent="-457200">
              <a:buClrTx/>
              <a:buSzPct val="100000"/>
              <a:buFont typeface="Wingdings" panose="05000000000000000000" pitchFamily="2" charset="2"/>
              <a:buChar char="ü"/>
              <a:defRPr/>
            </a:pPr>
            <a:r>
              <a:rPr lang="en-US" sz="3200" dirty="0">
                <a:solidFill>
                  <a:schemeClr val="tx1">
                    <a:lumMod val="65000"/>
                    <a:lumOff val="35000"/>
                  </a:schemeClr>
                </a:solidFill>
                <a:latin typeface="Book Antiqua" panose="02040602050305030304" pitchFamily="18" charset="0"/>
              </a:rPr>
              <a:t>Analyze job description for essential functions</a:t>
            </a:r>
          </a:p>
          <a:p>
            <a:pPr marL="457200" indent="-457200">
              <a:buClrTx/>
              <a:buSzPct val="100000"/>
              <a:buFont typeface="Wingdings" panose="05000000000000000000" pitchFamily="2" charset="2"/>
              <a:buChar char="ü"/>
              <a:defRPr/>
            </a:pPr>
            <a:endParaRPr lang="en-US" sz="1700" dirty="0">
              <a:solidFill>
                <a:schemeClr val="tx1">
                  <a:lumMod val="65000"/>
                  <a:lumOff val="35000"/>
                </a:schemeClr>
              </a:solidFill>
              <a:latin typeface="Book Antiqua" panose="02040602050305030304" pitchFamily="18" charset="0"/>
            </a:endParaRPr>
          </a:p>
          <a:p>
            <a:pPr marL="457200" indent="-457200">
              <a:buClrTx/>
              <a:buSzPct val="100000"/>
              <a:buFont typeface="Wingdings" panose="05000000000000000000" pitchFamily="2" charset="2"/>
              <a:buChar char="ü"/>
              <a:defRPr/>
            </a:pPr>
            <a:r>
              <a:rPr lang="en-US" sz="3200" dirty="0">
                <a:solidFill>
                  <a:schemeClr val="tx1">
                    <a:lumMod val="65000"/>
                    <a:lumOff val="35000"/>
                  </a:schemeClr>
                </a:solidFill>
                <a:latin typeface="Book Antiqua" panose="02040602050305030304" pitchFamily="18" charset="0"/>
              </a:rPr>
              <a:t>Consult with employee on limitations</a:t>
            </a:r>
          </a:p>
          <a:p>
            <a:pPr marL="457200" indent="-457200">
              <a:buClrTx/>
              <a:buSzPct val="100000"/>
              <a:buFont typeface="Wingdings" panose="05000000000000000000" pitchFamily="2" charset="2"/>
              <a:buChar char="ü"/>
              <a:defRPr/>
            </a:pPr>
            <a:endParaRPr lang="en-US" sz="1700" dirty="0">
              <a:solidFill>
                <a:schemeClr val="tx1">
                  <a:lumMod val="65000"/>
                  <a:lumOff val="35000"/>
                </a:schemeClr>
              </a:solidFill>
              <a:latin typeface="Book Antiqua" panose="02040602050305030304" pitchFamily="18" charset="0"/>
            </a:endParaRPr>
          </a:p>
          <a:p>
            <a:pPr marL="457200" indent="-457200">
              <a:buClrTx/>
              <a:buSzPct val="100000"/>
              <a:buFont typeface="Wingdings" panose="05000000000000000000" pitchFamily="2" charset="2"/>
              <a:buChar char="ü"/>
              <a:defRPr/>
            </a:pPr>
            <a:r>
              <a:rPr lang="en-US" sz="3200" dirty="0">
                <a:solidFill>
                  <a:schemeClr val="tx1">
                    <a:lumMod val="65000"/>
                    <a:lumOff val="35000"/>
                  </a:schemeClr>
                </a:solidFill>
                <a:latin typeface="Book Antiqua" panose="02040602050305030304" pitchFamily="18" charset="0"/>
              </a:rPr>
              <a:t>Identify and discuss potential accommodations with employee</a:t>
            </a:r>
          </a:p>
          <a:p>
            <a:pPr marL="457200" indent="-457200">
              <a:buClrTx/>
              <a:buSzPct val="100000"/>
              <a:buFont typeface="Wingdings" panose="05000000000000000000" pitchFamily="2" charset="2"/>
              <a:buChar char="ü"/>
              <a:defRPr/>
            </a:pPr>
            <a:endParaRPr lang="en-US" sz="1700" dirty="0">
              <a:solidFill>
                <a:schemeClr val="tx1">
                  <a:lumMod val="65000"/>
                  <a:lumOff val="35000"/>
                </a:schemeClr>
              </a:solidFill>
              <a:latin typeface="Book Antiqua" panose="02040602050305030304" pitchFamily="18" charset="0"/>
            </a:endParaRPr>
          </a:p>
          <a:p>
            <a:pPr marL="457200" indent="-457200">
              <a:buClrTx/>
              <a:buSzPct val="100000"/>
              <a:buFont typeface="Wingdings" panose="05000000000000000000" pitchFamily="2" charset="2"/>
              <a:buChar char="ü"/>
              <a:defRPr/>
            </a:pPr>
            <a:r>
              <a:rPr lang="en-US" sz="3200" dirty="0">
                <a:solidFill>
                  <a:schemeClr val="tx1">
                    <a:lumMod val="65000"/>
                    <a:lumOff val="35000"/>
                  </a:schemeClr>
                </a:solidFill>
                <a:latin typeface="Book Antiqua" panose="02040602050305030304" pitchFamily="18" charset="0"/>
              </a:rPr>
              <a:t>Consider the preference of the employee</a:t>
            </a:r>
          </a:p>
          <a:p>
            <a:pPr marL="457200" indent="-457200">
              <a:buClrTx/>
              <a:buSzPct val="100000"/>
              <a:buFont typeface="Wingdings" panose="05000000000000000000" pitchFamily="2" charset="2"/>
              <a:buChar char="ü"/>
              <a:defRPr/>
            </a:pPr>
            <a:endParaRPr lang="en-US" sz="1700" dirty="0">
              <a:solidFill>
                <a:schemeClr val="tx1">
                  <a:lumMod val="65000"/>
                  <a:lumOff val="35000"/>
                </a:schemeClr>
              </a:solidFill>
              <a:latin typeface="Book Antiqua" panose="02040602050305030304" pitchFamily="18" charset="0"/>
            </a:endParaRPr>
          </a:p>
          <a:p>
            <a:pPr marL="457200" indent="-457200">
              <a:buClrTx/>
              <a:buSzPct val="100000"/>
              <a:buFont typeface="Wingdings" panose="05000000000000000000" pitchFamily="2" charset="2"/>
              <a:buChar char="ü"/>
              <a:defRPr/>
            </a:pPr>
            <a:r>
              <a:rPr lang="en-US" sz="3200" dirty="0">
                <a:solidFill>
                  <a:schemeClr val="tx1">
                    <a:lumMod val="65000"/>
                    <a:lumOff val="35000"/>
                  </a:schemeClr>
                </a:solidFill>
                <a:latin typeface="Book Antiqua" panose="02040602050305030304" pitchFamily="18" charset="0"/>
              </a:rPr>
              <a:t>Consider undue hardships to the Department/City</a:t>
            </a:r>
          </a:p>
          <a:p>
            <a:endParaRPr lang="en-US" sz="2400" dirty="0"/>
          </a:p>
        </p:txBody>
      </p:sp>
    </p:spTree>
    <p:extLst>
      <p:ext uri="{BB962C8B-B14F-4D97-AF65-F5344CB8AC3E}">
        <p14:creationId xmlns:p14="http://schemas.microsoft.com/office/powerpoint/2010/main" val="15387208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A5C7F4-2934-44A5-91A3-4DBED6EC2AC3}"/>
              </a:ext>
            </a:extLst>
          </p:cNvPr>
          <p:cNvSpPr>
            <a:spLocks noGrp="1"/>
          </p:cNvSpPr>
          <p:nvPr>
            <p:ph type="title"/>
          </p:nvPr>
        </p:nvSpPr>
        <p:spPr>
          <a:xfrm>
            <a:off x="591015" y="963877"/>
            <a:ext cx="3868370" cy="4930246"/>
          </a:xfrm>
        </p:spPr>
        <p:txBody>
          <a:bodyPr>
            <a:normAutofit/>
          </a:bodyPr>
          <a:lstStyle/>
          <a:p>
            <a:pPr algn="r">
              <a:spcAft>
                <a:spcPts val="600"/>
              </a:spcAft>
            </a:pPr>
            <a:r>
              <a:rPr lang="en-US" sz="6000" dirty="0">
                <a:solidFill>
                  <a:schemeClr val="accent6"/>
                </a:solidFill>
                <a:latin typeface="Bernard MT Condensed" panose="02050806060905020404" pitchFamily="18" charset="0"/>
              </a:rPr>
              <a:t>BEWARE OF THE FMLA</a:t>
            </a:r>
            <a:br>
              <a:rPr lang="en-US" sz="6000" dirty="0">
                <a:solidFill>
                  <a:schemeClr val="accent6"/>
                </a:solidFill>
                <a:latin typeface="Bernard MT Condensed" panose="02050806060905020404" pitchFamily="18" charset="0"/>
              </a:rPr>
            </a:br>
            <a:endParaRPr lang="en-US" sz="6000" dirty="0">
              <a:solidFill>
                <a:schemeClr val="accent6"/>
              </a:solidFill>
              <a:latin typeface="Bernard MT Condensed" panose="02050806060905020404" pitchFamily="18" charset="0"/>
            </a:endParaRP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CA92287-4D5E-445A-AE54-376C0FECDEB3}"/>
              </a:ext>
            </a:extLst>
          </p:cNvPr>
          <p:cNvSpPr>
            <a:spLocks noGrp="1"/>
          </p:cNvSpPr>
          <p:nvPr>
            <p:ph idx="1"/>
          </p:nvPr>
        </p:nvSpPr>
        <p:spPr>
          <a:xfrm>
            <a:off x="4976026" y="963877"/>
            <a:ext cx="6799662" cy="5436923"/>
          </a:xfrm>
        </p:spPr>
        <p:txBody>
          <a:bodyPr anchor="ctr">
            <a:normAutofit/>
          </a:bodyPr>
          <a:lstStyle/>
          <a:p>
            <a:pPr marL="514350" indent="-514350">
              <a:buFont typeface="Arial" panose="020B0604020202020204" pitchFamily="34" charset="0"/>
              <a:buAutoNum type="arabicPeriod"/>
            </a:pPr>
            <a:r>
              <a:rPr lang="en-US" sz="3600" dirty="0">
                <a:solidFill>
                  <a:schemeClr val="tx1">
                    <a:lumMod val="65000"/>
                    <a:lumOff val="35000"/>
                  </a:schemeClr>
                </a:solidFill>
                <a:latin typeface="Book Antiqua" panose="02040602050305030304" pitchFamily="18" charset="0"/>
              </a:rPr>
              <a:t>Are you aware of a qualifying medical condition?</a:t>
            </a:r>
          </a:p>
          <a:p>
            <a:pPr marL="514350" indent="-514350">
              <a:buFont typeface="Arial" panose="020B0604020202020204" pitchFamily="34" charset="0"/>
              <a:buAutoNum type="arabicPeriod"/>
            </a:pPr>
            <a:endParaRPr lang="en-US" sz="1600" dirty="0">
              <a:solidFill>
                <a:schemeClr val="tx1">
                  <a:lumMod val="65000"/>
                  <a:lumOff val="35000"/>
                </a:schemeClr>
              </a:solidFill>
              <a:latin typeface="Book Antiqua" panose="02040602050305030304" pitchFamily="18" charset="0"/>
            </a:endParaRPr>
          </a:p>
          <a:p>
            <a:pPr marL="514350" indent="-514350">
              <a:buFont typeface="Arial" panose="020B0604020202020204" pitchFamily="34" charset="0"/>
              <a:buAutoNum type="arabicPeriod"/>
            </a:pPr>
            <a:r>
              <a:rPr lang="en-US" sz="3600" dirty="0">
                <a:solidFill>
                  <a:schemeClr val="tx1">
                    <a:lumMod val="65000"/>
                    <a:lumOff val="35000"/>
                  </a:schemeClr>
                </a:solidFill>
                <a:latin typeface="Book Antiqua" panose="02040602050305030304" pitchFamily="18" charset="0"/>
              </a:rPr>
              <a:t>Has the employee been notified about rights?</a:t>
            </a:r>
          </a:p>
          <a:p>
            <a:pPr marL="514350" indent="-514350">
              <a:buFont typeface="Arial" panose="020B0604020202020204" pitchFamily="34" charset="0"/>
              <a:buAutoNum type="arabicPeriod"/>
            </a:pPr>
            <a:endParaRPr lang="en-US" sz="1600" dirty="0">
              <a:solidFill>
                <a:schemeClr val="tx1">
                  <a:lumMod val="65000"/>
                  <a:lumOff val="35000"/>
                </a:schemeClr>
              </a:solidFill>
              <a:latin typeface="Book Antiqua" panose="02040602050305030304" pitchFamily="18" charset="0"/>
            </a:endParaRPr>
          </a:p>
          <a:p>
            <a:pPr marL="514350" indent="-514350">
              <a:buFont typeface="Arial" panose="020B0604020202020204" pitchFamily="34" charset="0"/>
              <a:buAutoNum type="arabicPeriod"/>
            </a:pPr>
            <a:r>
              <a:rPr lang="en-US" sz="3600" dirty="0">
                <a:solidFill>
                  <a:schemeClr val="tx1">
                    <a:lumMod val="65000"/>
                    <a:lumOff val="35000"/>
                  </a:schemeClr>
                </a:solidFill>
                <a:latin typeface="Book Antiqua" panose="02040602050305030304" pitchFamily="18" charset="0"/>
              </a:rPr>
              <a:t>Has the City interfered with the employee’s rights?</a:t>
            </a:r>
          </a:p>
          <a:p>
            <a:pPr marL="514350" indent="-514350">
              <a:buAutoNum type="arabicPeriod"/>
            </a:pPr>
            <a:endParaRPr lang="en-US" sz="1600" dirty="0">
              <a:solidFill>
                <a:schemeClr val="tx1">
                  <a:lumMod val="65000"/>
                  <a:lumOff val="35000"/>
                </a:schemeClr>
              </a:solidFill>
              <a:latin typeface="Book Antiqua" panose="02040602050305030304" pitchFamily="18" charset="0"/>
            </a:endParaRPr>
          </a:p>
          <a:p>
            <a:pPr marL="0" indent="0">
              <a:buNone/>
            </a:pPr>
            <a:endParaRPr lang="en-US" sz="1600" i="1" dirty="0">
              <a:solidFill>
                <a:schemeClr val="tx1">
                  <a:lumMod val="65000"/>
                  <a:lumOff val="35000"/>
                </a:schemeClr>
              </a:solidFill>
              <a:latin typeface="Book Antiqua" panose="02040602050305030304" pitchFamily="18" charset="0"/>
            </a:endParaRPr>
          </a:p>
        </p:txBody>
      </p:sp>
    </p:spTree>
    <p:extLst>
      <p:ext uri="{BB962C8B-B14F-4D97-AF65-F5344CB8AC3E}">
        <p14:creationId xmlns:p14="http://schemas.microsoft.com/office/powerpoint/2010/main" val="33416809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A5C7F4-2934-44A5-91A3-4DBED6EC2AC3}"/>
              </a:ext>
            </a:extLst>
          </p:cNvPr>
          <p:cNvSpPr>
            <a:spLocks noGrp="1"/>
          </p:cNvSpPr>
          <p:nvPr>
            <p:ph type="title"/>
          </p:nvPr>
        </p:nvSpPr>
        <p:spPr>
          <a:xfrm>
            <a:off x="591015" y="963877"/>
            <a:ext cx="3868370" cy="4930246"/>
          </a:xfrm>
        </p:spPr>
        <p:txBody>
          <a:bodyPr>
            <a:normAutofit/>
          </a:bodyPr>
          <a:lstStyle/>
          <a:p>
            <a:pPr algn="r">
              <a:spcAft>
                <a:spcPts val="600"/>
              </a:spcAft>
            </a:pPr>
            <a:r>
              <a:rPr lang="en-US" sz="6000" dirty="0">
                <a:solidFill>
                  <a:schemeClr val="accent6"/>
                </a:solidFill>
                <a:latin typeface="Bernard MT Condensed" panose="02050806060905020404" pitchFamily="18" charset="0"/>
              </a:rPr>
              <a:t>BEWARE OF THE 4</a:t>
            </a:r>
            <a:r>
              <a:rPr lang="en-US" sz="6000" baseline="30000" dirty="0">
                <a:solidFill>
                  <a:schemeClr val="accent6"/>
                </a:solidFill>
                <a:latin typeface="Bernard MT Condensed" panose="02050806060905020404" pitchFamily="18" charset="0"/>
              </a:rPr>
              <a:t>th</a:t>
            </a:r>
            <a:r>
              <a:rPr lang="en-US" sz="6000" dirty="0">
                <a:solidFill>
                  <a:schemeClr val="accent6"/>
                </a:solidFill>
                <a:latin typeface="Bernard MT Condensed" panose="02050806060905020404" pitchFamily="18" charset="0"/>
              </a:rPr>
              <a:t> Amendment</a:t>
            </a:r>
            <a:br>
              <a:rPr lang="en-US" sz="6000" dirty="0">
                <a:solidFill>
                  <a:schemeClr val="accent6"/>
                </a:solidFill>
                <a:latin typeface="Bernard MT Condensed" panose="02050806060905020404" pitchFamily="18" charset="0"/>
              </a:rPr>
            </a:br>
            <a:endParaRPr lang="en-US" sz="6000" dirty="0">
              <a:solidFill>
                <a:schemeClr val="accent6"/>
              </a:solidFill>
              <a:latin typeface="Bernard MT Condensed" panose="02050806060905020404" pitchFamily="18" charset="0"/>
            </a:endParaRP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CA92287-4D5E-445A-AE54-376C0FECDEB3}"/>
              </a:ext>
            </a:extLst>
          </p:cNvPr>
          <p:cNvSpPr>
            <a:spLocks noGrp="1"/>
          </p:cNvSpPr>
          <p:nvPr>
            <p:ph idx="1"/>
          </p:nvPr>
        </p:nvSpPr>
        <p:spPr>
          <a:xfrm>
            <a:off x="4976026" y="624469"/>
            <a:ext cx="6799662" cy="5776332"/>
          </a:xfrm>
        </p:spPr>
        <p:txBody>
          <a:bodyPr anchor="ctr">
            <a:normAutofit lnSpcReduction="10000"/>
          </a:bodyPr>
          <a:lstStyle/>
          <a:p>
            <a:pPr marL="0" indent="0" algn="ctr">
              <a:buNone/>
            </a:pPr>
            <a:r>
              <a:rPr lang="en-US" sz="4300" b="1" i="1" dirty="0">
                <a:solidFill>
                  <a:schemeClr val="tx1">
                    <a:lumMod val="65000"/>
                    <a:lumOff val="35000"/>
                  </a:schemeClr>
                </a:solidFill>
                <a:latin typeface="Book Antiqua" panose="02040602050305030304" pitchFamily="18" charset="0"/>
              </a:rPr>
              <a:t>Romero v. City of Miami</a:t>
            </a:r>
          </a:p>
          <a:p>
            <a:pPr marL="0" indent="0" algn="ctr">
              <a:buNone/>
            </a:pPr>
            <a:r>
              <a:rPr lang="en-US" sz="2000" dirty="0">
                <a:solidFill>
                  <a:schemeClr val="tx1">
                    <a:lumMod val="65000"/>
                    <a:lumOff val="35000"/>
                  </a:schemeClr>
                </a:solidFill>
                <a:latin typeface="Book Antiqua" panose="02040602050305030304" pitchFamily="18" charset="0"/>
              </a:rPr>
              <a:t>8 F.Supp.3d 1321 (2014)</a:t>
            </a:r>
          </a:p>
          <a:p>
            <a:pPr marL="0" indent="0" algn="ctr">
              <a:buNone/>
            </a:pPr>
            <a:endParaRPr lang="en-US" sz="1700" b="1" i="1" dirty="0">
              <a:solidFill>
                <a:schemeClr val="tx1">
                  <a:lumMod val="65000"/>
                  <a:lumOff val="35000"/>
                </a:schemeClr>
              </a:solidFill>
              <a:latin typeface="Book Antiqua" panose="02040602050305030304" pitchFamily="18" charset="0"/>
            </a:endParaRPr>
          </a:p>
          <a:p>
            <a:pPr marL="0" indent="0">
              <a:lnSpc>
                <a:spcPct val="110000"/>
              </a:lnSpc>
              <a:buNone/>
            </a:pPr>
            <a:r>
              <a:rPr lang="en-US" sz="3600" dirty="0">
                <a:solidFill>
                  <a:schemeClr val="tx1">
                    <a:lumMod val="65000"/>
                    <a:lumOff val="35000"/>
                  </a:schemeClr>
                </a:solidFill>
                <a:latin typeface="Book Antiqua" panose="02040602050305030304" pitchFamily="18" charset="0"/>
              </a:rPr>
              <a:t>Former Finance Director alleged the city's drug testing policy violated federal law by allowing the city to randomly test any city employee regardless of whether the employee worked in a safety sensitive position</a:t>
            </a:r>
          </a:p>
          <a:p>
            <a:pPr marL="0" indent="0">
              <a:buNone/>
            </a:pPr>
            <a:endParaRPr lang="en-US" sz="1600" i="1" dirty="0">
              <a:solidFill>
                <a:schemeClr val="tx1">
                  <a:lumMod val="65000"/>
                  <a:lumOff val="35000"/>
                </a:schemeClr>
              </a:solidFill>
              <a:latin typeface="Book Antiqua" panose="02040602050305030304" pitchFamily="18" charset="0"/>
            </a:endParaRPr>
          </a:p>
        </p:txBody>
      </p:sp>
    </p:spTree>
    <p:extLst>
      <p:ext uri="{BB962C8B-B14F-4D97-AF65-F5344CB8AC3E}">
        <p14:creationId xmlns:p14="http://schemas.microsoft.com/office/powerpoint/2010/main" val="19674537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45DFF-AD63-4253-BE4E-F41167A29D37}"/>
              </a:ext>
            </a:extLst>
          </p:cNvPr>
          <p:cNvSpPr>
            <a:spLocks noGrp="1"/>
          </p:cNvSpPr>
          <p:nvPr>
            <p:ph type="title"/>
          </p:nvPr>
        </p:nvSpPr>
        <p:spPr>
          <a:xfrm>
            <a:off x="795946" y="331331"/>
            <a:ext cx="10622902" cy="962210"/>
          </a:xfrm>
          <a:noFill/>
        </p:spPr>
        <p:txBody>
          <a:bodyPr anchor="b">
            <a:normAutofit/>
          </a:bodyPr>
          <a:lstStyle/>
          <a:p>
            <a:pPr algn="ctr"/>
            <a:r>
              <a:rPr lang="en-US" sz="6000" dirty="0">
                <a:solidFill>
                  <a:schemeClr val="accent6"/>
                </a:solidFill>
                <a:latin typeface="Bernard MT Condensed" panose="02050806060905020404" pitchFamily="18" charset="0"/>
              </a:rPr>
              <a:t>BEWARE OF THE 4</a:t>
            </a:r>
            <a:r>
              <a:rPr lang="en-US" sz="6000" baseline="30000" dirty="0">
                <a:solidFill>
                  <a:schemeClr val="accent6"/>
                </a:solidFill>
                <a:latin typeface="Bernard MT Condensed" panose="02050806060905020404" pitchFamily="18" charset="0"/>
              </a:rPr>
              <a:t>th</a:t>
            </a:r>
            <a:r>
              <a:rPr lang="en-US" sz="6000" dirty="0">
                <a:solidFill>
                  <a:schemeClr val="accent6"/>
                </a:solidFill>
                <a:latin typeface="Bernard MT Condensed" panose="02050806060905020404" pitchFamily="18" charset="0"/>
              </a:rPr>
              <a:t> Amendment</a:t>
            </a:r>
          </a:p>
        </p:txBody>
      </p:sp>
      <p:sp>
        <p:nvSpPr>
          <p:cNvPr id="7" name="Content Placeholder 6">
            <a:extLst>
              <a:ext uri="{FF2B5EF4-FFF2-40B4-BE49-F238E27FC236}">
                <a16:creationId xmlns:a16="http://schemas.microsoft.com/office/drawing/2014/main" id="{13C65C10-22CF-4757-87BF-5FD77EC67D7B}"/>
              </a:ext>
            </a:extLst>
          </p:cNvPr>
          <p:cNvSpPr>
            <a:spLocks noGrp="1"/>
          </p:cNvSpPr>
          <p:nvPr>
            <p:ph idx="1"/>
          </p:nvPr>
        </p:nvSpPr>
        <p:spPr>
          <a:xfrm>
            <a:off x="1872188" y="2086839"/>
            <a:ext cx="8470417" cy="4536981"/>
          </a:xfrm>
        </p:spPr>
        <p:txBody>
          <a:bodyPr>
            <a:normAutofit/>
          </a:bodyPr>
          <a:lstStyle/>
          <a:p>
            <a:pPr marL="0" indent="0" algn="ctr">
              <a:buNone/>
            </a:pPr>
            <a:r>
              <a:rPr lang="en-US" sz="3600" dirty="0">
                <a:solidFill>
                  <a:schemeClr val="accent6"/>
                </a:solidFill>
                <a:latin typeface="Book Antiqua" panose="02040602050305030304" pitchFamily="18" charset="0"/>
              </a:rPr>
              <a:t>Who was sued?</a:t>
            </a:r>
            <a:endParaRPr lang="en-US" sz="3600" i="1" dirty="0">
              <a:solidFill>
                <a:schemeClr val="tx1">
                  <a:lumMod val="65000"/>
                  <a:lumOff val="35000"/>
                </a:schemeClr>
              </a:solidFill>
              <a:latin typeface="Book Antiqua" panose="02040602050305030304" pitchFamily="18" charset="0"/>
            </a:endParaRPr>
          </a:p>
          <a:p>
            <a:pPr marL="692150" indent="-692150">
              <a:buFont typeface="Wingdings" panose="05000000000000000000" pitchFamily="2" charset="2"/>
              <a:buChar char="ü"/>
            </a:pPr>
            <a:r>
              <a:rPr lang="en-US" sz="3600" dirty="0">
                <a:solidFill>
                  <a:schemeClr val="tx1">
                    <a:lumMod val="65000"/>
                    <a:lumOff val="35000"/>
                  </a:schemeClr>
                </a:solidFill>
                <a:latin typeface="Book Antiqua" panose="02040602050305030304" pitchFamily="18" charset="0"/>
              </a:rPr>
              <a:t>City</a:t>
            </a:r>
          </a:p>
          <a:p>
            <a:pPr marL="692150" indent="-692150">
              <a:buFont typeface="Wingdings" panose="05000000000000000000" pitchFamily="2" charset="2"/>
              <a:buChar char="ü"/>
            </a:pPr>
            <a:r>
              <a:rPr lang="en-US" sz="3600" dirty="0">
                <a:solidFill>
                  <a:schemeClr val="tx1">
                    <a:lumMod val="65000"/>
                    <a:lumOff val="35000"/>
                  </a:schemeClr>
                </a:solidFill>
                <a:latin typeface="Book Antiqua" panose="02040602050305030304" pitchFamily="18" charset="0"/>
              </a:rPr>
              <a:t>City Manager</a:t>
            </a:r>
          </a:p>
          <a:p>
            <a:pPr marL="692150" indent="-692150">
              <a:buFont typeface="Wingdings" panose="05000000000000000000" pitchFamily="2" charset="2"/>
              <a:buChar char="ü"/>
            </a:pPr>
            <a:r>
              <a:rPr lang="en-US" sz="3600" dirty="0">
                <a:solidFill>
                  <a:schemeClr val="tx1">
                    <a:lumMod val="65000"/>
                    <a:lumOff val="35000"/>
                  </a:schemeClr>
                </a:solidFill>
                <a:latin typeface="Book Antiqua" panose="02040602050305030304" pitchFamily="18" charset="0"/>
              </a:rPr>
              <a:t>HR Director</a:t>
            </a:r>
          </a:p>
          <a:p>
            <a:pPr marL="692150" indent="-692150">
              <a:buFont typeface="Wingdings" panose="05000000000000000000" pitchFamily="2" charset="2"/>
              <a:buChar char="ü"/>
            </a:pPr>
            <a:r>
              <a:rPr lang="en-US" sz="3600" dirty="0">
                <a:solidFill>
                  <a:schemeClr val="tx1">
                    <a:lumMod val="65000"/>
                    <a:lumOff val="35000"/>
                  </a:schemeClr>
                </a:solidFill>
                <a:latin typeface="Book Antiqua" panose="02040602050305030304" pitchFamily="18" charset="0"/>
              </a:rPr>
              <a:t>All Councilmembers</a:t>
            </a:r>
          </a:p>
          <a:p>
            <a:endParaRPr lang="en-US" sz="2400" dirty="0"/>
          </a:p>
        </p:txBody>
      </p:sp>
      <p:sp>
        <p:nvSpPr>
          <p:cNvPr id="3" name="Rectangle 2">
            <a:extLst>
              <a:ext uri="{FF2B5EF4-FFF2-40B4-BE49-F238E27FC236}">
                <a16:creationId xmlns:a16="http://schemas.microsoft.com/office/drawing/2014/main" id="{1810C6A1-4490-49B1-A907-2047BB7E9FFA}"/>
              </a:ext>
            </a:extLst>
          </p:cNvPr>
          <p:cNvSpPr/>
          <p:nvPr/>
        </p:nvSpPr>
        <p:spPr>
          <a:xfrm>
            <a:off x="1561172" y="1440508"/>
            <a:ext cx="9306758" cy="646331"/>
          </a:xfrm>
          <a:prstGeom prst="rect">
            <a:avLst/>
          </a:prstGeom>
        </p:spPr>
        <p:txBody>
          <a:bodyPr wrap="square">
            <a:spAutoFit/>
          </a:bodyPr>
          <a:lstStyle/>
          <a:p>
            <a:pPr algn="ctr"/>
            <a:r>
              <a:rPr lang="en-US" sz="3600" b="1" i="1" dirty="0">
                <a:solidFill>
                  <a:schemeClr val="tx1">
                    <a:lumMod val="65000"/>
                    <a:lumOff val="35000"/>
                  </a:schemeClr>
                </a:solidFill>
                <a:latin typeface="Book Antiqua" panose="02040602050305030304" pitchFamily="18" charset="0"/>
              </a:rPr>
              <a:t>Romero v. City of Miami</a:t>
            </a:r>
          </a:p>
        </p:txBody>
      </p:sp>
      <p:sp>
        <p:nvSpPr>
          <p:cNvPr id="4" name="TextBox 3">
            <a:extLst>
              <a:ext uri="{FF2B5EF4-FFF2-40B4-BE49-F238E27FC236}">
                <a16:creationId xmlns:a16="http://schemas.microsoft.com/office/drawing/2014/main" id="{07CEE9F8-7688-4ED5-9026-C963401C9737}"/>
              </a:ext>
            </a:extLst>
          </p:cNvPr>
          <p:cNvSpPr txBox="1"/>
          <p:nvPr/>
        </p:nvSpPr>
        <p:spPr>
          <a:xfrm>
            <a:off x="6953851" y="3241316"/>
            <a:ext cx="3914078" cy="1845762"/>
          </a:xfrm>
          <a:prstGeom prst="rect">
            <a:avLst/>
          </a:prstGeom>
          <a:noFill/>
        </p:spPr>
        <p:txBody>
          <a:bodyPr wrap="square" rtlCol="0">
            <a:spAutoFit/>
          </a:bodyPr>
          <a:lstStyle/>
          <a:p>
            <a:pPr marL="692150" indent="-692150">
              <a:lnSpc>
                <a:spcPct val="90000"/>
              </a:lnSpc>
              <a:spcBef>
                <a:spcPts val="1000"/>
              </a:spcBef>
              <a:buFont typeface="Wingdings" panose="05000000000000000000" pitchFamily="2" charset="2"/>
              <a:buChar char="ü"/>
            </a:pPr>
            <a:r>
              <a:rPr lang="en-US" sz="3600" dirty="0">
                <a:solidFill>
                  <a:schemeClr val="tx1">
                    <a:lumMod val="65000"/>
                    <a:lumOff val="35000"/>
                  </a:schemeClr>
                </a:solidFill>
                <a:latin typeface="Book Antiqua" panose="02040602050305030304" pitchFamily="18" charset="0"/>
              </a:rPr>
              <a:t>Risk Manager</a:t>
            </a:r>
          </a:p>
          <a:p>
            <a:pPr marL="692150" indent="-692150">
              <a:lnSpc>
                <a:spcPct val="90000"/>
              </a:lnSpc>
              <a:spcBef>
                <a:spcPts val="1000"/>
              </a:spcBef>
              <a:buFont typeface="Wingdings" panose="05000000000000000000" pitchFamily="2" charset="2"/>
              <a:buChar char="ü"/>
            </a:pPr>
            <a:r>
              <a:rPr lang="en-US" sz="3600" dirty="0">
                <a:solidFill>
                  <a:schemeClr val="tx1">
                    <a:lumMod val="65000"/>
                    <a:lumOff val="35000"/>
                  </a:schemeClr>
                </a:solidFill>
                <a:latin typeface="Book Antiqua" panose="02040602050305030304" pitchFamily="18" charset="0"/>
              </a:rPr>
              <a:t>City Attorney</a:t>
            </a:r>
          </a:p>
          <a:p>
            <a:pPr marL="692150" indent="-692150">
              <a:lnSpc>
                <a:spcPct val="90000"/>
              </a:lnSpc>
              <a:spcBef>
                <a:spcPts val="1000"/>
              </a:spcBef>
              <a:buFont typeface="Wingdings" panose="05000000000000000000" pitchFamily="2" charset="2"/>
              <a:buChar char="ü"/>
            </a:pPr>
            <a:r>
              <a:rPr lang="en-US" sz="3600" dirty="0">
                <a:solidFill>
                  <a:schemeClr val="tx1">
                    <a:lumMod val="65000"/>
                    <a:lumOff val="35000"/>
                  </a:schemeClr>
                </a:solidFill>
                <a:latin typeface="Book Antiqua" panose="02040602050305030304" pitchFamily="18" charset="0"/>
              </a:rPr>
              <a:t>MESO</a:t>
            </a:r>
          </a:p>
        </p:txBody>
      </p:sp>
    </p:spTree>
    <p:extLst>
      <p:ext uri="{BB962C8B-B14F-4D97-AF65-F5344CB8AC3E}">
        <p14:creationId xmlns:p14="http://schemas.microsoft.com/office/powerpoint/2010/main" val="1916865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20B9063-096B-4BF0-8B8F-5586746389AE}"/>
              </a:ext>
            </a:extLst>
          </p:cNvPr>
          <p:cNvSpPr>
            <a:spLocks noGrp="1"/>
          </p:cNvSpPr>
          <p:nvPr>
            <p:ph type="title"/>
          </p:nvPr>
        </p:nvSpPr>
        <p:spPr>
          <a:xfrm>
            <a:off x="0" y="0"/>
            <a:ext cx="4059935" cy="6858000"/>
          </a:xfrm>
          <a:solidFill>
            <a:schemeClr val="accent6"/>
          </a:solidFill>
        </p:spPr>
        <p:txBody>
          <a:bodyPr anchor="ctr">
            <a:normAutofit/>
          </a:bodyPr>
          <a:lstStyle/>
          <a:p>
            <a:pPr algn="ctr"/>
            <a:r>
              <a:rPr lang="en-US" sz="4800" dirty="0">
                <a:solidFill>
                  <a:schemeClr val="bg1"/>
                </a:solidFill>
                <a:latin typeface="Bernard MT Condensed" panose="02050806060905020404" pitchFamily="18" charset="0"/>
              </a:rPr>
              <a:t>Oklahoma Standards for Workplace Drug &amp; Alcohol Testing Act</a:t>
            </a:r>
            <a:br>
              <a:rPr lang="en-US" sz="4800" dirty="0">
                <a:solidFill>
                  <a:srgbClr val="FFFFFF"/>
                </a:solidFill>
                <a:latin typeface="Book Antiqua" panose="02040602050305030304" pitchFamily="18" charset="0"/>
              </a:rPr>
            </a:br>
            <a:br>
              <a:rPr lang="en-US" sz="4800" dirty="0">
                <a:solidFill>
                  <a:srgbClr val="FFFFFF"/>
                </a:solidFill>
                <a:latin typeface="Book Antiqua" panose="02040602050305030304" pitchFamily="18" charset="0"/>
              </a:rPr>
            </a:br>
            <a:r>
              <a:rPr lang="en-US" sz="2800" dirty="0">
                <a:solidFill>
                  <a:srgbClr val="FFFFFF"/>
                </a:solidFill>
                <a:latin typeface="Book Antiqua" panose="02040602050305030304" pitchFamily="18" charset="0"/>
              </a:rPr>
              <a:t>(40 O.S. § 551 et seq.)</a:t>
            </a:r>
            <a:endParaRPr lang="en-US" sz="4800" dirty="0">
              <a:solidFill>
                <a:srgbClr val="FFFFFF"/>
              </a:solidFill>
              <a:latin typeface="Book Antiqua" panose="02040602050305030304" pitchFamily="18" charset="0"/>
            </a:endParaRPr>
          </a:p>
        </p:txBody>
      </p:sp>
      <p:sp>
        <p:nvSpPr>
          <p:cNvPr id="3" name="Content Placeholder 2">
            <a:extLst>
              <a:ext uri="{FF2B5EF4-FFF2-40B4-BE49-F238E27FC236}">
                <a16:creationId xmlns:a16="http://schemas.microsoft.com/office/drawing/2014/main" id="{31139B52-A2E4-4153-A04E-C6EDE05A9EEA}"/>
              </a:ext>
            </a:extLst>
          </p:cNvPr>
          <p:cNvSpPr>
            <a:spLocks noGrp="1"/>
          </p:cNvSpPr>
          <p:nvPr>
            <p:ph idx="1"/>
          </p:nvPr>
        </p:nvSpPr>
        <p:spPr>
          <a:xfrm>
            <a:off x="4192859" y="312235"/>
            <a:ext cx="7768269" cy="6363534"/>
          </a:xfrm>
        </p:spPr>
        <p:txBody>
          <a:bodyPr anchor="ctr">
            <a:normAutofit/>
          </a:bodyPr>
          <a:lstStyle/>
          <a:p>
            <a:pPr marL="0" indent="0" algn="ctr">
              <a:buNone/>
            </a:pPr>
            <a:r>
              <a:rPr lang="en-US" sz="3900" b="1" dirty="0">
                <a:solidFill>
                  <a:schemeClr val="accent6"/>
                </a:solidFill>
                <a:latin typeface="Book Antiqua" panose="02040602050305030304" pitchFamily="18" charset="0"/>
              </a:rPr>
              <a:t>THE IMPORTANT STUFF!</a:t>
            </a:r>
          </a:p>
          <a:p>
            <a:pPr marL="0" indent="0" algn="ctr">
              <a:buNone/>
            </a:pPr>
            <a:endParaRPr lang="en-US" sz="1800" b="1" dirty="0">
              <a:solidFill>
                <a:schemeClr val="accent6"/>
              </a:solidFill>
              <a:latin typeface="Book Antiqua" panose="02040602050305030304" pitchFamily="18" charset="0"/>
            </a:endParaRPr>
          </a:p>
          <a:p>
            <a:pPr marL="457200" indent="-457200">
              <a:buClr>
                <a:schemeClr val="bg2">
                  <a:lumMod val="50000"/>
                </a:schemeClr>
              </a:buClr>
              <a:buFont typeface="Wingdings" panose="05000000000000000000" pitchFamily="2" charset="2"/>
              <a:buChar char="Ø"/>
            </a:pPr>
            <a:r>
              <a:rPr lang="en-US" dirty="0">
                <a:solidFill>
                  <a:schemeClr val="tx1">
                    <a:lumMod val="65000"/>
                    <a:lumOff val="35000"/>
                  </a:schemeClr>
                </a:solidFill>
                <a:latin typeface="Book Antiqua" panose="02040602050305030304" pitchFamily="18" charset="0"/>
              </a:rPr>
              <a:t>Only 5 categories of employees who can be RANDOMLY tested</a:t>
            </a:r>
          </a:p>
          <a:p>
            <a:pPr marL="914400" lvl="1" indent="-457200">
              <a:buClr>
                <a:schemeClr val="bg2">
                  <a:lumMod val="50000"/>
                </a:schemeClr>
              </a:buClr>
              <a:buNone/>
            </a:pPr>
            <a:r>
              <a:rPr lang="en-US" sz="2000" dirty="0">
                <a:solidFill>
                  <a:schemeClr val="tx1">
                    <a:lumMod val="65000"/>
                    <a:lumOff val="35000"/>
                  </a:schemeClr>
                </a:solidFill>
                <a:latin typeface="Book Antiqua" panose="02040602050305030304" pitchFamily="18" charset="0"/>
              </a:rPr>
              <a:t>	</a:t>
            </a:r>
            <a:endParaRPr lang="en-US" sz="1600" dirty="0">
              <a:solidFill>
                <a:schemeClr val="tx1">
                  <a:lumMod val="65000"/>
                  <a:lumOff val="35000"/>
                </a:schemeClr>
              </a:solidFill>
              <a:latin typeface="Book Antiqua" panose="02040602050305030304" pitchFamily="18" charset="0"/>
            </a:endParaRPr>
          </a:p>
          <a:p>
            <a:pPr marL="457200" indent="-457200">
              <a:buClr>
                <a:schemeClr val="bg2">
                  <a:lumMod val="50000"/>
                </a:schemeClr>
              </a:buClr>
              <a:buSzPct val="110000"/>
              <a:buFont typeface="Wingdings" panose="05000000000000000000" pitchFamily="2" charset="2"/>
              <a:buChar char="Ø"/>
            </a:pPr>
            <a:r>
              <a:rPr lang="en-US" dirty="0">
                <a:solidFill>
                  <a:schemeClr val="tx1">
                    <a:lumMod val="65000"/>
                    <a:lumOff val="35000"/>
                  </a:schemeClr>
                </a:solidFill>
                <a:latin typeface="Book Antiqua" panose="02040602050305030304" pitchFamily="18" charset="0"/>
              </a:rPr>
              <a:t>Strict rules for collection, storage, transportation, and testing facilities</a:t>
            </a:r>
          </a:p>
          <a:p>
            <a:pPr marL="457200" indent="-457200">
              <a:buClr>
                <a:schemeClr val="bg2">
                  <a:lumMod val="50000"/>
                </a:schemeClr>
              </a:buClr>
              <a:buSzPct val="110000"/>
              <a:buFont typeface="Wingdings" panose="05000000000000000000" pitchFamily="2" charset="2"/>
              <a:buChar char="Ø"/>
            </a:pPr>
            <a:endParaRPr lang="en-US" sz="1800" dirty="0">
              <a:solidFill>
                <a:schemeClr val="tx1">
                  <a:lumMod val="65000"/>
                  <a:lumOff val="35000"/>
                </a:schemeClr>
              </a:solidFill>
              <a:latin typeface="Book Antiqua" panose="02040602050305030304" pitchFamily="18" charset="0"/>
            </a:endParaRPr>
          </a:p>
          <a:p>
            <a:pPr marL="457200" indent="-457200">
              <a:buClr>
                <a:schemeClr val="bg2">
                  <a:lumMod val="50000"/>
                </a:schemeClr>
              </a:buClr>
              <a:buSzPct val="110000"/>
              <a:buFont typeface="Wingdings" panose="05000000000000000000" pitchFamily="2" charset="2"/>
              <a:buChar char="Ø"/>
            </a:pPr>
            <a:r>
              <a:rPr lang="en-US" dirty="0">
                <a:solidFill>
                  <a:schemeClr val="tx1">
                    <a:lumMod val="65000"/>
                    <a:lumOff val="35000"/>
                  </a:schemeClr>
                </a:solidFill>
                <a:latin typeface="Book Antiqua" panose="02040602050305030304" pitchFamily="18" charset="0"/>
              </a:rPr>
              <a:t>EAP that provides drug/alcohol dependency care</a:t>
            </a:r>
          </a:p>
          <a:p>
            <a:pPr marL="457200" indent="-457200">
              <a:buClr>
                <a:schemeClr val="bg2">
                  <a:lumMod val="50000"/>
                </a:schemeClr>
              </a:buClr>
              <a:buSzPct val="110000"/>
              <a:buFont typeface="Wingdings" panose="05000000000000000000" pitchFamily="2" charset="2"/>
              <a:buChar char="Ø"/>
            </a:pPr>
            <a:endParaRPr lang="en-US" sz="1800" dirty="0">
              <a:solidFill>
                <a:schemeClr val="tx1">
                  <a:lumMod val="65000"/>
                  <a:lumOff val="35000"/>
                </a:schemeClr>
              </a:solidFill>
              <a:latin typeface="Book Antiqua" panose="02040602050305030304" pitchFamily="18" charset="0"/>
            </a:endParaRPr>
          </a:p>
          <a:p>
            <a:pPr marL="457200" indent="-457200">
              <a:buClr>
                <a:schemeClr val="bg2">
                  <a:lumMod val="50000"/>
                </a:schemeClr>
              </a:buClr>
              <a:buFont typeface="Wingdings" panose="05000000000000000000" pitchFamily="2" charset="2"/>
              <a:buChar char="Ø"/>
            </a:pPr>
            <a:r>
              <a:rPr lang="en-US" dirty="0">
                <a:solidFill>
                  <a:schemeClr val="tx1">
                    <a:lumMod val="65000"/>
                    <a:lumOff val="35000"/>
                  </a:schemeClr>
                </a:solidFill>
                <a:latin typeface="Book Antiqua" panose="02040602050305030304" pitchFamily="18" charset="0"/>
              </a:rPr>
              <a:t>Monetary fines for employers </a:t>
            </a:r>
            <a:r>
              <a:rPr lang="en-US" sz="2000" dirty="0">
                <a:solidFill>
                  <a:schemeClr val="tx1">
                    <a:lumMod val="65000"/>
                    <a:lumOff val="35000"/>
                  </a:schemeClr>
                </a:solidFill>
                <a:latin typeface="Book Antiqua" panose="02040602050305030304" pitchFamily="18" charset="0"/>
              </a:rPr>
              <a:t>($500 each violation)</a:t>
            </a:r>
            <a:endParaRPr lang="en-US" sz="1400" dirty="0"/>
          </a:p>
        </p:txBody>
      </p:sp>
    </p:spTree>
    <p:extLst>
      <p:ext uri="{BB962C8B-B14F-4D97-AF65-F5344CB8AC3E}">
        <p14:creationId xmlns:p14="http://schemas.microsoft.com/office/powerpoint/2010/main" val="42012230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13C65C10-22CF-4757-87BF-5FD77EC67D7B}"/>
              </a:ext>
            </a:extLst>
          </p:cNvPr>
          <p:cNvSpPr>
            <a:spLocks noGrp="1"/>
          </p:cNvSpPr>
          <p:nvPr>
            <p:ph idx="1"/>
          </p:nvPr>
        </p:nvSpPr>
        <p:spPr>
          <a:xfrm>
            <a:off x="1219694" y="2051825"/>
            <a:ext cx="9775408" cy="4605450"/>
          </a:xfrm>
        </p:spPr>
        <p:txBody>
          <a:bodyPr>
            <a:normAutofit/>
          </a:bodyPr>
          <a:lstStyle/>
          <a:p>
            <a:pPr marL="457200" indent="-457200">
              <a:buClrTx/>
              <a:buSzPct val="100000"/>
              <a:buFont typeface="Wingdings" panose="05000000000000000000" pitchFamily="2" charset="2"/>
              <a:buChar char="ü"/>
              <a:defRPr/>
            </a:pPr>
            <a:r>
              <a:rPr lang="en-US" sz="3200" dirty="0">
                <a:solidFill>
                  <a:schemeClr val="tx1">
                    <a:lumMod val="65000"/>
                    <a:lumOff val="35000"/>
                  </a:schemeClr>
                </a:solidFill>
                <a:latin typeface="Book Antiqua" panose="02040602050305030304" pitchFamily="18" charset="0"/>
              </a:rPr>
              <a:t>Make sure you have a policy in place before any employee is tested</a:t>
            </a:r>
          </a:p>
          <a:p>
            <a:pPr marL="457200" indent="-457200">
              <a:buClrTx/>
              <a:buSzPct val="100000"/>
              <a:buFont typeface="Wingdings" panose="05000000000000000000" pitchFamily="2" charset="2"/>
              <a:buChar char="ü"/>
              <a:defRPr/>
            </a:pPr>
            <a:r>
              <a:rPr lang="en-US" sz="3200" dirty="0">
                <a:solidFill>
                  <a:schemeClr val="tx1">
                    <a:lumMod val="65000"/>
                    <a:lumOff val="35000"/>
                  </a:schemeClr>
                </a:solidFill>
                <a:latin typeface="Book Antiqua" panose="02040602050305030304" pitchFamily="18" charset="0"/>
              </a:rPr>
              <a:t>Be sure to follow the policy</a:t>
            </a:r>
          </a:p>
          <a:p>
            <a:pPr marL="457200" indent="-457200">
              <a:buClrTx/>
              <a:buSzPct val="100000"/>
              <a:buFont typeface="Wingdings" panose="05000000000000000000" pitchFamily="2" charset="2"/>
              <a:buChar char="ü"/>
              <a:defRPr/>
            </a:pPr>
            <a:r>
              <a:rPr lang="en-US" sz="3200" dirty="0">
                <a:solidFill>
                  <a:schemeClr val="tx1">
                    <a:lumMod val="65000"/>
                    <a:lumOff val="35000"/>
                  </a:schemeClr>
                </a:solidFill>
                <a:latin typeface="Book Antiqua" panose="02040602050305030304" pitchFamily="18" charset="0"/>
              </a:rPr>
              <a:t>Make sure job descriptions are up to date</a:t>
            </a:r>
          </a:p>
          <a:p>
            <a:pPr marL="457200" indent="-457200">
              <a:buSzPct val="100000"/>
              <a:buFont typeface="Wingdings" panose="05000000000000000000" pitchFamily="2" charset="2"/>
              <a:buChar char="ü"/>
              <a:defRPr/>
            </a:pPr>
            <a:r>
              <a:rPr lang="en-US" sz="3200" dirty="0">
                <a:solidFill>
                  <a:schemeClr val="tx1">
                    <a:lumMod val="65000"/>
                    <a:lumOff val="35000"/>
                  </a:schemeClr>
                </a:solidFill>
                <a:latin typeface="Book Antiqua" panose="02040602050305030304" pitchFamily="18" charset="0"/>
              </a:rPr>
              <a:t>Do NOT put employees in the random pool that are not safety sensitive</a:t>
            </a:r>
          </a:p>
          <a:p>
            <a:pPr marL="457200" indent="-457200">
              <a:buClrTx/>
              <a:buSzPct val="100000"/>
              <a:buFont typeface="Wingdings" panose="05000000000000000000" pitchFamily="2" charset="2"/>
              <a:buChar char="ü"/>
              <a:defRPr/>
            </a:pPr>
            <a:r>
              <a:rPr lang="en-US" sz="3200" dirty="0">
                <a:solidFill>
                  <a:schemeClr val="tx1">
                    <a:lumMod val="65000"/>
                    <a:lumOff val="35000"/>
                  </a:schemeClr>
                </a:solidFill>
                <a:latin typeface="Book Antiqua" panose="02040602050305030304" pitchFamily="18" charset="0"/>
              </a:rPr>
              <a:t>Keep matters confidential (need to know basis)</a:t>
            </a:r>
          </a:p>
          <a:p>
            <a:pPr marL="457200" indent="-457200">
              <a:buClrTx/>
              <a:buSzPct val="100000"/>
              <a:buFont typeface="Wingdings" panose="05000000000000000000" pitchFamily="2" charset="2"/>
              <a:buChar char="ü"/>
              <a:defRPr/>
            </a:pPr>
            <a:endParaRPr lang="en-US" sz="3200" dirty="0">
              <a:solidFill>
                <a:schemeClr val="tx1">
                  <a:lumMod val="65000"/>
                  <a:lumOff val="35000"/>
                </a:schemeClr>
              </a:solidFill>
              <a:latin typeface="Book Antiqua" panose="02040602050305030304" pitchFamily="18" charset="0"/>
            </a:endParaRPr>
          </a:p>
          <a:p>
            <a:endParaRPr lang="en-US" sz="2400" dirty="0"/>
          </a:p>
        </p:txBody>
      </p:sp>
      <p:sp>
        <p:nvSpPr>
          <p:cNvPr id="8" name="Title 1">
            <a:extLst>
              <a:ext uri="{FF2B5EF4-FFF2-40B4-BE49-F238E27FC236}">
                <a16:creationId xmlns:a16="http://schemas.microsoft.com/office/drawing/2014/main" id="{29F26767-0D20-42DF-93BB-52BECD5FC149}"/>
              </a:ext>
            </a:extLst>
          </p:cNvPr>
          <p:cNvSpPr>
            <a:spLocks noGrp="1"/>
          </p:cNvSpPr>
          <p:nvPr>
            <p:ph type="title"/>
          </p:nvPr>
        </p:nvSpPr>
        <p:spPr>
          <a:xfrm>
            <a:off x="838200" y="613317"/>
            <a:ext cx="10515600" cy="1177732"/>
          </a:xfrm>
          <a:solidFill>
            <a:schemeClr val="accent6"/>
          </a:solidFill>
        </p:spPr>
        <p:txBody>
          <a:bodyPr anchor="b">
            <a:normAutofit/>
          </a:bodyPr>
          <a:lstStyle/>
          <a:p>
            <a:r>
              <a:rPr lang="en-US" sz="6000" dirty="0">
                <a:solidFill>
                  <a:schemeClr val="bg1"/>
                </a:solidFill>
                <a:latin typeface="Bernard MT Condensed" panose="02050806060905020404" pitchFamily="18" charset="0"/>
              </a:rPr>
              <a:t>What’s the best legal defense?</a:t>
            </a:r>
          </a:p>
        </p:txBody>
      </p:sp>
    </p:spTree>
    <p:extLst>
      <p:ext uri="{BB962C8B-B14F-4D97-AF65-F5344CB8AC3E}">
        <p14:creationId xmlns:p14="http://schemas.microsoft.com/office/powerpoint/2010/main" val="19373140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D712B-99CA-44CC-9113-3C71006BE458}"/>
              </a:ext>
            </a:extLst>
          </p:cNvPr>
          <p:cNvSpPr>
            <a:spLocks noGrp="1"/>
          </p:cNvSpPr>
          <p:nvPr>
            <p:ph type="title"/>
          </p:nvPr>
        </p:nvSpPr>
        <p:spPr>
          <a:xfrm>
            <a:off x="549688" y="135817"/>
            <a:ext cx="8952452" cy="1325563"/>
          </a:xfrm>
        </p:spPr>
        <p:txBody>
          <a:bodyPr>
            <a:normAutofit/>
          </a:bodyPr>
          <a:lstStyle/>
          <a:p>
            <a:r>
              <a:rPr lang="en-US" sz="6000" dirty="0">
                <a:solidFill>
                  <a:schemeClr val="bg1"/>
                </a:solidFill>
                <a:latin typeface="Bernard MT Condensed" panose="02050806060905020404" pitchFamily="18" charset="0"/>
              </a:rPr>
              <a:t>Wrap Up!</a:t>
            </a:r>
          </a:p>
        </p:txBody>
      </p:sp>
      <p:sp>
        <p:nvSpPr>
          <p:cNvPr id="3" name="Content Placeholder 2">
            <a:extLst>
              <a:ext uri="{FF2B5EF4-FFF2-40B4-BE49-F238E27FC236}">
                <a16:creationId xmlns:a16="http://schemas.microsoft.com/office/drawing/2014/main" id="{17A4EF7C-FAF0-4CFF-9868-A2568695F4F5}"/>
              </a:ext>
            </a:extLst>
          </p:cNvPr>
          <p:cNvSpPr>
            <a:spLocks noGrp="1"/>
          </p:cNvSpPr>
          <p:nvPr>
            <p:ph idx="1"/>
          </p:nvPr>
        </p:nvSpPr>
        <p:spPr>
          <a:xfrm>
            <a:off x="549688" y="1260088"/>
            <a:ext cx="9200150" cy="5296829"/>
          </a:xfrm>
        </p:spPr>
        <p:txBody>
          <a:bodyPr anchor="ctr">
            <a:normAutofit fontScale="32500" lnSpcReduction="20000"/>
          </a:bodyPr>
          <a:lstStyle/>
          <a:p>
            <a:pPr marL="457200" indent="-457200">
              <a:lnSpc>
                <a:spcPct val="110000"/>
              </a:lnSpc>
              <a:buFont typeface="Wingdings" panose="05000000000000000000" pitchFamily="2" charset="2"/>
              <a:buChar char="q"/>
            </a:pPr>
            <a:r>
              <a:rPr lang="en-US" sz="8600" dirty="0">
                <a:solidFill>
                  <a:schemeClr val="bg1"/>
                </a:solidFill>
                <a:latin typeface="Book Antiqua" panose="02040602050305030304" pitchFamily="18" charset="0"/>
              </a:rPr>
              <a:t>Be just as concerned about the Workplace Standards for Drug and Alcohol Testing Act</a:t>
            </a:r>
          </a:p>
          <a:p>
            <a:pPr marL="457200" indent="-457200">
              <a:lnSpc>
                <a:spcPct val="110000"/>
              </a:lnSpc>
              <a:buFont typeface="Wingdings" panose="05000000000000000000" pitchFamily="2" charset="2"/>
              <a:buChar char="q"/>
            </a:pPr>
            <a:r>
              <a:rPr lang="en-US" sz="8600" dirty="0">
                <a:solidFill>
                  <a:schemeClr val="bg1"/>
                </a:solidFill>
                <a:latin typeface="Book Antiqua" panose="02040602050305030304" pitchFamily="18" charset="0"/>
              </a:rPr>
              <a:t>Only random test “safety sensitive” employees</a:t>
            </a:r>
          </a:p>
          <a:p>
            <a:pPr marL="457200" indent="-457200">
              <a:lnSpc>
                <a:spcPct val="110000"/>
              </a:lnSpc>
              <a:buFont typeface="Wingdings" panose="05000000000000000000" pitchFamily="2" charset="2"/>
              <a:buChar char="q"/>
            </a:pPr>
            <a:endParaRPr lang="en-US" sz="300" dirty="0">
              <a:solidFill>
                <a:schemeClr val="bg1"/>
              </a:solidFill>
              <a:latin typeface="Book Antiqua" panose="02040602050305030304" pitchFamily="18" charset="0"/>
            </a:endParaRPr>
          </a:p>
          <a:p>
            <a:pPr marL="457200" indent="-457200">
              <a:lnSpc>
                <a:spcPct val="110000"/>
              </a:lnSpc>
              <a:buFont typeface="Wingdings" panose="05000000000000000000" pitchFamily="2" charset="2"/>
              <a:buChar char="q"/>
            </a:pPr>
            <a:r>
              <a:rPr lang="en-US" sz="8600" dirty="0">
                <a:solidFill>
                  <a:schemeClr val="bg1"/>
                </a:solidFill>
                <a:latin typeface="Book Antiqua" panose="02040602050305030304" pitchFamily="18" charset="0"/>
              </a:rPr>
              <a:t>Train everyone</a:t>
            </a:r>
          </a:p>
          <a:p>
            <a:pPr marL="457200" indent="-457200">
              <a:lnSpc>
                <a:spcPct val="110000"/>
              </a:lnSpc>
              <a:buFont typeface="Wingdings" panose="05000000000000000000" pitchFamily="2" charset="2"/>
              <a:buChar char="q"/>
            </a:pPr>
            <a:endParaRPr lang="en-US" sz="300" dirty="0">
              <a:solidFill>
                <a:schemeClr val="bg1"/>
              </a:solidFill>
              <a:latin typeface="Book Antiqua" panose="02040602050305030304" pitchFamily="18" charset="0"/>
            </a:endParaRPr>
          </a:p>
          <a:p>
            <a:pPr marL="457200" indent="-457200">
              <a:lnSpc>
                <a:spcPct val="110000"/>
              </a:lnSpc>
              <a:buFont typeface="Wingdings" panose="05000000000000000000" pitchFamily="2" charset="2"/>
              <a:buChar char="q"/>
            </a:pPr>
            <a:r>
              <a:rPr lang="en-US" sz="8600" dirty="0">
                <a:solidFill>
                  <a:schemeClr val="bg1"/>
                </a:solidFill>
                <a:latin typeface="Book Antiqua" panose="02040602050305030304" pitchFamily="18" charset="0"/>
              </a:rPr>
              <a:t>Use a reputable testing facility</a:t>
            </a:r>
          </a:p>
          <a:p>
            <a:pPr marL="457200" indent="-457200">
              <a:lnSpc>
                <a:spcPct val="110000"/>
              </a:lnSpc>
              <a:buFont typeface="Wingdings" panose="05000000000000000000" pitchFamily="2" charset="2"/>
              <a:buChar char="q"/>
            </a:pPr>
            <a:endParaRPr lang="en-US" sz="300" dirty="0">
              <a:solidFill>
                <a:schemeClr val="bg1"/>
              </a:solidFill>
              <a:latin typeface="Book Antiqua" panose="02040602050305030304" pitchFamily="18" charset="0"/>
            </a:endParaRPr>
          </a:p>
          <a:p>
            <a:pPr marL="457200" indent="-457200">
              <a:lnSpc>
                <a:spcPct val="110000"/>
              </a:lnSpc>
              <a:buFont typeface="Wingdings" panose="05000000000000000000" pitchFamily="2" charset="2"/>
              <a:buChar char="q"/>
            </a:pPr>
            <a:r>
              <a:rPr lang="en-US" sz="8600" dirty="0">
                <a:solidFill>
                  <a:schemeClr val="bg1"/>
                </a:solidFill>
                <a:latin typeface="Book Antiqua" panose="02040602050305030304" pitchFamily="18" charset="0"/>
              </a:rPr>
              <a:t>The Job Description is Exhibit #1</a:t>
            </a:r>
          </a:p>
          <a:p>
            <a:pPr marL="457200" indent="-457200">
              <a:lnSpc>
                <a:spcPct val="110000"/>
              </a:lnSpc>
              <a:buFont typeface="Wingdings" panose="05000000000000000000" pitchFamily="2" charset="2"/>
              <a:buChar char="q"/>
            </a:pPr>
            <a:endParaRPr lang="en-US" sz="300" dirty="0">
              <a:solidFill>
                <a:schemeClr val="bg1"/>
              </a:solidFill>
              <a:latin typeface="Book Antiqua" panose="02040602050305030304" pitchFamily="18" charset="0"/>
            </a:endParaRPr>
          </a:p>
          <a:p>
            <a:pPr marL="457200" indent="-457200">
              <a:lnSpc>
                <a:spcPct val="110000"/>
              </a:lnSpc>
              <a:buFont typeface="Wingdings" panose="05000000000000000000" pitchFamily="2" charset="2"/>
              <a:buChar char="q"/>
            </a:pPr>
            <a:r>
              <a:rPr lang="en-US" sz="8600" dirty="0">
                <a:solidFill>
                  <a:schemeClr val="bg1"/>
                </a:solidFill>
                <a:latin typeface="Book Antiqua" panose="02040602050305030304" pitchFamily="18" charset="0"/>
              </a:rPr>
              <a:t>Don’t be afraid to call someone (who understands municipal law) for help – there are resources!</a:t>
            </a:r>
          </a:p>
          <a:p>
            <a:pPr marL="914400" indent="-914400">
              <a:buFont typeface="Wingdings" panose="05000000000000000000" pitchFamily="2" charset="2"/>
              <a:buChar char="q"/>
            </a:pPr>
            <a:endParaRPr lang="en-US" sz="2500" dirty="0">
              <a:solidFill>
                <a:schemeClr val="bg1"/>
              </a:solidFill>
              <a:latin typeface="Book Antiqua" panose="02040602050305030304" pitchFamily="18" charset="0"/>
            </a:endParaRP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354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89C8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2EB4AEB2-5D25-472D-BF70-B3D2493E1122}"/>
              </a:ext>
            </a:extLst>
          </p:cNvPr>
          <p:cNvPicPr>
            <a:picLocks noChangeAspect="1"/>
          </p:cNvPicPr>
          <p:nvPr/>
        </p:nvPicPr>
        <p:blipFill>
          <a:blip r:embed="rId3"/>
          <a:stretch>
            <a:fillRect/>
          </a:stretch>
        </p:blipFill>
        <p:spPr>
          <a:xfrm>
            <a:off x="9254442" y="3078099"/>
            <a:ext cx="1462088" cy="701802"/>
          </a:xfrm>
          <a:prstGeom prst="rect">
            <a:avLst/>
          </a:prstGeom>
        </p:spPr>
      </p:pic>
    </p:spTree>
    <p:extLst>
      <p:ext uri="{BB962C8B-B14F-4D97-AF65-F5344CB8AC3E}">
        <p14:creationId xmlns:p14="http://schemas.microsoft.com/office/powerpoint/2010/main" val="29720016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643CA-D619-4F4E-AFD5-3AB781429CDF}"/>
              </a:ext>
            </a:extLst>
          </p:cNvPr>
          <p:cNvSpPr>
            <a:spLocks noGrp="1"/>
          </p:cNvSpPr>
          <p:nvPr>
            <p:ph type="title"/>
          </p:nvPr>
        </p:nvSpPr>
        <p:spPr>
          <a:xfrm>
            <a:off x="838200" y="524315"/>
            <a:ext cx="10515600" cy="1325563"/>
          </a:xfrm>
        </p:spPr>
        <p:txBody>
          <a:bodyPr>
            <a:normAutofit/>
          </a:bodyPr>
          <a:lstStyle/>
          <a:p>
            <a:r>
              <a:rPr lang="en-US" sz="6600" dirty="0">
                <a:solidFill>
                  <a:schemeClr val="tx1">
                    <a:lumMod val="65000"/>
                    <a:lumOff val="35000"/>
                  </a:schemeClr>
                </a:solidFill>
                <a:latin typeface="Bernard MT Condensed" panose="02050806060905020404" pitchFamily="18" charset="0"/>
              </a:rPr>
              <a:t>Resources</a:t>
            </a:r>
            <a:endParaRPr lang="en-US" sz="6600" dirty="0">
              <a:solidFill>
                <a:schemeClr val="tx1">
                  <a:lumMod val="65000"/>
                  <a:lumOff val="35000"/>
                </a:schemeClr>
              </a:solidFill>
            </a:endParaRPr>
          </a:p>
        </p:txBody>
      </p:sp>
      <p:sp>
        <p:nvSpPr>
          <p:cNvPr id="3" name="Content Placeholder 2">
            <a:extLst>
              <a:ext uri="{FF2B5EF4-FFF2-40B4-BE49-F238E27FC236}">
                <a16:creationId xmlns:a16="http://schemas.microsoft.com/office/drawing/2014/main" id="{D47001C6-BECF-4BB8-BB43-40947AE97BAC}"/>
              </a:ext>
            </a:extLst>
          </p:cNvPr>
          <p:cNvSpPr>
            <a:spLocks noGrp="1"/>
          </p:cNvSpPr>
          <p:nvPr>
            <p:ph idx="1"/>
          </p:nvPr>
        </p:nvSpPr>
        <p:spPr>
          <a:xfrm>
            <a:off x="838200" y="1825625"/>
            <a:ext cx="7045618" cy="4351338"/>
          </a:xfrm>
        </p:spPr>
        <p:txBody>
          <a:bodyPr>
            <a:normAutofit fontScale="92500" lnSpcReduction="20000"/>
          </a:bodyPr>
          <a:lstStyle/>
          <a:p>
            <a:pPr marL="0" indent="0">
              <a:lnSpc>
                <a:spcPct val="120000"/>
              </a:lnSpc>
              <a:buNone/>
            </a:pPr>
            <a:r>
              <a:rPr lang="en-US" sz="4800" b="1" dirty="0">
                <a:solidFill>
                  <a:schemeClr val="accent6"/>
                </a:solidFill>
                <a:latin typeface="Book Antiqua" panose="02040602050305030304" pitchFamily="18" charset="0"/>
              </a:rPr>
              <a:t>Attachments:</a:t>
            </a:r>
            <a:r>
              <a:rPr lang="en-US" sz="4800" dirty="0">
                <a:solidFill>
                  <a:schemeClr val="tx1">
                    <a:lumMod val="65000"/>
                    <a:lumOff val="35000"/>
                  </a:schemeClr>
                </a:solidFill>
                <a:latin typeface="Book Antiqua" panose="02040602050305030304" pitchFamily="18" charset="0"/>
              </a:rPr>
              <a:t>  </a:t>
            </a:r>
          </a:p>
          <a:p>
            <a:pPr marL="460375" indent="-460375">
              <a:lnSpc>
                <a:spcPct val="120000"/>
              </a:lnSpc>
              <a:buFont typeface="Wingdings" panose="05000000000000000000" pitchFamily="2" charset="2"/>
              <a:buChar char="ü"/>
            </a:pPr>
            <a:r>
              <a:rPr lang="en-US" sz="4100" dirty="0">
                <a:solidFill>
                  <a:schemeClr val="accent6"/>
                </a:solidFill>
                <a:latin typeface="Book Antiqua" panose="02040602050305030304" pitchFamily="18" charset="0"/>
              </a:rPr>
              <a:t>Revised Sample OMAG Drug and Alcohol Testing Policy</a:t>
            </a:r>
          </a:p>
          <a:p>
            <a:pPr marL="460375" indent="-460375">
              <a:lnSpc>
                <a:spcPct val="120000"/>
              </a:lnSpc>
              <a:buFont typeface="Wingdings" panose="05000000000000000000" pitchFamily="2" charset="2"/>
              <a:buChar char="ü"/>
            </a:pPr>
            <a:r>
              <a:rPr lang="en-US" sz="4100" dirty="0">
                <a:solidFill>
                  <a:schemeClr val="accent6"/>
                </a:solidFill>
                <a:latin typeface="Book Antiqua" panose="02040602050305030304" pitchFamily="18" charset="0"/>
              </a:rPr>
              <a:t>OMAG Loss Bulletins</a:t>
            </a:r>
          </a:p>
          <a:p>
            <a:pPr marL="460375" indent="-460375">
              <a:lnSpc>
                <a:spcPct val="120000"/>
              </a:lnSpc>
              <a:buFont typeface="Wingdings" panose="05000000000000000000" pitchFamily="2" charset="2"/>
              <a:buChar char="ü"/>
            </a:pPr>
            <a:r>
              <a:rPr lang="en-US" sz="4100" dirty="0">
                <a:solidFill>
                  <a:schemeClr val="accent6"/>
                </a:solidFill>
                <a:latin typeface="Book Antiqua" panose="02040602050305030304" pitchFamily="18" charset="0"/>
              </a:rPr>
              <a:t>Statute 40 O.S. 551 et seq</a:t>
            </a:r>
          </a:p>
          <a:p>
            <a:pPr marL="460375" indent="-460375">
              <a:lnSpc>
                <a:spcPct val="120000"/>
              </a:lnSpc>
              <a:buFont typeface="Wingdings" panose="05000000000000000000" pitchFamily="2" charset="2"/>
              <a:buChar char="ü"/>
            </a:pPr>
            <a:r>
              <a:rPr lang="en-US" sz="4100" i="1" dirty="0">
                <a:solidFill>
                  <a:schemeClr val="accent6"/>
                </a:solidFill>
                <a:latin typeface="Book Antiqua" panose="02040602050305030304" pitchFamily="18" charset="0"/>
              </a:rPr>
              <a:t>Romero v. City of Miami </a:t>
            </a:r>
            <a:r>
              <a:rPr lang="en-US" sz="4100" dirty="0">
                <a:solidFill>
                  <a:schemeClr val="accent6"/>
                </a:solidFill>
                <a:latin typeface="Book Antiqua" panose="02040602050305030304" pitchFamily="18" charset="0"/>
              </a:rPr>
              <a:t>case</a:t>
            </a:r>
          </a:p>
          <a:p>
            <a:endParaRPr lang="en-US" dirty="0"/>
          </a:p>
        </p:txBody>
      </p:sp>
      <p:sp>
        <p:nvSpPr>
          <p:cNvPr id="5" name="TextBox 4">
            <a:extLst>
              <a:ext uri="{FF2B5EF4-FFF2-40B4-BE49-F238E27FC236}">
                <a16:creationId xmlns:a16="http://schemas.microsoft.com/office/drawing/2014/main" id="{249CB92A-EFC6-4557-84BC-E57F531B9825}"/>
              </a:ext>
            </a:extLst>
          </p:cNvPr>
          <p:cNvSpPr txBox="1"/>
          <p:nvPr/>
        </p:nvSpPr>
        <p:spPr>
          <a:xfrm>
            <a:off x="8406333" y="524315"/>
            <a:ext cx="3035193" cy="3170099"/>
          </a:xfrm>
          <a:prstGeom prst="rect">
            <a:avLst/>
          </a:prstGeom>
          <a:noFill/>
        </p:spPr>
        <p:txBody>
          <a:bodyPr wrap="square" rtlCol="0">
            <a:spAutoFit/>
          </a:bodyPr>
          <a:lstStyle/>
          <a:p>
            <a:r>
              <a:rPr lang="en-US" sz="4000" b="1" dirty="0">
                <a:solidFill>
                  <a:schemeClr val="accent6"/>
                </a:solidFill>
                <a:latin typeface="Book Antiqua" panose="02040602050305030304" pitchFamily="18" charset="0"/>
              </a:rPr>
              <a:t>Websites:</a:t>
            </a:r>
          </a:p>
          <a:p>
            <a:pPr marL="568325" indent="-568325">
              <a:buFont typeface="Wingdings" panose="05000000000000000000" pitchFamily="2" charset="2"/>
              <a:buChar char="ü"/>
            </a:pPr>
            <a:r>
              <a:rPr lang="en-US" sz="4000" dirty="0">
                <a:solidFill>
                  <a:schemeClr val="accent6"/>
                </a:solidFill>
                <a:latin typeface="Book Antiqua" panose="02040602050305030304" pitchFamily="18" charset="0"/>
              </a:rPr>
              <a:t>OML</a:t>
            </a:r>
          </a:p>
          <a:p>
            <a:pPr marL="568325" indent="-568325">
              <a:buFont typeface="Wingdings" panose="05000000000000000000" pitchFamily="2" charset="2"/>
              <a:buChar char="ü"/>
            </a:pPr>
            <a:r>
              <a:rPr lang="en-US" sz="4000" dirty="0">
                <a:solidFill>
                  <a:schemeClr val="accent6"/>
                </a:solidFill>
                <a:latin typeface="Book Antiqua" panose="02040602050305030304" pitchFamily="18" charset="0"/>
              </a:rPr>
              <a:t>OMAG</a:t>
            </a:r>
          </a:p>
          <a:p>
            <a:pPr marL="568325" indent="-568325">
              <a:buFont typeface="Wingdings" panose="05000000000000000000" pitchFamily="2" charset="2"/>
              <a:buChar char="ü"/>
            </a:pPr>
            <a:r>
              <a:rPr lang="en-US" sz="4000" dirty="0">
                <a:solidFill>
                  <a:schemeClr val="accent6"/>
                </a:solidFill>
                <a:latin typeface="Book Antiqua" panose="02040602050305030304" pitchFamily="18" charset="0"/>
              </a:rPr>
              <a:t>OMHRP</a:t>
            </a:r>
          </a:p>
          <a:p>
            <a:pPr marL="568325" indent="-568325">
              <a:buFont typeface="Wingdings" panose="05000000000000000000" pitchFamily="2" charset="2"/>
              <a:buChar char="ü"/>
            </a:pPr>
            <a:r>
              <a:rPr lang="en-US" sz="4000" dirty="0">
                <a:solidFill>
                  <a:schemeClr val="accent6"/>
                </a:solidFill>
                <a:latin typeface="Book Antiqua" panose="02040602050305030304" pitchFamily="18" charset="0"/>
              </a:rPr>
              <a:t>OMMS</a:t>
            </a:r>
            <a:endParaRPr lang="en-US" dirty="0">
              <a:solidFill>
                <a:schemeClr val="accent6"/>
              </a:solidFill>
              <a:latin typeface="Book Antiqua" panose="02040602050305030304" pitchFamily="18" charset="0"/>
            </a:endParaRPr>
          </a:p>
        </p:txBody>
      </p:sp>
      <p:pic>
        <p:nvPicPr>
          <p:cNvPr id="6" name="Picture 5">
            <a:extLst>
              <a:ext uri="{FF2B5EF4-FFF2-40B4-BE49-F238E27FC236}">
                <a16:creationId xmlns:a16="http://schemas.microsoft.com/office/drawing/2014/main" id="{A9CE7380-BD41-4C10-B151-EA1157DB00C6}"/>
              </a:ext>
            </a:extLst>
          </p:cNvPr>
          <p:cNvPicPr>
            <a:picLocks noChangeAspect="1"/>
          </p:cNvPicPr>
          <p:nvPr/>
        </p:nvPicPr>
        <p:blipFill>
          <a:blip r:embed="rId3"/>
          <a:stretch>
            <a:fillRect/>
          </a:stretch>
        </p:blipFill>
        <p:spPr>
          <a:xfrm>
            <a:off x="8052066" y="4495461"/>
            <a:ext cx="3832064" cy="1838224"/>
          </a:xfrm>
          <a:prstGeom prst="rect">
            <a:avLst/>
          </a:prstGeom>
        </p:spPr>
      </p:pic>
    </p:spTree>
    <p:extLst>
      <p:ext uri="{BB962C8B-B14F-4D97-AF65-F5344CB8AC3E}">
        <p14:creationId xmlns:p14="http://schemas.microsoft.com/office/powerpoint/2010/main" val="9082768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81793-5A9C-4855-B93A-D82D16B485F3}"/>
              </a:ext>
            </a:extLst>
          </p:cNvPr>
          <p:cNvSpPr>
            <a:spLocks noGrp="1"/>
          </p:cNvSpPr>
          <p:nvPr>
            <p:ph type="title"/>
          </p:nvPr>
        </p:nvSpPr>
        <p:spPr>
          <a:xfrm>
            <a:off x="838200" y="3735660"/>
            <a:ext cx="10515600" cy="2225946"/>
          </a:xfrm>
        </p:spPr>
        <p:txBody>
          <a:bodyPr>
            <a:normAutofit fontScale="90000"/>
          </a:bodyPr>
          <a:lstStyle/>
          <a:p>
            <a:pPr algn="ctr"/>
            <a:r>
              <a:rPr lang="en-US" dirty="0">
                <a:latin typeface="Bodoni MT" panose="02070603080606020203" pitchFamily="18" charset="0"/>
              </a:rPr>
              <a:t>Suzie Paulson, General Counsel</a:t>
            </a:r>
            <a:br>
              <a:rPr lang="en-US" dirty="0">
                <a:latin typeface="Bodoni MT" panose="02070603080606020203" pitchFamily="18" charset="0"/>
              </a:rPr>
            </a:br>
            <a:r>
              <a:rPr lang="en-US" dirty="0">
                <a:latin typeface="Bodoni MT" panose="02070603080606020203" pitchFamily="18" charset="0"/>
              </a:rPr>
              <a:t>3650 S. Boulevard</a:t>
            </a:r>
            <a:br>
              <a:rPr lang="en-US" dirty="0">
                <a:latin typeface="Bodoni MT" panose="02070603080606020203" pitchFamily="18" charset="0"/>
              </a:rPr>
            </a:br>
            <a:r>
              <a:rPr lang="en-US" dirty="0">
                <a:latin typeface="Bodoni MT" panose="02070603080606020203" pitchFamily="18" charset="0"/>
              </a:rPr>
              <a:t>Edmond, OK  73013</a:t>
            </a:r>
            <a:br>
              <a:rPr lang="en-US" dirty="0">
                <a:latin typeface="Bodoni MT" panose="02070603080606020203" pitchFamily="18" charset="0"/>
              </a:rPr>
            </a:br>
            <a:r>
              <a:rPr lang="en-US" dirty="0">
                <a:latin typeface="Bodoni MT" panose="02070603080606020203" pitchFamily="18" charset="0"/>
              </a:rPr>
              <a:t>405-657-1444</a:t>
            </a:r>
            <a:br>
              <a:rPr lang="en-US" dirty="0">
                <a:latin typeface="Bodoni MT" panose="02070603080606020203" pitchFamily="18" charset="0"/>
              </a:rPr>
            </a:br>
            <a:r>
              <a:rPr lang="en-US" dirty="0">
                <a:latin typeface="Bodoni MT" panose="02070603080606020203" pitchFamily="18" charset="0"/>
                <a:hlinkClick r:id="rId3"/>
              </a:rPr>
              <a:t>spaulson@omag.org</a:t>
            </a:r>
            <a:br>
              <a:rPr lang="en-US" dirty="0">
                <a:latin typeface="Bodoni MT" panose="02070603080606020203" pitchFamily="18" charset="0"/>
              </a:rPr>
            </a:br>
            <a:r>
              <a:rPr lang="en-US" dirty="0">
                <a:latin typeface="Bodoni MT" panose="02070603080606020203" pitchFamily="18" charset="0"/>
                <a:hlinkClick r:id="rId4"/>
              </a:rPr>
              <a:t>www.omag.org</a:t>
            </a:r>
            <a:r>
              <a:rPr lang="en-US" dirty="0">
                <a:latin typeface="Bodoni MT" panose="02070603080606020203" pitchFamily="18" charset="0"/>
              </a:rPr>
              <a:t> and </a:t>
            </a:r>
            <a:r>
              <a:rPr lang="en-US" dirty="0">
                <a:latin typeface="Bodoni MT" panose="02070603080606020203" pitchFamily="18" charset="0"/>
                <a:hlinkClick r:id="rId5"/>
              </a:rPr>
              <a:t>www.omhrp.org</a:t>
            </a:r>
            <a:br>
              <a:rPr lang="en-US" dirty="0">
                <a:latin typeface="Bodoni MT" panose="02070603080606020203" pitchFamily="18" charset="0"/>
              </a:rPr>
            </a:br>
            <a:endParaRPr lang="en-US" dirty="0">
              <a:latin typeface="Bodoni MT" panose="02070603080606020203" pitchFamily="18" charset="0"/>
            </a:endParaRPr>
          </a:p>
        </p:txBody>
      </p:sp>
      <p:pic>
        <p:nvPicPr>
          <p:cNvPr id="10" name="Content Placeholder 9">
            <a:extLst>
              <a:ext uri="{FF2B5EF4-FFF2-40B4-BE49-F238E27FC236}">
                <a16:creationId xmlns:a16="http://schemas.microsoft.com/office/drawing/2014/main" id="{262AAF3E-A300-4115-8BCF-2D7AB92AF41C}"/>
              </a:ext>
            </a:extLst>
          </p:cNvPr>
          <p:cNvPicPr>
            <a:picLocks noGrp="1" noChangeAspect="1"/>
          </p:cNvPicPr>
          <p:nvPr>
            <p:ph idx="1"/>
          </p:nvPr>
        </p:nvPicPr>
        <p:blipFill>
          <a:blip r:embed="rId6">
            <a:extLst>
              <a:ext uri="{28A0092B-C50C-407E-A947-70E740481C1C}">
                <a14:useLocalDpi xmlns:a14="http://schemas.microsoft.com/office/drawing/2010/main" val="0"/>
              </a:ext>
            </a:extLst>
          </a:blip>
          <a:stretch>
            <a:fillRect/>
          </a:stretch>
        </p:blipFill>
        <p:spPr>
          <a:xfrm>
            <a:off x="1728438" y="629253"/>
            <a:ext cx="8933985" cy="1790562"/>
          </a:xfrm>
        </p:spPr>
      </p:pic>
    </p:spTree>
    <p:extLst>
      <p:ext uri="{BB962C8B-B14F-4D97-AF65-F5344CB8AC3E}">
        <p14:creationId xmlns:p14="http://schemas.microsoft.com/office/powerpoint/2010/main" val="1502722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4BE37E-CF6F-4030-A063-F3DB93F215D5}"/>
              </a:ext>
            </a:extLst>
          </p:cNvPr>
          <p:cNvSpPr>
            <a:spLocks noGrp="1"/>
          </p:cNvSpPr>
          <p:nvPr>
            <p:ph idx="1"/>
          </p:nvPr>
        </p:nvSpPr>
        <p:spPr>
          <a:xfrm>
            <a:off x="838200" y="535259"/>
            <a:ext cx="10515600" cy="5641704"/>
          </a:xfrm>
        </p:spPr>
        <p:txBody>
          <a:bodyPr>
            <a:normAutofit fontScale="92500"/>
          </a:bodyPr>
          <a:lstStyle/>
          <a:p>
            <a:pPr marL="0" indent="0" algn="ctr">
              <a:buNone/>
            </a:pPr>
            <a:r>
              <a:rPr lang="en-US" sz="6000" dirty="0">
                <a:solidFill>
                  <a:schemeClr val="tx1">
                    <a:lumMod val="65000"/>
                    <a:lumOff val="35000"/>
                  </a:schemeClr>
                </a:solidFill>
                <a:latin typeface="Bernard MT Condensed" panose="02050806060905020404" pitchFamily="18" charset="0"/>
                <a:ea typeface="+mj-ea"/>
                <a:cs typeface="+mj-cs"/>
              </a:rPr>
              <a:t>All the requirements of</a:t>
            </a:r>
          </a:p>
          <a:p>
            <a:pPr marL="0" indent="0" algn="ctr">
              <a:buNone/>
            </a:pPr>
            <a:endParaRPr lang="en-US" sz="6000" dirty="0">
              <a:solidFill>
                <a:schemeClr val="accent6"/>
              </a:solidFill>
              <a:latin typeface="Bernard MT Condensed" panose="02050806060905020404" pitchFamily="18" charset="0"/>
              <a:ea typeface="+mj-ea"/>
              <a:cs typeface="+mj-cs"/>
            </a:endParaRPr>
          </a:p>
          <a:p>
            <a:pPr marL="0" indent="0" algn="ctr">
              <a:buNone/>
            </a:pPr>
            <a:r>
              <a:rPr lang="en-US" sz="6000" dirty="0">
                <a:solidFill>
                  <a:schemeClr val="accent6"/>
                </a:solidFill>
                <a:latin typeface="Bernard MT Condensed" panose="02050806060905020404" pitchFamily="18" charset="0"/>
                <a:ea typeface="+mj-ea"/>
                <a:cs typeface="+mj-cs"/>
              </a:rPr>
              <a:t> The Oklahoma Standards for Workplace Drug &amp; Alcohol Testing Act </a:t>
            </a:r>
          </a:p>
          <a:p>
            <a:pPr marL="0" indent="0" algn="ctr">
              <a:buNone/>
            </a:pPr>
            <a:endParaRPr lang="en-US" sz="6000" dirty="0">
              <a:solidFill>
                <a:schemeClr val="accent6"/>
              </a:solidFill>
              <a:latin typeface="Bernard MT Condensed" panose="02050806060905020404" pitchFamily="18" charset="0"/>
              <a:ea typeface="+mj-ea"/>
              <a:cs typeface="+mj-cs"/>
            </a:endParaRPr>
          </a:p>
          <a:p>
            <a:pPr marL="0" indent="0" algn="ctr">
              <a:buNone/>
            </a:pPr>
            <a:r>
              <a:rPr lang="en-US" sz="6000" dirty="0">
                <a:solidFill>
                  <a:schemeClr val="tx1">
                    <a:lumMod val="65000"/>
                    <a:lumOff val="35000"/>
                  </a:schemeClr>
                </a:solidFill>
                <a:latin typeface="Bernard MT Condensed" panose="02050806060905020404" pitchFamily="18" charset="0"/>
                <a:ea typeface="+mj-ea"/>
                <a:cs typeface="+mj-cs"/>
              </a:rPr>
              <a:t>are still in place! </a:t>
            </a:r>
          </a:p>
        </p:txBody>
      </p:sp>
    </p:spTree>
    <p:extLst>
      <p:ext uri="{BB962C8B-B14F-4D97-AF65-F5344CB8AC3E}">
        <p14:creationId xmlns:p14="http://schemas.microsoft.com/office/powerpoint/2010/main" val="1065664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FA5603-3BF3-4C6A-BE7C-E4A34506E224}"/>
              </a:ext>
            </a:extLst>
          </p:cNvPr>
          <p:cNvSpPr>
            <a:spLocks noGrp="1"/>
          </p:cNvSpPr>
          <p:nvPr>
            <p:ph type="title"/>
          </p:nvPr>
        </p:nvSpPr>
        <p:spPr>
          <a:xfrm>
            <a:off x="482433" y="963877"/>
            <a:ext cx="4010983" cy="4930246"/>
          </a:xfrm>
        </p:spPr>
        <p:txBody>
          <a:bodyPr>
            <a:normAutofit/>
          </a:bodyPr>
          <a:lstStyle/>
          <a:p>
            <a:pPr algn="r"/>
            <a:r>
              <a:rPr lang="en-US" sz="6000" dirty="0">
                <a:solidFill>
                  <a:schemeClr val="accent6"/>
                </a:solidFill>
                <a:latin typeface="Bernard MT Condensed" panose="02050806060905020404" pitchFamily="18" charset="0"/>
              </a:rPr>
              <a:t>For Cause Factors:</a:t>
            </a:r>
            <a:br>
              <a:rPr lang="en-US" sz="6000" dirty="0">
                <a:solidFill>
                  <a:schemeClr val="accent6"/>
                </a:solidFill>
                <a:latin typeface="Bernard MT Condensed" panose="02050806060905020404" pitchFamily="18" charset="0"/>
              </a:rPr>
            </a:br>
            <a:r>
              <a:rPr lang="en-US" sz="3200" dirty="0">
                <a:solidFill>
                  <a:schemeClr val="accent6"/>
                </a:solidFill>
                <a:latin typeface="Bernard MT Condensed" panose="02050806060905020404" pitchFamily="18" charset="0"/>
              </a:rPr>
              <a:t>(reasonable suspicion)</a:t>
            </a:r>
            <a:endParaRPr lang="en-US" sz="6000" dirty="0">
              <a:solidFill>
                <a:schemeClr val="accent6"/>
              </a:solidFill>
              <a:latin typeface="Bernard MT Condensed" panose="02050806060905020404" pitchFamily="18" charset="0"/>
            </a:endParaRPr>
          </a:p>
        </p:txBody>
      </p:sp>
      <p:cxnSp>
        <p:nvCxnSpPr>
          <p:cNvPr id="16"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7" name="Content Placeholder 2">
            <a:extLst>
              <a:ext uri="{FF2B5EF4-FFF2-40B4-BE49-F238E27FC236}">
                <a16:creationId xmlns:a16="http://schemas.microsoft.com/office/drawing/2014/main" id="{C1A279E7-A457-49C7-B156-4A460E3BCC0D}"/>
              </a:ext>
            </a:extLst>
          </p:cNvPr>
          <p:cNvSpPr>
            <a:spLocks noGrp="1"/>
          </p:cNvSpPr>
          <p:nvPr>
            <p:ph idx="1"/>
          </p:nvPr>
        </p:nvSpPr>
        <p:spPr>
          <a:xfrm>
            <a:off x="4815165" y="963877"/>
            <a:ext cx="6894402" cy="5574082"/>
          </a:xfrm>
        </p:spPr>
        <p:txBody>
          <a:bodyPr anchor="ctr">
            <a:normAutofit fontScale="47500" lnSpcReduction="20000"/>
          </a:bodyPr>
          <a:lstStyle/>
          <a:p>
            <a:pPr marL="457200" indent="-457200">
              <a:buFont typeface="Wingdings" panose="05000000000000000000" pitchFamily="2" charset="2"/>
              <a:buChar char="q"/>
            </a:pPr>
            <a:r>
              <a:rPr lang="en-US" sz="4400" dirty="0">
                <a:solidFill>
                  <a:schemeClr val="tx1">
                    <a:lumMod val="65000"/>
                    <a:lumOff val="35000"/>
                  </a:schemeClr>
                </a:solidFill>
                <a:latin typeface="Book Antiqua" panose="02040602050305030304" pitchFamily="18" charset="0"/>
              </a:rPr>
              <a:t>Observation of drugs/alcohol on or about the employee’s person or vicinity</a:t>
            </a:r>
          </a:p>
          <a:p>
            <a:pPr marL="457200" indent="-457200">
              <a:buFont typeface="Wingdings" panose="05000000000000000000" pitchFamily="2" charset="2"/>
              <a:buChar char="q"/>
            </a:pPr>
            <a:endParaRPr lang="en-US" sz="4400" dirty="0">
              <a:solidFill>
                <a:schemeClr val="tx1">
                  <a:lumMod val="65000"/>
                  <a:lumOff val="35000"/>
                </a:schemeClr>
              </a:solidFill>
              <a:latin typeface="Book Antiqua" panose="02040602050305030304" pitchFamily="18" charset="0"/>
            </a:endParaRPr>
          </a:p>
          <a:p>
            <a:pPr marL="457200" indent="-457200">
              <a:buFont typeface="Wingdings" panose="05000000000000000000" pitchFamily="2" charset="2"/>
              <a:buChar char="q"/>
            </a:pPr>
            <a:r>
              <a:rPr lang="en-US" sz="4400" dirty="0">
                <a:solidFill>
                  <a:schemeClr val="tx1">
                    <a:lumMod val="65000"/>
                    <a:lumOff val="35000"/>
                  </a:schemeClr>
                </a:solidFill>
                <a:latin typeface="Book Antiqua" panose="02040602050305030304" pitchFamily="18" charset="0"/>
              </a:rPr>
              <a:t>Observation that suggests that the employee is impaired or is under the influence of drugs/alcohol</a:t>
            </a:r>
          </a:p>
          <a:p>
            <a:pPr marL="457200" indent="-457200">
              <a:buFont typeface="Wingdings" panose="05000000000000000000" pitchFamily="2" charset="2"/>
              <a:buChar char="q"/>
            </a:pPr>
            <a:endParaRPr lang="en-US" sz="4400" dirty="0">
              <a:solidFill>
                <a:schemeClr val="tx1">
                  <a:lumMod val="65000"/>
                  <a:lumOff val="35000"/>
                </a:schemeClr>
              </a:solidFill>
              <a:latin typeface="Book Antiqua" panose="02040602050305030304" pitchFamily="18" charset="0"/>
            </a:endParaRPr>
          </a:p>
          <a:p>
            <a:pPr marL="457200" indent="-457200">
              <a:buFont typeface="Wingdings" panose="05000000000000000000" pitchFamily="2" charset="2"/>
              <a:buChar char="q"/>
            </a:pPr>
            <a:r>
              <a:rPr lang="en-US" sz="4400" dirty="0">
                <a:solidFill>
                  <a:schemeClr val="tx1">
                    <a:lumMod val="65000"/>
                    <a:lumOff val="35000"/>
                  </a:schemeClr>
                </a:solidFill>
                <a:latin typeface="Book Antiqua" panose="02040602050305030304" pitchFamily="18" charset="0"/>
              </a:rPr>
              <a:t>Receipt of a report of drug/alcohol use by an employee while at work</a:t>
            </a:r>
          </a:p>
          <a:p>
            <a:pPr marL="457200" indent="-457200">
              <a:buFont typeface="Wingdings" panose="05000000000000000000" pitchFamily="2" charset="2"/>
              <a:buChar char="q"/>
            </a:pPr>
            <a:endParaRPr lang="en-US" sz="4400" dirty="0">
              <a:solidFill>
                <a:schemeClr val="tx1">
                  <a:lumMod val="65000"/>
                  <a:lumOff val="35000"/>
                </a:schemeClr>
              </a:solidFill>
              <a:latin typeface="Book Antiqua" panose="02040602050305030304" pitchFamily="18" charset="0"/>
            </a:endParaRPr>
          </a:p>
          <a:p>
            <a:pPr marL="457200" indent="-457200">
              <a:buFont typeface="Wingdings" panose="05000000000000000000" pitchFamily="2" charset="2"/>
              <a:buChar char="q"/>
            </a:pPr>
            <a:r>
              <a:rPr lang="en-US" sz="4400" dirty="0">
                <a:solidFill>
                  <a:schemeClr val="tx1">
                    <a:lumMod val="65000"/>
                    <a:lumOff val="35000"/>
                  </a:schemeClr>
                </a:solidFill>
                <a:latin typeface="Book Antiqua" panose="02040602050305030304" pitchFamily="18" charset="0"/>
              </a:rPr>
              <a:t>Information that an employee has tampered with drug/alcohol testing at any time</a:t>
            </a:r>
          </a:p>
          <a:p>
            <a:pPr marL="457200" indent="-457200">
              <a:buFont typeface="Wingdings" panose="05000000000000000000" pitchFamily="2" charset="2"/>
              <a:buChar char="q"/>
            </a:pPr>
            <a:endParaRPr lang="en-US" sz="4400" dirty="0">
              <a:solidFill>
                <a:schemeClr val="tx1">
                  <a:lumMod val="65000"/>
                  <a:lumOff val="35000"/>
                </a:schemeClr>
              </a:solidFill>
              <a:latin typeface="Book Antiqua" panose="02040602050305030304" pitchFamily="18" charset="0"/>
            </a:endParaRPr>
          </a:p>
          <a:p>
            <a:pPr marL="457200" indent="-457200">
              <a:buFont typeface="Wingdings" panose="05000000000000000000" pitchFamily="2" charset="2"/>
              <a:buChar char="q"/>
            </a:pPr>
            <a:r>
              <a:rPr lang="en-US" sz="4400" dirty="0">
                <a:solidFill>
                  <a:schemeClr val="tx1">
                    <a:lumMod val="65000"/>
                    <a:lumOff val="35000"/>
                  </a:schemeClr>
                </a:solidFill>
                <a:latin typeface="Book Antiqua" panose="02040602050305030304" pitchFamily="18" charset="0"/>
              </a:rPr>
              <a:t>Negative job performance patterns by the employee</a:t>
            </a:r>
          </a:p>
          <a:p>
            <a:pPr marL="457200" indent="-457200">
              <a:buFont typeface="Wingdings" panose="05000000000000000000" pitchFamily="2" charset="2"/>
              <a:buChar char="q"/>
            </a:pPr>
            <a:endParaRPr lang="en-US" sz="4400" dirty="0">
              <a:solidFill>
                <a:schemeClr val="tx1">
                  <a:lumMod val="65000"/>
                  <a:lumOff val="35000"/>
                </a:schemeClr>
              </a:solidFill>
              <a:latin typeface="Book Antiqua" panose="02040602050305030304" pitchFamily="18" charset="0"/>
            </a:endParaRPr>
          </a:p>
          <a:p>
            <a:pPr marL="457200" indent="-457200">
              <a:buFont typeface="Wingdings" panose="05000000000000000000" pitchFamily="2" charset="2"/>
              <a:buChar char="q"/>
            </a:pPr>
            <a:r>
              <a:rPr lang="en-US" sz="4400" dirty="0">
                <a:solidFill>
                  <a:schemeClr val="tx1">
                    <a:lumMod val="65000"/>
                    <a:lumOff val="35000"/>
                  </a:schemeClr>
                </a:solidFill>
                <a:latin typeface="Book Antiqua" panose="02040602050305030304" pitchFamily="18" charset="0"/>
              </a:rPr>
              <a:t>Excessive or unexplained absenteeism or tardiness</a:t>
            </a:r>
          </a:p>
          <a:p>
            <a:endParaRPr lang="en-US" sz="1500" dirty="0"/>
          </a:p>
        </p:txBody>
      </p:sp>
    </p:spTree>
    <p:extLst>
      <p:ext uri="{BB962C8B-B14F-4D97-AF65-F5344CB8AC3E}">
        <p14:creationId xmlns:p14="http://schemas.microsoft.com/office/powerpoint/2010/main" val="2272167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FA5603-3BF3-4C6A-BE7C-E4A34506E224}"/>
              </a:ext>
            </a:extLst>
          </p:cNvPr>
          <p:cNvSpPr>
            <a:spLocks noGrp="1"/>
          </p:cNvSpPr>
          <p:nvPr>
            <p:ph type="title"/>
          </p:nvPr>
        </p:nvSpPr>
        <p:spPr>
          <a:xfrm>
            <a:off x="838200" y="963877"/>
            <a:ext cx="3494362" cy="4930246"/>
          </a:xfrm>
        </p:spPr>
        <p:txBody>
          <a:bodyPr>
            <a:normAutofit/>
          </a:bodyPr>
          <a:lstStyle/>
          <a:p>
            <a:pPr algn="r"/>
            <a:r>
              <a:rPr lang="en-US" sz="6000" dirty="0">
                <a:solidFill>
                  <a:schemeClr val="accent6"/>
                </a:solidFill>
                <a:latin typeface="Bernard MT Condensed" panose="02050806060905020404" pitchFamily="18" charset="0"/>
              </a:rPr>
              <a:t>Random Factors:</a:t>
            </a:r>
          </a:p>
        </p:txBody>
      </p:sp>
      <p:cxnSp>
        <p:nvCxnSpPr>
          <p:cNvPr id="16"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7" name="Content Placeholder 2">
            <a:extLst>
              <a:ext uri="{FF2B5EF4-FFF2-40B4-BE49-F238E27FC236}">
                <a16:creationId xmlns:a16="http://schemas.microsoft.com/office/drawing/2014/main" id="{C1A279E7-A457-49C7-B156-4A460E3BCC0D}"/>
              </a:ext>
            </a:extLst>
          </p:cNvPr>
          <p:cNvSpPr>
            <a:spLocks noGrp="1"/>
          </p:cNvSpPr>
          <p:nvPr>
            <p:ph idx="1"/>
          </p:nvPr>
        </p:nvSpPr>
        <p:spPr>
          <a:xfrm>
            <a:off x="4815164" y="963877"/>
            <a:ext cx="7055265" cy="5574082"/>
          </a:xfrm>
        </p:spPr>
        <p:txBody>
          <a:bodyPr anchor="ctr">
            <a:normAutofit/>
          </a:bodyPr>
          <a:lstStyle/>
          <a:p>
            <a:pPr marL="0" indent="0">
              <a:buNone/>
            </a:pPr>
            <a:r>
              <a:rPr lang="en-US" sz="3200" dirty="0">
                <a:solidFill>
                  <a:schemeClr val="tx1">
                    <a:lumMod val="65000"/>
                    <a:lumOff val="35000"/>
                  </a:schemeClr>
                </a:solidFill>
                <a:latin typeface="Book Antiqua" panose="02040602050305030304" pitchFamily="18" charset="0"/>
              </a:rPr>
              <a:t>Random pool should ONLY include:</a:t>
            </a:r>
          </a:p>
          <a:p>
            <a:pPr marL="742950" indent="-742950">
              <a:buAutoNum type="arabicParenBoth"/>
            </a:pPr>
            <a:r>
              <a:rPr lang="en-US" sz="3200" dirty="0">
                <a:solidFill>
                  <a:schemeClr val="tx1">
                    <a:lumMod val="65000"/>
                    <a:lumOff val="35000"/>
                  </a:schemeClr>
                </a:solidFill>
                <a:latin typeface="Book Antiqua" panose="02040602050305030304" pitchFamily="18" charset="0"/>
              </a:rPr>
              <a:t>Police</a:t>
            </a:r>
          </a:p>
          <a:p>
            <a:pPr marL="742950" indent="-742950">
              <a:buAutoNum type="arabicParenBoth"/>
            </a:pPr>
            <a:r>
              <a:rPr lang="en-US" sz="3200" dirty="0">
                <a:solidFill>
                  <a:schemeClr val="tx1">
                    <a:lumMod val="65000"/>
                    <a:lumOff val="35000"/>
                  </a:schemeClr>
                </a:solidFill>
                <a:latin typeface="Book Antiqua" panose="02040602050305030304" pitchFamily="18" charset="0"/>
              </a:rPr>
              <a:t>Fire</a:t>
            </a:r>
          </a:p>
          <a:p>
            <a:pPr marL="742950" indent="-742950">
              <a:buAutoNum type="arabicParenBoth"/>
            </a:pPr>
            <a:r>
              <a:rPr lang="en-US" sz="3200" dirty="0">
                <a:solidFill>
                  <a:schemeClr val="tx1">
                    <a:lumMod val="65000"/>
                    <a:lumOff val="35000"/>
                  </a:schemeClr>
                </a:solidFill>
                <a:latin typeface="Book Antiqua" panose="02040602050305030304" pitchFamily="18" charset="0"/>
              </a:rPr>
              <a:t>Directly affect the safety of the public</a:t>
            </a:r>
          </a:p>
          <a:p>
            <a:pPr marL="742950" indent="-742950">
              <a:buAutoNum type="arabicParenBoth"/>
            </a:pPr>
            <a:r>
              <a:rPr lang="en-US" sz="3200" dirty="0">
                <a:solidFill>
                  <a:schemeClr val="tx1">
                    <a:lumMod val="65000"/>
                    <a:lumOff val="35000"/>
                  </a:schemeClr>
                </a:solidFill>
                <a:latin typeface="Book Antiqua" panose="02040602050305030304" pitchFamily="18" charset="0"/>
              </a:rPr>
              <a:t>Direct contact with DOC inmates  </a:t>
            </a:r>
          </a:p>
          <a:p>
            <a:pPr marL="742950" indent="-742950">
              <a:buAutoNum type="arabicParenBoth"/>
            </a:pPr>
            <a:r>
              <a:rPr lang="en-US" sz="3200" dirty="0">
                <a:solidFill>
                  <a:schemeClr val="tx1">
                    <a:lumMod val="65000"/>
                    <a:lumOff val="35000"/>
                  </a:schemeClr>
                </a:solidFill>
                <a:latin typeface="Book Antiqua" panose="02040602050305030304" pitchFamily="18" charset="0"/>
              </a:rPr>
              <a:t>Federal: DOT </a:t>
            </a:r>
            <a:r>
              <a:rPr lang="en-US" sz="2400" dirty="0">
                <a:solidFill>
                  <a:schemeClr val="tx1">
                    <a:lumMod val="65000"/>
                    <a:lumOff val="35000"/>
                  </a:schemeClr>
                </a:solidFill>
                <a:latin typeface="Book Antiqua" panose="02040602050305030304" pitchFamily="18" charset="0"/>
              </a:rPr>
              <a:t>(CDL)  &amp; </a:t>
            </a:r>
            <a:r>
              <a:rPr lang="en-US" sz="3200" dirty="0">
                <a:solidFill>
                  <a:schemeClr val="tx1">
                    <a:lumMod val="65000"/>
                    <a:lumOff val="35000"/>
                  </a:schemeClr>
                </a:solidFill>
                <a:latin typeface="Book Antiqua" panose="02040602050305030304" pitchFamily="18" charset="0"/>
              </a:rPr>
              <a:t>PHMSA </a:t>
            </a:r>
            <a:r>
              <a:rPr lang="en-US" sz="2400" dirty="0">
                <a:solidFill>
                  <a:schemeClr val="tx1">
                    <a:lumMod val="65000"/>
                    <a:lumOff val="35000"/>
                  </a:schemeClr>
                </a:solidFill>
                <a:latin typeface="Book Antiqua" panose="02040602050305030304" pitchFamily="18" charset="0"/>
              </a:rPr>
              <a:t>(Pipeline)</a:t>
            </a:r>
            <a:r>
              <a:rPr lang="en-US" sz="3200" dirty="0">
                <a:solidFill>
                  <a:schemeClr val="tx1">
                    <a:lumMod val="65000"/>
                    <a:lumOff val="35000"/>
                  </a:schemeClr>
                </a:solidFill>
                <a:latin typeface="Book Antiqua" panose="02040602050305030304" pitchFamily="18" charset="0"/>
              </a:rPr>
              <a:t>, etc. </a:t>
            </a:r>
            <a:endParaRPr lang="en-US" sz="2400" dirty="0">
              <a:solidFill>
                <a:schemeClr val="tx1">
                  <a:lumMod val="65000"/>
                  <a:lumOff val="35000"/>
                </a:schemeClr>
              </a:solidFill>
              <a:latin typeface="Book Antiqua" panose="02040602050305030304" pitchFamily="18" charset="0"/>
            </a:endParaRPr>
          </a:p>
          <a:p>
            <a:pPr>
              <a:buFont typeface="Wingdings" panose="05000000000000000000" pitchFamily="2" charset="2"/>
              <a:buChar char="q"/>
            </a:pPr>
            <a:endParaRPr lang="en-US" sz="4400" dirty="0">
              <a:solidFill>
                <a:schemeClr val="tx1">
                  <a:lumMod val="65000"/>
                  <a:lumOff val="35000"/>
                </a:schemeClr>
              </a:solidFill>
              <a:latin typeface="Book Antiqua" panose="02040602050305030304" pitchFamily="18" charset="0"/>
            </a:endParaRPr>
          </a:p>
        </p:txBody>
      </p:sp>
    </p:spTree>
    <p:extLst>
      <p:ext uri="{BB962C8B-B14F-4D97-AF65-F5344CB8AC3E}">
        <p14:creationId xmlns:p14="http://schemas.microsoft.com/office/powerpoint/2010/main" val="732015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FA5603-3BF3-4C6A-BE7C-E4A34506E224}"/>
              </a:ext>
            </a:extLst>
          </p:cNvPr>
          <p:cNvSpPr>
            <a:spLocks noGrp="1"/>
          </p:cNvSpPr>
          <p:nvPr>
            <p:ph type="title"/>
          </p:nvPr>
        </p:nvSpPr>
        <p:spPr>
          <a:xfrm>
            <a:off x="838200" y="963877"/>
            <a:ext cx="3494362" cy="4930246"/>
          </a:xfrm>
        </p:spPr>
        <p:txBody>
          <a:bodyPr>
            <a:normAutofit/>
          </a:bodyPr>
          <a:lstStyle/>
          <a:p>
            <a:pPr algn="r"/>
            <a:r>
              <a:rPr lang="en-US" sz="6000" dirty="0">
                <a:solidFill>
                  <a:schemeClr val="accent6"/>
                </a:solidFill>
                <a:latin typeface="Bernard MT Condensed" panose="02050806060905020404" pitchFamily="18" charset="0"/>
              </a:rPr>
              <a:t>Random Factors:</a:t>
            </a:r>
          </a:p>
        </p:txBody>
      </p:sp>
      <p:cxnSp>
        <p:nvCxnSpPr>
          <p:cNvPr id="16"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7" name="Content Placeholder 2">
            <a:extLst>
              <a:ext uri="{FF2B5EF4-FFF2-40B4-BE49-F238E27FC236}">
                <a16:creationId xmlns:a16="http://schemas.microsoft.com/office/drawing/2014/main" id="{C1A279E7-A457-49C7-B156-4A460E3BCC0D}"/>
              </a:ext>
            </a:extLst>
          </p:cNvPr>
          <p:cNvSpPr>
            <a:spLocks noGrp="1"/>
          </p:cNvSpPr>
          <p:nvPr>
            <p:ph idx="1"/>
          </p:nvPr>
        </p:nvSpPr>
        <p:spPr>
          <a:xfrm>
            <a:off x="4815164" y="1851101"/>
            <a:ext cx="7055265" cy="4686857"/>
          </a:xfrm>
        </p:spPr>
        <p:txBody>
          <a:bodyPr anchor="ctr">
            <a:normAutofit/>
          </a:bodyPr>
          <a:lstStyle/>
          <a:p>
            <a:pPr marL="0" indent="0">
              <a:buNone/>
            </a:pPr>
            <a:r>
              <a:rPr lang="en-US" sz="3200" dirty="0">
                <a:solidFill>
                  <a:schemeClr val="tx1">
                    <a:lumMod val="65000"/>
                    <a:lumOff val="35000"/>
                  </a:schemeClr>
                </a:solidFill>
                <a:latin typeface="Book Antiqua" panose="02040602050305030304" pitchFamily="18" charset="0"/>
              </a:rPr>
              <a:t>NOT (typically) included:</a:t>
            </a:r>
          </a:p>
          <a:p>
            <a:pPr marL="742950" indent="-742950">
              <a:buAutoNum type="arabicParenBoth"/>
            </a:pPr>
            <a:r>
              <a:rPr lang="en-US" sz="3200" dirty="0">
                <a:solidFill>
                  <a:schemeClr val="tx1">
                    <a:lumMod val="65000"/>
                    <a:lumOff val="35000"/>
                  </a:schemeClr>
                </a:solidFill>
                <a:latin typeface="Book Antiqua" panose="02040602050305030304" pitchFamily="18" charset="0"/>
              </a:rPr>
              <a:t>Volunteers</a:t>
            </a:r>
          </a:p>
          <a:p>
            <a:pPr marL="742950" indent="-742950">
              <a:buAutoNum type="arabicParenBoth"/>
            </a:pPr>
            <a:r>
              <a:rPr lang="en-US" sz="3200" dirty="0">
                <a:solidFill>
                  <a:schemeClr val="tx1">
                    <a:lumMod val="65000"/>
                    <a:lumOff val="35000"/>
                  </a:schemeClr>
                </a:solidFill>
                <a:latin typeface="Book Antiqua" panose="02040602050305030304" pitchFamily="18" charset="0"/>
              </a:rPr>
              <a:t>Office staff</a:t>
            </a:r>
          </a:p>
          <a:p>
            <a:pPr marL="742950" indent="-742950">
              <a:buAutoNum type="arabicParenBoth"/>
            </a:pPr>
            <a:r>
              <a:rPr lang="en-US" sz="3200" dirty="0">
                <a:solidFill>
                  <a:schemeClr val="tx1">
                    <a:lumMod val="65000"/>
                    <a:lumOff val="35000"/>
                  </a:schemeClr>
                </a:solidFill>
                <a:latin typeface="Book Antiqua" panose="02040602050305030304" pitchFamily="18" charset="0"/>
              </a:rPr>
              <a:t>Administrative staff</a:t>
            </a:r>
          </a:p>
          <a:p>
            <a:pPr marL="742950" indent="-742950">
              <a:buAutoNum type="arabicParenBoth"/>
            </a:pPr>
            <a:r>
              <a:rPr lang="en-US" sz="3200" dirty="0">
                <a:solidFill>
                  <a:schemeClr val="tx1">
                    <a:lumMod val="65000"/>
                    <a:lumOff val="35000"/>
                  </a:schemeClr>
                </a:solidFill>
                <a:latin typeface="Book Antiqua" panose="02040602050305030304" pitchFamily="18" charset="0"/>
              </a:rPr>
              <a:t>Directors </a:t>
            </a:r>
          </a:p>
          <a:p>
            <a:pPr marL="742950" indent="-742950">
              <a:buAutoNum type="arabicParenBoth"/>
            </a:pPr>
            <a:endParaRPr lang="en-US" sz="1050" dirty="0">
              <a:solidFill>
                <a:schemeClr val="tx1">
                  <a:lumMod val="65000"/>
                  <a:lumOff val="35000"/>
                </a:schemeClr>
              </a:solidFill>
              <a:latin typeface="Book Antiqua" panose="02040602050305030304" pitchFamily="18" charset="0"/>
            </a:endParaRPr>
          </a:p>
          <a:p>
            <a:pPr marL="0" indent="0">
              <a:buNone/>
            </a:pPr>
            <a:r>
              <a:rPr lang="en-US" sz="2400" i="1" dirty="0">
                <a:solidFill>
                  <a:schemeClr val="tx1">
                    <a:lumMod val="50000"/>
                    <a:lumOff val="50000"/>
                  </a:schemeClr>
                </a:solidFill>
                <a:latin typeface="Book Antiqua" panose="02040602050305030304" pitchFamily="18" charset="0"/>
              </a:rPr>
              <a:t>NOTE: unless these positions include job duties that would put them in a safety sensitive position</a:t>
            </a:r>
          </a:p>
          <a:p>
            <a:pPr marL="742950" indent="-742950">
              <a:buAutoNum type="arabicParenBoth"/>
            </a:pPr>
            <a:endParaRPr lang="en-US" sz="3200" dirty="0">
              <a:solidFill>
                <a:schemeClr val="tx1">
                  <a:lumMod val="65000"/>
                  <a:lumOff val="35000"/>
                </a:schemeClr>
              </a:solidFill>
              <a:latin typeface="Book Antiqua" panose="02040602050305030304" pitchFamily="18" charset="0"/>
            </a:endParaRPr>
          </a:p>
          <a:p>
            <a:pPr marL="742950" indent="-742950">
              <a:buAutoNum type="arabicParenBoth"/>
            </a:pPr>
            <a:endParaRPr lang="en-US" sz="3200" dirty="0">
              <a:solidFill>
                <a:schemeClr val="tx1">
                  <a:lumMod val="65000"/>
                  <a:lumOff val="35000"/>
                </a:schemeClr>
              </a:solidFill>
              <a:latin typeface="Book Antiqua" panose="02040602050305030304" pitchFamily="18" charset="0"/>
            </a:endParaRPr>
          </a:p>
          <a:p>
            <a:pPr marL="742950" indent="-742950">
              <a:buAutoNum type="arabicParenBoth"/>
            </a:pPr>
            <a:endParaRPr lang="en-US" sz="3200" dirty="0">
              <a:solidFill>
                <a:schemeClr val="tx1">
                  <a:lumMod val="65000"/>
                  <a:lumOff val="35000"/>
                </a:schemeClr>
              </a:solidFill>
              <a:latin typeface="Book Antiqua" panose="02040602050305030304" pitchFamily="18" charset="0"/>
            </a:endParaRPr>
          </a:p>
        </p:txBody>
      </p:sp>
    </p:spTree>
    <p:extLst>
      <p:ext uri="{BB962C8B-B14F-4D97-AF65-F5344CB8AC3E}">
        <p14:creationId xmlns:p14="http://schemas.microsoft.com/office/powerpoint/2010/main" val="1552465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0A3E1-3658-4ED8-BBF7-95CA235E0BAD}"/>
              </a:ext>
            </a:extLst>
          </p:cNvPr>
          <p:cNvSpPr>
            <a:spLocks noGrp="1"/>
          </p:cNvSpPr>
          <p:nvPr>
            <p:ph type="title"/>
          </p:nvPr>
        </p:nvSpPr>
        <p:spPr>
          <a:xfrm>
            <a:off x="960100" y="978102"/>
            <a:ext cx="10588434" cy="1062644"/>
          </a:xfrm>
          <a:solidFill>
            <a:schemeClr val="accent6"/>
          </a:solidFill>
        </p:spPr>
        <p:txBody>
          <a:bodyPr anchor="b">
            <a:normAutofit/>
          </a:bodyPr>
          <a:lstStyle/>
          <a:p>
            <a:r>
              <a:rPr lang="en-US" sz="6000" dirty="0">
                <a:solidFill>
                  <a:schemeClr val="bg1"/>
                </a:solidFill>
                <a:latin typeface="Bernard MT Condensed" panose="02050806060905020404" pitchFamily="18" charset="0"/>
              </a:rPr>
              <a:t>Drug/Alcohol Testing Vendor:</a:t>
            </a:r>
          </a:p>
        </p:txBody>
      </p:sp>
      <p:cxnSp>
        <p:nvCxnSpPr>
          <p:cNvPr id="17" name="Straight Connector 16">
            <a:extLst>
              <a:ext uri="{FF2B5EF4-FFF2-40B4-BE49-F238E27FC236}">
                <a16:creationId xmlns:a16="http://schemas.microsoft.com/office/drawing/2014/main" id="{39B7FDC9-F0CE-43A7-9F2A-83DD09DC345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47624" y="2265037"/>
            <a:ext cx="10125012" cy="0"/>
          </a:xfrm>
          <a:prstGeom prst="lin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8330507-AE9A-436A-B4F5-C09A021AD5C4}"/>
              </a:ext>
            </a:extLst>
          </p:cNvPr>
          <p:cNvSpPr>
            <a:spLocks noGrp="1"/>
          </p:cNvSpPr>
          <p:nvPr>
            <p:ph idx="1"/>
          </p:nvPr>
        </p:nvSpPr>
        <p:spPr>
          <a:xfrm>
            <a:off x="1047624" y="2489329"/>
            <a:ext cx="10189899" cy="4067585"/>
          </a:xfrm>
        </p:spPr>
        <p:txBody>
          <a:bodyPr>
            <a:normAutofit fontScale="92500"/>
          </a:bodyPr>
          <a:lstStyle/>
          <a:p>
            <a:pPr marL="457200" indent="-457200">
              <a:lnSpc>
                <a:spcPct val="120000"/>
              </a:lnSpc>
              <a:buClr>
                <a:schemeClr val="bg2">
                  <a:lumMod val="50000"/>
                </a:schemeClr>
              </a:buClr>
              <a:buSzPct val="88000"/>
              <a:buFont typeface="Wingdings" panose="05000000000000000000" pitchFamily="2" charset="2"/>
              <a:buChar char="q"/>
            </a:pPr>
            <a:r>
              <a:rPr lang="en-US" dirty="0">
                <a:solidFill>
                  <a:schemeClr val="tx1">
                    <a:lumMod val="65000"/>
                    <a:lumOff val="35000"/>
                  </a:schemeClr>
                </a:solidFill>
                <a:latin typeface="Book Antiqua" panose="02040602050305030304" pitchFamily="18" charset="0"/>
              </a:rPr>
              <a:t>Is your vendor licensed by the State Department of Health to perform drug and alcohol tests?</a:t>
            </a:r>
          </a:p>
          <a:p>
            <a:pPr marL="457200" indent="-457200">
              <a:lnSpc>
                <a:spcPct val="120000"/>
              </a:lnSpc>
              <a:buClr>
                <a:schemeClr val="bg2">
                  <a:lumMod val="50000"/>
                </a:schemeClr>
              </a:buClr>
              <a:buSzPct val="88000"/>
              <a:buFont typeface="Wingdings" panose="05000000000000000000" pitchFamily="2" charset="2"/>
              <a:buChar char="q"/>
            </a:pPr>
            <a:endParaRPr lang="en-US" sz="900" dirty="0">
              <a:solidFill>
                <a:schemeClr val="tx1">
                  <a:lumMod val="65000"/>
                  <a:lumOff val="35000"/>
                </a:schemeClr>
              </a:solidFill>
              <a:latin typeface="Book Antiqua" panose="02040602050305030304" pitchFamily="18" charset="0"/>
            </a:endParaRPr>
          </a:p>
          <a:p>
            <a:pPr marL="457200" indent="-457200">
              <a:lnSpc>
                <a:spcPct val="120000"/>
              </a:lnSpc>
              <a:buClr>
                <a:schemeClr val="bg2">
                  <a:lumMod val="50000"/>
                </a:schemeClr>
              </a:buClr>
              <a:buSzPct val="88000"/>
              <a:buFont typeface="Wingdings" panose="05000000000000000000" pitchFamily="2" charset="2"/>
              <a:buChar char="q"/>
            </a:pPr>
            <a:r>
              <a:rPr lang="en-US" dirty="0">
                <a:solidFill>
                  <a:schemeClr val="tx1">
                    <a:lumMod val="65000"/>
                    <a:lumOff val="35000"/>
                  </a:schemeClr>
                </a:solidFill>
                <a:latin typeface="Book Antiqua" panose="02040602050305030304" pitchFamily="18" charset="0"/>
              </a:rPr>
              <a:t>Will your vendor report a positive test to the City even if the employee can produce a valid medical marijuana license?</a:t>
            </a:r>
          </a:p>
          <a:p>
            <a:pPr marL="457200" indent="-457200">
              <a:lnSpc>
                <a:spcPct val="120000"/>
              </a:lnSpc>
              <a:buClr>
                <a:schemeClr val="bg2">
                  <a:lumMod val="50000"/>
                </a:schemeClr>
              </a:buClr>
              <a:buSzPct val="88000"/>
              <a:buFont typeface="Wingdings" panose="05000000000000000000" pitchFamily="2" charset="2"/>
              <a:buChar char="q"/>
            </a:pPr>
            <a:endParaRPr lang="en-US" sz="900" dirty="0">
              <a:solidFill>
                <a:schemeClr val="tx1">
                  <a:lumMod val="65000"/>
                  <a:lumOff val="35000"/>
                </a:schemeClr>
              </a:solidFill>
              <a:latin typeface="Book Antiqua" panose="02040602050305030304" pitchFamily="18" charset="0"/>
            </a:endParaRPr>
          </a:p>
          <a:p>
            <a:pPr marL="457200" indent="-457200">
              <a:lnSpc>
                <a:spcPct val="120000"/>
              </a:lnSpc>
              <a:buClr>
                <a:schemeClr val="bg2">
                  <a:lumMod val="50000"/>
                </a:schemeClr>
              </a:buClr>
              <a:buSzPct val="88000"/>
              <a:buFont typeface="Wingdings" panose="05000000000000000000" pitchFamily="2" charset="2"/>
              <a:buChar char="q"/>
            </a:pPr>
            <a:r>
              <a:rPr lang="en-US" dirty="0">
                <a:solidFill>
                  <a:schemeClr val="tx1">
                    <a:lumMod val="65000"/>
                    <a:lumOff val="35000"/>
                  </a:schemeClr>
                </a:solidFill>
                <a:latin typeface="Book Antiqua" panose="02040602050305030304" pitchFamily="18" charset="0"/>
              </a:rPr>
              <a:t>Who is the designated City employee to receive the results and does that individual understand the law and confidentiality?</a:t>
            </a:r>
          </a:p>
        </p:txBody>
      </p:sp>
    </p:spTree>
    <p:extLst>
      <p:ext uri="{BB962C8B-B14F-4D97-AF65-F5344CB8AC3E}">
        <p14:creationId xmlns:p14="http://schemas.microsoft.com/office/powerpoint/2010/main" val="829430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A5C7F4-2934-44A5-91A3-4DBED6EC2AC3}"/>
              </a:ext>
            </a:extLst>
          </p:cNvPr>
          <p:cNvSpPr>
            <a:spLocks noGrp="1"/>
          </p:cNvSpPr>
          <p:nvPr>
            <p:ph type="title"/>
          </p:nvPr>
        </p:nvSpPr>
        <p:spPr>
          <a:xfrm>
            <a:off x="838200" y="963877"/>
            <a:ext cx="3494362" cy="4930246"/>
          </a:xfrm>
        </p:spPr>
        <p:txBody>
          <a:bodyPr>
            <a:normAutofit/>
          </a:bodyPr>
          <a:lstStyle/>
          <a:p>
            <a:pPr algn="r">
              <a:spcAft>
                <a:spcPts val="600"/>
              </a:spcAft>
            </a:pPr>
            <a:r>
              <a:rPr lang="en-US" sz="6600" dirty="0">
                <a:solidFill>
                  <a:schemeClr val="accent6"/>
                </a:solidFill>
                <a:latin typeface="Bernard MT Condensed" panose="02050806060905020404" pitchFamily="18" charset="0"/>
              </a:rPr>
              <a:t>What’s Changed?</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CA92287-4D5E-445A-AE54-376C0FECDEB3}"/>
              </a:ext>
            </a:extLst>
          </p:cNvPr>
          <p:cNvSpPr>
            <a:spLocks noGrp="1"/>
          </p:cNvSpPr>
          <p:nvPr>
            <p:ph idx="1"/>
          </p:nvPr>
        </p:nvSpPr>
        <p:spPr>
          <a:xfrm>
            <a:off x="4976031" y="963877"/>
            <a:ext cx="6377769" cy="4930246"/>
          </a:xfrm>
        </p:spPr>
        <p:txBody>
          <a:bodyPr anchor="ctr">
            <a:normAutofit/>
          </a:bodyPr>
          <a:lstStyle/>
          <a:p>
            <a:pPr marL="0" indent="0">
              <a:buNone/>
            </a:pPr>
            <a:r>
              <a:rPr lang="en-US" sz="3600" b="1" dirty="0">
                <a:solidFill>
                  <a:schemeClr val="tx1">
                    <a:lumMod val="65000"/>
                    <a:lumOff val="35000"/>
                  </a:schemeClr>
                </a:solidFill>
                <a:latin typeface="Book Antiqua" panose="02040602050305030304" pitchFamily="18" charset="0"/>
              </a:rPr>
              <a:t>To Sum it Up:</a:t>
            </a:r>
          </a:p>
          <a:p>
            <a:pPr marL="0" indent="0">
              <a:buNone/>
            </a:pPr>
            <a:r>
              <a:rPr lang="en-US" sz="3600" dirty="0">
                <a:solidFill>
                  <a:schemeClr val="tx1">
                    <a:lumMod val="65000"/>
                    <a:lumOff val="35000"/>
                  </a:schemeClr>
                </a:solidFill>
                <a:latin typeface="Book Antiqua" panose="02040602050305030304" pitchFamily="18" charset="0"/>
              </a:rPr>
              <a:t>Medical Marijuana license holders are now a protected group with a few </a:t>
            </a:r>
            <a:r>
              <a:rPr lang="en-US" sz="3600" i="1" dirty="0">
                <a:solidFill>
                  <a:schemeClr val="tx1">
                    <a:lumMod val="65000"/>
                    <a:lumOff val="35000"/>
                  </a:schemeClr>
                </a:solidFill>
                <a:latin typeface="Book Antiqua" panose="02040602050305030304" pitchFamily="18" charset="0"/>
              </a:rPr>
              <a:t>exceptions</a:t>
            </a:r>
          </a:p>
        </p:txBody>
      </p:sp>
      <p:pic>
        <p:nvPicPr>
          <p:cNvPr id="4" name="Picture 3">
            <a:extLst>
              <a:ext uri="{FF2B5EF4-FFF2-40B4-BE49-F238E27FC236}">
                <a16:creationId xmlns:a16="http://schemas.microsoft.com/office/drawing/2014/main" id="{D0BE09BD-F59C-46EE-AB74-C2372B4572CF}"/>
              </a:ext>
            </a:extLst>
          </p:cNvPr>
          <p:cNvPicPr>
            <a:picLocks noChangeAspect="1"/>
          </p:cNvPicPr>
          <p:nvPr/>
        </p:nvPicPr>
        <p:blipFill>
          <a:blip r:embed="rId3"/>
          <a:stretch>
            <a:fillRect/>
          </a:stretch>
        </p:blipFill>
        <p:spPr>
          <a:xfrm>
            <a:off x="9017261" y="6119150"/>
            <a:ext cx="2853175" cy="493819"/>
          </a:xfrm>
          <a:prstGeom prst="rect">
            <a:avLst/>
          </a:prstGeom>
        </p:spPr>
      </p:pic>
    </p:spTree>
    <p:extLst>
      <p:ext uri="{BB962C8B-B14F-4D97-AF65-F5344CB8AC3E}">
        <p14:creationId xmlns:p14="http://schemas.microsoft.com/office/powerpoint/2010/main" val="7163540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387</TotalTime>
  <Words>1869</Words>
  <Application>Microsoft Office PowerPoint</Application>
  <PresentationFormat>Widescreen</PresentationFormat>
  <Paragraphs>314</Paragraphs>
  <Slides>33</Slides>
  <Notes>33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33</vt:i4>
      </vt:variant>
    </vt:vector>
  </HeadingPairs>
  <TitlesOfParts>
    <vt:vector size="44" baseType="lpstr">
      <vt:lpstr>Arial</vt:lpstr>
      <vt:lpstr>Arial Narrow</vt:lpstr>
      <vt:lpstr>Bernard MT Condensed</vt:lpstr>
      <vt:lpstr>Bodoni MT</vt:lpstr>
      <vt:lpstr>Book Antiqua</vt:lpstr>
      <vt:lpstr>Calibri</vt:lpstr>
      <vt:lpstr>Calibri Light</vt:lpstr>
      <vt:lpstr>Sakkal Majalla</vt:lpstr>
      <vt:lpstr>Times New Roman</vt:lpstr>
      <vt:lpstr>Wingdings</vt:lpstr>
      <vt:lpstr>Office Theme</vt:lpstr>
      <vt:lpstr>PowerPoint Presentation</vt:lpstr>
      <vt:lpstr>Oklahoma Standards for Workplace Drug &amp; Alcohol Testing Act  (40 O.S. § 551 et seq.)</vt:lpstr>
      <vt:lpstr>Oklahoma Standards for Workplace Drug &amp; Alcohol Testing Act  (40 O.S. § 551 et seq.)</vt:lpstr>
      <vt:lpstr>PowerPoint Presentation</vt:lpstr>
      <vt:lpstr>For Cause Factors: (reasonable suspicion)</vt:lpstr>
      <vt:lpstr>Random Factors:</vt:lpstr>
      <vt:lpstr>Random Factors:</vt:lpstr>
      <vt:lpstr>Drug/Alcohol Testing Vendor:</vt:lpstr>
      <vt:lpstr>What’s Changed?</vt:lpstr>
      <vt:lpstr>PowerPoint Presentation</vt:lpstr>
      <vt:lpstr>The Exceptions</vt:lpstr>
      <vt:lpstr>Safety Sensitive Duties:</vt:lpstr>
      <vt:lpstr>Safety Sensitive Duties:</vt:lpstr>
      <vt:lpstr>Safety Sensitive Duties:</vt:lpstr>
      <vt:lpstr>What do you need to do?</vt:lpstr>
      <vt:lpstr>PowerPoint Presentation</vt:lpstr>
      <vt:lpstr>Job Description</vt:lpstr>
      <vt:lpstr>PowerPoint Presentation</vt:lpstr>
      <vt:lpstr>Job Application</vt:lpstr>
      <vt:lpstr>Train Supervisors</vt:lpstr>
      <vt:lpstr>Health and Workers’ Compensation Benefits</vt:lpstr>
      <vt:lpstr>Other Employment Issues to Consider</vt:lpstr>
      <vt:lpstr>10 Most Common Uses</vt:lpstr>
      <vt:lpstr>BEWARE OF THE ADA </vt:lpstr>
      <vt:lpstr>Reasonable Accommodation</vt:lpstr>
      <vt:lpstr>Interactive Process</vt:lpstr>
      <vt:lpstr>BEWARE OF THE FMLA </vt:lpstr>
      <vt:lpstr>BEWARE OF THE 4th Amendment </vt:lpstr>
      <vt:lpstr>BEWARE OF THE 4th Amendment</vt:lpstr>
      <vt:lpstr>What’s the best legal defense?</vt:lpstr>
      <vt:lpstr>Wrap Up!</vt:lpstr>
      <vt:lpstr>Resources</vt:lpstr>
      <vt:lpstr>Suzie Paulson, General Counsel 3650 S. Boulevard Edmond, OK  73013 405-657-1444 spaulson@omag.org www.omag.org and www.omhrp.org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Paulson</dc:creator>
  <cp:lastModifiedBy>Suzanne Paulson</cp:lastModifiedBy>
  <cp:revision>19</cp:revision>
  <cp:lastPrinted>2019-07-01T21:04:05Z</cp:lastPrinted>
  <dcterms:created xsi:type="dcterms:W3CDTF">2019-06-27T19:01:03Z</dcterms:created>
  <dcterms:modified xsi:type="dcterms:W3CDTF">2019-07-01T21:06:15Z</dcterms:modified>
</cp:coreProperties>
</file>