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2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277" r:id="rId25"/>
    <p:sldId id="278" r:id="rId26"/>
    <p:sldId id="279" r:id="rId27"/>
    <p:sldId id="275" r:id="rId2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0" d="100"/>
          <a:sy n="160" d="100"/>
        </p:scale>
        <p:origin x="-16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A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1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7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fr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fr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7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9E0CE54C-C424-4853-978D-CDEF921EAAE6}" type="slidenum">
              <a:rPr lang="fr-CA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fr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08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fr-CA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7ECC0A5F-A10D-4FDC-94F5-B7E3C22AC969}" type="slidenum">
              <a:rPr lang="fr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lang="fr-C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fr-CA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F9CC80D3-BD08-4BE2-8EF7-F4A90E2CA04E}" type="slidenum">
              <a:rPr lang="fr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2</a:t>
            </a:fld>
            <a:endParaRPr lang="fr-C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fr-CA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1D7EAEC-3BA8-4663-87EB-D9F95ABF1199}" type="slidenum">
              <a:rPr lang="fr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4</a:t>
            </a:fld>
            <a:endParaRPr lang="fr-C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fr-CA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24145ED-F4BF-4182-91F8-C41FAC12B6BC}" type="slidenum">
              <a:rPr lang="fr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6</a:t>
            </a:fld>
            <a:endParaRPr lang="fr-C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fr-CA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95176A8-B054-40B5-97C3-EA5715694380}" type="slidenum">
              <a:rPr lang="fr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fr-C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fr-CA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E986A5-F4D8-4D63-921F-C7305C4E4089}" type="slidenum">
              <a:rPr lang="fr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12</a:t>
            </a:fld>
            <a:endParaRPr lang="fr-C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fr-CA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11A5B61-1F08-41CF-BA9D-9604603E5460}" type="slidenum">
              <a:rPr lang="fr-CA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18</a:t>
            </a:fld>
            <a:endParaRPr lang="fr-CA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43" name="Image 42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44" name="Image 4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86" name="Image 8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87" name="Image 86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28" name="Image 127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29" name="Image 12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pic>
        <p:nvPicPr>
          <p:cNvPr id="173" name="Image 172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74" name="Image 17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fr-CA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fr-FR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0" y="1095120"/>
            <a:ext cx="9143640" cy="23976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2" hidden="1"/>
          <p:cNvSpPr/>
          <p:nvPr/>
        </p:nvSpPr>
        <p:spPr>
          <a:xfrm>
            <a:off x="0" y="1129320"/>
            <a:ext cx="533160" cy="171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590400" y="1129320"/>
            <a:ext cx="8553240" cy="171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4478400"/>
            <a:ext cx="9143640" cy="6649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-9000" y="4539960"/>
            <a:ext cx="2248920" cy="534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2359080" y="4533120"/>
            <a:ext cx="6784560" cy="534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76320" y="4551480"/>
            <a:ext cx="2057040" cy="514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298A2825-DDD6-4D7E-ADE6-FD6B7165E125}" type="datetime1">
              <a:rPr lang="fr-CA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19-01-31</a:t>
            </a:fld>
            <a:endParaRPr lang="fr-CA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085480" y="177480"/>
            <a:ext cx="5866920" cy="273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fr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8001000" y="171360"/>
            <a:ext cx="837720" cy="285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5E201D16-6F52-4B7D-8C5D-502CB44CBD2C}" type="slidenum">
              <a:rPr lang="fr-CA" sz="1400" b="1" strike="noStrike" spc="-1">
                <a:solidFill>
                  <a:srgbClr val="DEF5FA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fr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title"/>
          </p:nvPr>
        </p:nvSpPr>
        <p:spPr>
          <a:xfrm>
            <a:off x="2362320" y="2343240"/>
            <a:ext cx="6476760" cy="203796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200" b="0" strike="noStrike" cap="all" spc="-1">
                <a:solidFill>
                  <a:srgbClr val="DEF5FA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et modifiez le titre</a:t>
            </a:r>
            <a:endParaRPr lang="fr-FR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9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3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1095120"/>
            <a:ext cx="9143640" cy="23976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0" y="1129320"/>
            <a:ext cx="533160" cy="171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590400" y="1129320"/>
            <a:ext cx="8553240" cy="171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8" name="PlaceHolder 4"/>
          <p:cNvSpPr>
            <a:spLocks noGrp="1"/>
          </p:cNvSpPr>
          <p:nvPr>
            <p:ph type="title"/>
          </p:nvPr>
        </p:nvSpPr>
        <p:spPr>
          <a:xfrm>
            <a:off x="609480" y="118080"/>
            <a:ext cx="8152920" cy="10054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2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et modifiez le titre</a:t>
            </a:r>
            <a:endParaRPr lang="fr-FR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body"/>
          </p:nvPr>
        </p:nvSpPr>
        <p:spPr>
          <a:xfrm>
            <a:off x="609480" y="1352520"/>
            <a:ext cx="3885840" cy="32684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modifier les styles du texte du masque</a:t>
            </a:r>
          </a:p>
          <a:p>
            <a:pPr marL="640080" lvl="1" indent="-273960">
              <a:lnSpc>
                <a:spcPct val="100000"/>
              </a:lnSpc>
              <a:spcBef>
                <a:spcPts val="550"/>
              </a:spcBef>
              <a:buClr>
                <a:srgbClr val="2DA2BF"/>
              </a:buClr>
              <a:buSzPct val="70000"/>
              <a:buFont typeface="Wingdings 2" charset="2"/>
              <a:buChar char="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Deuxième niveau</a:t>
            </a:r>
          </a:p>
          <a:p>
            <a:pPr marL="914400" lvl="2" indent="-228240">
              <a:lnSpc>
                <a:spcPct val="100000"/>
              </a:lnSpc>
              <a:spcBef>
                <a:spcPts val="499"/>
              </a:spcBef>
              <a:buClr>
                <a:srgbClr val="DA1F28"/>
              </a:buClr>
              <a:buSzPct val="75000"/>
              <a:buFont typeface="Wingdings" charset="2"/>
              <a:buChar char=""/>
            </a:pPr>
            <a:r>
              <a:rPr lang="fr-FR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</a:t>
            </a:r>
          </a:p>
          <a:p>
            <a:pPr marL="1371600" lvl="3" indent="-228240">
              <a:lnSpc>
                <a:spcPct val="100000"/>
              </a:lnSpc>
              <a:spcBef>
                <a:spcPts val="400"/>
              </a:spcBef>
              <a:buClr>
                <a:srgbClr val="EB641B"/>
              </a:buClr>
              <a:buSzPct val="75000"/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</a:t>
            </a:r>
          </a:p>
          <a:p>
            <a:pPr marL="1828800" lvl="4" indent="-228240">
              <a:lnSpc>
                <a:spcPct val="100000"/>
              </a:lnSpc>
              <a:spcBef>
                <a:spcPts val="400"/>
              </a:spcBef>
              <a:buClr>
                <a:srgbClr val="39639D"/>
              </a:buClr>
              <a:buSzPct val="65000"/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</a:t>
            </a:r>
          </a:p>
        </p:txBody>
      </p:sp>
      <p:sp>
        <p:nvSpPr>
          <p:cNvPr id="50" name="PlaceHolder 6"/>
          <p:cNvSpPr>
            <a:spLocks noGrp="1"/>
          </p:cNvSpPr>
          <p:nvPr>
            <p:ph type="body"/>
          </p:nvPr>
        </p:nvSpPr>
        <p:spPr>
          <a:xfrm>
            <a:off x="4844880" y="1352520"/>
            <a:ext cx="3885840" cy="32684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modifier les styles du texte du masque</a:t>
            </a:r>
          </a:p>
          <a:p>
            <a:pPr marL="640080" lvl="1" indent="-273960">
              <a:lnSpc>
                <a:spcPct val="100000"/>
              </a:lnSpc>
              <a:spcBef>
                <a:spcPts val="550"/>
              </a:spcBef>
              <a:buClr>
                <a:srgbClr val="2DA2BF"/>
              </a:buClr>
              <a:buSzPct val="70000"/>
              <a:buFont typeface="Wingdings 2" charset="2"/>
              <a:buChar char=""/>
            </a:pPr>
            <a:r>
              <a:rPr lang="fr-FR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Deuxième niveau</a:t>
            </a:r>
          </a:p>
          <a:p>
            <a:pPr marL="914400" lvl="2" indent="-228240">
              <a:lnSpc>
                <a:spcPct val="100000"/>
              </a:lnSpc>
              <a:spcBef>
                <a:spcPts val="499"/>
              </a:spcBef>
              <a:buClr>
                <a:srgbClr val="DA1F28"/>
              </a:buClr>
              <a:buSzPct val="75000"/>
              <a:buFont typeface="Wingdings" charset="2"/>
              <a:buChar char=""/>
            </a:pPr>
            <a:r>
              <a:rPr lang="fr-FR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Troisième niveau</a:t>
            </a:r>
          </a:p>
          <a:p>
            <a:pPr marL="1371600" lvl="3" indent="-228240">
              <a:lnSpc>
                <a:spcPct val="100000"/>
              </a:lnSpc>
              <a:spcBef>
                <a:spcPts val="400"/>
              </a:spcBef>
              <a:buClr>
                <a:srgbClr val="EB641B"/>
              </a:buClr>
              <a:buSzPct val="75000"/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Quatrième niveau</a:t>
            </a:r>
          </a:p>
          <a:p>
            <a:pPr marL="1828800" lvl="4" indent="-228240">
              <a:lnSpc>
                <a:spcPct val="100000"/>
              </a:lnSpc>
              <a:spcBef>
                <a:spcPts val="400"/>
              </a:spcBef>
              <a:buClr>
                <a:srgbClr val="39639D"/>
              </a:buClr>
              <a:buSzPct val="65000"/>
              <a:buFont typeface="Wingdings" charset="2"/>
              <a:buChar char="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Cinquième niveau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dt"/>
          </p:nvPr>
        </p:nvSpPr>
        <p:spPr>
          <a:xfrm>
            <a:off x="6095880" y="4686480"/>
            <a:ext cx="2666520" cy="273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7E38DCBC-4437-4943-B754-43541FEE009B}" type="datetime1">
              <a:rPr lang="fr-CA" sz="14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19-01-31</a:t>
            </a:fld>
            <a:endParaRPr lang="fr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2" name="PlaceHolder 8"/>
          <p:cNvSpPr>
            <a:spLocks noGrp="1"/>
          </p:cNvSpPr>
          <p:nvPr>
            <p:ph type="sldNum"/>
          </p:nvPr>
        </p:nvSpPr>
        <p:spPr>
          <a:xfrm>
            <a:off x="0" y="1123560"/>
            <a:ext cx="533160" cy="1828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83D3915F-7965-427A-A090-642849504906}" type="slidenum">
              <a:rPr lang="fr-CA" sz="1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fr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ftr"/>
          </p:nvPr>
        </p:nvSpPr>
        <p:spPr>
          <a:xfrm>
            <a:off x="609480" y="4686120"/>
            <a:ext cx="5420880" cy="273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fr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 hidden="1"/>
          <p:cNvSpPr/>
          <p:nvPr/>
        </p:nvSpPr>
        <p:spPr>
          <a:xfrm>
            <a:off x="0" y="1095120"/>
            <a:ext cx="9143640" cy="23976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9" name="CustomShape 2" hidden="1"/>
          <p:cNvSpPr/>
          <p:nvPr/>
        </p:nvSpPr>
        <p:spPr>
          <a:xfrm>
            <a:off x="0" y="1129320"/>
            <a:ext cx="533160" cy="171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CustomShape 3" hidden="1"/>
          <p:cNvSpPr/>
          <p:nvPr/>
        </p:nvSpPr>
        <p:spPr>
          <a:xfrm>
            <a:off x="590400" y="1129320"/>
            <a:ext cx="8553240" cy="171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1" name="PlaceHolder 4"/>
          <p:cNvSpPr>
            <a:spLocks noGrp="1"/>
          </p:cNvSpPr>
          <p:nvPr>
            <p:ph type="dt"/>
          </p:nvPr>
        </p:nvSpPr>
        <p:spPr>
          <a:xfrm>
            <a:off x="6095880" y="4686480"/>
            <a:ext cx="2666520" cy="273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85DC3AAC-D039-475E-AAB8-6F1CDAB6ED89}" type="datetime1">
              <a:rPr lang="fr-CA" sz="14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19-01-31</a:t>
            </a:fld>
            <a:endParaRPr lang="fr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ftr"/>
          </p:nvPr>
        </p:nvSpPr>
        <p:spPr>
          <a:xfrm>
            <a:off x="609480" y="4686120"/>
            <a:ext cx="5420880" cy="273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fr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sldNum"/>
          </p:nvPr>
        </p:nvSpPr>
        <p:spPr>
          <a:xfrm>
            <a:off x="0" y="4686480"/>
            <a:ext cx="533160" cy="2854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9A62ACCC-F944-49F8-A61F-EA60978964D9}" type="slidenum">
              <a:rPr lang="fr-CA" sz="1400" b="1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fr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fr-FR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Click to edit the title text format</a:t>
            </a:r>
          </a:p>
        </p:txBody>
      </p:sp>
      <p:sp>
        <p:nvSpPr>
          <p:cNvPr id="95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 hidden="1"/>
          <p:cNvSpPr/>
          <p:nvPr/>
        </p:nvSpPr>
        <p:spPr>
          <a:xfrm>
            <a:off x="0" y="1095120"/>
            <a:ext cx="9143640" cy="23976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CustomShape 2" hidden="1"/>
          <p:cNvSpPr/>
          <p:nvPr/>
        </p:nvSpPr>
        <p:spPr>
          <a:xfrm>
            <a:off x="0" y="1129320"/>
            <a:ext cx="533160" cy="171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CustomShape 3" hidden="1"/>
          <p:cNvSpPr/>
          <p:nvPr/>
        </p:nvSpPr>
        <p:spPr>
          <a:xfrm>
            <a:off x="590400" y="1129320"/>
            <a:ext cx="8553240" cy="1710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1371600" y="2057400"/>
            <a:ext cx="7122600" cy="12546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20040" indent="-319680">
              <a:lnSpc>
                <a:spcPct val="100000"/>
              </a:lnSpc>
              <a:spcBef>
                <a:spcPts val="700"/>
              </a:spcBef>
            </a:pPr>
            <a:r>
              <a:rPr lang="fr-FR" sz="28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Cliquez pour modifier les styles du texte du masque</a:t>
            </a:r>
            <a:endParaRPr lang="fr-FR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0" y="1143000"/>
            <a:ext cx="9143640" cy="85680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5" name="CustomShape 6"/>
          <p:cNvSpPr/>
          <p:nvPr/>
        </p:nvSpPr>
        <p:spPr>
          <a:xfrm>
            <a:off x="0" y="1200240"/>
            <a:ext cx="1294920" cy="7426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6" name="CustomShape 7"/>
          <p:cNvSpPr/>
          <p:nvPr/>
        </p:nvSpPr>
        <p:spPr>
          <a:xfrm>
            <a:off x="1371600" y="1200240"/>
            <a:ext cx="7772040" cy="7426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7" name="PlaceHolder 8"/>
          <p:cNvSpPr>
            <a:spLocks noGrp="1"/>
          </p:cNvSpPr>
          <p:nvPr>
            <p:ph type="title"/>
          </p:nvPr>
        </p:nvSpPr>
        <p:spPr>
          <a:xfrm>
            <a:off x="1371600" y="1200240"/>
            <a:ext cx="7619760" cy="74268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38" name="PlaceHolder 9"/>
          <p:cNvSpPr>
            <a:spLocks noGrp="1"/>
          </p:cNvSpPr>
          <p:nvPr>
            <p:ph type="dt"/>
          </p:nvPr>
        </p:nvSpPr>
        <p:spPr>
          <a:xfrm>
            <a:off x="6095880" y="4686480"/>
            <a:ext cx="2666520" cy="273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fld id="{D82D499F-B056-4E3A-A3FF-2A55B59E1C7E}" type="datetime1">
              <a:rPr lang="fr-CA" sz="14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19-01-31</a:t>
            </a:fld>
            <a:endParaRPr lang="fr-CA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9" name="PlaceHolder 10"/>
          <p:cNvSpPr>
            <a:spLocks noGrp="1"/>
          </p:cNvSpPr>
          <p:nvPr>
            <p:ph type="sldNum"/>
          </p:nvPr>
        </p:nvSpPr>
        <p:spPr>
          <a:xfrm>
            <a:off x="0" y="1314360"/>
            <a:ext cx="1294920" cy="5259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fld id="{E18CECE9-2B5B-4323-8F4D-90DB5C7B247B}" type="slidenum">
              <a:rPr lang="fr-CA" sz="2400" b="1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‹#›</a:t>
            </a:fld>
            <a:endParaRPr lang="fr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0" name="PlaceHolder 11"/>
          <p:cNvSpPr>
            <a:spLocks noGrp="1"/>
          </p:cNvSpPr>
          <p:nvPr>
            <p:ph type="ftr"/>
          </p:nvPr>
        </p:nvSpPr>
        <p:spPr>
          <a:xfrm>
            <a:off x="609480" y="4686120"/>
            <a:ext cx="5420880" cy="273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lang="fr-CA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hyperlink" Target="http://www.modbus.org/docs/Modbus_over_serial_line_V1_02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njperron/MFRC522-python" TargetMode="External"/><Relationship Id="rId4" Type="http://schemas.openxmlformats.org/officeDocument/2006/relationships/hyperlink" Target="https://github.com/danjperron/modbusMFRC522" TargetMode="External"/><Relationship Id="rId5" Type="http://schemas.openxmlformats.org/officeDocument/2006/relationships/hyperlink" Target="https://github.com/danjperron/rc522_reader" TargetMode="External"/><Relationship Id="rId1" Type="http://schemas.openxmlformats.org/officeDocument/2006/relationships/slideLayout" Target="../slideLayouts/slideLayout25.xml"/><Relationship Id="rId2" Type="http://schemas.openxmlformats.org/officeDocument/2006/relationships/hyperlink" Target="http://www.modbus.org/docs/Modbus_over_serial_line_V1_02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512000" y="1152000"/>
            <a:ext cx="6476760" cy="2037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200" b="0" strike="noStrike" cap="all" spc="-1">
                <a:solidFill>
                  <a:srgbClr val="DEF5FA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RFID et Raspberry PI</a:t>
            </a:r>
            <a:r>
              <a:t/>
            </a:r>
            <a:br/>
            <a:endParaRPr lang="fr-FR" sz="4200" b="0" strike="noStrike" spc="-1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1" name="TextShape 2"/>
          <p:cNvSpPr txBox="1"/>
          <p:nvPr/>
        </p:nvSpPr>
        <p:spPr>
          <a:xfrm>
            <a:off x="2362320" y="4537440"/>
            <a:ext cx="6514920" cy="514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>
            <a:normAutofit fontScale="70000" lnSpcReduction="20000"/>
          </a:bodyPr>
          <a:lstStyle/>
          <a:p>
            <a:pPr>
              <a:lnSpc>
                <a:spcPct val="100000"/>
              </a:lnSpc>
              <a:spcBef>
                <a:spcPts val="700"/>
              </a:spcBef>
            </a:pPr>
            <a:r>
              <a:rPr lang="fr-CA" sz="28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Quelque idées et exemple pour connecter un lecteur RFID</a:t>
            </a:r>
            <a:endParaRPr lang="fr-CA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 1"/>
          <p:cNvPicPr/>
          <p:nvPr/>
        </p:nvPicPr>
        <p:blipFill>
          <a:blip r:embed="rId2"/>
          <a:stretch/>
        </p:blipFill>
        <p:spPr>
          <a:xfrm>
            <a:off x="139680" y="0"/>
            <a:ext cx="8848800" cy="514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 2"/>
          <p:cNvPicPr/>
          <p:nvPr/>
        </p:nvPicPr>
        <p:blipFill>
          <a:blip r:embed="rId2"/>
          <a:stretch/>
        </p:blipFill>
        <p:spPr>
          <a:xfrm>
            <a:off x="3240000" y="620640"/>
            <a:ext cx="5359320" cy="434736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5642640" y="3867840"/>
            <a:ext cx="30769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*** Reset pas nécessaire.</a:t>
            </a: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Image 4"/>
          <p:cNvPicPr/>
          <p:nvPr/>
        </p:nvPicPr>
        <p:blipFill>
          <a:blip r:embed="rId3"/>
          <a:stretch/>
        </p:blipFill>
        <p:spPr>
          <a:xfrm>
            <a:off x="0" y="843480"/>
            <a:ext cx="2752920" cy="3342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Shape 1"/>
          <p:cNvSpPr txBox="1"/>
          <p:nvPr/>
        </p:nvSpPr>
        <p:spPr>
          <a:xfrm>
            <a:off x="609480" y="118080"/>
            <a:ext cx="8152920" cy="100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2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Sommaire de la présentation</a:t>
            </a:r>
            <a:endParaRPr lang="fr-FR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2" name="TextShape 2"/>
          <p:cNvSpPr txBox="1"/>
          <p:nvPr/>
        </p:nvSpPr>
        <p:spPr>
          <a:xfrm>
            <a:off x="609480" y="1352520"/>
            <a:ext cx="7634520" cy="330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Qu’est que le RFID ? Radio Frequency Identification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Le standard ISO14443 et ISO15693.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La platine RC-522.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RC-522 au Raspberry Pi par les GPIOs.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Un script python pour lire les cartes.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Démonstration live avec des exemples.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Image 1"/>
          <p:cNvPicPr/>
          <p:nvPr/>
        </p:nvPicPr>
        <p:blipFill>
          <a:blip r:embed="rId2"/>
          <a:stretch/>
        </p:blipFill>
        <p:spPr>
          <a:xfrm>
            <a:off x="720000" y="144000"/>
            <a:ext cx="8208000" cy="477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"/>
          <p:cNvPicPr/>
          <p:nvPr/>
        </p:nvPicPr>
        <p:blipFill>
          <a:blip r:embed="rId2"/>
          <a:stretch/>
        </p:blipFill>
        <p:spPr>
          <a:xfrm>
            <a:off x="1835640" y="411480"/>
            <a:ext cx="4962240" cy="1790280"/>
          </a:xfrm>
          <a:prstGeom prst="rect">
            <a:avLst/>
          </a:prstGeom>
          <a:ln>
            <a:noFill/>
          </a:ln>
        </p:spPr>
      </p:pic>
      <p:pic>
        <p:nvPicPr>
          <p:cNvPr id="205" name="Picture 4"/>
          <p:cNvPicPr/>
          <p:nvPr/>
        </p:nvPicPr>
        <p:blipFill>
          <a:blip r:embed="rId3"/>
          <a:stretch/>
        </p:blipFill>
        <p:spPr>
          <a:xfrm>
            <a:off x="1921320" y="2571840"/>
            <a:ext cx="4790880" cy="207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 1"/>
          <p:cNvPicPr/>
          <p:nvPr/>
        </p:nvPicPr>
        <p:blipFill>
          <a:blip r:embed="rId2"/>
          <a:stretch/>
        </p:blipFill>
        <p:spPr>
          <a:xfrm>
            <a:off x="914400" y="888840"/>
            <a:ext cx="7314840" cy="335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1371600" y="1200240"/>
            <a:ext cx="7619760" cy="742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fr-FR" sz="44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Modbus protocol</a:t>
            </a:r>
            <a:endParaRPr lang="fr-FR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180000" y="2057400"/>
            <a:ext cx="8811720" cy="238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20040" indent="-319680">
              <a:lnSpc>
                <a:spcPct val="100000"/>
              </a:lnSpc>
              <a:spcBef>
                <a:spcPts val="700"/>
              </a:spcBef>
            </a:pPr>
            <a:r>
              <a:rPr lang="fr-FR" sz="2000" b="0" u="sng" strike="noStrike" spc="-1">
                <a:solidFill>
                  <a:srgbClr val="FF8119"/>
                </a:solidFill>
                <a:uFill>
                  <a:solidFill>
                    <a:srgbClr val="FFFFFF"/>
                  </a:solidFill>
                </a:uFill>
                <a:latin typeface="Tw Cen MT"/>
                <a:hlinkClick r:id="rId2"/>
              </a:rPr>
              <a:t>http://www.modbus.org/docs/Modbus_over_serial_line_V1_02.pdf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20040" indent="-319680">
              <a:lnSpc>
                <a:spcPct val="100000"/>
              </a:lnSpc>
              <a:spcBef>
                <a:spcPts val="700"/>
              </a:spcBef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43080" indent="-34272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Arial"/>
              <a:buChar char="•"/>
            </a:pPr>
            <a:r>
              <a:rPr lang="fr-FR" sz="20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RTU MODE    et ASCII mode. 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43080" indent="-34272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Arial"/>
              <a:buChar char="•"/>
            </a:pPr>
            <a:r>
              <a:rPr lang="fr-FR" sz="20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     ( binaire ou hexadécimal) (CRC ou check sum).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 marL="343080" indent="-34272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Arial"/>
              <a:buChar char="•"/>
            </a:pPr>
            <a:r>
              <a:rPr lang="fr-FR" sz="20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Mode maître , esclave</a:t>
            </a: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fr-FR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2"/>
          <p:cNvPicPr/>
          <p:nvPr/>
        </p:nvPicPr>
        <p:blipFill>
          <a:blip r:embed="rId2"/>
          <a:stretch/>
        </p:blipFill>
        <p:spPr>
          <a:xfrm>
            <a:off x="1976400" y="1000080"/>
            <a:ext cx="5190840" cy="3142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2"/>
          <p:cNvPicPr/>
          <p:nvPr/>
        </p:nvPicPr>
        <p:blipFill>
          <a:blip r:embed="rId3"/>
          <a:stretch/>
        </p:blipFill>
        <p:spPr>
          <a:xfrm>
            <a:off x="2390760" y="847800"/>
            <a:ext cx="4362120" cy="3447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39640" y="195480"/>
            <a:ext cx="79923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fr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Registres du lecteur Modbus RFID</a:t>
            </a: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2" name="Picture 3"/>
          <p:cNvPicPr/>
          <p:nvPr/>
        </p:nvPicPr>
        <p:blipFill>
          <a:blip r:embed="rId2"/>
          <a:stretch/>
        </p:blipFill>
        <p:spPr>
          <a:xfrm>
            <a:off x="0" y="843480"/>
            <a:ext cx="9143640" cy="417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609480" y="118080"/>
            <a:ext cx="8152920" cy="100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2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Sommaire de la présentation</a:t>
            </a:r>
            <a:endParaRPr lang="fr-FR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3" name="TextShape 2"/>
          <p:cNvSpPr txBox="1"/>
          <p:nvPr/>
        </p:nvSpPr>
        <p:spPr>
          <a:xfrm>
            <a:off x="609480" y="1352520"/>
            <a:ext cx="8152920" cy="330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Qu’est que le RFID ? Radio Frequency Identification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1-31 à 21.42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18" y="631460"/>
            <a:ext cx="5842314" cy="45120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52689" y="158750"/>
            <a:ext cx="4111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Door</a:t>
            </a:r>
            <a:r>
              <a:rPr lang="fr-FR" dirty="0" smtClean="0"/>
              <a:t> system SQL </a:t>
            </a:r>
            <a:r>
              <a:rPr lang="fr-FR" dirty="0" err="1" smtClean="0"/>
              <a:t>cards</a:t>
            </a:r>
            <a:r>
              <a:rPr lang="fr-FR" dirty="0" smtClean="0"/>
              <a:t> table structure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0739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1-31 à 21.50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396" y="635000"/>
            <a:ext cx="5966415" cy="44767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730500" y="134937"/>
            <a:ext cx="456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Door</a:t>
            </a:r>
            <a:r>
              <a:rPr lang="fr-FR" dirty="0" smtClean="0"/>
              <a:t> system SQL </a:t>
            </a:r>
            <a:r>
              <a:rPr lang="fr-FR" dirty="0" err="1" smtClean="0"/>
              <a:t>reader</a:t>
            </a:r>
            <a:r>
              <a:rPr lang="fr-FR" dirty="0" smtClean="0"/>
              <a:t> table structure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421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43187" y="134937"/>
            <a:ext cx="456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Door</a:t>
            </a:r>
            <a:r>
              <a:rPr lang="fr-FR" dirty="0" smtClean="0"/>
              <a:t> system SQL user table structure</a:t>
            </a:r>
            <a:endParaRPr lang="fr-FR" dirty="0"/>
          </a:p>
        </p:txBody>
      </p:sp>
      <p:pic>
        <p:nvPicPr>
          <p:cNvPr id="3" name="Image 2" descr="Capture d’écran 2019-01-31 à 21.5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4" y="628791"/>
            <a:ext cx="5985708" cy="460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65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19-01-31 à 22.00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62" y="630914"/>
            <a:ext cx="5862379" cy="45760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643187" y="134937"/>
            <a:ext cx="4564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Door</a:t>
            </a:r>
            <a:r>
              <a:rPr lang="fr-FR" dirty="0" smtClean="0"/>
              <a:t> system SQL log table structure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9538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576000" y="432562"/>
            <a:ext cx="8136000" cy="4536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fr-CA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Ref</a:t>
            </a:r>
            <a:r>
              <a:rPr lang="fr-C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:</a:t>
            </a:r>
          </a:p>
          <a:p>
            <a:endParaRPr lang="fr-C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C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http://www.modbus.org/docs/Modbus_over_serial_line_V1_02.pdf</a:t>
            </a:r>
            <a:endParaRPr lang="fr-C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C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C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3"/>
              </a:rPr>
              <a:t>https://github.com/danjperron/MFRC522-python</a:t>
            </a:r>
            <a:endParaRPr lang="fr-C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C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C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4"/>
              </a:rPr>
              <a:t>https://github.com/danjperron/modbusMFRC522</a:t>
            </a:r>
            <a:endParaRPr lang="fr-C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C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fr-CA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5"/>
              </a:rPr>
              <a:t>https://github.com/danjperron/rc522_reader</a:t>
            </a:r>
            <a:endParaRPr lang="fr-C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C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C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fr-CA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2"/>
          <p:cNvPicPr/>
          <p:nvPr/>
        </p:nvPicPr>
        <p:blipFill>
          <a:blip r:embed="rId2"/>
          <a:stretch/>
        </p:blipFill>
        <p:spPr>
          <a:xfrm>
            <a:off x="429480" y="843480"/>
            <a:ext cx="4142160" cy="3108960"/>
          </a:xfrm>
          <a:prstGeom prst="rect">
            <a:avLst/>
          </a:prstGeom>
          <a:ln>
            <a:noFill/>
          </a:ln>
        </p:spPr>
      </p:pic>
      <p:pic>
        <p:nvPicPr>
          <p:cNvPr id="185" name="Picture 4"/>
          <p:cNvPicPr/>
          <p:nvPr/>
        </p:nvPicPr>
        <p:blipFill>
          <a:blip r:embed="rId3"/>
          <a:stretch/>
        </p:blipFill>
        <p:spPr>
          <a:xfrm>
            <a:off x="4644000" y="771480"/>
            <a:ext cx="3922200" cy="325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609480" y="118080"/>
            <a:ext cx="8152920" cy="100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2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Sommaire de la présentation</a:t>
            </a:r>
            <a:endParaRPr lang="fr-FR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609480" y="1352520"/>
            <a:ext cx="7994520" cy="330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Qu’est que le RFID ? Radio Frequency Identification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Le standard ISO14443 et ISO15693.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 1"/>
          <p:cNvPicPr/>
          <p:nvPr/>
        </p:nvPicPr>
        <p:blipFill>
          <a:blip r:embed="rId2"/>
          <a:stretch/>
        </p:blipFill>
        <p:spPr>
          <a:xfrm>
            <a:off x="4536000" y="264240"/>
            <a:ext cx="4188960" cy="448776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864000" y="504000"/>
            <a:ext cx="2736000" cy="393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fr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 bloc = 16 bytes</a:t>
            </a: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1 secteur = 4 blocs</a:t>
            </a: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Le troisème bloc est le contrôle d’accès.</a:t>
            </a: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Carte Mifare classic contient 16 secteurs.</a:t>
            </a: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Le bloc 0 secteur 0 contient le UID en lecture seulement.</a:t>
            </a: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609480" y="118080"/>
            <a:ext cx="8152920" cy="100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2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Sommaire de la présentation</a:t>
            </a:r>
            <a:endParaRPr lang="fr-FR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609480" y="1352520"/>
            <a:ext cx="7994520" cy="330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Qu’est que le RFID ? Radio Frequency Identification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Le standard ISO14443 et ISO15693.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La platine RC-522.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 1"/>
          <p:cNvPicPr/>
          <p:nvPr/>
        </p:nvPicPr>
        <p:blipFill>
          <a:blip r:embed="rId2"/>
          <a:stretch/>
        </p:blipFill>
        <p:spPr>
          <a:xfrm>
            <a:off x="648000" y="852120"/>
            <a:ext cx="7236000" cy="3971880"/>
          </a:xfrm>
          <a:prstGeom prst="rect">
            <a:avLst/>
          </a:prstGeom>
          <a:ln>
            <a:noFill/>
          </a:ln>
        </p:spPr>
      </p:pic>
      <p:sp>
        <p:nvSpPr>
          <p:cNvPr id="193" name="CustomShape 1"/>
          <p:cNvSpPr/>
          <p:nvPr/>
        </p:nvSpPr>
        <p:spPr>
          <a:xfrm>
            <a:off x="3097800" y="411480"/>
            <a:ext cx="1700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fr-CA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Carte RC-522</a:t>
            </a:r>
            <a:endParaRPr lang="fr-CA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609480" y="118080"/>
            <a:ext cx="8152920" cy="100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fr-FR" sz="4200" b="0" strike="noStrike" spc="-1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Sommaire de la présentation</a:t>
            </a:r>
            <a:endParaRPr lang="fr-FR" sz="4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w Cen MT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609480" y="1352520"/>
            <a:ext cx="7994520" cy="3306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rmAutofit/>
          </a:bodyPr>
          <a:lstStyle/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Qu’est que le RFID ? Radio Frequency Identification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Le standard ISO14443 et ISO15693.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La platine RC-522.</a:t>
            </a:r>
          </a:p>
          <a:p>
            <a:pPr marL="320040" indent="-319680">
              <a:lnSpc>
                <a:spcPct val="100000"/>
              </a:lnSpc>
              <a:spcBef>
                <a:spcPts val="700"/>
              </a:spcBef>
              <a:buClr>
                <a:srgbClr val="DA1F28"/>
              </a:buClr>
              <a:buSzPct val="60000"/>
              <a:buFont typeface="Wingdings" charset="2"/>
              <a:buChar char=""/>
            </a:pPr>
            <a:r>
              <a:rPr lang="fr-FR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w Cen MT"/>
              </a:rPr>
              <a:t>RC-522 au Raspberry Pi par les GPIOs.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age 2"/>
          <p:cNvPicPr/>
          <p:nvPr/>
        </p:nvPicPr>
        <p:blipFill>
          <a:blip r:embed="rId2"/>
          <a:stretch/>
        </p:blipFill>
        <p:spPr>
          <a:xfrm>
            <a:off x="1397160" y="1041480"/>
            <a:ext cx="6349680" cy="3047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pour écran large.potx</Template>
  <TotalTime>34</TotalTime>
  <Words>270</Words>
  <Application>Microsoft Macintosh PowerPoint</Application>
  <PresentationFormat>Présentation à l'écran (16:9)</PresentationFormat>
  <Paragraphs>63</Paragraphs>
  <Slides>24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Daniel Perron</cp:lastModifiedBy>
  <cp:revision>9</cp:revision>
  <dcterms:modified xsi:type="dcterms:W3CDTF">2019-02-01T03:03:07Z</dcterms:modified>
  <dc:language>fr-CA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On-screen Show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  <property fmtid="{D5CDD505-2E9C-101B-9397-08002B2CF9AE}" pid="12" name="_LCID">
    <vt:i4>1036</vt:i4>
  </property>
  <property fmtid="{D5CDD505-2E9C-101B-9397-08002B2CF9AE}" pid="13" name="_Version">
    <vt:lpwstr>12.0.4518</vt:lpwstr>
  </property>
</Properties>
</file>