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365" r:id="rId2"/>
    <p:sldId id="399" r:id="rId3"/>
    <p:sldId id="400" r:id="rId4"/>
    <p:sldId id="424" r:id="rId5"/>
    <p:sldId id="385" r:id="rId6"/>
    <p:sldId id="384" r:id="rId7"/>
    <p:sldId id="387" r:id="rId8"/>
    <p:sldId id="386" r:id="rId9"/>
    <p:sldId id="388" r:id="rId10"/>
    <p:sldId id="391" r:id="rId11"/>
    <p:sldId id="392" r:id="rId12"/>
    <p:sldId id="393" r:id="rId13"/>
    <p:sldId id="394" r:id="rId14"/>
    <p:sldId id="395" r:id="rId15"/>
    <p:sldId id="396" r:id="rId16"/>
    <p:sldId id="427" r:id="rId17"/>
    <p:sldId id="428" r:id="rId18"/>
    <p:sldId id="411" r:id="rId19"/>
    <p:sldId id="397" r:id="rId20"/>
    <p:sldId id="423" r:id="rId21"/>
    <p:sldId id="425" r:id="rId22"/>
    <p:sldId id="422" r:id="rId23"/>
    <p:sldId id="403" r:id="rId24"/>
    <p:sldId id="417" r:id="rId25"/>
    <p:sldId id="404" r:id="rId26"/>
    <p:sldId id="405" r:id="rId27"/>
    <p:sldId id="414" r:id="rId28"/>
    <p:sldId id="426" r:id="rId29"/>
    <p:sldId id="412" r:id="rId30"/>
    <p:sldId id="413" r:id="rId31"/>
    <p:sldId id="409" r:id="rId32"/>
    <p:sldId id="408" r:id="rId33"/>
    <p:sldId id="406" r:id="rId34"/>
  </p:sldIdLst>
  <p:sldSz cx="9144000" cy="6858000" type="screen4x3"/>
  <p:notesSz cx="9220200" cy="6934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660033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3300"/>
    <a:srgbClr val="1E2942"/>
    <a:srgbClr val="006699"/>
    <a:srgbClr val="660033"/>
    <a:srgbClr val="CDEEFF"/>
    <a:srgbClr val="113D85"/>
    <a:srgbClr val="110058"/>
    <a:srgbClr val="EBEB7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53" autoAdjust="0"/>
    <p:restoredTop sz="86420" autoAdjust="0"/>
  </p:normalViewPr>
  <p:slideViewPr>
    <p:cSldViewPr snapToGrid="0">
      <p:cViewPr>
        <p:scale>
          <a:sx n="66" d="100"/>
          <a:sy n="66" d="100"/>
        </p:scale>
        <p:origin x="-3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534"/>
    </p:cViewPr>
  </p:sorterViewPr>
  <p:notesViewPr>
    <p:cSldViewPr snapToGrid="0">
      <p:cViewPr varScale="1">
        <p:scale>
          <a:sx n="76" d="100"/>
          <a:sy n="76" d="100"/>
        </p:scale>
        <p:origin x="-1632" y="-96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t" anchorCtr="0" compatLnSpc="1">
            <a:prstTxWarp prst="textNoShape">
              <a:avLst/>
            </a:prstTxWarp>
          </a:bodyPr>
          <a:lstStyle>
            <a:lvl1pPr algn="l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8" y="1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t" anchorCtr="0" compatLnSpc="1">
            <a:prstTxWarp prst="textNoShape">
              <a:avLst/>
            </a:prstTxWarp>
          </a:bodyPr>
          <a:lstStyle>
            <a:lvl1pPr algn="r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588759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b" anchorCtr="0" compatLnSpc="1">
            <a:prstTxWarp prst="textNoShape">
              <a:avLst/>
            </a:prstTxWarp>
          </a:bodyPr>
          <a:lstStyle>
            <a:lvl1pPr algn="l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8" y="6588759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b" anchorCtr="0" compatLnSpc="1">
            <a:prstTxWarp prst="textNoShape">
              <a:avLst/>
            </a:prstTxWarp>
          </a:bodyPr>
          <a:lstStyle>
            <a:lvl1pPr algn="r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2710AA-EEBB-4847-A7F9-498832695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t" anchorCtr="0" compatLnSpc="1">
            <a:prstTxWarp prst="textNoShape">
              <a:avLst/>
            </a:prstTxWarp>
          </a:bodyPr>
          <a:lstStyle>
            <a:lvl1pPr algn="l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8" y="1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t" anchorCtr="0" compatLnSpc="1">
            <a:prstTxWarp prst="textNoShape">
              <a:avLst/>
            </a:prstTxWarp>
          </a:bodyPr>
          <a:lstStyle>
            <a:lvl1pPr algn="r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2288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5" y="3294379"/>
            <a:ext cx="6759575" cy="31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588759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b" anchorCtr="0" compatLnSpc="1">
            <a:prstTxWarp prst="textNoShape">
              <a:avLst/>
            </a:prstTxWarp>
          </a:bodyPr>
          <a:lstStyle>
            <a:lvl1pPr algn="l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8" y="6588759"/>
            <a:ext cx="3997325" cy="3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0" rIns="92361" bIns="46180" numCol="1" anchor="b" anchorCtr="0" compatLnSpc="1">
            <a:prstTxWarp prst="textNoShape">
              <a:avLst/>
            </a:prstTxWarp>
          </a:bodyPr>
          <a:lstStyle>
            <a:lvl1pPr algn="r" defTabSz="923442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8D9B701-F17A-49DD-B88D-C077EF07E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6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Radial mapping of geography, parameterized hierarchical edge bundling, timeline side-bar</a:t>
            </a:r>
          </a:p>
          <a:p>
            <a:r>
              <a:rPr lang="en-US" dirty="0" smtClean="0"/>
              <a:t>Analysis of an actual</a:t>
            </a:r>
            <a:r>
              <a:rPr lang="en-US" baseline="0" dirty="0" smtClean="0"/>
              <a:t> global attack [..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 events on axes { </a:t>
            </a:r>
            <a:r>
              <a:rPr lang="en-US" dirty="0" err="1" smtClean="0"/>
              <a:t>src</a:t>
            </a:r>
            <a:r>
              <a:rPr lang="en-US" dirty="0" smtClean="0"/>
              <a:t>, </a:t>
            </a:r>
            <a:r>
              <a:rPr lang="en-US" dirty="0" err="1" smtClean="0"/>
              <a:t>dst</a:t>
            </a:r>
            <a:r>
              <a:rPr lang="en-US" dirty="0" smtClean="0"/>
              <a:t>, port, size }</a:t>
            </a:r>
          </a:p>
          <a:p>
            <a:r>
              <a:rPr lang="en-US" dirty="0" smtClean="0"/>
              <a:t>Evaluation: Comparing number of dimensions used to hit ratio: false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Radial mapping of time, color</a:t>
            </a:r>
            <a:r>
              <a:rPr lang="en-US" baseline="0" dirty="0" smtClean="0"/>
              <a:t> mapping of size/port</a:t>
            </a:r>
          </a:p>
          <a:p>
            <a:r>
              <a:rPr lang="en-US" baseline="0" dirty="0" smtClean="0"/>
              <a:t>Not scalable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Dominators: the set of nodes through which all paths must travel.</a:t>
            </a:r>
          </a:p>
          <a:p>
            <a:r>
              <a:rPr lang="en-US" dirty="0" smtClean="0"/>
              <a:t>Loops: redundant backtracking</a:t>
            </a:r>
          </a:p>
          <a:p>
            <a:r>
              <a:rPr lang="en-US" dirty="0" smtClean="0"/>
              <a:t>Semantics:</a:t>
            </a:r>
            <a:r>
              <a:rPr lang="en-US" baseline="0" dirty="0" smtClean="0"/>
              <a:t> retaining/acquiring high level meaning of event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00"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839" indent="-285707" defTabSz="92220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2829" indent="-228566" defTabSz="9222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599960" indent="-228566" defTabSz="9222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092" indent="-228566" defTabSz="9222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223" indent="-228566" algn="ctr" defTabSz="922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356" indent="-228566" algn="ctr" defTabSz="922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8487" indent="-228566" algn="ctr" defTabSz="922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5618" indent="-228566" algn="ctr" defTabSz="922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907B48F7-0342-405C-B5A3-6F4D726A686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graph signature characterizes a node’s relationship</a:t>
            </a:r>
            <a:r>
              <a:rPr lang="en-US" baseline="0" dirty="0" smtClean="0"/>
              <a:t> to the entire network</a:t>
            </a:r>
          </a:p>
          <a:p>
            <a:r>
              <a:rPr lang="en-US" baseline="0" dirty="0" smtClean="0"/>
              <a:t>Similarity/difference can be plotted in 2D with multi-D scaling-projection</a:t>
            </a:r>
          </a:p>
          <a:p>
            <a:r>
              <a:rPr lang="en-US" dirty="0" smtClean="0"/>
              <a:t>Cluster analysis reveals</a:t>
            </a:r>
            <a:r>
              <a:rPr lang="en-US" baseline="0" dirty="0" smtClean="0"/>
              <a:t>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shooter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9B701-F17A-49DD-B88D-C077EF07E8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si-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63" y="31630"/>
            <a:ext cx="778965" cy="94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8821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56F1-FAC7-4B0C-9392-45CF1E854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0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6A28-70CF-402E-B5EE-AEF8AD353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74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/>
              <a:t>Visual Analytics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A582-3F30-4324-BE39-ED9B1085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73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E0CD-A197-4DE9-A62B-7678C88B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45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2946-F217-4533-BE12-3EA11B22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7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2ACE-804A-4F5F-A895-E0115560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2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E777-6DD1-4669-ACF8-B1791093E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77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1DFD-4CFE-4D97-B507-11B25FF07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1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4C4E-F146-4944-9A7F-67666124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03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61F7-105F-4871-8AAB-B6DF8A379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51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si-r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63" y="31630"/>
            <a:ext cx="778965" cy="94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Cross-Disciplinary Viz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D5F7E6-E99C-4DB5-84EB-4F2AD5F2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60000"/>
        <a:buFont typeface="Monotype Sorts" pitchFamily="2" charset="2"/>
        <a:buChar char="l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Char char="&gt;"/>
        <a:defRPr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4780301"/>
            <a:ext cx="9144000" cy="2077699"/>
          </a:xfrm>
          <a:custGeom>
            <a:avLst/>
            <a:gdLst>
              <a:gd name="connsiteX0" fmla="*/ 0 w 9144000"/>
              <a:gd name="connsiteY0" fmla="*/ 0 h 1941512"/>
              <a:gd name="connsiteX1" fmla="*/ 9144000 w 9144000"/>
              <a:gd name="connsiteY1" fmla="*/ 0 h 1941512"/>
              <a:gd name="connsiteX2" fmla="*/ 9144000 w 9144000"/>
              <a:gd name="connsiteY2" fmla="*/ 1941512 h 1941512"/>
              <a:gd name="connsiteX3" fmla="*/ 0 w 9144000"/>
              <a:gd name="connsiteY3" fmla="*/ 1941512 h 1941512"/>
              <a:gd name="connsiteX4" fmla="*/ 0 w 9144000"/>
              <a:gd name="connsiteY4" fmla="*/ 0 h 1941512"/>
              <a:gd name="connsiteX0" fmla="*/ 0 w 9144000"/>
              <a:gd name="connsiteY0" fmla="*/ 136187 h 2077699"/>
              <a:gd name="connsiteX1" fmla="*/ 9144000 w 9144000"/>
              <a:gd name="connsiteY1" fmla="*/ 0 h 2077699"/>
              <a:gd name="connsiteX2" fmla="*/ 9144000 w 9144000"/>
              <a:gd name="connsiteY2" fmla="*/ 2077699 h 2077699"/>
              <a:gd name="connsiteX3" fmla="*/ 0 w 9144000"/>
              <a:gd name="connsiteY3" fmla="*/ 2077699 h 2077699"/>
              <a:gd name="connsiteX4" fmla="*/ 0 w 9144000"/>
              <a:gd name="connsiteY4" fmla="*/ 136187 h 20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77699">
                <a:moveTo>
                  <a:pt x="0" y="136187"/>
                </a:moveTo>
                <a:lnTo>
                  <a:pt x="9144000" y="0"/>
                </a:lnTo>
                <a:lnTo>
                  <a:pt x="9144000" y="2077699"/>
                </a:lnTo>
                <a:lnTo>
                  <a:pt x="0" y="2077699"/>
                </a:lnTo>
                <a:lnTo>
                  <a:pt x="0" y="136187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3224719"/>
            <a:ext cx="9144000" cy="1827956"/>
          </a:xfrm>
          <a:custGeom>
            <a:avLst/>
            <a:gdLst>
              <a:gd name="connsiteX0" fmla="*/ 0 w 9144000"/>
              <a:gd name="connsiteY0" fmla="*/ 0 h 1487488"/>
              <a:gd name="connsiteX1" fmla="*/ 9144000 w 9144000"/>
              <a:gd name="connsiteY1" fmla="*/ 0 h 1487488"/>
              <a:gd name="connsiteX2" fmla="*/ 9144000 w 9144000"/>
              <a:gd name="connsiteY2" fmla="*/ 1487488 h 1487488"/>
              <a:gd name="connsiteX3" fmla="*/ 0 w 9144000"/>
              <a:gd name="connsiteY3" fmla="*/ 1487488 h 1487488"/>
              <a:gd name="connsiteX4" fmla="*/ 0 w 9144000"/>
              <a:gd name="connsiteY4" fmla="*/ 0 h 1487488"/>
              <a:gd name="connsiteX0" fmla="*/ 0 w 9144000"/>
              <a:gd name="connsiteY0" fmla="*/ 0 h 1691769"/>
              <a:gd name="connsiteX1" fmla="*/ 9144000 w 9144000"/>
              <a:gd name="connsiteY1" fmla="*/ 204281 h 1691769"/>
              <a:gd name="connsiteX2" fmla="*/ 9144000 w 9144000"/>
              <a:gd name="connsiteY2" fmla="*/ 1691769 h 1691769"/>
              <a:gd name="connsiteX3" fmla="*/ 0 w 9144000"/>
              <a:gd name="connsiteY3" fmla="*/ 1691769 h 1691769"/>
              <a:gd name="connsiteX4" fmla="*/ 0 w 9144000"/>
              <a:gd name="connsiteY4" fmla="*/ 0 h 1691769"/>
              <a:gd name="connsiteX0" fmla="*/ 0 w 9144000"/>
              <a:gd name="connsiteY0" fmla="*/ 0 h 1691769"/>
              <a:gd name="connsiteX1" fmla="*/ 9134272 w 9144000"/>
              <a:gd name="connsiteY1" fmla="*/ 330741 h 1691769"/>
              <a:gd name="connsiteX2" fmla="*/ 9144000 w 9144000"/>
              <a:gd name="connsiteY2" fmla="*/ 1691769 h 1691769"/>
              <a:gd name="connsiteX3" fmla="*/ 0 w 9144000"/>
              <a:gd name="connsiteY3" fmla="*/ 1691769 h 1691769"/>
              <a:gd name="connsiteX4" fmla="*/ 0 w 9144000"/>
              <a:gd name="connsiteY4" fmla="*/ 0 h 1691769"/>
              <a:gd name="connsiteX0" fmla="*/ 0 w 9144000"/>
              <a:gd name="connsiteY0" fmla="*/ 0 h 1827956"/>
              <a:gd name="connsiteX1" fmla="*/ 9134272 w 9144000"/>
              <a:gd name="connsiteY1" fmla="*/ 330741 h 1827956"/>
              <a:gd name="connsiteX2" fmla="*/ 9144000 w 9144000"/>
              <a:gd name="connsiteY2" fmla="*/ 1827956 h 1827956"/>
              <a:gd name="connsiteX3" fmla="*/ 0 w 9144000"/>
              <a:gd name="connsiteY3" fmla="*/ 1691769 h 1827956"/>
              <a:gd name="connsiteX4" fmla="*/ 0 w 9144000"/>
              <a:gd name="connsiteY4" fmla="*/ 0 h 182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827956">
                <a:moveTo>
                  <a:pt x="0" y="0"/>
                </a:moveTo>
                <a:lnTo>
                  <a:pt x="9134272" y="330741"/>
                </a:lnTo>
                <a:cubicBezTo>
                  <a:pt x="9137515" y="784417"/>
                  <a:pt x="9140757" y="1374280"/>
                  <a:pt x="9144000" y="1827956"/>
                </a:cubicBezTo>
                <a:lnTo>
                  <a:pt x="0" y="1691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789488" y="5204140"/>
            <a:ext cx="3517900" cy="1415248"/>
          </a:xfrm>
          <a:noFill/>
        </p:spPr>
        <p:txBody>
          <a:bodyPr/>
          <a:lstStyle/>
          <a:p>
            <a:r>
              <a:rPr lang="en-US" sz="2000" dirty="0" smtClean="0"/>
              <a:t>Marcus </a:t>
            </a:r>
            <a:r>
              <a:rPr lang="en-US" sz="2000" dirty="0" err="1" smtClean="0"/>
              <a:t>Thi</a:t>
            </a:r>
            <a:r>
              <a:rPr lang="en-US" sz="2000" dirty="0" err="1"/>
              <a:t>é</a:t>
            </a:r>
            <a:r>
              <a:rPr lang="en-US" sz="2000" dirty="0" err="1" smtClean="0"/>
              <a:t>baux</a:t>
            </a:r>
            <a:endParaRPr lang="en-US" sz="2000" dirty="0" smtClean="0"/>
          </a:p>
          <a:p>
            <a:r>
              <a:rPr lang="en-US" sz="3600" dirty="0" smtClean="0"/>
              <a:t>@</a:t>
            </a:r>
            <a:r>
              <a:rPr lang="en-US" sz="2400" dirty="0" smtClean="0"/>
              <a:t> ISI/USC</a:t>
            </a:r>
          </a:p>
          <a:p>
            <a:r>
              <a:rPr lang="en-US" sz="1600" dirty="0" smtClean="0"/>
              <a:t>2011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561" y="2255116"/>
            <a:ext cx="8097044" cy="2617787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660033"/>
                </a:solidFill>
              </a:rPr>
              <a:t>a</a:t>
            </a:r>
            <a:r>
              <a:rPr lang="en-US" sz="2000" b="1" dirty="0" smtClean="0">
                <a:solidFill>
                  <a:srgbClr val="660033"/>
                </a:solidFill>
              </a:rPr>
              <a:t>n introduction to</a:t>
            </a:r>
            <a:br>
              <a:rPr lang="en-US" sz="2000" b="1" dirty="0" smtClean="0">
                <a:solidFill>
                  <a:srgbClr val="660033"/>
                </a:solidFill>
              </a:rPr>
            </a:br>
            <a:r>
              <a:rPr lang="en-US" sz="800" b="1" dirty="0" smtClean="0">
                <a:solidFill>
                  <a:srgbClr val="660033"/>
                </a:solidFill>
              </a:rPr>
              <a:t/>
            </a:r>
            <a:br>
              <a:rPr lang="en-US" sz="800" b="1" dirty="0" smtClean="0">
                <a:solidFill>
                  <a:srgbClr val="660033"/>
                </a:solidFill>
              </a:rPr>
            </a:br>
            <a:r>
              <a:rPr lang="en-US" sz="5400" b="1" i="1" dirty="0" smtClean="0">
                <a:solidFill>
                  <a:srgbClr val="660033"/>
                </a:solidFill>
              </a:rPr>
              <a:t>Visual Analytics</a:t>
            </a:r>
            <a:r>
              <a:rPr lang="en-US" sz="4800" b="1" dirty="0" smtClean="0">
                <a:solidFill>
                  <a:srgbClr val="660033"/>
                </a:solidFill>
              </a:rPr>
              <a:t> </a:t>
            </a:r>
            <a:r>
              <a:rPr lang="en-US" sz="2000" b="1" dirty="0" smtClean="0">
                <a:solidFill>
                  <a:srgbClr val="660033"/>
                </a:solidFill>
              </a:rPr>
              <a:t>for</a:t>
            </a:r>
            <a:r>
              <a:rPr lang="en-US" sz="4000" b="1" dirty="0" smtClean="0">
                <a:solidFill>
                  <a:srgbClr val="660033"/>
                </a:solidFill>
              </a:rPr>
              <a:t> </a:t>
            </a:r>
            <a:br>
              <a:rPr lang="en-US" sz="4000" b="1" dirty="0" smtClean="0">
                <a:solidFill>
                  <a:srgbClr val="660033"/>
                </a:solidFill>
              </a:rPr>
            </a:br>
            <a:r>
              <a:rPr lang="en-US" sz="4000" b="1" dirty="0" smtClean="0">
                <a:solidFill>
                  <a:srgbClr val="660033"/>
                </a:solidFill>
              </a:rPr>
              <a:t>Complex Network Systems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674610" y="477418"/>
            <a:ext cx="5794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b="0" dirty="0">
                <a:latin typeface="+mn-lt"/>
              </a:rPr>
              <a:t>“</a:t>
            </a:r>
            <a:r>
              <a:rPr lang="en-US" sz="1600" b="0" i="1" dirty="0">
                <a:latin typeface="+mn-lt"/>
              </a:rPr>
              <a:t>T</a:t>
            </a:r>
            <a:r>
              <a:rPr lang="en-US" sz="1600" b="0" dirty="0">
                <a:latin typeface="+mn-lt"/>
              </a:rPr>
              <a:t>he computer is incredibly fast, accurate, and stupid. </a:t>
            </a:r>
            <a:r>
              <a:rPr lang="en-US" sz="1600" b="0" i="1" dirty="0">
                <a:latin typeface="+mn-lt"/>
              </a:rPr>
              <a:t>M</a:t>
            </a:r>
            <a:r>
              <a:rPr lang="en-US" sz="1600" b="0" dirty="0">
                <a:latin typeface="+mn-lt"/>
              </a:rPr>
              <a:t>an is unbelievably slow, inaccurate, and brilliant. </a:t>
            </a:r>
            <a:r>
              <a:rPr lang="en-US" sz="1600" b="0" dirty="0" smtClean="0">
                <a:latin typeface="+mn-lt"/>
              </a:rPr>
              <a:t> </a:t>
            </a:r>
            <a:r>
              <a:rPr lang="en-US" sz="1600" b="0" i="1" dirty="0" smtClean="0">
                <a:latin typeface="+mn-lt"/>
              </a:rPr>
              <a:t>T</a:t>
            </a:r>
            <a:r>
              <a:rPr lang="en-US" sz="1600" b="0" dirty="0" smtClean="0">
                <a:latin typeface="+mn-lt"/>
              </a:rPr>
              <a:t>he </a:t>
            </a:r>
            <a:r>
              <a:rPr lang="en-US" sz="1600" b="0" dirty="0">
                <a:latin typeface="+mn-lt"/>
              </a:rPr>
              <a:t>marriage of the two is a force beyond calculation.” </a:t>
            </a:r>
          </a:p>
          <a:p>
            <a:pPr algn="l"/>
            <a:r>
              <a:rPr lang="en-US" sz="1600" b="0" dirty="0">
                <a:latin typeface="+mn-lt"/>
              </a:rPr>
              <a:t>– Leo </a:t>
            </a:r>
            <a:r>
              <a:rPr lang="en-US" sz="1600" b="0" dirty="0" err="1">
                <a:latin typeface="+mn-lt"/>
              </a:rPr>
              <a:t>Cherne</a:t>
            </a:r>
            <a:r>
              <a:rPr lang="en-US" sz="1600" b="0" dirty="0">
                <a:latin typeface="+mn-lt"/>
              </a:rPr>
              <a:t> (?)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3546089"/>
            <a:ext cx="7120328" cy="65536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9152" y="0"/>
            <a:ext cx="6551949" cy="278817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Example tool: </a:t>
            </a:r>
            <a:r>
              <a:rPr lang="en-US" dirty="0" err="1" smtClean="0"/>
              <a:t>SynerScope</a:t>
            </a:r>
            <a:r>
              <a:rPr lang="en-US" dirty="0" smtClean="0"/>
              <a:t> 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E6139FBE-8AD2-4FEB-BCA6-F3174C918EF9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10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48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427" y="1466849"/>
            <a:ext cx="11297336" cy="62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00088" y="1066800"/>
            <a:ext cx="820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1">
                <a:solidFill>
                  <a:schemeClr val="tx1"/>
                </a:solidFill>
                <a:latin typeface="Arial" charset="0"/>
              </a:rPr>
              <a:t>Using Visual Analysis for Network Threat Detection: </a:t>
            </a:r>
            <a:r>
              <a:rPr lang="en-US" sz="1400" b="0" i="1">
                <a:solidFill>
                  <a:schemeClr val="tx1"/>
                </a:solidFill>
                <a:latin typeface="Arial" charset="0"/>
              </a:rPr>
              <a:t>http://synerscope.com/</a:t>
            </a:r>
          </a:p>
        </p:txBody>
      </p:sp>
    </p:spTree>
    <p:extLst>
      <p:ext uri="{BB962C8B-B14F-4D97-AF65-F5344CB8AC3E}">
        <p14:creationId xmlns:p14="http://schemas.microsoft.com/office/powerpoint/2010/main" val="243035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41626" y="1382403"/>
            <a:ext cx="4002374" cy="46108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08888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99"/>
                </a:solidFill>
              </a:rPr>
              <a:t>Parallel Coordinate Signatures</a:t>
            </a:r>
          </a:p>
        </p:txBody>
      </p:sp>
      <p:sp>
        <p:nvSpPr>
          <p:cNvPr id="204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204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08D265A6-B70B-40A6-8B16-06DC0BFD38AE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11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grpSp>
        <p:nvGrpSpPr>
          <p:cNvPr id="20494" name="Group 39"/>
          <p:cNvGrpSpPr>
            <a:grpSpLocks/>
          </p:cNvGrpSpPr>
          <p:nvPr/>
        </p:nvGrpSpPr>
        <p:grpSpPr bwMode="auto">
          <a:xfrm>
            <a:off x="5512320" y="1639140"/>
            <a:ext cx="3440113" cy="3998913"/>
            <a:chOff x="4790536" y="1463457"/>
            <a:chExt cx="3438865" cy="3999066"/>
          </a:xfrm>
        </p:grpSpPr>
        <p:sp>
          <p:nvSpPr>
            <p:cNvPr id="20499" name="TextBox 36"/>
            <p:cNvSpPr txBox="1">
              <a:spLocks noChangeArrowheads="1"/>
            </p:cNvSpPr>
            <p:nvPr/>
          </p:nvSpPr>
          <p:spPr bwMode="auto">
            <a:xfrm>
              <a:off x="5918556" y="1553423"/>
              <a:ext cx="2310845" cy="39091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1pPr>
              <a:lvl2pPr marL="742950" indent="-28575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2pPr>
              <a:lvl3pPr marL="11430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3pPr>
              <a:lvl4pPr marL="16002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4pPr>
              <a:lvl5pPr marL="20574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en-US" sz="1200" b="0" dirty="0" err="1">
                  <a:solidFill>
                    <a:schemeClr val="tx1"/>
                  </a:solidFill>
                </a:rPr>
                <a:t>Portscan</a:t>
              </a:r>
              <a:endParaRPr lang="en-US" sz="1200" b="0" dirty="0">
                <a:solidFill>
                  <a:schemeClr val="tx1"/>
                </a:solidFill>
              </a:endParaRP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 err="1">
                  <a:solidFill>
                    <a:schemeClr val="tx1"/>
                  </a:solidFill>
                </a:rPr>
                <a:t>Hostscan</a:t>
              </a:r>
              <a:endParaRPr lang="en-US" sz="1200" b="0" dirty="0">
                <a:solidFill>
                  <a:schemeClr val="tx1"/>
                </a:solidFill>
              </a:endParaRP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Worm</a:t>
              </a: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 err="1">
                  <a:solidFill>
                    <a:schemeClr val="tx1"/>
                  </a:solidFill>
                </a:rPr>
                <a:t>Src</a:t>
              </a:r>
              <a:r>
                <a:rPr lang="en-US" sz="1200" b="0" dirty="0">
                  <a:solidFill>
                    <a:schemeClr val="tx1"/>
                  </a:solidFill>
                </a:rPr>
                <a:t>-spoof </a:t>
              </a:r>
              <a:r>
                <a:rPr lang="en-US" sz="1200" b="0" dirty="0" err="1">
                  <a:solidFill>
                    <a:schemeClr val="tx1"/>
                  </a:solidFill>
                </a:rPr>
                <a:t>DoS</a:t>
              </a:r>
              <a:r>
                <a:rPr lang="en-US" sz="1200" b="0" dirty="0">
                  <a:solidFill>
                    <a:schemeClr val="tx1"/>
                  </a:solidFill>
                </a:rPr>
                <a:t> (single port)</a:t>
              </a: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Backscatter</a:t>
              </a: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 err="1">
                  <a:solidFill>
                    <a:schemeClr val="tx1"/>
                  </a:solidFill>
                </a:rPr>
                <a:t>Src</a:t>
              </a:r>
              <a:r>
                <a:rPr lang="en-US" sz="1200" b="0" dirty="0">
                  <a:solidFill>
                    <a:schemeClr val="tx1"/>
                  </a:solidFill>
                </a:rPr>
                <a:t>-spoof </a:t>
              </a:r>
              <a:r>
                <a:rPr lang="en-US" sz="1200" b="0" dirty="0" err="1">
                  <a:solidFill>
                    <a:schemeClr val="tx1"/>
                  </a:solidFill>
                </a:rPr>
                <a:t>DoS</a:t>
              </a:r>
              <a:r>
                <a:rPr lang="en-US" sz="1200" b="0" dirty="0">
                  <a:solidFill>
                    <a:schemeClr val="tx1"/>
                  </a:solidFill>
                </a:rPr>
                <a:t> (multi port)</a:t>
              </a: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Distributed </a:t>
              </a:r>
              <a:r>
                <a:rPr lang="en-US" sz="1200" b="0" dirty="0" err="1">
                  <a:solidFill>
                    <a:schemeClr val="tx1"/>
                  </a:solidFill>
                </a:rPr>
                <a:t>hostscan</a:t>
              </a:r>
              <a:endParaRPr lang="en-US" sz="1200" b="0" dirty="0">
                <a:solidFill>
                  <a:schemeClr val="tx1"/>
                </a:solidFill>
              </a:endParaRP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Network directed </a:t>
              </a:r>
              <a:r>
                <a:rPr lang="en-US" sz="1200" b="0" dirty="0" err="1">
                  <a:solidFill>
                    <a:schemeClr val="tx1"/>
                  </a:solidFill>
                </a:rPr>
                <a:t>DoS</a:t>
              </a:r>
              <a:endParaRPr lang="en-US" sz="1200" b="0" dirty="0">
                <a:solidFill>
                  <a:schemeClr val="tx1"/>
                </a:solidFill>
              </a:endParaRPr>
            </a:p>
            <a:p>
              <a:pPr algn="l"/>
              <a:endParaRPr lang="en-US" sz="1600" b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Single-</a:t>
              </a:r>
              <a:r>
                <a:rPr lang="en-US" sz="1200" b="0" dirty="0" err="1">
                  <a:solidFill>
                    <a:schemeClr val="tx1"/>
                  </a:solidFill>
                </a:rPr>
                <a:t>src</a:t>
              </a:r>
              <a:r>
                <a:rPr lang="en-US" sz="1200" b="0" dirty="0">
                  <a:solidFill>
                    <a:schemeClr val="tx1"/>
                  </a:solidFill>
                </a:rPr>
                <a:t> </a:t>
              </a:r>
              <a:r>
                <a:rPr lang="en-US" sz="1200" b="0" dirty="0" err="1">
                  <a:solidFill>
                    <a:schemeClr val="tx1"/>
                  </a:solidFill>
                </a:rPr>
                <a:t>DoS</a:t>
              </a:r>
              <a:endParaRPr lang="en-US" sz="1200" b="0" dirty="0">
                <a:solidFill>
                  <a:schemeClr val="tx1"/>
                </a:solidFill>
              </a:endParaRPr>
            </a:p>
            <a:p>
              <a:pPr algn="l"/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790536" y="1463457"/>
              <a:ext cx="977545" cy="39276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20496" name="Group 8"/>
            <p:cNvGrpSpPr>
              <a:grpSpLocks/>
            </p:cNvGrpSpPr>
            <p:nvPr/>
          </p:nvGrpSpPr>
          <p:grpSpPr bwMode="auto">
            <a:xfrm>
              <a:off x="4966170" y="1604795"/>
              <a:ext cx="487701" cy="1033383"/>
              <a:chOff x="3316868" y="3143893"/>
              <a:chExt cx="684354" cy="1425525"/>
            </a:xfrm>
          </p:grpSpPr>
          <p:grpSp>
            <p:nvGrpSpPr>
              <p:cNvPr id="20517" name="Group 17"/>
              <p:cNvGrpSpPr>
                <a:grpSpLocks/>
              </p:cNvGrpSpPr>
              <p:nvPr/>
            </p:nvGrpSpPr>
            <p:grpSpPr bwMode="auto">
              <a:xfrm>
                <a:off x="3316868" y="3143893"/>
                <a:ext cx="584231" cy="299959"/>
                <a:chOff x="1959834" y="2387822"/>
                <a:chExt cx="1181410" cy="620757"/>
              </a:xfrm>
            </p:grpSpPr>
            <p:sp>
              <p:nvSpPr>
                <p:cNvPr id="20524" name="Rectangle 7"/>
                <p:cNvSpPr>
                  <a:spLocks noChangeArrowheads="1"/>
                </p:cNvSpPr>
                <p:nvPr/>
              </p:nvSpPr>
              <p:spPr bwMode="auto">
                <a:xfrm rot="2680172">
                  <a:off x="2524124" y="2387822"/>
                  <a:ext cx="617120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cxnSp>
              <p:nvCxnSpPr>
                <p:cNvPr id="20525" name="Straight Connector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59834" y="2710900"/>
                  <a:ext cx="458667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518" name="Group 18"/>
              <p:cNvGrpSpPr>
                <a:grpSpLocks/>
              </p:cNvGrpSpPr>
              <p:nvPr/>
            </p:nvGrpSpPr>
            <p:grpSpPr bwMode="auto">
              <a:xfrm>
                <a:off x="3412077" y="3705271"/>
                <a:ext cx="588576" cy="361462"/>
                <a:chOff x="1419509" y="4413845"/>
                <a:chExt cx="1190197" cy="748035"/>
              </a:xfrm>
            </p:grpSpPr>
            <p:sp>
              <p:nvSpPr>
                <p:cNvPr id="20522" name="Rectangle 12"/>
                <p:cNvSpPr>
                  <a:spLocks noChangeArrowheads="1"/>
                </p:cNvSpPr>
                <p:nvPr/>
              </p:nvSpPr>
              <p:spPr bwMode="auto">
                <a:xfrm rot="2680172">
                  <a:off x="1419509" y="4413845"/>
                  <a:ext cx="617120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cxnSp>
              <p:nvCxnSpPr>
                <p:cNvPr id="20523" name="Straight Connector 1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151040" y="4724224"/>
                  <a:ext cx="458666" cy="437656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519" name="Group 2"/>
              <p:cNvGrpSpPr>
                <a:grpSpLocks/>
              </p:cNvGrpSpPr>
              <p:nvPr/>
            </p:nvGrpSpPr>
            <p:grpSpPr bwMode="auto">
              <a:xfrm>
                <a:off x="3419939" y="4269459"/>
                <a:ext cx="581283" cy="299959"/>
                <a:chOff x="696383" y="1659709"/>
                <a:chExt cx="1175449" cy="620757"/>
              </a:xfrm>
            </p:grpSpPr>
            <p:sp>
              <p:nvSpPr>
                <p:cNvPr id="20520" name="Rectangle 19"/>
                <p:cNvSpPr>
                  <a:spLocks noChangeArrowheads="1"/>
                </p:cNvSpPr>
                <p:nvPr/>
              </p:nvSpPr>
              <p:spPr bwMode="auto">
                <a:xfrm rot="2680172">
                  <a:off x="696383" y="1659709"/>
                  <a:ext cx="617120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cxnSp>
              <p:nvCxnSpPr>
                <p:cNvPr id="20521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13165" y="1951426"/>
                  <a:ext cx="458667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497" name="Group 14"/>
            <p:cNvGrpSpPr>
              <a:grpSpLocks/>
            </p:cNvGrpSpPr>
            <p:nvPr/>
          </p:nvGrpSpPr>
          <p:grpSpPr bwMode="auto">
            <a:xfrm>
              <a:off x="4886481" y="2869284"/>
              <a:ext cx="590087" cy="1060953"/>
              <a:chOff x="4275318" y="3114350"/>
              <a:chExt cx="828024" cy="1463557"/>
            </a:xfrm>
          </p:grpSpPr>
          <p:grpSp>
            <p:nvGrpSpPr>
              <p:cNvPr id="20506" name="Group 27"/>
              <p:cNvGrpSpPr>
                <a:grpSpLocks/>
              </p:cNvGrpSpPr>
              <p:nvPr/>
            </p:nvGrpSpPr>
            <p:grpSpPr bwMode="auto">
              <a:xfrm>
                <a:off x="4298967" y="4260969"/>
                <a:ext cx="762194" cy="316938"/>
                <a:chOff x="4273420" y="2588256"/>
                <a:chExt cx="1541281" cy="655893"/>
              </a:xfrm>
            </p:grpSpPr>
            <p:sp>
              <p:nvSpPr>
                <p:cNvPr id="20515" name="Rectangle 10"/>
                <p:cNvSpPr>
                  <a:spLocks/>
                </p:cNvSpPr>
                <p:nvPr/>
              </p:nvSpPr>
              <p:spPr bwMode="auto">
                <a:xfrm rot="2680172">
                  <a:off x="4273420" y="2588256"/>
                  <a:ext cx="659076" cy="655893"/>
                </a:xfrm>
                <a:custGeom>
                  <a:avLst/>
                  <a:gdLst>
                    <a:gd name="T0" fmla="*/ 0 w 617120"/>
                    <a:gd name="T1" fmla="*/ 0 h 620757"/>
                    <a:gd name="T2" fmla="*/ 751739 w 617120"/>
                    <a:gd name="T3" fmla="*/ 0 h 620757"/>
                    <a:gd name="T4" fmla="*/ 751739 w 617120"/>
                    <a:gd name="T5" fmla="*/ 732244 h 620757"/>
                    <a:gd name="T6" fmla="*/ 0 w 617120"/>
                    <a:gd name="T7" fmla="*/ 0 h 6207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7120" h="620757">
                      <a:moveTo>
                        <a:pt x="0" y="0"/>
                      </a:moveTo>
                      <a:lnTo>
                        <a:pt x="617120" y="0"/>
                      </a:lnTo>
                      <a:lnTo>
                        <a:pt x="617120" y="620757"/>
                      </a:lnTo>
                      <a:cubicBezTo>
                        <a:pt x="409186" y="416040"/>
                        <a:pt x="205707" y="206919"/>
                        <a:pt x="0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sp>
              <p:nvSpPr>
                <p:cNvPr id="20516" name="Rectangle 22"/>
                <p:cNvSpPr>
                  <a:spLocks noChangeArrowheads="1"/>
                </p:cNvSpPr>
                <p:nvPr/>
              </p:nvSpPr>
              <p:spPr bwMode="auto">
                <a:xfrm rot="2680172">
                  <a:off x="5197581" y="2597049"/>
                  <a:ext cx="617120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</p:grpSp>
          <p:grpSp>
            <p:nvGrpSpPr>
              <p:cNvPr id="20507" name="Group 33"/>
              <p:cNvGrpSpPr>
                <a:grpSpLocks/>
              </p:cNvGrpSpPr>
              <p:nvPr/>
            </p:nvGrpSpPr>
            <p:grpSpPr bwMode="auto">
              <a:xfrm>
                <a:off x="4487852" y="3643768"/>
                <a:ext cx="611428" cy="427848"/>
                <a:chOff x="5651485" y="3700361"/>
                <a:chExt cx="1236408" cy="1023073"/>
              </a:xfrm>
            </p:grpSpPr>
            <p:sp>
              <p:nvSpPr>
                <p:cNvPr id="20512" name="Rectangle 10"/>
                <p:cNvSpPr>
                  <a:spLocks/>
                </p:cNvSpPr>
                <p:nvPr/>
              </p:nvSpPr>
              <p:spPr bwMode="auto">
                <a:xfrm rot="2853943" flipH="1" flipV="1">
                  <a:off x="5572570" y="3910021"/>
                  <a:ext cx="756009" cy="598180"/>
                </a:xfrm>
                <a:custGeom>
                  <a:avLst/>
                  <a:gdLst>
                    <a:gd name="T0" fmla="*/ 0 w 617120"/>
                    <a:gd name="T1" fmla="*/ 0 h 620757"/>
                    <a:gd name="T2" fmla="*/ 1134597 w 617120"/>
                    <a:gd name="T3" fmla="*/ 0 h 620757"/>
                    <a:gd name="T4" fmla="*/ 1134597 w 617120"/>
                    <a:gd name="T5" fmla="*/ 555459 h 620757"/>
                    <a:gd name="T6" fmla="*/ 0 w 617120"/>
                    <a:gd name="T7" fmla="*/ 0 h 6207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7120" h="620757">
                      <a:moveTo>
                        <a:pt x="0" y="0"/>
                      </a:moveTo>
                      <a:lnTo>
                        <a:pt x="617120" y="0"/>
                      </a:lnTo>
                      <a:lnTo>
                        <a:pt x="617120" y="620757"/>
                      </a:lnTo>
                      <a:cubicBezTo>
                        <a:pt x="409186" y="416040"/>
                        <a:pt x="205707" y="206919"/>
                        <a:pt x="0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sp>
              <p:nvSpPr>
                <p:cNvPr id="20513" name="Rectangle 10"/>
                <p:cNvSpPr>
                  <a:spLocks/>
                </p:cNvSpPr>
                <p:nvPr/>
              </p:nvSpPr>
              <p:spPr bwMode="auto">
                <a:xfrm rot="2934396">
                  <a:off x="6133825" y="3969366"/>
                  <a:ext cx="930568" cy="577568"/>
                </a:xfrm>
                <a:custGeom>
                  <a:avLst/>
                  <a:gdLst>
                    <a:gd name="T0" fmla="*/ 0 w 733730"/>
                    <a:gd name="T1" fmla="*/ 0 h 620757"/>
                    <a:gd name="T2" fmla="*/ 1496828 w 733730"/>
                    <a:gd name="T3" fmla="*/ 90166 h 620757"/>
                    <a:gd name="T4" fmla="*/ 1258940 w 733730"/>
                    <a:gd name="T5" fmla="*/ 499996 h 620757"/>
                    <a:gd name="T6" fmla="*/ 0 w 733730"/>
                    <a:gd name="T7" fmla="*/ 0 h 6207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3730" h="620757">
                      <a:moveTo>
                        <a:pt x="0" y="0"/>
                      </a:moveTo>
                      <a:lnTo>
                        <a:pt x="733730" y="111943"/>
                      </a:lnTo>
                      <a:lnTo>
                        <a:pt x="617120" y="620757"/>
                      </a:lnTo>
                      <a:cubicBezTo>
                        <a:pt x="409186" y="416040"/>
                        <a:pt x="205707" y="206919"/>
                        <a:pt x="0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sp>
              <p:nvSpPr>
                <p:cNvPr id="20514" name="Rectangle 25"/>
                <p:cNvSpPr>
                  <a:spLocks noChangeArrowheads="1"/>
                </p:cNvSpPr>
                <p:nvPr/>
              </p:nvSpPr>
              <p:spPr bwMode="auto">
                <a:xfrm rot="5400000">
                  <a:off x="5743762" y="3900378"/>
                  <a:ext cx="1020792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</p:grpSp>
          <p:grpSp>
            <p:nvGrpSpPr>
              <p:cNvPr id="20508" name="Group 28"/>
              <p:cNvGrpSpPr>
                <a:grpSpLocks/>
              </p:cNvGrpSpPr>
              <p:nvPr/>
            </p:nvGrpSpPr>
            <p:grpSpPr bwMode="auto">
              <a:xfrm>
                <a:off x="4275318" y="3114350"/>
                <a:ext cx="828024" cy="371318"/>
                <a:chOff x="3524336" y="3958620"/>
                <a:chExt cx="1674400" cy="768432"/>
              </a:xfrm>
            </p:grpSpPr>
            <p:cxnSp>
              <p:nvCxnSpPr>
                <p:cNvPr id="20509" name="Straight Connector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81706" y="4286567"/>
                  <a:ext cx="458667" cy="0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10" name="Straight Connector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40070" y="4289396"/>
                  <a:ext cx="458666" cy="437656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511" name="Rectangle 10"/>
                <p:cNvSpPr>
                  <a:spLocks/>
                </p:cNvSpPr>
                <p:nvPr/>
              </p:nvSpPr>
              <p:spPr bwMode="auto">
                <a:xfrm rot="2680172">
                  <a:off x="3524336" y="3958620"/>
                  <a:ext cx="659076" cy="655893"/>
                </a:xfrm>
                <a:custGeom>
                  <a:avLst/>
                  <a:gdLst>
                    <a:gd name="T0" fmla="*/ 0 w 617120"/>
                    <a:gd name="T1" fmla="*/ 0 h 620757"/>
                    <a:gd name="T2" fmla="*/ 751739 w 617120"/>
                    <a:gd name="T3" fmla="*/ 0 h 620757"/>
                    <a:gd name="T4" fmla="*/ 751739 w 617120"/>
                    <a:gd name="T5" fmla="*/ 732244 h 620757"/>
                    <a:gd name="T6" fmla="*/ 0 w 617120"/>
                    <a:gd name="T7" fmla="*/ 0 h 6207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7120" h="620757">
                      <a:moveTo>
                        <a:pt x="0" y="0"/>
                      </a:moveTo>
                      <a:lnTo>
                        <a:pt x="617120" y="0"/>
                      </a:lnTo>
                      <a:lnTo>
                        <a:pt x="617120" y="620757"/>
                      </a:lnTo>
                      <a:cubicBezTo>
                        <a:pt x="409186" y="416040"/>
                        <a:pt x="205707" y="206919"/>
                        <a:pt x="0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8" name="Group 32"/>
            <p:cNvGrpSpPr>
              <a:grpSpLocks/>
            </p:cNvGrpSpPr>
            <p:nvPr/>
          </p:nvGrpSpPr>
          <p:grpSpPr bwMode="auto">
            <a:xfrm>
              <a:off x="5023519" y="4149022"/>
              <a:ext cx="568108" cy="1108006"/>
              <a:chOff x="5023519" y="4115155"/>
              <a:chExt cx="568108" cy="1108006"/>
            </a:xfrm>
          </p:grpSpPr>
          <p:grpSp>
            <p:nvGrpSpPr>
              <p:cNvPr id="20500" name="Group 34"/>
              <p:cNvGrpSpPr>
                <a:grpSpLocks/>
              </p:cNvGrpSpPr>
              <p:nvPr/>
            </p:nvGrpSpPr>
            <p:grpSpPr bwMode="auto">
              <a:xfrm>
                <a:off x="5029138" y="4115155"/>
                <a:ext cx="550246" cy="357572"/>
                <a:chOff x="6206458" y="1920639"/>
                <a:chExt cx="1561351" cy="1020792"/>
              </a:xfrm>
            </p:grpSpPr>
            <p:sp>
              <p:nvSpPr>
                <p:cNvPr id="20503" name="Rectangle 10"/>
                <p:cNvSpPr>
                  <a:spLocks/>
                </p:cNvSpPr>
                <p:nvPr/>
              </p:nvSpPr>
              <p:spPr bwMode="auto">
                <a:xfrm rot="2680172">
                  <a:off x="6441600" y="2117382"/>
                  <a:ext cx="858035" cy="726124"/>
                </a:xfrm>
                <a:custGeom>
                  <a:avLst/>
                  <a:gdLst>
                    <a:gd name="T0" fmla="*/ 0 w 733730"/>
                    <a:gd name="T1" fmla="*/ 0 h 620757"/>
                    <a:gd name="T2" fmla="*/ 1173390 w 733730"/>
                    <a:gd name="T3" fmla="*/ 179169 h 620757"/>
                    <a:gd name="T4" fmla="*/ 986906 w 733730"/>
                    <a:gd name="T5" fmla="*/ 993549 h 620757"/>
                    <a:gd name="T6" fmla="*/ 0 w 733730"/>
                    <a:gd name="T7" fmla="*/ 0 h 62075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33730" h="620757">
                      <a:moveTo>
                        <a:pt x="0" y="0"/>
                      </a:moveTo>
                      <a:lnTo>
                        <a:pt x="733730" y="111943"/>
                      </a:lnTo>
                      <a:lnTo>
                        <a:pt x="617120" y="620757"/>
                      </a:lnTo>
                      <a:cubicBezTo>
                        <a:pt x="409186" y="416040"/>
                        <a:pt x="205707" y="206919"/>
                        <a:pt x="0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sp>
              <p:nvSpPr>
                <p:cNvPr id="20504" name="Rectangle 30"/>
                <p:cNvSpPr>
                  <a:spLocks noChangeArrowheads="1"/>
                </p:cNvSpPr>
                <p:nvPr/>
              </p:nvSpPr>
              <p:spPr bwMode="auto">
                <a:xfrm rot="5400000">
                  <a:off x="6006441" y="2120656"/>
                  <a:ext cx="1020792" cy="62075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/>
                <a:p>
                  <a:endParaRPr lang="en-US"/>
                </a:p>
              </p:txBody>
            </p:sp>
            <p:cxnSp>
              <p:nvCxnSpPr>
                <p:cNvPr id="20505" name="Straight Connector 3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309143" y="2602595"/>
                  <a:ext cx="458666" cy="338836"/>
                </a:xfrm>
                <a:prstGeom prst="line">
                  <a:avLst/>
                </a:prstGeom>
                <a:noFill/>
                <a:ln w="25400" algn="ctr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501" name="Freeform 35"/>
              <p:cNvSpPr>
                <a:spLocks/>
              </p:cNvSpPr>
              <p:nvPr/>
            </p:nvSpPr>
            <p:spPr bwMode="auto">
              <a:xfrm>
                <a:off x="5029138" y="4599738"/>
                <a:ext cx="562489" cy="265080"/>
              </a:xfrm>
              <a:custGeom>
                <a:avLst/>
                <a:gdLst>
                  <a:gd name="T0" fmla="*/ 165 w 1596090"/>
                  <a:gd name="T1" fmla="*/ 0 h 756745"/>
                  <a:gd name="T2" fmla="*/ 0 w 1596090"/>
                  <a:gd name="T3" fmla="*/ 32526 h 756745"/>
                  <a:gd name="T4" fmla="*/ 24317 w 1596090"/>
                  <a:gd name="T5" fmla="*/ 21007 h 756745"/>
                  <a:gd name="T6" fmla="*/ 47949 w 1596090"/>
                  <a:gd name="T7" fmla="*/ 31159 h 756745"/>
                  <a:gd name="T8" fmla="*/ 69860 w 1596090"/>
                  <a:gd name="T9" fmla="*/ 30986 h 756745"/>
                  <a:gd name="T10" fmla="*/ 48468 w 1596090"/>
                  <a:gd name="T11" fmla="*/ 677 h 756745"/>
                  <a:gd name="T12" fmla="*/ 25007 w 1596090"/>
                  <a:gd name="T13" fmla="*/ 13553 h 756745"/>
                  <a:gd name="T14" fmla="*/ 165 w 1596090"/>
                  <a:gd name="T15" fmla="*/ 0 h 756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6090" h="756745">
                    <a:moveTo>
                      <a:pt x="3772" y="0"/>
                    </a:moveTo>
                    <a:cubicBezTo>
                      <a:pt x="2515" y="252248"/>
                      <a:pt x="1257" y="504497"/>
                      <a:pt x="0" y="756745"/>
                    </a:cubicBezTo>
                    <a:lnTo>
                      <a:pt x="555566" y="488731"/>
                    </a:lnTo>
                    <a:lnTo>
                      <a:pt x="1095500" y="724945"/>
                    </a:lnTo>
                    <a:lnTo>
                      <a:pt x="1596090" y="720901"/>
                    </a:lnTo>
                    <a:lnTo>
                      <a:pt x="1107359" y="15765"/>
                    </a:lnTo>
                    <a:lnTo>
                      <a:pt x="571331" y="315310"/>
                    </a:lnTo>
                    <a:lnTo>
                      <a:pt x="377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20502" name="Freeform 40"/>
              <p:cNvSpPr>
                <a:spLocks/>
              </p:cNvSpPr>
              <p:nvPr/>
            </p:nvSpPr>
            <p:spPr bwMode="auto">
              <a:xfrm>
                <a:off x="5023519" y="5017837"/>
                <a:ext cx="561872" cy="205324"/>
              </a:xfrm>
              <a:custGeom>
                <a:avLst/>
                <a:gdLst>
                  <a:gd name="T0" fmla="*/ 0 w 1594338"/>
                  <a:gd name="T1" fmla="*/ 0 h 586154"/>
                  <a:gd name="T2" fmla="*/ 25656 w 1594338"/>
                  <a:gd name="T3" fmla="*/ 7894 h 586154"/>
                  <a:gd name="T4" fmla="*/ 53022 w 1594338"/>
                  <a:gd name="T5" fmla="*/ 1512 h 586154"/>
                  <a:gd name="T6" fmla="*/ 69783 w 1594338"/>
                  <a:gd name="T7" fmla="*/ 25194 h 586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4338" h="586154">
                    <a:moveTo>
                      <a:pt x="0" y="0"/>
                    </a:moveTo>
                    <a:lnTo>
                      <a:pt x="586153" y="183662"/>
                    </a:lnTo>
                    <a:lnTo>
                      <a:pt x="1211384" y="35170"/>
                    </a:lnTo>
                    <a:lnTo>
                      <a:pt x="1594338" y="586154"/>
                    </a:ln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b"/>
              <a:lstStyle/>
              <a:p>
                <a:endParaRPr lang="en-US"/>
              </a:p>
            </p:txBody>
          </p:sp>
        </p:grpSp>
      </p:grpSp>
      <p:grpSp>
        <p:nvGrpSpPr>
          <p:cNvPr id="20489" name="Group 3"/>
          <p:cNvGrpSpPr>
            <a:grpSpLocks/>
          </p:cNvGrpSpPr>
          <p:nvPr/>
        </p:nvGrpSpPr>
        <p:grpSpPr bwMode="auto">
          <a:xfrm>
            <a:off x="182955" y="1457353"/>
            <a:ext cx="4808538" cy="4725987"/>
            <a:chOff x="378373" y="1608083"/>
            <a:chExt cx="4807990" cy="4725170"/>
          </a:xfrm>
        </p:grpSpPr>
        <p:sp>
          <p:nvSpPr>
            <p:cNvPr id="20490" name="Rectangle 1"/>
            <p:cNvSpPr>
              <a:spLocks noChangeArrowheads="1"/>
            </p:cNvSpPr>
            <p:nvPr/>
          </p:nvSpPr>
          <p:spPr bwMode="auto">
            <a:xfrm>
              <a:off x="378373" y="1608083"/>
              <a:ext cx="4807990" cy="4610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491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1795463"/>
              <a:ext cx="446087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1"/>
            <p:cNvSpPr txBox="1">
              <a:spLocks noChangeArrowheads="1"/>
            </p:cNvSpPr>
            <p:nvPr/>
          </p:nvSpPr>
          <p:spPr bwMode="auto">
            <a:xfrm>
              <a:off x="552450" y="5595066"/>
              <a:ext cx="4633913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1pPr>
              <a:lvl2pPr marL="742950" indent="-28575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2pPr>
              <a:lvl3pPr marL="11430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3pPr>
              <a:lvl4pPr marL="16002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4pPr>
              <a:lvl5pPr marL="20574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9pPr>
            </a:lstStyle>
            <a:p>
              <a:pPr algn="l"/>
              <a:r>
                <a:rPr lang="en-US" sz="1400"/>
                <a:t>Choi et. al.: </a:t>
              </a:r>
              <a:r>
                <a:rPr lang="en-US" sz="1400" b="0" i="1"/>
                <a:t>Fast detection and visualization of network attacks on parallel coordinates, </a:t>
              </a:r>
              <a:r>
                <a:rPr lang="en-US" sz="1400" b="0"/>
                <a:t>2008</a:t>
              </a:r>
            </a:p>
            <a:p>
              <a:pPr algn="l"/>
              <a:endParaRPr lang="en-US" sz="1400" b="0"/>
            </a:p>
          </p:txBody>
        </p:sp>
      </p:grpSp>
    </p:spTree>
    <p:extLst>
      <p:ext uri="{BB962C8B-B14F-4D97-AF65-F5344CB8AC3E}">
        <p14:creationId xmlns:p14="http://schemas.microsoft.com/office/powerpoint/2010/main" val="119699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14" y="1094282"/>
            <a:ext cx="8521767" cy="63708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873770" y="13201"/>
            <a:ext cx="5966086" cy="70621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PNNL Traffic Circle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567825" y="1814584"/>
            <a:ext cx="3576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400" dirty="0" smtClean="0"/>
              <a:t>Best et</a:t>
            </a:r>
            <a:r>
              <a:rPr lang="en-US" sz="1400" dirty="0"/>
              <a:t>. al.: </a:t>
            </a:r>
            <a:r>
              <a:rPr lang="en-US" sz="1400" b="0" i="1" dirty="0"/>
              <a:t>Real-Time Visualization of Network Behaviors for Situational Awareness, </a:t>
            </a:r>
            <a:r>
              <a:rPr lang="en-US" sz="1400" b="0" dirty="0"/>
              <a:t>2010</a:t>
            </a:r>
          </a:p>
          <a:p>
            <a:pPr algn="l"/>
            <a:endParaRPr lang="en-US" sz="1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4" r="-54304"/>
          <a:stretch/>
        </p:blipFill>
        <p:spPr>
          <a:xfrm>
            <a:off x="5201586" y="3306215"/>
            <a:ext cx="8647235" cy="39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8" y="945165"/>
            <a:ext cx="4229100" cy="2433638"/>
          </a:xfrm>
        </p:spPr>
      </p:pic>
      <p:sp>
        <p:nvSpPr>
          <p:cNvPr id="2" name="Rectangle 1"/>
          <p:cNvSpPr/>
          <p:nvPr/>
        </p:nvSpPr>
        <p:spPr bwMode="auto">
          <a:xfrm>
            <a:off x="1" y="959369"/>
            <a:ext cx="5075238" cy="90575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B01B6357-AE28-4883-969A-DEA488038AE7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13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2867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900965"/>
            <a:ext cx="31035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58065"/>
            <a:ext cx="43576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1" y="5505719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Finding dominators, trimming loops</a:t>
            </a:r>
            <a:r>
              <a:rPr lang="en-US" sz="1800" b="0" i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semantic reduction</a:t>
            </a:r>
            <a:r>
              <a:rPr lang="en-US" sz="1800" b="0" i="1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relevant nodes and edges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Context </a:t>
            </a:r>
            <a:r>
              <a:rPr lang="en-US" sz="1800" b="0" i="1" dirty="0">
                <a:solidFill>
                  <a:schemeClr val="tx1"/>
                </a:solidFill>
                <a:latin typeface="Arial" charset="0"/>
              </a:rPr>
              <a:t>sensitive permutation (transmutation) </a:t>
            </a:r>
            <a:r>
              <a:rPr lang="en-US" sz="1800" b="0" i="1" dirty="0" smtClean="0">
                <a:solidFill>
                  <a:schemeClr val="tx1"/>
                </a:solidFill>
                <a:latin typeface="Arial" charset="0"/>
              </a:rPr>
              <a:t>techniques </a:t>
            </a:r>
            <a:r>
              <a:rPr lang="en-US" sz="2000" i="1" dirty="0">
                <a:solidFill>
                  <a:schemeClr val="tx1"/>
                </a:solidFill>
                <a:latin typeface="Arial" charset="0"/>
              </a:rPr>
              <a:t>remain scale 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bound…</a:t>
            </a:r>
            <a:endParaRPr lang="en-US" sz="2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4924425" y="1715102"/>
            <a:ext cx="4057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400" dirty="0"/>
              <a:t>Noel et. al.: </a:t>
            </a:r>
            <a:r>
              <a:rPr lang="en-US" sz="1400" b="0" i="1" dirty="0"/>
              <a:t>Multiple Coordinated Views for Network Attack Graphs, </a:t>
            </a:r>
            <a:r>
              <a:rPr lang="en-US" sz="1400" b="0" dirty="0"/>
              <a:t>2005</a:t>
            </a:r>
          </a:p>
          <a:p>
            <a:pPr algn="l"/>
            <a:endParaRPr lang="en-US" sz="1400" b="0" dirty="0"/>
          </a:p>
        </p:txBody>
      </p:sp>
      <p:sp>
        <p:nvSpPr>
          <p:cNvPr id="3" name="Oval 2"/>
          <p:cNvSpPr/>
          <p:nvPr/>
        </p:nvSpPr>
        <p:spPr bwMode="auto">
          <a:xfrm>
            <a:off x="348833" y="381000"/>
            <a:ext cx="4482060" cy="3036696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72075" y="2453289"/>
            <a:ext cx="3562350" cy="3069899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2452" cy="762000"/>
          </a:xfrm>
        </p:spPr>
        <p:txBody>
          <a:bodyPr/>
          <a:lstStyle/>
          <a:p>
            <a:r>
              <a:rPr lang="en-US" dirty="0" smtClean="0"/>
              <a:t>Attack Graph Aggregation</a:t>
            </a:r>
          </a:p>
        </p:txBody>
      </p:sp>
      <p:sp>
        <p:nvSpPr>
          <p:cNvPr id="28681" name="Freeform 12"/>
          <p:cNvSpPr>
            <a:spLocks/>
          </p:cNvSpPr>
          <p:nvPr/>
        </p:nvSpPr>
        <p:spPr bwMode="auto">
          <a:xfrm flipV="1">
            <a:off x="3276600" y="2993040"/>
            <a:ext cx="2290763" cy="792163"/>
          </a:xfrm>
          <a:custGeom>
            <a:avLst/>
            <a:gdLst>
              <a:gd name="T0" fmla="*/ 0 w 1732745"/>
              <a:gd name="T1" fmla="*/ 16654321 h 685193"/>
              <a:gd name="T2" fmla="*/ 805576774 w 1732745"/>
              <a:gd name="T3" fmla="*/ 0 h 6851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32745" h="685193">
                <a:moveTo>
                  <a:pt x="0" y="685193"/>
                </a:moveTo>
                <a:cubicBezTo>
                  <a:pt x="332110" y="-1863"/>
                  <a:pt x="1155163" y="228398"/>
                  <a:pt x="1732745" y="0"/>
                </a:cubicBezTo>
              </a:path>
            </a:pathLst>
          </a:custGeom>
          <a:noFill/>
          <a:ln w="190500" cap="flat" cmpd="sng" algn="ctr">
            <a:gradFill flip="none" rotWithShape="1">
              <a:gsLst>
                <a:gs pos="0">
                  <a:srgbClr val="0099CC"/>
                </a:gs>
                <a:gs pos="93000">
                  <a:srgbClr val="0099CC">
                    <a:alpha val="0"/>
                  </a:srgbClr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808288"/>
            <a:ext cx="57054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700088" y="259830"/>
            <a:ext cx="7772400" cy="762000"/>
          </a:xfrm>
        </p:spPr>
        <p:txBody>
          <a:bodyPr/>
          <a:lstStyle/>
          <a:p>
            <a:r>
              <a:rPr lang="en-US" sz="3200" dirty="0" smtClean="0"/>
              <a:t>Graph Signatures</a:t>
            </a:r>
            <a:endParaRPr lang="en-US" sz="1200" dirty="0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8EBB1B93-0EFE-4FA7-9D0E-1C017175D541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14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2775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050" y="1174750"/>
            <a:ext cx="4962525" cy="3517900"/>
          </a:xfrm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797550" y="4675188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0" i="1">
                <a:solidFill>
                  <a:schemeClr val="tx1"/>
                </a:solidFill>
                <a:latin typeface="Arial" charset="0"/>
              </a:rPr>
              <a:t>Telephone calls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3771900" y="5573713"/>
            <a:ext cx="34512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i="1">
                <a:solidFill>
                  <a:schemeClr val="tx1"/>
                </a:solidFill>
                <a:latin typeface="Arial" charset="0"/>
              </a:rPr>
              <a:t>Multidimensional scaling projection</a:t>
            </a:r>
          </a:p>
          <a:p>
            <a:pPr algn="l">
              <a:spcBef>
                <a:spcPct val="50000"/>
              </a:spcBef>
            </a:pPr>
            <a:r>
              <a:rPr lang="en-US" sz="1400" i="1">
                <a:solidFill>
                  <a:schemeClr val="tx1"/>
                </a:solidFill>
                <a:latin typeface="Arial" charset="0"/>
              </a:rPr>
              <a:t>Semi-automatic clustering</a:t>
            </a:r>
          </a:p>
        </p:txBody>
      </p:sp>
      <p:sp>
        <p:nvSpPr>
          <p:cNvPr id="32778" name="TextBox 1"/>
          <p:cNvSpPr txBox="1">
            <a:spLocks noChangeArrowheads="1"/>
          </p:cNvSpPr>
          <p:nvPr/>
        </p:nvSpPr>
        <p:spPr bwMode="auto">
          <a:xfrm>
            <a:off x="282575" y="1695450"/>
            <a:ext cx="3651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dirty="0"/>
              <a:t>Wong et. al.: </a:t>
            </a:r>
            <a:r>
              <a:rPr lang="en-US" sz="1600" b="0" i="1" dirty="0"/>
              <a:t>Graph Signatures for Visual Analytics, </a:t>
            </a:r>
            <a:r>
              <a:rPr lang="en-US" sz="1600" b="0" dirty="0"/>
              <a:t>2006</a:t>
            </a:r>
          </a:p>
          <a:p>
            <a:pPr algn="l"/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33592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076325"/>
            <a:ext cx="7780338" cy="5262563"/>
          </a:xfrm>
        </p:spPr>
      </p:pic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38C9FC3D-B944-4CFF-8E32-5D8D6BF8A83C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15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727700" y="5230813"/>
            <a:ext cx="808038" cy="766762"/>
          </a:xfrm>
          <a:prstGeom prst="ellipse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90057" y="2963182"/>
            <a:ext cx="2119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dirty="0"/>
              <a:t>Wong </a:t>
            </a:r>
            <a:r>
              <a:rPr lang="en-US" sz="1600" b="0" dirty="0" smtClean="0"/>
              <a:t>2006</a:t>
            </a:r>
            <a:endParaRPr lang="en-US" sz="1600" b="0" dirty="0"/>
          </a:p>
          <a:p>
            <a:pPr algn="l"/>
            <a:endParaRPr lang="en-US" sz="1600" b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0088" y="259830"/>
            <a:ext cx="4201696" cy="762000"/>
          </a:xfrm>
        </p:spPr>
        <p:txBody>
          <a:bodyPr/>
          <a:lstStyle/>
          <a:p>
            <a:r>
              <a:rPr lang="en-US" sz="3200" dirty="0" smtClean="0"/>
              <a:t>missing organizer…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9868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75000">
                <a:schemeClr val="accent4">
                  <a:lumMod val="85000"/>
                  <a:lumOff val="1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757363" y="1020763"/>
            <a:ext cx="5724525" cy="5427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493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PCA dimension reduction</a:t>
            </a:r>
          </a:p>
        </p:txBody>
      </p:sp>
      <p:pic>
        <p:nvPicPr>
          <p:cNvPr id="22533" name="Content Placeholder 6" descr="goviz-img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975" y="1087438"/>
            <a:ext cx="4078288" cy="5294312"/>
          </a:xfrm>
        </p:spPr>
      </p:pic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225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225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D07EA1BE-6D02-4039-8365-EF7369D68A07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16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5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50875" y="244840"/>
            <a:ext cx="7772400" cy="762000"/>
          </a:xfrm>
        </p:spPr>
        <p:txBody>
          <a:bodyPr/>
          <a:lstStyle/>
          <a:p>
            <a:r>
              <a:rPr lang="en-US" sz="3200" dirty="0" smtClean="0"/>
              <a:t>Modular Reasoning</a:t>
            </a:r>
            <a:endParaRPr lang="en-US" sz="1200" dirty="0" smtClean="0"/>
          </a:p>
        </p:txBody>
      </p:sp>
      <p:pic>
        <p:nvPicPr>
          <p:cNvPr id="3174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8" y="1082675"/>
            <a:ext cx="6034087" cy="5311775"/>
          </a:xfrm>
        </p:spPr>
      </p:pic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CC8FBB4D-1A76-4376-BD8E-80BD11A30214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17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559550" y="3495675"/>
            <a:ext cx="25844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buFontTx/>
              <a:buAutoNum type="alphaLcParenR"/>
            </a:pPr>
            <a:r>
              <a:rPr lang="en-US" sz="1600" b="0" dirty="0" smtClean="0"/>
              <a:t> Metabolic </a:t>
            </a:r>
            <a:r>
              <a:rPr lang="en-US" sz="1600" b="0" dirty="0"/>
              <a:t>network</a:t>
            </a:r>
          </a:p>
          <a:p>
            <a:pPr algn="l">
              <a:buFontTx/>
              <a:buAutoNum type="alphaLcParenR"/>
            </a:pPr>
            <a:endParaRPr lang="en-US" sz="1600" b="0" dirty="0"/>
          </a:p>
          <a:p>
            <a:pPr algn="l">
              <a:buFontTx/>
              <a:buAutoNum type="alphaLcParenR"/>
            </a:pPr>
            <a:r>
              <a:rPr lang="en-US" sz="1600" b="0" dirty="0" smtClean="0"/>
              <a:t> Air </a:t>
            </a:r>
            <a:r>
              <a:rPr lang="en-US" sz="1600" b="0" dirty="0"/>
              <a:t>transport</a:t>
            </a:r>
          </a:p>
          <a:p>
            <a:pPr algn="l">
              <a:buFontTx/>
              <a:buAutoNum type="alphaLcParenR"/>
            </a:pPr>
            <a:endParaRPr lang="en-US" sz="1600" b="0" dirty="0"/>
          </a:p>
          <a:p>
            <a:pPr algn="l">
              <a:buFontTx/>
              <a:buAutoNum type="alphaLcParenR"/>
            </a:pPr>
            <a:r>
              <a:rPr lang="en-US" sz="1600" b="0" dirty="0" smtClean="0"/>
              <a:t> Protein </a:t>
            </a:r>
            <a:r>
              <a:rPr lang="en-US" sz="1600" b="0" dirty="0" err="1"/>
              <a:t>interactome</a:t>
            </a:r>
            <a:endParaRPr lang="en-US" sz="1600" b="0" dirty="0"/>
          </a:p>
          <a:p>
            <a:pPr algn="l">
              <a:buFontTx/>
              <a:buAutoNum type="alphaLcParenR"/>
            </a:pPr>
            <a:endParaRPr lang="en-US" sz="1600" b="0" dirty="0"/>
          </a:p>
          <a:p>
            <a:pPr algn="l">
              <a:buFontTx/>
              <a:buAutoNum type="alphaLcParenR"/>
            </a:pPr>
            <a:r>
              <a:rPr lang="en-US" sz="1600" b="0" dirty="0" smtClean="0"/>
              <a:t> Internet </a:t>
            </a:r>
            <a:r>
              <a:rPr lang="en-US" sz="1600" b="0" dirty="0"/>
              <a:t>1998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58825" y="3384550"/>
            <a:ext cx="412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0" i="1">
                <a:solidFill>
                  <a:schemeClr val="tx1"/>
                </a:solidFill>
                <a:latin typeface="Arial" charset="0"/>
              </a:rPr>
              <a:t>Connectivity signatures: vocabulary for network anatomy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6626225" y="1516063"/>
            <a:ext cx="2487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400"/>
              <a:t>Guimera et. al.: </a:t>
            </a:r>
            <a:r>
              <a:rPr lang="en-US" sz="1400" b="0" i="1"/>
              <a:t>Classes of complex networks defined by role-to-role connectivity profiles, </a:t>
            </a:r>
            <a:r>
              <a:rPr lang="en-US" sz="1400" b="0"/>
              <a:t>2006</a:t>
            </a:r>
          </a:p>
          <a:p>
            <a:pPr algn="l"/>
            <a:endParaRPr lang="en-US" sz="1400" b="0"/>
          </a:p>
        </p:txBody>
      </p:sp>
    </p:spTree>
    <p:extLst>
      <p:ext uri="{BB962C8B-B14F-4D97-AF65-F5344CB8AC3E}">
        <p14:creationId xmlns:p14="http://schemas.microsoft.com/office/powerpoint/2010/main" val="218923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6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65163" y="304800"/>
            <a:ext cx="7772400" cy="52938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99"/>
                </a:solidFill>
              </a:rPr>
              <a:t>Comparative Analysis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64082A3C-AA75-49D4-8E35-56A614D9AB0B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18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85" r="-100" b="-611"/>
          <a:stretch/>
        </p:blipFill>
        <p:spPr bwMode="auto">
          <a:xfrm>
            <a:off x="137160" y="1856232"/>
            <a:ext cx="493776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226844"/>
            <a:ext cx="38544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47650" y="5434013"/>
            <a:ext cx="7766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Brushing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000" b="0" i="1" dirty="0">
                <a:solidFill>
                  <a:schemeClr val="tx1"/>
                </a:solidFill>
                <a:latin typeface="Arial" charset="0"/>
              </a:rPr>
              <a:t>selection in one view is highlighted in other views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Cross-brushing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000" b="0" i="1" dirty="0" smtClean="0">
                <a:solidFill>
                  <a:schemeClr val="tx1"/>
                </a:solidFill>
                <a:latin typeface="Arial" charset="0"/>
              </a:rPr>
              <a:t>union, intersection</a:t>
            </a:r>
            <a:endParaRPr lang="en-US" sz="2000" b="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6" name="TextBox 2"/>
          <p:cNvSpPr txBox="1">
            <a:spLocks noChangeArrowheads="1"/>
          </p:cNvSpPr>
          <p:nvPr/>
        </p:nvSpPr>
        <p:spPr bwMode="auto">
          <a:xfrm>
            <a:off x="5205157" y="1771474"/>
            <a:ext cx="149738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600" b="0" i="1" dirty="0" err="1"/>
              <a:t>mashups</a:t>
            </a:r>
            <a:r>
              <a:rPr lang="en-US" sz="1600" b="0" i="1" dirty="0"/>
              <a:t>…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32585" y="2176249"/>
            <a:ext cx="585830" cy="585681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60000"/>
                <a:lumOff val="4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280949" y="2080040"/>
            <a:ext cx="395394" cy="59149"/>
          </a:xfrm>
          <a:prstGeom prst="line">
            <a:avLst/>
          </a:prstGeom>
          <a:noFill/>
          <a:ln w="25400" cap="sq" cmpd="sng" algn="ctr">
            <a:solidFill>
              <a:schemeClr val="accent1">
                <a:lumMod val="60000"/>
                <a:lumOff val="40000"/>
                <a:alpha val="6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tl" rotWithShape="0">
              <a:prstClr val="black">
                <a:alpha val="82000"/>
              </a:prstClr>
            </a:outerShdw>
          </a:effectLst>
        </p:spPr>
      </p:cxnSp>
      <p:cxnSp>
        <p:nvCxnSpPr>
          <p:cNvPr id="28" name="Straight Connector 27"/>
          <p:cNvCxnSpPr/>
          <p:nvPr/>
        </p:nvCxnSpPr>
        <p:spPr bwMode="auto">
          <a:xfrm>
            <a:off x="4293280" y="2139190"/>
            <a:ext cx="383063" cy="135026"/>
          </a:xfrm>
          <a:prstGeom prst="line">
            <a:avLst/>
          </a:prstGeom>
          <a:noFill/>
          <a:ln w="25400" cap="sq" cmpd="sng" algn="ctr">
            <a:solidFill>
              <a:schemeClr val="accent1">
                <a:lumMod val="60000"/>
                <a:lumOff val="40000"/>
                <a:alpha val="6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2700000" algn="tl" rotWithShape="0">
              <a:prstClr val="black">
                <a:alpha val="82000"/>
              </a:prstClr>
            </a:outerShdw>
          </a:effectLst>
        </p:spPr>
      </p:cxnSp>
      <p:cxnSp>
        <p:nvCxnSpPr>
          <p:cNvPr id="30" name="Straight Connector 29"/>
          <p:cNvCxnSpPr/>
          <p:nvPr/>
        </p:nvCxnSpPr>
        <p:spPr bwMode="auto">
          <a:xfrm>
            <a:off x="3092919" y="2051705"/>
            <a:ext cx="395856" cy="332957"/>
          </a:xfrm>
          <a:prstGeom prst="line">
            <a:avLst/>
          </a:prstGeom>
          <a:noFill/>
          <a:ln w="25400" cap="sq" cmpd="sng" algn="ctr">
            <a:solidFill>
              <a:schemeClr val="accent1">
                <a:lumMod val="60000"/>
                <a:lumOff val="4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algn="tl" rotWithShape="0">
              <a:prstClr val="black"/>
            </a:outerShdw>
          </a:effec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495919" y="2139190"/>
            <a:ext cx="395856" cy="245473"/>
          </a:xfrm>
          <a:prstGeom prst="line">
            <a:avLst/>
          </a:prstGeom>
          <a:noFill/>
          <a:ln w="25400" cap="sq" cmpd="sng" algn="ctr">
            <a:solidFill>
              <a:schemeClr val="accent1">
                <a:lumMod val="60000"/>
                <a:lumOff val="4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algn="tl" rotWithShape="0">
              <a:prstClr val="black"/>
            </a:outerShdw>
          </a:effectLst>
        </p:spPr>
      </p:cxnSp>
      <p:grpSp>
        <p:nvGrpSpPr>
          <p:cNvPr id="14" name="Group 13"/>
          <p:cNvGrpSpPr/>
          <p:nvPr/>
        </p:nvGrpSpPr>
        <p:grpSpPr>
          <a:xfrm>
            <a:off x="3092919" y="2020891"/>
            <a:ext cx="1583424" cy="435556"/>
            <a:chOff x="3101884" y="1707306"/>
            <a:chExt cx="1583424" cy="435556"/>
          </a:xfrm>
          <a:effectLst>
            <a:outerShdw blurRad="38100" dist="38100" dir="2700000" algn="tl" rotWithShape="0">
              <a:prstClr val="black">
                <a:alpha val="82000"/>
              </a:prstClr>
            </a:outerShdw>
          </a:effectLst>
        </p:grpSpPr>
        <p:cxnSp>
          <p:nvCxnSpPr>
            <p:cNvPr id="7" name="Straight Connector 6"/>
            <p:cNvCxnSpPr/>
            <p:nvPr/>
          </p:nvCxnSpPr>
          <p:spPr bwMode="auto">
            <a:xfrm>
              <a:off x="3101884" y="1738120"/>
              <a:ext cx="395856" cy="404742"/>
            </a:xfrm>
            <a:prstGeom prst="line">
              <a:avLst/>
            </a:prstGeom>
            <a:noFill/>
            <a:ln w="25400" cap="sq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497740" y="1825603"/>
              <a:ext cx="395856" cy="317259"/>
            </a:xfrm>
            <a:prstGeom prst="line">
              <a:avLst/>
            </a:prstGeom>
            <a:noFill/>
            <a:ln w="25400" cap="sq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893596" y="1825603"/>
              <a:ext cx="395856" cy="1"/>
            </a:xfrm>
            <a:prstGeom prst="line">
              <a:avLst/>
            </a:prstGeom>
            <a:noFill/>
            <a:ln w="25400" cap="sq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4289452" y="1707306"/>
              <a:ext cx="395856" cy="118298"/>
            </a:xfrm>
            <a:prstGeom prst="line">
              <a:avLst/>
            </a:prstGeom>
            <a:noFill/>
            <a:ln w="25400" cap="sq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41550" y="833872"/>
            <a:ext cx="83853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b="0" dirty="0">
                <a:latin typeface="+mj-lt"/>
              </a:rPr>
              <a:t>“...using several views on the same data instead of just one is trivial. Doing it right, and providing the necessary amount of interaction, however, is not." </a:t>
            </a:r>
          </a:p>
          <a:p>
            <a:pPr algn="l"/>
            <a:r>
              <a:rPr lang="en-US" sz="1600" b="0" dirty="0">
                <a:latin typeface="+mj-lt"/>
              </a:rPr>
              <a:t>– </a:t>
            </a:r>
            <a:r>
              <a:rPr lang="en-US" sz="1600" b="0" dirty="0" err="1">
                <a:latin typeface="+mj-lt"/>
              </a:rPr>
              <a:t>Kosara</a:t>
            </a:r>
            <a:r>
              <a:rPr lang="en-US" sz="1600" b="0" dirty="0">
                <a:latin typeface="+mj-lt"/>
              </a:rPr>
              <a:t> et al. 2003</a:t>
            </a:r>
          </a:p>
        </p:txBody>
      </p:sp>
    </p:spTree>
    <p:extLst>
      <p:ext uri="{BB962C8B-B14F-4D97-AF65-F5344CB8AC3E}">
        <p14:creationId xmlns:p14="http://schemas.microsoft.com/office/powerpoint/2010/main" val="125430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ed Rectangle 94"/>
          <p:cNvSpPr/>
          <p:nvPr/>
        </p:nvSpPr>
        <p:spPr bwMode="auto">
          <a:xfrm>
            <a:off x="2944702" y="3268932"/>
            <a:ext cx="3118640" cy="2151963"/>
          </a:xfrm>
          <a:prstGeom prst="roundRect">
            <a:avLst>
              <a:gd name="adj" fmla="val 683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80" y="348425"/>
            <a:ext cx="7587521" cy="762000"/>
          </a:xfrm>
        </p:spPr>
        <p:txBody>
          <a:bodyPr/>
          <a:lstStyle/>
          <a:p>
            <a:r>
              <a:rPr lang="en-US" dirty="0" smtClean="0"/>
              <a:t>iv. DNS-CPA revisited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7772400" cy="4114800"/>
          </a:xfrm>
        </p:spPr>
        <p:txBody>
          <a:bodyPr/>
          <a:lstStyle/>
          <a:p>
            <a:r>
              <a:rPr lang="en-US" dirty="0" smtClean="0"/>
              <a:t>What does a </a:t>
            </a:r>
            <a:r>
              <a:rPr lang="en-US" sz="2000" dirty="0" smtClean="0"/>
              <a:t>DNS-CPA</a:t>
            </a:r>
            <a:r>
              <a:rPr lang="en-US" dirty="0" smtClean="0"/>
              <a:t> look like?</a:t>
            </a:r>
          </a:p>
          <a:p>
            <a:pPr lvl="1"/>
            <a:r>
              <a:rPr lang="en-US" dirty="0" smtClean="0"/>
              <a:t>Temporal signature, semantic refactoring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-1" y="3306493"/>
            <a:ext cx="8365098" cy="2223450"/>
            <a:chOff x="-1" y="2863879"/>
            <a:chExt cx="8365098" cy="2223450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-1" y="3088738"/>
              <a:ext cx="6463661" cy="1998591"/>
            </a:xfrm>
            <a:prstGeom prst="rightArrow">
              <a:avLst>
                <a:gd name="adj1" fmla="val 48195"/>
                <a:gd name="adj2" fmla="val 39414"/>
              </a:avLst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1079" y="2863879"/>
              <a:ext cx="5587401" cy="2071687"/>
              <a:chOff x="331079" y="3352625"/>
              <a:chExt cx="5587401" cy="207168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31079" y="3352625"/>
                <a:ext cx="2432291" cy="2071687"/>
                <a:chOff x="1048799" y="3743325"/>
                <a:chExt cx="2432291" cy="2071687"/>
              </a:xfrm>
            </p:grpSpPr>
            <p:sp>
              <p:nvSpPr>
                <p:cNvPr id="51" name="Rounded Rectangle 50"/>
                <p:cNvSpPr/>
                <p:nvPr/>
              </p:nvSpPr>
              <p:spPr bwMode="auto">
                <a:xfrm>
                  <a:off x="1621225" y="3743325"/>
                  <a:ext cx="1241301" cy="319087"/>
                </a:xfrm>
                <a:prstGeom prst="roundRect">
                  <a:avLst/>
                </a:prstGeom>
                <a:solidFill>
                  <a:srgbClr val="EBEB79">
                    <a:alpha val="50000"/>
                  </a:srgbClr>
                </a:solidFill>
                <a:ln w="9525" cap="flat" cmpd="sng" algn="ctr">
                  <a:solidFill>
                    <a:schemeClr val="tx1">
                      <a:alpha val="2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Verdana" pitchFamily="34" charset="0"/>
                    </a:rPr>
                    <a:t>10.1.6.3</a:t>
                  </a: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 bwMode="auto">
                <a:xfrm>
                  <a:off x="1048799" y="4619623"/>
                  <a:ext cx="2432291" cy="319089"/>
                </a:xfrm>
                <a:prstGeom prst="roundRect">
                  <a:avLst/>
                </a:prstGeom>
                <a:solidFill>
                  <a:srgbClr val="EBEB79">
                    <a:alpha val="50000"/>
                  </a:srgbClr>
                </a:solidFill>
                <a:ln w="9525" cap="flat" cmpd="sng" algn="ctr">
                  <a:solidFill>
                    <a:schemeClr val="tx1">
                      <a:alpha val="2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i="0" u="none" strike="noStrike" cap="none" normalizeH="0" baseline="0" dirty="0" smtClean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Verdana" pitchFamily="34" charset="0"/>
                    </a:rPr>
                    <a:t>10.1.4.2</a:t>
                  </a: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 bwMode="auto">
                <a:xfrm>
                  <a:off x="1427704" y="5495925"/>
                  <a:ext cx="282731" cy="319087"/>
                </a:xfrm>
                <a:prstGeom prst="roundRect">
                  <a:avLst/>
                </a:prstGeom>
                <a:solidFill>
                  <a:srgbClr val="EBEB79">
                    <a:alpha val="57000"/>
                  </a:srgbClr>
                </a:solidFill>
                <a:ln w="9525" cap="flat" cmpd="sng" algn="ctr">
                  <a:solidFill>
                    <a:schemeClr val="tx1">
                      <a:alpha val="2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i="0" u="none" strike="noStrike" cap="none" normalizeH="0" baseline="0" dirty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 bwMode="auto">
                <a:xfrm flipV="1">
                  <a:off x="1571625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194310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 flipV="1">
                  <a:off x="1743075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2040255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2191702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 bwMode="auto">
                <a:xfrm>
                  <a:off x="236220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Arrow Connector 59"/>
                <p:cNvCxnSpPr/>
                <p:nvPr/>
              </p:nvCxnSpPr>
              <p:spPr bwMode="auto">
                <a:xfrm>
                  <a:off x="2487930" y="4062411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1" name="Straight Arrow Connector 60"/>
                <p:cNvCxnSpPr/>
                <p:nvPr/>
              </p:nvCxnSpPr>
              <p:spPr bwMode="auto">
                <a:xfrm>
                  <a:off x="261747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2" name="Straight Arrow Connector 61"/>
                <p:cNvCxnSpPr/>
                <p:nvPr/>
              </p:nvCxnSpPr>
              <p:spPr bwMode="auto">
                <a:xfrm>
                  <a:off x="2769870" y="4062410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3069109" y="3352625"/>
                <a:ext cx="2849371" cy="2071687"/>
                <a:chOff x="4294862" y="3743325"/>
                <a:chExt cx="2849371" cy="207168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294862" y="3743325"/>
                  <a:ext cx="2849371" cy="2071687"/>
                  <a:chOff x="4213346" y="3743325"/>
                  <a:chExt cx="2099712" cy="2071687"/>
                </a:xfrm>
              </p:grpSpPr>
              <p:sp>
                <p:nvSpPr>
                  <p:cNvPr id="49" name="Rounded Rectangle 48"/>
                  <p:cNvSpPr/>
                  <p:nvPr/>
                </p:nvSpPr>
                <p:spPr bwMode="auto">
                  <a:xfrm>
                    <a:off x="4213346" y="4619625"/>
                    <a:ext cx="2099712" cy="31908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FF00">
                          <a:alpha val="90000"/>
                        </a:srgbClr>
                      </a:gs>
                      <a:gs pos="50000">
                        <a:srgbClr val="FFFF00">
                          <a:alpha val="20000"/>
                        </a:srgbClr>
                      </a:gs>
                      <a:gs pos="100000">
                        <a:srgbClr val="FFFF00">
                          <a:alpha val="90000"/>
                        </a:srgbClr>
                      </a:gs>
                    </a:gsLst>
                    <a:lin ang="0" scaled="1"/>
                    <a:tileRect/>
                  </a:gradFill>
                  <a:ln w="9525" cap="flat" cmpd="sng" algn="ctr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Victim</a:t>
                    </a: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-NS</a:t>
                    </a: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 bwMode="auto">
                  <a:xfrm>
                    <a:off x="4756107" y="3743325"/>
                    <a:ext cx="929024" cy="319087"/>
                  </a:xfrm>
                  <a:prstGeom prst="roundRect">
                    <a:avLst/>
                  </a:prstGeom>
                  <a:gradFill>
                    <a:gsLst>
                      <a:gs pos="48800">
                        <a:srgbClr val="0099CC">
                          <a:alpha val="10000"/>
                        </a:srgbClr>
                      </a:gs>
                      <a:gs pos="0">
                        <a:srgbClr val="0099CC">
                          <a:alpha val="80000"/>
                        </a:srgbClr>
                      </a:gs>
                      <a:gs pos="100000">
                        <a:srgbClr val="0099CC">
                          <a:alpha val="80000"/>
                        </a:srgbClr>
                      </a:gs>
                    </a:gsLst>
                    <a:lin ang="10800000" scaled="1"/>
                  </a:gradFill>
                  <a:ln w="9525" cap="flat" cmpd="sng" algn="ctr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Real-NS</a:t>
                    </a: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 bwMode="auto">
                  <a:xfrm>
                    <a:off x="4546600" y="5495925"/>
                    <a:ext cx="1495425" cy="319087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0000">
                          <a:alpha val="70000"/>
                        </a:srgbClr>
                      </a:gs>
                      <a:gs pos="50000">
                        <a:srgbClr val="FF0000">
                          <a:alpha val="10000"/>
                        </a:srgbClr>
                      </a:gs>
                      <a:gs pos="100000">
                        <a:srgbClr val="FF0000">
                          <a:alpha val="70000"/>
                        </a:srgbClr>
                      </a:gs>
                    </a:gsLst>
                    <a:lin ang="0" scaled="1"/>
                  </a:gradFill>
                  <a:ln w="9525" cap="flat" cmpd="sng" algn="ctr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Verdana" pitchFamily="34" charset="0"/>
                      </a:rPr>
                      <a:t>Attacker</a:t>
                    </a: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 flipV="1">
                  <a:off x="4929557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5177207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793674" y="5105552"/>
                  <a:ext cx="273050" cy="278605"/>
                  <a:chOff x="7921534" y="4767352"/>
                  <a:chExt cx="273050" cy="278605"/>
                </a:xfrm>
              </p:grpSpPr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7956064" y="481427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7921534" y="4767352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040682" y="4201715"/>
                  <a:ext cx="273050" cy="278605"/>
                  <a:chOff x="8016142" y="3711115"/>
                  <a:chExt cx="273050" cy="278605"/>
                </a:xfrm>
              </p:grpSpPr>
              <p:sp>
                <p:nvSpPr>
                  <p:cNvPr id="44" name="Oval 43"/>
                  <p:cNvSpPr/>
                  <p:nvPr/>
                </p:nvSpPr>
                <p:spPr bwMode="auto">
                  <a:xfrm>
                    <a:off x="80471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8016142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 bwMode="auto">
                <a:xfrm>
                  <a:off x="6188319" y="4062412"/>
                  <a:ext cx="0" cy="557211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 bwMode="auto">
                <a:xfrm flipV="1">
                  <a:off x="5362074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flipV="1">
                  <a:off x="5604357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5866185" y="4938711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 flipV="1">
                  <a:off x="6085017" y="4933643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 flipV="1">
                  <a:off x="6393717" y="493364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 flipV="1">
                  <a:off x="6639907" y="4942006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6051794" y="4177410"/>
                  <a:ext cx="273050" cy="278605"/>
                  <a:chOff x="7825642" y="3714592"/>
                  <a:chExt cx="273050" cy="278605"/>
                </a:xfrm>
              </p:grpSpPr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7825642" y="3714592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225549" y="5102285"/>
                  <a:ext cx="273050" cy="278605"/>
                  <a:chOff x="7825642" y="3711115"/>
                  <a:chExt cx="273050" cy="278605"/>
                </a:xfrm>
              </p:grpSpPr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7825642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463924" y="509584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5729660" y="509584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5948492" y="509837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257192" y="5095845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503382" y="5095841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9</a:t>
                    </a:r>
                  </a:p>
                </p:txBody>
              </p:sp>
            </p:grpSp>
          </p:grpSp>
          <p:sp>
            <p:nvSpPr>
              <p:cNvPr id="64" name="Rounded Rectangle 63"/>
              <p:cNvSpPr/>
              <p:nvPr/>
            </p:nvSpPr>
            <p:spPr bwMode="auto">
              <a:xfrm>
                <a:off x="903505" y="4990191"/>
                <a:ext cx="1321983" cy="434121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Verdana" pitchFamily="34" charset="0"/>
                  </a:rPr>
                  <a:t>10.1.11.2</a:t>
                </a:r>
              </a:p>
            </p:txBody>
          </p:sp>
          <p:sp>
            <p:nvSpPr>
              <p:cNvPr id="63" name="Arc 62"/>
              <p:cNvSpPr/>
              <p:nvPr/>
            </p:nvSpPr>
            <p:spPr bwMode="auto">
              <a:xfrm>
                <a:off x="2347875" y="4200588"/>
                <a:ext cx="1178857" cy="429492"/>
              </a:xfrm>
              <a:prstGeom prst="arc">
                <a:avLst>
                  <a:gd name="adj1" fmla="val 11387806"/>
                  <a:gd name="adj2" fmla="val 20839041"/>
                </a:avLst>
              </a:prstGeom>
              <a:noFill/>
              <a:ln w="88900" cap="flat" cmpd="sng" algn="ctr">
                <a:gradFill flip="none" rotWithShape="1">
                  <a:gsLst>
                    <a:gs pos="0">
                      <a:srgbClr val="0099CC"/>
                    </a:gs>
                    <a:gs pos="100000">
                      <a:srgbClr val="0099CC">
                        <a:alpha val="9000"/>
                      </a:srgbClr>
                    </a:gs>
                  </a:gsLst>
                  <a:lin ang="108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870694" y="3110301"/>
              <a:ext cx="1494403" cy="1480628"/>
              <a:chOff x="1241219" y="1503188"/>
              <a:chExt cx="2877457" cy="2732935"/>
            </a:xfrm>
            <a:effectLst>
              <a:outerShdw blurRad="76200" dir="18900000" sy="23000" kx="-1200000" algn="bl" rotWithShape="0">
                <a:prstClr val="black">
                  <a:alpha val="55000"/>
                </a:prstClr>
              </a:outerShdw>
            </a:effectLst>
          </p:grpSpPr>
          <p:sp>
            <p:nvSpPr>
              <p:cNvPr id="67" name="Oval 66"/>
              <p:cNvSpPr/>
              <p:nvPr/>
            </p:nvSpPr>
            <p:spPr bwMode="auto">
              <a:xfrm>
                <a:off x="1763527" y="3102000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656484" y="2399476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3149846" y="3634747"/>
                <a:ext cx="465221" cy="4491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1903485" y="3010923"/>
                <a:ext cx="465221" cy="4491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1870570" y="2011354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3737687" y="2991164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1986949" y="3794421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3659814" y="2261392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1299408" y="2764644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776673" y="1503188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160442" y="2639454"/>
                <a:ext cx="703637" cy="66173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3415038" y="3574392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659814" y="2372228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146219" y="3456078"/>
                <a:ext cx="804700" cy="7800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1241219" y="2554782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599100" y="2372228"/>
                <a:ext cx="930442" cy="898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lumMod val="0"/>
                      <a:lumOff val="100000"/>
                      <a:alpha val="70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83" name="Straight Connector 82"/>
              <p:cNvCxnSpPr>
                <a:stCxn id="82" idx="0"/>
              </p:cNvCxnSpPr>
              <p:nvPr/>
            </p:nvCxnSpPr>
            <p:spPr bwMode="auto">
              <a:xfrm flipV="1">
                <a:off x="3064321" y="1834053"/>
                <a:ext cx="64171" cy="538175"/>
              </a:xfrm>
              <a:prstGeom prst="line">
                <a:avLst/>
              </a:prstGeom>
              <a:noFill/>
              <a:ln w="25400" cap="flat" cmpd="sng" algn="ctr">
                <a:solidFill>
                  <a:srgbClr val="0099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2646682" y="3097011"/>
                <a:ext cx="294015" cy="537226"/>
              </a:xfrm>
              <a:prstGeom prst="line">
                <a:avLst/>
              </a:prstGeom>
              <a:noFill/>
              <a:ln w="60325" cap="flat" cmpd="sng" algn="ctr">
                <a:solidFill>
                  <a:srgbClr val="FF0000">
                    <a:alpha val="80000"/>
                  </a:srgbClr>
                </a:solidFill>
                <a:prstDash val="solid"/>
                <a:round/>
                <a:headEnd type="none" w="med" len="med"/>
                <a:tailEnd type="stealth" w="sm" len="lg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flipH="1" flipV="1">
                <a:off x="3351348" y="3160950"/>
                <a:ext cx="386339" cy="66509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2" idx="1"/>
              </p:cNvCxnSpPr>
              <p:nvPr/>
            </p:nvCxnSpPr>
            <p:spPr bwMode="auto">
              <a:xfrm flipH="1" flipV="1">
                <a:off x="2035802" y="2180805"/>
                <a:ext cx="699558" cy="32298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>
                <a:stCxn id="77" idx="1"/>
              </p:cNvCxnSpPr>
              <p:nvPr/>
            </p:nvCxnSpPr>
            <p:spPr bwMode="auto">
              <a:xfrm flipH="1" flipV="1">
                <a:off x="1845368" y="2559826"/>
                <a:ext cx="418118" cy="17653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2576067" y="3222064"/>
                <a:ext cx="23033" cy="24234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0" idx="1"/>
              </p:cNvCxnSpPr>
              <p:nvPr/>
            </p:nvCxnSpPr>
            <p:spPr bwMode="auto">
              <a:xfrm flipH="1" flipV="1">
                <a:off x="2136095" y="3302344"/>
                <a:ext cx="127970" cy="26796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Oval 89"/>
              <p:cNvSpPr/>
              <p:nvPr/>
            </p:nvSpPr>
            <p:spPr bwMode="auto">
              <a:xfrm>
                <a:off x="3601624" y="2784614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7017290" y="4515154"/>
              <a:ext cx="1019000" cy="3190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rPr>
                <a:t>context</a:t>
              </a: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5390230" y="3219573"/>
              <a:ext cx="1019000" cy="319087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rPr>
                <a:t>time</a:t>
              </a:r>
            </a:p>
          </p:txBody>
        </p:sp>
      </p:grpSp>
      <p:sp>
        <p:nvSpPr>
          <p:cNvPr id="94" name="Rounded Rectangle 93"/>
          <p:cNvSpPr/>
          <p:nvPr/>
        </p:nvSpPr>
        <p:spPr bwMode="auto">
          <a:xfrm>
            <a:off x="-335280" y="3268932"/>
            <a:ext cx="3187337" cy="2151963"/>
          </a:xfrm>
          <a:prstGeom prst="roundRect">
            <a:avLst>
              <a:gd name="adj" fmla="val 683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6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/>
          <p:nvPr/>
        </p:nvGrpSpPr>
        <p:grpSpPr>
          <a:xfrm>
            <a:off x="7188527" y="1968689"/>
            <a:ext cx="332900" cy="331719"/>
            <a:chOff x="5818474" y="2283232"/>
            <a:chExt cx="2877457" cy="2851248"/>
          </a:xfrm>
        </p:grpSpPr>
        <p:sp>
          <p:nvSpPr>
            <p:cNvPr id="156" name="Oval 155"/>
            <p:cNvSpPr/>
            <p:nvPr/>
          </p:nvSpPr>
          <p:spPr bwMode="auto">
            <a:xfrm>
              <a:off x="7176355" y="31522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7727101" y="4414791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480740" y="3790967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727101" y="3790967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023463" y="3128353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949281" y="2703865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447825" y="2791398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8314942" y="377120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6340782" y="3882044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564204" y="4574465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237069" y="3041436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876663" y="354468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353928" y="2283232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824536" y="3495175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7992293" y="4354436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340782" y="29998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237069" y="3152272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723474" y="423612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5818474" y="3334826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90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021519" y="2094322"/>
            <a:ext cx="537320" cy="560456"/>
            <a:chOff x="5818474" y="2283232"/>
            <a:chExt cx="2877457" cy="2851248"/>
          </a:xfrm>
        </p:grpSpPr>
        <p:sp>
          <p:nvSpPr>
            <p:cNvPr id="136" name="Oval 135"/>
            <p:cNvSpPr/>
            <p:nvPr/>
          </p:nvSpPr>
          <p:spPr bwMode="auto">
            <a:xfrm>
              <a:off x="7176355" y="31522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7727101" y="4414791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6480740" y="3790967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7727101" y="3790967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7023463" y="3128353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5949281" y="2703865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447825" y="2791398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8314942" y="377120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6340782" y="3882044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6564204" y="4574465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8237069" y="3041436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876663" y="354468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353928" y="2283232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6824536" y="3495175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7992293" y="4354436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340782" y="29998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8237069" y="3152272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6723474" y="423612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818474" y="3334826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55823" y="2342761"/>
            <a:ext cx="801493" cy="820118"/>
            <a:chOff x="5818474" y="2283232"/>
            <a:chExt cx="2877457" cy="2851248"/>
          </a:xfrm>
        </p:grpSpPr>
        <p:sp>
          <p:nvSpPr>
            <p:cNvPr id="116" name="Oval 115"/>
            <p:cNvSpPr/>
            <p:nvPr/>
          </p:nvSpPr>
          <p:spPr bwMode="auto">
            <a:xfrm>
              <a:off x="7176355" y="31522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27101" y="4414791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480740" y="3790967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27101" y="3790967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7023463" y="3128353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5949281" y="2703865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447825" y="2791398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8314942" y="377120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6340782" y="3882044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564204" y="4574465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8237069" y="3041436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5876663" y="3544688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353928" y="2283232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824536" y="3495175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992293" y="4354436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340782" y="299987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237069" y="3152272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723474" y="4236122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5818474" y="3334826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3" name="Isosceles Triangle 112"/>
          <p:cNvSpPr/>
          <p:nvPr/>
        </p:nvSpPr>
        <p:spPr bwMode="auto">
          <a:xfrm rot="5400000">
            <a:off x="5216675" y="2093602"/>
            <a:ext cx="1856938" cy="2223155"/>
          </a:xfrm>
          <a:prstGeom prst="triangle">
            <a:avLst>
              <a:gd name="adj" fmla="val 52258"/>
            </a:avLst>
          </a:prstGeom>
          <a:gradFill flip="none" rotWithShape="1">
            <a:gsLst>
              <a:gs pos="0">
                <a:schemeClr val="tx1">
                  <a:alpha val="59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762000"/>
          </a:xfrm>
        </p:spPr>
        <p:txBody>
          <a:bodyPr/>
          <a:lstStyle/>
          <a:p>
            <a:r>
              <a:rPr lang="en-US" dirty="0" smtClean="0"/>
              <a:t>i. Exemplary problem</a:t>
            </a:r>
            <a:br>
              <a:rPr lang="en-US" dirty="0" smtClean="0"/>
            </a:br>
            <a:r>
              <a:rPr lang="en-US" sz="1400" dirty="0" smtClean="0"/>
              <a:t>DNS cache poisoning attack</a:t>
            </a: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AF60693D-C45A-4F61-BB29-BD18590376C0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2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823" y="4528861"/>
            <a:ext cx="7361584" cy="1544130"/>
          </a:xfrm>
        </p:spPr>
        <p:txBody>
          <a:bodyPr/>
          <a:lstStyle/>
          <a:p>
            <a:r>
              <a:rPr lang="en-US" sz="1800" dirty="0" smtClean="0"/>
              <a:t>Can we generate a </a:t>
            </a:r>
            <a:r>
              <a:rPr lang="en-US" sz="1800" i="1" dirty="0" smtClean="0"/>
              <a:t>meaningful</a:t>
            </a:r>
            <a:r>
              <a:rPr lang="en-US" sz="1800" dirty="0" smtClean="0"/>
              <a:t> drawing, showing semantically enhanced event traces in context?</a:t>
            </a:r>
          </a:p>
          <a:p>
            <a:r>
              <a:rPr lang="en-US" sz="1800" dirty="0" smtClean="0"/>
              <a:t>Can we define a model for interactive exploration of this data to facilitate analytic discovery of </a:t>
            </a:r>
            <a:r>
              <a:rPr lang="en-US" sz="1800" i="1" dirty="0" smtClean="0"/>
              <a:t>novel</a:t>
            </a:r>
            <a:r>
              <a:rPr lang="en-US" sz="1800" dirty="0" smtClean="0"/>
              <a:t> events?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Does the method scale to ever larger networks?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12" name="TextBox 1"/>
          <p:cNvSpPr txBox="1">
            <a:spLocks noChangeArrowheads="1"/>
          </p:cNvSpPr>
          <p:nvPr/>
        </p:nvSpPr>
        <p:spPr bwMode="auto">
          <a:xfrm>
            <a:off x="385834" y="1229800"/>
            <a:ext cx="5420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400" dirty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Hussain</a:t>
            </a:r>
            <a:r>
              <a:rPr lang="en-US" sz="1400" dirty="0" smtClean="0"/>
              <a:t>, A. </a:t>
            </a:r>
            <a:r>
              <a:rPr lang="en-US" sz="1400" dirty="0" err="1" smtClean="0"/>
              <a:t>Viswanathan</a:t>
            </a:r>
            <a:r>
              <a:rPr lang="en-US" sz="1400" dirty="0" smtClean="0"/>
              <a:t>: </a:t>
            </a:r>
          </a:p>
          <a:p>
            <a:pPr algn="l"/>
            <a:r>
              <a:rPr lang="en-US" sz="1400" b="0" i="1" dirty="0" err="1" smtClean="0"/>
              <a:t>Multiresolution</a:t>
            </a:r>
            <a:r>
              <a:rPr lang="en-US" sz="1400" b="0" i="1" dirty="0" smtClean="0"/>
              <a:t> Semantic Visualization of Network Traffic</a:t>
            </a:r>
            <a:endParaRPr lang="en-US" sz="1400" b="0" dirty="0"/>
          </a:p>
          <a:p>
            <a:pPr algn="l"/>
            <a:endParaRPr lang="en-US" sz="14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780100" y="1913269"/>
            <a:ext cx="7265812" cy="2286433"/>
            <a:chOff x="426434" y="1249067"/>
            <a:chExt cx="7265812" cy="2286433"/>
          </a:xfrm>
        </p:grpSpPr>
        <p:sp>
          <p:nvSpPr>
            <p:cNvPr id="4" name="Isosceles Triangle 3"/>
            <p:cNvSpPr/>
            <p:nvPr/>
          </p:nvSpPr>
          <p:spPr bwMode="auto">
            <a:xfrm rot="5400000">
              <a:off x="4917007" y="1357849"/>
              <a:ext cx="1874492" cy="2348705"/>
            </a:xfrm>
            <a:prstGeom prst="triangle">
              <a:avLst>
                <a:gd name="adj" fmla="val 49535"/>
              </a:avLst>
            </a:prstGeom>
            <a:gradFill>
              <a:gsLst>
                <a:gs pos="0">
                  <a:schemeClr val="accent1">
                    <a:alpha val="85000"/>
                    <a:lumMod val="43000"/>
                    <a:lumOff val="57000"/>
                  </a:schemeClr>
                </a:gs>
                <a:gs pos="100000">
                  <a:schemeClr val="accent1">
                    <a:tint val="23500"/>
                    <a:satMod val="160000"/>
                    <a:lumMod val="100000"/>
                    <a:alpha val="46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35849" name="Group 35848"/>
            <p:cNvGrpSpPr/>
            <p:nvPr/>
          </p:nvGrpSpPr>
          <p:grpSpPr>
            <a:xfrm>
              <a:off x="426434" y="1463813"/>
              <a:ext cx="4109392" cy="2071687"/>
              <a:chOff x="658065" y="3341530"/>
              <a:chExt cx="4109392" cy="207168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58065" y="3341530"/>
                <a:ext cx="1495425" cy="2071687"/>
                <a:chOff x="1447800" y="3743325"/>
                <a:chExt cx="1495425" cy="2071687"/>
              </a:xfrm>
            </p:grpSpPr>
            <p:sp>
              <p:nvSpPr>
                <p:cNvPr id="2" name="Rounded Rectangle 1"/>
                <p:cNvSpPr/>
                <p:nvPr/>
              </p:nvSpPr>
              <p:spPr bwMode="auto">
                <a:xfrm>
                  <a:off x="1447800" y="3743325"/>
                  <a:ext cx="1495425" cy="319087"/>
                </a:xfrm>
                <a:prstGeom prst="roundRect">
                  <a:avLst/>
                </a:prstGeom>
                <a:solidFill>
                  <a:srgbClr val="EBEB7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i="0" u="none" strike="noStrike" cap="none" normalizeH="0" baseline="0" dirty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rPr>
                    <a:t>10.1.6.3</a:t>
                  </a: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1447800" y="4619625"/>
                  <a:ext cx="1495425" cy="319087"/>
                </a:xfrm>
                <a:prstGeom prst="roundRect">
                  <a:avLst/>
                </a:prstGeom>
                <a:solidFill>
                  <a:srgbClr val="EBEB7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i="0" u="none" strike="noStrike" cap="none" normalizeH="0" baseline="0" dirty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rPr>
                    <a:t>10.1.4.2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1447800" y="5495925"/>
                  <a:ext cx="1495425" cy="319087"/>
                </a:xfrm>
                <a:prstGeom prst="roundRect">
                  <a:avLst/>
                </a:prstGeom>
                <a:solidFill>
                  <a:srgbClr val="EBEB7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i="0" u="none" strike="noStrike" cap="none" normalizeH="0" baseline="0" dirty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rPr>
                    <a:t>10.1.11.2</a:t>
                  </a:r>
                </a:p>
              </p:txBody>
            </p:sp>
            <p:cxnSp>
              <p:nvCxnSpPr>
                <p:cNvPr id="5" name="Straight Arrow Connector 4"/>
                <p:cNvCxnSpPr/>
                <p:nvPr/>
              </p:nvCxnSpPr>
              <p:spPr bwMode="auto">
                <a:xfrm flipV="1">
                  <a:off x="1571625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 bwMode="auto">
                <a:xfrm>
                  <a:off x="194310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 flipV="1">
                  <a:off x="1628775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5" name="Straight Arrow Connector 24"/>
                <p:cNvCxnSpPr/>
                <p:nvPr/>
              </p:nvCxnSpPr>
              <p:spPr bwMode="auto">
                <a:xfrm>
                  <a:off x="2040255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2191702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7" name="Straight Arrow Connector 26"/>
                <p:cNvCxnSpPr/>
                <p:nvPr/>
              </p:nvCxnSpPr>
              <p:spPr bwMode="auto">
                <a:xfrm>
                  <a:off x="236220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2487930" y="4062411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9" name="Straight Arrow Connector 28"/>
                <p:cNvCxnSpPr/>
                <p:nvPr/>
              </p:nvCxnSpPr>
              <p:spPr bwMode="auto">
                <a:xfrm>
                  <a:off x="2617470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>
                  <a:off x="2769870" y="4062410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35847" name="Group 35846"/>
              <p:cNvGrpSpPr/>
              <p:nvPr/>
            </p:nvGrpSpPr>
            <p:grpSpPr>
              <a:xfrm>
                <a:off x="2738122" y="3341530"/>
                <a:ext cx="2029335" cy="2071687"/>
                <a:chOff x="4747097" y="3743325"/>
                <a:chExt cx="2029335" cy="2071687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4747097" y="3743325"/>
                  <a:ext cx="2029335" cy="2071687"/>
                  <a:chOff x="4546600" y="3743325"/>
                  <a:chExt cx="1495425" cy="2071687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4546600" y="3743325"/>
                    <a:ext cx="1495425" cy="319087"/>
                  </a:xfrm>
                  <a:prstGeom prst="roundRect">
                    <a:avLst/>
                  </a:prstGeom>
                  <a:solidFill>
                    <a:srgbClr val="EBEB7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Real-NS</a:t>
                    </a: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 bwMode="auto">
                  <a:xfrm>
                    <a:off x="4546600" y="4619625"/>
                    <a:ext cx="1495425" cy="319087"/>
                  </a:xfrm>
                  <a:prstGeom prst="roundRect">
                    <a:avLst/>
                  </a:prstGeom>
                  <a:solidFill>
                    <a:srgbClr val="EBEB7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Victim-NS</a:t>
                    </a: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4546600" y="5495925"/>
                    <a:ext cx="1495425" cy="319087"/>
                  </a:xfrm>
                  <a:prstGeom prst="roundRect">
                    <a:avLst/>
                  </a:prstGeom>
                  <a:solidFill>
                    <a:srgbClr val="EBEB7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Verdana" pitchFamily="34" charset="0"/>
                      </a:rPr>
                      <a:t>Attacker</a:t>
                    </a:r>
                  </a:p>
                </p:txBody>
              </p:sp>
            </p:grpSp>
            <p:cxnSp>
              <p:nvCxnSpPr>
                <p:cNvPr id="34" name="Straight Arrow Connector 33"/>
                <p:cNvCxnSpPr/>
                <p:nvPr/>
              </p:nvCxnSpPr>
              <p:spPr bwMode="auto">
                <a:xfrm flipV="1">
                  <a:off x="4929557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6" name="Straight Arrow Connector 35"/>
                <p:cNvCxnSpPr/>
                <p:nvPr/>
              </p:nvCxnSpPr>
              <p:spPr bwMode="auto">
                <a:xfrm flipV="1">
                  <a:off x="4986707" y="40624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4796940" y="5102286"/>
                  <a:ext cx="273050" cy="278605"/>
                  <a:chOff x="7924800" y="4764086"/>
                  <a:chExt cx="273050" cy="278605"/>
                </a:xfrm>
              </p:grpSpPr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7956064" y="481427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7924800" y="4764086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850182" y="4201715"/>
                  <a:ext cx="273050" cy="278605"/>
                  <a:chOff x="7825642" y="3711115"/>
                  <a:chExt cx="273050" cy="278605"/>
                </a:xfrm>
              </p:grpSpPr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7825642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54" name="Straight Arrow Connector 53"/>
                <p:cNvCxnSpPr/>
                <p:nvPr/>
              </p:nvCxnSpPr>
              <p:spPr bwMode="auto">
                <a:xfrm>
                  <a:off x="6188319" y="4062412"/>
                  <a:ext cx="0" cy="557211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 flipV="1">
                  <a:off x="5362074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 bwMode="auto">
                <a:xfrm flipV="1">
                  <a:off x="5604357" y="493871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0" name="Straight Arrow Connector 59"/>
                <p:cNvCxnSpPr/>
                <p:nvPr/>
              </p:nvCxnSpPr>
              <p:spPr bwMode="auto">
                <a:xfrm flipV="1">
                  <a:off x="5866185" y="4938711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1" name="Straight Arrow Connector 60"/>
                <p:cNvCxnSpPr/>
                <p:nvPr/>
              </p:nvCxnSpPr>
              <p:spPr bwMode="auto">
                <a:xfrm flipV="1">
                  <a:off x="6085017" y="4933643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2" name="Straight Arrow Connector 61"/>
                <p:cNvCxnSpPr/>
                <p:nvPr/>
              </p:nvCxnSpPr>
              <p:spPr bwMode="auto">
                <a:xfrm flipV="1">
                  <a:off x="6393717" y="4933642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3" name="Straight Arrow Connector 62"/>
                <p:cNvCxnSpPr/>
                <p:nvPr/>
              </p:nvCxnSpPr>
              <p:spPr bwMode="auto">
                <a:xfrm flipV="1">
                  <a:off x="6639907" y="4942006"/>
                  <a:ext cx="0" cy="55721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64" name="Group 63"/>
                <p:cNvGrpSpPr/>
                <p:nvPr/>
              </p:nvGrpSpPr>
              <p:grpSpPr>
                <a:xfrm>
                  <a:off x="6051794" y="4173933"/>
                  <a:ext cx="273050" cy="278605"/>
                  <a:chOff x="7825642" y="3711115"/>
                  <a:chExt cx="273050" cy="278605"/>
                </a:xfrm>
              </p:grpSpPr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7825642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5225549" y="5102285"/>
                  <a:ext cx="273050" cy="278605"/>
                  <a:chOff x="7825642" y="3711115"/>
                  <a:chExt cx="273050" cy="278605"/>
                </a:xfrm>
              </p:grpSpPr>
              <p:sp>
                <p:nvSpPr>
                  <p:cNvPr id="68" name="Oval 67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7825642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5463924" y="509584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5729660" y="509584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5948492" y="5098376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6</a:t>
                    </a: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257192" y="5095845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80" name="Oval 79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503382" y="5095841"/>
                  <a:ext cx="273050" cy="278605"/>
                  <a:chOff x="7821734" y="3711115"/>
                  <a:chExt cx="273050" cy="278605"/>
                </a:xfrm>
              </p:grpSpPr>
              <p:sp>
                <p:nvSpPr>
                  <p:cNvPr id="83" name="Oval 82"/>
                  <p:cNvSpPr/>
                  <p:nvPr/>
                </p:nvSpPr>
                <p:spPr bwMode="auto">
                  <a:xfrm>
                    <a:off x="7856659" y="3752726"/>
                    <a:ext cx="203200" cy="21101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7821734" y="3711115"/>
                    <a:ext cx="273050" cy="278605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rPr>
                      <a:t>9</a:t>
                    </a:r>
                  </a:p>
                </p:txBody>
              </p:sp>
            </p:grpSp>
          </p:grpSp>
        </p:grpSp>
        <p:sp>
          <p:nvSpPr>
            <p:cNvPr id="35853" name="Arc 35852"/>
            <p:cNvSpPr/>
            <p:nvPr/>
          </p:nvSpPr>
          <p:spPr bwMode="auto">
            <a:xfrm>
              <a:off x="1544140" y="1249067"/>
              <a:ext cx="1372964" cy="429492"/>
            </a:xfrm>
            <a:prstGeom prst="arc">
              <a:avLst>
                <a:gd name="adj1" fmla="val 11387806"/>
                <a:gd name="adj2" fmla="val 20839041"/>
              </a:avLst>
            </a:prstGeom>
            <a:noFill/>
            <a:ln w="63500" cap="flat" cmpd="sng" algn="ctr">
              <a:gradFill flip="none" rotWithShape="1">
                <a:gsLst>
                  <a:gs pos="0">
                    <a:srgbClr val="FF0000"/>
                  </a:gs>
                  <a:gs pos="100000">
                    <a:srgbClr val="C00000">
                      <a:alpha val="27000"/>
                    </a:srgbClr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197843" y="1807367"/>
              <a:ext cx="1494403" cy="1360643"/>
              <a:chOff x="1241219" y="1503188"/>
              <a:chExt cx="2877457" cy="2732935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1763527" y="3102000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1656484" y="2399476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3149846" y="3634747"/>
                <a:ext cx="465221" cy="4491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903485" y="3010923"/>
                <a:ext cx="465221" cy="44917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1870570" y="2011354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3737687" y="2991164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1986949" y="3794421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659814" y="2261392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299408" y="2764644"/>
                <a:ext cx="214086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776673" y="1503188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247281" y="2715131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3415038" y="3574392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3659814" y="2372228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146219" y="3456078"/>
                <a:ext cx="804700" cy="780044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241219" y="2554782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2599100" y="2372228"/>
                <a:ext cx="930442" cy="89835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03" name="Straight Connector 102"/>
              <p:cNvCxnSpPr>
                <a:stCxn id="102" idx="0"/>
              </p:cNvCxnSpPr>
              <p:nvPr/>
            </p:nvCxnSpPr>
            <p:spPr bwMode="auto">
              <a:xfrm flipV="1">
                <a:off x="3064321" y="1834053"/>
                <a:ext cx="64171" cy="53817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flipV="1">
                <a:off x="2611440" y="3216979"/>
                <a:ext cx="229404" cy="53817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flipH="1" flipV="1">
                <a:off x="3351348" y="3160950"/>
                <a:ext cx="386339" cy="66509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>
                <a:stCxn id="102" idx="1"/>
              </p:cNvCxnSpPr>
              <p:nvPr/>
            </p:nvCxnSpPr>
            <p:spPr bwMode="auto">
              <a:xfrm flipH="1" flipV="1">
                <a:off x="2035802" y="2180805"/>
                <a:ext cx="699558" cy="32298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>
                <a:stCxn id="97" idx="1"/>
              </p:cNvCxnSpPr>
              <p:nvPr/>
            </p:nvCxnSpPr>
            <p:spPr bwMode="auto">
              <a:xfrm flipH="1" flipV="1">
                <a:off x="1889444" y="2559825"/>
                <a:ext cx="460882" cy="25221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2576067" y="3222064"/>
                <a:ext cx="23033" cy="24234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>
                <a:stCxn id="100" idx="1"/>
              </p:cNvCxnSpPr>
              <p:nvPr/>
            </p:nvCxnSpPr>
            <p:spPr bwMode="auto">
              <a:xfrm flipH="1" flipV="1">
                <a:off x="2136095" y="3302344"/>
                <a:ext cx="127970" cy="26796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Oval 109"/>
              <p:cNvSpPr/>
              <p:nvPr/>
            </p:nvSpPr>
            <p:spPr bwMode="auto">
              <a:xfrm>
                <a:off x="3601624" y="2784614"/>
                <a:ext cx="330465" cy="3206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11" name="Rounded Rectangle 110"/>
            <p:cNvSpPr/>
            <p:nvPr/>
          </p:nvSpPr>
          <p:spPr bwMode="auto">
            <a:xfrm>
              <a:off x="5860397" y="3040849"/>
              <a:ext cx="1728825" cy="3190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rPr>
                <a:t>network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rPr>
                <a:t>context</a:t>
              </a: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2717437" y="2086373"/>
            <a:ext cx="2329007" cy="2151963"/>
          </a:xfrm>
          <a:prstGeom prst="roundRect">
            <a:avLst>
              <a:gd name="adj" fmla="val 683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-387429" y="2078809"/>
            <a:ext cx="2812086" cy="2151963"/>
          </a:xfrm>
          <a:prstGeom prst="roundRect">
            <a:avLst>
              <a:gd name="adj" fmla="val 683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55" cy="68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85550" y="11273"/>
            <a:ext cx="8283393" cy="80861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Analytics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3868241" y="1351001"/>
            <a:ext cx="357934" cy="340824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605888" y="1467192"/>
            <a:ext cx="465221" cy="449179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10440" y="1276859"/>
            <a:ext cx="1198439" cy="1205084"/>
            <a:chOff x="2289490" y="1286404"/>
            <a:chExt cx="1969049" cy="1962582"/>
          </a:xfrm>
        </p:grpSpPr>
        <p:sp>
          <p:nvSpPr>
            <p:cNvPr id="29" name="Oval 28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59237" y="2084215"/>
            <a:ext cx="1969049" cy="1962582"/>
            <a:chOff x="2289490" y="1286404"/>
            <a:chExt cx="1969049" cy="1962582"/>
          </a:xfrm>
        </p:grpSpPr>
        <p:sp>
          <p:nvSpPr>
            <p:cNvPr id="20" name="Oval 19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02306" y="3039198"/>
            <a:ext cx="4394280" cy="4406631"/>
            <a:chOff x="2289490" y="1286404"/>
            <a:chExt cx="1969049" cy="1962582"/>
          </a:xfrm>
        </p:grpSpPr>
        <p:sp>
          <p:nvSpPr>
            <p:cNvPr id="95" name="Oval 94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73" y="203820"/>
            <a:ext cx="4340545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DNS setting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026072" y="3716459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41828" y="1286404"/>
            <a:ext cx="930442" cy="898358"/>
            <a:chOff x="6841828" y="2000538"/>
            <a:chExt cx="930442" cy="898358"/>
          </a:xfrm>
        </p:grpSpPr>
        <p:sp>
          <p:nvSpPr>
            <p:cNvPr id="11" name="Oval 10"/>
            <p:cNvSpPr/>
            <p:nvPr/>
          </p:nvSpPr>
          <p:spPr bwMode="auto">
            <a:xfrm>
              <a:off x="6841828" y="200053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Up Ribbon 12"/>
            <p:cNvSpPr/>
            <p:nvPr/>
          </p:nvSpPr>
          <p:spPr bwMode="auto">
            <a:xfrm>
              <a:off x="6894593" y="2283555"/>
              <a:ext cx="825557" cy="296427"/>
            </a:xfrm>
            <a:prstGeom prst="ribbon2">
              <a:avLst>
                <a:gd name="adj1" fmla="val 24359"/>
                <a:gd name="adj2" fmla="val 67116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sx="101000" sy="101000" algn="tl" rotWithShape="0">
                <a:prstClr val="black">
                  <a:alpha val="78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7181449" y="1930369"/>
            <a:ext cx="1241301" cy="319087"/>
          </a:xfrm>
          <a:prstGeom prst="roundRect">
            <a:avLst/>
          </a:prstGeom>
          <a:solidFill>
            <a:srgbClr val="EBEB79">
              <a:alpha val="5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itchFamily="34" charset="0"/>
              </a:rPr>
              <a:t>ood.com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1753630" y="26938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03579" y="2717566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860941" y="27491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94995" y="2777760"/>
            <a:ext cx="325894" cy="34614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c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938158" y="2831607"/>
            <a:ext cx="377417" cy="397808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87939" y="1571402"/>
            <a:ext cx="316236" cy="310631"/>
            <a:chOff x="3013070" y="1433822"/>
            <a:chExt cx="316236" cy="31063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013070" y="1433822"/>
              <a:ext cx="133226" cy="20445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033726" y="1465219"/>
              <a:ext cx="16397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066086" y="1536049"/>
              <a:ext cx="26322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86996" y="3959715"/>
            <a:ext cx="882580" cy="1064842"/>
            <a:chOff x="3452930" y="4177509"/>
            <a:chExt cx="882580" cy="1064842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452930" y="4177509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502879" y="4196720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3560241" y="4223889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594295" y="4252454"/>
              <a:ext cx="325894" cy="34614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c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637458" y="4306301"/>
              <a:ext cx="377417" cy="397808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3645820" y="4385022"/>
              <a:ext cx="546132" cy="5815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/>
                <a:t>c</a:t>
              </a:r>
              <a:endParaRPr kumimoji="0" lang="en-US" sz="3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655411" y="4511347"/>
              <a:ext cx="680099" cy="7310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 smtClean="0"/>
                <a:t>c</a:t>
              </a:r>
              <a:endParaRPr kumimoji="0" lang="en-US" sz="40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3183246" y="1808245"/>
            <a:ext cx="4089903" cy="477924"/>
          </a:xfrm>
          <a:custGeom>
            <a:avLst/>
            <a:gdLst>
              <a:gd name="connsiteX0" fmla="*/ 0 w 4276164"/>
              <a:gd name="connsiteY0" fmla="*/ 0 h 530704"/>
              <a:gd name="connsiteX1" fmla="*/ 1465729 w 4276164"/>
              <a:gd name="connsiteY1" fmla="*/ 524435 h 530704"/>
              <a:gd name="connsiteX2" fmla="*/ 4276164 w 4276164"/>
              <a:gd name="connsiteY2" fmla="*/ 242047 h 530704"/>
              <a:gd name="connsiteX0" fmla="*/ 0 w 4169154"/>
              <a:gd name="connsiteY0" fmla="*/ 0 h 544777"/>
              <a:gd name="connsiteX1" fmla="*/ 1465729 w 4169154"/>
              <a:gd name="connsiteY1" fmla="*/ 524435 h 544777"/>
              <a:gd name="connsiteX2" fmla="*/ 4169154 w 4169154"/>
              <a:gd name="connsiteY2" fmla="*/ 350938 h 544777"/>
              <a:gd name="connsiteX0" fmla="*/ 0 w 4169154"/>
              <a:gd name="connsiteY0" fmla="*/ 0 h 488175"/>
              <a:gd name="connsiteX1" fmla="*/ 1465730 w 4169154"/>
              <a:gd name="connsiteY1" fmla="*/ 451841 h 488175"/>
              <a:gd name="connsiteX2" fmla="*/ 4169154 w 4169154"/>
              <a:gd name="connsiteY2" fmla="*/ 350938 h 488175"/>
              <a:gd name="connsiteX0" fmla="*/ 0 w 4169154"/>
              <a:gd name="connsiteY0" fmla="*/ 0 h 451586"/>
              <a:gd name="connsiteX1" fmla="*/ 1462278 w 4169154"/>
              <a:gd name="connsiteY1" fmla="*/ 386506 h 451586"/>
              <a:gd name="connsiteX2" fmla="*/ 4169154 w 4169154"/>
              <a:gd name="connsiteY2" fmla="*/ 350938 h 451586"/>
              <a:gd name="connsiteX0" fmla="*/ 0 w 4165185"/>
              <a:gd name="connsiteY0" fmla="*/ 0 h 415866"/>
              <a:gd name="connsiteX1" fmla="*/ 1462278 w 4165185"/>
              <a:gd name="connsiteY1" fmla="*/ 386506 h 415866"/>
              <a:gd name="connsiteX2" fmla="*/ 4165185 w 4165185"/>
              <a:gd name="connsiteY2" fmla="*/ 280004 h 415866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309212"/>
              <a:gd name="connsiteX1" fmla="*/ 4161216 w 4161216"/>
              <a:gd name="connsiteY1" fmla="*/ 309212 h 309212"/>
              <a:gd name="connsiteX0" fmla="*/ 0 w 4161216"/>
              <a:gd name="connsiteY0" fmla="*/ 0 h 434108"/>
              <a:gd name="connsiteX1" fmla="*/ 4161216 w 4161216"/>
              <a:gd name="connsiteY1" fmla="*/ 309212 h 434108"/>
              <a:gd name="connsiteX0" fmla="*/ 0 w 4161216"/>
              <a:gd name="connsiteY0" fmla="*/ 0 h 480610"/>
              <a:gd name="connsiteX1" fmla="*/ 4161216 w 4161216"/>
              <a:gd name="connsiteY1" fmla="*/ 309212 h 480610"/>
              <a:gd name="connsiteX0" fmla="*/ 0 w 4161216"/>
              <a:gd name="connsiteY0" fmla="*/ 0 h 429037"/>
              <a:gd name="connsiteX1" fmla="*/ 4161216 w 4161216"/>
              <a:gd name="connsiteY1" fmla="*/ 309212 h 429037"/>
              <a:gd name="connsiteX0" fmla="*/ 0 w 4161216"/>
              <a:gd name="connsiteY0" fmla="*/ 0 h 375340"/>
              <a:gd name="connsiteX1" fmla="*/ 4161216 w 4161216"/>
              <a:gd name="connsiteY1" fmla="*/ 309212 h 375340"/>
              <a:gd name="connsiteX0" fmla="*/ 0 w 4161216"/>
              <a:gd name="connsiteY0" fmla="*/ 0 h 510321"/>
              <a:gd name="connsiteX1" fmla="*/ 4161216 w 4161216"/>
              <a:gd name="connsiteY1" fmla="*/ 309212 h 510321"/>
              <a:gd name="connsiteX0" fmla="*/ 0 w 4153280"/>
              <a:gd name="connsiteY0" fmla="*/ 0 h 510322"/>
              <a:gd name="connsiteX1" fmla="*/ 4153280 w 4153280"/>
              <a:gd name="connsiteY1" fmla="*/ 309212 h 5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3280" h="510322">
                <a:moveTo>
                  <a:pt x="0" y="0"/>
                </a:moveTo>
                <a:cubicBezTo>
                  <a:pt x="1716436" y="1233844"/>
                  <a:pt x="2944779" y="-227809"/>
                  <a:pt x="4153280" y="309212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97946" y="3974647"/>
            <a:ext cx="389258" cy="390043"/>
            <a:chOff x="7026072" y="3037956"/>
            <a:chExt cx="389258" cy="390043"/>
          </a:xfrm>
        </p:grpSpPr>
        <p:sp>
          <p:nvSpPr>
            <p:cNvPr id="78" name="Oval 77"/>
            <p:cNvSpPr/>
            <p:nvPr/>
          </p:nvSpPr>
          <p:spPr bwMode="auto">
            <a:xfrm>
              <a:off x="7028730" y="3040614"/>
              <a:ext cx="386600" cy="3873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Flowchart: Summing Junction 78"/>
            <p:cNvSpPr/>
            <p:nvPr/>
          </p:nvSpPr>
          <p:spPr bwMode="auto">
            <a:xfrm>
              <a:off x="7026072" y="3037956"/>
              <a:ext cx="386600" cy="387385"/>
            </a:xfrm>
            <a:prstGeom prst="flowChartSummingJunction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8" name="Freeform 17"/>
          <p:cNvSpPr/>
          <p:nvPr/>
        </p:nvSpPr>
        <p:spPr bwMode="auto">
          <a:xfrm>
            <a:off x="3827196" y="2204348"/>
            <a:ext cx="3419056" cy="2621319"/>
          </a:xfrm>
          <a:custGeom>
            <a:avLst/>
            <a:gdLst>
              <a:gd name="connsiteX0" fmla="*/ 0 w 3553097"/>
              <a:gd name="connsiteY0" fmla="*/ 1625557 h 1652840"/>
              <a:gd name="connsiteX1" fmla="*/ 1045029 w 3553097"/>
              <a:gd name="connsiteY1" fmla="*/ 1442677 h 1652840"/>
              <a:gd name="connsiteX2" fmla="*/ 2364377 w 3553097"/>
              <a:gd name="connsiteY2" fmla="*/ 71077 h 1652840"/>
              <a:gd name="connsiteX3" fmla="*/ 3553097 w 3553097"/>
              <a:gd name="connsiteY3" fmla="*/ 319272 h 1652840"/>
              <a:gd name="connsiteX0" fmla="*/ 0 w 3553097"/>
              <a:gd name="connsiteY0" fmla="*/ 1586860 h 1612214"/>
              <a:gd name="connsiteX1" fmla="*/ 1045029 w 3553097"/>
              <a:gd name="connsiteY1" fmla="*/ 1403980 h 1612214"/>
              <a:gd name="connsiteX2" fmla="*/ 2375072 w 3553097"/>
              <a:gd name="connsiteY2" fmla="*/ 80506 h 1612214"/>
              <a:gd name="connsiteX3" fmla="*/ 3553097 w 3553097"/>
              <a:gd name="connsiteY3" fmla="*/ 280575 h 1612214"/>
              <a:gd name="connsiteX0" fmla="*/ 0 w 3729560"/>
              <a:gd name="connsiteY0" fmla="*/ 1516381 h 1541735"/>
              <a:gd name="connsiteX1" fmla="*/ 1045029 w 3729560"/>
              <a:gd name="connsiteY1" fmla="*/ 1333501 h 1541735"/>
              <a:gd name="connsiteX2" fmla="*/ 2375072 w 3729560"/>
              <a:gd name="connsiteY2" fmla="*/ 10027 h 1541735"/>
              <a:gd name="connsiteX3" fmla="*/ 3729560 w 3729560"/>
              <a:gd name="connsiteY3" fmla="*/ 755528 h 1541735"/>
              <a:gd name="connsiteX0" fmla="*/ 0 w 3692128"/>
              <a:gd name="connsiteY0" fmla="*/ 1517899 h 1543253"/>
              <a:gd name="connsiteX1" fmla="*/ 1045029 w 3692128"/>
              <a:gd name="connsiteY1" fmla="*/ 1335019 h 1543253"/>
              <a:gd name="connsiteX2" fmla="*/ 2375072 w 3692128"/>
              <a:gd name="connsiteY2" fmla="*/ 11545 h 1543253"/>
              <a:gd name="connsiteX3" fmla="*/ 3692128 w 3692128"/>
              <a:gd name="connsiteY3" fmla="*/ 724961 h 1543253"/>
              <a:gd name="connsiteX0" fmla="*/ 0 w 3660044"/>
              <a:gd name="connsiteY0" fmla="*/ 1519296 h 1544650"/>
              <a:gd name="connsiteX1" fmla="*/ 1045029 w 3660044"/>
              <a:gd name="connsiteY1" fmla="*/ 1336416 h 1544650"/>
              <a:gd name="connsiteX2" fmla="*/ 2375072 w 3660044"/>
              <a:gd name="connsiteY2" fmla="*/ 12942 h 1544650"/>
              <a:gd name="connsiteX3" fmla="*/ 3660044 w 3660044"/>
              <a:gd name="connsiteY3" fmla="*/ 699621 h 1544650"/>
              <a:gd name="connsiteX0" fmla="*/ 0 w 3606570"/>
              <a:gd name="connsiteY0" fmla="*/ 1521142 h 1546496"/>
              <a:gd name="connsiteX1" fmla="*/ 1045029 w 3606570"/>
              <a:gd name="connsiteY1" fmla="*/ 1338262 h 1546496"/>
              <a:gd name="connsiteX2" fmla="*/ 2375072 w 3606570"/>
              <a:gd name="connsiteY2" fmla="*/ 14788 h 1546496"/>
              <a:gd name="connsiteX3" fmla="*/ 3606570 w 3606570"/>
              <a:gd name="connsiteY3" fmla="*/ 669383 h 1546496"/>
              <a:gd name="connsiteX0" fmla="*/ 0 w 3606570"/>
              <a:gd name="connsiteY0" fmla="*/ 1562992 h 1590056"/>
              <a:gd name="connsiteX1" fmla="*/ 1045029 w 3606570"/>
              <a:gd name="connsiteY1" fmla="*/ 1380112 h 1590056"/>
              <a:gd name="connsiteX2" fmla="*/ 2578272 w 3606570"/>
              <a:gd name="connsiteY2" fmla="*/ 13859 h 1590056"/>
              <a:gd name="connsiteX3" fmla="*/ 3606570 w 3606570"/>
              <a:gd name="connsiteY3" fmla="*/ 711233 h 1590056"/>
              <a:gd name="connsiteX0" fmla="*/ 0 w 3718864"/>
              <a:gd name="connsiteY0" fmla="*/ 1559270 h 1586334"/>
              <a:gd name="connsiteX1" fmla="*/ 1045029 w 3718864"/>
              <a:gd name="connsiteY1" fmla="*/ 1376390 h 1586334"/>
              <a:gd name="connsiteX2" fmla="*/ 2578272 w 3718864"/>
              <a:gd name="connsiteY2" fmla="*/ 10137 h 1586334"/>
              <a:gd name="connsiteX3" fmla="*/ 3718864 w 3718864"/>
              <a:gd name="connsiteY3" fmla="*/ 782374 h 1586334"/>
              <a:gd name="connsiteX0" fmla="*/ 0 w 3718864"/>
              <a:gd name="connsiteY0" fmla="*/ 1538185 h 1564384"/>
              <a:gd name="connsiteX1" fmla="*/ 1045029 w 3718864"/>
              <a:gd name="connsiteY1" fmla="*/ 1355305 h 1564384"/>
              <a:gd name="connsiteX2" fmla="*/ 2605009 w 3718864"/>
              <a:gd name="connsiteY2" fmla="*/ 10442 h 1564384"/>
              <a:gd name="connsiteX3" fmla="*/ 3718864 w 3718864"/>
              <a:gd name="connsiteY3" fmla="*/ 761289 h 1564384"/>
              <a:gd name="connsiteX0" fmla="*/ 0 w 3718864"/>
              <a:gd name="connsiteY0" fmla="*/ 1575093 h 1602819"/>
              <a:gd name="connsiteX1" fmla="*/ 1045029 w 3718864"/>
              <a:gd name="connsiteY1" fmla="*/ 1392213 h 1602819"/>
              <a:gd name="connsiteX2" fmla="*/ 2605009 w 3718864"/>
              <a:gd name="connsiteY2" fmla="*/ 9918 h 1602819"/>
              <a:gd name="connsiteX3" fmla="*/ 3718864 w 3718864"/>
              <a:gd name="connsiteY3" fmla="*/ 798197 h 1602819"/>
              <a:gd name="connsiteX0" fmla="*/ 0 w 3718864"/>
              <a:gd name="connsiteY0" fmla="*/ 1573045 h 1600771"/>
              <a:gd name="connsiteX1" fmla="*/ 1045029 w 3718864"/>
              <a:gd name="connsiteY1" fmla="*/ 1390165 h 1600771"/>
              <a:gd name="connsiteX2" fmla="*/ 2605009 w 3718864"/>
              <a:gd name="connsiteY2" fmla="*/ 7870 h 1600771"/>
              <a:gd name="connsiteX3" fmla="*/ 3718864 w 3718864"/>
              <a:gd name="connsiteY3" fmla="*/ 796149 h 1600771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40516"/>
              <a:gd name="connsiteY0" fmla="*/ 1572033 h 1599759"/>
              <a:gd name="connsiteX1" fmla="*/ 1045029 w 3740516"/>
              <a:gd name="connsiteY1" fmla="*/ 1389153 h 1599759"/>
              <a:gd name="connsiteX2" fmla="*/ 2605009 w 3740516"/>
              <a:gd name="connsiteY2" fmla="*/ 6858 h 1599759"/>
              <a:gd name="connsiteX3" fmla="*/ 3740516 w 3740516"/>
              <a:gd name="connsiteY3" fmla="*/ 827746 h 1599759"/>
              <a:gd name="connsiteX0" fmla="*/ 0 w 3740516"/>
              <a:gd name="connsiteY0" fmla="*/ 1571764 h 1599490"/>
              <a:gd name="connsiteX1" fmla="*/ 1045029 w 3740516"/>
              <a:gd name="connsiteY1" fmla="*/ 1388884 h 1599490"/>
              <a:gd name="connsiteX2" fmla="*/ 2605009 w 3740516"/>
              <a:gd name="connsiteY2" fmla="*/ 6589 h 1599490"/>
              <a:gd name="connsiteX3" fmla="*/ 3740516 w 3740516"/>
              <a:gd name="connsiteY3" fmla="*/ 827477 h 1599490"/>
              <a:gd name="connsiteX0" fmla="*/ 0 w 3740516"/>
              <a:gd name="connsiteY0" fmla="*/ 1593582 h 1621308"/>
              <a:gd name="connsiteX1" fmla="*/ 1045029 w 3740516"/>
              <a:gd name="connsiteY1" fmla="*/ 1410702 h 1621308"/>
              <a:gd name="connsiteX2" fmla="*/ 2605009 w 3740516"/>
              <a:gd name="connsiteY2" fmla="*/ 28407 h 1621308"/>
              <a:gd name="connsiteX3" fmla="*/ 3740516 w 3740516"/>
              <a:gd name="connsiteY3" fmla="*/ 849295 h 1621308"/>
              <a:gd name="connsiteX0" fmla="*/ 0 w 3740516"/>
              <a:gd name="connsiteY0" fmla="*/ 1565981 h 1593707"/>
              <a:gd name="connsiteX1" fmla="*/ 1045029 w 3740516"/>
              <a:gd name="connsiteY1" fmla="*/ 1383101 h 1593707"/>
              <a:gd name="connsiteX2" fmla="*/ 2605009 w 3740516"/>
              <a:gd name="connsiteY2" fmla="*/ 806 h 1593707"/>
              <a:gd name="connsiteX3" fmla="*/ 3740516 w 3740516"/>
              <a:gd name="connsiteY3" fmla="*/ 821694 h 1593707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70606 h 1570606"/>
              <a:gd name="connsiteX1" fmla="*/ 2605009 w 3740516"/>
              <a:gd name="connsiteY1" fmla="*/ 5431 h 1570606"/>
              <a:gd name="connsiteX2" fmla="*/ 3740516 w 3740516"/>
              <a:gd name="connsiteY2" fmla="*/ 826319 h 15706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662362"/>
              <a:gd name="connsiteY0" fmla="*/ 1487927 h 1487927"/>
              <a:gd name="connsiteX1" fmla="*/ 2526855 w 3662362"/>
              <a:gd name="connsiteY1" fmla="*/ 8722 h 1487927"/>
              <a:gd name="connsiteX2" fmla="*/ 3662362 w 3662362"/>
              <a:gd name="connsiteY2" fmla="*/ 829610 h 1487927"/>
              <a:gd name="connsiteX0" fmla="*/ 0 w 3662362"/>
              <a:gd name="connsiteY0" fmla="*/ 1522313 h 1522313"/>
              <a:gd name="connsiteX1" fmla="*/ 2362176 w 3662362"/>
              <a:gd name="connsiteY1" fmla="*/ 8439 h 1522313"/>
              <a:gd name="connsiteX2" fmla="*/ 3662362 w 3662362"/>
              <a:gd name="connsiteY2" fmla="*/ 863996 h 1522313"/>
              <a:gd name="connsiteX0" fmla="*/ 0 w 3609199"/>
              <a:gd name="connsiteY0" fmla="*/ 1522313 h 1522313"/>
              <a:gd name="connsiteX1" fmla="*/ 2362176 w 3609199"/>
              <a:gd name="connsiteY1" fmla="*/ 8439 h 1522313"/>
              <a:gd name="connsiteX2" fmla="*/ 3609199 w 3609199"/>
              <a:gd name="connsiteY2" fmla="*/ 863996 h 1522313"/>
              <a:gd name="connsiteX0" fmla="*/ 0 w 3609199"/>
              <a:gd name="connsiteY0" fmla="*/ 1513929 h 1513929"/>
              <a:gd name="connsiteX1" fmla="*/ 2362176 w 3609199"/>
              <a:gd name="connsiteY1" fmla="*/ 55 h 1513929"/>
              <a:gd name="connsiteX2" fmla="*/ 3609199 w 3609199"/>
              <a:gd name="connsiteY2" fmla="*/ 855612 h 1513929"/>
              <a:gd name="connsiteX0" fmla="*/ 0 w 3609199"/>
              <a:gd name="connsiteY0" fmla="*/ 1514157 h 1514157"/>
              <a:gd name="connsiteX1" fmla="*/ 2362176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157 h 1514157"/>
              <a:gd name="connsiteX1" fmla="*/ 2455960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377 h 1514377"/>
              <a:gd name="connsiteX1" fmla="*/ 2455960 w 3609199"/>
              <a:gd name="connsiteY1" fmla="*/ 503 h 1514377"/>
              <a:gd name="connsiteX2" fmla="*/ 3609199 w 3609199"/>
              <a:gd name="connsiteY2" fmla="*/ 856060 h 1514377"/>
              <a:gd name="connsiteX0" fmla="*/ 0 w 3609199"/>
              <a:gd name="connsiteY0" fmla="*/ 1514385 h 1514385"/>
              <a:gd name="connsiteX1" fmla="*/ 2455960 w 3609199"/>
              <a:gd name="connsiteY1" fmla="*/ 511 h 1514385"/>
              <a:gd name="connsiteX2" fmla="*/ 3609199 w 3609199"/>
              <a:gd name="connsiteY2" fmla="*/ 856068 h 1514385"/>
              <a:gd name="connsiteX0" fmla="*/ 0 w 3609199"/>
              <a:gd name="connsiteY0" fmla="*/ 1591198 h 1591198"/>
              <a:gd name="connsiteX1" fmla="*/ 2409856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1591198 h 1591198"/>
              <a:gd name="connsiteX1" fmla="*/ 2486697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815353 h 815353"/>
              <a:gd name="connsiteX1" fmla="*/ 2250908 w 3609199"/>
              <a:gd name="connsiteY1" fmla="*/ 1017 h 815353"/>
              <a:gd name="connsiteX2" fmla="*/ 3609199 w 3609199"/>
              <a:gd name="connsiteY2" fmla="*/ 157036 h 815353"/>
              <a:gd name="connsiteX0" fmla="*/ 0 w 3609199"/>
              <a:gd name="connsiteY0" fmla="*/ 939858 h 939858"/>
              <a:gd name="connsiteX1" fmla="*/ 2250908 w 3609199"/>
              <a:gd name="connsiteY1" fmla="*/ 125522 h 939858"/>
              <a:gd name="connsiteX2" fmla="*/ 3609199 w 3609199"/>
              <a:gd name="connsiteY2" fmla="*/ 281541 h 939858"/>
              <a:gd name="connsiteX0" fmla="*/ 0 w 3609199"/>
              <a:gd name="connsiteY0" fmla="*/ 889846 h 889846"/>
              <a:gd name="connsiteX1" fmla="*/ 2250908 w 3609199"/>
              <a:gd name="connsiteY1" fmla="*/ 75510 h 889846"/>
              <a:gd name="connsiteX2" fmla="*/ 3609199 w 3609199"/>
              <a:gd name="connsiteY2" fmla="*/ 231529 h 889846"/>
              <a:gd name="connsiteX0" fmla="*/ 0 w 3609199"/>
              <a:gd name="connsiteY0" fmla="*/ 1179992 h 1179992"/>
              <a:gd name="connsiteX1" fmla="*/ 2055376 w 3609199"/>
              <a:gd name="connsiteY1" fmla="*/ 49355 h 1179992"/>
              <a:gd name="connsiteX2" fmla="*/ 3609199 w 3609199"/>
              <a:gd name="connsiteY2" fmla="*/ 521675 h 1179992"/>
              <a:gd name="connsiteX0" fmla="*/ 0 w 3609199"/>
              <a:gd name="connsiteY0" fmla="*/ 1179992 h 1206096"/>
              <a:gd name="connsiteX1" fmla="*/ 2055376 w 3609199"/>
              <a:gd name="connsiteY1" fmla="*/ 49355 h 1206096"/>
              <a:gd name="connsiteX2" fmla="*/ 3609199 w 3609199"/>
              <a:gd name="connsiteY2" fmla="*/ 521675 h 1206096"/>
              <a:gd name="connsiteX0" fmla="*/ 0 w 3609199"/>
              <a:gd name="connsiteY0" fmla="*/ 1130762 h 1152806"/>
              <a:gd name="connsiteX1" fmla="*/ 2055376 w 3609199"/>
              <a:gd name="connsiteY1" fmla="*/ 125 h 1152806"/>
              <a:gd name="connsiteX2" fmla="*/ 3609199 w 3609199"/>
              <a:gd name="connsiteY2" fmla="*/ 472445 h 1152806"/>
              <a:gd name="connsiteX0" fmla="*/ 0 w 3609199"/>
              <a:gd name="connsiteY0" fmla="*/ 1134592 h 1155292"/>
              <a:gd name="connsiteX1" fmla="*/ 2055376 w 3609199"/>
              <a:gd name="connsiteY1" fmla="*/ 3955 h 1155292"/>
              <a:gd name="connsiteX2" fmla="*/ 3609199 w 3609199"/>
              <a:gd name="connsiteY2" fmla="*/ 476275 h 1155292"/>
              <a:gd name="connsiteX0" fmla="*/ 0 w 3609199"/>
              <a:gd name="connsiteY0" fmla="*/ 658317 h 658317"/>
              <a:gd name="connsiteX1" fmla="*/ 3609199 w 3609199"/>
              <a:gd name="connsiteY1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791821 h 791821"/>
              <a:gd name="connsiteX1" fmla="*/ 1987010 w 3609199"/>
              <a:gd name="connsiteY1" fmla="*/ 423137 h 791821"/>
              <a:gd name="connsiteX2" fmla="*/ 3609199 w 3609199"/>
              <a:gd name="connsiteY2" fmla="*/ 133504 h 791821"/>
              <a:gd name="connsiteX0" fmla="*/ 0 w 3609199"/>
              <a:gd name="connsiteY0" fmla="*/ 791821 h 901487"/>
              <a:gd name="connsiteX1" fmla="*/ 1987010 w 3609199"/>
              <a:gd name="connsiteY1" fmla="*/ 423137 h 901487"/>
              <a:gd name="connsiteX2" fmla="*/ 3609199 w 3609199"/>
              <a:gd name="connsiteY2" fmla="*/ 133504 h 90148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609199"/>
              <a:gd name="connsiteY0" fmla="*/ 1095532 h 1095532"/>
              <a:gd name="connsiteX1" fmla="*/ 1630451 w 3609199"/>
              <a:gd name="connsiteY1" fmla="*/ 381792 h 1095532"/>
              <a:gd name="connsiteX2" fmla="*/ 3609199 w 3609199"/>
              <a:gd name="connsiteY2" fmla="*/ 437215 h 1095532"/>
              <a:gd name="connsiteX0" fmla="*/ 0 w 3609199"/>
              <a:gd name="connsiteY0" fmla="*/ 1092719 h 1092719"/>
              <a:gd name="connsiteX1" fmla="*/ 1630451 w 3609199"/>
              <a:gd name="connsiteY1" fmla="*/ 378979 h 1092719"/>
              <a:gd name="connsiteX2" fmla="*/ 3609199 w 3609199"/>
              <a:gd name="connsiteY2" fmla="*/ 434402 h 1092719"/>
              <a:gd name="connsiteX0" fmla="*/ 0 w 3609199"/>
              <a:gd name="connsiteY0" fmla="*/ 1081775 h 1081775"/>
              <a:gd name="connsiteX1" fmla="*/ 1630451 w 3609199"/>
              <a:gd name="connsiteY1" fmla="*/ 368035 h 1081775"/>
              <a:gd name="connsiteX2" fmla="*/ 3609199 w 3609199"/>
              <a:gd name="connsiteY2" fmla="*/ 423458 h 1081775"/>
              <a:gd name="connsiteX0" fmla="*/ 0 w 3609199"/>
              <a:gd name="connsiteY0" fmla="*/ 1075186 h 1075186"/>
              <a:gd name="connsiteX1" fmla="*/ 1630451 w 3609199"/>
              <a:gd name="connsiteY1" fmla="*/ 361446 h 1075186"/>
              <a:gd name="connsiteX2" fmla="*/ 3609199 w 3609199"/>
              <a:gd name="connsiteY2" fmla="*/ 416869 h 1075186"/>
              <a:gd name="connsiteX0" fmla="*/ 0 w 3609199"/>
              <a:gd name="connsiteY0" fmla="*/ 1075186 h 1075186"/>
              <a:gd name="connsiteX1" fmla="*/ 1630451 w 3609199"/>
              <a:gd name="connsiteY1" fmla="*/ 361446 h 1075186"/>
              <a:gd name="connsiteX2" fmla="*/ 3609199 w 3609199"/>
              <a:gd name="connsiteY2" fmla="*/ 416869 h 1075186"/>
              <a:gd name="connsiteX0" fmla="*/ 0 w 3609199"/>
              <a:gd name="connsiteY0" fmla="*/ 658317 h 658317"/>
              <a:gd name="connsiteX1" fmla="*/ 3609199 w 3609199"/>
              <a:gd name="connsiteY1" fmla="*/ 0 h 658317"/>
              <a:gd name="connsiteX0" fmla="*/ 0 w 3662638"/>
              <a:gd name="connsiteY0" fmla="*/ 729569 h 729569"/>
              <a:gd name="connsiteX1" fmla="*/ 3662638 w 3662638"/>
              <a:gd name="connsiteY1" fmla="*/ 0 h 729569"/>
              <a:gd name="connsiteX0" fmla="*/ 0 w 3662944"/>
              <a:gd name="connsiteY0" fmla="*/ 1322022 h 1322022"/>
              <a:gd name="connsiteX1" fmla="*/ 3662638 w 3662944"/>
              <a:gd name="connsiteY1" fmla="*/ 592453 h 1322022"/>
              <a:gd name="connsiteX0" fmla="*/ 0 w 3663372"/>
              <a:gd name="connsiteY0" fmla="*/ 1544204 h 1544204"/>
              <a:gd name="connsiteX1" fmla="*/ 3662638 w 3663372"/>
              <a:gd name="connsiteY1" fmla="*/ 814635 h 1544204"/>
              <a:gd name="connsiteX0" fmla="*/ 0 w 3663552"/>
              <a:gd name="connsiteY0" fmla="*/ 1471407 h 1481718"/>
              <a:gd name="connsiteX1" fmla="*/ 3662638 w 3663552"/>
              <a:gd name="connsiteY1" fmla="*/ 741838 h 1481718"/>
              <a:gd name="connsiteX0" fmla="*/ 0 w 3666414"/>
              <a:gd name="connsiteY0" fmla="*/ 1613604 h 1622935"/>
              <a:gd name="connsiteX1" fmla="*/ 3662638 w 3666414"/>
              <a:gd name="connsiteY1" fmla="*/ 884035 h 1622935"/>
              <a:gd name="connsiteX0" fmla="*/ 0 w 3666443"/>
              <a:gd name="connsiteY0" fmla="*/ 1628940 h 1628940"/>
              <a:gd name="connsiteX1" fmla="*/ 1901252 w 3666443"/>
              <a:gd name="connsiteY1" fmla="*/ 864286 h 1628940"/>
              <a:gd name="connsiteX2" fmla="*/ 3662638 w 3666443"/>
              <a:gd name="connsiteY2" fmla="*/ 899371 h 1628940"/>
              <a:gd name="connsiteX0" fmla="*/ 0 w 3668783"/>
              <a:gd name="connsiteY0" fmla="*/ 1877591 h 1877591"/>
              <a:gd name="connsiteX1" fmla="*/ 1901252 w 3668783"/>
              <a:gd name="connsiteY1" fmla="*/ 1112937 h 1877591"/>
              <a:gd name="connsiteX2" fmla="*/ 3662638 w 3668783"/>
              <a:gd name="connsiteY2" fmla="*/ 1148022 h 1877591"/>
              <a:gd name="connsiteX0" fmla="*/ 0 w 3667928"/>
              <a:gd name="connsiteY0" fmla="*/ 2047548 h 2047548"/>
              <a:gd name="connsiteX1" fmla="*/ 1901252 w 3667928"/>
              <a:gd name="connsiteY1" fmla="*/ 1282894 h 2047548"/>
              <a:gd name="connsiteX2" fmla="*/ 3662638 w 3667928"/>
              <a:gd name="connsiteY2" fmla="*/ 1317979 h 2047548"/>
              <a:gd name="connsiteX0" fmla="*/ 0 w 3667928"/>
              <a:gd name="connsiteY0" fmla="*/ 2047548 h 2052206"/>
              <a:gd name="connsiteX1" fmla="*/ 1901252 w 3667928"/>
              <a:gd name="connsiteY1" fmla="*/ 1282894 h 2052206"/>
              <a:gd name="connsiteX2" fmla="*/ 3662638 w 3667928"/>
              <a:gd name="connsiteY2" fmla="*/ 1317979 h 2052206"/>
              <a:gd name="connsiteX0" fmla="*/ 0 w 3667580"/>
              <a:gd name="connsiteY0" fmla="*/ 2093515 h 2093515"/>
              <a:gd name="connsiteX1" fmla="*/ 1793676 w 3667580"/>
              <a:gd name="connsiteY1" fmla="*/ 1203355 h 2093515"/>
              <a:gd name="connsiteX2" fmla="*/ 3662638 w 3667580"/>
              <a:gd name="connsiteY2" fmla="*/ 1363946 h 2093515"/>
              <a:gd name="connsiteX0" fmla="*/ 0 w 3662638"/>
              <a:gd name="connsiteY0" fmla="*/ 1669392 h 1669392"/>
              <a:gd name="connsiteX1" fmla="*/ 1793676 w 3662638"/>
              <a:gd name="connsiteY1" fmla="*/ 779232 h 1669392"/>
              <a:gd name="connsiteX2" fmla="*/ 3662638 w 3662638"/>
              <a:gd name="connsiteY2" fmla="*/ 939823 h 1669392"/>
              <a:gd name="connsiteX0" fmla="*/ 0 w 3662638"/>
              <a:gd name="connsiteY0" fmla="*/ 1685214 h 1685214"/>
              <a:gd name="connsiteX1" fmla="*/ 1793676 w 3662638"/>
              <a:gd name="connsiteY1" fmla="*/ 795054 h 1685214"/>
              <a:gd name="connsiteX2" fmla="*/ 3662638 w 3662638"/>
              <a:gd name="connsiteY2" fmla="*/ 955645 h 1685214"/>
              <a:gd name="connsiteX0" fmla="*/ 0 w 3662638"/>
              <a:gd name="connsiteY0" fmla="*/ 1685214 h 1685214"/>
              <a:gd name="connsiteX1" fmla="*/ 1793676 w 3662638"/>
              <a:gd name="connsiteY1" fmla="*/ 795054 h 1685214"/>
              <a:gd name="connsiteX2" fmla="*/ 3662638 w 3662638"/>
              <a:gd name="connsiteY2" fmla="*/ 955645 h 1685214"/>
              <a:gd name="connsiteX0" fmla="*/ 0 w 3662790"/>
              <a:gd name="connsiteY0" fmla="*/ 1584839 h 1584839"/>
              <a:gd name="connsiteX1" fmla="*/ 1793676 w 3662790"/>
              <a:gd name="connsiteY1" fmla="*/ 694679 h 1584839"/>
              <a:gd name="connsiteX2" fmla="*/ 3662638 w 3662790"/>
              <a:gd name="connsiteY2" fmla="*/ 855270 h 1584839"/>
              <a:gd name="connsiteX0" fmla="*/ 0 w 3662638"/>
              <a:gd name="connsiteY0" fmla="*/ 1763426 h 1763426"/>
              <a:gd name="connsiteX1" fmla="*/ 1793676 w 3662638"/>
              <a:gd name="connsiteY1" fmla="*/ 873266 h 1763426"/>
              <a:gd name="connsiteX2" fmla="*/ 3662638 w 3662638"/>
              <a:gd name="connsiteY2" fmla="*/ 1033857 h 1763426"/>
              <a:gd name="connsiteX0" fmla="*/ 0 w 3662638"/>
              <a:gd name="connsiteY0" fmla="*/ 1883481 h 1883481"/>
              <a:gd name="connsiteX1" fmla="*/ 1793676 w 3662638"/>
              <a:gd name="connsiteY1" fmla="*/ 993321 h 1883481"/>
              <a:gd name="connsiteX2" fmla="*/ 3662638 w 3662638"/>
              <a:gd name="connsiteY2" fmla="*/ 1153912 h 1883481"/>
              <a:gd name="connsiteX0" fmla="*/ 0 w 3663003"/>
              <a:gd name="connsiteY0" fmla="*/ 1853628 h 1853628"/>
              <a:gd name="connsiteX1" fmla="*/ 1793676 w 3663003"/>
              <a:gd name="connsiteY1" fmla="*/ 963468 h 1853628"/>
              <a:gd name="connsiteX2" fmla="*/ 3662638 w 3663003"/>
              <a:gd name="connsiteY2" fmla="*/ 1124059 h 1853628"/>
              <a:gd name="connsiteX0" fmla="*/ 0 w 3664159"/>
              <a:gd name="connsiteY0" fmla="*/ 1849663 h 1849663"/>
              <a:gd name="connsiteX1" fmla="*/ 1793676 w 3664159"/>
              <a:gd name="connsiteY1" fmla="*/ 959503 h 1849663"/>
              <a:gd name="connsiteX2" fmla="*/ 3662638 w 3664159"/>
              <a:gd name="connsiteY2" fmla="*/ 1120094 h 1849663"/>
              <a:gd name="connsiteX0" fmla="*/ 0 w 3664002"/>
              <a:gd name="connsiteY0" fmla="*/ 1761824 h 1783702"/>
              <a:gd name="connsiteX1" fmla="*/ 1613715 w 3664002"/>
              <a:gd name="connsiteY1" fmla="*/ 1090537 h 1783702"/>
              <a:gd name="connsiteX2" fmla="*/ 3662638 w 3664002"/>
              <a:gd name="connsiteY2" fmla="*/ 1032255 h 1783702"/>
              <a:gd name="connsiteX0" fmla="*/ 0 w 3663910"/>
              <a:gd name="connsiteY0" fmla="*/ 1704483 h 1704483"/>
              <a:gd name="connsiteX1" fmla="*/ 1613715 w 3663910"/>
              <a:gd name="connsiteY1" fmla="*/ 1033196 h 1704483"/>
              <a:gd name="connsiteX2" fmla="*/ 3662638 w 3663910"/>
              <a:gd name="connsiteY2" fmla="*/ 974914 h 1704483"/>
              <a:gd name="connsiteX0" fmla="*/ 0 w 3663944"/>
              <a:gd name="connsiteY0" fmla="*/ 1741351 h 1747818"/>
              <a:gd name="connsiteX1" fmla="*/ 1613715 w 3663944"/>
              <a:gd name="connsiteY1" fmla="*/ 1070064 h 1747818"/>
              <a:gd name="connsiteX2" fmla="*/ 3662638 w 3663944"/>
              <a:gd name="connsiteY2" fmla="*/ 1011782 h 1747818"/>
              <a:gd name="connsiteX0" fmla="*/ 0 w 3663944"/>
              <a:gd name="connsiteY0" fmla="*/ 1741351 h 1741351"/>
              <a:gd name="connsiteX1" fmla="*/ 1613715 w 3663944"/>
              <a:gd name="connsiteY1" fmla="*/ 1070064 h 1741351"/>
              <a:gd name="connsiteX2" fmla="*/ 3662638 w 3663944"/>
              <a:gd name="connsiteY2" fmla="*/ 1011782 h 1741351"/>
              <a:gd name="connsiteX0" fmla="*/ 0 w 3664079"/>
              <a:gd name="connsiteY0" fmla="*/ 1841379 h 1841379"/>
              <a:gd name="connsiteX1" fmla="*/ 1783949 w 3664079"/>
              <a:gd name="connsiteY1" fmla="*/ 917172 h 1841379"/>
              <a:gd name="connsiteX2" fmla="*/ 3662638 w 3664079"/>
              <a:gd name="connsiteY2" fmla="*/ 1111810 h 1841379"/>
              <a:gd name="connsiteX0" fmla="*/ 0 w 3664037"/>
              <a:gd name="connsiteY0" fmla="*/ 1807006 h 1807006"/>
              <a:gd name="connsiteX1" fmla="*/ 1735310 w 3664037"/>
              <a:gd name="connsiteY1" fmla="*/ 965484 h 1807006"/>
              <a:gd name="connsiteX2" fmla="*/ 3662638 w 3664037"/>
              <a:gd name="connsiteY2" fmla="*/ 1077437 h 1807006"/>
              <a:gd name="connsiteX0" fmla="*/ 0 w 3662638"/>
              <a:gd name="connsiteY0" fmla="*/ 1503341 h 1503341"/>
              <a:gd name="connsiteX1" fmla="*/ 1735310 w 3662638"/>
              <a:gd name="connsiteY1" fmla="*/ 661819 h 1503341"/>
              <a:gd name="connsiteX2" fmla="*/ 3662638 w 3662638"/>
              <a:gd name="connsiteY2" fmla="*/ 773772 h 1503341"/>
              <a:gd name="connsiteX0" fmla="*/ 0 w 3667271"/>
              <a:gd name="connsiteY0" fmla="*/ 1598054 h 1598054"/>
              <a:gd name="connsiteX1" fmla="*/ 1735310 w 3667271"/>
              <a:gd name="connsiteY1" fmla="*/ 756532 h 1598054"/>
              <a:gd name="connsiteX2" fmla="*/ 3662638 w 3667271"/>
              <a:gd name="connsiteY2" fmla="*/ 868485 h 1598054"/>
              <a:gd name="connsiteX0" fmla="*/ 0 w 3667296"/>
              <a:gd name="connsiteY0" fmla="*/ 1633214 h 1633214"/>
              <a:gd name="connsiteX1" fmla="*/ 1735310 w 3667296"/>
              <a:gd name="connsiteY1" fmla="*/ 791692 h 1633214"/>
              <a:gd name="connsiteX2" fmla="*/ 3662638 w 3667296"/>
              <a:gd name="connsiteY2" fmla="*/ 903645 h 1633214"/>
              <a:gd name="connsiteX0" fmla="*/ 0 w 3667197"/>
              <a:gd name="connsiteY0" fmla="*/ 1616982 h 1616982"/>
              <a:gd name="connsiteX1" fmla="*/ 1696399 w 3667197"/>
              <a:gd name="connsiteY1" fmla="*/ 809507 h 1616982"/>
              <a:gd name="connsiteX2" fmla="*/ 3662638 w 3667197"/>
              <a:gd name="connsiteY2" fmla="*/ 887413 h 1616982"/>
              <a:gd name="connsiteX0" fmla="*/ 0 w 3393289"/>
              <a:gd name="connsiteY0" fmla="*/ 2933114 h 2933114"/>
              <a:gd name="connsiteX1" fmla="*/ 1696399 w 3393289"/>
              <a:gd name="connsiteY1" fmla="*/ 2125639 h 2933114"/>
              <a:gd name="connsiteX2" fmla="*/ 3386973 w 3393289"/>
              <a:gd name="connsiteY2" fmla="*/ 354575 h 2933114"/>
              <a:gd name="connsiteX0" fmla="*/ 0 w 3386973"/>
              <a:gd name="connsiteY0" fmla="*/ 2578539 h 2578539"/>
              <a:gd name="connsiteX1" fmla="*/ 1696399 w 3386973"/>
              <a:gd name="connsiteY1" fmla="*/ 1771064 h 2578539"/>
              <a:gd name="connsiteX2" fmla="*/ 3386973 w 3386973"/>
              <a:gd name="connsiteY2" fmla="*/ 0 h 2578539"/>
              <a:gd name="connsiteX0" fmla="*/ 0 w 3386973"/>
              <a:gd name="connsiteY0" fmla="*/ 2578539 h 2578539"/>
              <a:gd name="connsiteX1" fmla="*/ 1676228 w 3386973"/>
              <a:gd name="connsiteY1" fmla="*/ 2080346 h 2578539"/>
              <a:gd name="connsiteX2" fmla="*/ 3386973 w 3386973"/>
              <a:gd name="connsiteY2" fmla="*/ 0 h 2578539"/>
              <a:gd name="connsiteX0" fmla="*/ 0 w 3386973"/>
              <a:gd name="connsiteY0" fmla="*/ 2578539 h 2578539"/>
              <a:gd name="connsiteX1" fmla="*/ 3386973 w 3386973"/>
              <a:gd name="connsiteY1" fmla="*/ 0 h 2578539"/>
              <a:gd name="connsiteX0" fmla="*/ 0 w 3386973"/>
              <a:gd name="connsiteY0" fmla="*/ 2578539 h 2578539"/>
              <a:gd name="connsiteX1" fmla="*/ 3386973 w 3386973"/>
              <a:gd name="connsiteY1" fmla="*/ 0 h 2578539"/>
              <a:gd name="connsiteX0" fmla="*/ 0 w 3386973"/>
              <a:gd name="connsiteY0" fmla="*/ 2578539 h 2578539"/>
              <a:gd name="connsiteX1" fmla="*/ 3386973 w 3386973"/>
              <a:gd name="connsiteY1" fmla="*/ 0 h 2578539"/>
              <a:gd name="connsiteX0" fmla="*/ 0 w 3386973"/>
              <a:gd name="connsiteY0" fmla="*/ 2578539 h 2578539"/>
              <a:gd name="connsiteX1" fmla="*/ 3386973 w 3386973"/>
              <a:gd name="connsiteY1" fmla="*/ 0 h 2578539"/>
              <a:gd name="connsiteX0" fmla="*/ 0 w 3386973"/>
              <a:gd name="connsiteY0" fmla="*/ 2578539 h 2578539"/>
              <a:gd name="connsiteX1" fmla="*/ 3386973 w 3386973"/>
              <a:gd name="connsiteY1" fmla="*/ 0 h 2578539"/>
              <a:gd name="connsiteX0" fmla="*/ 0 w 3440446"/>
              <a:gd name="connsiteY0" fmla="*/ 2642708 h 2642708"/>
              <a:gd name="connsiteX1" fmla="*/ 3440446 w 3440446"/>
              <a:gd name="connsiteY1" fmla="*/ 0 h 2642708"/>
              <a:gd name="connsiteX0" fmla="*/ 0 w 3419056"/>
              <a:gd name="connsiteY0" fmla="*/ 2621319 h 2621319"/>
              <a:gd name="connsiteX1" fmla="*/ 3419056 w 3419056"/>
              <a:gd name="connsiteY1" fmla="*/ 0 h 2621319"/>
              <a:gd name="connsiteX0" fmla="*/ 0 w 3419056"/>
              <a:gd name="connsiteY0" fmla="*/ 2621319 h 2621319"/>
              <a:gd name="connsiteX1" fmla="*/ 3419056 w 3419056"/>
              <a:gd name="connsiteY1" fmla="*/ 0 h 26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9056" h="2621319">
                <a:moveTo>
                  <a:pt x="0" y="2621319"/>
                </a:moveTo>
                <a:cubicBezTo>
                  <a:pt x="3128236" y="2554518"/>
                  <a:pt x="434642" y="516627"/>
                  <a:pt x="3419056" y="0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lg" len="lg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77323" y="1842367"/>
            <a:ext cx="162715" cy="193963"/>
            <a:chOff x="5767163" y="3089468"/>
            <a:chExt cx="522514" cy="599704"/>
          </a:xfrm>
        </p:grpSpPr>
        <p:sp>
          <p:nvSpPr>
            <p:cNvPr id="62" name="Flowchart: Magnetic Disk 61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793360" y="3117579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52749" y="2022379"/>
            <a:ext cx="370471" cy="378137"/>
            <a:chOff x="5767163" y="3089468"/>
            <a:chExt cx="522514" cy="599704"/>
          </a:xfrm>
        </p:grpSpPr>
        <p:sp>
          <p:nvSpPr>
            <p:cNvPr id="65" name="Flowchart: Magnetic Disk 6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789872" y="3118413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2301785" y="2306770"/>
            <a:ext cx="2854347" cy="794415"/>
          </a:xfrm>
          <a:custGeom>
            <a:avLst/>
            <a:gdLst>
              <a:gd name="connsiteX0" fmla="*/ 0 w 3011214"/>
              <a:gd name="connsiteY0" fmla="*/ 788275 h 788275"/>
              <a:gd name="connsiteX1" fmla="*/ 2317531 w 3011214"/>
              <a:gd name="connsiteY1" fmla="*/ 409903 h 788275"/>
              <a:gd name="connsiteX2" fmla="*/ 3011214 w 3011214"/>
              <a:gd name="connsiteY2" fmla="*/ 0 h 788275"/>
              <a:gd name="connsiteX0" fmla="*/ 0 w 3011214"/>
              <a:gd name="connsiteY0" fmla="*/ 788275 h 788275"/>
              <a:gd name="connsiteX1" fmla="*/ 1955790 w 3011214"/>
              <a:gd name="connsiteY1" fmla="*/ 404879 h 788275"/>
              <a:gd name="connsiteX2" fmla="*/ 3011214 w 3011214"/>
              <a:gd name="connsiteY2" fmla="*/ 0 h 788275"/>
              <a:gd name="connsiteX0" fmla="*/ 0 w 2940875"/>
              <a:gd name="connsiteY0" fmla="*/ 803347 h 803347"/>
              <a:gd name="connsiteX1" fmla="*/ 1955790 w 2940875"/>
              <a:gd name="connsiteY1" fmla="*/ 419951 h 803347"/>
              <a:gd name="connsiteX2" fmla="*/ 2940875 w 2940875"/>
              <a:gd name="connsiteY2" fmla="*/ 0 h 803347"/>
              <a:gd name="connsiteX0" fmla="*/ 0 w 2920778"/>
              <a:gd name="connsiteY0" fmla="*/ 833492 h 833492"/>
              <a:gd name="connsiteX1" fmla="*/ 1935693 w 2920778"/>
              <a:gd name="connsiteY1" fmla="*/ 419951 h 833492"/>
              <a:gd name="connsiteX2" fmla="*/ 2920778 w 2920778"/>
              <a:gd name="connsiteY2" fmla="*/ 0 h 833492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54347"/>
              <a:gd name="connsiteY0" fmla="*/ 794415 h 794415"/>
              <a:gd name="connsiteX1" fmla="*/ 2854347 w 2854347"/>
              <a:gd name="connsiteY1" fmla="*/ 0 h 794415"/>
              <a:gd name="connsiteX0" fmla="*/ 0 w 2854347"/>
              <a:gd name="connsiteY0" fmla="*/ 794415 h 794415"/>
              <a:gd name="connsiteX1" fmla="*/ 2854347 w 2854347"/>
              <a:gd name="connsiteY1" fmla="*/ 0 h 7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4347" h="794415">
                <a:moveTo>
                  <a:pt x="0" y="794415"/>
                </a:moveTo>
                <a:cubicBezTo>
                  <a:pt x="1012669" y="717179"/>
                  <a:pt x="2033154" y="620405"/>
                  <a:pt x="2854347" y="0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860543" y="2863723"/>
            <a:ext cx="261257" cy="299852"/>
            <a:chOff x="5767163" y="3089468"/>
            <a:chExt cx="522514" cy="599704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793361" y="3120106"/>
              <a:ext cx="474348" cy="15784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37984" y="1546052"/>
            <a:ext cx="187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Healthy access paths</a:t>
            </a:r>
            <a:endParaRPr lang="en-US" sz="12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814974" y="2306770"/>
            <a:ext cx="522514" cy="599704"/>
            <a:chOff x="4902104" y="2650981"/>
            <a:chExt cx="522514" cy="599704"/>
          </a:xfrm>
        </p:grpSpPr>
        <p:sp>
          <p:nvSpPr>
            <p:cNvPr id="68" name="Flowchart: Magnetic Disk 67"/>
            <p:cNvSpPr/>
            <p:nvPr/>
          </p:nvSpPr>
          <p:spPr bwMode="auto">
            <a:xfrm>
              <a:off x="4902104" y="2650981"/>
              <a:ext cx="522514" cy="59970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925681" y="2678541"/>
              <a:ext cx="474348" cy="1578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3" name="Rounded Rectangle 92"/>
          <p:cNvSpPr/>
          <p:nvPr/>
        </p:nvSpPr>
        <p:spPr bwMode="auto">
          <a:xfrm>
            <a:off x="5970530" y="2555981"/>
            <a:ext cx="538051" cy="269640"/>
          </a:xfrm>
          <a:prstGeom prst="roundRect">
            <a:avLst/>
          </a:prstGeom>
          <a:solidFill>
            <a:srgbClr val="EBEB79">
              <a:alpha val="5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DNS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744462" y="4258347"/>
            <a:ext cx="522514" cy="599704"/>
            <a:chOff x="4902104" y="2650981"/>
            <a:chExt cx="522514" cy="599704"/>
          </a:xfrm>
        </p:grpSpPr>
        <p:sp>
          <p:nvSpPr>
            <p:cNvPr id="98" name="Flowchart: Magnetic Disk 97"/>
            <p:cNvSpPr/>
            <p:nvPr/>
          </p:nvSpPr>
          <p:spPr bwMode="auto">
            <a:xfrm>
              <a:off x="4902104" y="2650981"/>
              <a:ext cx="522514" cy="59970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925681" y="2678541"/>
              <a:ext cx="474348" cy="1578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0" name="Rounded Rectangle 99"/>
          <p:cNvSpPr/>
          <p:nvPr/>
        </p:nvSpPr>
        <p:spPr bwMode="auto">
          <a:xfrm>
            <a:off x="4885169" y="4513477"/>
            <a:ext cx="538051" cy="269640"/>
          </a:xfrm>
          <a:prstGeom prst="roundRect">
            <a:avLst/>
          </a:prstGeom>
          <a:solidFill>
            <a:srgbClr val="EBEB79">
              <a:alpha val="5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DNS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251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55" cy="68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85550" y="11273"/>
            <a:ext cx="8283393" cy="80861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Analytics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3868241" y="1351001"/>
            <a:ext cx="357934" cy="340824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605888" y="1467192"/>
            <a:ext cx="465221" cy="449179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10440" y="1276859"/>
            <a:ext cx="1198439" cy="1205084"/>
            <a:chOff x="2289490" y="1286404"/>
            <a:chExt cx="1969049" cy="1962582"/>
          </a:xfrm>
        </p:grpSpPr>
        <p:sp>
          <p:nvSpPr>
            <p:cNvPr id="29" name="Oval 28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59237" y="2084215"/>
            <a:ext cx="1969049" cy="1962582"/>
            <a:chOff x="2289490" y="1286404"/>
            <a:chExt cx="1969049" cy="1962582"/>
          </a:xfrm>
        </p:grpSpPr>
        <p:sp>
          <p:nvSpPr>
            <p:cNvPr id="20" name="Oval 19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002306" y="3036653"/>
            <a:ext cx="4392213" cy="4402406"/>
            <a:chOff x="729465" y="1671235"/>
            <a:chExt cx="4392213" cy="4402406"/>
          </a:xfrm>
        </p:grpSpPr>
        <p:sp>
          <p:nvSpPr>
            <p:cNvPr id="83" name="Oval 82"/>
            <p:cNvSpPr/>
            <p:nvPr/>
          </p:nvSpPr>
          <p:spPr bwMode="auto">
            <a:xfrm>
              <a:off x="729465" y="1671235"/>
              <a:ext cx="4392213" cy="440240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927695" y="1842164"/>
              <a:ext cx="3995751" cy="40605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73" y="203820"/>
            <a:ext cx="5133320" cy="762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ocal attack setting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026072" y="3716459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41828" y="1286404"/>
            <a:ext cx="930442" cy="898358"/>
            <a:chOff x="6841828" y="2000538"/>
            <a:chExt cx="930442" cy="898358"/>
          </a:xfrm>
        </p:grpSpPr>
        <p:sp>
          <p:nvSpPr>
            <p:cNvPr id="11" name="Oval 10"/>
            <p:cNvSpPr/>
            <p:nvPr/>
          </p:nvSpPr>
          <p:spPr bwMode="auto">
            <a:xfrm>
              <a:off x="6841828" y="200053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Up Ribbon 12"/>
            <p:cNvSpPr/>
            <p:nvPr/>
          </p:nvSpPr>
          <p:spPr bwMode="auto">
            <a:xfrm>
              <a:off x="6894593" y="2283555"/>
              <a:ext cx="825557" cy="296427"/>
            </a:xfrm>
            <a:prstGeom prst="ribbon2">
              <a:avLst>
                <a:gd name="adj1" fmla="val 24359"/>
                <a:gd name="adj2" fmla="val 67116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sx="101000" sy="101000" algn="tl" rotWithShape="0">
                <a:prstClr val="black">
                  <a:alpha val="78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7181449" y="1933218"/>
            <a:ext cx="259089" cy="319087"/>
          </a:xfrm>
          <a:prstGeom prst="roundRect">
            <a:avLst/>
          </a:prstGeom>
          <a:solidFill>
            <a:srgbClr val="EBEB79">
              <a:alpha val="5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360668" y="4425704"/>
            <a:ext cx="1385463" cy="319087"/>
          </a:xfrm>
          <a:prstGeom prst="roundRect">
            <a:avLst/>
          </a:prstGeom>
          <a:solidFill>
            <a:srgbClr val="EBEB79">
              <a:alpha val="5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itchFamily="34" charset="0"/>
              </a:rPr>
              <a:t>aughty.ru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680189" y="5408856"/>
            <a:ext cx="842518" cy="727691"/>
            <a:chOff x="4676993" y="4952099"/>
            <a:chExt cx="842518" cy="727691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4676993" y="5268425"/>
              <a:ext cx="842518" cy="319087"/>
            </a:xfrm>
            <a:prstGeom prst="roundRect">
              <a:avLst/>
            </a:prstGeom>
            <a:gradFill>
              <a:gsLst>
                <a:gs pos="0">
                  <a:srgbClr val="FF0000">
                    <a:alpha val="70000"/>
                  </a:srgbClr>
                </a:gs>
                <a:gs pos="50000">
                  <a:srgbClr val="FF0000">
                    <a:alpha val="10000"/>
                  </a:srgbClr>
                </a:gs>
                <a:gs pos="100000">
                  <a:srgbClr val="FF0000">
                    <a:alpha val="70000"/>
                  </a:srgbClr>
                </a:gs>
              </a:gsLst>
              <a:lin ang="0" scaled="1"/>
            </a:gra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4798509" y="4952099"/>
              <a:ext cx="602895" cy="727691"/>
            </a:xfrm>
            <a:prstGeom prst="roundRect">
              <a:avLst>
                <a:gd name="adj" fmla="val 20830"/>
              </a:avLst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0000"/>
                  </a:solidFill>
                </a:rPr>
                <a:t>A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1753630" y="26938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03579" y="2717566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860941" y="27491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94995" y="2777760"/>
            <a:ext cx="325894" cy="34614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c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938158" y="2831607"/>
            <a:ext cx="377417" cy="397808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87939" y="1571402"/>
            <a:ext cx="316236" cy="310631"/>
            <a:chOff x="3013070" y="1433822"/>
            <a:chExt cx="316236" cy="31063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013070" y="1433822"/>
              <a:ext cx="133226" cy="20445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033726" y="1465219"/>
              <a:ext cx="16397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066086" y="1536049"/>
              <a:ext cx="26322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986996" y="3959715"/>
            <a:ext cx="882580" cy="1064842"/>
            <a:chOff x="3452930" y="4177509"/>
            <a:chExt cx="882580" cy="1064842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452930" y="4177509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502879" y="4196720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3560241" y="4223889"/>
              <a:ext cx="282731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594295" y="4252454"/>
              <a:ext cx="325894" cy="34614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/>
                <a:t>c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637458" y="4306301"/>
              <a:ext cx="377417" cy="397808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c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3645820" y="4385022"/>
              <a:ext cx="546132" cy="5815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/>
                <a:t>c</a:t>
              </a:r>
              <a:endParaRPr kumimoji="0" lang="en-US" sz="3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655411" y="4511347"/>
              <a:ext cx="680099" cy="7310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 smtClean="0"/>
                <a:t>c</a:t>
              </a:r>
              <a:endParaRPr kumimoji="0" lang="en-US" sz="40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3183246" y="1808245"/>
            <a:ext cx="4089903" cy="477924"/>
          </a:xfrm>
          <a:custGeom>
            <a:avLst/>
            <a:gdLst>
              <a:gd name="connsiteX0" fmla="*/ 0 w 4276164"/>
              <a:gd name="connsiteY0" fmla="*/ 0 h 530704"/>
              <a:gd name="connsiteX1" fmla="*/ 1465729 w 4276164"/>
              <a:gd name="connsiteY1" fmla="*/ 524435 h 530704"/>
              <a:gd name="connsiteX2" fmla="*/ 4276164 w 4276164"/>
              <a:gd name="connsiteY2" fmla="*/ 242047 h 530704"/>
              <a:gd name="connsiteX0" fmla="*/ 0 w 4169154"/>
              <a:gd name="connsiteY0" fmla="*/ 0 h 544777"/>
              <a:gd name="connsiteX1" fmla="*/ 1465729 w 4169154"/>
              <a:gd name="connsiteY1" fmla="*/ 524435 h 544777"/>
              <a:gd name="connsiteX2" fmla="*/ 4169154 w 4169154"/>
              <a:gd name="connsiteY2" fmla="*/ 350938 h 544777"/>
              <a:gd name="connsiteX0" fmla="*/ 0 w 4169154"/>
              <a:gd name="connsiteY0" fmla="*/ 0 h 488175"/>
              <a:gd name="connsiteX1" fmla="*/ 1465730 w 4169154"/>
              <a:gd name="connsiteY1" fmla="*/ 451841 h 488175"/>
              <a:gd name="connsiteX2" fmla="*/ 4169154 w 4169154"/>
              <a:gd name="connsiteY2" fmla="*/ 350938 h 488175"/>
              <a:gd name="connsiteX0" fmla="*/ 0 w 4169154"/>
              <a:gd name="connsiteY0" fmla="*/ 0 h 451586"/>
              <a:gd name="connsiteX1" fmla="*/ 1462278 w 4169154"/>
              <a:gd name="connsiteY1" fmla="*/ 386506 h 451586"/>
              <a:gd name="connsiteX2" fmla="*/ 4169154 w 4169154"/>
              <a:gd name="connsiteY2" fmla="*/ 350938 h 451586"/>
              <a:gd name="connsiteX0" fmla="*/ 0 w 4165185"/>
              <a:gd name="connsiteY0" fmla="*/ 0 h 415866"/>
              <a:gd name="connsiteX1" fmla="*/ 1462278 w 4165185"/>
              <a:gd name="connsiteY1" fmla="*/ 386506 h 415866"/>
              <a:gd name="connsiteX2" fmla="*/ 4165185 w 4165185"/>
              <a:gd name="connsiteY2" fmla="*/ 280004 h 415866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309212"/>
              <a:gd name="connsiteX1" fmla="*/ 4161216 w 4161216"/>
              <a:gd name="connsiteY1" fmla="*/ 309212 h 309212"/>
              <a:gd name="connsiteX0" fmla="*/ 0 w 4161216"/>
              <a:gd name="connsiteY0" fmla="*/ 0 h 434108"/>
              <a:gd name="connsiteX1" fmla="*/ 4161216 w 4161216"/>
              <a:gd name="connsiteY1" fmla="*/ 309212 h 434108"/>
              <a:gd name="connsiteX0" fmla="*/ 0 w 4161216"/>
              <a:gd name="connsiteY0" fmla="*/ 0 h 480610"/>
              <a:gd name="connsiteX1" fmla="*/ 4161216 w 4161216"/>
              <a:gd name="connsiteY1" fmla="*/ 309212 h 480610"/>
              <a:gd name="connsiteX0" fmla="*/ 0 w 4161216"/>
              <a:gd name="connsiteY0" fmla="*/ 0 h 429037"/>
              <a:gd name="connsiteX1" fmla="*/ 4161216 w 4161216"/>
              <a:gd name="connsiteY1" fmla="*/ 309212 h 429037"/>
              <a:gd name="connsiteX0" fmla="*/ 0 w 4161216"/>
              <a:gd name="connsiteY0" fmla="*/ 0 h 375340"/>
              <a:gd name="connsiteX1" fmla="*/ 4161216 w 4161216"/>
              <a:gd name="connsiteY1" fmla="*/ 309212 h 375340"/>
              <a:gd name="connsiteX0" fmla="*/ 0 w 4161216"/>
              <a:gd name="connsiteY0" fmla="*/ 0 h 510321"/>
              <a:gd name="connsiteX1" fmla="*/ 4161216 w 4161216"/>
              <a:gd name="connsiteY1" fmla="*/ 309212 h 510321"/>
              <a:gd name="connsiteX0" fmla="*/ 0 w 4153280"/>
              <a:gd name="connsiteY0" fmla="*/ 0 h 510322"/>
              <a:gd name="connsiteX1" fmla="*/ 4153280 w 4153280"/>
              <a:gd name="connsiteY1" fmla="*/ 309212 h 5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3280" h="510322">
                <a:moveTo>
                  <a:pt x="0" y="0"/>
                </a:moveTo>
                <a:cubicBezTo>
                  <a:pt x="1716436" y="1233844"/>
                  <a:pt x="2944779" y="-227809"/>
                  <a:pt x="4153280" y="309212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297946" y="3974647"/>
            <a:ext cx="389258" cy="390043"/>
            <a:chOff x="7026072" y="3037956"/>
            <a:chExt cx="389258" cy="390043"/>
          </a:xfrm>
        </p:grpSpPr>
        <p:sp>
          <p:nvSpPr>
            <p:cNvPr id="78" name="Oval 77"/>
            <p:cNvSpPr/>
            <p:nvPr/>
          </p:nvSpPr>
          <p:spPr bwMode="auto">
            <a:xfrm>
              <a:off x="7028730" y="3040614"/>
              <a:ext cx="386600" cy="3873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Flowchart: Summing Junction 78"/>
            <p:cNvSpPr/>
            <p:nvPr/>
          </p:nvSpPr>
          <p:spPr bwMode="auto">
            <a:xfrm>
              <a:off x="7026072" y="3037956"/>
              <a:ext cx="386600" cy="387385"/>
            </a:xfrm>
            <a:prstGeom prst="flowChartSummingJunction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8" name="Freeform 17"/>
          <p:cNvSpPr/>
          <p:nvPr/>
        </p:nvSpPr>
        <p:spPr bwMode="auto">
          <a:xfrm>
            <a:off x="3827195" y="3208685"/>
            <a:ext cx="3667197" cy="1616982"/>
          </a:xfrm>
          <a:custGeom>
            <a:avLst/>
            <a:gdLst>
              <a:gd name="connsiteX0" fmla="*/ 0 w 3553097"/>
              <a:gd name="connsiteY0" fmla="*/ 1625557 h 1652840"/>
              <a:gd name="connsiteX1" fmla="*/ 1045029 w 3553097"/>
              <a:gd name="connsiteY1" fmla="*/ 1442677 h 1652840"/>
              <a:gd name="connsiteX2" fmla="*/ 2364377 w 3553097"/>
              <a:gd name="connsiteY2" fmla="*/ 71077 h 1652840"/>
              <a:gd name="connsiteX3" fmla="*/ 3553097 w 3553097"/>
              <a:gd name="connsiteY3" fmla="*/ 319272 h 1652840"/>
              <a:gd name="connsiteX0" fmla="*/ 0 w 3553097"/>
              <a:gd name="connsiteY0" fmla="*/ 1586860 h 1612214"/>
              <a:gd name="connsiteX1" fmla="*/ 1045029 w 3553097"/>
              <a:gd name="connsiteY1" fmla="*/ 1403980 h 1612214"/>
              <a:gd name="connsiteX2" fmla="*/ 2375072 w 3553097"/>
              <a:gd name="connsiteY2" fmla="*/ 80506 h 1612214"/>
              <a:gd name="connsiteX3" fmla="*/ 3553097 w 3553097"/>
              <a:gd name="connsiteY3" fmla="*/ 280575 h 1612214"/>
              <a:gd name="connsiteX0" fmla="*/ 0 w 3729560"/>
              <a:gd name="connsiteY0" fmla="*/ 1516381 h 1541735"/>
              <a:gd name="connsiteX1" fmla="*/ 1045029 w 3729560"/>
              <a:gd name="connsiteY1" fmla="*/ 1333501 h 1541735"/>
              <a:gd name="connsiteX2" fmla="*/ 2375072 w 3729560"/>
              <a:gd name="connsiteY2" fmla="*/ 10027 h 1541735"/>
              <a:gd name="connsiteX3" fmla="*/ 3729560 w 3729560"/>
              <a:gd name="connsiteY3" fmla="*/ 755528 h 1541735"/>
              <a:gd name="connsiteX0" fmla="*/ 0 w 3692128"/>
              <a:gd name="connsiteY0" fmla="*/ 1517899 h 1543253"/>
              <a:gd name="connsiteX1" fmla="*/ 1045029 w 3692128"/>
              <a:gd name="connsiteY1" fmla="*/ 1335019 h 1543253"/>
              <a:gd name="connsiteX2" fmla="*/ 2375072 w 3692128"/>
              <a:gd name="connsiteY2" fmla="*/ 11545 h 1543253"/>
              <a:gd name="connsiteX3" fmla="*/ 3692128 w 3692128"/>
              <a:gd name="connsiteY3" fmla="*/ 724961 h 1543253"/>
              <a:gd name="connsiteX0" fmla="*/ 0 w 3660044"/>
              <a:gd name="connsiteY0" fmla="*/ 1519296 h 1544650"/>
              <a:gd name="connsiteX1" fmla="*/ 1045029 w 3660044"/>
              <a:gd name="connsiteY1" fmla="*/ 1336416 h 1544650"/>
              <a:gd name="connsiteX2" fmla="*/ 2375072 w 3660044"/>
              <a:gd name="connsiteY2" fmla="*/ 12942 h 1544650"/>
              <a:gd name="connsiteX3" fmla="*/ 3660044 w 3660044"/>
              <a:gd name="connsiteY3" fmla="*/ 699621 h 1544650"/>
              <a:gd name="connsiteX0" fmla="*/ 0 w 3606570"/>
              <a:gd name="connsiteY0" fmla="*/ 1521142 h 1546496"/>
              <a:gd name="connsiteX1" fmla="*/ 1045029 w 3606570"/>
              <a:gd name="connsiteY1" fmla="*/ 1338262 h 1546496"/>
              <a:gd name="connsiteX2" fmla="*/ 2375072 w 3606570"/>
              <a:gd name="connsiteY2" fmla="*/ 14788 h 1546496"/>
              <a:gd name="connsiteX3" fmla="*/ 3606570 w 3606570"/>
              <a:gd name="connsiteY3" fmla="*/ 669383 h 1546496"/>
              <a:gd name="connsiteX0" fmla="*/ 0 w 3606570"/>
              <a:gd name="connsiteY0" fmla="*/ 1562992 h 1590056"/>
              <a:gd name="connsiteX1" fmla="*/ 1045029 w 3606570"/>
              <a:gd name="connsiteY1" fmla="*/ 1380112 h 1590056"/>
              <a:gd name="connsiteX2" fmla="*/ 2578272 w 3606570"/>
              <a:gd name="connsiteY2" fmla="*/ 13859 h 1590056"/>
              <a:gd name="connsiteX3" fmla="*/ 3606570 w 3606570"/>
              <a:gd name="connsiteY3" fmla="*/ 711233 h 1590056"/>
              <a:gd name="connsiteX0" fmla="*/ 0 w 3718864"/>
              <a:gd name="connsiteY0" fmla="*/ 1559270 h 1586334"/>
              <a:gd name="connsiteX1" fmla="*/ 1045029 w 3718864"/>
              <a:gd name="connsiteY1" fmla="*/ 1376390 h 1586334"/>
              <a:gd name="connsiteX2" fmla="*/ 2578272 w 3718864"/>
              <a:gd name="connsiteY2" fmla="*/ 10137 h 1586334"/>
              <a:gd name="connsiteX3" fmla="*/ 3718864 w 3718864"/>
              <a:gd name="connsiteY3" fmla="*/ 782374 h 1586334"/>
              <a:gd name="connsiteX0" fmla="*/ 0 w 3718864"/>
              <a:gd name="connsiteY0" fmla="*/ 1538185 h 1564384"/>
              <a:gd name="connsiteX1" fmla="*/ 1045029 w 3718864"/>
              <a:gd name="connsiteY1" fmla="*/ 1355305 h 1564384"/>
              <a:gd name="connsiteX2" fmla="*/ 2605009 w 3718864"/>
              <a:gd name="connsiteY2" fmla="*/ 10442 h 1564384"/>
              <a:gd name="connsiteX3" fmla="*/ 3718864 w 3718864"/>
              <a:gd name="connsiteY3" fmla="*/ 761289 h 1564384"/>
              <a:gd name="connsiteX0" fmla="*/ 0 w 3718864"/>
              <a:gd name="connsiteY0" fmla="*/ 1575093 h 1602819"/>
              <a:gd name="connsiteX1" fmla="*/ 1045029 w 3718864"/>
              <a:gd name="connsiteY1" fmla="*/ 1392213 h 1602819"/>
              <a:gd name="connsiteX2" fmla="*/ 2605009 w 3718864"/>
              <a:gd name="connsiteY2" fmla="*/ 9918 h 1602819"/>
              <a:gd name="connsiteX3" fmla="*/ 3718864 w 3718864"/>
              <a:gd name="connsiteY3" fmla="*/ 798197 h 1602819"/>
              <a:gd name="connsiteX0" fmla="*/ 0 w 3718864"/>
              <a:gd name="connsiteY0" fmla="*/ 1573045 h 1600771"/>
              <a:gd name="connsiteX1" fmla="*/ 1045029 w 3718864"/>
              <a:gd name="connsiteY1" fmla="*/ 1390165 h 1600771"/>
              <a:gd name="connsiteX2" fmla="*/ 2605009 w 3718864"/>
              <a:gd name="connsiteY2" fmla="*/ 7870 h 1600771"/>
              <a:gd name="connsiteX3" fmla="*/ 3718864 w 3718864"/>
              <a:gd name="connsiteY3" fmla="*/ 796149 h 1600771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40516"/>
              <a:gd name="connsiteY0" fmla="*/ 1572033 h 1599759"/>
              <a:gd name="connsiteX1" fmla="*/ 1045029 w 3740516"/>
              <a:gd name="connsiteY1" fmla="*/ 1389153 h 1599759"/>
              <a:gd name="connsiteX2" fmla="*/ 2605009 w 3740516"/>
              <a:gd name="connsiteY2" fmla="*/ 6858 h 1599759"/>
              <a:gd name="connsiteX3" fmla="*/ 3740516 w 3740516"/>
              <a:gd name="connsiteY3" fmla="*/ 827746 h 1599759"/>
              <a:gd name="connsiteX0" fmla="*/ 0 w 3740516"/>
              <a:gd name="connsiteY0" fmla="*/ 1571764 h 1599490"/>
              <a:gd name="connsiteX1" fmla="*/ 1045029 w 3740516"/>
              <a:gd name="connsiteY1" fmla="*/ 1388884 h 1599490"/>
              <a:gd name="connsiteX2" fmla="*/ 2605009 w 3740516"/>
              <a:gd name="connsiteY2" fmla="*/ 6589 h 1599490"/>
              <a:gd name="connsiteX3" fmla="*/ 3740516 w 3740516"/>
              <a:gd name="connsiteY3" fmla="*/ 827477 h 1599490"/>
              <a:gd name="connsiteX0" fmla="*/ 0 w 3740516"/>
              <a:gd name="connsiteY0" fmla="*/ 1593582 h 1621308"/>
              <a:gd name="connsiteX1" fmla="*/ 1045029 w 3740516"/>
              <a:gd name="connsiteY1" fmla="*/ 1410702 h 1621308"/>
              <a:gd name="connsiteX2" fmla="*/ 2605009 w 3740516"/>
              <a:gd name="connsiteY2" fmla="*/ 28407 h 1621308"/>
              <a:gd name="connsiteX3" fmla="*/ 3740516 w 3740516"/>
              <a:gd name="connsiteY3" fmla="*/ 849295 h 1621308"/>
              <a:gd name="connsiteX0" fmla="*/ 0 w 3740516"/>
              <a:gd name="connsiteY0" fmla="*/ 1565981 h 1593707"/>
              <a:gd name="connsiteX1" fmla="*/ 1045029 w 3740516"/>
              <a:gd name="connsiteY1" fmla="*/ 1383101 h 1593707"/>
              <a:gd name="connsiteX2" fmla="*/ 2605009 w 3740516"/>
              <a:gd name="connsiteY2" fmla="*/ 806 h 1593707"/>
              <a:gd name="connsiteX3" fmla="*/ 3740516 w 3740516"/>
              <a:gd name="connsiteY3" fmla="*/ 821694 h 1593707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70606 h 1570606"/>
              <a:gd name="connsiteX1" fmla="*/ 2605009 w 3740516"/>
              <a:gd name="connsiteY1" fmla="*/ 5431 h 1570606"/>
              <a:gd name="connsiteX2" fmla="*/ 3740516 w 3740516"/>
              <a:gd name="connsiteY2" fmla="*/ 826319 h 15706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662362"/>
              <a:gd name="connsiteY0" fmla="*/ 1487927 h 1487927"/>
              <a:gd name="connsiteX1" fmla="*/ 2526855 w 3662362"/>
              <a:gd name="connsiteY1" fmla="*/ 8722 h 1487927"/>
              <a:gd name="connsiteX2" fmla="*/ 3662362 w 3662362"/>
              <a:gd name="connsiteY2" fmla="*/ 829610 h 1487927"/>
              <a:gd name="connsiteX0" fmla="*/ 0 w 3662362"/>
              <a:gd name="connsiteY0" fmla="*/ 1522313 h 1522313"/>
              <a:gd name="connsiteX1" fmla="*/ 2362176 w 3662362"/>
              <a:gd name="connsiteY1" fmla="*/ 8439 h 1522313"/>
              <a:gd name="connsiteX2" fmla="*/ 3662362 w 3662362"/>
              <a:gd name="connsiteY2" fmla="*/ 863996 h 1522313"/>
              <a:gd name="connsiteX0" fmla="*/ 0 w 3609199"/>
              <a:gd name="connsiteY0" fmla="*/ 1522313 h 1522313"/>
              <a:gd name="connsiteX1" fmla="*/ 2362176 w 3609199"/>
              <a:gd name="connsiteY1" fmla="*/ 8439 h 1522313"/>
              <a:gd name="connsiteX2" fmla="*/ 3609199 w 3609199"/>
              <a:gd name="connsiteY2" fmla="*/ 863996 h 1522313"/>
              <a:gd name="connsiteX0" fmla="*/ 0 w 3609199"/>
              <a:gd name="connsiteY0" fmla="*/ 1513929 h 1513929"/>
              <a:gd name="connsiteX1" fmla="*/ 2362176 w 3609199"/>
              <a:gd name="connsiteY1" fmla="*/ 55 h 1513929"/>
              <a:gd name="connsiteX2" fmla="*/ 3609199 w 3609199"/>
              <a:gd name="connsiteY2" fmla="*/ 855612 h 1513929"/>
              <a:gd name="connsiteX0" fmla="*/ 0 w 3609199"/>
              <a:gd name="connsiteY0" fmla="*/ 1514157 h 1514157"/>
              <a:gd name="connsiteX1" fmla="*/ 2362176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157 h 1514157"/>
              <a:gd name="connsiteX1" fmla="*/ 2455960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377 h 1514377"/>
              <a:gd name="connsiteX1" fmla="*/ 2455960 w 3609199"/>
              <a:gd name="connsiteY1" fmla="*/ 503 h 1514377"/>
              <a:gd name="connsiteX2" fmla="*/ 3609199 w 3609199"/>
              <a:gd name="connsiteY2" fmla="*/ 856060 h 1514377"/>
              <a:gd name="connsiteX0" fmla="*/ 0 w 3609199"/>
              <a:gd name="connsiteY0" fmla="*/ 1514385 h 1514385"/>
              <a:gd name="connsiteX1" fmla="*/ 2455960 w 3609199"/>
              <a:gd name="connsiteY1" fmla="*/ 511 h 1514385"/>
              <a:gd name="connsiteX2" fmla="*/ 3609199 w 3609199"/>
              <a:gd name="connsiteY2" fmla="*/ 856068 h 1514385"/>
              <a:gd name="connsiteX0" fmla="*/ 0 w 3609199"/>
              <a:gd name="connsiteY0" fmla="*/ 1591198 h 1591198"/>
              <a:gd name="connsiteX1" fmla="*/ 2409856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1591198 h 1591198"/>
              <a:gd name="connsiteX1" fmla="*/ 2486697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815353 h 815353"/>
              <a:gd name="connsiteX1" fmla="*/ 2250908 w 3609199"/>
              <a:gd name="connsiteY1" fmla="*/ 1017 h 815353"/>
              <a:gd name="connsiteX2" fmla="*/ 3609199 w 3609199"/>
              <a:gd name="connsiteY2" fmla="*/ 157036 h 815353"/>
              <a:gd name="connsiteX0" fmla="*/ 0 w 3609199"/>
              <a:gd name="connsiteY0" fmla="*/ 939858 h 939858"/>
              <a:gd name="connsiteX1" fmla="*/ 2250908 w 3609199"/>
              <a:gd name="connsiteY1" fmla="*/ 125522 h 939858"/>
              <a:gd name="connsiteX2" fmla="*/ 3609199 w 3609199"/>
              <a:gd name="connsiteY2" fmla="*/ 281541 h 939858"/>
              <a:gd name="connsiteX0" fmla="*/ 0 w 3609199"/>
              <a:gd name="connsiteY0" fmla="*/ 889846 h 889846"/>
              <a:gd name="connsiteX1" fmla="*/ 2250908 w 3609199"/>
              <a:gd name="connsiteY1" fmla="*/ 75510 h 889846"/>
              <a:gd name="connsiteX2" fmla="*/ 3609199 w 3609199"/>
              <a:gd name="connsiteY2" fmla="*/ 231529 h 889846"/>
              <a:gd name="connsiteX0" fmla="*/ 0 w 3609199"/>
              <a:gd name="connsiteY0" fmla="*/ 1179992 h 1179992"/>
              <a:gd name="connsiteX1" fmla="*/ 2055376 w 3609199"/>
              <a:gd name="connsiteY1" fmla="*/ 49355 h 1179992"/>
              <a:gd name="connsiteX2" fmla="*/ 3609199 w 3609199"/>
              <a:gd name="connsiteY2" fmla="*/ 521675 h 1179992"/>
              <a:gd name="connsiteX0" fmla="*/ 0 w 3609199"/>
              <a:gd name="connsiteY0" fmla="*/ 1179992 h 1206096"/>
              <a:gd name="connsiteX1" fmla="*/ 2055376 w 3609199"/>
              <a:gd name="connsiteY1" fmla="*/ 49355 h 1206096"/>
              <a:gd name="connsiteX2" fmla="*/ 3609199 w 3609199"/>
              <a:gd name="connsiteY2" fmla="*/ 521675 h 1206096"/>
              <a:gd name="connsiteX0" fmla="*/ 0 w 3609199"/>
              <a:gd name="connsiteY0" fmla="*/ 1130762 h 1152806"/>
              <a:gd name="connsiteX1" fmla="*/ 2055376 w 3609199"/>
              <a:gd name="connsiteY1" fmla="*/ 125 h 1152806"/>
              <a:gd name="connsiteX2" fmla="*/ 3609199 w 3609199"/>
              <a:gd name="connsiteY2" fmla="*/ 472445 h 1152806"/>
              <a:gd name="connsiteX0" fmla="*/ 0 w 3609199"/>
              <a:gd name="connsiteY0" fmla="*/ 1134592 h 1155292"/>
              <a:gd name="connsiteX1" fmla="*/ 2055376 w 3609199"/>
              <a:gd name="connsiteY1" fmla="*/ 3955 h 1155292"/>
              <a:gd name="connsiteX2" fmla="*/ 3609199 w 3609199"/>
              <a:gd name="connsiteY2" fmla="*/ 476275 h 1155292"/>
              <a:gd name="connsiteX0" fmla="*/ 0 w 3609199"/>
              <a:gd name="connsiteY0" fmla="*/ 658317 h 658317"/>
              <a:gd name="connsiteX1" fmla="*/ 3609199 w 3609199"/>
              <a:gd name="connsiteY1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791821 h 791821"/>
              <a:gd name="connsiteX1" fmla="*/ 1987010 w 3609199"/>
              <a:gd name="connsiteY1" fmla="*/ 423137 h 791821"/>
              <a:gd name="connsiteX2" fmla="*/ 3609199 w 3609199"/>
              <a:gd name="connsiteY2" fmla="*/ 133504 h 791821"/>
              <a:gd name="connsiteX0" fmla="*/ 0 w 3609199"/>
              <a:gd name="connsiteY0" fmla="*/ 791821 h 901487"/>
              <a:gd name="connsiteX1" fmla="*/ 1987010 w 3609199"/>
              <a:gd name="connsiteY1" fmla="*/ 423137 h 901487"/>
              <a:gd name="connsiteX2" fmla="*/ 3609199 w 3609199"/>
              <a:gd name="connsiteY2" fmla="*/ 133504 h 90148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609199"/>
              <a:gd name="connsiteY0" fmla="*/ 1095532 h 1095532"/>
              <a:gd name="connsiteX1" fmla="*/ 1630451 w 3609199"/>
              <a:gd name="connsiteY1" fmla="*/ 381792 h 1095532"/>
              <a:gd name="connsiteX2" fmla="*/ 3609199 w 3609199"/>
              <a:gd name="connsiteY2" fmla="*/ 437215 h 1095532"/>
              <a:gd name="connsiteX0" fmla="*/ 0 w 3609199"/>
              <a:gd name="connsiteY0" fmla="*/ 1092719 h 1092719"/>
              <a:gd name="connsiteX1" fmla="*/ 1630451 w 3609199"/>
              <a:gd name="connsiteY1" fmla="*/ 378979 h 1092719"/>
              <a:gd name="connsiteX2" fmla="*/ 3609199 w 3609199"/>
              <a:gd name="connsiteY2" fmla="*/ 434402 h 1092719"/>
              <a:gd name="connsiteX0" fmla="*/ 0 w 3609199"/>
              <a:gd name="connsiteY0" fmla="*/ 1081775 h 1081775"/>
              <a:gd name="connsiteX1" fmla="*/ 1630451 w 3609199"/>
              <a:gd name="connsiteY1" fmla="*/ 368035 h 1081775"/>
              <a:gd name="connsiteX2" fmla="*/ 3609199 w 3609199"/>
              <a:gd name="connsiteY2" fmla="*/ 423458 h 1081775"/>
              <a:gd name="connsiteX0" fmla="*/ 0 w 3609199"/>
              <a:gd name="connsiteY0" fmla="*/ 1075186 h 1075186"/>
              <a:gd name="connsiteX1" fmla="*/ 1630451 w 3609199"/>
              <a:gd name="connsiteY1" fmla="*/ 361446 h 1075186"/>
              <a:gd name="connsiteX2" fmla="*/ 3609199 w 3609199"/>
              <a:gd name="connsiteY2" fmla="*/ 416869 h 1075186"/>
              <a:gd name="connsiteX0" fmla="*/ 0 w 3609199"/>
              <a:gd name="connsiteY0" fmla="*/ 1075186 h 1075186"/>
              <a:gd name="connsiteX1" fmla="*/ 1630451 w 3609199"/>
              <a:gd name="connsiteY1" fmla="*/ 361446 h 1075186"/>
              <a:gd name="connsiteX2" fmla="*/ 3609199 w 3609199"/>
              <a:gd name="connsiteY2" fmla="*/ 416869 h 1075186"/>
              <a:gd name="connsiteX0" fmla="*/ 0 w 3609199"/>
              <a:gd name="connsiteY0" fmla="*/ 658317 h 658317"/>
              <a:gd name="connsiteX1" fmla="*/ 3609199 w 3609199"/>
              <a:gd name="connsiteY1" fmla="*/ 0 h 658317"/>
              <a:gd name="connsiteX0" fmla="*/ 0 w 3662638"/>
              <a:gd name="connsiteY0" fmla="*/ 729569 h 729569"/>
              <a:gd name="connsiteX1" fmla="*/ 3662638 w 3662638"/>
              <a:gd name="connsiteY1" fmla="*/ 0 h 729569"/>
              <a:gd name="connsiteX0" fmla="*/ 0 w 3662944"/>
              <a:gd name="connsiteY0" fmla="*/ 1322022 h 1322022"/>
              <a:gd name="connsiteX1" fmla="*/ 3662638 w 3662944"/>
              <a:gd name="connsiteY1" fmla="*/ 592453 h 1322022"/>
              <a:gd name="connsiteX0" fmla="*/ 0 w 3663372"/>
              <a:gd name="connsiteY0" fmla="*/ 1544204 h 1544204"/>
              <a:gd name="connsiteX1" fmla="*/ 3662638 w 3663372"/>
              <a:gd name="connsiteY1" fmla="*/ 814635 h 1544204"/>
              <a:gd name="connsiteX0" fmla="*/ 0 w 3663552"/>
              <a:gd name="connsiteY0" fmla="*/ 1471407 h 1481718"/>
              <a:gd name="connsiteX1" fmla="*/ 3662638 w 3663552"/>
              <a:gd name="connsiteY1" fmla="*/ 741838 h 1481718"/>
              <a:gd name="connsiteX0" fmla="*/ 0 w 3666414"/>
              <a:gd name="connsiteY0" fmla="*/ 1613604 h 1622935"/>
              <a:gd name="connsiteX1" fmla="*/ 3662638 w 3666414"/>
              <a:gd name="connsiteY1" fmla="*/ 884035 h 1622935"/>
              <a:gd name="connsiteX0" fmla="*/ 0 w 3666443"/>
              <a:gd name="connsiteY0" fmla="*/ 1628940 h 1628940"/>
              <a:gd name="connsiteX1" fmla="*/ 1901252 w 3666443"/>
              <a:gd name="connsiteY1" fmla="*/ 864286 h 1628940"/>
              <a:gd name="connsiteX2" fmla="*/ 3662638 w 3666443"/>
              <a:gd name="connsiteY2" fmla="*/ 899371 h 1628940"/>
              <a:gd name="connsiteX0" fmla="*/ 0 w 3668783"/>
              <a:gd name="connsiteY0" fmla="*/ 1877591 h 1877591"/>
              <a:gd name="connsiteX1" fmla="*/ 1901252 w 3668783"/>
              <a:gd name="connsiteY1" fmla="*/ 1112937 h 1877591"/>
              <a:gd name="connsiteX2" fmla="*/ 3662638 w 3668783"/>
              <a:gd name="connsiteY2" fmla="*/ 1148022 h 1877591"/>
              <a:gd name="connsiteX0" fmla="*/ 0 w 3667928"/>
              <a:gd name="connsiteY0" fmla="*/ 2047548 h 2047548"/>
              <a:gd name="connsiteX1" fmla="*/ 1901252 w 3667928"/>
              <a:gd name="connsiteY1" fmla="*/ 1282894 h 2047548"/>
              <a:gd name="connsiteX2" fmla="*/ 3662638 w 3667928"/>
              <a:gd name="connsiteY2" fmla="*/ 1317979 h 2047548"/>
              <a:gd name="connsiteX0" fmla="*/ 0 w 3667928"/>
              <a:gd name="connsiteY0" fmla="*/ 2047548 h 2052206"/>
              <a:gd name="connsiteX1" fmla="*/ 1901252 w 3667928"/>
              <a:gd name="connsiteY1" fmla="*/ 1282894 h 2052206"/>
              <a:gd name="connsiteX2" fmla="*/ 3662638 w 3667928"/>
              <a:gd name="connsiteY2" fmla="*/ 1317979 h 2052206"/>
              <a:gd name="connsiteX0" fmla="*/ 0 w 3667580"/>
              <a:gd name="connsiteY0" fmla="*/ 2093515 h 2093515"/>
              <a:gd name="connsiteX1" fmla="*/ 1793676 w 3667580"/>
              <a:gd name="connsiteY1" fmla="*/ 1203355 h 2093515"/>
              <a:gd name="connsiteX2" fmla="*/ 3662638 w 3667580"/>
              <a:gd name="connsiteY2" fmla="*/ 1363946 h 2093515"/>
              <a:gd name="connsiteX0" fmla="*/ 0 w 3662638"/>
              <a:gd name="connsiteY0" fmla="*/ 1669392 h 1669392"/>
              <a:gd name="connsiteX1" fmla="*/ 1793676 w 3662638"/>
              <a:gd name="connsiteY1" fmla="*/ 779232 h 1669392"/>
              <a:gd name="connsiteX2" fmla="*/ 3662638 w 3662638"/>
              <a:gd name="connsiteY2" fmla="*/ 939823 h 1669392"/>
              <a:gd name="connsiteX0" fmla="*/ 0 w 3662638"/>
              <a:gd name="connsiteY0" fmla="*/ 1685214 h 1685214"/>
              <a:gd name="connsiteX1" fmla="*/ 1793676 w 3662638"/>
              <a:gd name="connsiteY1" fmla="*/ 795054 h 1685214"/>
              <a:gd name="connsiteX2" fmla="*/ 3662638 w 3662638"/>
              <a:gd name="connsiteY2" fmla="*/ 955645 h 1685214"/>
              <a:gd name="connsiteX0" fmla="*/ 0 w 3662638"/>
              <a:gd name="connsiteY0" fmla="*/ 1685214 h 1685214"/>
              <a:gd name="connsiteX1" fmla="*/ 1793676 w 3662638"/>
              <a:gd name="connsiteY1" fmla="*/ 795054 h 1685214"/>
              <a:gd name="connsiteX2" fmla="*/ 3662638 w 3662638"/>
              <a:gd name="connsiteY2" fmla="*/ 955645 h 1685214"/>
              <a:gd name="connsiteX0" fmla="*/ 0 w 3662790"/>
              <a:gd name="connsiteY0" fmla="*/ 1584839 h 1584839"/>
              <a:gd name="connsiteX1" fmla="*/ 1793676 w 3662790"/>
              <a:gd name="connsiteY1" fmla="*/ 694679 h 1584839"/>
              <a:gd name="connsiteX2" fmla="*/ 3662638 w 3662790"/>
              <a:gd name="connsiteY2" fmla="*/ 855270 h 1584839"/>
              <a:gd name="connsiteX0" fmla="*/ 0 w 3662638"/>
              <a:gd name="connsiteY0" fmla="*/ 1763426 h 1763426"/>
              <a:gd name="connsiteX1" fmla="*/ 1793676 w 3662638"/>
              <a:gd name="connsiteY1" fmla="*/ 873266 h 1763426"/>
              <a:gd name="connsiteX2" fmla="*/ 3662638 w 3662638"/>
              <a:gd name="connsiteY2" fmla="*/ 1033857 h 1763426"/>
              <a:gd name="connsiteX0" fmla="*/ 0 w 3662638"/>
              <a:gd name="connsiteY0" fmla="*/ 1883481 h 1883481"/>
              <a:gd name="connsiteX1" fmla="*/ 1793676 w 3662638"/>
              <a:gd name="connsiteY1" fmla="*/ 993321 h 1883481"/>
              <a:gd name="connsiteX2" fmla="*/ 3662638 w 3662638"/>
              <a:gd name="connsiteY2" fmla="*/ 1153912 h 1883481"/>
              <a:gd name="connsiteX0" fmla="*/ 0 w 3663003"/>
              <a:gd name="connsiteY0" fmla="*/ 1853628 h 1853628"/>
              <a:gd name="connsiteX1" fmla="*/ 1793676 w 3663003"/>
              <a:gd name="connsiteY1" fmla="*/ 963468 h 1853628"/>
              <a:gd name="connsiteX2" fmla="*/ 3662638 w 3663003"/>
              <a:gd name="connsiteY2" fmla="*/ 1124059 h 1853628"/>
              <a:gd name="connsiteX0" fmla="*/ 0 w 3664159"/>
              <a:gd name="connsiteY0" fmla="*/ 1849663 h 1849663"/>
              <a:gd name="connsiteX1" fmla="*/ 1793676 w 3664159"/>
              <a:gd name="connsiteY1" fmla="*/ 959503 h 1849663"/>
              <a:gd name="connsiteX2" fmla="*/ 3662638 w 3664159"/>
              <a:gd name="connsiteY2" fmla="*/ 1120094 h 1849663"/>
              <a:gd name="connsiteX0" fmla="*/ 0 w 3664002"/>
              <a:gd name="connsiteY0" fmla="*/ 1761824 h 1783702"/>
              <a:gd name="connsiteX1" fmla="*/ 1613715 w 3664002"/>
              <a:gd name="connsiteY1" fmla="*/ 1090537 h 1783702"/>
              <a:gd name="connsiteX2" fmla="*/ 3662638 w 3664002"/>
              <a:gd name="connsiteY2" fmla="*/ 1032255 h 1783702"/>
              <a:gd name="connsiteX0" fmla="*/ 0 w 3663910"/>
              <a:gd name="connsiteY0" fmla="*/ 1704483 h 1704483"/>
              <a:gd name="connsiteX1" fmla="*/ 1613715 w 3663910"/>
              <a:gd name="connsiteY1" fmla="*/ 1033196 h 1704483"/>
              <a:gd name="connsiteX2" fmla="*/ 3662638 w 3663910"/>
              <a:gd name="connsiteY2" fmla="*/ 974914 h 1704483"/>
              <a:gd name="connsiteX0" fmla="*/ 0 w 3663944"/>
              <a:gd name="connsiteY0" fmla="*/ 1741351 h 1747818"/>
              <a:gd name="connsiteX1" fmla="*/ 1613715 w 3663944"/>
              <a:gd name="connsiteY1" fmla="*/ 1070064 h 1747818"/>
              <a:gd name="connsiteX2" fmla="*/ 3662638 w 3663944"/>
              <a:gd name="connsiteY2" fmla="*/ 1011782 h 1747818"/>
              <a:gd name="connsiteX0" fmla="*/ 0 w 3663944"/>
              <a:gd name="connsiteY0" fmla="*/ 1741351 h 1741351"/>
              <a:gd name="connsiteX1" fmla="*/ 1613715 w 3663944"/>
              <a:gd name="connsiteY1" fmla="*/ 1070064 h 1741351"/>
              <a:gd name="connsiteX2" fmla="*/ 3662638 w 3663944"/>
              <a:gd name="connsiteY2" fmla="*/ 1011782 h 1741351"/>
              <a:gd name="connsiteX0" fmla="*/ 0 w 3664079"/>
              <a:gd name="connsiteY0" fmla="*/ 1841379 h 1841379"/>
              <a:gd name="connsiteX1" fmla="*/ 1783949 w 3664079"/>
              <a:gd name="connsiteY1" fmla="*/ 917172 h 1841379"/>
              <a:gd name="connsiteX2" fmla="*/ 3662638 w 3664079"/>
              <a:gd name="connsiteY2" fmla="*/ 1111810 h 1841379"/>
              <a:gd name="connsiteX0" fmla="*/ 0 w 3664037"/>
              <a:gd name="connsiteY0" fmla="*/ 1807006 h 1807006"/>
              <a:gd name="connsiteX1" fmla="*/ 1735310 w 3664037"/>
              <a:gd name="connsiteY1" fmla="*/ 965484 h 1807006"/>
              <a:gd name="connsiteX2" fmla="*/ 3662638 w 3664037"/>
              <a:gd name="connsiteY2" fmla="*/ 1077437 h 1807006"/>
              <a:gd name="connsiteX0" fmla="*/ 0 w 3662638"/>
              <a:gd name="connsiteY0" fmla="*/ 1503341 h 1503341"/>
              <a:gd name="connsiteX1" fmla="*/ 1735310 w 3662638"/>
              <a:gd name="connsiteY1" fmla="*/ 661819 h 1503341"/>
              <a:gd name="connsiteX2" fmla="*/ 3662638 w 3662638"/>
              <a:gd name="connsiteY2" fmla="*/ 773772 h 1503341"/>
              <a:gd name="connsiteX0" fmla="*/ 0 w 3667271"/>
              <a:gd name="connsiteY0" fmla="*/ 1598054 h 1598054"/>
              <a:gd name="connsiteX1" fmla="*/ 1735310 w 3667271"/>
              <a:gd name="connsiteY1" fmla="*/ 756532 h 1598054"/>
              <a:gd name="connsiteX2" fmla="*/ 3662638 w 3667271"/>
              <a:gd name="connsiteY2" fmla="*/ 868485 h 1598054"/>
              <a:gd name="connsiteX0" fmla="*/ 0 w 3667296"/>
              <a:gd name="connsiteY0" fmla="*/ 1633214 h 1633214"/>
              <a:gd name="connsiteX1" fmla="*/ 1735310 w 3667296"/>
              <a:gd name="connsiteY1" fmla="*/ 791692 h 1633214"/>
              <a:gd name="connsiteX2" fmla="*/ 3662638 w 3667296"/>
              <a:gd name="connsiteY2" fmla="*/ 903645 h 1633214"/>
              <a:gd name="connsiteX0" fmla="*/ 0 w 3667197"/>
              <a:gd name="connsiteY0" fmla="*/ 1616982 h 1616982"/>
              <a:gd name="connsiteX1" fmla="*/ 1696399 w 3667197"/>
              <a:gd name="connsiteY1" fmla="*/ 809507 h 1616982"/>
              <a:gd name="connsiteX2" fmla="*/ 3662638 w 3667197"/>
              <a:gd name="connsiteY2" fmla="*/ 887413 h 1616982"/>
              <a:gd name="connsiteX0" fmla="*/ 0 w 3667197"/>
              <a:gd name="connsiteY0" fmla="*/ 1616982 h 1616982"/>
              <a:gd name="connsiteX1" fmla="*/ 1696399 w 3667197"/>
              <a:gd name="connsiteY1" fmla="*/ 809507 h 1616982"/>
              <a:gd name="connsiteX2" fmla="*/ 3662638 w 3667197"/>
              <a:gd name="connsiteY2" fmla="*/ 887413 h 1616982"/>
              <a:gd name="connsiteX0" fmla="*/ 0 w 3667197"/>
              <a:gd name="connsiteY0" fmla="*/ 1616982 h 1616982"/>
              <a:gd name="connsiteX1" fmla="*/ 1696399 w 3667197"/>
              <a:gd name="connsiteY1" fmla="*/ 809507 h 1616982"/>
              <a:gd name="connsiteX2" fmla="*/ 3662638 w 3667197"/>
              <a:gd name="connsiteY2" fmla="*/ 887413 h 16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97" h="1616982">
                <a:moveTo>
                  <a:pt x="0" y="1616982"/>
                </a:moveTo>
                <a:cubicBezTo>
                  <a:pt x="15205" y="1588082"/>
                  <a:pt x="1365350" y="1773843"/>
                  <a:pt x="1696399" y="809507"/>
                </a:cubicBezTo>
                <a:cubicBezTo>
                  <a:pt x="2027448" y="-154829"/>
                  <a:pt x="3767638" y="-407447"/>
                  <a:pt x="3662638" y="887413"/>
                </a:cubicBezTo>
              </a:path>
            </a:pathLst>
          </a:custGeom>
          <a:noFill/>
          <a:ln w="50800" cap="flat" cmpd="dbl" algn="ctr">
            <a:gradFill flip="none" rotWithShape="1">
              <a:gsLst>
                <a:gs pos="0">
                  <a:srgbClr val="FFFF00"/>
                </a:gs>
                <a:gs pos="32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oval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76" name="Lightning Bolt 75"/>
          <p:cNvSpPr/>
          <p:nvPr/>
        </p:nvSpPr>
        <p:spPr bwMode="auto">
          <a:xfrm flipH="1">
            <a:off x="3828977" y="3716459"/>
            <a:ext cx="426267" cy="1104511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accent1">
                <a:lumMod val="20000"/>
                <a:lumOff val="80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98500" dist="469900" dir="16320000" sx="140000" sy="140000" algn="tl" rotWithShape="0">
              <a:prstClr val="black"/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377323" y="1842367"/>
            <a:ext cx="162715" cy="193963"/>
            <a:chOff x="5767163" y="3089468"/>
            <a:chExt cx="522514" cy="599704"/>
          </a:xfrm>
        </p:grpSpPr>
        <p:sp>
          <p:nvSpPr>
            <p:cNvPr id="62" name="Flowchart: Magnetic Disk 61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785714" y="3117579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765989" y="4251853"/>
            <a:ext cx="522514" cy="599704"/>
            <a:chOff x="4887656" y="2621140"/>
            <a:chExt cx="522514" cy="599704"/>
          </a:xfrm>
        </p:grpSpPr>
        <p:sp>
          <p:nvSpPr>
            <p:cNvPr id="58" name="Flowchart: Magnetic Disk 57"/>
            <p:cNvSpPr/>
            <p:nvPr/>
          </p:nvSpPr>
          <p:spPr bwMode="auto">
            <a:xfrm>
              <a:off x="4887656" y="2621140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tx2"/>
                </a:gs>
                <a:gs pos="100000">
                  <a:schemeClr val="bg1">
                    <a:alpha val="11000"/>
                  </a:schemeClr>
                </a:gs>
              </a:gsLst>
              <a:lin ang="135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912413" y="2648287"/>
              <a:ext cx="474348" cy="1578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5814973" y="2201386"/>
            <a:ext cx="1434899" cy="969078"/>
          </a:xfrm>
          <a:custGeom>
            <a:avLst/>
            <a:gdLst>
              <a:gd name="connsiteX0" fmla="*/ 0 w 891396"/>
              <a:gd name="connsiteY0" fmla="*/ 966159 h 966159"/>
              <a:gd name="connsiteX1" fmla="*/ 690113 w 891396"/>
              <a:gd name="connsiteY1" fmla="*/ 402566 h 966159"/>
              <a:gd name="connsiteX2" fmla="*/ 891396 w 891396"/>
              <a:gd name="connsiteY2" fmla="*/ 0 h 966159"/>
              <a:gd name="connsiteX0" fmla="*/ 0 w 966259"/>
              <a:gd name="connsiteY0" fmla="*/ 992896 h 992896"/>
              <a:gd name="connsiteX1" fmla="*/ 690113 w 966259"/>
              <a:gd name="connsiteY1" fmla="*/ 429303 h 992896"/>
              <a:gd name="connsiteX2" fmla="*/ 966259 w 966259"/>
              <a:gd name="connsiteY2" fmla="*/ 0 h 992896"/>
              <a:gd name="connsiteX0" fmla="*/ 0 w 928827"/>
              <a:gd name="connsiteY0" fmla="*/ 923380 h 923380"/>
              <a:gd name="connsiteX1" fmla="*/ 652681 w 928827"/>
              <a:gd name="connsiteY1" fmla="*/ 429303 h 923380"/>
              <a:gd name="connsiteX2" fmla="*/ 928827 w 928827"/>
              <a:gd name="connsiteY2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1147488"/>
              <a:gd name="connsiteY0" fmla="*/ 734537 h 734537"/>
              <a:gd name="connsiteX1" fmla="*/ 1147488 w 1147488"/>
              <a:gd name="connsiteY1" fmla="*/ 0 h 734537"/>
              <a:gd name="connsiteX0" fmla="*/ 0 w 1038157"/>
              <a:gd name="connsiteY0" fmla="*/ 744476 h 744476"/>
              <a:gd name="connsiteX1" fmla="*/ 1038157 w 1038157"/>
              <a:gd name="connsiteY1" fmla="*/ 0 h 744476"/>
              <a:gd name="connsiteX0" fmla="*/ 0 w 1042064"/>
              <a:gd name="connsiteY0" fmla="*/ 717122 h 717122"/>
              <a:gd name="connsiteX1" fmla="*/ 1042064 w 1042064"/>
              <a:gd name="connsiteY1" fmla="*/ 0 h 717122"/>
              <a:gd name="connsiteX0" fmla="*/ 0 w 1053787"/>
              <a:gd name="connsiteY0" fmla="*/ 748384 h 748384"/>
              <a:gd name="connsiteX1" fmla="*/ 1053787 w 1053787"/>
              <a:gd name="connsiteY1" fmla="*/ 0 h 748384"/>
              <a:gd name="connsiteX0" fmla="*/ 0 w 1006895"/>
              <a:gd name="connsiteY0" fmla="*/ 752292 h 752292"/>
              <a:gd name="connsiteX1" fmla="*/ 1006895 w 1006895"/>
              <a:gd name="connsiteY1" fmla="*/ 0 h 752292"/>
              <a:gd name="connsiteX0" fmla="*/ 0 w 1050231"/>
              <a:gd name="connsiteY0" fmla="*/ 717623 h 717623"/>
              <a:gd name="connsiteX1" fmla="*/ 1050231 w 1050231"/>
              <a:gd name="connsiteY1" fmla="*/ 0 h 717623"/>
              <a:gd name="connsiteX0" fmla="*/ 0 w 1024229"/>
              <a:gd name="connsiteY0" fmla="*/ 708956 h 708956"/>
              <a:gd name="connsiteX1" fmla="*/ 1024229 w 1024229"/>
              <a:gd name="connsiteY1" fmla="*/ 0 h 708956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1884 w 909105"/>
              <a:gd name="connsiteY0" fmla="*/ 760960 h 760960"/>
              <a:gd name="connsiteX1" fmla="*/ 909105 w 909105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0 w 892740"/>
              <a:gd name="connsiteY0" fmla="*/ 748126 h 748126"/>
              <a:gd name="connsiteX1" fmla="*/ 892740 w 892740"/>
              <a:gd name="connsiteY1" fmla="*/ 0 h 7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740" h="748126">
                <a:moveTo>
                  <a:pt x="0" y="748126"/>
                </a:moveTo>
                <a:cubicBezTo>
                  <a:pt x="91507" y="339074"/>
                  <a:pt x="446502" y="45822"/>
                  <a:pt x="892740" y="0"/>
                </a:cubicBezTo>
              </a:path>
            </a:pathLst>
          </a:custGeom>
          <a:noFill/>
          <a:ln w="50800" cap="flat" cmpd="dbl" algn="ctr">
            <a:gradFill>
              <a:gsLst>
                <a:gs pos="0">
                  <a:srgbClr val="FFFF00"/>
                </a:gs>
                <a:gs pos="100000">
                  <a:srgbClr val="FFFF00">
                    <a:alpha val="70000"/>
                  </a:srgbClr>
                </a:gs>
              </a:gsLst>
              <a:lin ang="5400000" scaled="0"/>
            </a:gra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052749" y="2022379"/>
            <a:ext cx="370471" cy="378137"/>
            <a:chOff x="5767163" y="3089468"/>
            <a:chExt cx="522514" cy="599704"/>
          </a:xfrm>
          <a:effectLst/>
        </p:grpSpPr>
        <p:sp>
          <p:nvSpPr>
            <p:cNvPr id="65" name="Flowchart: Magnetic Disk 6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789872" y="3114396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2301785" y="2306770"/>
            <a:ext cx="2854347" cy="794415"/>
          </a:xfrm>
          <a:custGeom>
            <a:avLst/>
            <a:gdLst>
              <a:gd name="connsiteX0" fmla="*/ 0 w 3011214"/>
              <a:gd name="connsiteY0" fmla="*/ 788275 h 788275"/>
              <a:gd name="connsiteX1" fmla="*/ 2317531 w 3011214"/>
              <a:gd name="connsiteY1" fmla="*/ 409903 h 788275"/>
              <a:gd name="connsiteX2" fmla="*/ 3011214 w 3011214"/>
              <a:gd name="connsiteY2" fmla="*/ 0 h 788275"/>
              <a:gd name="connsiteX0" fmla="*/ 0 w 3011214"/>
              <a:gd name="connsiteY0" fmla="*/ 788275 h 788275"/>
              <a:gd name="connsiteX1" fmla="*/ 1955790 w 3011214"/>
              <a:gd name="connsiteY1" fmla="*/ 404879 h 788275"/>
              <a:gd name="connsiteX2" fmla="*/ 3011214 w 3011214"/>
              <a:gd name="connsiteY2" fmla="*/ 0 h 788275"/>
              <a:gd name="connsiteX0" fmla="*/ 0 w 2940875"/>
              <a:gd name="connsiteY0" fmla="*/ 803347 h 803347"/>
              <a:gd name="connsiteX1" fmla="*/ 1955790 w 2940875"/>
              <a:gd name="connsiteY1" fmla="*/ 419951 h 803347"/>
              <a:gd name="connsiteX2" fmla="*/ 2940875 w 2940875"/>
              <a:gd name="connsiteY2" fmla="*/ 0 h 803347"/>
              <a:gd name="connsiteX0" fmla="*/ 0 w 2920778"/>
              <a:gd name="connsiteY0" fmla="*/ 833492 h 833492"/>
              <a:gd name="connsiteX1" fmla="*/ 1935693 w 2920778"/>
              <a:gd name="connsiteY1" fmla="*/ 419951 h 833492"/>
              <a:gd name="connsiteX2" fmla="*/ 2920778 w 2920778"/>
              <a:gd name="connsiteY2" fmla="*/ 0 h 833492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54347"/>
              <a:gd name="connsiteY0" fmla="*/ 794415 h 794415"/>
              <a:gd name="connsiteX1" fmla="*/ 2854347 w 2854347"/>
              <a:gd name="connsiteY1" fmla="*/ 0 h 794415"/>
              <a:gd name="connsiteX0" fmla="*/ 0 w 2854347"/>
              <a:gd name="connsiteY0" fmla="*/ 794415 h 794415"/>
              <a:gd name="connsiteX1" fmla="*/ 2854347 w 2854347"/>
              <a:gd name="connsiteY1" fmla="*/ 0 h 7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4347" h="794415">
                <a:moveTo>
                  <a:pt x="0" y="794415"/>
                </a:moveTo>
                <a:cubicBezTo>
                  <a:pt x="1012669" y="717179"/>
                  <a:pt x="2033154" y="620405"/>
                  <a:pt x="2854347" y="0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860543" y="2863723"/>
            <a:ext cx="261257" cy="299852"/>
            <a:chOff x="5767163" y="3089468"/>
            <a:chExt cx="522514" cy="599704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793361" y="3120106"/>
              <a:ext cx="474348" cy="15784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74029" y="4464880"/>
            <a:ext cx="3109832" cy="1533820"/>
            <a:chOff x="4274029" y="4464880"/>
            <a:chExt cx="3109832" cy="1533820"/>
          </a:xfrm>
        </p:grpSpPr>
        <p:sp>
          <p:nvSpPr>
            <p:cNvPr id="16" name="Freeform 15"/>
            <p:cNvSpPr/>
            <p:nvPr/>
          </p:nvSpPr>
          <p:spPr bwMode="auto">
            <a:xfrm>
              <a:off x="4594971" y="4590619"/>
              <a:ext cx="2788890" cy="1408081"/>
            </a:xfrm>
            <a:custGeom>
              <a:avLst/>
              <a:gdLst>
                <a:gd name="connsiteX0" fmla="*/ 2860431 w 2860431"/>
                <a:gd name="connsiteY0" fmla="*/ 0 h 1776581"/>
                <a:gd name="connsiteX1" fmla="*/ 1242647 w 2860431"/>
                <a:gd name="connsiteY1" fmla="*/ 1570892 h 1776581"/>
                <a:gd name="connsiteX2" fmla="*/ 0 w 2860431"/>
                <a:gd name="connsiteY2" fmla="*/ 1711569 h 1776581"/>
                <a:gd name="connsiteX0" fmla="*/ 3159658 w 3159658"/>
                <a:gd name="connsiteY0" fmla="*/ 0 h 1785793"/>
                <a:gd name="connsiteX1" fmla="*/ 1541874 w 3159658"/>
                <a:gd name="connsiteY1" fmla="*/ 1570892 h 1785793"/>
                <a:gd name="connsiteX2" fmla="*/ 0 w 3159658"/>
                <a:gd name="connsiteY2" fmla="*/ 1725869 h 1785793"/>
                <a:gd name="connsiteX0" fmla="*/ 3399039 w 3399039"/>
                <a:gd name="connsiteY0" fmla="*/ 0 h 1714350"/>
                <a:gd name="connsiteX1" fmla="*/ 1541874 w 3399039"/>
                <a:gd name="connsiteY1" fmla="*/ 1502966 h 1714350"/>
                <a:gd name="connsiteX2" fmla="*/ 0 w 3399039"/>
                <a:gd name="connsiteY2" fmla="*/ 1657943 h 1714350"/>
                <a:gd name="connsiteX0" fmla="*/ 3399039 w 3399039"/>
                <a:gd name="connsiteY0" fmla="*/ 0 h 1714350"/>
                <a:gd name="connsiteX1" fmla="*/ 1541874 w 3399039"/>
                <a:gd name="connsiteY1" fmla="*/ 1502966 h 1714350"/>
                <a:gd name="connsiteX2" fmla="*/ 0 w 3399039"/>
                <a:gd name="connsiteY2" fmla="*/ 1657943 h 1714350"/>
                <a:gd name="connsiteX0" fmla="*/ 3399039 w 3399039"/>
                <a:gd name="connsiteY0" fmla="*/ 0 h 1675898"/>
                <a:gd name="connsiteX1" fmla="*/ 1948632 w 3399039"/>
                <a:gd name="connsiteY1" fmla="*/ 1302405 h 1675898"/>
                <a:gd name="connsiteX2" fmla="*/ 0 w 3399039"/>
                <a:gd name="connsiteY2" fmla="*/ 1657943 h 1675898"/>
                <a:gd name="connsiteX0" fmla="*/ 3399039 w 3399039"/>
                <a:gd name="connsiteY0" fmla="*/ 0 h 1693426"/>
                <a:gd name="connsiteX1" fmla="*/ 1490222 w 3399039"/>
                <a:gd name="connsiteY1" fmla="*/ 1432771 h 1693426"/>
                <a:gd name="connsiteX2" fmla="*/ 0 w 3399039"/>
                <a:gd name="connsiteY2" fmla="*/ 1657943 h 1693426"/>
                <a:gd name="connsiteX0" fmla="*/ 3399039 w 3399039"/>
                <a:gd name="connsiteY0" fmla="*/ 0 h 1675529"/>
                <a:gd name="connsiteX1" fmla="*/ 1968001 w 3399039"/>
                <a:gd name="connsiteY1" fmla="*/ 1297391 h 1675529"/>
                <a:gd name="connsiteX2" fmla="*/ 0 w 3399039"/>
                <a:gd name="connsiteY2" fmla="*/ 1657943 h 1675529"/>
                <a:gd name="connsiteX0" fmla="*/ 3399039 w 3399039"/>
                <a:gd name="connsiteY0" fmla="*/ 0 h 1672371"/>
                <a:gd name="connsiteX1" fmla="*/ 1968001 w 3399039"/>
                <a:gd name="connsiteY1" fmla="*/ 1297391 h 1672371"/>
                <a:gd name="connsiteX2" fmla="*/ 0 w 3399039"/>
                <a:gd name="connsiteY2" fmla="*/ 1657943 h 1672371"/>
                <a:gd name="connsiteX0" fmla="*/ 3399039 w 3399039"/>
                <a:gd name="connsiteY0" fmla="*/ 0 h 1675529"/>
                <a:gd name="connsiteX1" fmla="*/ 1968001 w 3399039"/>
                <a:gd name="connsiteY1" fmla="*/ 1297391 h 1675529"/>
                <a:gd name="connsiteX2" fmla="*/ 0 w 3399039"/>
                <a:gd name="connsiteY2" fmla="*/ 1657943 h 1675529"/>
                <a:gd name="connsiteX0" fmla="*/ 3609158 w 3609158"/>
                <a:gd name="connsiteY0" fmla="*/ 0 h 1172277"/>
                <a:gd name="connsiteX1" fmla="*/ 1968001 w 3609158"/>
                <a:gd name="connsiteY1" fmla="*/ 798540 h 1172277"/>
                <a:gd name="connsiteX2" fmla="*/ 0 w 3609158"/>
                <a:gd name="connsiteY2" fmla="*/ 1159092 h 1172277"/>
                <a:gd name="connsiteX0" fmla="*/ 3609158 w 3609158"/>
                <a:gd name="connsiteY0" fmla="*/ 0 h 1186360"/>
                <a:gd name="connsiteX1" fmla="*/ 1968001 w 3609158"/>
                <a:gd name="connsiteY1" fmla="*/ 812526 h 1186360"/>
                <a:gd name="connsiteX2" fmla="*/ 0 w 3609158"/>
                <a:gd name="connsiteY2" fmla="*/ 1173078 h 1186360"/>
                <a:gd name="connsiteX0" fmla="*/ 3609158 w 3609158"/>
                <a:gd name="connsiteY0" fmla="*/ 0 h 1173078"/>
                <a:gd name="connsiteX1" fmla="*/ 0 w 3609158"/>
                <a:gd name="connsiteY1" fmla="*/ 1173078 h 1173078"/>
                <a:gd name="connsiteX0" fmla="*/ 3609158 w 3609158"/>
                <a:gd name="connsiteY0" fmla="*/ 0 h 1173078"/>
                <a:gd name="connsiteX1" fmla="*/ 0 w 3609158"/>
                <a:gd name="connsiteY1" fmla="*/ 1173078 h 1173078"/>
                <a:gd name="connsiteX0" fmla="*/ 3569975 w 3569975"/>
                <a:gd name="connsiteY0" fmla="*/ 0 h 1154821"/>
                <a:gd name="connsiteX1" fmla="*/ 0 w 3569975"/>
                <a:gd name="connsiteY1" fmla="*/ 1154821 h 1154821"/>
                <a:gd name="connsiteX0" fmla="*/ 3554302 w 3554302"/>
                <a:gd name="connsiteY0" fmla="*/ 0 h 1179164"/>
                <a:gd name="connsiteX1" fmla="*/ 0 w 3554302"/>
                <a:gd name="connsiteY1" fmla="*/ 1179164 h 1179164"/>
                <a:gd name="connsiteX0" fmla="*/ 3244338 w 3244338"/>
                <a:gd name="connsiteY0" fmla="*/ 0 h 1048869"/>
                <a:gd name="connsiteX1" fmla="*/ 0 w 3244338"/>
                <a:gd name="connsiteY1" fmla="*/ 1048869 h 1048869"/>
                <a:gd name="connsiteX0" fmla="*/ 3184620 w 3184620"/>
                <a:gd name="connsiteY0" fmla="*/ 0 h 1004701"/>
                <a:gd name="connsiteX1" fmla="*/ 0 w 3184620"/>
                <a:gd name="connsiteY1" fmla="*/ 1004701 h 1004701"/>
                <a:gd name="connsiteX0" fmla="*/ 3170401 w 3170401"/>
                <a:gd name="connsiteY0" fmla="*/ 0 h 989242"/>
                <a:gd name="connsiteX1" fmla="*/ 0 w 3170401"/>
                <a:gd name="connsiteY1" fmla="*/ 989242 h 989242"/>
                <a:gd name="connsiteX0" fmla="*/ 3150495 w 3150495"/>
                <a:gd name="connsiteY0" fmla="*/ 0 h 998076"/>
                <a:gd name="connsiteX1" fmla="*/ 0 w 3150495"/>
                <a:gd name="connsiteY1" fmla="*/ 998076 h 998076"/>
                <a:gd name="connsiteX0" fmla="*/ 3150495 w 3150495"/>
                <a:gd name="connsiteY0" fmla="*/ 0 h 1197383"/>
                <a:gd name="connsiteX1" fmla="*/ 0 w 3150495"/>
                <a:gd name="connsiteY1" fmla="*/ 1197383 h 1197383"/>
                <a:gd name="connsiteX0" fmla="*/ 3131033 w 3131033"/>
                <a:gd name="connsiteY0" fmla="*/ 0 h 1227610"/>
                <a:gd name="connsiteX1" fmla="*/ 0 w 3131033"/>
                <a:gd name="connsiteY1" fmla="*/ 1227610 h 1227610"/>
                <a:gd name="connsiteX0" fmla="*/ 3131033 w 3131033"/>
                <a:gd name="connsiteY0" fmla="*/ 0 h 1227650"/>
                <a:gd name="connsiteX1" fmla="*/ 0 w 3131033"/>
                <a:gd name="connsiteY1" fmla="*/ 1227610 h 12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31033" h="1227650">
                  <a:moveTo>
                    <a:pt x="3131033" y="0"/>
                  </a:moveTo>
                  <a:cubicBezTo>
                    <a:pt x="2768455" y="764000"/>
                    <a:pt x="1874527" y="1232692"/>
                    <a:pt x="0" y="1227610"/>
                  </a:cubicBezTo>
                </a:path>
              </a:pathLst>
            </a:custGeom>
            <a:noFill/>
            <a:ln w="50800" cap="flat" cmpd="sng" algn="ctr">
              <a:solidFill>
                <a:srgbClr val="FF0000">
                  <a:alpha val="58000"/>
                </a:srgbClr>
              </a:solidFill>
              <a:prstDash val="sysDash"/>
              <a:round/>
              <a:headEnd type="diamond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398517" y="4464880"/>
              <a:ext cx="1760967" cy="1102563"/>
            </a:xfrm>
            <a:custGeom>
              <a:avLst/>
              <a:gdLst>
                <a:gd name="connsiteX0" fmla="*/ 0 w 620295"/>
                <a:gd name="connsiteY0" fmla="*/ 903706 h 903706"/>
                <a:gd name="connsiteX1" fmla="*/ 422442 w 620295"/>
                <a:gd name="connsiteY1" fmla="*/ 663074 h 903706"/>
                <a:gd name="connsiteX2" fmla="*/ 620295 w 620295"/>
                <a:gd name="connsiteY2" fmla="*/ 0 h 903706"/>
                <a:gd name="connsiteX0" fmla="*/ 0 w 631996"/>
                <a:gd name="connsiteY0" fmla="*/ 903706 h 903706"/>
                <a:gd name="connsiteX1" fmla="*/ 588210 w 631996"/>
                <a:gd name="connsiteY1" fmla="*/ 465221 h 903706"/>
                <a:gd name="connsiteX2" fmla="*/ 620295 w 631996"/>
                <a:gd name="connsiteY2" fmla="*/ 0 h 903706"/>
                <a:gd name="connsiteX0" fmla="*/ 0 w 620295"/>
                <a:gd name="connsiteY0" fmla="*/ 903706 h 903706"/>
                <a:gd name="connsiteX1" fmla="*/ 620295 w 620295"/>
                <a:gd name="connsiteY1" fmla="*/ 0 h 903706"/>
                <a:gd name="connsiteX0" fmla="*/ 0 w 628353"/>
                <a:gd name="connsiteY0" fmla="*/ 903706 h 903706"/>
                <a:gd name="connsiteX1" fmla="*/ 620295 w 628353"/>
                <a:gd name="connsiteY1" fmla="*/ 0 h 903706"/>
                <a:gd name="connsiteX0" fmla="*/ 0 w 630207"/>
                <a:gd name="connsiteY0" fmla="*/ 903706 h 903706"/>
                <a:gd name="connsiteX1" fmla="*/ 620295 w 630207"/>
                <a:gd name="connsiteY1" fmla="*/ 0 h 903706"/>
                <a:gd name="connsiteX0" fmla="*/ 0 w 613573"/>
                <a:gd name="connsiteY0" fmla="*/ 931976 h 931976"/>
                <a:gd name="connsiteX1" fmla="*/ 603277 w 613573"/>
                <a:gd name="connsiteY1" fmla="*/ 0 h 931976"/>
                <a:gd name="connsiteX0" fmla="*/ 0 w 608826"/>
                <a:gd name="connsiteY0" fmla="*/ 950823 h 950823"/>
                <a:gd name="connsiteX1" fmla="*/ 598415 w 608826"/>
                <a:gd name="connsiteY1" fmla="*/ 0 h 950823"/>
                <a:gd name="connsiteX0" fmla="*/ 0 w 639047"/>
                <a:gd name="connsiteY0" fmla="*/ 843477 h 843477"/>
                <a:gd name="connsiteX1" fmla="*/ 629328 w 639047"/>
                <a:gd name="connsiteY1" fmla="*/ 0 h 843477"/>
                <a:gd name="connsiteX0" fmla="*/ 0 w 628963"/>
                <a:gd name="connsiteY0" fmla="*/ 825586 h 825586"/>
                <a:gd name="connsiteX1" fmla="*/ 619024 w 628963"/>
                <a:gd name="connsiteY1" fmla="*/ 0 h 825586"/>
                <a:gd name="connsiteX0" fmla="*/ 0 w 878876"/>
                <a:gd name="connsiteY0" fmla="*/ 1306831 h 1306831"/>
                <a:gd name="connsiteX1" fmla="*/ 872518 w 878876"/>
                <a:gd name="connsiteY1" fmla="*/ 0 h 1306831"/>
                <a:gd name="connsiteX0" fmla="*/ 0 w 319213"/>
                <a:gd name="connsiteY0" fmla="*/ 485973 h 485973"/>
                <a:gd name="connsiteX1" fmla="*/ 287600 w 319213"/>
                <a:gd name="connsiteY1" fmla="*/ 0 h 485973"/>
                <a:gd name="connsiteX0" fmla="*/ 0 w 498801"/>
                <a:gd name="connsiteY0" fmla="*/ 492700 h 492700"/>
                <a:gd name="connsiteX1" fmla="*/ 287600 w 498801"/>
                <a:gd name="connsiteY1" fmla="*/ 6727 h 492700"/>
                <a:gd name="connsiteX0" fmla="*/ 0 w 669221"/>
                <a:gd name="connsiteY0" fmla="*/ 496636 h 496636"/>
                <a:gd name="connsiteX1" fmla="*/ 287600 w 669221"/>
                <a:gd name="connsiteY1" fmla="*/ 10663 h 496636"/>
                <a:gd name="connsiteX0" fmla="*/ 0 w 803008"/>
                <a:gd name="connsiteY0" fmla="*/ 521104 h 521104"/>
                <a:gd name="connsiteX1" fmla="*/ 287600 w 803008"/>
                <a:gd name="connsiteY1" fmla="*/ 35131 h 521104"/>
                <a:gd name="connsiteX0" fmla="*/ 0 w 689230"/>
                <a:gd name="connsiteY0" fmla="*/ 511708 h 511708"/>
                <a:gd name="connsiteX1" fmla="*/ 287600 w 689230"/>
                <a:gd name="connsiteY1" fmla="*/ 25735 h 511708"/>
                <a:gd name="connsiteX0" fmla="*/ 0 w 770828"/>
                <a:gd name="connsiteY0" fmla="*/ 577197 h 577197"/>
                <a:gd name="connsiteX1" fmla="*/ 399728 w 770828"/>
                <a:gd name="connsiteY1" fmla="*/ 23390 h 577197"/>
                <a:gd name="connsiteX0" fmla="*/ 0 w 762321"/>
                <a:gd name="connsiteY0" fmla="*/ 678628 h 678628"/>
                <a:gd name="connsiteX1" fmla="*/ 399728 w 762321"/>
                <a:gd name="connsiteY1" fmla="*/ 124821 h 678628"/>
                <a:gd name="connsiteX0" fmla="*/ 0 w 762321"/>
                <a:gd name="connsiteY0" fmla="*/ 650258 h 650258"/>
                <a:gd name="connsiteX1" fmla="*/ 399728 w 762321"/>
                <a:gd name="connsiteY1" fmla="*/ 128005 h 650258"/>
                <a:gd name="connsiteX0" fmla="*/ 0 w 812867"/>
                <a:gd name="connsiteY0" fmla="*/ 651361 h 651361"/>
                <a:gd name="connsiteX1" fmla="*/ 399728 w 812867"/>
                <a:gd name="connsiteY1" fmla="*/ 129108 h 651361"/>
                <a:gd name="connsiteX0" fmla="*/ 0 w 837423"/>
                <a:gd name="connsiteY0" fmla="*/ 650258 h 650258"/>
                <a:gd name="connsiteX1" fmla="*/ 399728 w 837423"/>
                <a:gd name="connsiteY1" fmla="*/ 128005 h 6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7423" h="650258">
                  <a:moveTo>
                    <a:pt x="0" y="650258"/>
                  </a:moveTo>
                  <a:cubicBezTo>
                    <a:pt x="815959" y="579960"/>
                    <a:pt x="1193314" y="-329207"/>
                    <a:pt x="399728" y="128005"/>
                  </a:cubicBezTo>
                </a:path>
              </a:pathLst>
            </a:custGeom>
            <a:noFill/>
            <a:ln w="76200" cap="flat" cmpd="tri" algn="ctr">
              <a:solidFill>
                <a:srgbClr val="FF0000">
                  <a:alpha val="58000"/>
                </a:srgbClr>
              </a:solidFill>
              <a:prstDash val="sysDot"/>
              <a:round/>
              <a:headEnd type="diamond" w="med" len="med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274029" y="4801573"/>
              <a:ext cx="649299" cy="768589"/>
            </a:xfrm>
            <a:custGeom>
              <a:avLst/>
              <a:gdLst>
                <a:gd name="connsiteX0" fmla="*/ 0 w 620295"/>
                <a:gd name="connsiteY0" fmla="*/ 903706 h 903706"/>
                <a:gd name="connsiteX1" fmla="*/ 422442 w 620295"/>
                <a:gd name="connsiteY1" fmla="*/ 663074 h 903706"/>
                <a:gd name="connsiteX2" fmla="*/ 620295 w 620295"/>
                <a:gd name="connsiteY2" fmla="*/ 0 h 903706"/>
                <a:gd name="connsiteX0" fmla="*/ 0 w 631996"/>
                <a:gd name="connsiteY0" fmla="*/ 903706 h 903706"/>
                <a:gd name="connsiteX1" fmla="*/ 588210 w 631996"/>
                <a:gd name="connsiteY1" fmla="*/ 465221 h 903706"/>
                <a:gd name="connsiteX2" fmla="*/ 620295 w 631996"/>
                <a:gd name="connsiteY2" fmla="*/ 0 h 903706"/>
                <a:gd name="connsiteX0" fmla="*/ 0 w 620295"/>
                <a:gd name="connsiteY0" fmla="*/ 903706 h 903706"/>
                <a:gd name="connsiteX1" fmla="*/ 620295 w 620295"/>
                <a:gd name="connsiteY1" fmla="*/ 0 h 903706"/>
                <a:gd name="connsiteX0" fmla="*/ 0 w 628353"/>
                <a:gd name="connsiteY0" fmla="*/ 903706 h 903706"/>
                <a:gd name="connsiteX1" fmla="*/ 620295 w 628353"/>
                <a:gd name="connsiteY1" fmla="*/ 0 h 903706"/>
                <a:gd name="connsiteX0" fmla="*/ 0 w 580272"/>
                <a:gd name="connsiteY0" fmla="*/ 882766 h 882766"/>
                <a:gd name="connsiteX1" fmla="*/ 571434 w 580272"/>
                <a:gd name="connsiteY1" fmla="*/ 0 h 882766"/>
                <a:gd name="connsiteX0" fmla="*/ 0 w 505071"/>
                <a:gd name="connsiteY0" fmla="*/ 882766 h 882766"/>
                <a:gd name="connsiteX1" fmla="*/ 494653 w 505071"/>
                <a:gd name="connsiteY1" fmla="*/ 0 h 882766"/>
                <a:gd name="connsiteX0" fmla="*/ 0 w 471087"/>
                <a:gd name="connsiteY0" fmla="*/ 889747 h 889747"/>
                <a:gd name="connsiteX1" fmla="*/ 459752 w 471087"/>
                <a:gd name="connsiteY1" fmla="*/ 0 h 889747"/>
                <a:gd name="connsiteX0" fmla="*/ 0 w 482950"/>
                <a:gd name="connsiteY0" fmla="*/ 889747 h 889747"/>
                <a:gd name="connsiteX1" fmla="*/ 459752 w 482950"/>
                <a:gd name="connsiteY1" fmla="*/ 0 h 889747"/>
                <a:gd name="connsiteX0" fmla="*/ 0 w 481311"/>
                <a:gd name="connsiteY0" fmla="*/ 889747 h 889747"/>
                <a:gd name="connsiteX1" fmla="*/ 459752 w 481311"/>
                <a:gd name="connsiteY1" fmla="*/ 0 h 889747"/>
                <a:gd name="connsiteX0" fmla="*/ 0 w 471087"/>
                <a:gd name="connsiteY0" fmla="*/ 889747 h 889747"/>
                <a:gd name="connsiteX1" fmla="*/ 459752 w 471087"/>
                <a:gd name="connsiteY1" fmla="*/ 0 h 889747"/>
                <a:gd name="connsiteX0" fmla="*/ 0 w 208468"/>
                <a:gd name="connsiteY0" fmla="*/ 920426 h 920426"/>
                <a:gd name="connsiteX1" fmla="*/ 172939 w 208468"/>
                <a:gd name="connsiteY1" fmla="*/ 0 h 920426"/>
                <a:gd name="connsiteX0" fmla="*/ 111488 w 291251"/>
                <a:gd name="connsiteY0" fmla="*/ 920426 h 920426"/>
                <a:gd name="connsiteX1" fmla="*/ 284427 w 291251"/>
                <a:gd name="connsiteY1" fmla="*/ 0 h 920426"/>
                <a:gd name="connsiteX0" fmla="*/ 143650 w 316589"/>
                <a:gd name="connsiteY0" fmla="*/ 920426 h 920426"/>
                <a:gd name="connsiteX1" fmla="*/ 316589 w 316589"/>
                <a:gd name="connsiteY1" fmla="*/ 0 h 920426"/>
                <a:gd name="connsiteX0" fmla="*/ 185555 w 358494"/>
                <a:gd name="connsiteY0" fmla="*/ 920426 h 920426"/>
                <a:gd name="connsiteX1" fmla="*/ 358494 w 358494"/>
                <a:gd name="connsiteY1" fmla="*/ 0 h 920426"/>
                <a:gd name="connsiteX0" fmla="*/ 114839 w 797365"/>
                <a:gd name="connsiteY0" fmla="*/ 1000370 h 1000370"/>
                <a:gd name="connsiteX1" fmla="*/ 797364 w 797365"/>
                <a:gd name="connsiteY1" fmla="*/ 0 h 1000370"/>
                <a:gd name="connsiteX0" fmla="*/ 169983 w 852507"/>
                <a:gd name="connsiteY0" fmla="*/ 1000370 h 1000370"/>
                <a:gd name="connsiteX1" fmla="*/ 852508 w 852507"/>
                <a:gd name="connsiteY1" fmla="*/ 0 h 1000370"/>
                <a:gd name="connsiteX0" fmla="*/ 163414 w 885137"/>
                <a:gd name="connsiteY0" fmla="*/ 971299 h 971299"/>
                <a:gd name="connsiteX1" fmla="*/ 885137 w 885137"/>
                <a:gd name="connsiteY1" fmla="*/ 0 h 97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137" h="971299">
                  <a:moveTo>
                    <a:pt x="163414" y="971299"/>
                  </a:moveTo>
                  <a:cubicBezTo>
                    <a:pt x="-283831" y="647965"/>
                    <a:pt x="263301" y="317029"/>
                    <a:pt x="885137" y="0"/>
                  </a:cubicBezTo>
                </a:path>
              </a:pathLst>
            </a:custGeom>
            <a:noFill/>
            <a:ln w="50800" cap="flat" cmpd="dbl" algn="ctr">
              <a:solidFill>
                <a:srgbClr val="FF0000">
                  <a:alpha val="58000"/>
                </a:srgbClr>
              </a:solidFill>
              <a:prstDash val="solid"/>
              <a:round/>
              <a:headEnd type="diamond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14974" y="2306770"/>
            <a:ext cx="522514" cy="599704"/>
            <a:chOff x="4902104" y="2650981"/>
            <a:chExt cx="522514" cy="599704"/>
          </a:xfrm>
        </p:grpSpPr>
        <p:sp>
          <p:nvSpPr>
            <p:cNvPr id="68" name="Flowchart: Magnetic Disk 67"/>
            <p:cNvSpPr/>
            <p:nvPr/>
          </p:nvSpPr>
          <p:spPr bwMode="auto">
            <a:xfrm>
              <a:off x="4902104" y="2650981"/>
              <a:ext cx="522514" cy="59970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925681" y="2678541"/>
              <a:ext cx="474348" cy="1578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7" name="&quot;No&quot; Symbol 76"/>
          <p:cNvSpPr/>
          <p:nvPr/>
        </p:nvSpPr>
        <p:spPr bwMode="auto">
          <a:xfrm>
            <a:off x="5600658" y="2961917"/>
            <a:ext cx="428631" cy="416103"/>
          </a:xfrm>
          <a:prstGeom prst="noSmoking">
            <a:avLst>
              <a:gd name="adj" fmla="val 15146"/>
            </a:avLst>
          </a:prstGeom>
          <a:solidFill>
            <a:srgbClr val="FFFF00"/>
          </a:solidFill>
          <a:ln w="12700" cap="flat" cmpd="sng" algn="ctr">
            <a:solidFill>
              <a:schemeClr val="tx1"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27884" y="5633404"/>
            <a:ext cx="202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Attack staging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08858" y="4796483"/>
            <a:ext cx="152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DNS spoof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9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55" cy="68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Analytics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885550" y="11273"/>
            <a:ext cx="8283393" cy="80861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509287" y="4944602"/>
            <a:ext cx="1198439" cy="1205084"/>
            <a:chOff x="2289490" y="1286404"/>
            <a:chExt cx="1969049" cy="1962582"/>
          </a:xfrm>
        </p:grpSpPr>
        <p:sp>
          <p:nvSpPr>
            <p:cNvPr id="94" name="Oval 93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3868241" y="1351001"/>
            <a:ext cx="357934" cy="340824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605888" y="1467192"/>
            <a:ext cx="465221" cy="449179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10440" y="1276859"/>
            <a:ext cx="1198439" cy="1205084"/>
            <a:chOff x="2289490" y="1286404"/>
            <a:chExt cx="1969049" cy="1962582"/>
          </a:xfrm>
        </p:grpSpPr>
        <p:sp>
          <p:nvSpPr>
            <p:cNvPr id="29" name="Oval 28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59237" y="2084215"/>
            <a:ext cx="1969049" cy="1962582"/>
            <a:chOff x="2289490" y="1286404"/>
            <a:chExt cx="1969049" cy="1962582"/>
          </a:xfrm>
        </p:grpSpPr>
        <p:sp>
          <p:nvSpPr>
            <p:cNvPr id="20" name="Oval 19"/>
            <p:cNvSpPr/>
            <p:nvPr/>
          </p:nvSpPr>
          <p:spPr bwMode="auto">
            <a:xfrm>
              <a:off x="2289490" y="1286404"/>
              <a:ext cx="1969049" cy="196258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380231" y="1359884"/>
              <a:ext cx="1791313" cy="18101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38158" y="3466317"/>
            <a:ext cx="2942314" cy="2864340"/>
            <a:chOff x="729465" y="1671235"/>
            <a:chExt cx="4392213" cy="4402406"/>
          </a:xfrm>
        </p:grpSpPr>
        <p:sp>
          <p:nvSpPr>
            <p:cNvPr id="83" name="Oval 82"/>
            <p:cNvSpPr/>
            <p:nvPr/>
          </p:nvSpPr>
          <p:spPr bwMode="auto">
            <a:xfrm>
              <a:off x="729465" y="1671235"/>
              <a:ext cx="4392213" cy="440240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927695" y="1842164"/>
              <a:ext cx="3995751" cy="40605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026072" y="3716459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41828" y="1286404"/>
            <a:ext cx="930442" cy="898358"/>
            <a:chOff x="6841828" y="2000538"/>
            <a:chExt cx="930442" cy="898358"/>
          </a:xfrm>
        </p:grpSpPr>
        <p:sp>
          <p:nvSpPr>
            <p:cNvPr id="11" name="Oval 10"/>
            <p:cNvSpPr/>
            <p:nvPr/>
          </p:nvSpPr>
          <p:spPr bwMode="auto">
            <a:xfrm>
              <a:off x="6841828" y="200053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Up Ribbon 12"/>
            <p:cNvSpPr/>
            <p:nvPr/>
          </p:nvSpPr>
          <p:spPr bwMode="auto">
            <a:xfrm>
              <a:off x="6894593" y="2283555"/>
              <a:ext cx="825557" cy="296427"/>
            </a:xfrm>
            <a:prstGeom prst="ribbon2">
              <a:avLst>
                <a:gd name="adj1" fmla="val 24359"/>
                <a:gd name="adj2" fmla="val 67116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1600" dist="38100" dir="2700000" sx="101000" sy="101000" algn="tl" rotWithShape="0">
                <a:prstClr val="black">
                  <a:alpha val="78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471629" y="4545700"/>
            <a:ext cx="842518" cy="727691"/>
            <a:chOff x="4676993" y="4941082"/>
            <a:chExt cx="842518" cy="727691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4676993" y="5268425"/>
              <a:ext cx="842518" cy="319087"/>
            </a:xfrm>
            <a:prstGeom prst="roundRect">
              <a:avLst/>
            </a:prstGeom>
            <a:gradFill>
              <a:gsLst>
                <a:gs pos="0">
                  <a:srgbClr val="FF0000">
                    <a:alpha val="70000"/>
                  </a:srgbClr>
                </a:gs>
                <a:gs pos="50000">
                  <a:srgbClr val="FF0000">
                    <a:alpha val="10000"/>
                  </a:srgbClr>
                </a:gs>
                <a:gs pos="100000">
                  <a:srgbClr val="FF0000">
                    <a:alpha val="70000"/>
                  </a:srgbClr>
                </a:gs>
              </a:gsLst>
              <a:lin ang="0" scaled="1"/>
            </a:gra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4798509" y="4941082"/>
              <a:ext cx="602895" cy="727691"/>
            </a:xfrm>
            <a:prstGeom prst="roundRect">
              <a:avLst>
                <a:gd name="adj" fmla="val 20830"/>
              </a:avLst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600" dirty="0">
                  <a:solidFill>
                    <a:srgbClr val="FF0000"/>
                  </a:solidFill>
                </a:rPr>
                <a:t>A</a:t>
              </a: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1753630" y="26938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03579" y="2717566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860941" y="2749195"/>
            <a:ext cx="282731" cy="31908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94995" y="2777760"/>
            <a:ext cx="325894" cy="346147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c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938158" y="2831607"/>
            <a:ext cx="377417" cy="397808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87939" y="1571402"/>
            <a:ext cx="316236" cy="310631"/>
            <a:chOff x="3013070" y="1433822"/>
            <a:chExt cx="316236" cy="310631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013070" y="1433822"/>
              <a:ext cx="133226" cy="20445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033726" y="1465219"/>
              <a:ext cx="16397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066086" y="1536049"/>
              <a:ext cx="263220" cy="208404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/>
                <a:t>c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94928" y="3974647"/>
            <a:ext cx="389258" cy="390043"/>
            <a:chOff x="7026072" y="3037956"/>
            <a:chExt cx="389258" cy="390043"/>
          </a:xfrm>
        </p:grpSpPr>
        <p:sp>
          <p:nvSpPr>
            <p:cNvPr id="78" name="Oval 77"/>
            <p:cNvSpPr/>
            <p:nvPr/>
          </p:nvSpPr>
          <p:spPr bwMode="auto">
            <a:xfrm>
              <a:off x="7028730" y="3040614"/>
              <a:ext cx="386600" cy="3873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Flowchart: Summing Junction 78"/>
            <p:cNvSpPr/>
            <p:nvPr/>
          </p:nvSpPr>
          <p:spPr bwMode="auto">
            <a:xfrm>
              <a:off x="7026072" y="3037956"/>
              <a:ext cx="386600" cy="387385"/>
            </a:xfrm>
            <a:prstGeom prst="flowChartSummingJunction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25991" y="4944602"/>
            <a:ext cx="1668602" cy="1628632"/>
            <a:chOff x="729465" y="1671235"/>
            <a:chExt cx="4392213" cy="4402406"/>
          </a:xfrm>
        </p:grpSpPr>
        <p:sp>
          <p:nvSpPr>
            <p:cNvPr id="89" name="Oval 88"/>
            <p:cNvSpPr/>
            <p:nvPr/>
          </p:nvSpPr>
          <p:spPr bwMode="auto">
            <a:xfrm>
              <a:off x="729465" y="1671235"/>
              <a:ext cx="4392213" cy="440240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75000"/>
                  </a:srgb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927695" y="1842164"/>
              <a:ext cx="3995751" cy="40605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1" name="Rounded Rectangle 90"/>
          <p:cNvSpPr/>
          <p:nvPr/>
        </p:nvSpPr>
        <p:spPr bwMode="auto">
          <a:xfrm>
            <a:off x="6039047" y="5827531"/>
            <a:ext cx="377417" cy="397808"/>
          </a:xfrm>
          <a:prstGeom prst="roundRect">
            <a:avLst/>
          </a:prstGeom>
          <a:solidFill>
            <a:srgbClr val="EBEB79">
              <a:alpha val="57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99383" y="3153529"/>
            <a:ext cx="2093514" cy="2959275"/>
          </a:xfrm>
          <a:custGeom>
            <a:avLst/>
            <a:gdLst>
              <a:gd name="connsiteX0" fmla="*/ 0 w 3553097"/>
              <a:gd name="connsiteY0" fmla="*/ 1625557 h 1652840"/>
              <a:gd name="connsiteX1" fmla="*/ 1045029 w 3553097"/>
              <a:gd name="connsiteY1" fmla="*/ 1442677 h 1652840"/>
              <a:gd name="connsiteX2" fmla="*/ 2364377 w 3553097"/>
              <a:gd name="connsiteY2" fmla="*/ 71077 h 1652840"/>
              <a:gd name="connsiteX3" fmla="*/ 3553097 w 3553097"/>
              <a:gd name="connsiteY3" fmla="*/ 319272 h 1652840"/>
              <a:gd name="connsiteX0" fmla="*/ 0 w 3553097"/>
              <a:gd name="connsiteY0" fmla="*/ 1586860 h 1612214"/>
              <a:gd name="connsiteX1" fmla="*/ 1045029 w 3553097"/>
              <a:gd name="connsiteY1" fmla="*/ 1403980 h 1612214"/>
              <a:gd name="connsiteX2" fmla="*/ 2375072 w 3553097"/>
              <a:gd name="connsiteY2" fmla="*/ 80506 h 1612214"/>
              <a:gd name="connsiteX3" fmla="*/ 3553097 w 3553097"/>
              <a:gd name="connsiteY3" fmla="*/ 280575 h 1612214"/>
              <a:gd name="connsiteX0" fmla="*/ 0 w 3729560"/>
              <a:gd name="connsiteY0" fmla="*/ 1516381 h 1541735"/>
              <a:gd name="connsiteX1" fmla="*/ 1045029 w 3729560"/>
              <a:gd name="connsiteY1" fmla="*/ 1333501 h 1541735"/>
              <a:gd name="connsiteX2" fmla="*/ 2375072 w 3729560"/>
              <a:gd name="connsiteY2" fmla="*/ 10027 h 1541735"/>
              <a:gd name="connsiteX3" fmla="*/ 3729560 w 3729560"/>
              <a:gd name="connsiteY3" fmla="*/ 755528 h 1541735"/>
              <a:gd name="connsiteX0" fmla="*/ 0 w 3692128"/>
              <a:gd name="connsiteY0" fmla="*/ 1517899 h 1543253"/>
              <a:gd name="connsiteX1" fmla="*/ 1045029 w 3692128"/>
              <a:gd name="connsiteY1" fmla="*/ 1335019 h 1543253"/>
              <a:gd name="connsiteX2" fmla="*/ 2375072 w 3692128"/>
              <a:gd name="connsiteY2" fmla="*/ 11545 h 1543253"/>
              <a:gd name="connsiteX3" fmla="*/ 3692128 w 3692128"/>
              <a:gd name="connsiteY3" fmla="*/ 724961 h 1543253"/>
              <a:gd name="connsiteX0" fmla="*/ 0 w 3660044"/>
              <a:gd name="connsiteY0" fmla="*/ 1519296 h 1544650"/>
              <a:gd name="connsiteX1" fmla="*/ 1045029 w 3660044"/>
              <a:gd name="connsiteY1" fmla="*/ 1336416 h 1544650"/>
              <a:gd name="connsiteX2" fmla="*/ 2375072 w 3660044"/>
              <a:gd name="connsiteY2" fmla="*/ 12942 h 1544650"/>
              <a:gd name="connsiteX3" fmla="*/ 3660044 w 3660044"/>
              <a:gd name="connsiteY3" fmla="*/ 699621 h 1544650"/>
              <a:gd name="connsiteX0" fmla="*/ 0 w 3606570"/>
              <a:gd name="connsiteY0" fmla="*/ 1521142 h 1546496"/>
              <a:gd name="connsiteX1" fmla="*/ 1045029 w 3606570"/>
              <a:gd name="connsiteY1" fmla="*/ 1338262 h 1546496"/>
              <a:gd name="connsiteX2" fmla="*/ 2375072 w 3606570"/>
              <a:gd name="connsiteY2" fmla="*/ 14788 h 1546496"/>
              <a:gd name="connsiteX3" fmla="*/ 3606570 w 3606570"/>
              <a:gd name="connsiteY3" fmla="*/ 669383 h 1546496"/>
              <a:gd name="connsiteX0" fmla="*/ 0 w 3606570"/>
              <a:gd name="connsiteY0" fmla="*/ 1562992 h 1590056"/>
              <a:gd name="connsiteX1" fmla="*/ 1045029 w 3606570"/>
              <a:gd name="connsiteY1" fmla="*/ 1380112 h 1590056"/>
              <a:gd name="connsiteX2" fmla="*/ 2578272 w 3606570"/>
              <a:gd name="connsiteY2" fmla="*/ 13859 h 1590056"/>
              <a:gd name="connsiteX3" fmla="*/ 3606570 w 3606570"/>
              <a:gd name="connsiteY3" fmla="*/ 711233 h 1590056"/>
              <a:gd name="connsiteX0" fmla="*/ 0 w 3718864"/>
              <a:gd name="connsiteY0" fmla="*/ 1559270 h 1586334"/>
              <a:gd name="connsiteX1" fmla="*/ 1045029 w 3718864"/>
              <a:gd name="connsiteY1" fmla="*/ 1376390 h 1586334"/>
              <a:gd name="connsiteX2" fmla="*/ 2578272 w 3718864"/>
              <a:gd name="connsiteY2" fmla="*/ 10137 h 1586334"/>
              <a:gd name="connsiteX3" fmla="*/ 3718864 w 3718864"/>
              <a:gd name="connsiteY3" fmla="*/ 782374 h 1586334"/>
              <a:gd name="connsiteX0" fmla="*/ 0 w 3718864"/>
              <a:gd name="connsiteY0" fmla="*/ 1538185 h 1564384"/>
              <a:gd name="connsiteX1" fmla="*/ 1045029 w 3718864"/>
              <a:gd name="connsiteY1" fmla="*/ 1355305 h 1564384"/>
              <a:gd name="connsiteX2" fmla="*/ 2605009 w 3718864"/>
              <a:gd name="connsiteY2" fmla="*/ 10442 h 1564384"/>
              <a:gd name="connsiteX3" fmla="*/ 3718864 w 3718864"/>
              <a:gd name="connsiteY3" fmla="*/ 761289 h 1564384"/>
              <a:gd name="connsiteX0" fmla="*/ 0 w 3718864"/>
              <a:gd name="connsiteY0" fmla="*/ 1575093 h 1602819"/>
              <a:gd name="connsiteX1" fmla="*/ 1045029 w 3718864"/>
              <a:gd name="connsiteY1" fmla="*/ 1392213 h 1602819"/>
              <a:gd name="connsiteX2" fmla="*/ 2605009 w 3718864"/>
              <a:gd name="connsiteY2" fmla="*/ 9918 h 1602819"/>
              <a:gd name="connsiteX3" fmla="*/ 3718864 w 3718864"/>
              <a:gd name="connsiteY3" fmla="*/ 798197 h 1602819"/>
              <a:gd name="connsiteX0" fmla="*/ 0 w 3718864"/>
              <a:gd name="connsiteY0" fmla="*/ 1573045 h 1600771"/>
              <a:gd name="connsiteX1" fmla="*/ 1045029 w 3718864"/>
              <a:gd name="connsiteY1" fmla="*/ 1390165 h 1600771"/>
              <a:gd name="connsiteX2" fmla="*/ 2605009 w 3718864"/>
              <a:gd name="connsiteY2" fmla="*/ 7870 h 1600771"/>
              <a:gd name="connsiteX3" fmla="*/ 3718864 w 3718864"/>
              <a:gd name="connsiteY3" fmla="*/ 796149 h 1600771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34906"/>
              <a:gd name="connsiteY0" fmla="*/ 1572370 h 1600096"/>
              <a:gd name="connsiteX1" fmla="*/ 1045029 w 3734906"/>
              <a:gd name="connsiteY1" fmla="*/ 1389490 h 1600096"/>
              <a:gd name="connsiteX2" fmla="*/ 2605009 w 3734906"/>
              <a:gd name="connsiteY2" fmla="*/ 7195 h 1600096"/>
              <a:gd name="connsiteX3" fmla="*/ 3734906 w 3734906"/>
              <a:gd name="connsiteY3" fmla="*/ 816864 h 1600096"/>
              <a:gd name="connsiteX0" fmla="*/ 0 w 3740516"/>
              <a:gd name="connsiteY0" fmla="*/ 1572033 h 1599759"/>
              <a:gd name="connsiteX1" fmla="*/ 1045029 w 3740516"/>
              <a:gd name="connsiteY1" fmla="*/ 1389153 h 1599759"/>
              <a:gd name="connsiteX2" fmla="*/ 2605009 w 3740516"/>
              <a:gd name="connsiteY2" fmla="*/ 6858 h 1599759"/>
              <a:gd name="connsiteX3" fmla="*/ 3740516 w 3740516"/>
              <a:gd name="connsiteY3" fmla="*/ 827746 h 1599759"/>
              <a:gd name="connsiteX0" fmla="*/ 0 w 3740516"/>
              <a:gd name="connsiteY0" fmla="*/ 1571764 h 1599490"/>
              <a:gd name="connsiteX1" fmla="*/ 1045029 w 3740516"/>
              <a:gd name="connsiteY1" fmla="*/ 1388884 h 1599490"/>
              <a:gd name="connsiteX2" fmla="*/ 2605009 w 3740516"/>
              <a:gd name="connsiteY2" fmla="*/ 6589 h 1599490"/>
              <a:gd name="connsiteX3" fmla="*/ 3740516 w 3740516"/>
              <a:gd name="connsiteY3" fmla="*/ 827477 h 1599490"/>
              <a:gd name="connsiteX0" fmla="*/ 0 w 3740516"/>
              <a:gd name="connsiteY0" fmla="*/ 1593582 h 1621308"/>
              <a:gd name="connsiteX1" fmla="*/ 1045029 w 3740516"/>
              <a:gd name="connsiteY1" fmla="*/ 1410702 h 1621308"/>
              <a:gd name="connsiteX2" fmla="*/ 2605009 w 3740516"/>
              <a:gd name="connsiteY2" fmla="*/ 28407 h 1621308"/>
              <a:gd name="connsiteX3" fmla="*/ 3740516 w 3740516"/>
              <a:gd name="connsiteY3" fmla="*/ 849295 h 1621308"/>
              <a:gd name="connsiteX0" fmla="*/ 0 w 3740516"/>
              <a:gd name="connsiteY0" fmla="*/ 1565981 h 1593707"/>
              <a:gd name="connsiteX1" fmla="*/ 1045029 w 3740516"/>
              <a:gd name="connsiteY1" fmla="*/ 1383101 h 1593707"/>
              <a:gd name="connsiteX2" fmla="*/ 2605009 w 3740516"/>
              <a:gd name="connsiteY2" fmla="*/ 806 h 1593707"/>
              <a:gd name="connsiteX3" fmla="*/ 3740516 w 3740516"/>
              <a:gd name="connsiteY3" fmla="*/ 821694 h 1593707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65175 h 1565175"/>
              <a:gd name="connsiteX1" fmla="*/ 2605009 w 3740516"/>
              <a:gd name="connsiteY1" fmla="*/ 0 h 1565175"/>
              <a:gd name="connsiteX2" fmla="*/ 3740516 w 3740516"/>
              <a:gd name="connsiteY2" fmla="*/ 820888 h 1565175"/>
              <a:gd name="connsiteX0" fmla="*/ 0 w 3740516"/>
              <a:gd name="connsiteY0" fmla="*/ 1570606 h 1570606"/>
              <a:gd name="connsiteX1" fmla="*/ 2605009 w 3740516"/>
              <a:gd name="connsiteY1" fmla="*/ 5431 h 1570606"/>
              <a:gd name="connsiteX2" fmla="*/ 3740516 w 3740516"/>
              <a:gd name="connsiteY2" fmla="*/ 826319 h 15706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740516"/>
              <a:gd name="connsiteY0" fmla="*/ 1565406 h 1565406"/>
              <a:gd name="connsiteX1" fmla="*/ 2605009 w 3740516"/>
              <a:gd name="connsiteY1" fmla="*/ 231 h 1565406"/>
              <a:gd name="connsiteX2" fmla="*/ 3740516 w 3740516"/>
              <a:gd name="connsiteY2" fmla="*/ 821119 h 1565406"/>
              <a:gd name="connsiteX0" fmla="*/ 0 w 3662362"/>
              <a:gd name="connsiteY0" fmla="*/ 1487927 h 1487927"/>
              <a:gd name="connsiteX1" fmla="*/ 2526855 w 3662362"/>
              <a:gd name="connsiteY1" fmla="*/ 8722 h 1487927"/>
              <a:gd name="connsiteX2" fmla="*/ 3662362 w 3662362"/>
              <a:gd name="connsiteY2" fmla="*/ 829610 h 1487927"/>
              <a:gd name="connsiteX0" fmla="*/ 0 w 3662362"/>
              <a:gd name="connsiteY0" fmla="*/ 1522313 h 1522313"/>
              <a:gd name="connsiteX1" fmla="*/ 2362176 w 3662362"/>
              <a:gd name="connsiteY1" fmla="*/ 8439 h 1522313"/>
              <a:gd name="connsiteX2" fmla="*/ 3662362 w 3662362"/>
              <a:gd name="connsiteY2" fmla="*/ 863996 h 1522313"/>
              <a:gd name="connsiteX0" fmla="*/ 0 w 3609199"/>
              <a:gd name="connsiteY0" fmla="*/ 1522313 h 1522313"/>
              <a:gd name="connsiteX1" fmla="*/ 2362176 w 3609199"/>
              <a:gd name="connsiteY1" fmla="*/ 8439 h 1522313"/>
              <a:gd name="connsiteX2" fmla="*/ 3609199 w 3609199"/>
              <a:gd name="connsiteY2" fmla="*/ 863996 h 1522313"/>
              <a:gd name="connsiteX0" fmla="*/ 0 w 3609199"/>
              <a:gd name="connsiteY0" fmla="*/ 1513929 h 1513929"/>
              <a:gd name="connsiteX1" fmla="*/ 2362176 w 3609199"/>
              <a:gd name="connsiteY1" fmla="*/ 55 h 1513929"/>
              <a:gd name="connsiteX2" fmla="*/ 3609199 w 3609199"/>
              <a:gd name="connsiteY2" fmla="*/ 855612 h 1513929"/>
              <a:gd name="connsiteX0" fmla="*/ 0 w 3609199"/>
              <a:gd name="connsiteY0" fmla="*/ 1514157 h 1514157"/>
              <a:gd name="connsiteX1" fmla="*/ 2362176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157 h 1514157"/>
              <a:gd name="connsiteX1" fmla="*/ 2455960 w 3609199"/>
              <a:gd name="connsiteY1" fmla="*/ 283 h 1514157"/>
              <a:gd name="connsiteX2" fmla="*/ 3609199 w 3609199"/>
              <a:gd name="connsiteY2" fmla="*/ 855840 h 1514157"/>
              <a:gd name="connsiteX0" fmla="*/ 0 w 3609199"/>
              <a:gd name="connsiteY0" fmla="*/ 1514377 h 1514377"/>
              <a:gd name="connsiteX1" fmla="*/ 2455960 w 3609199"/>
              <a:gd name="connsiteY1" fmla="*/ 503 h 1514377"/>
              <a:gd name="connsiteX2" fmla="*/ 3609199 w 3609199"/>
              <a:gd name="connsiteY2" fmla="*/ 856060 h 1514377"/>
              <a:gd name="connsiteX0" fmla="*/ 0 w 3609199"/>
              <a:gd name="connsiteY0" fmla="*/ 1514385 h 1514385"/>
              <a:gd name="connsiteX1" fmla="*/ 2455960 w 3609199"/>
              <a:gd name="connsiteY1" fmla="*/ 511 h 1514385"/>
              <a:gd name="connsiteX2" fmla="*/ 3609199 w 3609199"/>
              <a:gd name="connsiteY2" fmla="*/ 856068 h 1514385"/>
              <a:gd name="connsiteX0" fmla="*/ 0 w 3609199"/>
              <a:gd name="connsiteY0" fmla="*/ 1591198 h 1591198"/>
              <a:gd name="connsiteX1" fmla="*/ 2409856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1591198 h 1591198"/>
              <a:gd name="connsiteX1" fmla="*/ 2486697 w 3609199"/>
              <a:gd name="connsiteY1" fmla="*/ 484 h 1591198"/>
              <a:gd name="connsiteX2" fmla="*/ 3609199 w 3609199"/>
              <a:gd name="connsiteY2" fmla="*/ 932881 h 1591198"/>
              <a:gd name="connsiteX0" fmla="*/ 0 w 3609199"/>
              <a:gd name="connsiteY0" fmla="*/ 815353 h 815353"/>
              <a:gd name="connsiteX1" fmla="*/ 2250908 w 3609199"/>
              <a:gd name="connsiteY1" fmla="*/ 1017 h 815353"/>
              <a:gd name="connsiteX2" fmla="*/ 3609199 w 3609199"/>
              <a:gd name="connsiteY2" fmla="*/ 157036 h 815353"/>
              <a:gd name="connsiteX0" fmla="*/ 0 w 3609199"/>
              <a:gd name="connsiteY0" fmla="*/ 939858 h 939858"/>
              <a:gd name="connsiteX1" fmla="*/ 2250908 w 3609199"/>
              <a:gd name="connsiteY1" fmla="*/ 125522 h 939858"/>
              <a:gd name="connsiteX2" fmla="*/ 3609199 w 3609199"/>
              <a:gd name="connsiteY2" fmla="*/ 281541 h 939858"/>
              <a:gd name="connsiteX0" fmla="*/ 0 w 3609199"/>
              <a:gd name="connsiteY0" fmla="*/ 889846 h 889846"/>
              <a:gd name="connsiteX1" fmla="*/ 2250908 w 3609199"/>
              <a:gd name="connsiteY1" fmla="*/ 75510 h 889846"/>
              <a:gd name="connsiteX2" fmla="*/ 3609199 w 3609199"/>
              <a:gd name="connsiteY2" fmla="*/ 231529 h 889846"/>
              <a:gd name="connsiteX0" fmla="*/ 0 w 3609199"/>
              <a:gd name="connsiteY0" fmla="*/ 1179992 h 1179992"/>
              <a:gd name="connsiteX1" fmla="*/ 2055376 w 3609199"/>
              <a:gd name="connsiteY1" fmla="*/ 49355 h 1179992"/>
              <a:gd name="connsiteX2" fmla="*/ 3609199 w 3609199"/>
              <a:gd name="connsiteY2" fmla="*/ 521675 h 1179992"/>
              <a:gd name="connsiteX0" fmla="*/ 0 w 3609199"/>
              <a:gd name="connsiteY0" fmla="*/ 1179992 h 1206096"/>
              <a:gd name="connsiteX1" fmla="*/ 2055376 w 3609199"/>
              <a:gd name="connsiteY1" fmla="*/ 49355 h 1206096"/>
              <a:gd name="connsiteX2" fmla="*/ 3609199 w 3609199"/>
              <a:gd name="connsiteY2" fmla="*/ 521675 h 1206096"/>
              <a:gd name="connsiteX0" fmla="*/ 0 w 3609199"/>
              <a:gd name="connsiteY0" fmla="*/ 1130762 h 1152806"/>
              <a:gd name="connsiteX1" fmla="*/ 2055376 w 3609199"/>
              <a:gd name="connsiteY1" fmla="*/ 125 h 1152806"/>
              <a:gd name="connsiteX2" fmla="*/ 3609199 w 3609199"/>
              <a:gd name="connsiteY2" fmla="*/ 472445 h 1152806"/>
              <a:gd name="connsiteX0" fmla="*/ 0 w 3609199"/>
              <a:gd name="connsiteY0" fmla="*/ 1134592 h 1155292"/>
              <a:gd name="connsiteX1" fmla="*/ 2055376 w 3609199"/>
              <a:gd name="connsiteY1" fmla="*/ 3955 h 1155292"/>
              <a:gd name="connsiteX2" fmla="*/ 3609199 w 3609199"/>
              <a:gd name="connsiteY2" fmla="*/ 476275 h 1155292"/>
              <a:gd name="connsiteX0" fmla="*/ 0 w 3609199"/>
              <a:gd name="connsiteY0" fmla="*/ 658317 h 658317"/>
              <a:gd name="connsiteX1" fmla="*/ 3609199 w 3609199"/>
              <a:gd name="connsiteY1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658317 h 658317"/>
              <a:gd name="connsiteX1" fmla="*/ 1987010 w 3609199"/>
              <a:gd name="connsiteY1" fmla="*/ 289633 h 658317"/>
              <a:gd name="connsiteX2" fmla="*/ 3609199 w 3609199"/>
              <a:gd name="connsiteY2" fmla="*/ 0 h 658317"/>
              <a:gd name="connsiteX0" fmla="*/ 0 w 3609199"/>
              <a:gd name="connsiteY0" fmla="*/ 791821 h 791821"/>
              <a:gd name="connsiteX1" fmla="*/ 1987010 w 3609199"/>
              <a:gd name="connsiteY1" fmla="*/ 423137 h 791821"/>
              <a:gd name="connsiteX2" fmla="*/ 3609199 w 3609199"/>
              <a:gd name="connsiteY2" fmla="*/ 133504 h 791821"/>
              <a:gd name="connsiteX0" fmla="*/ 0 w 3609199"/>
              <a:gd name="connsiteY0" fmla="*/ 791821 h 901487"/>
              <a:gd name="connsiteX1" fmla="*/ 1987010 w 3609199"/>
              <a:gd name="connsiteY1" fmla="*/ 423137 h 901487"/>
              <a:gd name="connsiteX2" fmla="*/ 3609199 w 3609199"/>
              <a:gd name="connsiteY2" fmla="*/ 133504 h 90148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609199"/>
              <a:gd name="connsiteY0" fmla="*/ 1051807 h 1051807"/>
              <a:gd name="connsiteX1" fmla="*/ 1630451 w 3609199"/>
              <a:gd name="connsiteY1" fmla="*/ 338067 h 1051807"/>
              <a:gd name="connsiteX2" fmla="*/ 3609199 w 3609199"/>
              <a:gd name="connsiteY2" fmla="*/ 393490 h 1051807"/>
              <a:gd name="connsiteX0" fmla="*/ 0 w 3518293"/>
              <a:gd name="connsiteY0" fmla="*/ 795649 h 795649"/>
              <a:gd name="connsiteX1" fmla="*/ 1539545 w 3518293"/>
              <a:gd name="connsiteY1" fmla="*/ 23088 h 795649"/>
              <a:gd name="connsiteX2" fmla="*/ 3518293 w 3518293"/>
              <a:gd name="connsiteY2" fmla="*/ 78511 h 795649"/>
              <a:gd name="connsiteX0" fmla="*/ 147856 w 3666149"/>
              <a:gd name="connsiteY0" fmla="*/ 817245 h 817245"/>
              <a:gd name="connsiteX1" fmla="*/ 1687401 w 3666149"/>
              <a:gd name="connsiteY1" fmla="*/ 44684 h 817245"/>
              <a:gd name="connsiteX2" fmla="*/ 3666149 w 3666149"/>
              <a:gd name="connsiteY2" fmla="*/ 100107 h 817245"/>
              <a:gd name="connsiteX0" fmla="*/ 815600 w 4333893"/>
              <a:gd name="connsiteY0" fmla="*/ 1928854 h 1928854"/>
              <a:gd name="connsiteX1" fmla="*/ 258977 w 4333893"/>
              <a:gd name="connsiteY1" fmla="*/ 6608 h 1928854"/>
              <a:gd name="connsiteX2" fmla="*/ 4333893 w 4333893"/>
              <a:gd name="connsiteY2" fmla="*/ 1211716 h 1928854"/>
              <a:gd name="connsiteX0" fmla="*/ 649223 w 1905579"/>
              <a:gd name="connsiteY0" fmla="*/ 1982302 h 1982302"/>
              <a:gd name="connsiteX1" fmla="*/ 92600 w 1905579"/>
              <a:gd name="connsiteY1" fmla="*/ 60056 h 1982302"/>
              <a:gd name="connsiteX2" fmla="*/ 1905579 w 1905579"/>
              <a:gd name="connsiteY2" fmla="*/ 334722 h 1982302"/>
              <a:gd name="connsiteX0" fmla="*/ 649223 w 1905579"/>
              <a:gd name="connsiteY0" fmla="*/ 1999107 h 1999107"/>
              <a:gd name="connsiteX1" fmla="*/ 92600 w 1905579"/>
              <a:gd name="connsiteY1" fmla="*/ 76861 h 1999107"/>
              <a:gd name="connsiteX2" fmla="*/ 1905579 w 1905579"/>
              <a:gd name="connsiteY2" fmla="*/ 351527 h 1999107"/>
              <a:gd name="connsiteX0" fmla="*/ 650393 w 1922791"/>
              <a:gd name="connsiteY0" fmla="*/ 1999107 h 1999107"/>
              <a:gd name="connsiteX1" fmla="*/ 93770 w 1922791"/>
              <a:gd name="connsiteY1" fmla="*/ 76861 h 1999107"/>
              <a:gd name="connsiteX2" fmla="*/ 1922791 w 1922791"/>
              <a:gd name="connsiteY2" fmla="*/ 351527 h 1999107"/>
              <a:gd name="connsiteX0" fmla="*/ 643369 w 1915767"/>
              <a:gd name="connsiteY0" fmla="*/ 1953107 h 1953107"/>
              <a:gd name="connsiteX1" fmla="*/ 86746 w 1915767"/>
              <a:gd name="connsiteY1" fmla="*/ 30861 h 1953107"/>
              <a:gd name="connsiteX2" fmla="*/ 1915767 w 1915767"/>
              <a:gd name="connsiteY2" fmla="*/ 305527 h 1953107"/>
              <a:gd name="connsiteX0" fmla="*/ 652737 w 1925135"/>
              <a:gd name="connsiteY0" fmla="*/ 1943228 h 1943228"/>
              <a:gd name="connsiteX1" fmla="*/ 96114 w 1925135"/>
              <a:gd name="connsiteY1" fmla="*/ 20982 h 1943228"/>
              <a:gd name="connsiteX2" fmla="*/ 1925135 w 1925135"/>
              <a:gd name="connsiteY2" fmla="*/ 295648 h 1943228"/>
              <a:gd name="connsiteX0" fmla="*/ 655369 w 1995861"/>
              <a:gd name="connsiteY0" fmla="*/ 2015398 h 2015398"/>
              <a:gd name="connsiteX1" fmla="*/ 98746 w 1995861"/>
              <a:gd name="connsiteY1" fmla="*/ 93152 h 2015398"/>
              <a:gd name="connsiteX2" fmla="*/ 1995861 w 1995861"/>
              <a:gd name="connsiteY2" fmla="*/ 280269 h 2015398"/>
              <a:gd name="connsiteX0" fmla="*/ 655369 w 1996044"/>
              <a:gd name="connsiteY0" fmla="*/ 2643137 h 2643137"/>
              <a:gd name="connsiteX1" fmla="*/ 98746 w 1996044"/>
              <a:gd name="connsiteY1" fmla="*/ 720891 h 2643137"/>
              <a:gd name="connsiteX2" fmla="*/ 1995861 w 1996044"/>
              <a:gd name="connsiteY2" fmla="*/ 908008 h 2643137"/>
              <a:gd name="connsiteX0" fmla="*/ 655014 w 1990825"/>
              <a:gd name="connsiteY0" fmla="*/ 2632819 h 2632819"/>
              <a:gd name="connsiteX1" fmla="*/ 98391 w 1990825"/>
              <a:gd name="connsiteY1" fmla="*/ 710573 h 2632819"/>
              <a:gd name="connsiteX2" fmla="*/ 1990642 w 1990825"/>
              <a:gd name="connsiteY2" fmla="*/ 912282 h 2632819"/>
              <a:gd name="connsiteX0" fmla="*/ 655014 w 1992380"/>
              <a:gd name="connsiteY0" fmla="*/ 2630706 h 2630706"/>
              <a:gd name="connsiteX1" fmla="*/ 98391 w 1992380"/>
              <a:gd name="connsiteY1" fmla="*/ 708460 h 2630706"/>
              <a:gd name="connsiteX2" fmla="*/ 1990642 w 1992380"/>
              <a:gd name="connsiteY2" fmla="*/ 910169 h 2630706"/>
              <a:gd name="connsiteX0" fmla="*/ 655014 w 1993872"/>
              <a:gd name="connsiteY0" fmla="*/ 2630706 h 2630706"/>
              <a:gd name="connsiteX1" fmla="*/ 98391 w 1993872"/>
              <a:gd name="connsiteY1" fmla="*/ 708460 h 2630706"/>
              <a:gd name="connsiteX2" fmla="*/ 1990642 w 1993872"/>
              <a:gd name="connsiteY2" fmla="*/ 910169 h 2630706"/>
              <a:gd name="connsiteX0" fmla="*/ 599955 w 1938605"/>
              <a:gd name="connsiteY0" fmla="*/ 2733996 h 2733996"/>
              <a:gd name="connsiteX1" fmla="*/ 43332 w 1938605"/>
              <a:gd name="connsiteY1" fmla="*/ 811750 h 2733996"/>
              <a:gd name="connsiteX2" fmla="*/ 1935583 w 1938605"/>
              <a:gd name="connsiteY2" fmla="*/ 1013459 h 2733996"/>
              <a:gd name="connsiteX0" fmla="*/ 620264 w 1958877"/>
              <a:gd name="connsiteY0" fmla="*/ 2814144 h 2814144"/>
              <a:gd name="connsiteX1" fmla="*/ 39322 w 1958877"/>
              <a:gd name="connsiteY1" fmla="*/ 702209 h 2814144"/>
              <a:gd name="connsiteX2" fmla="*/ 1955892 w 1958877"/>
              <a:gd name="connsiteY2" fmla="*/ 1093607 h 2814144"/>
              <a:gd name="connsiteX0" fmla="*/ 598726 w 1937339"/>
              <a:gd name="connsiteY0" fmla="*/ 2814144 h 2814144"/>
              <a:gd name="connsiteX1" fmla="*/ 17784 w 1937339"/>
              <a:gd name="connsiteY1" fmla="*/ 702209 h 2814144"/>
              <a:gd name="connsiteX2" fmla="*/ 1934354 w 1937339"/>
              <a:gd name="connsiteY2" fmla="*/ 1093607 h 2814144"/>
              <a:gd name="connsiteX0" fmla="*/ 711477 w 2049923"/>
              <a:gd name="connsiteY0" fmla="*/ 2773863 h 2773863"/>
              <a:gd name="connsiteX1" fmla="*/ 13803 w 2049923"/>
              <a:gd name="connsiteY1" fmla="*/ 754341 h 2773863"/>
              <a:gd name="connsiteX2" fmla="*/ 2047105 w 2049923"/>
              <a:gd name="connsiteY2" fmla="*/ 1053326 h 2773863"/>
              <a:gd name="connsiteX0" fmla="*/ 830470 w 2169469"/>
              <a:gd name="connsiteY0" fmla="*/ 2813351 h 2813351"/>
              <a:gd name="connsiteX1" fmla="*/ 132796 w 2169469"/>
              <a:gd name="connsiteY1" fmla="*/ 793829 h 2813351"/>
              <a:gd name="connsiteX2" fmla="*/ 2166098 w 2169469"/>
              <a:gd name="connsiteY2" fmla="*/ 1092814 h 2813351"/>
              <a:gd name="connsiteX0" fmla="*/ 899010 w 2238009"/>
              <a:gd name="connsiteY0" fmla="*/ 2813351 h 2813351"/>
              <a:gd name="connsiteX1" fmla="*/ 201336 w 2238009"/>
              <a:gd name="connsiteY1" fmla="*/ 793829 h 2813351"/>
              <a:gd name="connsiteX2" fmla="*/ 2234638 w 2238009"/>
              <a:gd name="connsiteY2" fmla="*/ 1092814 h 2813351"/>
              <a:gd name="connsiteX0" fmla="*/ 864126 w 2203125"/>
              <a:gd name="connsiteY0" fmla="*/ 2813351 h 2813351"/>
              <a:gd name="connsiteX1" fmla="*/ 166452 w 2203125"/>
              <a:gd name="connsiteY1" fmla="*/ 793829 h 2813351"/>
              <a:gd name="connsiteX2" fmla="*/ 2199754 w 2203125"/>
              <a:gd name="connsiteY2" fmla="*/ 1092814 h 2813351"/>
              <a:gd name="connsiteX0" fmla="*/ 694903 w 2133228"/>
              <a:gd name="connsiteY0" fmla="*/ 2974439 h 2974439"/>
              <a:gd name="connsiteX1" fmla="*/ 96903 w 2133228"/>
              <a:gd name="connsiteY1" fmla="*/ 660229 h 2974439"/>
              <a:gd name="connsiteX2" fmla="*/ 2130205 w 2133228"/>
              <a:gd name="connsiteY2" fmla="*/ 959214 h 2974439"/>
              <a:gd name="connsiteX0" fmla="*/ 722975 w 2161404"/>
              <a:gd name="connsiteY0" fmla="*/ 3029911 h 3029911"/>
              <a:gd name="connsiteX1" fmla="*/ 124975 w 2161404"/>
              <a:gd name="connsiteY1" fmla="*/ 715701 h 3029911"/>
              <a:gd name="connsiteX2" fmla="*/ 2158277 w 2161404"/>
              <a:gd name="connsiteY2" fmla="*/ 1014686 h 3029911"/>
              <a:gd name="connsiteX0" fmla="*/ 684245 w 2122756"/>
              <a:gd name="connsiteY0" fmla="*/ 3013811 h 3013811"/>
              <a:gd name="connsiteX1" fmla="*/ 134797 w 2122756"/>
              <a:gd name="connsiteY1" fmla="*/ 740061 h 3013811"/>
              <a:gd name="connsiteX2" fmla="*/ 2119547 w 2122756"/>
              <a:gd name="connsiteY2" fmla="*/ 998586 h 3013811"/>
              <a:gd name="connsiteX0" fmla="*/ 0 w 1435302"/>
              <a:gd name="connsiteY0" fmla="*/ 2015225 h 2015225"/>
              <a:gd name="connsiteX1" fmla="*/ 1435302 w 1435302"/>
              <a:gd name="connsiteY1" fmla="*/ 0 h 2015225"/>
              <a:gd name="connsiteX0" fmla="*/ 335055 w 1770357"/>
              <a:gd name="connsiteY0" fmla="*/ 2083676 h 2083676"/>
              <a:gd name="connsiteX1" fmla="*/ 1770357 w 1770357"/>
              <a:gd name="connsiteY1" fmla="*/ 68451 h 2083676"/>
              <a:gd name="connsiteX0" fmla="*/ 284182 w 1721716"/>
              <a:gd name="connsiteY0" fmla="*/ 3346066 h 3346066"/>
              <a:gd name="connsiteX1" fmla="*/ 1719484 w 1721716"/>
              <a:gd name="connsiteY1" fmla="*/ 1330841 h 3346066"/>
              <a:gd name="connsiteX0" fmla="*/ 662197 w 2099143"/>
              <a:gd name="connsiteY0" fmla="*/ 3172987 h 3172987"/>
              <a:gd name="connsiteX1" fmla="*/ 2097499 w 2099143"/>
              <a:gd name="connsiteY1" fmla="*/ 1157762 h 3172987"/>
              <a:gd name="connsiteX0" fmla="*/ 669584 w 2105051"/>
              <a:gd name="connsiteY0" fmla="*/ 2882109 h 2882109"/>
              <a:gd name="connsiteX1" fmla="*/ 2104886 w 2105051"/>
              <a:gd name="connsiteY1" fmla="*/ 866884 h 2882109"/>
              <a:gd name="connsiteX0" fmla="*/ 660737 w 2098154"/>
              <a:gd name="connsiteY0" fmla="*/ 2882109 h 2882109"/>
              <a:gd name="connsiteX1" fmla="*/ 2096039 w 2098154"/>
              <a:gd name="connsiteY1" fmla="*/ 866884 h 2882109"/>
              <a:gd name="connsiteX0" fmla="*/ 654952 w 2094810"/>
              <a:gd name="connsiteY0" fmla="*/ 2876622 h 2876622"/>
              <a:gd name="connsiteX1" fmla="*/ 2090254 w 2094810"/>
              <a:gd name="connsiteY1" fmla="*/ 861397 h 2876622"/>
              <a:gd name="connsiteX0" fmla="*/ 647508 w 2091840"/>
              <a:gd name="connsiteY0" fmla="*/ 2962868 h 2962868"/>
              <a:gd name="connsiteX1" fmla="*/ 2082810 w 2091840"/>
              <a:gd name="connsiteY1" fmla="*/ 947643 h 2962868"/>
              <a:gd name="connsiteX0" fmla="*/ 652142 w 2093514"/>
              <a:gd name="connsiteY0" fmla="*/ 2959275 h 2959275"/>
              <a:gd name="connsiteX1" fmla="*/ 2087444 w 2093514"/>
              <a:gd name="connsiteY1" fmla="*/ 944050 h 29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3514" h="2959275">
                <a:moveTo>
                  <a:pt x="652142" y="2959275"/>
                </a:moveTo>
                <a:cubicBezTo>
                  <a:pt x="-1464343" y="112743"/>
                  <a:pt x="2263479" y="-930465"/>
                  <a:pt x="2087444" y="944050"/>
                </a:cubicBezTo>
              </a:path>
            </a:pathLst>
          </a:custGeom>
          <a:noFill/>
          <a:ln w="50800" cap="flat" cmpd="dbl" algn="ctr">
            <a:gradFill flip="none" rotWithShape="1">
              <a:gsLst>
                <a:gs pos="0">
                  <a:srgbClr val="FFFF00"/>
                </a:gs>
                <a:gs pos="12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oval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135431" y="3433595"/>
            <a:ext cx="522514" cy="599704"/>
            <a:chOff x="4887656" y="2621140"/>
            <a:chExt cx="522514" cy="599704"/>
          </a:xfrm>
        </p:grpSpPr>
        <p:sp>
          <p:nvSpPr>
            <p:cNvPr id="86" name="Flowchart: Magnetic Disk 85"/>
            <p:cNvSpPr/>
            <p:nvPr/>
          </p:nvSpPr>
          <p:spPr bwMode="auto">
            <a:xfrm>
              <a:off x="4887656" y="2621140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tx2"/>
                </a:gs>
                <a:gs pos="100000">
                  <a:schemeClr val="bg1">
                    <a:alpha val="11000"/>
                  </a:schemeClr>
                </a:gs>
              </a:gsLst>
              <a:lin ang="135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912413" y="2648287"/>
              <a:ext cx="474348" cy="1578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191404" y="3916110"/>
            <a:ext cx="1031503" cy="954543"/>
          </a:xfrm>
          <a:custGeom>
            <a:avLst/>
            <a:gdLst>
              <a:gd name="connsiteX0" fmla="*/ 0 w 620295"/>
              <a:gd name="connsiteY0" fmla="*/ 903706 h 903706"/>
              <a:gd name="connsiteX1" fmla="*/ 422442 w 620295"/>
              <a:gd name="connsiteY1" fmla="*/ 663074 h 903706"/>
              <a:gd name="connsiteX2" fmla="*/ 620295 w 620295"/>
              <a:gd name="connsiteY2" fmla="*/ 0 h 903706"/>
              <a:gd name="connsiteX0" fmla="*/ 0 w 631996"/>
              <a:gd name="connsiteY0" fmla="*/ 903706 h 903706"/>
              <a:gd name="connsiteX1" fmla="*/ 588210 w 631996"/>
              <a:gd name="connsiteY1" fmla="*/ 465221 h 903706"/>
              <a:gd name="connsiteX2" fmla="*/ 620295 w 631996"/>
              <a:gd name="connsiteY2" fmla="*/ 0 h 903706"/>
              <a:gd name="connsiteX0" fmla="*/ 0 w 620295"/>
              <a:gd name="connsiteY0" fmla="*/ 903706 h 903706"/>
              <a:gd name="connsiteX1" fmla="*/ 620295 w 620295"/>
              <a:gd name="connsiteY1" fmla="*/ 0 h 903706"/>
              <a:gd name="connsiteX0" fmla="*/ 0 w 628353"/>
              <a:gd name="connsiteY0" fmla="*/ 903706 h 903706"/>
              <a:gd name="connsiteX1" fmla="*/ 620295 w 628353"/>
              <a:gd name="connsiteY1" fmla="*/ 0 h 903706"/>
              <a:gd name="connsiteX0" fmla="*/ 0 w 580272"/>
              <a:gd name="connsiteY0" fmla="*/ 882766 h 882766"/>
              <a:gd name="connsiteX1" fmla="*/ 571434 w 580272"/>
              <a:gd name="connsiteY1" fmla="*/ 0 h 882766"/>
              <a:gd name="connsiteX0" fmla="*/ 0 w 505071"/>
              <a:gd name="connsiteY0" fmla="*/ 882766 h 882766"/>
              <a:gd name="connsiteX1" fmla="*/ 494653 w 505071"/>
              <a:gd name="connsiteY1" fmla="*/ 0 h 882766"/>
              <a:gd name="connsiteX0" fmla="*/ 0 w 471087"/>
              <a:gd name="connsiteY0" fmla="*/ 889747 h 889747"/>
              <a:gd name="connsiteX1" fmla="*/ 459752 w 471087"/>
              <a:gd name="connsiteY1" fmla="*/ 0 h 889747"/>
              <a:gd name="connsiteX0" fmla="*/ 0 w 482950"/>
              <a:gd name="connsiteY0" fmla="*/ 889747 h 889747"/>
              <a:gd name="connsiteX1" fmla="*/ 459752 w 482950"/>
              <a:gd name="connsiteY1" fmla="*/ 0 h 889747"/>
              <a:gd name="connsiteX0" fmla="*/ 0 w 481311"/>
              <a:gd name="connsiteY0" fmla="*/ 889747 h 889747"/>
              <a:gd name="connsiteX1" fmla="*/ 459752 w 481311"/>
              <a:gd name="connsiteY1" fmla="*/ 0 h 889747"/>
              <a:gd name="connsiteX0" fmla="*/ 0 w 471087"/>
              <a:gd name="connsiteY0" fmla="*/ 889747 h 889747"/>
              <a:gd name="connsiteX1" fmla="*/ 459752 w 471087"/>
              <a:gd name="connsiteY1" fmla="*/ 0 h 889747"/>
              <a:gd name="connsiteX0" fmla="*/ 0 w 208468"/>
              <a:gd name="connsiteY0" fmla="*/ 920426 h 920426"/>
              <a:gd name="connsiteX1" fmla="*/ 172939 w 208468"/>
              <a:gd name="connsiteY1" fmla="*/ 0 h 920426"/>
              <a:gd name="connsiteX0" fmla="*/ 111488 w 291251"/>
              <a:gd name="connsiteY0" fmla="*/ 920426 h 920426"/>
              <a:gd name="connsiteX1" fmla="*/ 284427 w 291251"/>
              <a:gd name="connsiteY1" fmla="*/ 0 h 920426"/>
              <a:gd name="connsiteX0" fmla="*/ 143650 w 316589"/>
              <a:gd name="connsiteY0" fmla="*/ 920426 h 920426"/>
              <a:gd name="connsiteX1" fmla="*/ 316589 w 316589"/>
              <a:gd name="connsiteY1" fmla="*/ 0 h 920426"/>
              <a:gd name="connsiteX0" fmla="*/ 185555 w 358494"/>
              <a:gd name="connsiteY0" fmla="*/ 920426 h 920426"/>
              <a:gd name="connsiteX1" fmla="*/ 358494 w 358494"/>
              <a:gd name="connsiteY1" fmla="*/ 0 h 920426"/>
              <a:gd name="connsiteX0" fmla="*/ 114839 w 797365"/>
              <a:gd name="connsiteY0" fmla="*/ 1000370 h 1000370"/>
              <a:gd name="connsiteX1" fmla="*/ 797364 w 797365"/>
              <a:gd name="connsiteY1" fmla="*/ 0 h 1000370"/>
              <a:gd name="connsiteX0" fmla="*/ 169983 w 852507"/>
              <a:gd name="connsiteY0" fmla="*/ 1000370 h 1000370"/>
              <a:gd name="connsiteX1" fmla="*/ 852508 w 852507"/>
              <a:gd name="connsiteY1" fmla="*/ 0 h 1000370"/>
              <a:gd name="connsiteX0" fmla="*/ 163414 w 885137"/>
              <a:gd name="connsiteY0" fmla="*/ 971299 h 971299"/>
              <a:gd name="connsiteX1" fmla="*/ 885137 w 885137"/>
              <a:gd name="connsiteY1" fmla="*/ 0 h 971299"/>
              <a:gd name="connsiteX0" fmla="*/ 168941 w 857511"/>
              <a:gd name="connsiteY0" fmla="*/ 971299 h 971299"/>
              <a:gd name="connsiteX1" fmla="*/ 857511 w 857511"/>
              <a:gd name="connsiteY1" fmla="*/ 0 h 971299"/>
              <a:gd name="connsiteX0" fmla="*/ 95768 w 1500427"/>
              <a:gd name="connsiteY0" fmla="*/ 1014326 h 1014326"/>
              <a:gd name="connsiteX1" fmla="*/ 1500427 w 1500427"/>
              <a:gd name="connsiteY1" fmla="*/ 0 h 1014326"/>
              <a:gd name="connsiteX0" fmla="*/ 1 w 1404660"/>
              <a:gd name="connsiteY0" fmla="*/ 1014326 h 1014533"/>
              <a:gd name="connsiteX1" fmla="*/ 1404660 w 1404660"/>
              <a:gd name="connsiteY1" fmla="*/ 0 h 1014533"/>
              <a:gd name="connsiteX0" fmla="*/ 0 w 1404659"/>
              <a:gd name="connsiteY0" fmla="*/ 1014326 h 1014556"/>
              <a:gd name="connsiteX1" fmla="*/ 1404659 w 1404659"/>
              <a:gd name="connsiteY1" fmla="*/ 0 h 1014556"/>
              <a:gd name="connsiteX0" fmla="*/ 0 w 1411269"/>
              <a:gd name="connsiteY0" fmla="*/ 1014326 h 1014584"/>
              <a:gd name="connsiteX1" fmla="*/ 1404659 w 1411269"/>
              <a:gd name="connsiteY1" fmla="*/ 0 h 1014584"/>
              <a:gd name="connsiteX0" fmla="*/ 0 w 1404659"/>
              <a:gd name="connsiteY0" fmla="*/ 1014326 h 1014767"/>
              <a:gd name="connsiteX1" fmla="*/ 1404659 w 1404659"/>
              <a:gd name="connsiteY1" fmla="*/ 0 h 1014767"/>
              <a:gd name="connsiteX0" fmla="*/ 0 w 1404659"/>
              <a:gd name="connsiteY0" fmla="*/ 1014326 h 1014715"/>
              <a:gd name="connsiteX1" fmla="*/ 1404659 w 1404659"/>
              <a:gd name="connsiteY1" fmla="*/ 0 h 1014715"/>
              <a:gd name="connsiteX0" fmla="*/ 0 w 1404659"/>
              <a:gd name="connsiteY0" fmla="*/ 1014326 h 1062115"/>
              <a:gd name="connsiteX1" fmla="*/ 1404659 w 1404659"/>
              <a:gd name="connsiteY1" fmla="*/ 0 h 1062115"/>
              <a:gd name="connsiteX0" fmla="*/ 0 w 1404659"/>
              <a:gd name="connsiteY0" fmla="*/ 1014326 h 1014327"/>
              <a:gd name="connsiteX1" fmla="*/ 1404659 w 1404659"/>
              <a:gd name="connsiteY1" fmla="*/ 0 h 1014327"/>
              <a:gd name="connsiteX0" fmla="*/ 0 w 1409004"/>
              <a:gd name="connsiteY0" fmla="*/ 1014326 h 1014326"/>
              <a:gd name="connsiteX1" fmla="*/ 1404659 w 1409004"/>
              <a:gd name="connsiteY1" fmla="*/ 0 h 1014326"/>
              <a:gd name="connsiteX0" fmla="*/ 0 w 1407395"/>
              <a:gd name="connsiteY0" fmla="*/ 1014326 h 1078501"/>
              <a:gd name="connsiteX1" fmla="*/ 1404659 w 1407395"/>
              <a:gd name="connsiteY1" fmla="*/ 0 h 1078501"/>
              <a:gd name="connsiteX0" fmla="*/ 0 w 1407335"/>
              <a:gd name="connsiteY0" fmla="*/ 1014326 h 1219448"/>
              <a:gd name="connsiteX1" fmla="*/ 1404659 w 1407335"/>
              <a:gd name="connsiteY1" fmla="*/ 0 h 1219448"/>
              <a:gd name="connsiteX0" fmla="*/ 0 w 1406764"/>
              <a:gd name="connsiteY0" fmla="*/ 1014326 h 1250263"/>
              <a:gd name="connsiteX1" fmla="*/ 1404659 w 1406764"/>
              <a:gd name="connsiteY1" fmla="*/ 0 h 1250263"/>
              <a:gd name="connsiteX0" fmla="*/ 0 w 1406727"/>
              <a:gd name="connsiteY0" fmla="*/ 1014326 h 1281229"/>
              <a:gd name="connsiteX1" fmla="*/ 1404659 w 1406727"/>
              <a:gd name="connsiteY1" fmla="*/ 0 h 1281229"/>
              <a:gd name="connsiteX0" fmla="*/ 0 w 1406165"/>
              <a:gd name="connsiteY0" fmla="*/ 1014326 h 1206298"/>
              <a:gd name="connsiteX1" fmla="*/ 1404659 w 1406165"/>
              <a:gd name="connsiteY1" fmla="*/ 0 h 12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6165" h="1206298">
                <a:moveTo>
                  <a:pt x="0" y="1014326"/>
                </a:moveTo>
                <a:cubicBezTo>
                  <a:pt x="642952" y="1516541"/>
                  <a:pt x="1445625" y="982886"/>
                  <a:pt x="1404659" y="0"/>
                </a:cubicBezTo>
              </a:path>
            </a:pathLst>
          </a:custGeom>
          <a:noFill/>
          <a:ln w="50800" cap="flat" cmpd="dbl" algn="ctr">
            <a:solidFill>
              <a:srgbClr val="FF0000">
                <a:alpha val="58000"/>
              </a:srgbClr>
            </a:solidFill>
            <a:prstDash val="solid"/>
            <a:round/>
            <a:headEnd type="diamond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156456" y="3156570"/>
            <a:ext cx="1029702" cy="1559462"/>
          </a:xfrm>
          <a:custGeom>
            <a:avLst/>
            <a:gdLst>
              <a:gd name="connsiteX0" fmla="*/ 0 w 620295"/>
              <a:gd name="connsiteY0" fmla="*/ 903706 h 903706"/>
              <a:gd name="connsiteX1" fmla="*/ 422442 w 620295"/>
              <a:gd name="connsiteY1" fmla="*/ 663074 h 903706"/>
              <a:gd name="connsiteX2" fmla="*/ 620295 w 620295"/>
              <a:gd name="connsiteY2" fmla="*/ 0 h 903706"/>
              <a:gd name="connsiteX0" fmla="*/ 0 w 631996"/>
              <a:gd name="connsiteY0" fmla="*/ 903706 h 903706"/>
              <a:gd name="connsiteX1" fmla="*/ 588210 w 631996"/>
              <a:gd name="connsiteY1" fmla="*/ 465221 h 903706"/>
              <a:gd name="connsiteX2" fmla="*/ 620295 w 631996"/>
              <a:gd name="connsiteY2" fmla="*/ 0 h 903706"/>
              <a:gd name="connsiteX0" fmla="*/ 0 w 620295"/>
              <a:gd name="connsiteY0" fmla="*/ 903706 h 903706"/>
              <a:gd name="connsiteX1" fmla="*/ 620295 w 620295"/>
              <a:gd name="connsiteY1" fmla="*/ 0 h 903706"/>
              <a:gd name="connsiteX0" fmla="*/ 0 w 628353"/>
              <a:gd name="connsiteY0" fmla="*/ 903706 h 903706"/>
              <a:gd name="connsiteX1" fmla="*/ 620295 w 628353"/>
              <a:gd name="connsiteY1" fmla="*/ 0 h 903706"/>
              <a:gd name="connsiteX0" fmla="*/ 0 w 630207"/>
              <a:gd name="connsiteY0" fmla="*/ 903706 h 903706"/>
              <a:gd name="connsiteX1" fmla="*/ 620295 w 630207"/>
              <a:gd name="connsiteY1" fmla="*/ 0 h 903706"/>
              <a:gd name="connsiteX0" fmla="*/ 0 w 613573"/>
              <a:gd name="connsiteY0" fmla="*/ 931976 h 931976"/>
              <a:gd name="connsiteX1" fmla="*/ 603277 w 613573"/>
              <a:gd name="connsiteY1" fmla="*/ 0 h 931976"/>
              <a:gd name="connsiteX0" fmla="*/ 0 w 608826"/>
              <a:gd name="connsiteY0" fmla="*/ 950823 h 950823"/>
              <a:gd name="connsiteX1" fmla="*/ 598415 w 608826"/>
              <a:gd name="connsiteY1" fmla="*/ 0 h 950823"/>
              <a:gd name="connsiteX0" fmla="*/ 0 w 639047"/>
              <a:gd name="connsiteY0" fmla="*/ 843477 h 843477"/>
              <a:gd name="connsiteX1" fmla="*/ 629328 w 639047"/>
              <a:gd name="connsiteY1" fmla="*/ 0 h 843477"/>
              <a:gd name="connsiteX0" fmla="*/ 0 w 628963"/>
              <a:gd name="connsiteY0" fmla="*/ 825586 h 825586"/>
              <a:gd name="connsiteX1" fmla="*/ 619024 w 628963"/>
              <a:gd name="connsiteY1" fmla="*/ 0 h 825586"/>
              <a:gd name="connsiteX0" fmla="*/ 0 w 878876"/>
              <a:gd name="connsiteY0" fmla="*/ 1306831 h 1306831"/>
              <a:gd name="connsiteX1" fmla="*/ 872518 w 878876"/>
              <a:gd name="connsiteY1" fmla="*/ 0 h 1306831"/>
              <a:gd name="connsiteX0" fmla="*/ 0 w 319213"/>
              <a:gd name="connsiteY0" fmla="*/ 485973 h 485973"/>
              <a:gd name="connsiteX1" fmla="*/ 287600 w 319213"/>
              <a:gd name="connsiteY1" fmla="*/ 0 h 485973"/>
              <a:gd name="connsiteX0" fmla="*/ 0 w 498801"/>
              <a:gd name="connsiteY0" fmla="*/ 492700 h 492700"/>
              <a:gd name="connsiteX1" fmla="*/ 287600 w 498801"/>
              <a:gd name="connsiteY1" fmla="*/ 6727 h 492700"/>
              <a:gd name="connsiteX0" fmla="*/ 0 w 669221"/>
              <a:gd name="connsiteY0" fmla="*/ 496636 h 496636"/>
              <a:gd name="connsiteX1" fmla="*/ 287600 w 669221"/>
              <a:gd name="connsiteY1" fmla="*/ 10663 h 496636"/>
              <a:gd name="connsiteX0" fmla="*/ 0 w 803008"/>
              <a:gd name="connsiteY0" fmla="*/ 521104 h 521104"/>
              <a:gd name="connsiteX1" fmla="*/ 287600 w 803008"/>
              <a:gd name="connsiteY1" fmla="*/ 35131 h 521104"/>
              <a:gd name="connsiteX0" fmla="*/ 0 w 689230"/>
              <a:gd name="connsiteY0" fmla="*/ 511708 h 511708"/>
              <a:gd name="connsiteX1" fmla="*/ 287600 w 689230"/>
              <a:gd name="connsiteY1" fmla="*/ 25735 h 511708"/>
              <a:gd name="connsiteX0" fmla="*/ 0 w 770828"/>
              <a:gd name="connsiteY0" fmla="*/ 577197 h 577197"/>
              <a:gd name="connsiteX1" fmla="*/ 399728 w 770828"/>
              <a:gd name="connsiteY1" fmla="*/ 23390 h 577197"/>
              <a:gd name="connsiteX0" fmla="*/ 0 w 762321"/>
              <a:gd name="connsiteY0" fmla="*/ 678628 h 678628"/>
              <a:gd name="connsiteX1" fmla="*/ 399728 w 762321"/>
              <a:gd name="connsiteY1" fmla="*/ 124821 h 678628"/>
              <a:gd name="connsiteX0" fmla="*/ 0 w 766170"/>
              <a:gd name="connsiteY0" fmla="*/ 667493 h 670144"/>
              <a:gd name="connsiteX1" fmla="*/ 399728 w 766170"/>
              <a:gd name="connsiteY1" fmla="*/ 113686 h 670144"/>
              <a:gd name="connsiteX0" fmla="*/ 0 w 802517"/>
              <a:gd name="connsiteY0" fmla="*/ 662347 h 673106"/>
              <a:gd name="connsiteX1" fmla="*/ 399728 w 802517"/>
              <a:gd name="connsiteY1" fmla="*/ 108540 h 673106"/>
              <a:gd name="connsiteX0" fmla="*/ 0 w 546049"/>
              <a:gd name="connsiteY0" fmla="*/ 921291 h 928293"/>
              <a:gd name="connsiteX1" fmla="*/ 399728 w 546049"/>
              <a:gd name="connsiteY1" fmla="*/ 367484 h 928293"/>
              <a:gd name="connsiteX0" fmla="*/ 0 w 541959"/>
              <a:gd name="connsiteY0" fmla="*/ 932687 h 939639"/>
              <a:gd name="connsiteX1" fmla="*/ 393361 w 541959"/>
              <a:gd name="connsiteY1" fmla="*/ 365583 h 939639"/>
              <a:gd name="connsiteX0" fmla="*/ 0 w 588107"/>
              <a:gd name="connsiteY0" fmla="*/ 1003426 h 1009809"/>
              <a:gd name="connsiteX1" fmla="*/ 393361 w 588107"/>
              <a:gd name="connsiteY1" fmla="*/ 436322 h 1009809"/>
              <a:gd name="connsiteX0" fmla="*/ 0 w 723708"/>
              <a:gd name="connsiteY0" fmla="*/ 981086 h 1010510"/>
              <a:gd name="connsiteX1" fmla="*/ 393361 w 723708"/>
              <a:gd name="connsiteY1" fmla="*/ 413982 h 1010510"/>
              <a:gd name="connsiteX0" fmla="*/ 0 w 717677"/>
              <a:gd name="connsiteY0" fmla="*/ 943225 h 973224"/>
              <a:gd name="connsiteX1" fmla="*/ 381308 w 717677"/>
              <a:gd name="connsiteY1" fmla="*/ 420169 h 973224"/>
              <a:gd name="connsiteX0" fmla="*/ 0 w 725842"/>
              <a:gd name="connsiteY0" fmla="*/ 1004424 h 1033506"/>
              <a:gd name="connsiteX1" fmla="*/ 397590 w 725842"/>
              <a:gd name="connsiteY1" fmla="*/ 410273 h 1033506"/>
              <a:gd name="connsiteX0" fmla="*/ 0 w 757204"/>
              <a:gd name="connsiteY0" fmla="*/ 944327 h 975330"/>
              <a:gd name="connsiteX1" fmla="*/ 397590 w 757204"/>
              <a:gd name="connsiteY1" fmla="*/ 350176 h 975330"/>
              <a:gd name="connsiteX0" fmla="*/ 0 w 748067"/>
              <a:gd name="connsiteY0" fmla="*/ 829731 h 862734"/>
              <a:gd name="connsiteX1" fmla="*/ 380087 w 748067"/>
              <a:gd name="connsiteY1" fmla="*/ 367723 h 862734"/>
              <a:gd name="connsiteX0" fmla="*/ 0 w 679543"/>
              <a:gd name="connsiteY0" fmla="*/ 519147 h 573349"/>
              <a:gd name="connsiteX1" fmla="*/ 380087 w 679543"/>
              <a:gd name="connsiteY1" fmla="*/ 57139 h 573349"/>
              <a:gd name="connsiteX0" fmla="*/ 0 w 621970"/>
              <a:gd name="connsiteY0" fmla="*/ 575167 h 575167"/>
              <a:gd name="connsiteX1" fmla="*/ 380087 w 621970"/>
              <a:gd name="connsiteY1" fmla="*/ 113159 h 575167"/>
              <a:gd name="connsiteX0" fmla="*/ 0 w 570661"/>
              <a:gd name="connsiteY0" fmla="*/ 677994 h 677994"/>
              <a:gd name="connsiteX1" fmla="*/ 272614 w 570661"/>
              <a:gd name="connsiteY1" fmla="*/ 96428 h 677994"/>
              <a:gd name="connsiteX0" fmla="*/ 0 w 480268"/>
              <a:gd name="connsiteY0" fmla="*/ 695733 h 695733"/>
              <a:gd name="connsiteX1" fmla="*/ 272614 w 480268"/>
              <a:gd name="connsiteY1" fmla="*/ 114167 h 695733"/>
              <a:gd name="connsiteX0" fmla="*/ 0 w 272614"/>
              <a:gd name="connsiteY0" fmla="*/ 850168 h 850168"/>
              <a:gd name="connsiteX1" fmla="*/ 272614 w 272614"/>
              <a:gd name="connsiteY1" fmla="*/ 268602 h 850168"/>
              <a:gd name="connsiteX0" fmla="*/ 9389 w 282003"/>
              <a:gd name="connsiteY0" fmla="*/ 735208 h 735208"/>
              <a:gd name="connsiteX1" fmla="*/ 282003 w 282003"/>
              <a:gd name="connsiteY1" fmla="*/ 153642 h 735208"/>
              <a:gd name="connsiteX0" fmla="*/ 8895 w 281509"/>
              <a:gd name="connsiteY0" fmla="*/ 848576 h 848576"/>
              <a:gd name="connsiteX1" fmla="*/ 281509 w 281509"/>
              <a:gd name="connsiteY1" fmla="*/ 267010 h 848576"/>
              <a:gd name="connsiteX0" fmla="*/ 8813 w 284440"/>
              <a:gd name="connsiteY0" fmla="*/ 848576 h 848576"/>
              <a:gd name="connsiteX1" fmla="*/ 284440 w 284440"/>
              <a:gd name="connsiteY1" fmla="*/ 267010 h 848576"/>
              <a:gd name="connsiteX0" fmla="*/ 9403 w 285030"/>
              <a:gd name="connsiteY0" fmla="*/ 901453 h 901453"/>
              <a:gd name="connsiteX1" fmla="*/ 285030 w 285030"/>
              <a:gd name="connsiteY1" fmla="*/ 319887 h 9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030" h="901453">
                <a:moveTo>
                  <a:pt x="9403" y="901453"/>
                </a:moveTo>
                <a:cubicBezTo>
                  <a:pt x="-52498" y="253016"/>
                  <a:pt x="208599" y="-411657"/>
                  <a:pt x="285030" y="319887"/>
                </a:cubicBezTo>
              </a:path>
            </a:pathLst>
          </a:custGeom>
          <a:noFill/>
          <a:ln w="76200" cap="flat" cmpd="tri" algn="ctr">
            <a:solidFill>
              <a:srgbClr val="FF0000">
                <a:alpha val="58000"/>
              </a:srgbClr>
            </a:solidFill>
            <a:prstDash val="sysDot"/>
            <a:round/>
            <a:headEnd type="diamond" w="med" len="me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76" name="Lightning Bolt 75"/>
          <p:cNvSpPr/>
          <p:nvPr/>
        </p:nvSpPr>
        <p:spPr bwMode="auto">
          <a:xfrm flipH="1">
            <a:off x="6342278" y="5396754"/>
            <a:ext cx="198156" cy="520642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accent1">
                <a:lumMod val="20000"/>
                <a:lumOff val="80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>
                <a:satMod val="175000"/>
                <a:alpha val="40000"/>
              </a:schemeClr>
            </a:glow>
            <a:outerShdw blurRad="292100" dist="228600" dir="16320000" sx="124000" sy="124000" algn="tl" rotWithShape="0">
              <a:schemeClr val="tx1"/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527473" y="203820"/>
            <a:ext cx="513332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External attack setting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3183246" y="1808245"/>
            <a:ext cx="4089903" cy="477924"/>
          </a:xfrm>
          <a:custGeom>
            <a:avLst/>
            <a:gdLst>
              <a:gd name="connsiteX0" fmla="*/ 0 w 4276164"/>
              <a:gd name="connsiteY0" fmla="*/ 0 h 530704"/>
              <a:gd name="connsiteX1" fmla="*/ 1465729 w 4276164"/>
              <a:gd name="connsiteY1" fmla="*/ 524435 h 530704"/>
              <a:gd name="connsiteX2" fmla="*/ 4276164 w 4276164"/>
              <a:gd name="connsiteY2" fmla="*/ 242047 h 530704"/>
              <a:gd name="connsiteX0" fmla="*/ 0 w 4169154"/>
              <a:gd name="connsiteY0" fmla="*/ 0 h 544777"/>
              <a:gd name="connsiteX1" fmla="*/ 1465729 w 4169154"/>
              <a:gd name="connsiteY1" fmla="*/ 524435 h 544777"/>
              <a:gd name="connsiteX2" fmla="*/ 4169154 w 4169154"/>
              <a:gd name="connsiteY2" fmla="*/ 350938 h 544777"/>
              <a:gd name="connsiteX0" fmla="*/ 0 w 4169154"/>
              <a:gd name="connsiteY0" fmla="*/ 0 h 488175"/>
              <a:gd name="connsiteX1" fmla="*/ 1465730 w 4169154"/>
              <a:gd name="connsiteY1" fmla="*/ 451841 h 488175"/>
              <a:gd name="connsiteX2" fmla="*/ 4169154 w 4169154"/>
              <a:gd name="connsiteY2" fmla="*/ 350938 h 488175"/>
              <a:gd name="connsiteX0" fmla="*/ 0 w 4169154"/>
              <a:gd name="connsiteY0" fmla="*/ 0 h 451586"/>
              <a:gd name="connsiteX1" fmla="*/ 1462278 w 4169154"/>
              <a:gd name="connsiteY1" fmla="*/ 386506 h 451586"/>
              <a:gd name="connsiteX2" fmla="*/ 4169154 w 4169154"/>
              <a:gd name="connsiteY2" fmla="*/ 350938 h 451586"/>
              <a:gd name="connsiteX0" fmla="*/ 0 w 4165185"/>
              <a:gd name="connsiteY0" fmla="*/ 0 h 415866"/>
              <a:gd name="connsiteX1" fmla="*/ 1462278 w 4165185"/>
              <a:gd name="connsiteY1" fmla="*/ 386506 h 415866"/>
              <a:gd name="connsiteX2" fmla="*/ 4165185 w 4165185"/>
              <a:gd name="connsiteY2" fmla="*/ 280004 h 415866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447218"/>
              <a:gd name="connsiteX1" fmla="*/ 1458309 w 4161216"/>
              <a:gd name="connsiteY1" fmla="*/ 415714 h 447218"/>
              <a:gd name="connsiteX2" fmla="*/ 4161216 w 4161216"/>
              <a:gd name="connsiteY2" fmla="*/ 309212 h 447218"/>
              <a:gd name="connsiteX0" fmla="*/ 0 w 4161216"/>
              <a:gd name="connsiteY0" fmla="*/ 0 h 309212"/>
              <a:gd name="connsiteX1" fmla="*/ 4161216 w 4161216"/>
              <a:gd name="connsiteY1" fmla="*/ 309212 h 309212"/>
              <a:gd name="connsiteX0" fmla="*/ 0 w 4161216"/>
              <a:gd name="connsiteY0" fmla="*/ 0 h 434108"/>
              <a:gd name="connsiteX1" fmla="*/ 4161216 w 4161216"/>
              <a:gd name="connsiteY1" fmla="*/ 309212 h 434108"/>
              <a:gd name="connsiteX0" fmla="*/ 0 w 4161216"/>
              <a:gd name="connsiteY0" fmla="*/ 0 h 480610"/>
              <a:gd name="connsiteX1" fmla="*/ 4161216 w 4161216"/>
              <a:gd name="connsiteY1" fmla="*/ 309212 h 480610"/>
              <a:gd name="connsiteX0" fmla="*/ 0 w 4161216"/>
              <a:gd name="connsiteY0" fmla="*/ 0 h 429037"/>
              <a:gd name="connsiteX1" fmla="*/ 4161216 w 4161216"/>
              <a:gd name="connsiteY1" fmla="*/ 309212 h 429037"/>
              <a:gd name="connsiteX0" fmla="*/ 0 w 4161216"/>
              <a:gd name="connsiteY0" fmla="*/ 0 h 375340"/>
              <a:gd name="connsiteX1" fmla="*/ 4161216 w 4161216"/>
              <a:gd name="connsiteY1" fmla="*/ 309212 h 375340"/>
              <a:gd name="connsiteX0" fmla="*/ 0 w 4161216"/>
              <a:gd name="connsiteY0" fmla="*/ 0 h 510321"/>
              <a:gd name="connsiteX1" fmla="*/ 4161216 w 4161216"/>
              <a:gd name="connsiteY1" fmla="*/ 309212 h 510321"/>
              <a:gd name="connsiteX0" fmla="*/ 0 w 4153280"/>
              <a:gd name="connsiteY0" fmla="*/ 0 h 510322"/>
              <a:gd name="connsiteX1" fmla="*/ 4153280 w 4153280"/>
              <a:gd name="connsiteY1" fmla="*/ 309212 h 5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3280" h="510322">
                <a:moveTo>
                  <a:pt x="0" y="0"/>
                </a:moveTo>
                <a:cubicBezTo>
                  <a:pt x="1716436" y="1233844"/>
                  <a:pt x="2944779" y="-227809"/>
                  <a:pt x="4153280" y="309212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587980" y="1862776"/>
            <a:ext cx="261257" cy="299852"/>
            <a:chOff x="5767163" y="3089468"/>
            <a:chExt cx="522514" cy="599704"/>
          </a:xfrm>
        </p:grpSpPr>
        <p:sp>
          <p:nvSpPr>
            <p:cNvPr id="80" name="Flowchart: Magnetic Disk 79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793361" y="3115344"/>
              <a:ext cx="474348" cy="15784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5666428" y="2090392"/>
            <a:ext cx="1001883" cy="818346"/>
          </a:xfrm>
          <a:custGeom>
            <a:avLst/>
            <a:gdLst>
              <a:gd name="connsiteX0" fmla="*/ 0 w 891396"/>
              <a:gd name="connsiteY0" fmla="*/ 966159 h 966159"/>
              <a:gd name="connsiteX1" fmla="*/ 690113 w 891396"/>
              <a:gd name="connsiteY1" fmla="*/ 402566 h 966159"/>
              <a:gd name="connsiteX2" fmla="*/ 891396 w 891396"/>
              <a:gd name="connsiteY2" fmla="*/ 0 h 966159"/>
              <a:gd name="connsiteX0" fmla="*/ 0 w 966259"/>
              <a:gd name="connsiteY0" fmla="*/ 992896 h 992896"/>
              <a:gd name="connsiteX1" fmla="*/ 690113 w 966259"/>
              <a:gd name="connsiteY1" fmla="*/ 429303 h 992896"/>
              <a:gd name="connsiteX2" fmla="*/ 966259 w 966259"/>
              <a:gd name="connsiteY2" fmla="*/ 0 h 992896"/>
              <a:gd name="connsiteX0" fmla="*/ 0 w 928827"/>
              <a:gd name="connsiteY0" fmla="*/ 923380 h 923380"/>
              <a:gd name="connsiteX1" fmla="*/ 652681 w 928827"/>
              <a:gd name="connsiteY1" fmla="*/ 429303 h 923380"/>
              <a:gd name="connsiteX2" fmla="*/ 928827 w 928827"/>
              <a:gd name="connsiteY2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928827"/>
              <a:gd name="connsiteY0" fmla="*/ 923380 h 923380"/>
              <a:gd name="connsiteX1" fmla="*/ 928827 w 928827"/>
              <a:gd name="connsiteY1" fmla="*/ 0 h 923380"/>
              <a:gd name="connsiteX0" fmla="*/ 0 w 1147488"/>
              <a:gd name="connsiteY0" fmla="*/ 734537 h 734537"/>
              <a:gd name="connsiteX1" fmla="*/ 1147488 w 1147488"/>
              <a:gd name="connsiteY1" fmla="*/ 0 h 734537"/>
              <a:gd name="connsiteX0" fmla="*/ 0 w 1038157"/>
              <a:gd name="connsiteY0" fmla="*/ 744476 h 744476"/>
              <a:gd name="connsiteX1" fmla="*/ 1038157 w 1038157"/>
              <a:gd name="connsiteY1" fmla="*/ 0 h 744476"/>
              <a:gd name="connsiteX0" fmla="*/ 0 w 1042064"/>
              <a:gd name="connsiteY0" fmla="*/ 717122 h 717122"/>
              <a:gd name="connsiteX1" fmla="*/ 1042064 w 1042064"/>
              <a:gd name="connsiteY1" fmla="*/ 0 h 717122"/>
              <a:gd name="connsiteX0" fmla="*/ 0 w 1053787"/>
              <a:gd name="connsiteY0" fmla="*/ 748384 h 748384"/>
              <a:gd name="connsiteX1" fmla="*/ 1053787 w 1053787"/>
              <a:gd name="connsiteY1" fmla="*/ 0 h 748384"/>
              <a:gd name="connsiteX0" fmla="*/ 0 w 1006895"/>
              <a:gd name="connsiteY0" fmla="*/ 752292 h 752292"/>
              <a:gd name="connsiteX1" fmla="*/ 1006895 w 1006895"/>
              <a:gd name="connsiteY1" fmla="*/ 0 h 752292"/>
              <a:gd name="connsiteX0" fmla="*/ 0 w 1050231"/>
              <a:gd name="connsiteY0" fmla="*/ 717623 h 717623"/>
              <a:gd name="connsiteX1" fmla="*/ 1050231 w 1050231"/>
              <a:gd name="connsiteY1" fmla="*/ 0 h 717623"/>
              <a:gd name="connsiteX0" fmla="*/ 0 w 1024229"/>
              <a:gd name="connsiteY0" fmla="*/ 708956 h 708956"/>
              <a:gd name="connsiteX1" fmla="*/ 1024229 w 1024229"/>
              <a:gd name="connsiteY1" fmla="*/ 0 h 708956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1884 w 909105"/>
              <a:gd name="connsiteY0" fmla="*/ 760960 h 760960"/>
              <a:gd name="connsiteX1" fmla="*/ 909105 w 909105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  <a:gd name="connsiteX0" fmla="*/ 0 w 907221"/>
              <a:gd name="connsiteY0" fmla="*/ 760960 h 760960"/>
              <a:gd name="connsiteX1" fmla="*/ 907221 w 907221"/>
              <a:gd name="connsiteY1" fmla="*/ 0 h 7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221" h="760960">
                <a:moveTo>
                  <a:pt x="0" y="760960"/>
                </a:moveTo>
                <a:cubicBezTo>
                  <a:pt x="91507" y="351908"/>
                  <a:pt x="460983" y="45822"/>
                  <a:pt x="907221" y="0"/>
                </a:cubicBezTo>
              </a:path>
            </a:pathLst>
          </a:custGeom>
          <a:noFill/>
          <a:ln w="50800" cap="flat" cmpd="dbl" algn="ctr">
            <a:gradFill>
              <a:gsLst>
                <a:gs pos="0">
                  <a:srgbClr val="FFFF00"/>
                </a:gs>
                <a:gs pos="100000">
                  <a:srgbClr val="FFFF00">
                    <a:alpha val="70000"/>
                  </a:srgbClr>
                </a:gs>
              </a:gsLst>
              <a:lin ang="5400000" scaled="0"/>
            </a:gra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77" name="&quot;No&quot; Symbol 76"/>
          <p:cNvSpPr/>
          <p:nvPr/>
        </p:nvSpPr>
        <p:spPr bwMode="auto">
          <a:xfrm>
            <a:off x="5452112" y="2693895"/>
            <a:ext cx="428631" cy="416103"/>
          </a:xfrm>
          <a:prstGeom prst="noSmoking">
            <a:avLst>
              <a:gd name="adj" fmla="val 15146"/>
            </a:avLst>
          </a:prstGeom>
          <a:solidFill>
            <a:srgbClr val="FFFF00"/>
          </a:solidFill>
          <a:ln w="12700" cap="flat" cmpd="sng" algn="ctr">
            <a:solidFill>
              <a:schemeClr val="tx1"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052749" y="2022379"/>
            <a:ext cx="370471" cy="378137"/>
            <a:chOff x="5767163" y="3089468"/>
            <a:chExt cx="522514" cy="599704"/>
          </a:xfrm>
        </p:grpSpPr>
        <p:sp>
          <p:nvSpPr>
            <p:cNvPr id="65" name="Flowchart: Magnetic Disk 6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789872" y="3114637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2301785" y="2306770"/>
            <a:ext cx="2854347" cy="794415"/>
          </a:xfrm>
          <a:custGeom>
            <a:avLst/>
            <a:gdLst>
              <a:gd name="connsiteX0" fmla="*/ 0 w 3011214"/>
              <a:gd name="connsiteY0" fmla="*/ 788275 h 788275"/>
              <a:gd name="connsiteX1" fmla="*/ 2317531 w 3011214"/>
              <a:gd name="connsiteY1" fmla="*/ 409903 h 788275"/>
              <a:gd name="connsiteX2" fmla="*/ 3011214 w 3011214"/>
              <a:gd name="connsiteY2" fmla="*/ 0 h 788275"/>
              <a:gd name="connsiteX0" fmla="*/ 0 w 3011214"/>
              <a:gd name="connsiteY0" fmla="*/ 788275 h 788275"/>
              <a:gd name="connsiteX1" fmla="*/ 1955790 w 3011214"/>
              <a:gd name="connsiteY1" fmla="*/ 404879 h 788275"/>
              <a:gd name="connsiteX2" fmla="*/ 3011214 w 3011214"/>
              <a:gd name="connsiteY2" fmla="*/ 0 h 788275"/>
              <a:gd name="connsiteX0" fmla="*/ 0 w 2940875"/>
              <a:gd name="connsiteY0" fmla="*/ 803347 h 803347"/>
              <a:gd name="connsiteX1" fmla="*/ 1955790 w 2940875"/>
              <a:gd name="connsiteY1" fmla="*/ 419951 h 803347"/>
              <a:gd name="connsiteX2" fmla="*/ 2940875 w 2940875"/>
              <a:gd name="connsiteY2" fmla="*/ 0 h 803347"/>
              <a:gd name="connsiteX0" fmla="*/ 0 w 2920778"/>
              <a:gd name="connsiteY0" fmla="*/ 833492 h 833492"/>
              <a:gd name="connsiteX1" fmla="*/ 1935693 w 2920778"/>
              <a:gd name="connsiteY1" fmla="*/ 419951 h 833492"/>
              <a:gd name="connsiteX2" fmla="*/ 2920778 w 2920778"/>
              <a:gd name="connsiteY2" fmla="*/ 0 h 833492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1923970 w 2909055"/>
              <a:gd name="connsiteY1" fmla="*/ 419951 h 770969"/>
              <a:gd name="connsiteX2" fmla="*/ 2909055 w 2909055"/>
              <a:gd name="connsiteY2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909055"/>
              <a:gd name="connsiteY0" fmla="*/ 770969 h 770969"/>
              <a:gd name="connsiteX1" fmla="*/ 2909055 w 2909055"/>
              <a:gd name="connsiteY1" fmla="*/ 0 h 770969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85609"/>
              <a:gd name="connsiteY0" fmla="*/ 813954 h 813954"/>
              <a:gd name="connsiteX1" fmla="*/ 2885609 w 2885609"/>
              <a:gd name="connsiteY1" fmla="*/ 0 h 813954"/>
              <a:gd name="connsiteX0" fmla="*/ 0 w 2854347"/>
              <a:gd name="connsiteY0" fmla="*/ 794415 h 794415"/>
              <a:gd name="connsiteX1" fmla="*/ 2854347 w 2854347"/>
              <a:gd name="connsiteY1" fmla="*/ 0 h 794415"/>
              <a:gd name="connsiteX0" fmla="*/ 0 w 2854347"/>
              <a:gd name="connsiteY0" fmla="*/ 794415 h 794415"/>
              <a:gd name="connsiteX1" fmla="*/ 2854347 w 2854347"/>
              <a:gd name="connsiteY1" fmla="*/ 0 h 79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4347" h="794415">
                <a:moveTo>
                  <a:pt x="0" y="794415"/>
                </a:moveTo>
                <a:cubicBezTo>
                  <a:pt x="1012669" y="717179"/>
                  <a:pt x="2033154" y="620405"/>
                  <a:pt x="2854347" y="0"/>
                </a:cubicBezTo>
              </a:path>
            </a:pathLst>
          </a:custGeom>
          <a:noFill/>
          <a:ln w="50800" cap="flat" cmpd="dbl" algn="ctr">
            <a:solidFill>
              <a:srgbClr val="FFFF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860543" y="2863723"/>
            <a:ext cx="261257" cy="299852"/>
            <a:chOff x="5767163" y="3089468"/>
            <a:chExt cx="522514" cy="599704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793361" y="3120106"/>
              <a:ext cx="474348" cy="15784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77323" y="1842367"/>
            <a:ext cx="162715" cy="193963"/>
            <a:chOff x="5767163" y="3089468"/>
            <a:chExt cx="522514" cy="599704"/>
          </a:xfrm>
        </p:grpSpPr>
        <p:sp>
          <p:nvSpPr>
            <p:cNvPr id="62" name="Flowchart: Magnetic Disk 61"/>
            <p:cNvSpPr/>
            <p:nvPr/>
          </p:nvSpPr>
          <p:spPr bwMode="auto">
            <a:xfrm>
              <a:off x="5767163" y="3089468"/>
              <a:ext cx="522514" cy="599704"/>
            </a:xfrm>
            <a:prstGeom prst="flowChartMagneticDisk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00">
                    <a:lumMod val="0"/>
                    <a:lumOff val="100000"/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793360" y="3117579"/>
              <a:ext cx="474349" cy="157839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85000"/>
                  </a:schemeClr>
                </a:gs>
              </a:gsLst>
              <a:lin ang="3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01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/>
          <p:cNvSpPr/>
          <p:nvPr/>
        </p:nvSpPr>
        <p:spPr bwMode="auto">
          <a:xfrm>
            <a:off x="3749798" y="1752467"/>
            <a:ext cx="1699853" cy="1658532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accent1">
                  <a:lumMod val="20000"/>
                  <a:lumOff val="80000"/>
                  <a:alpha val="6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414940" y="2406241"/>
            <a:ext cx="360013" cy="341531"/>
            <a:chOff x="4451516" y="2433673"/>
            <a:chExt cx="595313" cy="590550"/>
          </a:xfrm>
        </p:grpSpPr>
        <p:sp>
          <p:nvSpPr>
            <p:cNvPr id="132" name="Oval 131"/>
            <p:cNvSpPr/>
            <p:nvPr/>
          </p:nvSpPr>
          <p:spPr bwMode="auto">
            <a:xfrm>
              <a:off x="4451516" y="2433673"/>
              <a:ext cx="595313" cy="59055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492791" y="2471773"/>
              <a:ext cx="512763" cy="514350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516604" y="2490823"/>
              <a:ext cx="465137" cy="474662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4608"/>
            <a:ext cx="7711440" cy="762000"/>
          </a:xfrm>
        </p:spPr>
        <p:txBody>
          <a:bodyPr/>
          <a:lstStyle/>
          <a:p>
            <a:r>
              <a:rPr lang="en-US" sz="3200" dirty="0" smtClean="0"/>
              <a:t>Temporal signature glyphs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03" y="4114699"/>
            <a:ext cx="5380090" cy="2236617"/>
          </a:xfrm>
        </p:spPr>
        <p:txBody>
          <a:bodyPr/>
          <a:lstStyle/>
          <a:p>
            <a:r>
              <a:rPr lang="en-US" sz="2400" dirty="0" smtClean="0"/>
              <a:t>Tunnel scroll</a:t>
            </a:r>
          </a:p>
          <a:p>
            <a:pPr lvl="1"/>
            <a:r>
              <a:rPr lang="en-US" sz="2000" dirty="0" smtClean="0"/>
              <a:t>Generate a time-based </a:t>
            </a:r>
            <a:r>
              <a:rPr lang="en-US" sz="2000" i="1" dirty="0" smtClean="0"/>
              <a:t>glyph</a:t>
            </a:r>
            <a:r>
              <a:rPr lang="en-US" sz="2000" dirty="0" smtClean="0"/>
              <a:t> from timeline signature display </a:t>
            </a:r>
          </a:p>
          <a:p>
            <a:pPr lvl="1"/>
            <a:r>
              <a:rPr lang="en-US" sz="2000" dirty="0" smtClean="0"/>
              <a:t>Embed in interactive glyph field</a:t>
            </a:r>
          </a:p>
          <a:p>
            <a:pPr lvl="1"/>
            <a:r>
              <a:rPr lang="en-US" sz="2000" dirty="0" smtClean="0"/>
              <a:t>Dynamic LOD representation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33331" y="1707818"/>
            <a:ext cx="2427923" cy="744991"/>
            <a:chOff x="439103" y="1238195"/>
            <a:chExt cx="2427923" cy="744991"/>
          </a:xfrm>
        </p:grpSpPr>
        <p:grpSp>
          <p:nvGrpSpPr>
            <p:cNvPr id="24" name="Group 202"/>
            <p:cNvGrpSpPr>
              <a:grpSpLocks/>
            </p:cNvGrpSpPr>
            <p:nvPr/>
          </p:nvGrpSpPr>
          <p:grpSpPr bwMode="auto">
            <a:xfrm>
              <a:off x="439103" y="1264444"/>
              <a:ext cx="2427923" cy="693737"/>
              <a:chOff x="4919945" y="1065212"/>
              <a:chExt cx="2427173" cy="693738"/>
            </a:xfrm>
          </p:grpSpPr>
          <p:grpSp>
            <p:nvGrpSpPr>
              <p:cNvPr id="25" name="Group 41"/>
              <p:cNvGrpSpPr>
                <a:grpSpLocks/>
              </p:cNvGrpSpPr>
              <p:nvPr/>
            </p:nvGrpSpPr>
            <p:grpSpPr bwMode="auto">
              <a:xfrm>
                <a:off x="5792452" y="1411287"/>
                <a:ext cx="573087" cy="200025"/>
                <a:chOff x="5809125" y="2797753"/>
                <a:chExt cx="571935" cy="692728"/>
              </a:xfrm>
            </p:grpSpPr>
            <p:cxnSp>
              <p:nvCxnSpPr>
                <p:cNvPr id="31" name="Straight Connector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09125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Straight Connector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51343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13346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Straight Connector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03743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Straight Connector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73279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Connector 3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81060" y="2797753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42"/>
              <p:cNvGrpSpPr>
                <a:grpSpLocks/>
              </p:cNvGrpSpPr>
              <p:nvPr/>
            </p:nvGrpSpPr>
            <p:grpSpPr bwMode="auto">
              <a:xfrm>
                <a:off x="5854364" y="1219200"/>
                <a:ext cx="284163" cy="192087"/>
                <a:chOff x="5871128" y="2105025"/>
                <a:chExt cx="283939" cy="692728"/>
              </a:xfrm>
            </p:grpSpPr>
            <p:cxnSp>
              <p:nvCxnSpPr>
                <p:cNvPr id="29" name="Straight Connector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1128" y="2105025"/>
                  <a:ext cx="0" cy="692728"/>
                </a:xfrm>
                <a:prstGeom prst="line">
                  <a:avLst/>
                </a:prstGeom>
                <a:noFill/>
                <a:ln w="25400" algn="ctr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34"/>
                <p:cNvCxnSpPr>
                  <a:cxnSpLocks noChangeShapeType="1"/>
                </p:cNvCxnSpPr>
                <p:nvPr/>
              </p:nvCxnSpPr>
              <p:spPr bwMode="auto">
                <a:xfrm>
                  <a:off x="6155067" y="2105458"/>
                  <a:ext cx="0" cy="69229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7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4919945" y="1412082"/>
                <a:ext cx="2427173" cy="0"/>
              </a:xfrm>
              <a:prstGeom prst="lin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521114" y="1065212"/>
                <a:ext cx="0" cy="693738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" name="Rounded Rectangle 58"/>
            <p:cNvSpPr/>
            <p:nvPr/>
          </p:nvSpPr>
          <p:spPr bwMode="auto">
            <a:xfrm>
              <a:off x="639698" y="1238195"/>
              <a:ext cx="467495" cy="319087"/>
            </a:xfrm>
            <a:prstGeom prst="roundRect">
              <a:avLst/>
            </a:prstGeom>
            <a:gradFill>
              <a:gsLst>
                <a:gs pos="48800">
                  <a:srgbClr val="0099CC">
                    <a:alpha val="10000"/>
                  </a:srgbClr>
                </a:gs>
                <a:gs pos="0">
                  <a:srgbClr val="0099CC">
                    <a:alpha val="80000"/>
                  </a:srgbClr>
                </a:gs>
                <a:gs pos="100000">
                  <a:srgbClr val="0099CC">
                    <a:alpha val="80000"/>
                  </a:srgbClr>
                </a:gs>
              </a:gsLst>
              <a:lin ang="10800000" scaled="1"/>
            </a:gra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2089417" y="1664099"/>
              <a:ext cx="491375" cy="319087"/>
            </a:xfrm>
            <a:prstGeom prst="roundRect">
              <a:avLst/>
            </a:prstGeom>
            <a:gradFill>
              <a:gsLst>
                <a:gs pos="0">
                  <a:srgbClr val="FF0000">
                    <a:alpha val="70000"/>
                  </a:srgbClr>
                </a:gs>
                <a:gs pos="50000">
                  <a:srgbClr val="FF0000">
                    <a:alpha val="10000"/>
                  </a:srgbClr>
                </a:gs>
                <a:gs pos="100000">
                  <a:srgbClr val="FF0000">
                    <a:alpha val="70000"/>
                  </a:srgbClr>
                </a:gs>
              </a:gsLst>
              <a:lin ang="0" scaled="1"/>
            </a:gra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639698" y="1664099"/>
              <a:ext cx="467495" cy="319087"/>
            </a:xfrm>
            <a:prstGeom prst="roundRect">
              <a:avLst/>
            </a:prstGeom>
            <a:solidFill>
              <a:srgbClr val="EBEB79">
                <a:alpha val="57000"/>
              </a:srgbClr>
            </a:solidFill>
            <a:ln w="9525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854415" y="2405992"/>
            <a:ext cx="3651892" cy="3580740"/>
            <a:chOff x="5854415" y="3096112"/>
            <a:chExt cx="3651892" cy="3580740"/>
          </a:xfrm>
        </p:grpSpPr>
        <p:sp>
          <p:nvSpPr>
            <p:cNvPr id="128" name="Oval 127"/>
            <p:cNvSpPr/>
            <p:nvPr/>
          </p:nvSpPr>
          <p:spPr bwMode="auto">
            <a:xfrm>
              <a:off x="5854415" y="3096112"/>
              <a:ext cx="3651892" cy="358074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C00000">
                    <a:alpha val="0"/>
                  </a:srgbClr>
                </a:gs>
              </a:gsLst>
              <a:lin ang="2700000" scaled="1"/>
            </a:gra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206019" y="3389113"/>
              <a:ext cx="2462192" cy="2732935"/>
              <a:chOff x="6206019" y="3389113"/>
              <a:chExt cx="2462192" cy="273293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06019" y="3389113"/>
                <a:ext cx="2462192" cy="2732935"/>
                <a:chOff x="952846" y="435962"/>
                <a:chExt cx="2462192" cy="273293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952846" y="435962"/>
                  <a:ext cx="2462192" cy="2732935"/>
                  <a:chOff x="1656484" y="1503188"/>
                  <a:chExt cx="2462192" cy="2732935"/>
                </a:xfrm>
              </p:grpSpPr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1656484" y="2399476"/>
                    <a:ext cx="330465" cy="3206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1870570" y="2011354"/>
                    <a:ext cx="330465" cy="3206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2776673" y="1503188"/>
                    <a:ext cx="703638" cy="6617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247281" y="2715131"/>
                    <a:ext cx="703638" cy="6617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3415038" y="3574392"/>
                    <a:ext cx="703638" cy="6617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2146219" y="3456078"/>
                    <a:ext cx="804700" cy="78004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C000">
                          <a:alpha val="95000"/>
                        </a:srgbClr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 bwMode="auto">
                  <a:xfrm>
                    <a:off x="2599100" y="2372228"/>
                    <a:ext cx="930442" cy="89835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lumMod val="0"/>
                          <a:lumOff val="100000"/>
                          <a:alpha val="47000"/>
                        </a:srgbClr>
                      </a:gs>
                    </a:gsLst>
                    <a:lin ang="13500000" scaled="1"/>
                    <a:tileRect/>
                  </a:gra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1" i="0" u="none" strike="noStrike" cap="none" normalizeH="0" baseline="0" smtClean="0">
                      <a:ln>
                        <a:noFill/>
                      </a:ln>
                      <a:solidFill>
                        <a:srgbClr val="660033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cxnSp>
                <p:nvCxnSpPr>
                  <p:cNvPr id="18" name="Straight Connector 17"/>
                  <p:cNvCxnSpPr>
                    <a:stCxn id="17" idx="0"/>
                  </p:cNvCxnSpPr>
                  <p:nvPr/>
                </p:nvCxnSpPr>
                <p:spPr bwMode="auto">
                  <a:xfrm flipV="1">
                    <a:off x="3064321" y="2085321"/>
                    <a:ext cx="0" cy="286907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flipV="1">
                    <a:off x="2611440" y="3216979"/>
                    <a:ext cx="229404" cy="53817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flipH="1" flipV="1">
                    <a:off x="3351348" y="3160950"/>
                    <a:ext cx="386339" cy="66509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" name="Straight Connector 20"/>
                  <p:cNvCxnSpPr>
                    <a:stCxn id="17" idx="1"/>
                  </p:cNvCxnSpPr>
                  <p:nvPr/>
                </p:nvCxnSpPr>
                <p:spPr bwMode="auto">
                  <a:xfrm flipH="1" flipV="1">
                    <a:off x="2035802" y="2180805"/>
                    <a:ext cx="699558" cy="32298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Straight Connector 21"/>
                  <p:cNvCxnSpPr>
                    <a:stCxn id="14" idx="1"/>
                  </p:cNvCxnSpPr>
                  <p:nvPr/>
                </p:nvCxnSpPr>
                <p:spPr bwMode="auto">
                  <a:xfrm flipH="1" flipV="1">
                    <a:off x="1889444" y="2559825"/>
                    <a:ext cx="460882" cy="252214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V="1">
                    <a:off x="2576067" y="3222064"/>
                    <a:ext cx="23033" cy="24234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" name="Oval 8"/>
                <p:cNvSpPr/>
                <p:nvPr/>
              </p:nvSpPr>
              <p:spPr bwMode="auto">
                <a:xfrm>
                  <a:off x="2011994" y="1423373"/>
                  <a:ext cx="703638" cy="6617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/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27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2191008" y="548336"/>
                  <a:ext cx="465221" cy="44917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FFFF00">
                        <a:lumMod val="0"/>
                        <a:lumOff val="100000"/>
                        <a:alpha val="50000"/>
                      </a:srgbClr>
                    </a:gs>
                  </a:gsLst>
                  <a:lin ang="27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65" name="Group 20"/>
              <p:cNvGrpSpPr>
                <a:grpSpLocks/>
              </p:cNvGrpSpPr>
              <p:nvPr/>
            </p:nvGrpSpPr>
            <p:grpSpPr bwMode="auto">
              <a:xfrm>
                <a:off x="7509374" y="3564496"/>
                <a:ext cx="401380" cy="322014"/>
                <a:chOff x="5928262" y="3028225"/>
                <a:chExt cx="1973011" cy="1664193"/>
              </a:xfrm>
            </p:grpSpPr>
            <p:grpSp>
              <p:nvGrpSpPr>
                <p:cNvPr id="66" name="Group 1"/>
                <p:cNvGrpSpPr>
                  <a:grpSpLocks/>
                </p:cNvGrpSpPr>
                <p:nvPr/>
              </p:nvGrpSpPr>
              <p:grpSpPr bwMode="auto">
                <a:xfrm>
                  <a:off x="5928262" y="3104447"/>
                  <a:ext cx="1623805" cy="1587971"/>
                  <a:chOff x="5928262" y="3104447"/>
                  <a:chExt cx="1623805" cy="1587971"/>
                </a:xfrm>
              </p:grpSpPr>
              <p:sp>
                <p:nvSpPr>
                  <p:cNvPr id="83" name="Oval 82"/>
                  <p:cNvSpPr/>
                  <p:nvPr/>
                </p:nvSpPr>
                <p:spPr bwMode="auto">
                  <a:xfrm>
                    <a:off x="5928262" y="3104447"/>
                    <a:ext cx="1623805" cy="158797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6001278" y="3166378"/>
                    <a:ext cx="1477774" cy="1462522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7" name="Group 67"/>
                <p:cNvGrpSpPr>
                  <a:grpSpLocks/>
                </p:cNvGrpSpPr>
                <p:nvPr/>
              </p:nvGrpSpPr>
              <p:grpSpPr bwMode="auto">
                <a:xfrm>
                  <a:off x="6207755" y="3377982"/>
                  <a:ext cx="1076914" cy="1028175"/>
                  <a:chOff x="5798636" y="2988525"/>
                  <a:chExt cx="1882326" cy="1819207"/>
                </a:xfrm>
              </p:grpSpPr>
              <p:sp>
                <p:nvSpPr>
                  <p:cNvPr id="79" name="Oval 78"/>
                  <p:cNvSpPr/>
                  <p:nvPr/>
                </p:nvSpPr>
                <p:spPr bwMode="auto">
                  <a:xfrm>
                    <a:off x="5798412" y="2987812"/>
                    <a:ext cx="1867184" cy="1820676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auto">
                  <a:xfrm>
                    <a:off x="5928809" y="3103008"/>
                    <a:ext cx="1609164" cy="1590282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auto">
                  <a:xfrm>
                    <a:off x="6000944" y="3164821"/>
                    <a:ext cx="1475992" cy="1463847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8" name="Group 71"/>
                <p:cNvGrpSpPr>
                  <a:grpSpLocks/>
                </p:cNvGrpSpPr>
                <p:nvPr/>
              </p:nvGrpSpPr>
              <p:grpSpPr bwMode="auto">
                <a:xfrm>
                  <a:off x="6444562" y="3590977"/>
                  <a:ext cx="603617" cy="590531"/>
                  <a:chOff x="5798636" y="2988525"/>
                  <a:chExt cx="1882326" cy="1819207"/>
                </a:xfrm>
              </p:grpSpPr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5797301" y="2986645"/>
                    <a:ext cx="1856194" cy="1819805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925997" y="3104052"/>
                    <a:ext cx="1598802" cy="158499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6000247" y="3162755"/>
                    <a:ext cx="1450303" cy="146269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69" name="Straight Connector 68"/>
                <p:cNvCxnSpPr/>
                <p:nvPr/>
              </p:nvCxnSpPr>
              <p:spPr bwMode="auto">
                <a:xfrm flipV="1">
                  <a:off x="6752069" y="3423629"/>
                  <a:ext cx="1053966" cy="4684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 flipV="1">
                  <a:off x="6752069" y="3261656"/>
                  <a:ext cx="896824" cy="6304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 flipV="1">
                  <a:off x="6752069" y="3104447"/>
                  <a:ext cx="574602" cy="79239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 flipV="1">
                  <a:off x="6752069" y="3061572"/>
                  <a:ext cx="495237" cy="8479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 bwMode="auto">
                <a:xfrm flipV="1">
                  <a:off x="6758419" y="3028225"/>
                  <a:ext cx="341270" cy="8670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51221" y="3834998"/>
                  <a:ext cx="1" cy="11424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6752348" y="3893831"/>
                  <a:ext cx="1148925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4" name="Oval 103"/>
              <p:cNvSpPr/>
              <p:nvPr/>
            </p:nvSpPr>
            <p:spPr bwMode="auto">
              <a:xfrm>
                <a:off x="7352120" y="4476292"/>
                <a:ext cx="229263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7454241" y="4740670"/>
                <a:ext cx="168476" cy="17322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7504174" y="4476292"/>
                <a:ext cx="355237" cy="3431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alpha val="95000"/>
                    </a:srgbClr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135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7567802" y="4538735"/>
                <a:ext cx="229263" cy="22167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07" name="Group 20"/>
              <p:cNvGrpSpPr>
                <a:grpSpLocks/>
              </p:cNvGrpSpPr>
              <p:nvPr/>
            </p:nvGrpSpPr>
            <p:grpSpPr bwMode="auto">
              <a:xfrm>
                <a:off x="7556474" y="4515434"/>
                <a:ext cx="299365" cy="256526"/>
                <a:chOff x="5928262" y="3028225"/>
                <a:chExt cx="1973011" cy="1664193"/>
              </a:xfrm>
            </p:grpSpPr>
            <p:grpSp>
              <p:nvGrpSpPr>
                <p:cNvPr id="108" name="Group 1"/>
                <p:cNvGrpSpPr>
                  <a:grpSpLocks/>
                </p:cNvGrpSpPr>
                <p:nvPr/>
              </p:nvGrpSpPr>
              <p:grpSpPr bwMode="auto">
                <a:xfrm>
                  <a:off x="5928262" y="3104447"/>
                  <a:ext cx="1623805" cy="1587971"/>
                  <a:chOff x="5928262" y="3104447"/>
                  <a:chExt cx="1623805" cy="1587971"/>
                </a:xfrm>
              </p:grpSpPr>
              <p:sp>
                <p:nvSpPr>
                  <p:cNvPr id="124" name="Oval 123"/>
                  <p:cNvSpPr/>
                  <p:nvPr/>
                </p:nvSpPr>
                <p:spPr bwMode="auto">
                  <a:xfrm>
                    <a:off x="5928262" y="3104447"/>
                    <a:ext cx="1623805" cy="158797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 bwMode="auto">
                  <a:xfrm>
                    <a:off x="6001278" y="3166378"/>
                    <a:ext cx="1477774" cy="1462522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" name="Group 67"/>
                <p:cNvGrpSpPr>
                  <a:grpSpLocks/>
                </p:cNvGrpSpPr>
                <p:nvPr/>
              </p:nvGrpSpPr>
              <p:grpSpPr bwMode="auto">
                <a:xfrm>
                  <a:off x="6207755" y="3377982"/>
                  <a:ext cx="1076914" cy="1028175"/>
                  <a:chOff x="5798636" y="2988525"/>
                  <a:chExt cx="1882326" cy="1819207"/>
                </a:xfrm>
              </p:grpSpPr>
              <p:sp>
                <p:nvSpPr>
                  <p:cNvPr id="121" name="Oval 120"/>
                  <p:cNvSpPr/>
                  <p:nvPr/>
                </p:nvSpPr>
                <p:spPr bwMode="auto">
                  <a:xfrm>
                    <a:off x="5798412" y="2987812"/>
                    <a:ext cx="1867184" cy="1820676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 bwMode="auto">
                  <a:xfrm>
                    <a:off x="5928809" y="3103008"/>
                    <a:ext cx="1609164" cy="1590282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 bwMode="auto">
                  <a:xfrm>
                    <a:off x="6000944" y="3164821"/>
                    <a:ext cx="1475992" cy="1463847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0" name="Group 71"/>
                <p:cNvGrpSpPr>
                  <a:grpSpLocks/>
                </p:cNvGrpSpPr>
                <p:nvPr/>
              </p:nvGrpSpPr>
              <p:grpSpPr bwMode="auto">
                <a:xfrm>
                  <a:off x="6444562" y="3590977"/>
                  <a:ext cx="603617" cy="590531"/>
                  <a:chOff x="5798636" y="2988525"/>
                  <a:chExt cx="1882326" cy="1819207"/>
                </a:xfrm>
              </p:grpSpPr>
              <p:sp>
                <p:nvSpPr>
                  <p:cNvPr id="118" name="Oval 117"/>
                  <p:cNvSpPr/>
                  <p:nvPr/>
                </p:nvSpPr>
                <p:spPr bwMode="auto">
                  <a:xfrm>
                    <a:off x="5797301" y="2986645"/>
                    <a:ext cx="1856194" cy="1819805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 bwMode="auto">
                  <a:xfrm>
                    <a:off x="5925997" y="3104052"/>
                    <a:ext cx="1598802" cy="158499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 bwMode="auto">
                  <a:xfrm>
                    <a:off x="6000247" y="3162755"/>
                    <a:ext cx="1450303" cy="1462691"/>
                  </a:xfrm>
                  <a:prstGeom prst="ellipse">
                    <a:avLst/>
                  </a:prstGeom>
                  <a:noFill/>
                  <a:ln w="3175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b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111" name="Straight Connector 110"/>
                <p:cNvCxnSpPr/>
                <p:nvPr/>
              </p:nvCxnSpPr>
              <p:spPr bwMode="auto">
                <a:xfrm flipV="1">
                  <a:off x="6752069" y="3423629"/>
                  <a:ext cx="1053966" cy="4684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flipV="1">
                  <a:off x="6752069" y="3261656"/>
                  <a:ext cx="896824" cy="6304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flipV="1">
                  <a:off x="6752069" y="3104447"/>
                  <a:ext cx="574602" cy="79239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flipV="1">
                  <a:off x="6752069" y="3061572"/>
                  <a:ext cx="495237" cy="84797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V="1">
                  <a:off x="6758419" y="3028225"/>
                  <a:ext cx="341270" cy="8670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Straight Connector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51221" y="3834998"/>
                  <a:ext cx="1" cy="11424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7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6752348" y="3893831"/>
                  <a:ext cx="1148925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82" name="TextBox 81"/>
          <p:cNvSpPr txBox="1"/>
          <p:nvPr/>
        </p:nvSpPr>
        <p:spPr>
          <a:xfrm>
            <a:off x="481343" y="3493991"/>
            <a:ext cx="4968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200" dirty="0" smtClean="0"/>
              <a:t>Radial maps:</a:t>
            </a:r>
          </a:p>
          <a:p>
            <a:pPr lvl="1" algn="l"/>
            <a:r>
              <a:rPr lang="en-US" sz="1400" b="0" i="1" dirty="0" smtClean="0"/>
              <a:t>Perception: concentricity/eccentricity, chirality</a:t>
            </a:r>
            <a:endParaRPr lang="en-US" sz="1400" b="0" i="1" dirty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3677099" y="1679610"/>
            <a:ext cx="2079342" cy="1809750"/>
            <a:chOff x="5822196" y="2988525"/>
            <a:chExt cx="2079077" cy="1810287"/>
          </a:xfrm>
        </p:grpSpPr>
        <p:grpSp>
          <p:nvGrpSpPr>
            <p:cNvPr id="38" name="Group 1"/>
            <p:cNvGrpSpPr>
              <a:grpSpLocks/>
            </p:cNvGrpSpPr>
            <p:nvPr/>
          </p:nvGrpSpPr>
          <p:grpSpPr bwMode="auto">
            <a:xfrm>
              <a:off x="5822196" y="2988525"/>
              <a:ext cx="1838101" cy="1810287"/>
              <a:chOff x="5822196" y="2988525"/>
              <a:chExt cx="1838101" cy="1810287"/>
            </a:xfrm>
          </p:grpSpPr>
          <p:sp>
            <p:nvSpPr>
              <p:cNvPr id="54" name="Oval 63"/>
              <p:cNvSpPr>
                <a:spLocks noChangeArrowheads="1"/>
              </p:cNvSpPr>
              <p:nvPr/>
            </p:nvSpPr>
            <p:spPr bwMode="auto">
              <a:xfrm>
                <a:off x="5822196" y="2988525"/>
                <a:ext cx="1838101" cy="1810287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b"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5928262" y="3104447"/>
                <a:ext cx="1623805" cy="1587971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001278" y="3166378"/>
                <a:ext cx="1477774" cy="1462522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9" name="Group 67"/>
            <p:cNvGrpSpPr>
              <a:grpSpLocks/>
            </p:cNvGrpSpPr>
            <p:nvPr/>
          </p:nvGrpSpPr>
          <p:grpSpPr bwMode="auto">
            <a:xfrm>
              <a:off x="6207627" y="3377579"/>
              <a:ext cx="1068251" cy="1029005"/>
              <a:chOff x="5798412" y="2987812"/>
              <a:chExt cx="1867184" cy="1820676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5798412" y="2987812"/>
                <a:ext cx="1867184" cy="1820676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928809" y="3103008"/>
                <a:ext cx="1609164" cy="1590282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6000944" y="3164821"/>
                <a:ext cx="1475992" cy="146384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0" name="Group 71"/>
            <p:cNvGrpSpPr>
              <a:grpSpLocks/>
            </p:cNvGrpSpPr>
            <p:nvPr/>
          </p:nvGrpSpPr>
          <p:grpSpPr bwMode="auto">
            <a:xfrm>
              <a:off x="6444562" y="3590977"/>
              <a:ext cx="603617" cy="590531"/>
              <a:chOff x="5798636" y="2988525"/>
              <a:chExt cx="1882326" cy="1819207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5797301" y="2986645"/>
                <a:ext cx="1856194" cy="1819805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5925997" y="3104052"/>
                <a:ext cx="1598802" cy="1584991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6000247" y="3162755"/>
                <a:ext cx="1450303" cy="1462691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V="1">
              <a:off x="6752069" y="3423629"/>
              <a:ext cx="1053966" cy="468452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6752069" y="3261656"/>
              <a:ext cx="896824" cy="630425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6752069" y="3104447"/>
              <a:ext cx="574602" cy="792397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6752069" y="3061572"/>
              <a:ext cx="495237" cy="847977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6758419" y="3028225"/>
              <a:ext cx="341270" cy="867032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17"/>
            <p:cNvCxnSpPr>
              <a:cxnSpLocks noChangeShapeType="1"/>
            </p:cNvCxnSpPr>
            <p:nvPr/>
          </p:nvCxnSpPr>
          <p:spPr bwMode="auto">
            <a:xfrm flipH="1">
              <a:off x="6751221" y="3834998"/>
              <a:ext cx="1" cy="1142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3"/>
            <p:cNvCxnSpPr>
              <a:cxnSpLocks noChangeShapeType="1"/>
            </p:cNvCxnSpPr>
            <p:nvPr/>
          </p:nvCxnSpPr>
          <p:spPr bwMode="auto">
            <a:xfrm>
              <a:off x="6752348" y="3893831"/>
              <a:ext cx="114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5705935" y="2393908"/>
            <a:ext cx="32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Arc 7"/>
          <p:cNvSpPr/>
          <p:nvPr/>
        </p:nvSpPr>
        <p:spPr bwMode="auto">
          <a:xfrm>
            <a:off x="4230989" y="2196556"/>
            <a:ext cx="836599" cy="815526"/>
          </a:xfrm>
          <a:custGeom>
            <a:avLst/>
            <a:gdLst>
              <a:gd name="connsiteX0" fmla="*/ 1976718 w 1976718"/>
              <a:gd name="connsiteY0" fmla="*/ 941995 h 1882588"/>
              <a:gd name="connsiteX1" fmla="*/ 987859 w 1976718"/>
              <a:gd name="connsiteY1" fmla="*/ 1882588 h 1882588"/>
              <a:gd name="connsiteX2" fmla="*/ 1 w 1976718"/>
              <a:gd name="connsiteY2" fmla="*/ 940944 h 1882588"/>
              <a:gd name="connsiteX3" fmla="*/ 988527 w 1976718"/>
              <a:gd name="connsiteY3" fmla="*/ 0 h 1882588"/>
              <a:gd name="connsiteX4" fmla="*/ 1976719 w 1976718"/>
              <a:gd name="connsiteY4" fmla="*/ 941294 h 1882588"/>
              <a:gd name="connsiteX5" fmla="*/ 988359 w 1976718"/>
              <a:gd name="connsiteY5" fmla="*/ 941294 h 1882588"/>
              <a:gd name="connsiteX6" fmla="*/ 1976718 w 1976718"/>
              <a:gd name="connsiteY6" fmla="*/ 941995 h 1882588"/>
              <a:gd name="connsiteX0" fmla="*/ 1976718 w 1976718"/>
              <a:gd name="connsiteY0" fmla="*/ 941995 h 1882588"/>
              <a:gd name="connsiteX1" fmla="*/ 987859 w 1976718"/>
              <a:gd name="connsiteY1" fmla="*/ 1882588 h 1882588"/>
              <a:gd name="connsiteX2" fmla="*/ 1 w 1976718"/>
              <a:gd name="connsiteY2" fmla="*/ 940944 h 1882588"/>
              <a:gd name="connsiteX3" fmla="*/ 988527 w 1976718"/>
              <a:gd name="connsiteY3" fmla="*/ 0 h 1882588"/>
              <a:gd name="connsiteX4" fmla="*/ 1976719 w 1976718"/>
              <a:gd name="connsiteY4" fmla="*/ 941294 h 1882588"/>
              <a:gd name="connsiteX0" fmla="*/ 1976718 w 1976719"/>
              <a:gd name="connsiteY0" fmla="*/ 941995 h 1882588"/>
              <a:gd name="connsiteX1" fmla="*/ 987859 w 1976719"/>
              <a:gd name="connsiteY1" fmla="*/ 1882588 h 1882588"/>
              <a:gd name="connsiteX2" fmla="*/ 1 w 1976719"/>
              <a:gd name="connsiteY2" fmla="*/ 940944 h 1882588"/>
              <a:gd name="connsiteX3" fmla="*/ 988527 w 1976719"/>
              <a:gd name="connsiteY3" fmla="*/ 0 h 1882588"/>
              <a:gd name="connsiteX4" fmla="*/ 1976719 w 1976719"/>
              <a:gd name="connsiteY4" fmla="*/ 941294 h 1882588"/>
              <a:gd name="connsiteX5" fmla="*/ 988359 w 1976719"/>
              <a:gd name="connsiteY5" fmla="*/ 941294 h 1882588"/>
              <a:gd name="connsiteX6" fmla="*/ 1976718 w 1976719"/>
              <a:gd name="connsiteY6" fmla="*/ 941995 h 1882588"/>
              <a:gd name="connsiteX0" fmla="*/ 1976718 w 1976719"/>
              <a:gd name="connsiteY0" fmla="*/ 941995 h 1882588"/>
              <a:gd name="connsiteX1" fmla="*/ 987859 w 1976719"/>
              <a:gd name="connsiteY1" fmla="*/ 1882588 h 1882588"/>
              <a:gd name="connsiteX2" fmla="*/ 1 w 1976719"/>
              <a:gd name="connsiteY2" fmla="*/ 940944 h 1882588"/>
              <a:gd name="connsiteX3" fmla="*/ 988527 w 1976719"/>
              <a:gd name="connsiteY3" fmla="*/ 0 h 1882588"/>
              <a:gd name="connsiteX4" fmla="*/ 1789267 w 1976719"/>
              <a:gd name="connsiteY4" fmla="*/ 932150 h 1882588"/>
              <a:gd name="connsiteX0" fmla="*/ 1976718 w 1976719"/>
              <a:gd name="connsiteY0" fmla="*/ 941995 h 1882588"/>
              <a:gd name="connsiteX1" fmla="*/ 987859 w 1976719"/>
              <a:gd name="connsiteY1" fmla="*/ 1882588 h 1882588"/>
              <a:gd name="connsiteX2" fmla="*/ 1 w 1976719"/>
              <a:gd name="connsiteY2" fmla="*/ 940944 h 1882588"/>
              <a:gd name="connsiteX3" fmla="*/ 988527 w 1976719"/>
              <a:gd name="connsiteY3" fmla="*/ 0 h 1882588"/>
              <a:gd name="connsiteX4" fmla="*/ 1976719 w 1976719"/>
              <a:gd name="connsiteY4" fmla="*/ 941294 h 1882588"/>
              <a:gd name="connsiteX5" fmla="*/ 988359 w 1976719"/>
              <a:gd name="connsiteY5" fmla="*/ 941294 h 1882588"/>
              <a:gd name="connsiteX6" fmla="*/ 1976718 w 1976719"/>
              <a:gd name="connsiteY6" fmla="*/ 941995 h 1882588"/>
              <a:gd name="connsiteX0" fmla="*/ 1976718 w 1976719"/>
              <a:gd name="connsiteY0" fmla="*/ 941995 h 1882588"/>
              <a:gd name="connsiteX1" fmla="*/ 987859 w 1976719"/>
              <a:gd name="connsiteY1" fmla="*/ 1882588 h 1882588"/>
              <a:gd name="connsiteX2" fmla="*/ 1 w 1976719"/>
              <a:gd name="connsiteY2" fmla="*/ 940944 h 1882588"/>
              <a:gd name="connsiteX3" fmla="*/ 892515 w 1976719"/>
              <a:gd name="connsiteY3" fmla="*/ 41148 h 1882588"/>
              <a:gd name="connsiteX4" fmla="*/ 1789267 w 1976719"/>
              <a:gd name="connsiteY4" fmla="*/ 932150 h 1882588"/>
              <a:gd name="connsiteX0" fmla="*/ 1976718 w 2083481"/>
              <a:gd name="connsiteY0" fmla="*/ 941995 h 1882588"/>
              <a:gd name="connsiteX1" fmla="*/ 987859 w 2083481"/>
              <a:gd name="connsiteY1" fmla="*/ 1882588 h 1882588"/>
              <a:gd name="connsiteX2" fmla="*/ 1 w 2083481"/>
              <a:gd name="connsiteY2" fmla="*/ 940944 h 1882588"/>
              <a:gd name="connsiteX3" fmla="*/ 988527 w 2083481"/>
              <a:gd name="connsiteY3" fmla="*/ 0 h 1882588"/>
              <a:gd name="connsiteX4" fmla="*/ 1976719 w 2083481"/>
              <a:gd name="connsiteY4" fmla="*/ 941294 h 1882588"/>
              <a:gd name="connsiteX5" fmla="*/ 988359 w 2083481"/>
              <a:gd name="connsiteY5" fmla="*/ 941294 h 1882588"/>
              <a:gd name="connsiteX6" fmla="*/ 1976718 w 2083481"/>
              <a:gd name="connsiteY6" fmla="*/ 941995 h 1882588"/>
              <a:gd name="connsiteX0" fmla="*/ 2083481 w 2083481"/>
              <a:gd name="connsiteY0" fmla="*/ 948367 h 1882588"/>
              <a:gd name="connsiteX1" fmla="*/ 987859 w 2083481"/>
              <a:gd name="connsiteY1" fmla="*/ 1882588 h 1882588"/>
              <a:gd name="connsiteX2" fmla="*/ 1 w 2083481"/>
              <a:gd name="connsiteY2" fmla="*/ 940944 h 1882588"/>
              <a:gd name="connsiteX3" fmla="*/ 892515 w 2083481"/>
              <a:gd name="connsiteY3" fmla="*/ 41148 h 1882588"/>
              <a:gd name="connsiteX4" fmla="*/ 1789267 w 2083481"/>
              <a:gd name="connsiteY4" fmla="*/ 932150 h 1882588"/>
              <a:gd name="connsiteX0" fmla="*/ 1976718 w 2083481"/>
              <a:gd name="connsiteY0" fmla="*/ 941995 h 1920819"/>
              <a:gd name="connsiteX1" fmla="*/ 987859 w 2083481"/>
              <a:gd name="connsiteY1" fmla="*/ 1882588 h 1920819"/>
              <a:gd name="connsiteX2" fmla="*/ 1 w 2083481"/>
              <a:gd name="connsiteY2" fmla="*/ 940944 h 1920819"/>
              <a:gd name="connsiteX3" fmla="*/ 988527 w 2083481"/>
              <a:gd name="connsiteY3" fmla="*/ 0 h 1920819"/>
              <a:gd name="connsiteX4" fmla="*/ 1976719 w 2083481"/>
              <a:gd name="connsiteY4" fmla="*/ 941294 h 1920819"/>
              <a:gd name="connsiteX5" fmla="*/ 988359 w 2083481"/>
              <a:gd name="connsiteY5" fmla="*/ 941294 h 1920819"/>
              <a:gd name="connsiteX6" fmla="*/ 1976718 w 2083481"/>
              <a:gd name="connsiteY6" fmla="*/ 941995 h 1920819"/>
              <a:gd name="connsiteX0" fmla="*/ 2083481 w 2083481"/>
              <a:gd name="connsiteY0" fmla="*/ 948367 h 1920819"/>
              <a:gd name="connsiteX1" fmla="*/ 987860 w 2083481"/>
              <a:gd name="connsiteY1" fmla="*/ 1920819 h 1920819"/>
              <a:gd name="connsiteX2" fmla="*/ 1 w 2083481"/>
              <a:gd name="connsiteY2" fmla="*/ 940944 h 1920819"/>
              <a:gd name="connsiteX3" fmla="*/ 892515 w 2083481"/>
              <a:gd name="connsiteY3" fmla="*/ 41148 h 1920819"/>
              <a:gd name="connsiteX4" fmla="*/ 1789267 w 2083481"/>
              <a:gd name="connsiteY4" fmla="*/ 932150 h 1920819"/>
              <a:gd name="connsiteX0" fmla="*/ 2010082 w 2116845"/>
              <a:gd name="connsiteY0" fmla="*/ 941995 h 1920819"/>
              <a:gd name="connsiteX1" fmla="*/ 1021223 w 2116845"/>
              <a:gd name="connsiteY1" fmla="*/ 1882588 h 1920819"/>
              <a:gd name="connsiteX2" fmla="*/ 33365 w 2116845"/>
              <a:gd name="connsiteY2" fmla="*/ 940944 h 1920819"/>
              <a:gd name="connsiteX3" fmla="*/ 1021891 w 2116845"/>
              <a:gd name="connsiteY3" fmla="*/ 0 h 1920819"/>
              <a:gd name="connsiteX4" fmla="*/ 2010083 w 2116845"/>
              <a:gd name="connsiteY4" fmla="*/ 941294 h 1920819"/>
              <a:gd name="connsiteX5" fmla="*/ 1021723 w 2116845"/>
              <a:gd name="connsiteY5" fmla="*/ 941294 h 1920819"/>
              <a:gd name="connsiteX6" fmla="*/ 2010082 w 2116845"/>
              <a:gd name="connsiteY6" fmla="*/ 941995 h 1920819"/>
              <a:gd name="connsiteX0" fmla="*/ 2116845 w 2116845"/>
              <a:gd name="connsiteY0" fmla="*/ 948367 h 1920819"/>
              <a:gd name="connsiteX1" fmla="*/ 1021224 w 2116845"/>
              <a:gd name="connsiteY1" fmla="*/ 1920819 h 1920819"/>
              <a:gd name="connsiteX2" fmla="*/ 0 w 2116845"/>
              <a:gd name="connsiteY2" fmla="*/ 940945 h 1920819"/>
              <a:gd name="connsiteX3" fmla="*/ 925879 w 2116845"/>
              <a:gd name="connsiteY3" fmla="*/ 41148 h 1920819"/>
              <a:gd name="connsiteX4" fmla="*/ 1822631 w 2116845"/>
              <a:gd name="connsiteY4" fmla="*/ 932150 h 1920819"/>
              <a:gd name="connsiteX0" fmla="*/ 2010082 w 2116845"/>
              <a:gd name="connsiteY0" fmla="*/ 941995 h 1920819"/>
              <a:gd name="connsiteX1" fmla="*/ 1021223 w 2116845"/>
              <a:gd name="connsiteY1" fmla="*/ 1882588 h 1920819"/>
              <a:gd name="connsiteX2" fmla="*/ 33365 w 2116845"/>
              <a:gd name="connsiteY2" fmla="*/ 940944 h 1920819"/>
              <a:gd name="connsiteX3" fmla="*/ 1021891 w 2116845"/>
              <a:gd name="connsiteY3" fmla="*/ 0 h 1920819"/>
              <a:gd name="connsiteX4" fmla="*/ 2010083 w 2116845"/>
              <a:gd name="connsiteY4" fmla="*/ 941294 h 1920819"/>
              <a:gd name="connsiteX5" fmla="*/ 1021723 w 2116845"/>
              <a:gd name="connsiteY5" fmla="*/ 941294 h 1920819"/>
              <a:gd name="connsiteX6" fmla="*/ 2010082 w 2116845"/>
              <a:gd name="connsiteY6" fmla="*/ 941995 h 1920819"/>
              <a:gd name="connsiteX0" fmla="*/ 2116845 w 2116845"/>
              <a:gd name="connsiteY0" fmla="*/ 948367 h 1920819"/>
              <a:gd name="connsiteX1" fmla="*/ 1021224 w 2116845"/>
              <a:gd name="connsiteY1" fmla="*/ 1920819 h 1920819"/>
              <a:gd name="connsiteX2" fmla="*/ 0 w 2116845"/>
              <a:gd name="connsiteY2" fmla="*/ 940945 h 1920819"/>
              <a:gd name="connsiteX3" fmla="*/ 925879 w 2116845"/>
              <a:gd name="connsiteY3" fmla="*/ 60263 h 1920819"/>
              <a:gd name="connsiteX4" fmla="*/ 1822631 w 2116845"/>
              <a:gd name="connsiteY4" fmla="*/ 932150 h 1920819"/>
              <a:gd name="connsiteX0" fmla="*/ 2010082 w 2116845"/>
              <a:gd name="connsiteY0" fmla="*/ 941995 h 1920819"/>
              <a:gd name="connsiteX1" fmla="*/ 1021223 w 2116845"/>
              <a:gd name="connsiteY1" fmla="*/ 1882588 h 1920819"/>
              <a:gd name="connsiteX2" fmla="*/ 33365 w 2116845"/>
              <a:gd name="connsiteY2" fmla="*/ 940944 h 1920819"/>
              <a:gd name="connsiteX3" fmla="*/ 1021891 w 2116845"/>
              <a:gd name="connsiteY3" fmla="*/ 0 h 1920819"/>
              <a:gd name="connsiteX4" fmla="*/ 2010083 w 2116845"/>
              <a:gd name="connsiteY4" fmla="*/ 941294 h 1920819"/>
              <a:gd name="connsiteX5" fmla="*/ 1021723 w 2116845"/>
              <a:gd name="connsiteY5" fmla="*/ 941294 h 1920819"/>
              <a:gd name="connsiteX6" fmla="*/ 2010082 w 2116845"/>
              <a:gd name="connsiteY6" fmla="*/ 941995 h 1920819"/>
              <a:gd name="connsiteX0" fmla="*/ 2116845 w 2116845"/>
              <a:gd name="connsiteY0" fmla="*/ 948367 h 1920819"/>
              <a:gd name="connsiteX1" fmla="*/ 1021224 w 2116845"/>
              <a:gd name="connsiteY1" fmla="*/ 1920819 h 1920819"/>
              <a:gd name="connsiteX2" fmla="*/ 0 w 2116845"/>
              <a:gd name="connsiteY2" fmla="*/ 940945 h 1920819"/>
              <a:gd name="connsiteX3" fmla="*/ 925879 w 2116845"/>
              <a:gd name="connsiteY3" fmla="*/ 60263 h 1920819"/>
              <a:gd name="connsiteX4" fmla="*/ 1769252 w 2116845"/>
              <a:gd name="connsiteY4" fmla="*/ 919406 h 1920819"/>
              <a:gd name="connsiteX0" fmla="*/ 2010082 w 2116845"/>
              <a:gd name="connsiteY0" fmla="*/ 941995 h 1920819"/>
              <a:gd name="connsiteX1" fmla="*/ 1021223 w 2116845"/>
              <a:gd name="connsiteY1" fmla="*/ 1882588 h 1920819"/>
              <a:gd name="connsiteX2" fmla="*/ 33365 w 2116845"/>
              <a:gd name="connsiteY2" fmla="*/ 940944 h 1920819"/>
              <a:gd name="connsiteX3" fmla="*/ 1021891 w 2116845"/>
              <a:gd name="connsiteY3" fmla="*/ 0 h 1920819"/>
              <a:gd name="connsiteX4" fmla="*/ 2010083 w 2116845"/>
              <a:gd name="connsiteY4" fmla="*/ 941294 h 1920819"/>
              <a:gd name="connsiteX5" fmla="*/ 1021723 w 2116845"/>
              <a:gd name="connsiteY5" fmla="*/ 941294 h 1920819"/>
              <a:gd name="connsiteX6" fmla="*/ 2010082 w 2116845"/>
              <a:gd name="connsiteY6" fmla="*/ 941995 h 1920819"/>
              <a:gd name="connsiteX0" fmla="*/ 2116845 w 2116845"/>
              <a:gd name="connsiteY0" fmla="*/ 948367 h 1920819"/>
              <a:gd name="connsiteX1" fmla="*/ 1021224 w 2116845"/>
              <a:gd name="connsiteY1" fmla="*/ 1920819 h 1920819"/>
              <a:gd name="connsiteX2" fmla="*/ 0 w 2116845"/>
              <a:gd name="connsiteY2" fmla="*/ 940945 h 1920819"/>
              <a:gd name="connsiteX3" fmla="*/ 925879 w 2116845"/>
              <a:gd name="connsiteY3" fmla="*/ 60263 h 1920819"/>
              <a:gd name="connsiteX4" fmla="*/ 1769252 w 2116845"/>
              <a:gd name="connsiteY4" fmla="*/ 919406 h 1920819"/>
              <a:gd name="connsiteX0" fmla="*/ 2010082 w 2063465"/>
              <a:gd name="connsiteY0" fmla="*/ 941995 h 1920819"/>
              <a:gd name="connsiteX1" fmla="*/ 1021223 w 2063465"/>
              <a:gd name="connsiteY1" fmla="*/ 1882588 h 1920819"/>
              <a:gd name="connsiteX2" fmla="*/ 33365 w 2063465"/>
              <a:gd name="connsiteY2" fmla="*/ 940944 h 1920819"/>
              <a:gd name="connsiteX3" fmla="*/ 1021891 w 2063465"/>
              <a:gd name="connsiteY3" fmla="*/ 0 h 1920819"/>
              <a:gd name="connsiteX4" fmla="*/ 2010083 w 2063465"/>
              <a:gd name="connsiteY4" fmla="*/ 941294 h 1920819"/>
              <a:gd name="connsiteX5" fmla="*/ 1021723 w 2063465"/>
              <a:gd name="connsiteY5" fmla="*/ 941294 h 1920819"/>
              <a:gd name="connsiteX6" fmla="*/ 2010082 w 2063465"/>
              <a:gd name="connsiteY6" fmla="*/ 941995 h 1920819"/>
              <a:gd name="connsiteX0" fmla="*/ 2063465 w 2063465"/>
              <a:gd name="connsiteY0" fmla="*/ 948367 h 1920819"/>
              <a:gd name="connsiteX1" fmla="*/ 1021224 w 2063465"/>
              <a:gd name="connsiteY1" fmla="*/ 1920819 h 1920819"/>
              <a:gd name="connsiteX2" fmla="*/ 0 w 2063465"/>
              <a:gd name="connsiteY2" fmla="*/ 940945 h 1920819"/>
              <a:gd name="connsiteX3" fmla="*/ 925879 w 2063465"/>
              <a:gd name="connsiteY3" fmla="*/ 60263 h 1920819"/>
              <a:gd name="connsiteX4" fmla="*/ 1769252 w 2063465"/>
              <a:gd name="connsiteY4" fmla="*/ 919406 h 1920819"/>
              <a:gd name="connsiteX0" fmla="*/ 2010082 w 2063465"/>
              <a:gd name="connsiteY0" fmla="*/ 941995 h 1920819"/>
              <a:gd name="connsiteX1" fmla="*/ 1021223 w 2063465"/>
              <a:gd name="connsiteY1" fmla="*/ 1882588 h 1920819"/>
              <a:gd name="connsiteX2" fmla="*/ 33365 w 2063465"/>
              <a:gd name="connsiteY2" fmla="*/ 940944 h 1920819"/>
              <a:gd name="connsiteX3" fmla="*/ 1021891 w 2063465"/>
              <a:gd name="connsiteY3" fmla="*/ 0 h 1920819"/>
              <a:gd name="connsiteX4" fmla="*/ 2010083 w 2063465"/>
              <a:gd name="connsiteY4" fmla="*/ 941294 h 1920819"/>
              <a:gd name="connsiteX5" fmla="*/ 1021723 w 2063465"/>
              <a:gd name="connsiteY5" fmla="*/ 941294 h 1920819"/>
              <a:gd name="connsiteX6" fmla="*/ 2010082 w 2063465"/>
              <a:gd name="connsiteY6" fmla="*/ 941995 h 1920819"/>
              <a:gd name="connsiteX0" fmla="*/ 2063465 w 2063465"/>
              <a:gd name="connsiteY0" fmla="*/ 948367 h 1920819"/>
              <a:gd name="connsiteX1" fmla="*/ 1021224 w 2063465"/>
              <a:gd name="connsiteY1" fmla="*/ 1920819 h 1920819"/>
              <a:gd name="connsiteX2" fmla="*/ 0 w 2063465"/>
              <a:gd name="connsiteY2" fmla="*/ 940945 h 1920819"/>
              <a:gd name="connsiteX3" fmla="*/ 925879 w 2063465"/>
              <a:gd name="connsiteY3" fmla="*/ 34776 h 1920819"/>
              <a:gd name="connsiteX4" fmla="*/ 1769252 w 2063465"/>
              <a:gd name="connsiteY4" fmla="*/ 919406 h 1920819"/>
              <a:gd name="connsiteX0" fmla="*/ 2010082 w 2063465"/>
              <a:gd name="connsiteY0" fmla="*/ 941995 h 1920819"/>
              <a:gd name="connsiteX1" fmla="*/ 1021223 w 2063465"/>
              <a:gd name="connsiteY1" fmla="*/ 1882588 h 1920819"/>
              <a:gd name="connsiteX2" fmla="*/ 33365 w 2063465"/>
              <a:gd name="connsiteY2" fmla="*/ 940944 h 1920819"/>
              <a:gd name="connsiteX3" fmla="*/ 1021891 w 2063465"/>
              <a:gd name="connsiteY3" fmla="*/ 0 h 1920819"/>
              <a:gd name="connsiteX4" fmla="*/ 2010083 w 2063465"/>
              <a:gd name="connsiteY4" fmla="*/ 941294 h 1920819"/>
              <a:gd name="connsiteX5" fmla="*/ 1021723 w 2063465"/>
              <a:gd name="connsiteY5" fmla="*/ 941294 h 1920819"/>
              <a:gd name="connsiteX6" fmla="*/ 2010082 w 2063465"/>
              <a:gd name="connsiteY6" fmla="*/ 941995 h 1920819"/>
              <a:gd name="connsiteX0" fmla="*/ 2063465 w 2063465"/>
              <a:gd name="connsiteY0" fmla="*/ 948367 h 1920819"/>
              <a:gd name="connsiteX1" fmla="*/ 1021224 w 2063465"/>
              <a:gd name="connsiteY1" fmla="*/ 1920819 h 1920819"/>
              <a:gd name="connsiteX2" fmla="*/ 0 w 2063465"/>
              <a:gd name="connsiteY2" fmla="*/ 940945 h 1920819"/>
              <a:gd name="connsiteX3" fmla="*/ 925879 w 2063465"/>
              <a:gd name="connsiteY3" fmla="*/ 34776 h 1920819"/>
              <a:gd name="connsiteX4" fmla="*/ 1769252 w 2063465"/>
              <a:gd name="connsiteY4" fmla="*/ 919406 h 192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465" h="1920819" stroke="0" extrusionOk="0">
                <a:moveTo>
                  <a:pt x="2010082" y="941995"/>
                </a:moveTo>
                <a:cubicBezTo>
                  <a:pt x="2009676" y="1461770"/>
                  <a:pt x="1566986" y="1882851"/>
                  <a:pt x="1021223" y="1882588"/>
                </a:cubicBezTo>
                <a:cubicBezTo>
                  <a:pt x="475419" y="1882325"/>
                  <a:pt x="33161" y="1460757"/>
                  <a:pt x="33365" y="940944"/>
                </a:cubicBezTo>
                <a:cubicBezTo>
                  <a:pt x="33568" y="421156"/>
                  <a:pt x="476114" y="-87"/>
                  <a:pt x="1021891" y="0"/>
                </a:cubicBezTo>
                <a:cubicBezTo>
                  <a:pt x="1567681" y="88"/>
                  <a:pt x="2010083" y="421494"/>
                  <a:pt x="2010083" y="941294"/>
                </a:cubicBezTo>
                <a:lnTo>
                  <a:pt x="1021723" y="941294"/>
                </a:lnTo>
                <a:lnTo>
                  <a:pt x="2010082" y="941995"/>
                </a:lnTo>
                <a:close/>
              </a:path>
              <a:path w="2063465" h="1920819" fill="none">
                <a:moveTo>
                  <a:pt x="2063465" y="948367"/>
                </a:moveTo>
                <a:cubicBezTo>
                  <a:pt x="2063059" y="1468142"/>
                  <a:pt x="1566987" y="1921082"/>
                  <a:pt x="1021224" y="1920819"/>
                </a:cubicBezTo>
                <a:cubicBezTo>
                  <a:pt x="475420" y="1920556"/>
                  <a:pt x="-204" y="1460758"/>
                  <a:pt x="0" y="940945"/>
                </a:cubicBezTo>
                <a:cubicBezTo>
                  <a:pt x="203" y="421157"/>
                  <a:pt x="380102" y="34689"/>
                  <a:pt x="925879" y="34776"/>
                </a:cubicBezTo>
                <a:cubicBezTo>
                  <a:pt x="1411615" y="28490"/>
                  <a:pt x="1769252" y="469699"/>
                  <a:pt x="1769252" y="919406"/>
                </a:cubicBezTo>
              </a:path>
            </a:pathLst>
          </a:custGeom>
          <a:noFill/>
          <a:ln w="38100" cap="flat" cmpd="sng" algn="ctr">
            <a:gradFill>
              <a:gsLst>
                <a:gs pos="69000">
                  <a:srgbClr val="FF0000"/>
                </a:gs>
                <a:gs pos="34000">
                  <a:srgbClr val="00B050"/>
                </a:gs>
                <a:gs pos="0">
                  <a:srgbClr val="00B05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57" name="Up Arrow 56"/>
          <p:cNvSpPr/>
          <p:nvPr/>
        </p:nvSpPr>
        <p:spPr bwMode="auto">
          <a:xfrm>
            <a:off x="4231748" y="2778034"/>
            <a:ext cx="731559" cy="378001"/>
          </a:xfrm>
          <a:prstGeom prst="upArrow">
            <a:avLst>
              <a:gd name="adj1" fmla="val 42064"/>
              <a:gd name="adj2" fmla="val 3652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7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55" cy="68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Oval 70"/>
          <p:cNvSpPr/>
          <p:nvPr/>
        </p:nvSpPr>
        <p:spPr bwMode="auto">
          <a:xfrm>
            <a:off x="885550" y="11273"/>
            <a:ext cx="8283393" cy="80861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45434" y="32385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en-US" sz="3200" b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2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dd multi-touch control interface…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73036" y="1499366"/>
            <a:ext cx="2905635" cy="3279114"/>
            <a:chOff x="4279336" y="1727966"/>
            <a:chExt cx="2905635" cy="3279114"/>
          </a:xfrm>
        </p:grpSpPr>
        <p:sp>
          <p:nvSpPr>
            <p:cNvPr id="14" name="Oval 13"/>
            <p:cNvSpPr/>
            <p:nvPr/>
          </p:nvSpPr>
          <p:spPr bwMode="auto">
            <a:xfrm>
              <a:off x="6401863" y="3189198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685884" y="266928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990269" y="3307983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32992" y="2645369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458810" y="2220881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957354" y="2308414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824471" y="3288224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850311" y="3399060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73733" y="4091481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746598" y="2558452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386192" y="3061704"/>
              <a:ext cx="214086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334065" y="3012191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522486" y="3871452"/>
              <a:ext cx="662485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850311" y="251688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746598" y="2669288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328003" y="2851842"/>
              <a:ext cx="330465" cy="32069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32992" y="1727966"/>
              <a:ext cx="703638" cy="66173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650965" y="1840340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427795" y="2440081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544327" y="2558451"/>
              <a:ext cx="703638" cy="677625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2" name="Straight Connector 31"/>
            <p:cNvCxnSpPr>
              <a:endCxn id="30" idx="5"/>
            </p:cNvCxnSpPr>
            <p:nvPr/>
          </p:nvCxnSpPr>
          <p:spPr bwMode="auto">
            <a:xfrm flipH="1" flipV="1">
              <a:off x="6221977" y="3206878"/>
              <a:ext cx="530879" cy="823442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rgbClr val="00B05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5768337" y="3228383"/>
              <a:ext cx="70113" cy="532354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rgbClr val="00B050"/>
                  </a:gs>
                  <a:gs pos="0">
                    <a:srgbClr val="FFFF00">
                      <a:alpha val="74000"/>
                    </a:srgbClr>
                  </a:gs>
                  <a:gs pos="100000">
                    <a:srgbClr val="FF0000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Curved Left Arrow 33"/>
            <p:cNvSpPr/>
            <p:nvPr/>
          </p:nvSpPr>
          <p:spPr bwMode="auto">
            <a:xfrm rot="9386045">
              <a:off x="4279336" y="1791041"/>
              <a:ext cx="1686499" cy="3216039"/>
            </a:xfrm>
            <a:prstGeom prst="curvedLeftArrow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26000">
                  <a:srgbClr val="FF0000">
                    <a:alpha val="31000"/>
                  </a:srgbClr>
                </a:gs>
              </a:gsLst>
              <a:lin ang="54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alpha val="51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233003" y="3753138"/>
              <a:ext cx="930442" cy="8983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898232" y="4929765"/>
            <a:ext cx="4591198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 we done?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Up Ribbon 37"/>
          <p:cNvSpPr/>
          <p:nvPr/>
        </p:nvSpPr>
        <p:spPr bwMode="auto">
          <a:xfrm>
            <a:off x="5849190" y="3864060"/>
            <a:ext cx="485857" cy="221672"/>
          </a:xfrm>
          <a:prstGeom prst="ribbon2">
            <a:avLst>
              <a:gd name="adj1" fmla="val 26013"/>
              <a:gd name="adj2" fmla="val 67116"/>
            </a:avLst>
          </a:prstGeom>
          <a:solidFill>
            <a:schemeClr val="accent1">
              <a:lumMod val="75000"/>
              <a:alpha val="46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9" name="&quot;No&quot; Symbol 38"/>
          <p:cNvSpPr/>
          <p:nvPr/>
        </p:nvSpPr>
        <p:spPr bwMode="auto">
          <a:xfrm>
            <a:off x="5954265" y="3679064"/>
            <a:ext cx="428631" cy="416103"/>
          </a:xfrm>
          <a:prstGeom prst="noSmoking">
            <a:avLst>
              <a:gd name="adj" fmla="val 15146"/>
            </a:avLst>
          </a:prstGeom>
          <a:solidFill>
            <a:srgbClr val="FFFF00"/>
          </a:solidFill>
          <a:ln w="12700" cap="flat" cmpd="sng" algn="ctr">
            <a:solidFill>
              <a:schemeClr val="tx1">
                <a:alpha val="43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214026" y="3004943"/>
            <a:ext cx="773271" cy="773728"/>
          </a:xfrm>
          <a:custGeom>
            <a:avLst/>
            <a:gdLst>
              <a:gd name="connsiteX0" fmla="*/ 28616 w 847876"/>
              <a:gd name="connsiteY0" fmla="*/ 0 h 856259"/>
              <a:gd name="connsiteX1" fmla="*/ 99971 w 847876"/>
              <a:gd name="connsiteY1" fmla="*/ 224636 h 856259"/>
              <a:gd name="connsiteX2" fmla="*/ 847876 w 847876"/>
              <a:gd name="connsiteY2" fmla="*/ 856259 h 856259"/>
              <a:gd name="connsiteX0" fmla="*/ 0 w 819260"/>
              <a:gd name="connsiteY0" fmla="*/ 0 h 856259"/>
              <a:gd name="connsiteX1" fmla="*/ 819260 w 819260"/>
              <a:gd name="connsiteY1" fmla="*/ 856259 h 856259"/>
              <a:gd name="connsiteX0" fmla="*/ 17271 w 836531"/>
              <a:gd name="connsiteY0" fmla="*/ 0 h 856259"/>
              <a:gd name="connsiteX1" fmla="*/ 836531 w 836531"/>
              <a:gd name="connsiteY1" fmla="*/ 856259 h 856259"/>
              <a:gd name="connsiteX0" fmla="*/ 16186 w 888302"/>
              <a:gd name="connsiteY0" fmla="*/ 0 h 813974"/>
              <a:gd name="connsiteX1" fmla="*/ 888302 w 888302"/>
              <a:gd name="connsiteY1" fmla="*/ 813974 h 813974"/>
              <a:gd name="connsiteX0" fmla="*/ 23400 w 895516"/>
              <a:gd name="connsiteY0" fmla="*/ 0 h 813974"/>
              <a:gd name="connsiteX1" fmla="*/ 895516 w 895516"/>
              <a:gd name="connsiteY1" fmla="*/ 813974 h 813974"/>
              <a:gd name="connsiteX0" fmla="*/ 10286 w 882402"/>
              <a:gd name="connsiteY0" fmla="*/ 0 h 813974"/>
              <a:gd name="connsiteX1" fmla="*/ 882402 w 882402"/>
              <a:gd name="connsiteY1" fmla="*/ 813974 h 813974"/>
              <a:gd name="connsiteX0" fmla="*/ 12460 w 797059"/>
              <a:gd name="connsiteY0" fmla="*/ 0 h 717404"/>
              <a:gd name="connsiteX1" fmla="*/ 797059 w 797059"/>
              <a:gd name="connsiteY1" fmla="*/ 717404 h 7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7059" h="717404">
                <a:moveTo>
                  <a:pt x="12460" y="0"/>
                </a:moveTo>
                <a:cubicBezTo>
                  <a:pt x="-68584" y="449272"/>
                  <a:pt x="251766" y="217919"/>
                  <a:pt x="797059" y="717404"/>
                </a:cubicBezTo>
              </a:path>
            </a:pathLst>
          </a:custGeom>
          <a:noFill/>
          <a:ln w="25400" cap="flat" cmpd="sng" algn="ctr">
            <a:gradFill>
              <a:gsLst>
                <a:gs pos="0">
                  <a:srgbClr val="00B050"/>
                </a:gs>
                <a:gs pos="33000">
                  <a:srgbClr val="FFFF00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109181" y="1668650"/>
            <a:ext cx="401380" cy="322014"/>
            <a:chOff x="7509374" y="2874376"/>
            <a:chExt cx="401380" cy="322014"/>
          </a:xfrm>
        </p:grpSpPr>
        <p:sp>
          <p:nvSpPr>
            <p:cNvPr id="47" name="Oval 46"/>
            <p:cNvSpPr/>
            <p:nvPr/>
          </p:nvSpPr>
          <p:spPr bwMode="auto">
            <a:xfrm>
              <a:off x="7509374" y="2889125"/>
              <a:ext cx="330339" cy="307265"/>
            </a:xfrm>
            <a:prstGeom prst="ellipse">
              <a:avLst/>
            </a:prstGeom>
            <a:noFill/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524228" y="2901108"/>
              <a:ext cx="300631" cy="282991"/>
            </a:xfrm>
            <a:prstGeom prst="ellipse">
              <a:avLst/>
            </a:prstGeom>
            <a:noFill/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566207" y="2941974"/>
              <a:ext cx="217320" cy="199108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589779" y="2961332"/>
              <a:ext cx="171789" cy="160085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622717" y="2990522"/>
              <a:ext cx="104301" cy="99554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7676965" y="2950885"/>
              <a:ext cx="214414" cy="90643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676965" y="2919544"/>
              <a:ext cx="182446" cy="121984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7676965" y="2880828"/>
              <a:ext cx="100749" cy="16408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7678257" y="2874376"/>
              <a:ext cx="69426" cy="167767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3"/>
            <p:cNvCxnSpPr>
              <a:cxnSpLocks noChangeShapeType="1"/>
            </p:cNvCxnSpPr>
            <p:nvPr/>
          </p:nvCxnSpPr>
          <p:spPr bwMode="auto">
            <a:xfrm>
              <a:off x="7677022" y="3041867"/>
              <a:ext cx="2337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6051170" y="2568597"/>
            <a:ext cx="313914" cy="310050"/>
            <a:chOff x="7444181" y="2811367"/>
            <a:chExt cx="466573" cy="449179"/>
          </a:xfrm>
        </p:grpSpPr>
        <p:sp>
          <p:nvSpPr>
            <p:cNvPr id="58" name="Oval 57"/>
            <p:cNvSpPr/>
            <p:nvPr/>
          </p:nvSpPr>
          <p:spPr bwMode="auto">
            <a:xfrm>
              <a:off x="7444181" y="2811367"/>
              <a:ext cx="465221" cy="4491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00">
                    <a:lumMod val="0"/>
                    <a:lumOff val="100000"/>
                    <a:alpha val="5000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509374" y="2889125"/>
              <a:ext cx="330339" cy="307265"/>
            </a:xfrm>
            <a:prstGeom prst="ellipse">
              <a:avLst/>
            </a:prstGeom>
            <a:noFill/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24228" y="2901108"/>
              <a:ext cx="300631" cy="282991"/>
            </a:xfrm>
            <a:prstGeom prst="ellipse">
              <a:avLst/>
            </a:prstGeom>
            <a:noFill/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566207" y="2941974"/>
              <a:ext cx="217320" cy="199108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589779" y="2961332"/>
              <a:ext cx="171789" cy="160085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622717" y="2990522"/>
              <a:ext cx="104301" cy="99554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7676965" y="2950885"/>
              <a:ext cx="214414" cy="90643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7676965" y="2919544"/>
              <a:ext cx="182446" cy="121984"/>
            </a:xfrm>
            <a:prstGeom prst="line">
              <a:avLst/>
            </a:prstGeom>
            <a:noFill/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7676965" y="2880828"/>
              <a:ext cx="100749" cy="16408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7678257" y="2874376"/>
              <a:ext cx="69426" cy="167767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3"/>
            <p:cNvCxnSpPr>
              <a:cxnSpLocks noChangeShapeType="1"/>
            </p:cNvCxnSpPr>
            <p:nvPr/>
          </p:nvCxnSpPr>
          <p:spPr bwMode="auto">
            <a:xfrm>
              <a:off x="7677022" y="3041867"/>
              <a:ext cx="2337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Oval 69"/>
          <p:cNvSpPr/>
          <p:nvPr/>
        </p:nvSpPr>
        <p:spPr bwMode="auto">
          <a:xfrm>
            <a:off x="7059399" y="3783862"/>
            <a:ext cx="386600" cy="387385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37" name="Flowchart: Summing Junction 36"/>
          <p:cNvSpPr/>
          <p:nvPr/>
        </p:nvSpPr>
        <p:spPr bwMode="auto">
          <a:xfrm>
            <a:off x="7056741" y="3781204"/>
            <a:ext cx="386600" cy="387385"/>
          </a:xfrm>
          <a:prstGeom prst="flowChartSummingJunction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57" y="2571636"/>
            <a:ext cx="5007691" cy="3822905"/>
          </a:xfrm>
          <a:prstGeom prst="rect">
            <a:avLst/>
          </a:prstGeom>
        </p:spPr>
      </p:pic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A87EEBAA-81E4-4D57-9431-D96488139D1B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25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24" y="-262746"/>
            <a:ext cx="7772400" cy="1529556"/>
          </a:xfrm>
        </p:spPr>
        <p:txBody>
          <a:bodyPr/>
          <a:lstStyle/>
          <a:p>
            <a:r>
              <a:rPr lang="en-US" sz="3200" dirty="0" smtClean="0"/>
              <a:t>v. Requirements Analysis</a:t>
            </a:r>
            <a:br>
              <a:rPr lang="en-US" sz="3200" dirty="0" smtClean="0"/>
            </a:br>
            <a:r>
              <a:rPr lang="en-US" sz="1600" dirty="0" smtClean="0"/>
              <a:t>Case study in Biological Pathway tools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277" y="2061194"/>
            <a:ext cx="7802462" cy="654297"/>
          </a:xfrm>
        </p:spPr>
        <p:txBody>
          <a:bodyPr/>
          <a:lstStyle/>
          <a:p>
            <a:r>
              <a:rPr lang="en-US" sz="1600" b="1" dirty="0" smtClean="0"/>
              <a:t>Goal</a:t>
            </a:r>
            <a:r>
              <a:rPr lang="en-US" sz="1600" dirty="0" smtClean="0"/>
              <a:t>: </a:t>
            </a:r>
            <a:r>
              <a:rPr lang="en-US" sz="1600" i="1" dirty="0" smtClean="0"/>
              <a:t>Develop research agenda to guide development of better tools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03199" y="1392238"/>
            <a:ext cx="8630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dirty="0" err="1"/>
              <a:t>Saraiya</a:t>
            </a:r>
            <a:r>
              <a:rPr lang="en-US" sz="1800" dirty="0"/>
              <a:t> et. al.: </a:t>
            </a:r>
            <a:r>
              <a:rPr lang="en-US" sz="1800" b="0" dirty="0"/>
              <a:t>Visualizing biological pathways: </a:t>
            </a:r>
            <a:r>
              <a:rPr lang="en-US" sz="1800" b="0" i="1" dirty="0"/>
              <a:t>requirements analysis, systems evaluation and research agenda, </a:t>
            </a:r>
            <a:r>
              <a:rPr lang="en-US" sz="1800" b="0" dirty="0"/>
              <a:t>2005</a:t>
            </a:r>
          </a:p>
          <a:p>
            <a:pPr algn="l"/>
            <a:endParaRPr lang="en-US" sz="1800" b="0" dirty="0"/>
          </a:p>
        </p:txBody>
      </p:sp>
      <p:sp>
        <p:nvSpPr>
          <p:cNvPr id="2" name="TextBox 1"/>
          <p:cNvSpPr txBox="1"/>
          <p:nvPr/>
        </p:nvSpPr>
        <p:spPr>
          <a:xfrm rot="20018235">
            <a:off x="-589880" y="3739502"/>
            <a:ext cx="3133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!YAT</a:t>
            </a:r>
            <a:endParaRPr lang="en-US" sz="80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96898" y="5440434"/>
            <a:ext cx="33655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400" dirty="0" err="1"/>
              <a:t>Kono</a:t>
            </a:r>
            <a:r>
              <a:rPr lang="en-US" sz="1400" dirty="0"/>
              <a:t> et. al: </a:t>
            </a:r>
            <a:r>
              <a:rPr lang="en-US" sz="1400" b="0" i="1" dirty="0"/>
              <a:t>MEGU: Pathway mapping web-service based on KEGG and SVG</a:t>
            </a:r>
          </a:p>
          <a:p>
            <a:pPr algn="l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41808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7C250FA9-A5CE-4CCE-80A7-64936C8696C9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26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50"/>
            <a:ext cx="7772400" cy="733425"/>
          </a:xfrm>
        </p:spPr>
        <p:txBody>
          <a:bodyPr/>
          <a:lstStyle/>
          <a:p>
            <a:r>
              <a:rPr lang="en-US" sz="3200" dirty="0" err="1" smtClean="0"/>
              <a:t>Saraiya</a:t>
            </a:r>
            <a:r>
              <a:rPr lang="en-US" sz="3200" dirty="0" smtClean="0"/>
              <a:t>…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146175"/>
            <a:ext cx="8615362" cy="450850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Lessons learned</a:t>
            </a:r>
          </a:p>
          <a:p>
            <a:pPr lvl="1">
              <a:defRPr/>
            </a:pPr>
            <a:r>
              <a:rPr lang="en-US" sz="2000" dirty="0" smtClean="0"/>
              <a:t>Insufficient domain-specific context (bio-molecular interactions)</a:t>
            </a:r>
          </a:p>
          <a:p>
            <a:pPr lvl="1">
              <a:defRPr/>
            </a:pPr>
            <a:r>
              <a:rPr lang="en-US" sz="2000" dirty="0" smtClean="0"/>
              <a:t>Enormous set-up time required for meaningful operations</a:t>
            </a:r>
          </a:p>
          <a:p>
            <a:pPr lvl="2">
              <a:defRPr/>
            </a:pPr>
            <a:r>
              <a:rPr lang="en-US" dirty="0" smtClean="0"/>
              <a:t>Can’t build on or integrate previous work</a:t>
            </a:r>
          </a:p>
          <a:p>
            <a:pPr lvl="1">
              <a:defRPr/>
            </a:pPr>
            <a:r>
              <a:rPr lang="en-US" sz="2000" dirty="0" smtClean="0"/>
              <a:t>Many tedious operations to search and extract information</a:t>
            </a:r>
          </a:p>
          <a:p>
            <a:pPr lvl="1">
              <a:defRPr/>
            </a:pPr>
            <a:r>
              <a:rPr lang="en-US" sz="2000" dirty="0" smtClean="0"/>
              <a:t>Lack of standardized vocabulary and symbolic conventions</a:t>
            </a:r>
          </a:p>
          <a:p>
            <a:pPr lvl="2">
              <a:defRPr/>
            </a:pPr>
            <a:r>
              <a:rPr lang="en-US" dirty="0" smtClean="0"/>
              <a:t>Different learning curve present for each tool</a:t>
            </a:r>
          </a:p>
          <a:p>
            <a:pPr lvl="2">
              <a:defRPr/>
            </a:pPr>
            <a:r>
              <a:rPr lang="en-US" dirty="0" smtClean="0"/>
              <a:t>Developing a common language for networks and pathways is open research</a:t>
            </a:r>
          </a:p>
          <a:p>
            <a:pPr lvl="1">
              <a:defRPr/>
            </a:pPr>
            <a:r>
              <a:rPr lang="en-US" sz="2000" dirty="0" smtClean="0"/>
              <a:t>Inadequate presentation of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time dynamics</a:t>
            </a:r>
          </a:p>
          <a:p>
            <a:pPr lvl="1">
              <a:defRPr/>
            </a:pPr>
            <a:r>
              <a:rPr lang="en-US" sz="2000" i="1" dirty="0" smtClean="0"/>
              <a:t>General reluctance </a:t>
            </a:r>
            <a:r>
              <a:rPr lang="en-US" sz="2000" dirty="0" smtClean="0"/>
              <a:t>to use existing available tools without rapid insight</a:t>
            </a:r>
          </a:p>
          <a:p>
            <a:pPr lvl="2">
              <a:defRPr/>
            </a:pPr>
            <a:r>
              <a:rPr lang="en-US" dirty="0" smtClean="0"/>
              <a:t>Must work out of 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70" y="3284376"/>
            <a:ext cx="50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069" y="4688802"/>
            <a:ext cx="50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234" y="5807833"/>
            <a:ext cx="50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4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works</a:t>
            </a:r>
          </a:p>
          <a:p>
            <a:pPr lvl="1"/>
            <a:r>
              <a:rPr lang="en-US" dirty="0" smtClean="0"/>
              <a:t>Why does it work?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Detailed limitations?</a:t>
            </a:r>
          </a:p>
          <a:p>
            <a:pPr lvl="1"/>
            <a:r>
              <a:rPr lang="en-US" dirty="0" smtClean="0"/>
              <a:t>Optimal performance range bounds?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78132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13" y="1600200"/>
            <a:ext cx="8076363" cy="4343400"/>
          </a:xfrm>
        </p:spPr>
        <p:txBody>
          <a:bodyPr/>
          <a:lstStyle/>
          <a:p>
            <a:r>
              <a:rPr lang="en-US" sz="1800" dirty="0" smtClean="0"/>
              <a:t>The analytic problems posed by </a:t>
            </a:r>
            <a:r>
              <a:rPr lang="en-US" sz="1800" dirty="0" err="1" smtClean="0"/>
              <a:t>cybersecurity</a:t>
            </a:r>
            <a:r>
              <a:rPr lang="en-US" sz="1800" dirty="0" smtClean="0"/>
              <a:t> diagnostic tasks lend themselves readily to the Visual Analytic process.</a:t>
            </a:r>
          </a:p>
          <a:p>
            <a:pPr lvl="1"/>
            <a:r>
              <a:rPr lang="en-US" sz="1600" dirty="0" smtClean="0"/>
              <a:t>High-dimensional temporal data, spatial reasoning, complexity reduction, tool evaluation</a:t>
            </a:r>
          </a:p>
          <a:p>
            <a:pPr lvl="1"/>
            <a:r>
              <a:rPr lang="en-US" sz="1600" dirty="0" smtClean="0"/>
              <a:t>A variety of novel tools and approaches exist for comparison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What’s next?</a:t>
            </a:r>
          </a:p>
          <a:p>
            <a:pPr lvl="1"/>
            <a:r>
              <a:rPr lang="en-US" sz="1600" dirty="0" smtClean="0"/>
              <a:t>Refine proposed DNS-CPA representation</a:t>
            </a:r>
          </a:p>
          <a:p>
            <a:pPr lvl="2"/>
            <a:r>
              <a:rPr lang="en-US" sz="1400" dirty="0" smtClean="0"/>
              <a:t>Iterate with security researchers to develop interaction model</a:t>
            </a:r>
          </a:p>
          <a:p>
            <a:pPr lvl="2"/>
            <a:r>
              <a:rPr lang="en-US" sz="1400" dirty="0" smtClean="0"/>
              <a:t>Build some prototypes</a:t>
            </a:r>
          </a:p>
          <a:p>
            <a:pPr lvl="1"/>
            <a:r>
              <a:rPr lang="en-US" sz="1600" dirty="0" smtClean="0"/>
              <a:t>Generalizing to other attack signatures and types</a:t>
            </a:r>
          </a:p>
          <a:p>
            <a:pPr lvl="2"/>
            <a:r>
              <a:rPr lang="en-US" sz="1400" dirty="0" smtClean="0"/>
              <a:t>Explore feasibility of representing complex attack strategies</a:t>
            </a:r>
          </a:p>
          <a:p>
            <a:pPr lvl="1"/>
            <a:r>
              <a:rPr lang="en-US" sz="1600" dirty="0" smtClean="0"/>
              <a:t>Continuing the dialog</a:t>
            </a:r>
          </a:p>
          <a:p>
            <a:pPr lvl="2"/>
            <a:r>
              <a:rPr lang="en-US" sz="1400" dirty="0" smtClean="0"/>
              <a:t>Identify new research areas that can be addressed with Visual Analytics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955800"/>
            <a:ext cx="46672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3256547" y="304800"/>
            <a:ext cx="4668253" cy="762000"/>
          </a:xfrm>
        </p:spPr>
        <p:txBody>
          <a:bodyPr/>
          <a:lstStyle/>
          <a:p>
            <a:r>
              <a:rPr lang="en-US" dirty="0" smtClean="0"/>
              <a:t>A. glyphs</a:t>
            </a:r>
            <a:r>
              <a:rPr lang="en-US" i="1" dirty="0" smtClean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0" y="1368425"/>
            <a:ext cx="5835650" cy="3824288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A </a:t>
            </a:r>
            <a:r>
              <a:rPr lang="en-US" sz="1800" b="1" dirty="0" smtClean="0"/>
              <a:t>glyph</a:t>
            </a:r>
            <a:r>
              <a:rPr lang="en-US" sz="1800" dirty="0" smtClean="0"/>
              <a:t> is an element of writing: an individual mark on a written medium that contributes to the meaning of what is written. </a:t>
            </a:r>
          </a:p>
          <a:p>
            <a:pPr lvl="1">
              <a:defRPr/>
            </a:pPr>
            <a:r>
              <a:rPr lang="en-US" sz="1600" dirty="0" smtClean="0"/>
              <a:t>A </a:t>
            </a:r>
            <a:r>
              <a:rPr lang="en-US" sz="1600" b="1" dirty="0" smtClean="0"/>
              <a:t>grapheme</a:t>
            </a:r>
            <a:r>
              <a:rPr lang="en-US" sz="1600" dirty="0" smtClean="0"/>
              <a:t> is made up of one or more </a:t>
            </a:r>
            <a:r>
              <a:rPr lang="en-US" sz="1600" i="1" dirty="0" smtClean="0"/>
              <a:t>glyphs</a:t>
            </a:r>
            <a:r>
              <a:rPr lang="en-US" sz="1600" dirty="0" smtClean="0"/>
              <a:t>… the individual symbols of any of the world's writing systems.</a:t>
            </a:r>
          </a:p>
          <a:p>
            <a:pPr lvl="3">
              <a:defRPr/>
            </a:pPr>
            <a:r>
              <a:rPr lang="en-US" sz="1200" dirty="0" smtClean="0"/>
              <a:t>The </a:t>
            </a:r>
            <a:r>
              <a:rPr lang="en-US" sz="1200" b="1" dirty="0" smtClean="0"/>
              <a:t>orthography </a:t>
            </a:r>
            <a:r>
              <a:rPr lang="en-US" sz="1200" dirty="0" smtClean="0"/>
              <a:t>of a language specifies a standardized way of using a specific writing system (script) to write the language. </a:t>
            </a:r>
          </a:p>
          <a:p>
            <a:pPr lvl="4">
              <a:defRPr/>
            </a:pPr>
            <a:r>
              <a:rPr lang="en-US" sz="1050" dirty="0" smtClean="0"/>
              <a:t>For languages with relatively </a:t>
            </a:r>
            <a:r>
              <a:rPr lang="en-US" sz="1050" b="1" i="1" dirty="0" smtClean="0"/>
              <a:t>deep orthographies</a:t>
            </a:r>
            <a:r>
              <a:rPr lang="en-US" sz="1050" dirty="0" smtClean="0"/>
              <a:t>, such as English, French, Chinese, Arabic or Hebrew, new readers have a great deal more difficulty learning to decode words. </a:t>
            </a:r>
          </a:p>
          <a:p>
            <a:pPr marL="2286000" lvl="5" indent="0">
              <a:buNone/>
              <a:defRPr/>
            </a:pP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</a:rPr>
              <a:t>As a result, </a:t>
            </a:r>
            <a:r>
              <a:rPr lang="en-US" sz="1050" i="1" dirty="0" smtClean="0">
                <a:solidFill>
                  <a:schemeClr val="accent2">
                    <a:lumMod val="50000"/>
                  </a:schemeClr>
                </a:solidFill>
              </a:rPr>
              <a:t>children learn to read more slowly</a:t>
            </a: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n-US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9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399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399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1199D9EF-3536-4177-9748-B5B9409BFF89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29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99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4897438"/>
            <a:ext cx="3921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-60325" y="5808663"/>
            <a:ext cx="5030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</a:rPr>
              <a:t>Diffusion tensors can be mathematically decomposed into shape and orientation information, determined by the eigenvalues and eigenvectors, respectively.</a:t>
            </a:r>
          </a:p>
        </p:txBody>
      </p:sp>
      <p:pic>
        <p:nvPicPr>
          <p:cNvPr id="399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69875"/>
            <a:ext cx="3002547" cy="11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5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DNS-CPA visualization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737" y="1162884"/>
            <a:ext cx="7936671" cy="4343400"/>
          </a:xfrm>
        </p:spPr>
        <p:txBody>
          <a:bodyPr/>
          <a:lstStyle/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Scalable network representations</a:t>
            </a:r>
          </a:p>
          <a:p>
            <a:pPr lvl="2"/>
            <a:r>
              <a:rPr lang="en-US" sz="1400" dirty="0" smtClean="0"/>
              <a:t>Require collapsible hierarchical representations</a:t>
            </a:r>
          </a:p>
          <a:p>
            <a:pPr lvl="3"/>
            <a:r>
              <a:rPr lang="en-US" sz="1400" dirty="0" smtClean="0"/>
              <a:t>Graph complexity aggregation methods</a:t>
            </a:r>
          </a:p>
          <a:p>
            <a:pPr lvl="1"/>
            <a:r>
              <a:rPr lang="en-US" sz="2000" dirty="0" smtClean="0"/>
              <a:t>Temporal data</a:t>
            </a:r>
          </a:p>
          <a:p>
            <a:pPr lvl="2"/>
            <a:r>
              <a:rPr lang="en-US" sz="1400" dirty="0" smtClean="0"/>
              <a:t>Require methods to encode concurrency, causality, </a:t>
            </a:r>
            <a:r>
              <a:rPr lang="en-US" sz="1400" dirty="0" err="1" smtClean="0"/>
              <a:t>ordinality</a:t>
            </a:r>
            <a:r>
              <a:rPr lang="en-US" sz="1400" dirty="0" smtClean="0"/>
              <a:t>…</a:t>
            </a:r>
          </a:p>
          <a:p>
            <a:pPr lvl="3"/>
            <a:r>
              <a:rPr lang="en-US" sz="1400" dirty="0" smtClean="0"/>
              <a:t>Timelines add a whole new dimensional requirement</a:t>
            </a:r>
          </a:p>
          <a:p>
            <a:pPr lvl="1"/>
            <a:r>
              <a:rPr lang="en-US" sz="2000" dirty="0" smtClean="0"/>
              <a:t>High-dimensional message structures &amp; transactions</a:t>
            </a:r>
          </a:p>
          <a:p>
            <a:pPr lvl="2"/>
            <a:r>
              <a:rPr lang="en-US" sz="1400" dirty="0" smtClean="0"/>
              <a:t>Require clever mappings of parameters to display elements</a:t>
            </a:r>
          </a:p>
          <a:p>
            <a:pPr lvl="3"/>
            <a:r>
              <a:rPr lang="en-US" sz="1400" dirty="0" smtClean="0"/>
              <a:t>LOD, retaining key semantic information</a:t>
            </a:r>
          </a:p>
          <a:p>
            <a:pPr lvl="1"/>
            <a:r>
              <a:rPr lang="en-US" sz="2000" dirty="0" smtClean="0"/>
              <a:t>Evaluation</a:t>
            </a:r>
          </a:p>
          <a:p>
            <a:pPr lvl="2"/>
            <a:r>
              <a:rPr lang="en-US" sz="1400" dirty="0" smtClean="0"/>
              <a:t>How do we know visualization is useful, effective, reliable, honest? </a:t>
            </a:r>
          </a:p>
          <a:p>
            <a:pPr lvl="3"/>
            <a:r>
              <a:rPr lang="en-US" sz="1400" dirty="0" smtClean="0"/>
              <a:t>HCI, requirements analysis</a:t>
            </a:r>
          </a:p>
          <a:p>
            <a:endParaRPr lang="en-US" sz="800" dirty="0" smtClean="0"/>
          </a:p>
          <a:p>
            <a:r>
              <a:rPr lang="en-US" sz="2400" dirty="0" smtClean="0"/>
              <a:t>A job for </a:t>
            </a:r>
          </a:p>
          <a:p>
            <a:pPr lvl="1"/>
            <a:r>
              <a:rPr lang="en-US" sz="2200" i="1" dirty="0" smtClean="0"/>
              <a:t>Visual Analytics</a:t>
            </a:r>
            <a:r>
              <a:rPr lang="en-US" sz="2200" dirty="0" smtClean="0"/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872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0038" y="241300"/>
            <a:ext cx="2965450" cy="633413"/>
          </a:xfrm>
        </p:spPr>
        <p:txBody>
          <a:bodyPr/>
          <a:lstStyle/>
          <a:p>
            <a:r>
              <a:rPr lang="en-US" smtClean="0"/>
              <a:t>graphemes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1400" b="0" smtClean="0">
                <a:solidFill>
                  <a:schemeClr val="bg2"/>
                </a:solidFill>
              </a:rPr>
              <a:t>Visual Analytics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fld id="{C5E3DDCB-075B-4390-B14F-9F46FCBADA42}" type="slidenum">
              <a:rPr lang="en-US" sz="1400" b="0" smtClean="0">
                <a:solidFill>
                  <a:schemeClr val="bg2"/>
                </a:solidFill>
                <a:latin typeface="Times New Roman" pitchFamily="18" charset="0"/>
              </a:rPr>
              <a:pPr/>
              <a:t>30</a:t>
            </a:fld>
            <a:endParaRPr lang="en-US" sz="1400" b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300163"/>
            <a:ext cx="1828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247775"/>
            <a:ext cx="18875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195388"/>
            <a:ext cx="27336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559175"/>
            <a:ext cx="35369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1" name="Group 1"/>
          <p:cNvGrpSpPr>
            <a:grpSpLocks/>
          </p:cNvGrpSpPr>
          <p:nvPr/>
        </p:nvGrpSpPr>
        <p:grpSpPr bwMode="auto">
          <a:xfrm>
            <a:off x="509588" y="3367088"/>
            <a:ext cx="3640137" cy="3334376"/>
            <a:chOff x="866775" y="3536950"/>
            <a:chExt cx="2851150" cy="2779879"/>
          </a:xfrm>
        </p:grpSpPr>
        <p:pic>
          <p:nvPicPr>
            <p:cNvPr id="4097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25" y="3630613"/>
              <a:ext cx="2689225" cy="212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TextBox 12"/>
            <p:cNvSpPr txBox="1">
              <a:spLocks noChangeArrowheads="1"/>
            </p:cNvSpPr>
            <p:nvPr/>
          </p:nvSpPr>
          <p:spPr bwMode="auto">
            <a:xfrm>
              <a:off x="1195510" y="5829300"/>
              <a:ext cx="2239068" cy="48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1pPr>
              <a:lvl2pPr marL="742950" indent="-28575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2pPr>
              <a:lvl3pPr marL="11430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3pPr>
              <a:lvl4pPr marL="16002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4pPr>
              <a:lvl5pPr marL="2057400" indent="-228600"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660033"/>
                  </a:solidFill>
                  <a:latin typeface="Verdana" pitchFamily="34" charset="0"/>
                </a:defRPr>
              </a:lvl9pPr>
            </a:lstStyle>
            <a:p>
              <a:r>
                <a:rPr lang="en-US" sz="1200" i="1" dirty="0" err="1"/>
                <a:t>Metroglyph</a:t>
              </a:r>
              <a:r>
                <a:rPr lang="en-US" sz="1000" dirty="0"/>
                <a:t>: Circular glyphs, with rays to represent multivariate data.</a:t>
              </a:r>
            </a:p>
            <a:p>
              <a:r>
                <a:rPr lang="en-US" sz="1000" b="0" i="1" dirty="0"/>
                <a:t>Edgar Anderson 1957</a:t>
              </a:r>
            </a:p>
          </p:txBody>
        </p:sp>
        <p:sp>
          <p:nvSpPr>
            <p:cNvPr id="40974" name="Rectangle 13"/>
            <p:cNvSpPr>
              <a:spLocks noChangeArrowheads="1"/>
            </p:cNvSpPr>
            <p:nvPr/>
          </p:nvSpPr>
          <p:spPr bwMode="auto">
            <a:xfrm>
              <a:off x="866775" y="3536950"/>
              <a:ext cx="2851150" cy="22923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6468783" y="4185375"/>
            <a:ext cx="574318" cy="711969"/>
          </a:xfrm>
          <a:prstGeom prst="ellipse">
            <a:avLst/>
          </a:prstGeom>
          <a:noFill/>
          <a:ln w="38100" cap="flat" cmpd="sng" algn="ctr">
            <a:solidFill>
              <a:srgbClr val="CDE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5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Box 3"/>
          <p:cNvSpPr txBox="1">
            <a:spLocks noChangeArrowheads="1"/>
          </p:cNvSpPr>
          <p:nvPr/>
        </p:nvSpPr>
        <p:spPr bwMode="auto">
          <a:xfrm>
            <a:off x="862642" y="824512"/>
            <a:ext cx="713835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S. Noel, S. </a:t>
            </a:r>
            <a:r>
              <a:rPr lang="en-US" sz="1200" b="0" dirty="0" err="1">
                <a:solidFill>
                  <a:schemeClr val="tx1"/>
                </a:solidFill>
              </a:rPr>
              <a:t>Jajodia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Managing attack graph complexity through visual hierarchical aggregation</a:t>
            </a:r>
            <a:r>
              <a:rPr lang="en-US" sz="1200" b="0" dirty="0">
                <a:solidFill>
                  <a:schemeClr val="tx1"/>
                </a:solidFill>
              </a:rPr>
              <a:t>. Proc. of the 2004 ACM workshop on Visualization and data mining for computer security, 2004.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S. Noel, M. Jacobs, P. </a:t>
            </a:r>
            <a:r>
              <a:rPr lang="en-US" sz="1200" b="0" dirty="0" err="1">
                <a:solidFill>
                  <a:schemeClr val="tx1"/>
                </a:solidFill>
              </a:rPr>
              <a:t>Kalapa</a:t>
            </a:r>
            <a:r>
              <a:rPr lang="en-US" sz="1200" b="0" dirty="0">
                <a:solidFill>
                  <a:schemeClr val="tx1"/>
                </a:solidFill>
              </a:rPr>
              <a:t>, S. </a:t>
            </a:r>
            <a:r>
              <a:rPr lang="en-US" sz="1200" b="0" dirty="0" err="1">
                <a:solidFill>
                  <a:schemeClr val="tx1"/>
                </a:solidFill>
              </a:rPr>
              <a:t>Jajodia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Multiple Coordinated Views for Network Attack Graphs</a:t>
            </a:r>
            <a:r>
              <a:rPr lang="en-US" sz="1200" b="0" dirty="0">
                <a:solidFill>
                  <a:schemeClr val="tx1"/>
                </a:solidFill>
              </a:rPr>
              <a:t>. Proceedings of the IEEE Workshops on Visualization for Computer Security, 2005.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 err="1">
                <a:solidFill>
                  <a:schemeClr val="tx1"/>
                </a:solidFill>
              </a:rPr>
              <a:t>P.Saraiya</a:t>
            </a:r>
            <a:r>
              <a:rPr lang="en-US" sz="1200" b="0" dirty="0">
                <a:solidFill>
                  <a:schemeClr val="tx1"/>
                </a:solidFill>
              </a:rPr>
              <a:t>, C. North, K. </a:t>
            </a:r>
            <a:r>
              <a:rPr lang="en-US" sz="1200" b="0" dirty="0" err="1">
                <a:solidFill>
                  <a:schemeClr val="tx1"/>
                </a:solidFill>
              </a:rPr>
              <a:t>Duca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Visualizing biological pathways: requirements analysis, systems evaluation and research agenda</a:t>
            </a:r>
            <a:r>
              <a:rPr lang="en-US" sz="1200" b="0" dirty="0">
                <a:solidFill>
                  <a:schemeClr val="tx1"/>
                </a:solidFill>
              </a:rPr>
              <a:t>. Information Visualization, 2005.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P. C. Wong, H. Foote, G. Chin Jr., P. Mackey, K. Perrine. </a:t>
            </a:r>
            <a:r>
              <a:rPr lang="en-US" sz="1200" i="1" dirty="0">
                <a:solidFill>
                  <a:schemeClr val="tx1"/>
                </a:solidFill>
              </a:rPr>
              <a:t>Graph Signatures for Visual Analytics</a:t>
            </a:r>
            <a:r>
              <a:rPr lang="en-US" sz="1200" b="0" dirty="0">
                <a:solidFill>
                  <a:schemeClr val="tx1"/>
                </a:solidFill>
              </a:rPr>
              <a:t>. IEEE Transactions on Visualization and Computer Graphics, 2006.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R. Lippmann, K. </a:t>
            </a:r>
            <a:r>
              <a:rPr lang="en-US" sz="1200" b="0" dirty="0" err="1">
                <a:solidFill>
                  <a:schemeClr val="tx1"/>
                </a:solidFill>
              </a:rPr>
              <a:t>Ingols</a:t>
            </a:r>
            <a:r>
              <a:rPr lang="en-US" sz="1200" b="0" dirty="0">
                <a:solidFill>
                  <a:schemeClr val="tx1"/>
                </a:solidFill>
              </a:rPr>
              <a:t>, C. Scott, K. </a:t>
            </a:r>
            <a:r>
              <a:rPr lang="en-US" sz="1200" b="0" dirty="0" err="1">
                <a:solidFill>
                  <a:schemeClr val="tx1"/>
                </a:solidFill>
              </a:rPr>
              <a:t>Piwowarski</a:t>
            </a:r>
            <a:r>
              <a:rPr lang="en-US" sz="1200" b="0" dirty="0">
                <a:solidFill>
                  <a:schemeClr val="tx1"/>
                </a:solidFill>
              </a:rPr>
              <a:t>, K. </a:t>
            </a:r>
            <a:r>
              <a:rPr lang="en-US" sz="1200" b="0" dirty="0" err="1">
                <a:solidFill>
                  <a:schemeClr val="tx1"/>
                </a:solidFill>
              </a:rPr>
              <a:t>Kratkiewicz</a:t>
            </a:r>
            <a:r>
              <a:rPr lang="en-US" sz="1200" b="0" dirty="0">
                <a:solidFill>
                  <a:schemeClr val="tx1"/>
                </a:solidFill>
              </a:rPr>
              <a:t>, M. </a:t>
            </a:r>
            <a:r>
              <a:rPr lang="en-US" sz="1200" b="0" dirty="0" err="1">
                <a:solidFill>
                  <a:schemeClr val="tx1"/>
                </a:solidFill>
              </a:rPr>
              <a:t>Artz</a:t>
            </a:r>
            <a:r>
              <a:rPr lang="en-US" sz="1200" b="0" dirty="0">
                <a:solidFill>
                  <a:schemeClr val="tx1"/>
                </a:solidFill>
              </a:rPr>
              <a:t>, R. Cunningham. </a:t>
            </a:r>
            <a:r>
              <a:rPr lang="en-US" sz="1200" i="1" dirty="0">
                <a:solidFill>
                  <a:schemeClr val="tx1"/>
                </a:solidFill>
              </a:rPr>
              <a:t>Validating and restoring defense in depth using attack graphs</a:t>
            </a:r>
            <a:r>
              <a:rPr lang="en-US" sz="1200" b="0" dirty="0">
                <a:solidFill>
                  <a:schemeClr val="tx1"/>
                </a:solidFill>
              </a:rPr>
              <a:t>. Proceedings of the 2006 IEEE conference on Military communications, 2006.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R. </a:t>
            </a:r>
            <a:r>
              <a:rPr lang="en-US" sz="1200" b="0" dirty="0" err="1">
                <a:solidFill>
                  <a:schemeClr val="tx1"/>
                </a:solidFill>
              </a:rPr>
              <a:t>Guimera</a:t>
            </a:r>
            <a:r>
              <a:rPr lang="en-US" sz="1200" b="0" dirty="0">
                <a:solidFill>
                  <a:schemeClr val="tx1"/>
                </a:solidFill>
              </a:rPr>
              <a:t>, M. Sales-</a:t>
            </a:r>
            <a:r>
              <a:rPr lang="en-US" sz="1200" b="0" dirty="0" err="1">
                <a:solidFill>
                  <a:schemeClr val="tx1"/>
                </a:solidFill>
              </a:rPr>
              <a:t>Pardo</a:t>
            </a:r>
            <a:r>
              <a:rPr lang="en-US" sz="1200" b="0" dirty="0">
                <a:solidFill>
                  <a:schemeClr val="tx1"/>
                </a:solidFill>
              </a:rPr>
              <a:t>, L. A. N. </a:t>
            </a:r>
            <a:r>
              <a:rPr lang="en-US" sz="1200" b="0" dirty="0" err="1">
                <a:solidFill>
                  <a:schemeClr val="tx1"/>
                </a:solidFill>
              </a:rPr>
              <a:t>Amaral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Classes of complex networks defined by role-to-role connectivity profiles</a:t>
            </a:r>
            <a:r>
              <a:rPr lang="en-US" sz="1200" b="0" dirty="0">
                <a:solidFill>
                  <a:schemeClr val="tx1"/>
                </a:solidFill>
              </a:rPr>
              <a:t>. Nature </a:t>
            </a:r>
            <a:r>
              <a:rPr lang="en-US" sz="1200" b="0" dirty="0" err="1">
                <a:solidFill>
                  <a:schemeClr val="tx1"/>
                </a:solidFill>
              </a:rPr>
              <a:t>Phys</a:t>
            </a:r>
            <a:r>
              <a:rPr lang="en-US" sz="1200" b="0" dirty="0">
                <a:solidFill>
                  <a:schemeClr val="tx1"/>
                </a:solidFill>
              </a:rPr>
              <a:t>, 2007.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L. C. Williams, R. P. Lippmann, K. W. </a:t>
            </a:r>
            <a:r>
              <a:rPr lang="en-US" sz="1200" b="0" dirty="0" err="1">
                <a:solidFill>
                  <a:schemeClr val="tx1"/>
                </a:solidFill>
              </a:rPr>
              <a:t>Ingols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An Interactive Attack Graph Cascade and Reachability Display</a:t>
            </a:r>
            <a:r>
              <a:rPr lang="en-US" sz="1200" b="0" dirty="0">
                <a:solidFill>
                  <a:schemeClr val="tx1"/>
                </a:solidFill>
              </a:rPr>
              <a:t>, VIZSEC 2007.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J. Homer, A. </a:t>
            </a:r>
            <a:r>
              <a:rPr lang="en-US" sz="1200" b="0" dirty="0" err="1">
                <a:solidFill>
                  <a:schemeClr val="tx1"/>
                </a:solidFill>
              </a:rPr>
              <a:t>Varikuti</a:t>
            </a:r>
            <a:r>
              <a:rPr lang="en-US" sz="1200" b="0" dirty="0">
                <a:solidFill>
                  <a:schemeClr val="tx1"/>
                </a:solidFill>
              </a:rPr>
              <a:t>, X. </a:t>
            </a:r>
            <a:r>
              <a:rPr lang="en-US" sz="1200" b="0" dirty="0" err="1">
                <a:solidFill>
                  <a:schemeClr val="tx1"/>
                </a:solidFill>
              </a:rPr>
              <a:t>Ou</a:t>
            </a:r>
            <a:r>
              <a:rPr lang="en-US" sz="1200" b="0" dirty="0">
                <a:solidFill>
                  <a:schemeClr val="tx1"/>
                </a:solidFill>
              </a:rPr>
              <a:t>, M. A. </a:t>
            </a:r>
            <a:r>
              <a:rPr lang="en-US" sz="1200" b="0" dirty="0" err="1">
                <a:solidFill>
                  <a:schemeClr val="tx1"/>
                </a:solidFill>
              </a:rPr>
              <a:t>Mcqueen</a:t>
            </a:r>
            <a:r>
              <a:rPr lang="en-US" sz="1200" b="0" dirty="0">
                <a:solidFill>
                  <a:schemeClr val="tx1"/>
                </a:solidFill>
              </a:rPr>
              <a:t>. </a:t>
            </a:r>
            <a:r>
              <a:rPr lang="en-US" sz="1200" i="1" dirty="0">
                <a:solidFill>
                  <a:schemeClr val="tx1"/>
                </a:solidFill>
              </a:rPr>
              <a:t>Improving Attack Graph Visualization through Data Reduction and Attack Grouping</a:t>
            </a:r>
            <a:r>
              <a:rPr lang="en-US" sz="1200" b="0" dirty="0">
                <a:solidFill>
                  <a:schemeClr val="tx1"/>
                </a:solidFill>
              </a:rPr>
              <a:t>. Proc. of the 5th international workshop on Visualization for Computer Security, 2008.</a:t>
            </a:r>
          </a:p>
          <a:p>
            <a:pPr algn="l"/>
            <a:endParaRPr lang="en-US" sz="1200" b="0" dirty="0">
              <a:solidFill>
                <a:schemeClr val="tx1"/>
              </a:solidFill>
            </a:endParaRP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D. A. </a:t>
            </a:r>
            <a:r>
              <a:rPr lang="en-US" sz="1200" b="0" dirty="0" err="1">
                <a:solidFill>
                  <a:schemeClr val="tx1"/>
                </a:solidFill>
              </a:rPr>
              <a:t>Keim</a:t>
            </a:r>
            <a:r>
              <a:rPr lang="en-US" sz="1200" b="0" dirty="0">
                <a:solidFill>
                  <a:schemeClr val="tx1"/>
                </a:solidFill>
              </a:rPr>
              <a:t>, F. </a:t>
            </a:r>
            <a:r>
              <a:rPr lang="en-US" sz="1200" b="0" dirty="0" err="1">
                <a:solidFill>
                  <a:schemeClr val="tx1"/>
                </a:solidFill>
              </a:rPr>
              <a:t>Mansmann</a:t>
            </a:r>
            <a:r>
              <a:rPr lang="en-US" sz="1200" b="0" dirty="0">
                <a:solidFill>
                  <a:schemeClr val="tx1"/>
                </a:solidFill>
              </a:rPr>
              <a:t>, A. </a:t>
            </a:r>
            <a:r>
              <a:rPr lang="en-US" sz="1200" b="0" dirty="0" err="1">
                <a:solidFill>
                  <a:schemeClr val="tx1"/>
                </a:solidFill>
              </a:rPr>
              <a:t>Stoffel</a:t>
            </a:r>
            <a:r>
              <a:rPr lang="en-US" sz="1200" b="0" dirty="0">
                <a:solidFill>
                  <a:schemeClr val="tx1"/>
                </a:solidFill>
              </a:rPr>
              <a:t>, and H. Ziegler. </a:t>
            </a:r>
            <a:r>
              <a:rPr lang="en-US" sz="1200" i="1" dirty="0">
                <a:solidFill>
                  <a:schemeClr val="tx1"/>
                </a:solidFill>
              </a:rPr>
              <a:t>Visual Analytics</a:t>
            </a:r>
            <a:r>
              <a:rPr lang="en-US" sz="1200" b="0" dirty="0">
                <a:solidFill>
                  <a:schemeClr val="tx1"/>
                </a:solidFill>
              </a:rPr>
              <a:t>. Springer, 2009. Encyclopedia of Database Systems. </a:t>
            </a:r>
          </a:p>
        </p:txBody>
      </p:sp>
      <p:sp>
        <p:nvSpPr>
          <p:cNvPr id="37896" name="Title 1"/>
          <p:cNvSpPr txBox="1">
            <a:spLocks/>
          </p:cNvSpPr>
          <p:nvPr/>
        </p:nvSpPr>
        <p:spPr bwMode="auto">
          <a:xfrm>
            <a:off x="676275" y="0"/>
            <a:ext cx="7772400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3600" b="0" dirty="0" smtClean="0">
                <a:solidFill>
                  <a:schemeClr val="accent2">
                    <a:lumMod val="75000"/>
                  </a:schemeClr>
                </a:solidFill>
              </a:rPr>
              <a:t>B. key sources</a:t>
            </a:r>
            <a:endParaRPr lang="en-US" sz="36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3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695327"/>
            <a:ext cx="2846385" cy="188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0"/>
            <a:ext cx="9144000" cy="6953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733425"/>
            <a:ext cx="1130300" cy="6086475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297613" y="2657475"/>
            <a:ext cx="2846387" cy="3971925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37896" name="Title 1"/>
          <p:cNvSpPr txBox="1">
            <a:spLocks/>
          </p:cNvSpPr>
          <p:nvPr/>
        </p:nvSpPr>
        <p:spPr bwMode="auto">
          <a:xfrm>
            <a:off x="676275" y="0"/>
            <a:ext cx="7772400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3600" b="0" dirty="0" smtClean="0">
                <a:solidFill>
                  <a:srgbClr val="FFFF00"/>
                </a:solidFill>
              </a:rPr>
              <a:t>C. additional resources</a:t>
            </a:r>
            <a:endParaRPr lang="en-US" sz="3600" b="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52550" y="801688"/>
            <a:ext cx="4076700" cy="34290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What’s on your mind?</a:t>
            </a:r>
            <a:endParaRPr lang="en-US" sz="1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950" y="1460500"/>
            <a:ext cx="4794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M. </a:t>
            </a:r>
            <a:r>
              <a:rPr lang="en-US" sz="1400" b="0" dirty="0" err="1"/>
              <a:t>Krzywinski</a:t>
            </a:r>
            <a:r>
              <a:rPr lang="en-US" sz="1400" b="0" dirty="0"/>
              <a:t>, </a:t>
            </a:r>
            <a:r>
              <a:rPr lang="en-US" sz="1400" i="1" dirty="0"/>
              <a:t>Designing effective visualizations in the biological sciences</a:t>
            </a:r>
            <a:r>
              <a:rPr lang="en-US" sz="1400" b="0" dirty="0"/>
              <a:t>, 2011 </a:t>
            </a:r>
            <a:endParaRPr lang="en-US" sz="1400" b="0" dirty="0" smtClean="0"/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Information-rich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versus informative displays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Limits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perceptual acuity</a:t>
            </a:r>
          </a:p>
          <a:p>
            <a:pPr algn="l"/>
            <a:endParaRPr lang="en-US" sz="1400" b="0" dirty="0"/>
          </a:p>
          <a:p>
            <a:pPr algn="l"/>
            <a:r>
              <a:rPr lang="en-US" sz="1400" b="0" dirty="0"/>
              <a:t>J. Guenther, et. al., </a:t>
            </a:r>
            <a:r>
              <a:rPr lang="en-US" sz="1400" i="1" dirty="0"/>
              <a:t>Proposing a Multi-touch Interface for Intrusion Detection Environments</a:t>
            </a:r>
            <a:r>
              <a:rPr lang="en-US" sz="1400" b="0" dirty="0"/>
              <a:t>, 2010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 Analytics task requirements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</a:t>
            </a:r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Activity Theory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intrusion detection systems</a:t>
            </a:r>
          </a:p>
          <a:p>
            <a:pPr algn="l"/>
            <a:endParaRPr lang="en-US" sz="1400" b="0" dirty="0"/>
          </a:p>
          <a:p>
            <a:pPr algn="l"/>
            <a:r>
              <a:rPr lang="en-US" sz="1400" b="0" dirty="0"/>
              <a:t>M. E. </a:t>
            </a:r>
            <a:r>
              <a:rPr lang="en-US" sz="1400" b="0" dirty="0" err="1"/>
              <a:t>Tudoreanu</a:t>
            </a:r>
            <a:r>
              <a:rPr lang="en-US" sz="1400" b="0" dirty="0"/>
              <a:t>, </a:t>
            </a:r>
            <a:r>
              <a:rPr lang="en-US" sz="1400" i="1" dirty="0"/>
              <a:t>Designing effective program visualization tools for reducing user’s cognitive effort</a:t>
            </a:r>
            <a:r>
              <a:rPr lang="en-US" sz="1400" b="0" dirty="0"/>
              <a:t>, 2003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that determine </a:t>
            </a:r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economy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 situation in which both graphics and high cognitive load exist resembles one in which neither is present.”</a:t>
            </a:r>
          </a:p>
          <a:p>
            <a:pPr algn="l"/>
            <a:endParaRPr lang="en-US" sz="1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448710" y="2767397"/>
            <a:ext cx="25525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Ok let me try. "SUP DAWG, I hear you cant hear, so I put a hearing aid in 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</a:rPr>
              <a:t>yo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 hearing to listen while </a:t>
            </a:r>
            <a:r>
              <a:rPr lang="en-US" sz="1000" b="0" dirty="0" err="1">
                <a:solidFill>
                  <a:schemeClr val="bg1">
                    <a:lumMod val="50000"/>
                  </a:schemeClr>
                </a:solidFill>
              </a:rPr>
              <a:t>youre</a:t>
            </a:r>
            <a:r>
              <a:rPr lang="en-US" sz="1000" b="0" dirty="0">
                <a:solidFill>
                  <a:schemeClr val="bg1">
                    <a:lumMod val="50000"/>
                  </a:schemeClr>
                </a:solidFill>
              </a:rPr>
              <a:t> listening" Ha</a:t>
            </a:r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000" b="0" dirty="0" smtClean="0">
                <a:solidFill>
                  <a:schemeClr val="bg1">
                    <a:lumMod val="50000"/>
                  </a:schemeClr>
                </a:solidFill>
              </a:rPr>
              <a:t>-- </a:t>
            </a:r>
            <a:r>
              <a:rPr lang="en-US" sz="1000" b="0" dirty="0" err="1" smtClean="0">
                <a:solidFill>
                  <a:schemeClr val="bg1">
                    <a:lumMod val="50000"/>
                  </a:schemeClr>
                </a:solidFill>
              </a:rPr>
              <a:t>Xzibit</a:t>
            </a:r>
            <a:endParaRPr lang="en-US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 b="19987"/>
          <a:stretch/>
        </p:blipFill>
        <p:spPr>
          <a:xfrm>
            <a:off x="7142396" y="3469151"/>
            <a:ext cx="76788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55" cy="68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161"/>
          <p:cNvSpPr/>
          <p:nvPr/>
        </p:nvSpPr>
        <p:spPr bwMode="auto">
          <a:xfrm>
            <a:off x="0" y="0"/>
            <a:ext cx="9156255" cy="5124450"/>
          </a:xfrm>
          <a:prstGeom prst="rect">
            <a:avLst/>
          </a:prstGeom>
          <a:gradFill>
            <a:gsLst>
              <a:gs pos="0">
                <a:schemeClr val="tx1"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086507" y="1810446"/>
            <a:ext cx="1364964" cy="1519045"/>
            <a:chOff x="6206019" y="3389113"/>
            <a:chExt cx="2462192" cy="2732935"/>
          </a:xfrm>
        </p:grpSpPr>
        <p:grpSp>
          <p:nvGrpSpPr>
            <p:cNvPr id="96" name="Group 95"/>
            <p:cNvGrpSpPr/>
            <p:nvPr/>
          </p:nvGrpSpPr>
          <p:grpSpPr>
            <a:xfrm>
              <a:off x="6206019" y="3389113"/>
              <a:ext cx="2462192" cy="2732935"/>
              <a:chOff x="952846" y="435962"/>
              <a:chExt cx="2462192" cy="2732935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52846" y="435962"/>
                <a:ext cx="2462192" cy="2732935"/>
                <a:chOff x="1656484" y="1503188"/>
                <a:chExt cx="2462192" cy="2732935"/>
              </a:xfrm>
            </p:grpSpPr>
            <p:sp>
              <p:nvSpPr>
                <p:cNvPr id="142" name="Oval 141"/>
                <p:cNvSpPr/>
                <p:nvPr/>
              </p:nvSpPr>
              <p:spPr bwMode="auto">
                <a:xfrm>
                  <a:off x="1656484" y="2399476"/>
                  <a:ext cx="330465" cy="3206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1870570" y="2011354"/>
                  <a:ext cx="330465" cy="3206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2776673" y="1503188"/>
                  <a:ext cx="703638" cy="6617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2247281" y="2715131"/>
                  <a:ext cx="703638" cy="6617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 bwMode="auto">
                <a:xfrm>
                  <a:off x="3415038" y="3574392"/>
                  <a:ext cx="703638" cy="6617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2146219" y="3456078"/>
                  <a:ext cx="804700" cy="780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alpha val="95000"/>
                      </a:srgbClr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2599100" y="2372228"/>
                  <a:ext cx="930442" cy="8983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FF00">
                        <a:lumMod val="0"/>
                        <a:lumOff val="100000"/>
                        <a:alpha val="47000"/>
                      </a:srgbClr>
                    </a:gs>
                  </a:gsLst>
                  <a:lin ang="13500000" scaled="1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1" i="0" u="none" strike="noStrike" cap="none" normalizeH="0" baseline="0" smtClean="0">
                    <a:ln>
                      <a:noFill/>
                    </a:ln>
                    <a:solidFill>
                      <a:srgbClr val="660033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49" name="Straight Connector 148"/>
                <p:cNvCxnSpPr>
                  <a:stCxn id="148" idx="0"/>
                </p:cNvCxnSpPr>
                <p:nvPr/>
              </p:nvCxnSpPr>
              <p:spPr bwMode="auto">
                <a:xfrm flipV="1">
                  <a:off x="3064321" y="2085321"/>
                  <a:ext cx="0" cy="28690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flipV="1">
                  <a:off x="2611440" y="3216979"/>
                  <a:ext cx="229404" cy="53817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 flipH="1" flipV="1">
                  <a:off x="3351348" y="3160950"/>
                  <a:ext cx="386339" cy="66509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>
                  <a:stCxn id="148" idx="1"/>
                </p:cNvCxnSpPr>
                <p:nvPr/>
              </p:nvCxnSpPr>
              <p:spPr bwMode="auto">
                <a:xfrm flipH="1" flipV="1">
                  <a:off x="2035802" y="2180805"/>
                  <a:ext cx="699558" cy="32298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5" idx="1"/>
                </p:cNvCxnSpPr>
                <p:nvPr/>
              </p:nvCxnSpPr>
              <p:spPr bwMode="auto">
                <a:xfrm flipH="1" flipV="1">
                  <a:off x="1889444" y="2559825"/>
                  <a:ext cx="460882" cy="25221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 flipV="1">
                  <a:off x="2576067" y="3222064"/>
                  <a:ext cx="23033" cy="24234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0" name="Oval 139"/>
              <p:cNvSpPr/>
              <p:nvPr/>
            </p:nvSpPr>
            <p:spPr bwMode="auto">
              <a:xfrm>
                <a:off x="2011994" y="1423373"/>
                <a:ext cx="703638" cy="66173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100000">
                    <a:srgbClr val="FFFF00">
                      <a:lumMod val="0"/>
                      <a:lumOff val="100000"/>
                      <a:alpha val="47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2191008" y="548336"/>
                <a:ext cx="465221" cy="44917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FFFF00">
                      <a:lumMod val="0"/>
                      <a:lumOff val="100000"/>
                      <a:alpha val="5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smtClean="0">
                  <a:ln>
                    <a:noFill/>
                  </a:ln>
                  <a:solidFill>
                    <a:srgbClr val="660033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97" name="Group 20"/>
            <p:cNvGrpSpPr>
              <a:grpSpLocks/>
            </p:cNvGrpSpPr>
            <p:nvPr/>
          </p:nvGrpSpPr>
          <p:grpSpPr bwMode="auto">
            <a:xfrm>
              <a:off x="7509374" y="3564496"/>
              <a:ext cx="401380" cy="322014"/>
              <a:chOff x="5928262" y="3028225"/>
              <a:chExt cx="1973011" cy="1664193"/>
            </a:xfrm>
          </p:grpSpPr>
          <p:grpSp>
            <p:nvGrpSpPr>
              <p:cNvPr id="121" name="Group 1"/>
              <p:cNvGrpSpPr>
                <a:grpSpLocks/>
              </p:cNvGrpSpPr>
              <p:nvPr/>
            </p:nvGrpSpPr>
            <p:grpSpPr bwMode="auto">
              <a:xfrm>
                <a:off x="5928262" y="3104447"/>
                <a:ext cx="1623805" cy="1587971"/>
                <a:chOff x="5928262" y="3104447"/>
                <a:chExt cx="1623805" cy="1587971"/>
              </a:xfrm>
            </p:grpSpPr>
            <p:sp>
              <p:nvSpPr>
                <p:cNvPr id="137" name="Oval 136"/>
                <p:cNvSpPr/>
                <p:nvPr/>
              </p:nvSpPr>
              <p:spPr bwMode="auto">
                <a:xfrm>
                  <a:off x="5928262" y="3104447"/>
                  <a:ext cx="1623805" cy="158797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6001278" y="3166378"/>
                  <a:ext cx="1477774" cy="1462522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2" name="Group 67"/>
              <p:cNvGrpSpPr>
                <a:grpSpLocks/>
              </p:cNvGrpSpPr>
              <p:nvPr/>
            </p:nvGrpSpPr>
            <p:grpSpPr bwMode="auto">
              <a:xfrm>
                <a:off x="6207755" y="3377982"/>
                <a:ext cx="1076914" cy="1028175"/>
                <a:chOff x="5798636" y="2988525"/>
                <a:chExt cx="1882326" cy="1819207"/>
              </a:xfrm>
            </p:grpSpPr>
            <p:sp>
              <p:nvSpPr>
                <p:cNvPr id="134" name="Oval 133"/>
                <p:cNvSpPr/>
                <p:nvPr/>
              </p:nvSpPr>
              <p:spPr bwMode="auto">
                <a:xfrm>
                  <a:off x="5798412" y="2987812"/>
                  <a:ext cx="1867184" cy="1820676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5928809" y="3103008"/>
                  <a:ext cx="1609164" cy="1590282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6000944" y="3164821"/>
                  <a:ext cx="1475992" cy="1463847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3" name="Group 71"/>
              <p:cNvGrpSpPr>
                <a:grpSpLocks/>
              </p:cNvGrpSpPr>
              <p:nvPr/>
            </p:nvGrpSpPr>
            <p:grpSpPr bwMode="auto">
              <a:xfrm>
                <a:off x="6444562" y="3590977"/>
                <a:ext cx="603617" cy="590531"/>
                <a:chOff x="5798636" y="2988525"/>
                <a:chExt cx="1882326" cy="1819207"/>
              </a:xfrm>
            </p:grpSpPr>
            <p:sp>
              <p:nvSpPr>
                <p:cNvPr id="131" name="Oval 130"/>
                <p:cNvSpPr/>
                <p:nvPr/>
              </p:nvSpPr>
              <p:spPr bwMode="auto">
                <a:xfrm>
                  <a:off x="5797301" y="2986645"/>
                  <a:ext cx="1856194" cy="1819805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 bwMode="auto">
                <a:xfrm>
                  <a:off x="5925997" y="3104052"/>
                  <a:ext cx="1598802" cy="158499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 bwMode="auto">
                <a:xfrm>
                  <a:off x="6000247" y="3162755"/>
                  <a:ext cx="1450303" cy="146269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124" name="Straight Connector 123"/>
              <p:cNvCxnSpPr/>
              <p:nvPr/>
            </p:nvCxnSpPr>
            <p:spPr bwMode="auto">
              <a:xfrm flipV="1">
                <a:off x="6752069" y="3423629"/>
                <a:ext cx="1053966" cy="468452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6752069" y="3261656"/>
                <a:ext cx="896824" cy="630425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6752069" y="3104447"/>
                <a:ext cx="574602" cy="79239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6752069" y="3061572"/>
                <a:ext cx="495237" cy="84797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V="1">
                <a:off x="6758419" y="3028225"/>
                <a:ext cx="341270" cy="86703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7"/>
              <p:cNvCxnSpPr>
                <a:cxnSpLocks noChangeShapeType="1"/>
              </p:cNvCxnSpPr>
              <p:nvPr/>
            </p:nvCxnSpPr>
            <p:spPr bwMode="auto">
              <a:xfrm flipH="1">
                <a:off x="6751221" y="3834998"/>
                <a:ext cx="1" cy="1142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6752348" y="3893831"/>
                <a:ext cx="11489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8" name="Oval 97"/>
            <p:cNvSpPr/>
            <p:nvPr/>
          </p:nvSpPr>
          <p:spPr bwMode="auto">
            <a:xfrm>
              <a:off x="7352120" y="4476292"/>
              <a:ext cx="229263" cy="221672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454241" y="4740670"/>
              <a:ext cx="168476" cy="17322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504174" y="4476292"/>
              <a:ext cx="355237" cy="34317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95000"/>
                  </a:srgbClr>
                </a:gs>
                <a:gs pos="100000">
                  <a:srgbClr val="FFFF00">
                    <a:lumMod val="0"/>
                    <a:lumOff val="100000"/>
                    <a:alpha val="47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567802" y="4538735"/>
              <a:ext cx="229263" cy="22167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alpha val="0"/>
                  </a:srgb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02" name="Group 20"/>
            <p:cNvGrpSpPr>
              <a:grpSpLocks/>
            </p:cNvGrpSpPr>
            <p:nvPr/>
          </p:nvGrpSpPr>
          <p:grpSpPr bwMode="auto">
            <a:xfrm>
              <a:off x="7556474" y="4515434"/>
              <a:ext cx="299365" cy="256526"/>
              <a:chOff x="5928262" y="3028225"/>
              <a:chExt cx="1973011" cy="1664193"/>
            </a:xfrm>
          </p:grpSpPr>
          <p:grpSp>
            <p:nvGrpSpPr>
              <p:cNvPr id="103" name="Group 1"/>
              <p:cNvGrpSpPr>
                <a:grpSpLocks/>
              </p:cNvGrpSpPr>
              <p:nvPr/>
            </p:nvGrpSpPr>
            <p:grpSpPr bwMode="auto">
              <a:xfrm>
                <a:off x="5928262" y="3104447"/>
                <a:ext cx="1623805" cy="1587971"/>
                <a:chOff x="5928262" y="3104447"/>
                <a:chExt cx="1623805" cy="1587971"/>
              </a:xfrm>
            </p:grpSpPr>
            <p:sp>
              <p:nvSpPr>
                <p:cNvPr id="119" name="Oval 118"/>
                <p:cNvSpPr/>
                <p:nvPr/>
              </p:nvSpPr>
              <p:spPr bwMode="auto">
                <a:xfrm>
                  <a:off x="5928262" y="3104447"/>
                  <a:ext cx="1623805" cy="158797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6001278" y="3166378"/>
                  <a:ext cx="1477774" cy="1462522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" name="Group 67"/>
              <p:cNvGrpSpPr>
                <a:grpSpLocks/>
              </p:cNvGrpSpPr>
              <p:nvPr/>
            </p:nvGrpSpPr>
            <p:grpSpPr bwMode="auto">
              <a:xfrm>
                <a:off x="6207755" y="3377982"/>
                <a:ext cx="1076914" cy="1028175"/>
                <a:chOff x="5798636" y="2988525"/>
                <a:chExt cx="1882326" cy="1819207"/>
              </a:xfrm>
            </p:grpSpPr>
            <p:sp>
              <p:nvSpPr>
                <p:cNvPr id="116" name="Oval 115"/>
                <p:cNvSpPr/>
                <p:nvPr/>
              </p:nvSpPr>
              <p:spPr bwMode="auto">
                <a:xfrm>
                  <a:off x="5798412" y="2987812"/>
                  <a:ext cx="1867184" cy="1820676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 bwMode="auto">
                <a:xfrm>
                  <a:off x="5928809" y="3103008"/>
                  <a:ext cx="1609164" cy="1590282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 bwMode="auto">
                <a:xfrm>
                  <a:off x="6000944" y="3164821"/>
                  <a:ext cx="1475992" cy="1463847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5" name="Group 71"/>
              <p:cNvGrpSpPr>
                <a:grpSpLocks/>
              </p:cNvGrpSpPr>
              <p:nvPr/>
            </p:nvGrpSpPr>
            <p:grpSpPr bwMode="auto">
              <a:xfrm>
                <a:off x="6444562" y="3590977"/>
                <a:ext cx="603617" cy="590531"/>
                <a:chOff x="5798636" y="2988525"/>
                <a:chExt cx="1882326" cy="1819207"/>
              </a:xfrm>
            </p:grpSpPr>
            <p:sp>
              <p:nvSpPr>
                <p:cNvPr id="113" name="Oval 112"/>
                <p:cNvSpPr/>
                <p:nvPr/>
              </p:nvSpPr>
              <p:spPr bwMode="auto">
                <a:xfrm>
                  <a:off x="5797301" y="2986645"/>
                  <a:ext cx="1856194" cy="1819805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 bwMode="auto">
                <a:xfrm>
                  <a:off x="5925997" y="3104052"/>
                  <a:ext cx="1598802" cy="158499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6000247" y="3162755"/>
                  <a:ext cx="1450303" cy="146269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 bwMode="auto">
              <a:xfrm flipV="1">
                <a:off x="6752069" y="3423629"/>
                <a:ext cx="1053966" cy="468452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6752069" y="3261656"/>
                <a:ext cx="896824" cy="630425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6752069" y="3104447"/>
                <a:ext cx="574602" cy="79239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6752069" y="3061572"/>
                <a:ext cx="495237" cy="84797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6758419" y="3028225"/>
                <a:ext cx="341270" cy="86703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7"/>
              <p:cNvCxnSpPr>
                <a:cxnSpLocks noChangeShapeType="1"/>
              </p:cNvCxnSpPr>
              <p:nvPr/>
            </p:nvCxnSpPr>
            <p:spPr bwMode="auto">
              <a:xfrm flipH="1">
                <a:off x="6751221" y="3834998"/>
                <a:ext cx="1" cy="1142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6752348" y="3893831"/>
                <a:ext cx="11489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438753" y="3158643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43138" y="3797338"/>
            <a:ext cx="465221" cy="449179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989499" y="3797338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85861" y="3134724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211679" y="2710236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10223" y="2797769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577340" y="3777579"/>
            <a:ext cx="214086" cy="221672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603180" y="3888415"/>
            <a:ext cx="214086" cy="221672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826602" y="4580836"/>
            <a:ext cx="214086" cy="221672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99467" y="3047807"/>
            <a:ext cx="214086" cy="221672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139061" y="3551059"/>
            <a:ext cx="214086" cy="221672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086934" y="3501546"/>
            <a:ext cx="703638" cy="661731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254691" y="4360807"/>
            <a:ext cx="703638" cy="661731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03180" y="3006243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499467" y="3158643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85872" y="4242493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80872" y="3341197"/>
            <a:ext cx="330465" cy="32069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85861" y="2217321"/>
            <a:ext cx="703638" cy="661731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95000"/>
                </a:srgbClr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6403834" y="2329695"/>
            <a:ext cx="465221" cy="4491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FFFF00">
                  <a:lumMod val="0"/>
                  <a:lumOff val="100000"/>
                  <a:alpha val="5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6180664" y="2929436"/>
            <a:ext cx="930442" cy="8983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6297196" y="3047807"/>
            <a:ext cx="703638" cy="661731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FF00">
                  <a:lumMod val="0"/>
                  <a:lumOff val="100000"/>
                  <a:alpha val="47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cxnSp>
        <p:nvCxnSpPr>
          <p:cNvPr id="160" name="Straight Connector 159"/>
          <p:cNvCxnSpPr/>
          <p:nvPr/>
        </p:nvCxnSpPr>
        <p:spPr bwMode="auto">
          <a:xfrm flipH="1" flipV="1">
            <a:off x="6952371" y="3725007"/>
            <a:ext cx="491783" cy="667705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rgbClr val="00B050"/>
                </a:gs>
                <a:gs pos="50000">
                  <a:srgbClr val="FFFF00">
                    <a:alpha val="44000"/>
                  </a:srgbClr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flipH="1">
            <a:off x="6438753" y="3710139"/>
            <a:ext cx="152566" cy="852112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rgbClr val="00B050"/>
                </a:gs>
                <a:gs pos="50000">
                  <a:srgbClr val="FFFF00">
                    <a:alpha val="44000"/>
                  </a:srgbClr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Footer Placeholder 4"/>
          <p:cNvSpPr txBox="1">
            <a:spLocks/>
          </p:cNvSpPr>
          <p:nvPr/>
        </p:nvSpPr>
        <p:spPr bwMode="auto">
          <a:xfrm>
            <a:off x="2988804" y="5180312"/>
            <a:ext cx="3178646" cy="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</a:rPr>
              <a:t>&lt;</a:t>
            </a:r>
            <a:r>
              <a:rPr lang="en-US" sz="2000" b="0" dirty="0" err="1" smtClean="0">
                <a:solidFill>
                  <a:schemeClr val="bg1"/>
                </a:solidFill>
              </a:rPr>
              <a:t>thiebaux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i="1" dirty="0">
                <a:solidFill>
                  <a:schemeClr val="bg1"/>
                </a:solidFill>
              </a:rPr>
              <a:t>@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isi.edu&gt;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92" name="Rectangle 2"/>
          <p:cNvSpPr txBox="1">
            <a:spLocks noChangeArrowheads="1"/>
          </p:cNvSpPr>
          <p:nvPr/>
        </p:nvSpPr>
        <p:spPr bwMode="auto">
          <a:xfrm>
            <a:off x="363383" y="193907"/>
            <a:ext cx="8097044" cy="1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5400" b="1" i="1" dirty="0" smtClean="0">
                <a:solidFill>
                  <a:schemeClr val="bg1">
                    <a:lumMod val="65000"/>
                  </a:schemeClr>
                </a:solidFill>
              </a:rPr>
              <a:t>Visual Analytics</a:t>
            </a:r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Complex Network Systems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197229" y="41565"/>
            <a:ext cx="568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21</a:t>
            </a:r>
            <a:r>
              <a:rPr lang="en-US" sz="1400" i="1" baseline="30000" dirty="0" smtClean="0">
                <a:solidFill>
                  <a:schemeClr val="bg1"/>
                </a:solidFill>
              </a:rPr>
              <a:t>st</a:t>
            </a:r>
            <a:r>
              <a:rPr lang="en-US" sz="1400" i="1" dirty="0" smtClean="0">
                <a:solidFill>
                  <a:schemeClr val="bg1"/>
                </a:solidFill>
              </a:rPr>
              <a:t> Century Art History for Computer Scientists…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44045" y="1154244"/>
            <a:ext cx="8190355" cy="3015974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17861" y="1256650"/>
            <a:ext cx="7780624" cy="1098624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1105"/>
            <a:ext cx="7677462" cy="762000"/>
          </a:xfrm>
        </p:spPr>
        <p:txBody>
          <a:bodyPr/>
          <a:lstStyle/>
          <a:p>
            <a:r>
              <a:rPr lang="en-US" dirty="0" smtClean="0"/>
              <a:t>ii. What is VA?</a:t>
            </a:r>
            <a:br>
              <a:rPr lang="en-US" dirty="0" smtClean="0"/>
            </a:br>
            <a:r>
              <a:rPr lang="en-US" sz="1600" dirty="0" smtClean="0"/>
              <a:t>Some definitions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86774"/>
            <a:ext cx="7981950" cy="5152126"/>
          </a:xfrm>
        </p:spPr>
        <p:txBody>
          <a:bodyPr/>
          <a:lstStyle/>
          <a:p>
            <a:r>
              <a:rPr lang="en-US" sz="2000" b="1" dirty="0" smtClean="0"/>
              <a:t>Data Visualization</a:t>
            </a:r>
            <a:endParaRPr lang="en-US" sz="1800" i="1" dirty="0" smtClean="0"/>
          </a:p>
          <a:p>
            <a:pPr lvl="1"/>
            <a:r>
              <a:rPr lang="en-US" sz="1600" dirty="0" smtClean="0"/>
              <a:t>Concerned mainly with meaningful </a:t>
            </a:r>
            <a:r>
              <a:rPr lang="en-US" sz="1600" i="1" dirty="0" smtClean="0"/>
              <a:t>rendering</a:t>
            </a:r>
            <a:r>
              <a:rPr lang="en-US" sz="1600" dirty="0" smtClean="0"/>
              <a:t> of spatial data</a:t>
            </a:r>
          </a:p>
          <a:p>
            <a:pPr lvl="2"/>
            <a:r>
              <a:rPr lang="en-US" sz="1400" dirty="0" smtClean="0"/>
              <a:t>Obvious/intrinsic representation of spatial/temporal phenomena</a:t>
            </a:r>
          </a:p>
          <a:p>
            <a:pPr lvl="2"/>
            <a:endParaRPr lang="en-US" sz="1000" dirty="0" smtClean="0"/>
          </a:p>
          <a:p>
            <a:r>
              <a:rPr lang="en-US" sz="2000" b="1" dirty="0" smtClean="0"/>
              <a:t>Information Visualization</a:t>
            </a:r>
            <a:endParaRPr lang="en-US" sz="1800" i="1" dirty="0" smtClean="0"/>
          </a:p>
          <a:p>
            <a:pPr lvl="1"/>
            <a:r>
              <a:rPr lang="en-US" sz="1600" dirty="0" smtClean="0"/>
              <a:t>Concerned with representing data with no intrinsic/ideal spatial organization (structured but abstract), for rendering</a:t>
            </a:r>
          </a:p>
          <a:p>
            <a:pPr lvl="2"/>
            <a:r>
              <a:rPr lang="en-US" sz="1400" dirty="0" smtClean="0"/>
              <a:t>Apply meaningful clustering/</a:t>
            </a:r>
            <a:r>
              <a:rPr lang="en-US" sz="1400" dirty="0" err="1" smtClean="0"/>
              <a:t>spatializing</a:t>
            </a:r>
            <a:r>
              <a:rPr lang="en-US" sz="1400" dirty="0" smtClean="0"/>
              <a:t> heuristics</a:t>
            </a:r>
          </a:p>
          <a:p>
            <a:pPr lvl="2"/>
            <a:r>
              <a:rPr lang="en-US" sz="1400" dirty="0" smtClean="0"/>
              <a:t>Map to dimensional models, glyphs, </a:t>
            </a:r>
            <a:r>
              <a:rPr lang="en-US" sz="1400" dirty="0" err="1" smtClean="0"/>
              <a:t>colormaps</a:t>
            </a:r>
            <a:endParaRPr lang="en-US" sz="1400" dirty="0" smtClean="0"/>
          </a:p>
          <a:p>
            <a:pPr lvl="2"/>
            <a:endParaRPr lang="en-US" sz="1000" dirty="0" smtClean="0"/>
          </a:p>
          <a:p>
            <a:r>
              <a:rPr lang="en-US" sz="2000" b="1" dirty="0" smtClean="0"/>
              <a:t>Visual Analytics</a:t>
            </a:r>
            <a:endParaRPr lang="en-US" sz="2000" dirty="0" smtClean="0"/>
          </a:p>
          <a:p>
            <a:pPr lvl="1"/>
            <a:r>
              <a:rPr lang="en-US" sz="1600" dirty="0" smtClean="0"/>
              <a:t>Concerned with using visual tools [above] for analytic reasoning, in complex and data-rich problem domains (Thomas 2005)</a:t>
            </a:r>
          </a:p>
          <a:p>
            <a:pPr lvl="2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Supporting real-time decision making: human in the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diagnostic loop</a:t>
            </a:r>
          </a:p>
          <a:p>
            <a:pPr lvl="2"/>
            <a:r>
              <a:rPr lang="en-US" sz="1400" dirty="0" smtClean="0"/>
              <a:t>HCI, Interaction, perception characteristics, visual impedance matching, cognitive efficiency, tool generality/specificity, evaluation</a:t>
            </a:r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07" y="99391"/>
            <a:ext cx="5195455" cy="6858000"/>
          </a:xfrm>
          <a:prstGeom prst="rect">
            <a:avLst/>
          </a:prstGeom>
          <a:scene3d>
            <a:camera prst="isometricOffAxis2Right">
              <a:rot lat="1800000" lon="18600000" rev="6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22433" cy="762000"/>
          </a:xfrm>
        </p:spPr>
        <p:txBody>
          <a:bodyPr/>
          <a:lstStyle/>
          <a:p>
            <a:r>
              <a:rPr lang="en-US" dirty="0" smtClean="0"/>
              <a:t>Analytics?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24" y="1323257"/>
            <a:ext cx="7772400" cy="4579495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application </a:t>
            </a:r>
            <a:r>
              <a:rPr lang="en-US" sz="2400" dirty="0"/>
              <a:t>of computer technology, operational research, and statistics to solve </a:t>
            </a:r>
            <a:r>
              <a:rPr lang="en-US" sz="2400" dirty="0" smtClean="0"/>
              <a:t>problems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process of obtaining </a:t>
            </a:r>
            <a:r>
              <a:rPr lang="en-US" sz="2400" dirty="0" smtClean="0"/>
              <a:t>optimal </a:t>
            </a:r>
            <a:r>
              <a:rPr lang="en-US" sz="2400" dirty="0"/>
              <a:t>or realistic </a:t>
            </a:r>
            <a:r>
              <a:rPr lang="en-US" sz="2400" dirty="0" smtClean="0"/>
              <a:t>decisions </a:t>
            </a:r>
            <a:r>
              <a:rPr lang="en-US" sz="2400" dirty="0"/>
              <a:t>based on existing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data might be huge, incomplete, conflicting</a:t>
            </a:r>
          </a:p>
          <a:p>
            <a:endParaRPr lang="en-US" dirty="0" smtClean="0"/>
          </a:p>
          <a:p>
            <a:r>
              <a:rPr lang="en-US" sz="2400" dirty="0"/>
              <a:t>"the science of analysis"</a:t>
            </a:r>
            <a:endParaRPr lang="en-US" sz="2400" dirty="0" smtClean="0"/>
          </a:p>
          <a:p>
            <a:pPr lvl="1"/>
            <a:r>
              <a:rPr lang="en-US" sz="2000" dirty="0"/>
              <a:t>evolved from the application of computers to the </a:t>
            </a:r>
            <a:r>
              <a:rPr lang="en-US" sz="2000" dirty="0" smtClean="0"/>
              <a:t>interpretation of </a:t>
            </a:r>
            <a:r>
              <a:rPr lang="en-US" sz="2000" dirty="0"/>
              <a:t>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32492" cy="762000"/>
          </a:xfrm>
        </p:spPr>
        <p:txBody>
          <a:bodyPr/>
          <a:lstStyle/>
          <a:p>
            <a:r>
              <a:rPr lang="en-US" dirty="0" smtClean="0"/>
              <a:t>Applying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71" y="1517586"/>
            <a:ext cx="7959777" cy="4347151"/>
          </a:xfrm>
        </p:spPr>
        <p:txBody>
          <a:bodyPr/>
          <a:lstStyle/>
          <a:p>
            <a:r>
              <a:rPr lang="en-US" sz="2200" dirty="0" smtClean="0"/>
              <a:t>Data mining</a:t>
            </a:r>
          </a:p>
          <a:p>
            <a:pPr lvl="1"/>
            <a:r>
              <a:rPr lang="en-US" sz="2200" dirty="0" smtClean="0"/>
              <a:t>Aggregation of trends/structure</a:t>
            </a:r>
          </a:p>
          <a:p>
            <a:pPr lvl="1"/>
            <a:r>
              <a:rPr lang="en-US" sz="2200" dirty="0" smtClean="0"/>
              <a:t>Finding a needle in a haystack</a:t>
            </a:r>
          </a:p>
          <a:p>
            <a:pPr lvl="1"/>
            <a:endParaRPr lang="en-US" sz="1000" dirty="0" smtClean="0"/>
          </a:p>
          <a:p>
            <a:r>
              <a:rPr lang="en-US" sz="2200" dirty="0" smtClean="0"/>
              <a:t>Interactive/dynamic discovery/exploration</a:t>
            </a:r>
          </a:p>
          <a:p>
            <a:pPr lvl="1"/>
            <a:r>
              <a:rPr lang="en-US" sz="2200" dirty="0" smtClean="0"/>
              <a:t>Drilling: overview/zoom/filter/details</a:t>
            </a:r>
          </a:p>
          <a:p>
            <a:pPr lvl="1"/>
            <a:r>
              <a:rPr lang="en-US" sz="2200" dirty="0" smtClean="0"/>
              <a:t>Selection, sweeping, </a:t>
            </a:r>
            <a:r>
              <a:rPr lang="en-US" sz="2200" i="1" dirty="0" smtClean="0"/>
              <a:t>brushing</a:t>
            </a:r>
          </a:p>
          <a:p>
            <a:pPr lvl="1"/>
            <a:r>
              <a:rPr lang="en-US" sz="2200" dirty="0" smtClean="0"/>
              <a:t>Looking for something </a:t>
            </a:r>
            <a:r>
              <a:rPr lang="en-US" sz="2200" i="1" dirty="0" smtClean="0"/>
              <a:t>odd</a:t>
            </a:r>
          </a:p>
          <a:p>
            <a:pPr lvl="1"/>
            <a:endParaRPr lang="en-US" sz="1000" i="1" dirty="0" smtClean="0"/>
          </a:p>
          <a:p>
            <a:r>
              <a:rPr lang="en-US" sz="2200" dirty="0" smtClean="0"/>
              <a:t>Hypothesis development &amp; validation</a:t>
            </a:r>
          </a:p>
          <a:p>
            <a:pPr lvl="1"/>
            <a:r>
              <a:rPr lang="en-US" sz="2200" dirty="0" smtClean="0"/>
              <a:t>Testing new codes, heuristics, parameter settings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77462" cy="762000"/>
          </a:xfrm>
        </p:spPr>
        <p:txBody>
          <a:bodyPr/>
          <a:lstStyle/>
          <a:p>
            <a:r>
              <a:rPr lang="en-US" dirty="0" smtClean="0"/>
              <a:t>“Visual Analytics”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4437086"/>
            <a:ext cx="8499423" cy="1701384"/>
          </a:xfrm>
        </p:spPr>
        <p:txBody>
          <a:bodyPr/>
          <a:lstStyle/>
          <a:p>
            <a:r>
              <a:rPr lang="en-US" sz="2400" dirty="0" smtClean="0"/>
              <a:t>Coined 2005</a:t>
            </a:r>
          </a:p>
          <a:p>
            <a:pPr lvl="1"/>
            <a:r>
              <a:rPr lang="en-US" sz="1800" dirty="0"/>
              <a:t>J. Thomas, K. Cook, </a:t>
            </a:r>
            <a:r>
              <a:rPr lang="en-US" sz="1800" b="1" dirty="0"/>
              <a:t>Illuminating the </a:t>
            </a:r>
            <a:r>
              <a:rPr lang="en-US" sz="1800" b="1" dirty="0" smtClean="0"/>
              <a:t>Path: </a:t>
            </a:r>
            <a:r>
              <a:rPr lang="en-US" sz="1800" b="1" i="1" dirty="0" smtClean="0"/>
              <a:t>Research and Development Agenda for Visual Analytics</a:t>
            </a:r>
            <a:r>
              <a:rPr lang="en-US" sz="1800" dirty="0" smtClean="0"/>
              <a:t>, </a:t>
            </a:r>
            <a:r>
              <a:rPr lang="en-US" sz="1800" dirty="0"/>
              <a:t>2005</a:t>
            </a:r>
          </a:p>
          <a:p>
            <a:pPr lvl="1"/>
            <a:r>
              <a:rPr lang="en-US" sz="1800" dirty="0"/>
              <a:t>derives from J. W. </a:t>
            </a:r>
            <a:r>
              <a:rPr lang="en-US" sz="1800" dirty="0" err="1"/>
              <a:t>Tukey</a:t>
            </a:r>
            <a:r>
              <a:rPr lang="en-US" sz="1800" dirty="0"/>
              <a:t>, </a:t>
            </a:r>
            <a:r>
              <a:rPr lang="en-US" sz="1800" b="1" i="1" dirty="0"/>
              <a:t>Exploratory Data Analysis</a:t>
            </a:r>
            <a:r>
              <a:rPr lang="en-US" sz="1800" dirty="0"/>
              <a:t>, 1977</a:t>
            </a:r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10" y="1156920"/>
            <a:ext cx="5261516" cy="32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940446" y="3199760"/>
            <a:ext cx="22035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dirty="0" err="1"/>
              <a:t>Keim</a:t>
            </a:r>
            <a:r>
              <a:rPr lang="en-US" sz="1600" dirty="0"/>
              <a:t> et. al.: </a:t>
            </a:r>
            <a:r>
              <a:rPr lang="en-US" sz="1600" b="0" i="1" dirty="0"/>
              <a:t>Visual Analytics, </a:t>
            </a:r>
            <a:r>
              <a:rPr lang="en-US" sz="1600" b="0" dirty="0"/>
              <a:t>2009</a:t>
            </a:r>
          </a:p>
          <a:p>
            <a:pPr algn="l"/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081982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52687" cy="762000"/>
          </a:xfrm>
        </p:spPr>
        <p:txBody>
          <a:bodyPr/>
          <a:lstStyle/>
          <a:p>
            <a:r>
              <a:rPr lang="en-US" dirty="0" smtClean="0"/>
              <a:t>VA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73126" y="1240440"/>
            <a:ext cx="7207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&gt;"/>
              <a:defRPr>
                <a:solidFill>
                  <a:srgbClr val="006699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 smtClean="0"/>
              <a:t>Build better understanding of problem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b="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b="0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b="0" dirty="0" smtClean="0"/>
          </a:p>
          <a:p>
            <a:pPr>
              <a:defRPr/>
            </a:pPr>
            <a:r>
              <a:rPr lang="en-US" b="0" dirty="0" smtClean="0"/>
              <a:t>Build better models, better tools</a:t>
            </a:r>
          </a:p>
          <a:p>
            <a:pPr lvl="1">
              <a:defRPr/>
            </a:pPr>
            <a:r>
              <a:rPr lang="en-US" sz="2000" b="0" dirty="0" smtClean="0"/>
              <a:t>(moving the development frontier forward)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6" y="1853343"/>
            <a:ext cx="5860398" cy="33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c 13"/>
          <p:cNvSpPr/>
          <p:nvPr/>
        </p:nvSpPr>
        <p:spPr bwMode="auto">
          <a:xfrm flipH="1">
            <a:off x="938176" y="2066131"/>
            <a:ext cx="508000" cy="3314700"/>
          </a:xfrm>
          <a:prstGeom prst="arc">
            <a:avLst>
              <a:gd name="adj1" fmla="val 16200000"/>
              <a:gd name="adj2" fmla="val 5345648"/>
            </a:avLst>
          </a:prstGeom>
          <a:noFill/>
          <a:ln w="63500" cap="flat" cmpd="sng" algn="ctr">
            <a:gradFill>
              <a:gsLst>
                <a:gs pos="0">
                  <a:srgbClr val="00B050"/>
                </a:gs>
                <a:gs pos="100000">
                  <a:srgbClr val="00B050">
                    <a:alpha val="10000"/>
                  </a:srgbClr>
                </a:gs>
              </a:gsLst>
              <a:lin ang="5400000" scaled="0"/>
            </a:gra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 flipV="1">
            <a:off x="7478676" y="2278944"/>
            <a:ext cx="723900" cy="3067755"/>
          </a:xfrm>
          <a:prstGeom prst="arc">
            <a:avLst>
              <a:gd name="adj1" fmla="val 16200000"/>
              <a:gd name="adj2" fmla="val 5345648"/>
            </a:avLst>
          </a:prstGeom>
          <a:noFill/>
          <a:ln w="63500" cap="flat" cmpd="sng" algn="ctr"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602624" y="4070842"/>
            <a:ext cx="1872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660033"/>
                </a:solidFill>
                <a:latin typeface="Verdana" pitchFamily="34" charset="0"/>
              </a:defRPr>
            </a:lvl1pPr>
            <a:lvl2pPr marL="742950" indent="-285750">
              <a:defRPr sz="4400" b="1">
                <a:solidFill>
                  <a:srgbClr val="660033"/>
                </a:solidFill>
                <a:latin typeface="Verdana" pitchFamily="34" charset="0"/>
              </a:defRPr>
            </a:lvl2pPr>
            <a:lvl3pPr marL="11430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3pPr>
            <a:lvl4pPr marL="16002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4pPr>
            <a:lvl5pPr marL="2057400" indent="-228600">
              <a:defRPr sz="4400" b="1">
                <a:solidFill>
                  <a:srgbClr val="660033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600" dirty="0" err="1" smtClean="0"/>
              <a:t>Keim</a:t>
            </a:r>
            <a:r>
              <a:rPr lang="en-US" sz="1600" dirty="0" smtClean="0"/>
              <a:t> </a:t>
            </a:r>
            <a:r>
              <a:rPr lang="en-US" sz="1600" b="0" dirty="0" smtClean="0"/>
              <a:t>2009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5095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07443" cy="762000"/>
          </a:xfrm>
        </p:spPr>
        <p:txBody>
          <a:bodyPr/>
          <a:lstStyle/>
          <a:p>
            <a:r>
              <a:rPr lang="en-US" dirty="0" smtClean="0"/>
              <a:t>iii. VA for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12" y="1345366"/>
            <a:ext cx="7600013" cy="4875551"/>
          </a:xfrm>
        </p:spPr>
        <p:txBody>
          <a:bodyPr/>
          <a:lstStyle/>
          <a:p>
            <a:r>
              <a:rPr lang="en-US" sz="2000" dirty="0" smtClean="0"/>
              <a:t>View network topology</a:t>
            </a:r>
          </a:p>
          <a:p>
            <a:pPr lvl="1"/>
            <a:r>
              <a:rPr lang="en-US" sz="1800" dirty="0" smtClean="0"/>
              <a:t>Connectivity graphs, geo-spatial, bandwidth, privilege</a:t>
            </a:r>
          </a:p>
          <a:p>
            <a:r>
              <a:rPr lang="en-US" sz="2000" dirty="0" smtClean="0"/>
              <a:t>View communication topology</a:t>
            </a:r>
          </a:p>
          <a:p>
            <a:pPr lvl="1"/>
            <a:r>
              <a:rPr lang="en-US" sz="1800" dirty="0" smtClean="0"/>
              <a:t>Temporal, causal, attack analysis, defense strategies</a:t>
            </a:r>
          </a:p>
          <a:p>
            <a:r>
              <a:rPr lang="en-US" sz="2000" dirty="0" smtClean="0"/>
              <a:t>View flow patterns</a:t>
            </a:r>
          </a:p>
          <a:p>
            <a:pPr lvl="1"/>
            <a:r>
              <a:rPr lang="en-US" sz="1800" dirty="0" smtClean="0"/>
              <a:t>Signature matching, highlighting</a:t>
            </a:r>
          </a:p>
          <a:p>
            <a:pPr lvl="1"/>
            <a:r>
              <a:rPr lang="en-US" sz="1800" dirty="0" smtClean="0"/>
              <a:t>Behavior examination and exploration</a:t>
            </a:r>
          </a:p>
          <a:p>
            <a:r>
              <a:rPr lang="en-US" sz="2000" dirty="0" smtClean="0"/>
              <a:t>Apply spatial reasoning</a:t>
            </a:r>
          </a:p>
          <a:p>
            <a:pPr lvl="1"/>
            <a:r>
              <a:rPr lang="en-US" sz="1800" dirty="0" smtClean="0"/>
              <a:t>Connectivity heuristics, modular identification</a:t>
            </a:r>
          </a:p>
          <a:p>
            <a:r>
              <a:rPr lang="en-US" sz="2000" dirty="0" smtClean="0"/>
              <a:t>Reduce visual complexity</a:t>
            </a:r>
          </a:p>
          <a:p>
            <a:pPr lvl="1"/>
            <a:r>
              <a:rPr lang="en-US" sz="1800" dirty="0" smtClean="0"/>
              <a:t>Retaining event semantics, contextual meaning</a:t>
            </a:r>
          </a:p>
          <a:p>
            <a:pPr lvl="1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Scalability to higher order tasks, problem complexity</a:t>
            </a:r>
          </a:p>
          <a:p>
            <a:pPr lvl="1"/>
            <a:r>
              <a:rPr lang="en-US" sz="1800" dirty="0" smtClean="0"/>
              <a:t>Defining a feature trade-off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Visual Analytics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A582-3F30-4324-BE39-ED9B108577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vc-vr-excerpt">
  <a:themeElements>
    <a:clrScheme name="">
      <a:dk1>
        <a:srgbClr val="000000"/>
      </a:dk1>
      <a:lt1>
        <a:srgbClr val="FFFFFF"/>
      </a:lt1>
      <a:dk2>
        <a:srgbClr val="FF66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vc-vr-excer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vc-vr-excer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c-vr-excer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vc-vr-excer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c-vr-excer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c-vr-excer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c-vr-excer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c-vr-excer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Settings\Marcus Thiebaux\My Documents\gvc-vr-excerpt.ppt</Template>
  <TotalTime>56332</TotalTime>
  <Words>2011</Words>
  <Application>Microsoft Office PowerPoint</Application>
  <PresentationFormat>On-screen Show (4:3)</PresentationFormat>
  <Paragraphs>438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gvc-vr-excerpt</vt:lpstr>
      <vt:lpstr>an introduction to  Visual Analytics for  Complex Network Systems</vt:lpstr>
      <vt:lpstr>i. Exemplary problem DNS cache poisoning attack</vt:lpstr>
      <vt:lpstr>DNS-CPA visualization</vt:lpstr>
      <vt:lpstr>ii. What is VA? Some definitions</vt:lpstr>
      <vt:lpstr>Analytics?</vt:lpstr>
      <vt:lpstr>Applying Analytics</vt:lpstr>
      <vt:lpstr>“Visual Analytics”</vt:lpstr>
      <vt:lpstr>VA process</vt:lpstr>
      <vt:lpstr>iii. VA for Network Security</vt:lpstr>
      <vt:lpstr>Example tool: SynerScope </vt:lpstr>
      <vt:lpstr>Parallel Coordinate Signatures</vt:lpstr>
      <vt:lpstr>PNNL Traffic Circle</vt:lpstr>
      <vt:lpstr>Attack Graph Aggregation</vt:lpstr>
      <vt:lpstr>Graph Signatures</vt:lpstr>
      <vt:lpstr>missing organizer…</vt:lpstr>
      <vt:lpstr>PCA dimension reduction</vt:lpstr>
      <vt:lpstr>Modular Reasoning</vt:lpstr>
      <vt:lpstr>Comparative Analysis</vt:lpstr>
      <vt:lpstr>iv. DNS-CPA revisited</vt:lpstr>
      <vt:lpstr>DNS setting</vt:lpstr>
      <vt:lpstr>Local attack setting</vt:lpstr>
      <vt:lpstr>External attack setting</vt:lpstr>
      <vt:lpstr>Temporal signature glyphs</vt:lpstr>
      <vt:lpstr>Are we done?</vt:lpstr>
      <vt:lpstr>v. Requirements Analysis Case study in Biological Pathway tools</vt:lpstr>
      <vt:lpstr>Saraiya…</vt:lpstr>
      <vt:lpstr>vi. Finally…</vt:lpstr>
      <vt:lpstr>Conclusion</vt:lpstr>
      <vt:lpstr>A. glyphs!</vt:lpstr>
      <vt:lpstr>graphemes</vt:lpstr>
      <vt:lpstr>PowerPoint Presentation</vt:lpstr>
      <vt:lpstr>PowerPoint Presentation</vt:lpstr>
      <vt:lpstr>PowerPoint Presentation</vt:lpstr>
    </vt:vector>
  </TitlesOfParts>
  <Company>Information Sciences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Browsing in Grid-based Visual Exploration</dc:title>
  <dc:creator>Marcus Thiebaux</dc:creator>
  <cp:lastModifiedBy>Thiebaux</cp:lastModifiedBy>
  <cp:revision>625</cp:revision>
  <cp:lastPrinted>2011-10-24T21:21:53Z</cp:lastPrinted>
  <dcterms:created xsi:type="dcterms:W3CDTF">2003-01-31T23:30:47Z</dcterms:created>
  <dcterms:modified xsi:type="dcterms:W3CDTF">2011-10-26T03:09:48Z</dcterms:modified>
</cp:coreProperties>
</file>