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4" r:id="rId5"/>
    <p:sldId id="272" r:id="rId6"/>
    <p:sldId id="261" r:id="rId7"/>
    <p:sldId id="262" r:id="rId8"/>
    <p:sldId id="275" r:id="rId9"/>
    <p:sldId id="279" r:id="rId10"/>
    <p:sldId id="277" r:id="rId11"/>
    <p:sldId id="278" r:id="rId12"/>
    <p:sldId id="267" r:id="rId13"/>
    <p:sldId id="271" r:id="rId14"/>
    <p:sldId id="27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0" autoAdjust="0"/>
    <p:restoredTop sz="94660"/>
  </p:normalViewPr>
  <p:slideViewPr>
    <p:cSldViewPr snapToGrid="0" snapToObjects="1" showGuides="1">
      <p:cViewPr>
        <p:scale>
          <a:sx n="95" d="100"/>
          <a:sy n="95" d="100"/>
        </p:scale>
        <p:origin x="-540" y="-306"/>
      </p:cViewPr>
      <p:guideLst>
        <p:guide orient="horz" pos="4142"/>
        <p:guide pos="56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17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1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0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1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2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8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7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28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8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6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C7DD1-28C0-A342-BB6D-22617AD76998}" type="datetimeFigureOut">
              <a:rPr lang="en-US" smtClean="0"/>
              <a:t>8/23/2013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9F788-E66E-4F45-982F-EFBBBFB626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0.wdp"/><Relationship Id="rId3" Type="http://schemas.microsoft.com/office/2007/relationships/hdphoto" Target="../media/hdphoto13.wdp"/><Relationship Id="rId7" Type="http://schemas.microsoft.com/office/2007/relationships/hdphoto" Target="../media/hdphoto11.wdp"/><Relationship Id="rId12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18.wdp"/><Relationship Id="rId5" Type="http://schemas.microsoft.com/office/2007/relationships/hdphoto" Target="../media/hdphoto14.wdp"/><Relationship Id="rId15" Type="http://schemas.microsoft.com/office/2007/relationships/hdphoto" Target="../media/hdphoto19.wdp"/><Relationship Id="rId10" Type="http://schemas.openxmlformats.org/officeDocument/2006/relationships/image" Target="../media/image59.png"/><Relationship Id="rId4" Type="http://schemas.openxmlformats.org/officeDocument/2006/relationships/image" Target="../media/image49.png"/><Relationship Id="rId9" Type="http://schemas.microsoft.com/office/2007/relationships/hdphoto" Target="../media/hdphoto17.wdp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5.jpeg"/><Relationship Id="rId2" Type="http://schemas.openxmlformats.org/officeDocument/2006/relationships/image" Target="../media/image2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4.png"/><Relationship Id="rId5" Type="http://schemas.openxmlformats.org/officeDocument/2006/relationships/image" Target="../media/image20.jpg"/><Relationship Id="rId15" Type="http://schemas.openxmlformats.org/officeDocument/2006/relationships/image" Target="../media/image27.jpg"/><Relationship Id="rId10" Type="http://schemas.microsoft.com/office/2007/relationships/hdphoto" Target="../media/hdphoto5.wdp"/><Relationship Id="rId4" Type="http://schemas.openxmlformats.org/officeDocument/2006/relationships/image" Target="../media/image19.jpeg"/><Relationship Id="rId9" Type="http://schemas.openxmlformats.org/officeDocument/2006/relationships/image" Target="../media/image23.jpeg"/><Relationship Id="rId1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29.jpg"/><Relationship Id="rId7" Type="http://schemas.microsoft.com/office/2007/relationships/hdphoto" Target="../media/hdphoto8.wdp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5.png"/><Relationship Id="rId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" Type="http://schemas.openxmlformats.org/officeDocument/2006/relationships/image" Target="../media/image2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tiff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4" Type="http://schemas.openxmlformats.org/officeDocument/2006/relationships/image" Target="../media/image44.jpg"/><Relationship Id="rId9" Type="http://schemas.openxmlformats.org/officeDocument/2006/relationships/image" Target="../media/image47.png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7930203526_1b2f4e46c6_b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3" t="23025" r="2144" b="14949"/>
          <a:stretch/>
        </p:blipFill>
        <p:spPr>
          <a:xfrm>
            <a:off x="0" y="1648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4469" y="4180913"/>
            <a:ext cx="398243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 Rangers </a:t>
            </a:r>
            <a:r>
              <a:rPr lang="en-GB" sz="3200" b="1" dirty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Football </a:t>
            </a: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Club</a:t>
            </a:r>
          </a:p>
          <a:p>
            <a:r>
              <a:rPr lang="en-GB" sz="2000" b="1" dirty="0" smtClean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			Be part of the journey.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2518" y="5286696"/>
            <a:ext cx="2081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0090"/>
                </a:solidFill>
                <a:latin typeface="+mj-lt"/>
                <a:cs typeface="Etelka Text Pro" charset="0"/>
              </a:rPr>
              <a:t>Official Digital/</a:t>
            </a:r>
            <a:r>
              <a:rPr lang="en-GB" b="1" dirty="0">
                <a:solidFill>
                  <a:srgbClr val="000090"/>
                </a:solidFill>
                <a:latin typeface="+mj-lt"/>
                <a:cs typeface="Etelka Text Pro" charset="0"/>
              </a:rPr>
              <a:t>W</a:t>
            </a:r>
            <a:r>
              <a:rPr lang="en-GB" b="1" dirty="0" smtClean="0">
                <a:solidFill>
                  <a:srgbClr val="000090"/>
                </a:solidFill>
                <a:latin typeface="+mj-lt"/>
                <a:cs typeface="Etelka Text Pro" charset="0"/>
              </a:rPr>
              <a:t>ifi </a:t>
            </a:r>
          </a:p>
          <a:p>
            <a:pPr algn="ctr"/>
            <a:r>
              <a:rPr lang="en-GB" b="1" dirty="0" smtClean="0">
                <a:solidFill>
                  <a:srgbClr val="000090"/>
                </a:solidFill>
                <a:latin typeface="+mj-lt"/>
                <a:cs typeface="Etelka Text Pro" charset="0"/>
              </a:rPr>
              <a:t>Betting Partner</a:t>
            </a:r>
            <a:endParaRPr lang="en-US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208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988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95287" y="260350"/>
            <a:ext cx="8547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Rangers Stadium </a:t>
            </a:r>
            <a:r>
              <a:rPr lang="en-GB" sz="2800" dirty="0">
                <a:solidFill>
                  <a:schemeClr val="bg1"/>
                </a:solidFill>
                <a:latin typeface="+mn-lt"/>
                <a:cs typeface="Etelka Text Pro" charset="0"/>
              </a:rPr>
              <a:t>W</a:t>
            </a:r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ifi </a:t>
            </a:r>
            <a:endParaRPr lang="en-GB" sz="2800" dirty="0">
              <a:solidFill>
                <a:schemeClr val="bg1"/>
              </a:solidFill>
              <a:latin typeface="+mn-lt"/>
              <a:cs typeface="Etelka Text Pro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7837" y="925273"/>
            <a:ext cx="86683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Ibrox Stadium Wifi installation  from September 2013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Rolling installation by stand with completion October 2013 – 51,000+ full stadium coverage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Stadium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  <a:cs typeface="Etelka Text Pro"/>
              </a:rPr>
              <a:t>Wifi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 to act as portal for fans in-stadia and beyond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Improving the matchday experience, greater fan interaction and engagement driving sales to Club products/services and  to our partners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The Ibrox App – Android &amp;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  <a:cs typeface="Etelka Text Pro"/>
              </a:rPr>
              <a:t>iOS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- multi-platform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App Features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In App Betting: Integrate betting partner mobile betting platform (HTML 5</a:t>
            </a:r>
            <a:r>
              <a:rPr lang="en-GB" sz="1600" dirty="0" smtClean="0">
                <a:solidFill>
                  <a:schemeClr val="bg1"/>
                </a:solidFill>
              </a:rPr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Match </a:t>
            </a:r>
            <a:r>
              <a:rPr lang="en-GB" sz="1600" dirty="0">
                <a:solidFill>
                  <a:schemeClr val="bg1"/>
                </a:solidFill>
              </a:rPr>
              <a:t>Day Info: Provide the fan with the match day info they need. -Team </a:t>
            </a:r>
            <a:r>
              <a:rPr lang="en-GB" sz="1600" dirty="0" smtClean="0">
                <a:solidFill>
                  <a:schemeClr val="bg1"/>
                </a:solidFill>
              </a:rPr>
              <a:t>sheets etc</a:t>
            </a:r>
            <a:endParaRPr lang="en-GB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Social media – Facebook and Twitter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News</a:t>
            </a:r>
            <a:r>
              <a:rPr lang="en-GB" sz="1600" dirty="0">
                <a:solidFill>
                  <a:schemeClr val="bg1"/>
                </a:solidFill>
              </a:rPr>
              <a:t>: RSS feeds for up to date news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One </a:t>
            </a:r>
            <a:r>
              <a:rPr lang="en-GB" sz="1600" dirty="0">
                <a:solidFill>
                  <a:schemeClr val="bg1"/>
                </a:solidFill>
              </a:rPr>
              <a:t>click calling for </a:t>
            </a:r>
            <a:r>
              <a:rPr lang="en-GB" sz="1600" dirty="0" smtClean="0">
                <a:solidFill>
                  <a:schemeClr val="bg1"/>
                </a:solidFill>
              </a:rPr>
              <a:t>key </a:t>
            </a:r>
            <a:r>
              <a:rPr lang="en-GB" sz="1600" dirty="0">
                <a:solidFill>
                  <a:schemeClr val="bg1"/>
                </a:solidFill>
              </a:rPr>
              <a:t>Rangers </a:t>
            </a:r>
            <a:r>
              <a:rPr lang="en-GB" sz="1600" dirty="0" smtClean="0">
                <a:solidFill>
                  <a:schemeClr val="bg1"/>
                </a:solidFill>
              </a:rPr>
              <a:t>Products: Ticket </a:t>
            </a:r>
            <a:r>
              <a:rPr lang="en-GB" sz="1600" dirty="0">
                <a:solidFill>
                  <a:schemeClr val="bg1"/>
                </a:solidFill>
              </a:rPr>
              <a:t>Sales / Store / Corporate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Mobile </a:t>
            </a:r>
            <a:r>
              <a:rPr lang="en-GB" sz="1600" dirty="0">
                <a:solidFill>
                  <a:schemeClr val="bg1"/>
                </a:solidFill>
              </a:rPr>
              <a:t>Store: </a:t>
            </a:r>
            <a:r>
              <a:rPr lang="en-GB" sz="1600" dirty="0" smtClean="0">
                <a:solidFill>
                  <a:schemeClr val="bg1"/>
                </a:solidFill>
              </a:rPr>
              <a:t>products </a:t>
            </a:r>
            <a:r>
              <a:rPr lang="en-GB" sz="1600" dirty="0">
                <a:solidFill>
                  <a:schemeClr val="bg1"/>
                </a:solidFill>
              </a:rPr>
              <a:t>/ merchandise </a:t>
            </a:r>
            <a:endParaRPr lang="en-GB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Food sales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Discounts and offers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Sponsors section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Fan photo upload feature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Data collection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GB" sz="1600" dirty="0" smtClean="0">
                <a:solidFill>
                  <a:schemeClr val="bg1"/>
                </a:solidFill>
              </a:rPr>
              <a:t>YouTube </a:t>
            </a:r>
            <a:r>
              <a:rPr lang="en-GB" sz="1600" dirty="0">
                <a:solidFill>
                  <a:schemeClr val="bg1"/>
                </a:solidFill>
              </a:rPr>
              <a:t>c</a:t>
            </a:r>
            <a:r>
              <a:rPr lang="en-GB" sz="1600" dirty="0" smtClean="0">
                <a:solidFill>
                  <a:schemeClr val="bg1"/>
                </a:solidFill>
              </a:rPr>
              <a:t>hannel </a:t>
            </a:r>
            <a:r>
              <a:rPr lang="en-GB" sz="1600" dirty="0">
                <a:solidFill>
                  <a:schemeClr val="bg1"/>
                </a:solidFill>
              </a:rPr>
              <a:t>integration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>
              <a:solidFill>
                <a:srgbClr val="FF0000"/>
              </a:solidFill>
              <a:latin typeface="+mj-lt"/>
              <a:cs typeface="Etelka Text Pro"/>
            </a:endParaRPr>
          </a:p>
          <a:p>
            <a:endParaRPr lang="en-US" sz="1600" dirty="0" smtClean="0">
              <a:solidFill>
                <a:srgbClr val="FF0000"/>
              </a:solidFill>
              <a:latin typeface="+mj-lt"/>
              <a:cs typeface="Etelk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3068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988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95287" y="260350"/>
            <a:ext cx="8547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Digital/Wifi Betting Partner</a:t>
            </a:r>
            <a:endParaRPr lang="en-GB" sz="2800" dirty="0">
              <a:solidFill>
                <a:schemeClr val="bg1"/>
              </a:solidFill>
              <a:latin typeface="+mn-lt"/>
              <a:cs typeface="Etelka Text Pro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287" y="1297062"/>
            <a:ext cx="86683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cs typeface="Etelka Text Pro"/>
              </a:rPr>
              <a:t>WIFI BETTING</a:t>
            </a:r>
            <a:br>
              <a:rPr lang="en-US" sz="1600" dirty="0" smtClean="0">
                <a:solidFill>
                  <a:srgbClr val="FF0000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rgbClr val="FF0000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Exclusive right to provide digital betting services via the Rangers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  <a:cs typeface="Etelka Text Pro"/>
              </a:rPr>
              <a:t>Ibrox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 App 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/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in-stadia on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  <a:cs typeface="Etelka Text Pro"/>
              </a:rPr>
              <a:t>matchday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Blocking all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competitor digital 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sites accessible via the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app/in-stadia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Driving </a:t>
            </a:r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all matchday betting activity to one partner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app</a:t>
            </a:r>
          </a:p>
          <a:p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Live in-play betting opportunities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Capturing digital betting customers on matchday and retaining them beyond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Promotional opportunities – free bet voucher for all app subscribers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Management information on fan engagement with betting site via wifi</a:t>
            </a:r>
          </a:p>
          <a:p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629018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383" y="-4876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pic>
        <p:nvPicPr>
          <p:cNvPr id="3" name="Picture 2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pic>
        <p:nvPicPr>
          <p:cNvPr id="18" name="Picture 17" descr="RFCiMac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57" y="166774"/>
            <a:ext cx="5458781" cy="4080742"/>
          </a:xfrm>
          <a:prstGeom prst="rect">
            <a:avLst/>
          </a:prstGeom>
        </p:spPr>
      </p:pic>
      <p:pic>
        <p:nvPicPr>
          <p:cNvPr id="19" name="Picture 18" descr="RFCiPad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53" y="1514421"/>
            <a:ext cx="2598088" cy="3325552"/>
          </a:xfrm>
          <a:prstGeom prst="rect">
            <a:avLst/>
          </a:prstGeom>
        </p:spPr>
      </p:pic>
      <p:pic>
        <p:nvPicPr>
          <p:cNvPr id="20" name="Picture 19" descr="RFCmacbookpro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93" y="3480247"/>
            <a:ext cx="5840814" cy="3147155"/>
          </a:xfrm>
          <a:prstGeom prst="rect">
            <a:avLst/>
          </a:prstGeom>
        </p:spPr>
      </p:pic>
      <p:pic>
        <p:nvPicPr>
          <p:cNvPr id="21" name="Picture 20" descr="RFCiPhone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84" y="3207079"/>
            <a:ext cx="1732848" cy="3371391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95288" y="260350"/>
            <a:ext cx="54721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Digital Betting Partnership</a:t>
            </a:r>
          </a:p>
          <a:p>
            <a:r>
              <a:rPr lang="en-GB" sz="2100" dirty="0" smtClean="0">
                <a:solidFill>
                  <a:srgbClr val="FF0000"/>
                </a:solidFill>
                <a:latin typeface="+mn-lt"/>
                <a:cs typeface="Etelka Text Pro"/>
              </a:rPr>
              <a:t>Proactive</a:t>
            </a:r>
            <a:r>
              <a:rPr lang="en-GB" sz="2800" dirty="0" smtClean="0">
                <a:solidFill>
                  <a:srgbClr val="FFFFFF"/>
                </a:solidFill>
                <a:latin typeface="+mn-lt"/>
                <a:cs typeface="Etelka Text Pro"/>
              </a:rPr>
              <a:t> </a:t>
            </a:r>
            <a:r>
              <a:rPr lang="en-GB" sz="2100" dirty="0" smtClean="0">
                <a:solidFill>
                  <a:srgbClr val="FF0000"/>
                </a:solidFill>
                <a:latin typeface="+mn-lt"/>
                <a:cs typeface="Etelka Text Pro" charset="0"/>
              </a:rPr>
              <a:t>24</a:t>
            </a:r>
            <a:r>
              <a:rPr lang="en-GB" sz="2100" dirty="0">
                <a:solidFill>
                  <a:srgbClr val="FF0000"/>
                </a:solidFill>
                <a:latin typeface="+mn-lt"/>
                <a:cs typeface="Etelka Text Pro" charset="0"/>
              </a:rPr>
              <a:t>/7</a:t>
            </a:r>
          </a:p>
          <a:p>
            <a:pPr eaLnBrk="1" hangingPunct="1"/>
            <a:endParaRPr lang="en-GB" sz="2800" dirty="0">
              <a:solidFill>
                <a:schemeClr val="bg1"/>
              </a:solidFill>
              <a:latin typeface="Etelka Text Pro" charset="0"/>
              <a:cs typeface="Etelka Text Pro" charset="0"/>
            </a:endParaRPr>
          </a:p>
        </p:txBody>
      </p:sp>
      <p:pic>
        <p:nvPicPr>
          <p:cNvPr id="9" name="Picture 8" descr="square-logo-for-twitter_norm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45" y="3324971"/>
            <a:ext cx="116729" cy="116729"/>
          </a:xfrm>
          <a:prstGeom prst="rect">
            <a:avLst/>
          </a:prstGeom>
        </p:spPr>
      </p:pic>
      <p:pic>
        <p:nvPicPr>
          <p:cNvPr id="22" name="Picture 21" descr="square-logo-for-twitter_norm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34" y="5167139"/>
            <a:ext cx="161179" cy="161179"/>
          </a:xfrm>
          <a:prstGeom prst="rect">
            <a:avLst/>
          </a:prstGeom>
        </p:spPr>
      </p:pic>
      <p:pic>
        <p:nvPicPr>
          <p:cNvPr id="23" name="Picture 22" descr="square-logo-for-twitter_norma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34" y="5687171"/>
            <a:ext cx="161179" cy="1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5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988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95288" y="260350"/>
            <a:ext cx="5472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Digital Betting Partnership</a:t>
            </a:r>
            <a:endParaRPr lang="en-GB" sz="2800" dirty="0">
              <a:solidFill>
                <a:schemeClr val="bg1"/>
              </a:solidFill>
              <a:latin typeface="+mn-lt"/>
              <a:cs typeface="Etelka Text Pro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288" y="1297062"/>
            <a:ext cx="5332272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cs typeface="Etelka Text Pro"/>
              </a:rPr>
              <a:t>Official Designation/Exclusivity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Etelka Text Pro"/>
              </a:rPr>
              <a:t> </a:t>
            </a:r>
            <a:endParaRPr lang="en-US" sz="1600" dirty="0" smtClean="0">
              <a:solidFill>
                <a:srgbClr val="FF0000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Official digital /on-line betting partner of Rangers Football Club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Exclusive right to provide on-line/digital betting services at Ibrox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Exclusive right to provide on-line/digital betting services on Ibrox app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Exclusive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right to provide betting services via </a:t>
            </a:r>
            <a:r>
              <a:rPr lang="en-GB" sz="1300" dirty="0" err="1" smtClean="0">
                <a:solidFill>
                  <a:schemeClr val="bg1"/>
                </a:solidFill>
                <a:latin typeface="+mj-lt"/>
                <a:cs typeface="Etelka Text Pro"/>
              </a:rPr>
              <a:t>Wifi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 on matchday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endParaRPr lang="en-US" sz="1600" dirty="0" smtClean="0">
              <a:solidFill>
                <a:srgbClr val="FF0000"/>
              </a:solidFill>
              <a:latin typeface="+mj-lt"/>
              <a:cs typeface="Etelka Text Pro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+mj-lt"/>
                <a:cs typeface="Etelka Text Pro"/>
              </a:rPr>
              <a:t>Stadium Branding &amp; Matchday Advertising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4 </a:t>
            </a: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mins LED; 2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static perimeter boards 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40 washroom posters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TV interview backdrop</a:t>
            </a: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Advert in Rangers matchday programme -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all matches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cs typeface="Etelka Text Pro"/>
              </a:rPr>
              <a:t>Sponsors page branding in Rangers </a:t>
            </a:r>
            <a:r>
              <a:rPr lang="en-GB" sz="1300" dirty="0">
                <a:solidFill>
                  <a:schemeClr val="bg1"/>
                </a:solidFill>
                <a:cs typeface="Etelka Text Pro"/>
              </a:rPr>
              <a:t>matchday programme - </a:t>
            </a:r>
            <a:r>
              <a:rPr lang="en-US" sz="1300" dirty="0">
                <a:solidFill>
                  <a:schemeClr val="bg1"/>
                </a:solidFill>
                <a:cs typeface="Etelka Text Pro"/>
              </a:rPr>
              <a:t>all matches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 </a:t>
            </a: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Digital &amp; Social Media</a:t>
            </a:r>
            <a:r>
              <a:rPr lang="en-GB" sz="1400" b="1" dirty="0" smtClean="0">
                <a:solidFill>
                  <a:schemeClr val="bg1"/>
                </a:solidFill>
                <a:latin typeface="+mj-lt"/>
                <a:cs typeface="Etelka Text Pro"/>
              </a:rPr>
              <a:t> </a:t>
            </a: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Exclusive betting partner branding and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betting provision on Ibrox </a:t>
            </a: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app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4 </a:t>
            </a: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x emails per season to the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database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Home page logo, </a:t>
            </a:r>
            <a:r>
              <a:rPr lang="en-US" sz="1300" dirty="0" err="1" smtClean="0">
                <a:solidFill>
                  <a:schemeClr val="bg1"/>
                </a:solidFill>
                <a:latin typeface="+mj-lt"/>
                <a:cs typeface="Etelka Text Pro"/>
              </a:rPr>
              <a:t>nav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 bar presence, fixture </a:t>
            </a: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page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button, </a:t>
            </a:r>
            <a:r>
              <a:rPr lang="en-US" sz="1300" dirty="0" err="1" smtClean="0">
                <a:solidFill>
                  <a:schemeClr val="bg1"/>
                </a:solidFill>
                <a:latin typeface="+mj-lt"/>
                <a:cs typeface="Etelka Text Pro"/>
              </a:rPr>
              <a:t>hojme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 page ad prior to match </a:t>
            </a: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and weekly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BNS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Weekly post to Facebook and Twitter audience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Promotional activity on iPhone app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Other</a:t>
            </a:r>
            <a:endParaRPr lang="en-GB" sz="16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1 x player for a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launch activity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Money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can’t </a:t>
            </a: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buy – tour of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Murray Park </a:t>
            </a:r>
            <a:r>
              <a:rPr lang="en-US" sz="1300" dirty="0">
                <a:solidFill>
                  <a:schemeClr val="bg1"/>
                </a:solidFill>
                <a:latin typeface="+mj-lt"/>
                <a:cs typeface="Etelka Text Pro"/>
              </a:rPr>
              <a:t>for </a:t>
            </a:r>
            <a:r>
              <a:rPr lang="en-US" sz="1300" dirty="0" smtClean="0">
                <a:solidFill>
                  <a:schemeClr val="bg1"/>
                </a:solidFill>
                <a:latin typeface="+mj-lt"/>
                <a:cs typeface="Etelka Text Pro"/>
              </a:rPr>
              <a:t>20 VIP’s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Hospitality and tickets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</p:txBody>
      </p:sp>
      <p:pic>
        <p:nvPicPr>
          <p:cNvPr id="23" name="Picture 22" descr="AppleIcon.ps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95" y="715065"/>
            <a:ext cx="611623" cy="611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324" y="722482"/>
            <a:ext cx="599528" cy="5995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16" y="722482"/>
            <a:ext cx="599528" cy="599528"/>
          </a:xfrm>
          <a:prstGeom prst="rect">
            <a:avLst/>
          </a:prstGeom>
        </p:spPr>
      </p:pic>
      <p:pic>
        <p:nvPicPr>
          <p:cNvPr id="9" name="Picture 8" descr="footballicon.psd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68" y="707088"/>
            <a:ext cx="616912" cy="616912"/>
          </a:xfrm>
          <a:prstGeom prst="rect">
            <a:avLst/>
          </a:prstGeom>
        </p:spPr>
      </p:pic>
      <p:pic>
        <p:nvPicPr>
          <p:cNvPr id="12" name="Picture 11" descr="web.psd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43" y="722482"/>
            <a:ext cx="604206" cy="604206"/>
          </a:xfrm>
          <a:prstGeom prst="rect">
            <a:avLst/>
          </a:prstGeom>
        </p:spPr>
      </p:pic>
      <p:pic>
        <p:nvPicPr>
          <p:cNvPr id="29" name="Picture 28" descr="128585-simple-red-square-icon-business-envelope1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14" y="722482"/>
            <a:ext cx="599528" cy="599528"/>
          </a:xfrm>
          <a:prstGeom prst="rect">
            <a:avLst/>
          </a:prstGeom>
        </p:spPr>
      </p:pic>
      <p:pic>
        <p:nvPicPr>
          <p:cNvPr id="13" name="Picture 12" descr="hospitalityicon.psd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87" y="707088"/>
            <a:ext cx="619600" cy="6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8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7930203526_1b2f4e46c6_b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3" t="23025" r="2144" b="14949"/>
          <a:stretch/>
        </p:blipFill>
        <p:spPr>
          <a:xfrm>
            <a:off x="0" y="1648"/>
            <a:ext cx="9144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4469" y="4180913"/>
            <a:ext cx="398243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 Rangers </a:t>
            </a:r>
            <a:r>
              <a:rPr lang="en-GB" sz="3200" b="1" dirty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Football </a:t>
            </a:r>
            <a:r>
              <a:rPr lang="en-GB" sz="3200" b="1" dirty="0" smtClean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Club</a:t>
            </a:r>
          </a:p>
          <a:p>
            <a:r>
              <a:rPr lang="en-GB" sz="2000" b="1" dirty="0" smtClean="0">
                <a:solidFill>
                  <a:schemeClr val="bg2">
                    <a:lumMod val="50000"/>
                  </a:schemeClr>
                </a:solidFill>
                <a:cs typeface="Etelka Text Pro" charset="0"/>
              </a:rPr>
              <a:t>			Be part of the journey.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2518" y="5286696"/>
            <a:ext cx="2081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0090"/>
                </a:solidFill>
                <a:latin typeface="+mj-lt"/>
                <a:cs typeface="Etelka Text Pro" charset="0"/>
              </a:rPr>
              <a:t>Official Digital/</a:t>
            </a:r>
            <a:r>
              <a:rPr lang="en-GB" b="1" dirty="0" err="1">
                <a:solidFill>
                  <a:srgbClr val="000090"/>
                </a:solidFill>
                <a:latin typeface="+mj-lt"/>
                <a:cs typeface="Etelka Text Pro" charset="0"/>
              </a:rPr>
              <a:t>W</a:t>
            </a:r>
            <a:r>
              <a:rPr lang="en-GB" b="1" dirty="0" err="1" smtClean="0">
                <a:solidFill>
                  <a:srgbClr val="000090"/>
                </a:solidFill>
                <a:latin typeface="+mj-lt"/>
                <a:cs typeface="Etelka Text Pro" charset="0"/>
              </a:rPr>
              <a:t>ifi</a:t>
            </a:r>
            <a:r>
              <a:rPr lang="en-GB" b="1" dirty="0" smtClean="0">
                <a:solidFill>
                  <a:srgbClr val="000090"/>
                </a:solidFill>
                <a:latin typeface="+mj-lt"/>
                <a:cs typeface="Etelka Text Pro" charset="0"/>
              </a:rPr>
              <a:t> </a:t>
            </a:r>
          </a:p>
          <a:p>
            <a:pPr algn="ctr"/>
            <a:r>
              <a:rPr lang="en-GB" b="1" dirty="0" smtClean="0">
                <a:solidFill>
                  <a:srgbClr val="000090"/>
                </a:solidFill>
                <a:latin typeface="+mj-lt"/>
                <a:cs typeface="Etelka Text Pro" charset="0"/>
              </a:rPr>
              <a:t>Betting Partner</a:t>
            </a:r>
            <a:endParaRPr lang="en-US" b="1" dirty="0">
              <a:solidFill>
                <a:srgbClr val="00009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785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5" name="Picture 14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4008" y="-26423"/>
            <a:ext cx="4499992" cy="6858000"/>
          </a:xfrm>
          <a:prstGeom prst="rect">
            <a:avLst/>
          </a:prstGeom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75220" y="264246"/>
            <a:ext cx="853757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Rangers Football Club</a:t>
            </a:r>
          </a:p>
          <a:p>
            <a:pPr eaLnBrk="1" hangingPunct="1"/>
            <a:r>
              <a:rPr lang="en-GB" sz="2100" dirty="0" smtClean="0">
                <a:solidFill>
                  <a:srgbClr val="FF0000"/>
                </a:solidFill>
                <a:latin typeface="+mn-lt"/>
                <a:cs typeface="Etelka Text Pro" charset="0"/>
              </a:rPr>
              <a:t>Always ready</a:t>
            </a:r>
            <a:endParaRPr lang="en-GB" sz="2100" dirty="0">
              <a:solidFill>
                <a:srgbClr val="FF0000"/>
              </a:solidFill>
              <a:latin typeface="+mn-lt"/>
              <a:cs typeface="Etelka Text Pro" charset="0"/>
            </a:endParaRPr>
          </a:p>
          <a:p>
            <a:pPr eaLnBrk="1" hangingPunct="1"/>
            <a:endParaRPr lang="en-GB" sz="1300" dirty="0">
              <a:solidFill>
                <a:schemeClr val="bg1"/>
              </a:solidFill>
              <a:latin typeface="+mn-lt"/>
              <a:cs typeface="Etelka Text Pro"/>
            </a:endParaRPr>
          </a:p>
          <a:p>
            <a:pPr eaLnBrk="1" hangingPunct="1"/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     A </a:t>
            </a:r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name synonymous with success, </a:t>
            </a:r>
          </a:p>
          <a:p>
            <a:pPr eaLnBrk="1" hangingPunct="1"/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     Where </a:t>
            </a:r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only the best is good </a:t>
            </a:r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enough</a:t>
            </a:r>
            <a:endParaRPr lang="en-GB" sz="1300" i="1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/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     A </a:t>
            </a:r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club that knows where it’s going,</a:t>
            </a:r>
          </a:p>
          <a:p>
            <a:pPr eaLnBrk="1" hangingPunct="1"/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     But </a:t>
            </a:r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never forgets where it’s </a:t>
            </a:r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been</a:t>
            </a:r>
            <a:endParaRPr lang="en-GB" sz="1300" i="1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/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     With </a:t>
            </a:r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the world’s most loyal supporter base</a:t>
            </a:r>
          </a:p>
          <a:p>
            <a:pPr eaLnBrk="1" hangingPunct="1"/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     Embracing </a:t>
            </a:r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victory but never fearing </a:t>
            </a:r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failure</a:t>
            </a:r>
            <a:endParaRPr lang="en-GB" sz="1300" i="1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/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 </a:t>
            </a:r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    Enduring</a:t>
            </a:r>
            <a:r>
              <a:rPr lang="en-GB" sz="1300" i="1" dirty="0">
                <a:solidFill>
                  <a:srgbClr val="FFFFFF"/>
                </a:solidFill>
                <a:latin typeface="+mn-lt"/>
                <a:cs typeface="Etelka Text Pro"/>
              </a:rPr>
              <a:t>, exciting, </a:t>
            </a:r>
            <a:r>
              <a:rPr lang="en-GB" sz="1300" i="1" dirty="0" smtClean="0">
                <a:solidFill>
                  <a:srgbClr val="FFFFFF"/>
                </a:solidFill>
                <a:latin typeface="+mn-lt"/>
                <a:cs typeface="Etelka Text Pro"/>
              </a:rPr>
              <a:t>innovative</a:t>
            </a:r>
            <a:endParaRPr lang="en-GB" sz="1300" i="1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/>
            <a:endParaRPr lang="en-GB" dirty="0">
              <a:solidFill>
                <a:schemeClr val="bg1"/>
              </a:solidFill>
              <a:latin typeface="Bosis Light" charset="0"/>
              <a:cs typeface="Arial" charset="0"/>
            </a:endParaRPr>
          </a:p>
          <a:p>
            <a:pPr eaLnBrk="1" hangingPunct="1"/>
            <a:endParaRPr lang="en-GB" dirty="0">
              <a:solidFill>
                <a:schemeClr val="bg1"/>
              </a:solidFill>
              <a:latin typeface="Bosis Light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b="7341"/>
          <a:stretch/>
        </p:blipFill>
        <p:spPr>
          <a:xfrm>
            <a:off x="5972833" y="3412753"/>
            <a:ext cx="2426751" cy="14954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6790" y="2706792"/>
            <a:ext cx="4825131" cy="3585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GB" sz="1600" dirty="0" smtClean="0">
                <a:solidFill>
                  <a:srgbClr val="FF0000"/>
                </a:solidFill>
                <a:latin typeface="Etelka Text Pro"/>
                <a:cs typeface="Etelka Text Pro"/>
              </a:rPr>
              <a:t>	</a:t>
            </a:r>
          </a:p>
          <a:p>
            <a:pPr>
              <a:buClr>
                <a:srgbClr val="FF0000"/>
              </a:buClr>
            </a:pP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Key Milestones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Established 1872 with 115 trophies - a heritage longer than many other iconic football clubs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54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Scottish League Championships, a world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record -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33 Scottish Cup wins and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27 Scottish League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Cup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wins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1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European Cup Winners’ Cup victory and three major European cup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finals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Since Rangers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first took part in European football the Club has appeared in 53 seasons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from 58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All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-time record attendance of 118,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567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The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Club has won the treble on seven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occasions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Rangers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became the first Scottish side to reach the last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16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of the UEFA Champions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League in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2005/06 and reached the final of the UEFA Cup in season 2007/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08 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Most supported Scottish football club -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50.38% support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Rangers.</a:t>
            </a: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1.746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million adult football fans in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UK</a:t>
            </a:r>
            <a:endParaRPr lang="en-GB" sz="1300" dirty="0">
              <a:solidFill>
                <a:schemeClr val="bg1"/>
              </a:solidFill>
              <a:latin typeface="Etelka Text Pro"/>
              <a:cs typeface="Etelka Text Pro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"/>
                    </a14:imgEffect>
                  </a14:imgLayer>
                </a14:imgProps>
              </a:ext>
            </a:extLst>
          </a:blip>
          <a:srcRect l="5629" r="3346"/>
          <a:stretch/>
        </p:blipFill>
        <p:spPr>
          <a:xfrm>
            <a:off x="5976646" y="432263"/>
            <a:ext cx="2429902" cy="14954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857" t="20020" b="12566"/>
          <a:stretch/>
        </p:blipFill>
        <p:spPr>
          <a:xfrm>
            <a:off x="5970749" y="1927690"/>
            <a:ext cx="2429901" cy="14956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t="6324"/>
          <a:stretch/>
        </p:blipFill>
        <p:spPr>
          <a:xfrm>
            <a:off x="5979038" y="4885051"/>
            <a:ext cx="2438093" cy="1521086"/>
          </a:xfrm>
          <a:prstGeom prst="rect">
            <a:avLst/>
          </a:prstGeom>
        </p:spPr>
      </p:pic>
      <p:sp>
        <p:nvSpPr>
          <p:cNvPr id="26" name="Frame 25"/>
          <p:cNvSpPr/>
          <p:nvPr/>
        </p:nvSpPr>
        <p:spPr>
          <a:xfrm>
            <a:off x="5972833" y="409437"/>
            <a:ext cx="2438400" cy="5996700"/>
          </a:xfrm>
          <a:prstGeom prst="frame">
            <a:avLst>
              <a:gd name="adj1" fmla="val 1952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2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3494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5" name="Picture 4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93700" y="260350"/>
            <a:ext cx="76342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>
                <a:solidFill>
                  <a:schemeClr val="bg1"/>
                </a:solidFill>
                <a:latin typeface="+mn-lt"/>
                <a:cs typeface="Etelka Text Pro" charset="0"/>
              </a:rPr>
              <a:t>One of the world’s </a:t>
            </a:r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most </a:t>
            </a:r>
            <a:r>
              <a:rPr lang="en-GB" sz="2800" dirty="0">
                <a:solidFill>
                  <a:schemeClr val="bg1"/>
                </a:solidFill>
                <a:latin typeface="+mn-lt"/>
                <a:cs typeface="Etelka Text Pro" charset="0"/>
              </a:rPr>
              <a:t>successful clubs</a:t>
            </a:r>
          </a:p>
          <a:p>
            <a:pPr eaLnBrk="1" hangingPunct="1"/>
            <a:r>
              <a:rPr lang="en-GB" sz="2100" dirty="0">
                <a:solidFill>
                  <a:srgbClr val="FF0000"/>
                </a:solidFill>
                <a:latin typeface="+mn-lt"/>
                <a:cs typeface="Etelka Text Pro" charset="0"/>
              </a:rPr>
              <a:t>115 trophies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41" y="2060575"/>
            <a:ext cx="704208" cy="98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2039409"/>
            <a:ext cx="1085958" cy="102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345" y="2055812"/>
            <a:ext cx="75088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076700"/>
            <a:ext cx="9239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4076700"/>
            <a:ext cx="5730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05" y="4076700"/>
            <a:ext cx="5794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4016225"/>
            <a:ext cx="76517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4079875"/>
            <a:ext cx="796925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344" y="4079875"/>
            <a:ext cx="9540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1152298" y="3429000"/>
            <a:ext cx="143986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j-lt"/>
                <a:cs typeface="Etelka Text Pro" charset="0"/>
              </a:rPr>
              <a:t>115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3263373" y="3429000"/>
            <a:ext cx="143986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j-lt"/>
                <a:cs typeface="Etelka Text Pro" charset="0"/>
              </a:rPr>
              <a:t>115</a:t>
            </a: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4788355" y="3429000"/>
            <a:ext cx="10064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j-lt"/>
                <a:cs typeface="Etelka Text Pro" charset="0"/>
              </a:rPr>
              <a:t>102</a:t>
            </a: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6373813" y="3429000"/>
            <a:ext cx="10064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n-lt"/>
                <a:cs typeface="Etelka Text Pro" charset="0"/>
              </a:rPr>
              <a:t>93</a:t>
            </a: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7862891" y="3429000"/>
            <a:ext cx="10064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j-lt"/>
                <a:cs typeface="Etelka Text Pro" charset="0"/>
              </a:rPr>
              <a:t>63</a:t>
            </a: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768423" y="5516563"/>
            <a:ext cx="100488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j-lt"/>
                <a:cs typeface="Etelka Text Pro" charset="0"/>
              </a:rPr>
              <a:t>60</a:t>
            </a:r>
          </a:p>
        </p:txBody>
      </p:sp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2139345" y="5516563"/>
            <a:ext cx="100488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 smtClean="0">
                <a:solidFill>
                  <a:srgbClr val="FF0000"/>
                </a:solidFill>
                <a:latin typeface="+mj-lt"/>
                <a:cs typeface="Etelka Text Pro" charset="0"/>
              </a:rPr>
              <a:t>55</a:t>
            </a:r>
            <a:endParaRPr lang="en-GB" sz="1300" dirty="0">
              <a:solidFill>
                <a:srgbClr val="FF0000"/>
              </a:solidFill>
              <a:latin typeface="+mj-lt"/>
              <a:cs typeface="Etelka Text Pro" charset="0"/>
            </a:endParaRPr>
          </a:p>
        </p:txBody>
      </p:sp>
      <p:sp>
        <p:nvSpPr>
          <p:cNvPr id="25" name="TextBox 28"/>
          <p:cNvSpPr txBox="1">
            <a:spLocks noChangeArrowheads="1"/>
          </p:cNvSpPr>
          <p:nvPr/>
        </p:nvSpPr>
        <p:spPr bwMode="auto">
          <a:xfrm>
            <a:off x="3481993" y="5516563"/>
            <a:ext cx="10064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n-lt"/>
                <a:cs typeface="Etelka Text Pro" charset="0"/>
              </a:rPr>
              <a:t>47</a:t>
            </a:r>
          </a:p>
        </p:txBody>
      </p:sp>
      <p:sp>
        <p:nvSpPr>
          <p:cNvPr id="26" name="TextBox 29"/>
          <p:cNvSpPr txBox="1">
            <a:spLocks noChangeArrowheads="1"/>
          </p:cNvSpPr>
          <p:nvPr/>
        </p:nvSpPr>
        <p:spPr bwMode="auto">
          <a:xfrm>
            <a:off x="4848830" y="5516563"/>
            <a:ext cx="10064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n-lt"/>
                <a:cs typeface="Etelka Text Pro" charset="0"/>
              </a:rPr>
              <a:t>39</a:t>
            </a: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6336395" y="5516563"/>
            <a:ext cx="10064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n-lt"/>
                <a:cs typeface="Etelka Text Pro" charset="0"/>
              </a:rPr>
              <a:t>39</a:t>
            </a:r>
          </a:p>
        </p:txBody>
      </p:sp>
      <p:sp>
        <p:nvSpPr>
          <p:cNvPr id="28" name="TextBox 31"/>
          <p:cNvSpPr txBox="1">
            <a:spLocks noChangeArrowheads="1"/>
          </p:cNvSpPr>
          <p:nvPr/>
        </p:nvSpPr>
        <p:spPr bwMode="auto">
          <a:xfrm>
            <a:off x="7722288" y="5510818"/>
            <a:ext cx="100647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rgbClr val="FF0000"/>
                </a:solidFill>
                <a:latin typeface="+mj-lt"/>
                <a:cs typeface="Etelka Text Pro" charset="0"/>
              </a:rPr>
              <a:t>27</a:t>
            </a:r>
          </a:p>
        </p:txBody>
      </p:sp>
      <p:pic>
        <p:nvPicPr>
          <p:cNvPr id="2" name="Picture 1" descr="FCB.svg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68" y="2060575"/>
            <a:ext cx="994143" cy="1008062"/>
          </a:xfrm>
          <a:prstGeom prst="rect">
            <a:avLst/>
          </a:prstGeom>
        </p:spPr>
      </p:pic>
      <p:pic>
        <p:nvPicPr>
          <p:cNvPr id="32" name="Picture 31" descr="RangersLogo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" y="1314286"/>
            <a:ext cx="2039409" cy="20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6988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8" name="Picture 7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0832" y="-26988"/>
            <a:ext cx="4499992" cy="6858000"/>
          </a:xfrm>
          <a:prstGeom prst="rect">
            <a:avLst/>
          </a:prstGeom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395288" y="260350"/>
            <a:ext cx="547211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>
                <a:solidFill>
                  <a:schemeClr val="bg1"/>
                </a:solidFill>
                <a:latin typeface="+mn-lt"/>
                <a:cs typeface="Etelka Text Pro" charset="0"/>
              </a:rPr>
              <a:t>The Rangers Phenomenon</a:t>
            </a:r>
          </a:p>
          <a:p>
            <a:pPr eaLnBrk="1" hangingPunct="1"/>
            <a:r>
              <a:rPr lang="en-GB" sz="2100" dirty="0">
                <a:solidFill>
                  <a:srgbClr val="FF0000"/>
                </a:solidFill>
                <a:latin typeface="+mn-lt"/>
                <a:cs typeface="Etelka Text Pro" charset="0"/>
              </a:rPr>
              <a:t>Over </a:t>
            </a:r>
            <a:r>
              <a:rPr lang="en-GB" sz="2100" dirty="0" smtClean="0">
                <a:solidFill>
                  <a:srgbClr val="FF0000"/>
                </a:solidFill>
                <a:latin typeface="+mn-lt"/>
                <a:cs typeface="Etelka Text Pro" charset="0"/>
              </a:rPr>
              <a:t>5,500,000 </a:t>
            </a:r>
            <a:r>
              <a:rPr lang="en-GB" sz="2100" dirty="0">
                <a:solidFill>
                  <a:srgbClr val="FF0000"/>
                </a:solidFill>
                <a:latin typeface="+mn-lt"/>
                <a:cs typeface="Etelka Text Pro" charset="0"/>
              </a:rPr>
              <a:t>fans worldwide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75" y="1777094"/>
            <a:ext cx="6760750" cy="352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95288" y="1701800"/>
            <a:ext cx="331311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 charset="0"/>
              </a:rPr>
              <a:t>772,000</a:t>
            </a:r>
            <a:r>
              <a:rPr lang="en-GB" sz="1600" dirty="0">
                <a:solidFill>
                  <a:srgbClr val="FF0000"/>
                </a:solidFill>
                <a:latin typeface="+mj-lt"/>
                <a:cs typeface="Etelka Text Pro" charset="0"/>
              </a:rPr>
              <a:t>+ </a:t>
            </a:r>
          </a:p>
          <a:p>
            <a:pPr eaLnBrk="1" hangingPunct="1"/>
            <a:r>
              <a:rPr lang="en-GB" sz="1000" dirty="0">
                <a:solidFill>
                  <a:srgbClr val="FFFFFF"/>
                </a:solidFill>
                <a:latin typeface="+mj-lt"/>
                <a:cs typeface="Etelka Text Pro" charset="0"/>
              </a:rPr>
              <a:t>registered on Club database</a:t>
            </a:r>
          </a:p>
          <a:p>
            <a:pPr eaLnBrk="1" hangingPunct="1"/>
            <a:r>
              <a:rPr lang="en-GB" sz="1000" dirty="0">
                <a:solidFill>
                  <a:schemeClr val="bg1"/>
                </a:solidFill>
                <a:latin typeface="+mj-lt"/>
                <a:cs typeface="Etelka Text Pro" charset="0"/>
              </a:rPr>
              <a:t> </a:t>
            </a:r>
          </a:p>
          <a:p>
            <a:pPr eaLnBrk="1" hangingPunct="1"/>
            <a:r>
              <a:rPr lang="en-GB" sz="1600" dirty="0">
                <a:solidFill>
                  <a:srgbClr val="FF0000"/>
                </a:solidFill>
                <a:latin typeface="+mj-lt"/>
                <a:cs typeface="Etelka Text Pro" charset="0"/>
              </a:rPr>
              <a:t>1.445m </a:t>
            </a:r>
          </a:p>
          <a:p>
            <a:pPr eaLnBrk="1" hangingPunct="1"/>
            <a:r>
              <a:rPr lang="en-GB" sz="1000" dirty="0">
                <a:solidFill>
                  <a:srgbClr val="FFFFFF"/>
                </a:solidFill>
                <a:latin typeface="+mj-lt"/>
                <a:cs typeface="Etelka Text Pro" charset="0"/>
              </a:rPr>
              <a:t>Matchday audience - highest in Scotland</a:t>
            </a:r>
          </a:p>
          <a:p>
            <a:pPr eaLnBrk="1" hangingPunct="1"/>
            <a:r>
              <a:rPr lang="en-GB" sz="1000" dirty="0">
                <a:solidFill>
                  <a:srgbClr val="FFFFFF"/>
                </a:solidFill>
                <a:latin typeface="+mj-lt"/>
                <a:cs typeface="Etelka Text Pro" charset="0"/>
              </a:rPr>
              <a:t>and 4th largest in the UK (2011/12)</a:t>
            </a:r>
          </a:p>
          <a:p>
            <a:pPr eaLnBrk="1" hangingPunct="1"/>
            <a:r>
              <a:rPr lang="en-GB" sz="1000" dirty="0">
                <a:solidFill>
                  <a:schemeClr val="bg1"/>
                </a:solidFill>
                <a:latin typeface="+mj-lt"/>
                <a:cs typeface="Etelka Text Pro" charset="0"/>
              </a:rPr>
              <a:t> </a:t>
            </a:r>
            <a:endParaRPr lang="en-GB" sz="1600" dirty="0">
              <a:solidFill>
                <a:schemeClr val="bg1"/>
              </a:solidFill>
              <a:latin typeface="+mj-lt"/>
              <a:cs typeface="Etelka Text Pro" charset="0"/>
            </a:endParaRPr>
          </a:p>
          <a:p>
            <a:pPr eaLnBrk="1" hangingPunct="1"/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 charset="0"/>
              </a:rPr>
              <a:t>40,000 </a:t>
            </a:r>
            <a:endParaRPr lang="en-GB" sz="1600" dirty="0">
              <a:solidFill>
                <a:srgbClr val="FF0000"/>
              </a:solidFill>
              <a:latin typeface="+mj-lt"/>
              <a:cs typeface="Etelka Text Pro" charset="0"/>
            </a:endParaRPr>
          </a:p>
          <a:p>
            <a:pPr eaLnBrk="1" hangingPunct="1"/>
            <a:r>
              <a:rPr lang="en-GB" sz="1000" dirty="0">
                <a:solidFill>
                  <a:srgbClr val="FFFFFF"/>
                </a:solidFill>
                <a:latin typeface="+mj-lt"/>
                <a:cs typeface="Etelka Text Pro" charset="0"/>
              </a:rPr>
              <a:t>season ticket holders on average in 5 years  </a:t>
            </a:r>
          </a:p>
          <a:p>
            <a:pPr eaLnBrk="1" hangingPunct="1"/>
            <a:r>
              <a:rPr lang="en-GB" sz="1000" dirty="0">
                <a:solidFill>
                  <a:srgbClr val="FFFFFF"/>
                </a:solidFill>
                <a:latin typeface="+mj-lt"/>
                <a:cs typeface="Etelka Text Pro" charset="0"/>
              </a:rPr>
              <a:t>- one of largest in the UK</a:t>
            </a:r>
          </a:p>
          <a:p>
            <a:pPr eaLnBrk="1" hangingPunct="1"/>
            <a:r>
              <a:rPr lang="en-GB" sz="1000" dirty="0">
                <a:solidFill>
                  <a:srgbClr val="FF0000"/>
                </a:solidFill>
                <a:latin typeface="+mj-lt"/>
              </a:rPr>
              <a:t> </a:t>
            </a:r>
          </a:p>
          <a:p>
            <a:pPr eaLnBrk="1" hangingPunct="1"/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 charset="0"/>
              </a:rPr>
              <a:t>550+ </a:t>
            </a:r>
            <a:endParaRPr lang="en-GB" sz="1600" dirty="0">
              <a:solidFill>
                <a:srgbClr val="FF0000"/>
              </a:solidFill>
              <a:latin typeface="+mj-lt"/>
              <a:cs typeface="Etelka Text Pro" charset="0"/>
            </a:endParaRPr>
          </a:p>
          <a:p>
            <a:pPr eaLnBrk="1" hangingPunct="1"/>
            <a:r>
              <a:rPr lang="en-GB" sz="1000" dirty="0">
                <a:solidFill>
                  <a:srgbClr val="FFFFFF"/>
                </a:solidFill>
                <a:latin typeface="+mj-lt"/>
                <a:cs typeface="Etelka Text Pro" charset="0"/>
              </a:rPr>
              <a:t>supporters clubs </a:t>
            </a:r>
            <a:r>
              <a:rPr lang="en-GB" sz="1000" dirty="0" smtClean="0">
                <a:solidFill>
                  <a:srgbClr val="FFFFFF"/>
                </a:solidFill>
                <a:latin typeface="+mj-lt"/>
                <a:cs typeface="Etelka Text Pro" charset="0"/>
              </a:rPr>
              <a:t>worldwide</a:t>
            </a:r>
          </a:p>
          <a:p>
            <a:pPr eaLnBrk="1" hangingPunct="1"/>
            <a:endParaRPr lang="en-GB" sz="1000" dirty="0">
              <a:solidFill>
                <a:srgbClr val="FFFFFF"/>
              </a:solidFill>
              <a:latin typeface="+mj-lt"/>
              <a:cs typeface="Etelka Text Pro" charset="0"/>
            </a:endParaRPr>
          </a:p>
          <a:p>
            <a:pPr eaLnBrk="1" hangingPunct="1"/>
            <a:r>
              <a:rPr lang="en-GB" sz="1600" dirty="0">
                <a:solidFill>
                  <a:srgbClr val="FF0000"/>
                </a:solidFill>
                <a:latin typeface="+mj-lt"/>
                <a:cs typeface="Etelka Text Pro" charset="0"/>
              </a:rPr>
              <a:t>32,000+ </a:t>
            </a:r>
          </a:p>
          <a:p>
            <a:pPr eaLnBrk="1" hangingPunct="1"/>
            <a:r>
              <a:rPr lang="en-GB" sz="1000" dirty="0">
                <a:solidFill>
                  <a:srgbClr val="FFFFFF"/>
                </a:solidFill>
                <a:latin typeface="+mj-lt"/>
                <a:cs typeface="Etelka Text Pro" charset="0"/>
              </a:rPr>
              <a:t>corporate guests per season</a:t>
            </a:r>
          </a:p>
          <a:p>
            <a:pPr eaLnBrk="1" hangingPunct="1"/>
            <a:endParaRPr lang="en-GB" sz="1000" dirty="0">
              <a:solidFill>
                <a:schemeClr val="bg1"/>
              </a:solidFill>
              <a:latin typeface="Bosis Light" charset="0"/>
            </a:endParaRPr>
          </a:p>
          <a:p>
            <a:pPr eaLnBrk="1" hangingPunct="1"/>
            <a:endParaRPr lang="en-GB" sz="1000" dirty="0">
              <a:solidFill>
                <a:schemeClr val="bg1"/>
              </a:solidFill>
              <a:latin typeface="Bosis Light" charset="0"/>
            </a:endParaRPr>
          </a:p>
          <a:p>
            <a:pPr eaLnBrk="1" hangingPunct="1"/>
            <a:endParaRPr lang="en-GB" sz="1800" dirty="0">
              <a:latin typeface="Bosis Light" charset="0"/>
            </a:endParaRPr>
          </a:p>
        </p:txBody>
      </p:sp>
      <p:pic>
        <p:nvPicPr>
          <p:cNvPr id="2" name="Picture 1" descr="d9b5671fa08ae299cb28ac2dfd89e1f5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82" y="5380013"/>
            <a:ext cx="676235" cy="6762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59557_114801121909782_377656_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892" y="5385329"/>
            <a:ext cx="676235" cy="6762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orsa_bad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20" y="5387071"/>
            <a:ext cx="665082" cy="6744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 descr="50335_285244486584_2297846_n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000"/>
                    </a14:imgEffect>
                    <a14:imgEffect>
                      <a14:saturation sat="117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735" y="5385328"/>
            <a:ext cx="670922" cy="67092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 descr="Untitled-1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10" y="5380013"/>
            <a:ext cx="676236" cy="676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4209" y="5380015"/>
            <a:ext cx="683292" cy="6832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Picture 28" descr="Untitled-1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58" y="5387071"/>
            <a:ext cx="676236" cy="676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9" descr="Untitled-3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57" y="5387071"/>
            <a:ext cx="676235" cy="6762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Picture 31" descr="Untitled-5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87" y="5387071"/>
            <a:ext cx="676236" cy="6762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51299" y="5380013"/>
            <a:ext cx="683294" cy="68329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787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8" name="Picture 7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pic>
        <p:nvPicPr>
          <p:cNvPr id="5" name="Picture 4" descr="29yqxx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" b="1623"/>
          <a:stretch/>
        </p:blipFill>
        <p:spPr>
          <a:xfrm>
            <a:off x="5972921" y="1896450"/>
            <a:ext cx="2429901" cy="151022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colorTemperature colorTemp="7804"/>
                    </a14:imgEffect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11"/>
          <a:stretch/>
        </p:blipFill>
        <p:spPr bwMode="auto">
          <a:xfrm>
            <a:off x="5972833" y="3394581"/>
            <a:ext cx="2429902" cy="149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5902" b="-10264"/>
          <a:stretch/>
        </p:blipFill>
        <p:spPr>
          <a:xfrm>
            <a:off x="5977152" y="4877913"/>
            <a:ext cx="2432259" cy="1677947"/>
          </a:xfrm>
          <a:prstGeom prst="rect">
            <a:avLst/>
          </a:prstGeom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95288" y="260350"/>
            <a:ext cx="4319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>
                <a:solidFill>
                  <a:schemeClr val="bg1"/>
                </a:solidFill>
                <a:latin typeface="+mj-lt"/>
                <a:cs typeface="Etelka Text Pro" charset="0"/>
              </a:rPr>
              <a:t>Our Homes</a:t>
            </a:r>
            <a:endParaRPr lang="en-GB" dirty="0">
              <a:solidFill>
                <a:srgbClr val="FF0000"/>
              </a:solidFill>
              <a:latin typeface="+mj-lt"/>
              <a:cs typeface="Etelka Text Pro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95288" y="883185"/>
            <a:ext cx="352901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600" dirty="0" err="1" smtClean="0">
                <a:solidFill>
                  <a:srgbClr val="FF0000"/>
                </a:solidFill>
                <a:latin typeface="+mj-lt"/>
                <a:cs typeface="Etelka Text Pro"/>
              </a:rPr>
              <a:t>Ibrox</a:t>
            </a: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 Stadium</a:t>
            </a:r>
            <a:endParaRPr lang="en-GB" sz="1000" dirty="0" smtClean="0">
              <a:solidFill>
                <a:srgbClr val="FF0000"/>
              </a:solidFill>
              <a:latin typeface="+mj-lt"/>
              <a:cs typeface="Etelka Text Pro"/>
            </a:endParaRP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  <a:defRPr/>
            </a:pPr>
            <a:r>
              <a:rPr lang="en-GB" sz="1600" dirty="0" smtClean="0">
                <a:solidFill>
                  <a:schemeClr val="bg1"/>
                </a:solidFill>
                <a:latin typeface="+mj-lt"/>
                <a:cs typeface="Etelka Text Pro"/>
              </a:rPr>
              <a:t>51,000 capacity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  <a:defRPr/>
            </a:pPr>
            <a:r>
              <a:rPr lang="en-GB" sz="1600" dirty="0" smtClean="0">
                <a:solidFill>
                  <a:schemeClr val="bg1"/>
                </a:solidFill>
                <a:latin typeface="+mj-lt"/>
                <a:cs typeface="Etelka Text Pro"/>
              </a:rPr>
              <a:t>5</a:t>
            </a:r>
            <a:r>
              <a:rPr lang="en-GB" sz="1600" baseline="30000" dirty="0" smtClean="0">
                <a:solidFill>
                  <a:schemeClr val="bg1"/>
                </a:solidFill>
                <a:latin typeface="+mj-lt"/>
                <a:cs typeface="Etelka Text Pro"/>
              </a:rPr>
              <a:t>th</a:t>
            </a:r>
            <a:r>
              <a:rPr lang="en-GB" sz="1600" dirty="0" smtClean="0">
                <a:solidFill>
                  <a:schemeClr val="bg1"/>
                </a:solidFill>
                <a:latin typeface="+mj-lt"/>
                <a:cs typeface="Etelka Text Pro"/>
              </a:rPr>
              <a:t> largest stadium in the UK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  <a:defRPr/>
            </a:pPr>
            <a:r>
              <a:rPr lang="en-GB" sz="1600" dirty="0" smtClean="0">
                <a:solidFill>
                  <a:schemeClr val="bg1"/>
                </a:solidFill>
                <a:latin typeface="+mj-lt"/>
                <a:cs typeface="Etelka Text Pro"/>
              </a:rPr>
              <a:t>Opened 1899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endParaRPr lang="en-GB" dirty="0" smtClean="0">
              <a:solidFill>
                <a:srgbClr val="FF0000"/>
              </a:solidFill>
              <a:latin typeface="Etelka Text Pro"/>
              <a:ea typeface="+mn-ea"/>
              <a:cs typeface="Etelka Text Pro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95288" y="2297700"/>
            <a:ext cx="41036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Murray Park training facility</a:t>
            </a:r>
          </a:p>
          <a:p>
            <a:pPr eaLnBrk="1" hangingPunct="1"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£14m state-of-the-art training centre</a:t>
            </a:r>
          </a:p>
          <a:p>
            <a:pPr eaLnBrk="1" hangingPunct="1"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One of the world’s most advanced training facilities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sz="1800" dirty="0" smtClean="0">
              <a:solidFill>
                <a:srgbClr val="FF0000"/>
              </a:solidFill>
              <a:latin typeface="Etelka Text Pro"/>
              <a:cs typeface="Etelka Text Pro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GB" sz="1800" dirty="0" smtClean="0">
              <a:solidFill>
                <a:srgbClr val="FF0000"/>
              </a:solidFill>
              <a:latin typeface="Etelka Text Pro"/>
              <a:cs typeface="Etelka Text Pr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9390" t="10880" r="8107" b="8406"/>
          <a:stretch/>
        </p:blipFill>
        <p:spPr>
          <a:xfrm>
            <a:off x="5972833" y="409437"/>
            <a:ext cx="2413600" cy="1589468"/>
          </a:xfrm>
          <a:prstGeom prst="rect">
            <a:avLst/>
          </a:prstGeom>
        </p:spPr>
      </p:pic>
      <p:sp>
        <p:nvSpPr>
          <p:cNvPr id="16" name="Frame 15"/>
          <p:cNvSpPr/>
          <p:nvPr/>
        </p:nvSpPr>
        <p:spPr>
          <a:xfrm>
            <a:off x="5972833" y="409437"/>
            <a:ext cx="2438400" cy="5996700"/>
          </a:xfrm>
          <a:prstGeom prst="frame">
            <a:avLst>
              <a:gd name="adj1" fmla="val 1952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395288" y="3666978"/>
            <a:ext cx="4319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>
                <a:solidFill>
                  <a:schemeClr val="bg1"/>
                </a:solidFill>
                <a:latin typeface="+mj-lt"/>
                <a:cs typeface="Etelka Text Pro" charset="0"/>
              </a:rPr>
              <a:t>Our </a:t>
            </a:r>
            <a:r>
              <a:rPr lang="en-GB" sz="2800" dirty="0" smtClean="0">
                <a:solidFill>
                  <a:schemeClr val="bg1"/>
                </a:solidFill>
                <a:latin typeface="+mj-lt"/>
                <a:cs typeface="Etelka Text Pro" charset="0"/>
              </a:rPr>
              <a:t>Partners</a:t>
            </a:r>
            <a:endParaRPr lang="en-GB" dirty="0">
              <a:solidFill>
                <a:srgbClr val="FF0000"/>
              </a:solidFill>
              <a:latin typeface="+mj-lt"/>
              <a:cs typeface="Etelka Text Pro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241" y="4393733"/>
            <a:ext cx="1312202" cy="583201"/>
          </a:xfrm>
          <a:prstGeom prst="rect">
            <a:avLst/>
          </a:prstGeom>
        </p:spPr>
      </p:pic>
      <p:pic>
        <p:nvPicPr>
          <p:cNvPr id="23" name="Picture 22" descr="Coca-Cola_logo.sv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4" y="4397040"/>
            <a:ext cx="1493841" cy="4929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9794" y="4099175"/>
            <a:ext cx="1418612" cy="77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r="6477"/>
          <a:stretch/>
        </p:blipFill>
        <p:spPr>
          <a:xfrm>
            <a:off x="493713" y="6082250"/>
            <a:ext cx="2024275" cy="244376"/>
          </a:xfrm>
          <a:prstGeom prst="rect">
            <a:avLst/>
          </a:prstGeom>
        </p:spPr>
      </p:pic>
      <p:pic>
        <p:nvPicPr>
          <p:cNvPr id="2" name="Picture 1" descr="AM_706x264_PoweradeIon_lo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0" y="5156015"/>
            <a:ext cx="1705188" cy="599658"/>
          </a:xfrm>
          <a:prstGeom prst="rect">
            <a:avLst/>
          </a:prstGeom>
        </p:spPr>
      </p:pic>
      <p:pic>
        <p:nvPicPr>
          <p:cNvPr id="21" name="Picture 2" descr="http://520cfebe2.money-resources.co.uk/images/logos/430x130/mbna_logo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86" y="5217387"/>
            <a:ext cx="1577483" cy="47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719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368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3" name="Picture 2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5885"/>
          <a:stretch/>
        </p:blipFill>
        <p:spPr>
          <a:xfrm>
            <a:off x="5980385" y="429340"/>
            <a:ext cx="2429901" cy="1510226"/>
          </a:xfrm>
          <a:prstGeom prst="rect">
            <a:avLst/>
          </a:prstGeom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84175" y="268288"/>
            <a:ext cx="476509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j-lt"/>
                <a:cs typeface="Etelka Text Pro"/>
              </a:rPr>
              <a:t>Brand Reach</a:t>
            </a:r>
            <a:endParaRPr lang="en-GB" sz="2800" dirty="0">
              <a:solidFill>
                <a:schemeClr val="bg1"/>
              </a:solidFill>
              <a:latin typeface="+mj-lt"/>
              <a:cs typeface="Etelka Text Pro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394758" y="884554"/>
            <a:ext cx="5621655" cy="318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FF0000"/>
                </a:solidFill>
                <a:latin typeface="+mj-lt"/>
                <a:cs typeface="Etelka Text Pro"/>
              </a:rPr>
              <a:t>Traditional </a:t>
            </a: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Media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Saturated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media coverage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in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both broadcasting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and written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press - £14.5m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Over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100m cumulative domestic audience in season 11/12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6.1m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viewers in season 10/11 watched an Old Firm derby 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Rangers </a:t>
            </a:r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SKY/ESPN TV audiences surpass SPL figures for July/August </a:t>
            </a: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12/13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chemeClr val="bg1"/>
                </a:solidFill>
                <a:latin typeface="+mj-lt"/>
                <a:cs typeface="Etelka Text Pro"/>
              </a:rPr>
              <a:t>Highest football viewing figures in Scotland July/August 2012 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eaLnBrk="1" hangingPunct="1"/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eaLnBrk="1" hangingPunct="1"/>
            <a:r>
              <a:rPr lang="en-GB" sz="1600" dirty="0">
                <a:solidFill>
                  <a:srgbClr val="FF0000"/>
                </a:solidFill>
                <a:latin typeface="+mj-lt"/>
                <a:cs typeface="Etelka Text Pro"/>
              </a:rPr>
              <a:t>Digital </a:t>
            </a: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Media  </a:t>
            </a:r>
            <a:endParaRPr lang="en-GB" sz="13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j-lt"/>
                <a:cs typeface="Etelka Text Pro"/>
              </a:rPr>
              <a:t>Club own online </a:t>
            </a:r>
            <a:r>
              <a:rPr lang="en-GB" sz="1300" dirty="0">
                <a:solidFill>
                  <a:srgbClr val="FFFFFF"/>
                </a:solidFill>
                <a:latin typeface="+mj-lt"/>
                <a:cs typeface="Etelka Text Pro"/>
              </a:rPr>
              <a:t>media rights and broadcast games overseas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j-lt"/>
                <a:cs typeface="Etelka Text Pro"/>
              </a:rPr>
              <a:t>rangers.co.uk: </a:t>
            </a:r>
            <a:r>
              <a:rPr lang="en-GB" sz="1300" dirty="0">
                <a:solidFill>
                  <a:srgbClr val="FFFFFF"/>
                </a:solidFill>
                <a:latin typeface="+mj-lt"/>
                <a:cs typeface="Etelka Text Pro"/>
              </a:rPr>
              <a:t>2.9m page views per month, 475k </a:t>
            </a:r>
            <a:r>
              <a:rPr lang="en-GB" sz="1300" dirty="0" smtClean="0">
                <a:solidFill>
                  <a:srgbClr val="FFFFFF"/>
                </a:solidFill>
                <a:latin typeface="+mj-lt"/>
                <a:cs typeface="Etelka Text Pro"/>
              </a:rPr>
              <a:t>unique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j-lt"/>
                <a:cs typeface="Etelka Text Pro"/>
              </a:rPr>
              <a:t>Twitter: 146k+ total followers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j-lt"/>
                <a:cs typeface="Etelka Text Pro"/>
              </a:rPr>
              <a:t>Facebook: 308k+ likes</a:t>
            </a: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j-lt"/>
                <a:cs typeface="Etelka Text Pro"/>
              </a:rPr>
              <a:t>1.3m views on Rangers YouTube channel </a:t>
            </a:r>
            <a:r>
              <a:rPr lang="en-GB" sz="1300" dirty="0" smtClean="0">
                <a:solidFill>
                  <a:srgbClr val="FFFFFF"/>
                </a:solidFill>
                <a:latin typeface="+mj-lt"/>
                <a:cs typeface="Etelka Text Pro"/>
              </a:rPr>
              <a:t>since launch in July 2013</a:t>
            </a:r>
            <a:endParaRPr lang="en-GB" sz="1300" dirty="0" smtClean="0">
              <a:solidFill>
                <a:srgbClr val="FFFFFF"/>
              </a:solidFill>
              <a:latin typeface="+mj-lt"/>
              <a:cs typeface="Etelka Text Pro"/>
            </a:endParaRP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cs typeface="Etelka Text Pro"/>
              </a:rPr>
              <a:t>One of the largest UK </a:t>
            </a:r>
            <a:r>
              <a:rPr lang="en-GB" sz="1300" dirty="0" smtClean="0">
                <a:solidFill>
                  <a:srgbClr val="FFFFFF"/>
                </a:solidFill>
                <a:cs typeface="Etelka Text Pro"/>
              </a:rPr>
              <a:t>football club websites</a:t>
            </a:r>
            <a:endParaRPr lang="en-GB" sz="1300" dirty="0">
              <a:solidFill>
                <a:srgbClr val="FFFFFF"/>
              </a:solidFill>
              <a:cs typeface="Etelka Text Pro"/>
            </a:endParaRPr>
          </a:p>
          <a:p>
            <a:pPr marL="285750" indent="-285750" eaLnBrk="1" hangingPunct="1">
              <a:buClr>
                <a:srgbClr val="FF0000"/>
              </a:buClr>
              <a:buFont typeface="Arial"/>
              <a:buChar char="•"/>
            </a:pPr>
            <a:endParaRPr lang="en-GB" sz="1300" dirty="0">
              <a:solidFill>
                <a:srgbClr val="FFFFFF"/>
              </a:solidFill>
              <a:latin typeface="+mj-lt"/>
              <a:cs typeface="Etelka Text Pro"/>
            </a:endParaRPr>
          </a:p>
        </p:txBody>
      </p:sp>
      <p:pic>
        <p:nvPicPr>
          <p:cNvPr id="8" name="Picture 7" descr="skysports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833" y="3436039"/>
            <a:ext cx="2417581" cy="142905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4175" y="3839646"/>
            <a:ext cx="5041935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FF0000"/>
              </a:buClr>
            </a:pPr>
            <a:r>
              <a:rPr lang="en-GB" sz="1600" dirty="0" smtClean="0">
                <a:solidFill>
                  <a:srgbClr val="FF0000"/>
                </a:solidFill>
                <a:latin typeface="+mn-lt"/>
                <a:cs typeface="Etelka Text Pro"/>
              </a:rPr>
              <a:t>Match Day</a:t>
            </a:r>
            <a:endParaRPr lang="en-GB" sz="1300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47,617 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is the 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5</a:t>
            </a:r>
            <a:r>
              <a:rPr lang="en-GB" sz="1300" baseline="30000" dirty="0" smtClean="0">
                <a:solidFill>
                  <a:srgbClr val="FFFFFF"/>
                </a:solidFill>
                <a:latin typeface="+mn-lt"/>
                <a:cs typeface="Etelka Text Pro"/>
              </a:rPr>
              <a:t>th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highest average attendance in UK in 12/13 </a:t>
            </a:r>
            <a:endParaRPr lang="en-GB" sz="1300" dirty="0" smtClean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Highest 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average </a:t>
            </a:r>
            <a:r>
              <a:rPr lang="en-GB" sz="1300" dirty="0" err="1">
                <a:solidFill>
                  <a:srgbClr val="FFFFFF"/>
                </a:solidFill>
                <a:latin typeface="+mn-lt"/>
                <a:cs typeface="Etelka Text Pro"/>
              </a:rPr>
              <a:t>matchday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 audience in 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Scotland</a:t>
            </a:r>
            <a:endParaRPr lang="en-GB" sz="1300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15</a:t>
            </a:r>
            <a:r>
              <a:rPr lang="en-GB" sz="1300" baseline="30000" dirty="0" smtClean="0">
                <a:solidFill>
                  <a:srgbClr val="FFFFFF"/>
                </a:solidFill>
                <a:latin typeface="+mn-lt"/>
                <a:cs typeface="Etelka Text Pro"/>
              </a:rPr>
              <a:t>th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 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highest match day audience in Europe 12/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13</a:t>
            </a:r>
            <a:endParaRPr lang="en-GB" sz="1300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38,000 sales 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for a mid-week cup 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match</a:t>
            </a: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8,679 new season 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t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icket holders in 12/13, 99.7% increase over 11/12</a:t>
            </a: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Season 12/13 – Over 38,000 season ticket holders </a:t>
            </a: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24</a:t>
            </a:r>
            <a:r>
              <a:rPr lang="en-GB" sz="1300" dirty="0">
                <a:solidFill>
                  <a:srgbClr val="FFFFFF"/>
                </a:solidFill>
                <a:latin typeface="+mn-lt"/>
                <a:cs typeface="Etelka Text Pro"/>
              </a:rPr>
              <a:t>% increase in 12/13 u10 season ticket </a:t>
            </a: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holders</a:t>
            </a:r>
          </a:p>
          <a:p>
            <a:pPr eaLnBrk="1" hangingPunct="1">
              <a:buClr>
                <a:srgbClr val="FF0000"/>
              </a:buClr>
              <a:buFont typeface="Arial"/>
              <a:buChar char="•"/>
            </a:pPr>
            <a:r>
              <a:rPr lang="en-GB" sz="1300" dirty="0" smtClean="0">
                <a:solidFill>
                  <a:srgbClr val="FFFFFF"/>
                </a:solidFill>
                <a:latin typeface="+mn-lt"/>
                <a:cs typeface="Etelka Text Pro"/>
              </a:rPr>
              <a:t>34,500+ season ticket holders to date, projected 38,000 </a:t>
            </a:r>
            <a:endParaRPr lang="en-GB" sz="1300" dirty="0">
              <a:solidFill>
                <a:srgbClr val="FFFFFF"/>
              </a:solidFill>
              <a:latin typeface="+mn-lt"/>
              <a:cs typeface="Etelka Text Pro"/>
            </a:endParaRPr>
          </a:p>
          <a:p>
            <a:pPr marL="0" indent="0" eaLnBrk="1" hangingPunct="1"/>
            <a:endParaRPr lang="en-GB" sz="2000" dirty="0">
              <a:solidFill>
                <a:schemeClr val="bg1"/>
              </a:solidFill>
            </a:endParaRPr>
          </a:p>
          <a:p>
            <a:pPr eaLnBrk="1" hangingPunct="1"/>
            <a:endParaRPr lang="en-GB" dirty="0">
              <a:solidFill>
                <a:schemeClr val="bg1"/>
              </a:solidFill>
            </a:endParaRPr>
          </a:p>
          <a:p>
            <a:pPr eaLnBrk="1" hangingPunct="1"/>
            <a:r>
              <a:rPr lang="en-GB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4" name="Picture 3" descr="IMG_1799.PN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11550" r="10427" b="60477"/>
          <a:stretch/>
        </p:blipFill>
        <p:spPr>
          <a:xfrm>
            <a:off x="5972833" y="1939566"/>
            <a:ext cx="2437454" cy="1517963"/>
          </a:xfrm>
          <a:prstGeom prst="rect">
            <a:avLst/>
          </a:prstGeom>
        </p:spPr>
      </p:pic>
      <p:pic>
        <p:nvPicPr>
          <p:cNvPr id="1026" name="Picture 2" descr="C:\Users\robert.boyle\Desktop\yt-brand-standard-logo-630p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14" y="4865098"/>
            <a:ext cx="2374000" cy="1083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Frame 14"/>
          <p:cNvSpPr/>
          <p:nvPr/>
        </p:nvSpPr>
        <p:spPr>
          <a:xfrm>
            <a:off x="5972833" y="328398"/>
            <a:ext cx="2438400" cy="5620226"/>
          </a:xfrm>
          <a:prstGeom prst="frame">
            <a:avLst>
              <a:gd name="adj1" fmla="val 1952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3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3" name="Picture 2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5288" y="260350"/>
            <a:ext cx="5472112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j-lt"/>
                <a:cs typeface="Etelka Text Pro"/>
              </a:rPr>
              <a:t>Brand Opportunities</a:t>
            </a:r>
          </a:p>
          <a:p>
            <a:pPr eaLnBrk="1" hangingPunct="1"/>
            <a:r>
              <a:rPr lang="en-GB" sz="2100" dirty="0" smtClean="0">
                <a:solidFill>
                  <a:srgbClr val="FF0000"/>
                </a:solidFill>
                <a:latin typeface="+mj-lt"/>
                <a:cs typeface="Etelka Text Pro"/>
              </a:rPr>
              <a:t>Maximising partnerships</a:t>
            </a:r>
            <a:endParaRPr lang="en-GB" sz="2100" dirty="0">
              <a:solidFill>
                <a:srgbClr val="FF0000"/>
              </a:solidFill>
              <a:latin typeface="+mj-lt"/>
              <a:cs typeface="Etelka Text Pro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727200" y="1257643"/>
            <a:ext cx="18367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1.445m match-day </a:t>
            </a:r>
          </a:p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audience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116013" y="1786129"/>
            <a:ext cx="16192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Stadium branding </a:t>
            </a:r>
          </a:p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and advertising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920325" y="2377245"/>
            <a:ext cx="13684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Training ground sponsorship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45553" y="3029102"/>
            <a:ext cx="13684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Rangers Club media portfolio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830705" y="3697439"/>
            <a:ext cx="13684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Social Media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89359" y="4270317"/>
            <a:ext cx="13684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Database access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71285" y="4889764"/>
            <a:ext cx="14398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Award winning family strategy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136923" y="5408725"/>
            <a:ext cx="14398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Youth Team Development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384925" y="5424488"/>
            <a:ext cx="21286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Penetration of overseas markets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6803158" y="4761367"/>
            <a:ext cx="19859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Award winning CSR community programme</a:t>
            </a: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7081100" y="4170290"/>
            <a:ext cx="143986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n-lt"/>
                <a:ea typeface="+mn-ea"/>
                <a:cs typeface="Etelka Text Pro"/>
              </a:rPr>
              <a:t>Award winning hospitality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146925" y="3553622"/>
            <a:ext cx="18018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Exclusive access to world class facilities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073753" y="3064560"/>
            <a:ext cx="143986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Memorabilia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6726238" y="2386849"/>
            <a:ext cx="18065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First team and legend endorsement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6531270" y="1855149"/>
            <a:ext cx="186213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300" dirty="0" smtClean="0">
                <a:solidFill>
                  <a:schemeClr val="bg1"/>
                </a:solidFill>
                <a:latin typeface="+mj-lt"/>
                <a:ea typeface="+mn-ea"/>
                <a:cs typeface="Etelka Text Pro"/>
              </a:rPr>
              <a:t>Manager Ally McCoist</a:t>
            </a: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5999180" y="1241504"/>
            <a:ext cx="19446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300" dirty="0">
                <a:solidFill>
                  <a:schemeClr val="bg1"/>
                </a:solidFill>
                <a:latin typeface="+mj-lt"/>
                <a:cs typeface="Etelka Text Pro"/>
              </a:rPr>
              <a:t>Money can’t buy opportunities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906713" y="1579563"/>
            <a:ext cx="585787" cy="3063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27288" y="2135188"/>
            <a:ext cx="560387" cy="1301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78038" y="2705100"/>
            <a:ext cx="657225" cy="396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18580" y="3251667"/>
            <a:ext cx="6477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955375" y="3732213"/>
            <a:ext cx="647700" cy="920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330450" y="4656138"/>
            <a:ext cx="657225" cy="3175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973558" y="4254500"/>
            <a:ext cx="700087" cy="1952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906713" y="4973638"/>
            <a:ext cx="585787" cy="4238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867400" y="4973638"/>
            <a:ext cx="565150" cy="4238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26175" y="4630929"/>
            <a:ext cx="588963" cy="3397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432550" y="4233072"/>
            <a:ext cx="677863" cy="2166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83350" y="3729986"/>
            <a:ext cx="663575" cy="943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999180" y="2065680"/>
            <a:ext cx="568030" cy="19968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534920" y="1576388"/>
            <a:ext cx="464260" cy="3295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22" idx="1"/>
          </p:cNvCxnSpPr>
          <p:nvPr/>
        </p:nvCxnSpPr>
        <p:spPr>
          <a:xfrm flipV="1">
            <a:off x="6226175" y="2633071"/>
            <a:ext cx="500063" cy="7202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402388" y="3251667"/>
            <a:ext cx="6477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angers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48" y="1681393"/>
            <a:ext cx="3607101" cy="36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5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pic>
        <p:nvPicPr>
          <p:cNvPr id="3" name="Picture 2" descr="Untitled-1.png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9"/>
          <a:stretch/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444" b="2200"/>
          <a:stretch/>
        </p:blipFill>
        <p:spPr>
          <a:xfrm>
            <a:off x="5972833" y="1885926"/>
            <a:ext cx="2429902" cy="1540914"/>
          </a:xfrm>
          <a:prstGeom prst="rect">
            <a:avLst/>
          </a:prstGeom>
        </p:spPr>
      </p:pic>
      <p:pic>
        <p:nvPicPr>
          <p:cNvPr id="9" name="Picture 8" descr="0002172230_50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4" b="28085"/>
          <a:stretch/>
        </p:blipFill>
        <p:spPr>
          <a:xfrm>
            <a:off x="5973923" y="4875026"/>
            <a:ext cx="2441996" cy="151774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75920" y="274638"/>
            <a:ext cx="340989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 smtClean="0">
                <a:solidFill>
                  <a:srgbClr val="FFFFFF"/>
                </a:solidFill>
                <a:cs typeface="Etelka Text Pro"/>
              </a:rPr>
              <a:t>Fan Engagement</a:t>
            </a:r>
            <a:endParaRPr lang="en-GB" sz="2800" dirty="0">
              <a:solidFill>
                <a:srgbClr val="FFFFFF"/>
              </a:solidFill>
              <a:cs typeface="Etelka Text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58" y="1428736"/>
            <a:ext cx="5210522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Social Media</a:t>
            </a:r>
            <a:endParaRPr lang="en-GB" sz="1600" dirty="0">
              <a:solidFill>
                <a:srgbClr val="FF0000"/>
              </a:solidFill>
              <a:latin typeface="+mj-lt"/>
              <a:cs typeface="Etelka Text Pro"/>
            </a:endParaRP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Facebook: 308,000+ likes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Twitter: 146,000+ followers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iPhone App: 30,000 downloads</a:t>
            </a:r>
            <a:endParaRPr lang="en-GB" sz="1600" dirty="0">
              <a:solidFill>
                <a:srgbClr val="FFFFFF"/>
              </a:solidFill>
              <a:latin typeface="+mj-lt"/>
              <a:cs typeface="Etelka Text Pro"/>
            </a:endParaRPr>
          </a:p>
          <a:p>
            <a:endParaRPr lang="en-GB" sz="1600" dirty="0">
              <a:solidFill>
                <a:srgbClr val="FF0000"/>
              </a:solidFill>
              <a:latin typeface="+mj-lt"/>
              <a:cs typeface="Etelka Text Pro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Club opt-in communications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Addresses: 445,239 contacts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Landlines: 373,723 contacts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Mobile/SMS: 201,403 contacts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Email: 255,505 addresses</a:t>
            </a:r>
          </a:p>
          <a:p>
            <a:endParaRPr lang="en-GB" sz="1600" dirty="0" smtClean="0">
              <a:solidFill>
                <a:srgbClr val="FFFFFF"/>
              </a:solidFill>
              <a:latin typeface="+mj-lt"/>
              <a:cs typeface="Etelka Text Pro"/>
            </a:endParaRPr>
          </a:p>
          <a:p>
            <a:pPr>
              <a:lnSpc>
                <a:spcPct val="150000"/>
              </a:lnSpc>
            </a:pPr>
            <a:r>
              <a:rPr lang="en-GB" sz="1600" dirty="0" smtClean="0">
                <a:solidFill>
                  <a:srgbClr val="FF0000"/>
                </a:solidFill>
                <a:latin typeface="+mj-lt"/>
                <a:cs typeface="Etelka Text Pro"/>
              </a:rPr>
              <a:t>3rd-party opt-in communications</a:t>
            </a:r>
          </a:p>
          <a:p>
            <a:r>
              <a:rPr lang="en-GB" sz="1600" dirty="0">
                <a:solidFill>
                  <a:srgbClr val="FFFFFF"/>
                </a:solidFill>
                <a:latin typeface="+mj-lt"/>
                <a:cs typeface="Etelka Text Pro"/>
              </a:rPr>
              <a:t>Addresses</a:t>
            </a:r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: 356,825 contacts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Landlines: 256,561 contacts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Mobile/SMS: 135,708 contacts</a:t>
            </a:r>
          </a:p>
          <a:p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Email: 215,144</a:t>
            </a:r>
            <a:r>
              <a:rPr lang="en-GB" sz="1600" dirty="0">
                <a:solidFill>
                  <a:srgbClr val="FFFFFF"/>
                </a:solidFill>
                <a:latin typeface="+mj-lt"/>
                <a:cs typeface="Etelka Text Pro"/>
              </a:rPr>
              <a:t> </a:t>
            </a:r>
            <a:r>
              <a:rPr lang="en-GB" sz="1600" dirty="0" smtClean="0">
                <a:solidFill>
                  <a:srgbClr val="FFFFFF"/>
                </a:solidFill>
                <a:latin typeface="+mj-lt"/>
                <a:cs typeface="Etelka Text Pro"/>
              </a:rPr>
              <a:t>addresses </a:t>
            </a:r>
          </a:p>
          <a:p>
            <a:endParaRPr lang="en-GB" sz="1600" dirty="0" smtClean="0">
              <a:solidFill>
                <a:srgbClr val="FFFFFF"/>
              </a:solidFill>
              <a:latin typeface="Etelka Text Pro"/>
              <a:cs typeface="Etelka Text Pro"/>
            </a:endParaRPr>
          </a:p>
          <a:p>
            <a:endParaRPr lang="en-GB" sz="1600" dirty="0">
              <a:solidFill>
                <a:srgbClr val="FFFFFF"/>
              </a:solidFill>
              <a:latin typeface="Etelka Text Pro"/>
              <a:cs typeface="Etelka Text Pro"/>
            </a:endParaRPr>
          </a:p>
        </p:txBody>
      </p:sp>
      <p:pic>
        <p:nvPicPr>
          <p:cNvPr id="10" name="Picture 9" descr="128585-simple-red-square-icon-business-envelope1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79" y="722482"/>
            <a:ext cx="599528" cy="5995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16" y="722482"/>
            <a:ext cx="599528" cy="5995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b="15680"/>
          <a:stretch/>
        </p:blipFill>
        <p:spPr>
          <a:xfrm>
            <a:off x="2355889" y="722482"/>
            <a:ext cx="606307" cy="511233"/>
          </a:xfrm>
          <a:prstGeom prst="rect">
            <a:avLst/>
          </a:prstGeom>
        </p:spPr>
      </p:pic>
      <p:pic>
        <p:nvPicPr>
          <p:cNvPr id="23" name="Picture 22" descr="AppleIcon.psd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70" y="715010"/>
            <a:ext cx="611623" cy="611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324" y="722482"/>
            <a:ext cx="599528" cy="599528"/>
          </a:xfrm>
          <a:prstGeom prst="rect">
            <a:avLst/>
          </a:prstGeom>
        </p:spPr>
      </p:pic>
      <p:pic>
        <p:nvPicPr>
          <p:cNvPr id="4" name="Picture 3" descr="fan.tiff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5125" r="31321" b="32042"/>
          <a:stretch/>
        </p:blipFill>
        <p:spPr>
          <a:xfrm>
            <a:off x="5981332" y="402818"/>
            <a:ext cx="2429901" cy="1517743"/>
          </a:xfrm>
          <a:prstGeom prst="rect">
            <a:avLst/>
          </a:prstGeom>
        </p:spPr>
      </p:pic>
      <p:pic>
        <p:nvPicPr>
          <p:cNvPr id="5" name="Picture 4" descr="rangers-v-celtic-25th-march-2012-scottish-premier-league-11-12-834-p.jpg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717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" r="-1" b="53589"/>
          <a:stretch/>
        </p:blipFill>
        <p:spPr>
          <a:xfrm>
            <a:off x="5989029" y="3377270"/>
            <a:ext cx="2398312" cy="1511124"/>
          </a:xfrm>
          <a:prstGeom prst="rect">
            <a:avLst/>
          </a:prstGeom>
        </p:spPr>
      </p:pic>
      <p:sp>
        <p:nvSpPr>
          <p:cNvPr id="20" name="Frame 19"/>
          <p:cNvSpPr/>
          <p:nvPr/>
        </p:nvSpPr>
        <p:spPr>
          <a:xfrm>
            <a:off x="5972833" y="409437"/>
            <a:ext cx="2438400" cy="5996700"/>
          </a:xfrm>
          <a:prstGeom prst="frame">
            <a:avLst>
              <a:gd name="adj1" fmla="val 1952"/>
            </a:avLst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SMS.psd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06" y="722481"/>
            <a:ext cx="611623" cy="6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1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6988"/>
            <a:ext cx="9144000" cy="6884988"/>
          </a:xfrm>
          <a:prstGeom prst="rect">
            <a:avLst/>
          </a:prstGeom>
          <a:solidFill>
            <a:srgbClr val="064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95287" y="260350"/>
            <a:ext cx="8547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dirty="0" smtClean="0">
                <a:solidFill>
                  <a:schemeClr val="bg1"/>
                </a:solidFill>
                <a:latin typeface="+mn-lt"/>
                <a:cs typeface="Etelka Text Pro" charset="0"/>
              </a:rPr>
              <a:t>Rangers Stadium </a:t>
            </a:r>
            <a:r>
              <a:rPr lang="en-GB" sz="2800" dirty="0" err="1" smtClean="0">
                <a:solidFill>
                  <a:schemeClr val="bg1"/>
                </a:solidFill>
                <a:latin typeface="+mn-lt"/>
                <a:cs typeface="Etelka Text Pro" charset="0"/>
              </a:rPr>
              <a:t>Wifi</a:t>
            </a:r>
            <a:endParaRPr lang="en-GB" sz="2800" dirty="0">
              <a:solidFill>
                <a:schemeClr val="bg1"/>
              </a:solidFill>
              <a:latin typeface="+mn-lt"/>
              <a:cs typeface="Etelka Text Pro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287" y="974690"/>
            <a:ext cx="874871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  <a:cs typeface="Etelka Text Pro"/>
              </a:rPr>
              <a:t>OBJECTIVES </a:t>
            </a:r>
          </a:p>
          <a:p>
            <a:endParaRPr lang="en-US" sz="1600" dirty="0" smtClean="0">
              <a:solidFill>
                <a:srgbClr val="FF0000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Enhance the overall matchday experience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for fans and corporates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+mj-lt"/>
                <a:cs typeface="Etelka Text Pro"/>
              </a:rPr>
              <a:t>Increase engagement and fan interaction on </a:t>
            </a: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matchday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Improve communication with fans/members bringing them closer to the club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Enhance revenue streams and upsell to captive audience in stadium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Create new commercial partnerships e.g. betting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Gain greater customer insight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Data capture particularly in the corporate areas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Added value to existing sponsors/partners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New advertising and promotional opportunities 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  <a:t>Develop communication between the matchday audience and the wider Rangers community worldwide</a:t>
            </a:r>
            <a:br>
              <a:rPr lang="en-US" sz="1600" dirty="0" smtClean="0">
                <a:solidFill>
                  <a:schemeClr val="bg1"/>
                </a:solidFill>
                <a:latin typeface="+mj-lt"/>
                <a:cs typeface="Etelka Text Pro"/>
              </a:rPr>
            </a:br>
            <a:endParaRPr lang="en-US" sz="1600" dirty="0" smtClean="0">
              <a:solidFill>
                <a:schemeClr val="bg1"/>
              </a:solidFill>
              <a:latin typeface="+mj-lt"/>
              <a:cs typeface="Etelka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4277251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618</Words>
  <Application>Microsoft Office PowerPoint</Application>
  <PresentationFormat>On-screen Show (4:3)</PresentationFormat>
  <Paragraphs>204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BareKnuckle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Hanson</dc:creator>
  <cp:lastModifiedBy>Robert Boyle</cp:lastModifiedBy>
  <cp:revision>51</cp:revision>
  <dcterms:created xsi:type="dcterms:W3CDTF">2013-05-08T15:30:23Z</dcterms:created>
  <dcterms:modified xsi:type="dcterms:W3CDTF">2013-08-23T09:07:11Z</dcterms:modified>
</cp:coreProperties>
</file>