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3"/>
  </p:notesMasterIdLst>
  <p:sldIdLst>
    <p:sldId id="256" r:id="rId2"/>
    <p:sldId id="258" r:id="rId3"/>
    <p:sldId id="260" r:id="rId4"/>
    <p:sldId id="261" r:id="rId5"/>
    <p:sldId id="259" r:id="rId6"/>
    <p:sldId id="262" r:id="rId7"/>
    <p:sldId id="263" r:id="rId8"/>
    <p:sldId id="264" r:id="rId9"/>
    <p:sldId id="265" r:id="rId10"/>
    <p:sldId id="266" r:id="rId11"/>
    <p:sldId id="257" r:id="rId12"/>
  </p:sldIdLst>
  <p:sldSz cx="9144000" cy="6858000" type="screen4x3"/>
  <p:notesSz cx="6858000" cy="9144000"/>
  <p:embeddedFontLst>
    <p:embeddedFont>
      <p:font typeface="Open Sans" panose="020B0604020202020204" charset="0"/>
      <p:regular r:id="rId14"/>
      <p:bold r:id="rId15"/>
      <p: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alibri Light" panose="020F0302020204030204" pitchFamily="34" charset="0"/>
      <p:regular r:id="rId21"/>
      <p:italic r:id="rId2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258" y="9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FEF5C1-A6DF-4041-A447-AAF333B882AE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06B4B-7BFB-468A-9725-E325530B8A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791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06B4B-7BFB-468A-9725-E325530B8A0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406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06B4B-7BFB-468A-9725-E325530B8A0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43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BDA-D077-40CC-AED1-6F57ED79963E}" type="datetime1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70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6EC6-D273-4CA3-ABE8-4601DEFFB44A}" type="datetime1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833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A0658-2B4B-412F-A61D-9EA72998EBB7}" type="datetime1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005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B1EFE-86A0-40E0-B82F-0807AE5629F1}" type="datetime1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957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18C4-A6A5-4368-B5A3-9DF4B99FCF33}" type="datetime1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101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6F24B-1A74-40AF-9E73-C0942EC5567F}" type="datetime1">
              <a:rPr lang="ru-RU" smtClean="0"/>
              <a:pPr/>
              <a:t>18.10.2016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333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7C3C9-2805-4791-B363-B3C8F7ED5DB2}" type="datetime1">
              <a:rPr lang="ru-RU" smtClean="0"/>
              <a:pPr/>
              <a:t>18.10.2016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261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0F8E-4467-4913-8803-AFA2857C37B1}" type="datetime1">
              <a:rPr lang="ru-RU" smtClean="0"/>
              <a:pPr/>
              <a:t>18.10.2016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796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86CA5-5C44-41F0-A18A-CCA96C2E56C5}" type="datetime1">
              <a:rPr lang="ru-RU" smtClean="0"/>
              <a:pPr/>
              <a:t>18.10.2016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241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867D9-C325-4AA4-BEB6-E6039BE7BA10}" type="datetime1">
              <a:rPr lang="ru-RU" smtClean="0"/>
              <a:pPr/>
              <a:t>18.10.2016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117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8A65-6002-41E3-AAA3-B7D3D3232128}" type="datetime1">
              <a:rPr lang="ru-RU" smtClean="0"/>
              <a:pPr/>
              <a:t>18.10.2016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012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94432-B3C0-41AB-A778-C7D7AA9C840A}" type="datetime1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132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6" y="817576"/>
            <a:ext cx="9045387" cy="60404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9150" y="336550"/>
            <a:ext cx="7772400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Обобщающий урок</a:t>
            </a:r>
          </a:p>
          <a:p>
            <a:pPr algn="r"/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по теме «Имя существительное»</a:t>
            </a:r>
          </a:p>
          <a:p>
            <a:pPr algn="r"/>
            <a: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в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4 классе</a:t>
            </a:r>
          </a:p>
          <a:p>
            <a:pPr algn="r"/>
            <a:endParaRPr lang="ru-RU" sz="2800" b="1" i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r"/>
            <a:endParaRPr lang="ru-RU" sz="2800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r"/>
            <a:endParaRPr lang="ru-RU" sz="2800" b="1" i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sz="28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Составила Виноградова Надежда Павловна,</a:t>
            </a:r>
          </a:p>
          <a:p>
            <a:pPr algn="r"/>
            <a:r>
              <a:rPr lang="ru-RU" sz="28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у</a:t>
            </a:r>
            <a:r>
              <a:rPr lang="ru-RU" sz="28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читель начальных классов</a:t>
            </a:r>
          </a:p>
          <a:p>
            <a:pPr algn="r"/>
            <a:r>
              <a:rPr lang="ru-RU" sz="28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МБОУ «Гимназия им.</a:t>
            </a:r>
          </a:p>
          <a:p>
            <a:pPr algn="r"/>
            <a:r>
              <a:rPr lang="ru-RU" sz="28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А. Н. Островского»</a:t>
            </a:r>
          </a:p>
          <a:p>
            <a:pPr algn="r"/>
            <a:r>
              <a:rPr lang="ru-RU" sz="28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г. Кинешма Ивановской области </a:t>
            </a:r>
          </a:p>
        </p:txBody>
      </p:sp>
    </p:spTree>
    <p:extLst>
      <p:ext uri="{BB962C8B-B14F-4D97-AF65-F5344CB8AC3E}">
        <p14:creationId xmlns:p14="http://schemas.microsoft.com/office/powerpoint/2010/main" val="307799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13399" y="3723075"/>
            <a:ext cx="3530601" cy="31349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65799" y="3875475"/>
            <a:ext cx="3530601" cy="31349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18199" y="4027875"/>
            <a:ext cx="3530601" cy="31349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57250" y="2505755"/>
            <a:ext cx="54483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1.Что </a:t>
            </a:r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такое имя существительное?</a:t>
            </a:r>
          </a:p>
          <a:p>
            <a:r>
              <a:rPr lang="ru-RU" alt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2.Как </a:t>
            </a:r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изменяются имена существительные?</a:t>
            </a:r>
          </a:p>
          <a:p>
            <a:r>
              <a:rPr lang="ru-RU" alt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3.Что </a:t>
            </a:r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значит «просклонять существительное»?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24300" y="1905000"/>
            <a:ext cx="20971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Итог урока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60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119359"/>
            <a:ext cx="9144000" cy="34876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1722"/>
            <a:ext cx="9144000" cy="27671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00" y="0"/>
            <a:ext cx="2641600" cy="1592388"/>
          </a:xfrm>
          <a:prstGeom prst="rect">
            <a:avLst/>
          </a:prstGeom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502400" y="6407373"/>
            <a:ext cx="2057400" cy="365125"/>
          </a:xfrm>
        </p:spPr>
        <p:txBody>
          <a:bodyPr/>
          <a:lstStyle/>
          <a:p>
            <a:fld id="{2FF8078B-FF36-412D-A9D6-127E56CE786F}" type="slidenum">
              <a:rPr lang="ru-RU" smtClean="0"/>
              <a:pPr/>
              <a:t>11</a:t>
            </a:fld>
            <a:endParaRPr lang="ru-RU" dirty="0"/>
          </a:p>
        </p:txBody>
      </p:sp>
      <p:pic>
        <p:nvPicPr>
          <p:cNvPr id="1026" name="Picture 2" descr="C:\Users\User\Desktop\visual__2_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45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01117"/>
            <a:ext cx="9144000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598" y="-57822"/>
            <a:ext cx="1244599" cy="11657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9" y="508626"/>
            <a:ext cx="9048692" cy="6349373"/>
          </a:xfrm>
          <a:prstGeom prst="rect">
            <a:avLst/>
          </a:prstGeom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6775450" y="6203951"/>
            <a:ext cx="2057400" cy="365125"/>
          </a:xfrm>
        </p:spPr>
        <p:txBody>
          <a:bodyPr/>
          <a:lstStyle/>
          <a:p>
            <a:fld id="{2FF8078B-FF36-412D-A9D6-127E56CE786F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333500" y="2232630"/>
            <a:ext cx="55245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Давно живу я в мире этом, даю названья всем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предметам.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52800" y="662970"/>
            <a:ext cx="800219" cy="1569660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9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48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01117"/>
            <a:ext cx="9144000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598" y="-57822"/>
            <a:ext cx="1244599" cy="11657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27940"/>
            <a:ext cx="4310437" cy="293006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692898" y="6254751"/>
            <a:ext cx="2057400" cy="365125"/>
          </a:xfrm>
        </p:spPr>
        <p:txBody>
          <a:bodyPr/>
          <a:lstStyle/>
          <a:p>
            <a:fld id="{2FF8078B-FF36-412D-A9D6-127E56CE786F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895600" y="857250"/>
            <a:ext cx="53542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Словарная работа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66900" y="1981200"/>
            <a:ext cx="60928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Алмаз , колено, копейка, пальто, ремонт ,шорох , тревога.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18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01117"/>
            <a:ext cx="9144000" cy="9068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575" y="4657725"/>
            <a:ext cx="2447925" cy="220027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000250" y="0"/>
            <a:ext cx="49444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«Найди лишнее слово»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6250" y="2076450"/>
            <a:ext cx="80582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1.Дом,конь,книга,лес.</a:t>
            </a:r>
          </a:p>
          <a:p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2.Врач,шофер,больница,ученик.</a:t>
            </a:r>
          </a:p>
          <a:p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3.Облака, травы , солнце ,слоны .</a:t>
            </a:r>
          </a:p>
          <a:p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4.Голубая,добрая, ветер ,умная .</a:t>
            </a:r>
          </a:p>
          <a:p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5.Луна, на окне, мышка, медведь.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20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01117"/>
            <a:ext cx="9144000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Как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13399" y="3723075"/>
            <a:ext cx="3530601" cy="31349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262" y="4252741"/>
            <a:ext cx="4762500" cy="29908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931" y="258896"/>
            <a:ext cx="1081568" cy="84905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51952" y="160204"/>
            <a:ext cx="78400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изменяются имена существительные?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14450" y="1107952"/>
            <a:ext cx="470535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И.п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.    кто? что?</a:t>
            </a:r>
          </a:p>
          <a:p>
            <a:r>
              <a:rPr lang="ru-RU" alt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Р.п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.    кого? чего?</a:t>
            </a:r>
          </a:p>
          <a:p>
            <a:r>
              <a:rPr lang="ru-RU" alt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Д.п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.    кому? чему?</a:t>
            </a:r>
          </a:p>
          <a:p>
            <a:r>
              <a:rPr lang="ru-RU" alt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В.п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.    кого? что?</a:t>
            </a:r>
          </a:p>
          <a:p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Т.п.     кем? чем?</a:t>
            </a:r>
          </a:p>
          <a:p>
            <a:r>
              <a:rPr lang="ru-RU" alt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П.п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.    о ком? о чем?</a:t>
            </a:r>
          </a:p>
        </p:txBody>
      </p:sp>
    </p:spTree>
    <p:extLst>
      <p:ext uri="{BB962C8B-B14F-4D97-AF65-F5344CB8AC3E}">
        <p14:creationId xmlns:p14="http://schemas.microsoft.com/office/powerpoint/2010/main" val="226257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13399" y="3723075"/>
            <a:ext cx="3530601" cy="31349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62100" y="241012"/>
            <a:ext cx="45747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Игра «Кто быстрее?»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50" y="825787"/>
            <a:ext cx="8435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(определи падежи слова ДОРОЖКА и укажи , каких падежей не хватает)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1866900"/>
            <a:ext cx="733296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Дорожка домой мне мила с детских лет.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Дорожки знакомой красивее нет!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если б зашел я не знаю куда,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Дорожку домой отыскал бы всегда.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этой дорожке и в трудные дни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 пел бы без устали песни свои.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72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27940"/>
            <a:ext cx="4310437" cy="29300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401" y="48815"/>
            <a:ext cx="1244599" cy="1165775"/>
          </a:xfrm>
          <a:prstGeom prst="rect">
            <a:avLst/>
          </a:prstGeom>
        </p:spPr>
      </p:pic>
      <p:grpSp>
        <p:nvGrpSpPr>
          <p:cNvPr id="8" name="Organization Chart 37"/>
          <p:cNvGrpSpPr>
            <a:grpSpLocks/>
          </p:cNvGrpSpPr>
          <p:nvPr/>
        </p:nvGrpSpPr>
        <p:grpSpPr bwMode="auto">
          <a:xfrm>
            <a:off x="684213" y="981075"/>
            <a:ext cx="7993062" cy="4176713"/>
            <a:chOff x="510" y="1176"/>
            <a:chExt cx="2734" cy="1153"/>
          </a:xfrm>
        </p:grpSpPr>
        <p:cxnSp>
          <p:nvCxnSpPr>
            <p:cNvPr id="1028" name="_s1028"/>
            <p:cNvCxnSpPr>
              <a:cxnSpLocks noChangeShapeType="1"/>
              <a:stCxn id="15" idx="0"/>
              <a:endCxn id="12" idx="2"/>
            </p:cNvCxnSpPr>
            <p:nvPr/>
          </p:nvCxnSpPr>
          <p:spPr bwMode="auto">
            <a:xfrm rot="16200000">
              <a:off x="2741" y="1967"/>
              <a:ext cx="144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29" name="_s1029"/>
            <p:cNvCxnSpPr>
              <a:cxnSpLocks noChangeShapeType="1"/>
              <a:stCxn id="14" idx="0"/>
              <a:endCxn id="11" idx="2"/>
            </p:cNvCxnSpPr>
            <p:nvPr/>
          </p:nvCxnSpPr>
          <p:spPr bwMode="auto">
            <a:xfrm rot="16200000">
              <a:off x="1806" y="1967"/>
              <a:ext cx="144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0" name="_s1030"/>
            <p:cNvCxnSpPr>
              <a:cxnSpLocks noChangeShapeType="1"/>
              <a:stCxn id="13" idx="0"/>
              <a:endCxn id="10" idx="2"/>
            </p:cNvCxnSpPr>
            <p:nvPr/>
          </p:nvCxnSpPr>
          <p:spPr bwMode="auto">
            <a:xfrm rot="16200000">
              <a:off x="871" y="1967"/>
              <a:ext cx="144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1" name="_s1031"/>
            <p:cNvCxnSpPr>
              <a:cxnSpLocks noChangeShapeType="1"/>
              <a:stCxn id="12" idx="0"/>
              <a:endCxn id="9" idx="2"/>
            </p:cNvCxnSpPr>
            <p:nvPr/>
          </p:nvCxnSpPr>
          <p:spPr bwMode="auto">
            <a:xfrm rot="5400000" flipH="1">
              <a:off x="2273" y="1068"/>
              <a:ext cx="144" cy="935"/>
            </a:xfrm>
            <a:prstGeom prst="bentConnector3">
              <a:avLst>
                <a:gd name="adj1" fmla="val 21884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2" name="_s1032"/>
            <p:cNvCxnSpPr>
              <a:cxnSpLocks noChangeShapeType="1"/>
              <a:stCxn id="11" idx="0"/>
              <a:endCxn id="9" idx="2"/>
            </p:cNvCxnSpPr>
            <p:nvPr/>
          </p:nvCxnSpPr>
          <p:spPr bwMode="auto">
            <a:xfrm rot="16200000">
              <a:off x="1806" y="1535"/>
              <a:ext cx="144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3" name="_s1033"/>
            <p:cNvCxnSpPr>
              <a:cxnSpLocks noChangeShapeType="1"/>
              <a:stCxn id="10" idx="0"/>
              <a:endCxn id="9" idx="2"/>
            </p:cNvCxnSpPr>
            <p:nvPr/>
          </p:nvCxnSpPr>
          <p:spPr bwMode="auto">
            <a:xfrm rot="16200000">
              <a:off x="1338" y="1068"/>
              <a:ext cx="144" cy="935"/>
            </a:xfrm>
            <a:prstGeom prst="bentConnector3">
              <a:avLst>
                <a:gd name="adj1" fmla="val 21884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" name="_s1034"/>
            <p:cNvSpPr>
              <a:spLocks noChangeArrowheads="1"/>
            </p:cNvSpPr>
            <p:nvPr/>
          </p:nvSpPr>
          <p:spPr bwMode="auto">
            <a:xfrm>
              <a:off x="1445" y="1176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склонение</a:t>
              </a:r>
            </a:p>
          </p:txBody>
        </p:sp>
        <p:sp>
          <p:nvSpPr>
            <p:cNvPr id="10" name="_s1035"/>
            <p:cNvSpPr>
              <a:spLocks noChangeArrowheads="1"/>
            </p:cNvSpPr>
            <p:nvPr/>
          </p:nvSpPr>
          <p:spPr bwMode="auto">
            <a:xfrm>
              <a:off x="510" y="1608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1-ое</a:t>
              </a:r>
            </a:p>
          </p:txBody>
        </p:sp>
        <p:sp>
          <p:nvSpPr>
            <p:cNvPr id="11" name="_s1036"/>
            <p:cNvSpPr>
              <a:spLocks noChangeArrowheads="1"/>
            </p:cNvSpPr>
            <p:nvPr/>
          </p:nvSpPr>
          <p:spPr bwMode="auto">
            <a:xfrm>
              <a:off x="1445" y="1608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2-ое</a:t>
              </a:r>
            </a:p>
          </p:txBody>
        </p:sp>
        <p:sp>
          <p:nvSpPr>
            <p:cNvPr id="12" name="_s1037"/>
            <p:cNvSpPr>
              <a:spLocks noChangeArrowheads="1"/>
            </p:cNvSpPr>
            <p:nvPr/>
          </p:nvSpPr>
          <p:spPr bwMode="auto">
            <a:xfrm>
              <a:off x="2380" y="1608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3-е</a:t>
              </a:r>
            </a:p>
          </p:txBody>
        </p:sp>
        <p:sp>
          <p:nvSpPr>
            <p:cNvPr id="13" name="_s1038"/>
            <p:cNvSpPr>
              <a:spLocks noChangeArrowheads="1"/>
            </p:cNvSpPr>
            <p:nvPr/>
          </p:nvSpPr>
          <p:spPr bwMode="auto">
            <a:xfrm>
              <a:off x="510" y="2040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М.р.    -а,  -я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Ж.р.    -а, -я</a:t>
              </a:r>
            </a:p>
          </p:txBody>
        </p:sp>
        <p:sp>
          <p:nvSpPr>
            <p:cNvPr id="14" name="_s1039"/>
            <p:cNvSpPr>
              <a:spLocks noChangeArrowheads="1"/>
            </p:cNvSpPr>
            <p:nvPr/>
          </p:nvSpPr>
          <p:spPr bwMode="auto">
            <a:xfrm>
              <a:off x="1445" y="2040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М.р.   - </a:t>
              </a:r>
              <a:r>
                <a:rPr kumimoji="0" lang="en-US" altLang="ru-RU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 </a:t>
              </a:r>
              <a:endParaRPr kumimoji="0" lang="ru-RU" altLang="ru-R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Ср.р.   -о, -е</a:t>
              </a:r>
              <a:endParaRPr kumimoji="0" lang="en-US" altLang="ru-R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" name="_s1040"/>
            <p:cNvSpPr>
              <a:spLocks noChangeArrowheads="1"/>
            </p:cNvSpPr>
            <p:nvPr/>
          </p:nvSpPr>
          <p:spPr bwMode="auto">
            <a:xfrm>
              <a:off x="2600" y="2040"/>
              <a:ext cx="424" cy="289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Ж.р     -ь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730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0738" y="4195591"/>
            <a:ext cx="4762500" cy="29908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13399" y="3723075"/>
            <a:ext cx="3530601" cy="31349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350" y="172291"/>
            <a:ext cx="878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по вариантам «»Поймай свое слово»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14450" y="814216"/>
            <a:ext cx="55243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мужского рода,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II-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женского)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4689" y="1866899"/>
            <a:ext cx="8280728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лащ, стриж, ночь, тишь, лещ, помощь,</a:t>
            </a: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грач, дочь, врач, калач, гараж, </a:t>
            </a:r>
          </a:p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ожь, печь, ткач, трубач, речь, стриж,</a:t>
            </a: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чиж, мышь, течь, шалаш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07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25916" y="227796"/>
            <a:ext cx="53308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Самостоятельная </a:t>
            </a:r>
            <a:r>
              <a:rPr lang="ru-RU" altLang="ru-RU" sz="3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13399" y="3723075"/>
            <a:ext cx="3530601" cy="31349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04900" y="1733550"/>
            <a:ext cx="5466946" cy="29238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Дочь, дядя, сова ,храбрость ,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пень, внучка, облако ,хлеб,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мель, коза, конь.</a:t>
            </a:r>
          </a:p>
          <a:p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1.Спиши слова.</a:t>
            </a: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2.Сверху над каждым словом 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укажи его склонение.</a:t>
            </a:r>
          </a:p>
        </p:txBody>
      </p:sp>
    </p:spTree>
    <p:extLst>
      <p:ext uri="{BB962C8B-B14F-4D97-AF65-F5344CB8AC3E}">
        <p14:creationId xmlns:p14="http://schemas.microsoft.com/office/powerpoint/2010/main" val="303141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175</TotalTime>
  <Words>363</Words>
  <Application>Microsoft Office PowerPoint</Application>
  <PresentationFormat>Экран (4:3)</PresentationFormat>
  <Paragraphs>81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Open Sans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УчебныеПрезентации.РФ</dc:creator>
  <cp:lastModifiedBy>User</cp:lastModifiedBy>
  <cp:revision>20</cp:revision>
  <dcterms:created xsi:type="dcterms:W3CDTF">2014-03-14T10:37:25Z</dcterms:created>
  <dcterms:modified xsi:type="dcterms:W3CDTF">2016-10-18T14:48:49Z</dcterms:modified>
</cp:coreProperties>
</file>