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82" r:id="rId3"/>
    <p:sldId id="261" r:id="rId4"/>
    <p:sldId id="262" r:id="rId5"/>
    <p:sldId id="257" r:id="rId6"/>
    <p:sldId id="258" r:id="rId7"/>
    <p:sldId id="260" r:id="rId8"/>
    <p:sldId id="259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80" r:id="rId25"/>
    <p:sldId id="279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99" autoAdjust="0"/>
    <p:restoredTop sz="94660"/>
  </p:normalViewPr>
  <p:slideViewPr>
    <p:cSldViewPr>
      <p:cViewPr>
        <p:scale>
          <a:sx n="60" d="100"/>
          <a:sy n="60" d="100"/>
        </p:scale>
        <p:origin x="-110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50DDC-B174-4D25-B9AF-5B7C449F9C4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02682-AD38-4E18-A834-90EC03E30FCD}">
      <dgm:prSet phldrT="[Text]"/>
      <dgm:spPr/>
      <dgm:t>
        <a:bodyPr/>
        <a:lstStyle/>
        <a:p>
          <a:r>
            <a:rPr lang="en-US" dirty="0" err="1" smtClean="0"/>
            <a:t>Meningkatkan</a:t>
          </a:r>
          <a:r>
            <a:rPr lang="en-US" dirty="0" smtClean="0"/>
            <a:t> </a:t>
          </a:r>
          <a:r>
            <a:rPr lang="en-US" dirty="0" err="1" smtClean="0"/>
            <a:t>kemampuan</a:t>
          </a:r>
          <a:r>
            <a:rPr lang="en-US" dirty="0" smtClean="0"/>
            <a:t> </a:t>
          </a:r>
          <a:r>
            <a:rPr lang="en-US" dirty="0" err="1" smtClean="0"/>
            <a:t>deterjen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sabun</a:t>
          </a:r>
          <a:r>
            <a:rPr lang="en-US" dirty="0" smtClean="0"/>
            <a:t> </a:t>
          </a:r>
          <a:r>
            <a:rPr lang="en-US" dirty="0" err="1" smtClean="0"/>
            <a:t>cuci</a:t>
          </a:r>
          <a:r>
            <a:rPr lang="en-US" dirty="0" smtClean="0"/>
            <a:t> </a:t>
          </a:r>
          <a:r>
            <a:rPr lang="en-US" dirty="0" err="1" smtClean="0"/>
            <a:t>pada</a:t>
          </a:r>
          <a:r>
            <a:rPr lang="en-US" dirty="0" smtClean="0"/>
            <a:t> </a:t>
          </a:r>
          <a:r>
            <a:rPr lang="en-US" dirty="0" err="1" smtClean="0"/>
            <a:t>suhu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pH </a:t>
          </a:r>
          <a:r>
            <a:rPr lang="en-US" dirty="0" err="1" smtClean="0"/>
            <a:t>tinggi</a:t>
          </a:r>
          <a:endParaRPr lang="en-US" dirty="0"/>
        </a:p>
      </dgm:t>
    </dgm:pt>
    <dgm:pt modelId="{5FE9313A-2DEB-48AC-939E-1186FACDDCC3}" type="parTrans" cxnId="{C0C8602B-6093-4FAB-9DDA-CC0A042BA3A2}">
      <dgm:prSet/>
      <dgm:spPr/>
      <dgm:t>
        <a:bodyPr/>
        <a:lstStyle/>
        <a:p>
          <a:endParaRPr lang="en-US"/>
        </a:p>
      </dgm:t>
    </dgm:pt>
    <dgm:pt modelId="{BFE41C48-E363-450D-BBA4-5EBB666B9BC7}" type="sibTrans" cxnId="{C0C8602B-6093-4FAB-9DDA-CC0A042BA3A2}">
      <dgm:prSet/>
      <dgm:spPr/>
      <dgm:t>
        <a:bodyPr/>
        <a:lstStyle/>
        <a:p>
          <a:endParaRPr lang="en-US"/>
        </a:p>
      </dgm:t>
    </dgm:pt>
    <dgm:pt modelId="{CE1039C4-4048-4051-876E-9A2548DE57FE}">
      <dgm:prSet phldrT="[Text]"/>
      <dgm:spPr/>
      <dgm:t>
        <a:bodyPr/>
        <a:lstStyle/>
        <a:p>
          <a:r>
            <a:rPr lang="en-US" dirty="0" err="1" smtClean="0"/>
            <a:t>Mengubah</a:t>
          </a:r>
          <a:r>
            <a:rPr lang="en-US" dirty="0" smtClean="0"/>
            <a:t> </a:t>
          </a:r>
          <a:r>
            <a:rPr lang="en-US" dirty="0" err="1" smtClean="0"/>
            <a:t>pati</a:t>
          </a:r>
          <a:r>
            <a:rPr lang="en-US" dirty="0" smtClean="0"/>
            <a:t> </a:t>
          </a:r>
          <a:r>
            <a:rPr lang="en-US" dirty="0" err="1" smtClean="0"/>
            <a:t>jagung</a:t>
          </a:r>
          <a:r>
            <a:rPr lang="en-US" dirty="0" smtClean="0"/>
            <a:t> </a:t>
          </a:r>
          <a:r>
            <a:rPr lang="en-US" dirty="0" err="1" smtClean="0"/>
            <a:t>menjadi</a:t>
          </a:r>
          <a:r>
            <a:rPr lang="en-US" dirty="0" smtClean="0"/>
            <a:t> </a:t>
          </a:r>
          <a:r>
            <a:rPr lang="en-US" dirty="0" err="1" smtClean="0"/>
            <a:t>dekstrin</a:t>
          </a:r>
          <a:r>
            <a:rPr lang="en-US" dirty="0" smtClean="0"/>
            <a:t> (</a:t>
          </a:r>
          <a:r>
            <a:rPr lang="en-US" dirty="0" err="1" smtClean="0"/>
            <a:t>sejenis</a:t>
          </a:r>
          <a:r>
            <a:rPr lang="en-US" dirty="0" smtClean="0"/>
            <a:t> </a:t>
          </a:r>
          <a:r>
            <a:rPr lang="en-US" dirty="0" err="1" smtClean="0"/>
            <a:t>karbohidrat</a:t>
          </a:r>
          <a:r>
            <a:rPr lang="en-US" dirty="0" smtClean="0"/>
            <a:t>)</a:t>
          </a:r>
          <a:endParaRPr lang="en-US" dirty="0"/>
        </a:p>
      </dgm:t>
    </dgm:pt>
    <dgm:pt modelId="{32B56011-8603-4245-A87F-2D1301B8A7B5}" type="parTrans" cxnId="{82AFF528-0CCF-4029-9131-B8ACAE80E84C}">
      <dgm:prSet/>
      <dgm:spPr/>
      <dgm:t>
        <a:bodyPr/>
        <a:lstStyle/>
        <a:p>
          <a:endParaRPr lang="en-US"/>
        </a:p>
      </dgm:t>
    </dgm:pt>
    <dgm:pt modelId="{217E55C3-7490-4615-A6B6-F0D626638F80}" type="sibTrans" cxnId="{82AFF528-0CCF-4029-9131-B8ACAE80E84C}">
      <dgm:prSet/>
      <dgm:spPr/>
      <dgm:t>
        <a:bodyPr/>
        <a:lstStyle/>
        <a:p>
          <a:endParaRPr lang="en-US"/>
        </a:p>
      </dgm:t>
    </dgm:pt>
    <dgm:pt modelId="{61F7B474-C391-4606-BA03-AB8D0192BA7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err="1" smtClean="0"/>
            <a:t>Mengatasi</a:t>
          </a:r>
          <a:r>
            <a:rPr lang="en-US" dirty="0" smtClean="0"/>
            <a:t> </a:t>
          </a:r>
          <a:r>
            <a:rPr lang="en-US" dirty="0" err="1" smtClean="0"/>
            <a:t>pencemaran</a:t>
          </a:r>
          <a:r>
            <a:rPr lang="en-US" dirty="0" smtClean="0"/>
            <a:t> </a:t>
          </a:r>
          <a:r>
            <a:rPr lang="en-US" dirty="0" err="1" smtClean="0"/>
            <a:t>akibat</a:t>
          </a:r>
          <a:r>
            <a:rPr lang="en-US" dirty="0" smtClean="0"/>
            <a:t> </a:t>
          </a:r>
          <a:r>
            <a:rPr lang="en-US" dirty="0" err="1" smtClean="0"/>
            <a:t>tumpahan</a:t>
          </a:r>
          <a:r>
            <a:rPr lang="en-US" dirty="0" smtClean="0"/>
            <a:t> </a:t>
          </a:r>
          <a:r>
            <a:rPr lang="en-US" dirty="0" err="1" smtClean="0"/>
            <a:t>minyak</a:t>
          </a:r>
          <a:endParaRPr lang="en-US" dirty="0"/>
        </a:p>
      </dgm:t>
    </dgm:pt>
    <dgm:pt modelId="{6851F07C-CA55-4AF2-B52A-ED9648DAF279}" type="sibTrans" cxnId="{F88FA989-B804-4698-8052-3DAC68669DAD}">
      <dgm:prSet/>
      <dgm:spPr/>
      <dgm:t>
        <a:bodyPr/>
        <a:lstStyle/>
        <a:p>
          <a:endParaRPr lang="en-US"/>
        </a:p>
      </dgm:t>
    </dgm:pt>
    <dgm:pt modelId="{DB3ED2C7-E709-444F-9CC8-18524982D2FA}" type="parTrans" cxnId="{F88FA989-B804-4698-8052-3DAC68669DAD}">
      <dgm:prSet/>
      <dgm:spPr/>
      <dgm:t>
        <a:bodyPr/>
        <a:lstStyle/>
        <a:p>
          <a:endParaRPr lang="en-US"/>
        </a:p>
      </dgm:t>
    </dgm:pt>
    <dgm:pt modelId="{EFA8A4B8-F259-4635-8857-86E3629AE285}" type="pres">
      <dgm:prSet presAssocID="{FEB50DDC-B174-4D25-B9AF-5B7C449F9C4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2D2563-8A7A-4622-9B85-8871B9CFDACC}" type="pres">
      <dgm:prSet presAssocID="{02002682-AD38-4E18-A834-90EC03E30FCD}" presName="comp" presStyleCnt="0"/>
      <dgm:spPr/>
    </dgm:pt>
    <dgm:pt modelId="{183667F4-53C8-4205-97CA-A7AF30FC5DF6}" type="pres">
      <dgm:prSet presAssocID="{02002682-AD38-4E18-A834-90EC03E30FCD}" presName="box" presStyleLbl="node1" presStyleIdx="0" presStyleCnt="3"/>
      <dgm:spPr/>
      <dgm:t>
        <a:bodyPr/>
        <a:lstStyle/>
        <a:p>
          <a:endParaRPr lang="en-US"/>
        </a:p>
      </dgm:t>
    </dgm:pt>
    <dgm:pt modelId="{0755D369-0FF3-4C74-96B7-B2DBD9F7E4CE}" type="pres">
      <dgm:prSet presAssocID="{02002682-AD38-4E18-A834-90EC03E30FCD}" presName="img" presStyleLbl="fgImgPlace1" presStyleIdx="0" presStyleCnt="3"/>
      <dgm:spPr/>
    </dgm:pt>
    <dgm:pt modelId="{5922952B-D5DC-4E74-BBDB-74C1E123FA03}" type="pres">
      <dgm:prSet presAssocID="{02002682-AD38-4E18-A834-90EC03E30FC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AAE5D-81F1-4BD2-A43C-9BC9FA38E571}" type="pres">
      <dgm:prSet presAssocID="{BFE41C48-E363-450D-BBA4-5EBB666B9BC7}" presName="spacer" presStyleCnt="0"/>
      <dgm:spPr/>
    </dgm:pt>
    <dgm:pt modelId="{C6DF3D58-B7E1-4D69-873D-11AECF172E50}" type="pres">
      <dgm:prSet presAssocID="{CE1039C4-4048-4051-876E-9A2548DE57FE}" presName="comp" presStyleCnt="0"/>
      <dgm:spPr/>
    </dgm:pt>
    <dgm:pt modelId="{946D39F4-61DC-4EC7-A4FA-887CBE73B5D1}" type="pres">
      <dgm:prSet presAssocID="{CE1039C4-4048-4051-876E-9A2548DE57FE}" presName="box" presStyleLbl="node1" presStyleIdx="1" presStyleCnt="3"/>
      <dgm:spPr/>
      <dgm:t>
        <a:bodyPr/>
        <a:lstStyle/>
        <a:p>
          <a:endParaRPr lang="en-US"/>
        </a:p>
      </dgm:t>
    </dgm:pt>
    <dgm:pt modelId="{E42430E7-4C25-4F95-9DCD-93319EC47F3F}" type="pres">
      <dgm:prSet presAssocID="{CE1039C4-4048-4051-876E-9A2548DE57FE}" presName="img" presStyleLbl="fgImgPlace1" presStyleIdx="1" presStyleCnt="3"/>
      <dgm:spPr/>
    </dgm:pt>
    <dgm:pt modelId="{CD1E35BE-9925-4653-BEA4-0CE0FEDFA08E}" type="pres">
      <dgm:prSet presAssocID="{CE1039C4-4048-4051-876E-9A2548DE57F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BACC8-486D-4B22-A3B5-63068CABC18E}" type="pres">
      <dgm:prSet presAssocID="{217E55C3-7490-4615-A6B6-F0D626638F80}" presName="spacer" presStyleCnt="0"/>
      <dgm:spPr/>
    </dgm:pt>
    <dgm:pt modelId="{723F88F4-5EB8-47BD-AEC1-24D2E80F800C}" type="pres">
      <dgm:prSet presAssocID="{61F7B474-C391-4606-BA03-AB8D0192BA72}" presName="comp" presStyleCnt="0"/>
      <dgm:spPr/>
    </dgm:pt>
    <dgm:pt modelId="{76F84AE1-4FFC-4056-964E-7A5ED86CC5ED}" type="pres">
      <dgm:prSet presAssocID="{61F7B474-C391-4606-BA03-AB8D0192BA72}" presName="box" presStyleLbl="node1" presStyleIdx="2" presStyleCnt="3"/>
      <dgm:spPr/>
      <dgm:t>
        <a:bodyPr/>
        <a:lstStyle/>
        <a:p>
          <a:endParaRPr lang="en-US"/>
        </a:p>
      </dgm:t>
    </dgm:pt>
    <dgm:pt modelId="{0CC42742-971B-466E-BFD8-BF9792649816}" type="pres">
      <dgm:prSet presAssocID="{61F7B474-C391-4606-BA03-AB8D0192BA72}" presName="img" presStyleLbl="fgImgPlace1" presStyleIdx="2" presStyleCnt="3"/>
      <dgm:spPr/>
    </dgm:pt>
    <dgm:pt modelId="{2C101A50-12DC-4947-99A1-4D3FBCD66F06}" type="pres">
      <dgm:prSet presAssocID="{61F7B474-C391-4606-BA03-AB8D0192BA7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EDDF03-1CFB-4FD6-900F-507086EE5432}" type="presOf" srcId="{61F7B474-C391-4606-BA03-AB8D0192BA72}" destId="{2C101A50-12DC-4947-99A1-4D3FBCD66F06}" srcOrd="1" destOrd="0" presId="urn:microsoft.com/office/officeart/2005/8/layout/vList4"/>
    <dgm:cxn modelId="{F88FA989-B804-4698-8052-3DAC68669DAD}" srcId="{FEB50DDC-B174-4D25-B9AF-5B7C449F9C42}" destId="{61F7B474-C391-4606-BA03-AB8D0192BA72}" srcOrd="2" destOrd="0" parTransId="{DB3ED2C7-E709-444F-9CC8-18524982D2FA}" sibTransId="{6851F07C-CA55-4AF2-B52A-ED9648DAF279}"/>
    <dgm:cxn modelId="{8547002B-0634-480A-A0F3-32CC3B732A98}" type="presOf" srcId="{CE1039C4-4048-4051-876E-9A2548DE57FE}" destId="{946D39F4-61DC-4EC7-A4FA-887CBE73B5D1}" srcOrd="0" destOrd="0" presId="urn:microsoft.com/office/officeart/2005/8/layout/vList4"/>
    <dgm:cxn modelId="{C0C8602B-6093-4FAB-9DDA-CC0A042BA3A2}" srcId="{FEB50DDC-B174-4D25-B9AF-5B7C449F9C42}" destId="{02002682-AD38-4E18-A834-90EC03E30FCD}" srcOrd="0" destOrd="0" parTransId="{5FE9313A-2DEB-48AC-939E-1186FACDDCC3}" sibTransId="{BFE41C48-E363-450D-BBA4-5EBB666B9BC7}"/>
    <dgm:cxn modelId="{4E82FEEB-9250-46F7-9DEA-E1A5C6E6AB8C}" type="presOf" srcId="{61F7B474-C391-4606-BA03-AB8D0192BA72}" destId="{76F84AE1-4FFC-4056-964E-7A5ED86CC5ED}" srcOrd="0" destOrd="0" presId="urn:microsoft.com/office/officeart/2005/8/layout/vList4"/>
    <dgm:cxn modelId="{2DE347C1-F181-4E6D-806E-0D9E65F32B72}" type="presOf" srcId="{FEB50DDC-B174-4D25-B9AF-5B7C449F9C42}" destId="{EFA8A4B8-F259-4635-8857-86E3629AE285}" srcOrd="0" destOrd="0" presId="urn:microsoft.com/office/officeart/2005/8/layout/vList4"/>
    <dgm:cxn modelId="{82AFF528-0CCF-4029-9131-B8ACAE80E84C}" srcId="{FEB50DDC-B174-4D25-B9AF-5B7C449F9C42}" destId="{CE1039C4-4048-4051-876E-9A2548DE57FE}" srcOrd="1" destOrd="0" parTransId="{32B56011-8603-4245-A87F-2D1301B8A7B5}" sibTransId="{217E55C3-7490-4615-A6B6-F0D626638F80}"/>
    <dgm:cxn modelId="{0FC47C69-E4AD-4727-832E-9075C005BAA4}" type="presOf" srcId="{02002682-AD38-4E18-A834-90EC03E30FCD}" destId="{183667F4-53C8-4205-97CA-A7AF30FC5DF6}" srcOrd="0" destOrd="0" presId="urn:microsoft.com/office/officeart/2005/8/layout/vList4"/>
    <dgm:cxn modelId="{100D2856-80A1-4F3F-B20C-D14532CBD338}" type="presOf" srcId="{02002682-AD38-4E18-A834-90EC03E30FCD}" destId="{5922952B-D5DC-4E74-BBDB-74C1E123FA03}" srcOrd="1" destOrd="0" presId="urn:microsoft.com/office/officeart/2005/8/layout/vList4"/>
    <dgm:cxn modelId="{420F32DE-736E-454C-BA1F-96D08E2AC212}" type="presOf" srcId="{CE1039C4-4048-4051-876E-9A2548DE57FE}" destId="{CD1E35BE-9925-4653-BEA4-0CE0FEDFA08E}" srcOrd="1" destOrd="0" presId="urn:microsoft.com/office/officeart/2005/8/layout/vList4"/>
    <dgm:cxn modelId="{1DCAEBD9-4D79-4C62-B7FB-8479CA8C4FD9}" type="presParOf" srcId="{EFA8A4B8-F259-4635-8857-86E3629AE285}" destId="{F32D2563-8A7A-4622-9B85-8871B9CFDACC}" srcOrd="0" destOrd="0" presId="urn:microsoft.com/office/officeart/2005/8/layout/vList4"/>
    <dgm:cxn modelId="{35C00FA8-FA02-43F6-9CBE-7EFE1EBDB534}" type="presParOf" srcId="{F32D2563-8A7A-4622-9B85-8871B9CFDACC}" destId="{183667F4-53C8-4205-97CA-A7AF30FC5DF6}" srcOrd="0" destOrd="0" presId="urn:microsoft.com/office/officeart/2005/8/layout/vList4"/>
    <dgm:cxn modelId="{C577AAF8-0460-480D-B4C6-D1DE71C295FC}" type="presParOf" srcId="{F32D2563-8A7A-4622-9B85-8871B9CFDACC}" destId="{0755D369-0FF3-4C74-96B7-B2DBD9F7E4CE}" srcOrd="1" destOrd="0" presId="urn:microsoft.com/office/officeart/2005/8/layout/vList4"/>
    <dgm:cxn modelId="{0C07E25A-9B6D-45C8-8544-254EE5B9CB5F}" type="presParOf" srcId="{F32D2563-8A7A-4622-9B85-8871B9CFDACC}" destId="{5922952B-D5DC-4E74-BBDB-74C1E123FA03}" srcOrd="2" destOrd="0" presId="urn:microsoft.com/office/officeart/2005/8/layout/vList4"/>
    <dgm:cxn modelId="{3EEBF723-0CC4-4177-B1FB-2752E063BDF5}" type="presParOf" srcId="{EFA8A4B8-F259-4635-8857-86E3629AE285}" destId="{F5BAAE5D-81F1-4BD2-A43C-9BC9FA38E571}" srcOrd="1" destOrd="0" presId="urn:microsoft.com/office/officeart/2005/8/layout/vList4"/>
    <dgm:cxn modelId="{F6BE7ED3-97F0-4D19-A2B4-029D23D883EB}" type="presParOf" srcId="{EFA8A4B8-F259-4635-8857-86E3629AE285}" destId="{C6DF3D58-B7E1-4D69-873D-11AECF172E50}" srcOrd="2" destOrd="0" presId="urn:microsoft.com/office/officeart/2005/8/layout/vList4"/>
    <dgm:cxn modelId="{F64881E7-38B8-43C8-9A5C-71A0A8F136A3}" type="presParOf" srcId="{C6DF3D58-B7E1-4D69-873D-11AECF172E50}" destId="{946D39F4-61DC-4EC7-A4FA-887CBE73B5D1}" srcOrd="0" destOrd="0" presId="urn:microsoft.com/office/officeart/2005/8/layout/vList4"/>
    <dgm:cxn modelId="{6BCE591F-6D92-4C30-AD16-503D2BCC9C16}" type="presParOf" srcId="{C6DF3D58-B7E1-4D69-873D-11AECF172E50}" destId="{E42430E7-4C25-4F95-9DCD-93319EC47F3F}" srcOrd="1" destOrd="0" presId="urn:microsoft.com/office/officeart/2005/8/layout/vList4"/>
    <dgm:cxn modelId="{8D706DDE-989A-49FE-80FC-6946FB249FFB}" type="presParOf" srcId="{C6DF3D58-B7E1-4D69-873D-11AECF172E50}" destId="{CD1E35BE-9925-4653-BEA4-0CE0FEDFA08E}" srcOrd="2" destOrd="0" presId="urn:microsoft.com/office/officeart/2005/8/layout/vList4"/>
    <dgm:cxn modelId="{FFDC23B7-8B0B-47DD-B9B0-C1E08680EF9A}" type="presParOf" srcId="{EFA8A4B8-F259-4635-8857-86E3629AE285}" destId="{A1ABACC8-486D-4B22-A3B5-63068CABC18E}" srcOrd="3" destOrd="0" presId="urn:microsoft.com/office/officeart/2005/8/layout/vList4"/>
    <dgm:cxn modelId="{E965A651-FE53-48C7-88CA-1F0F3E144E7B}" type="presParOf" srcId="{EFA8A4B8-F259-4635-8857-86E3629AE285}" destId="{723F88F4-5EB8-47BD-AEC1-24D2E80F800C}" srcOrd="4" destOrd="0" presId="urn:microsoft.com/office/officeart/2005/8/layout/vList4"/>
    <dgm:cxn modelId="{FE9961F2-4471-4AE2-B649-C2EBDE38A074}" type="presParOf" srcId="{723F88F4-5EB8-47BD-AEC1-24D2E80F800C}" destId="{76F84AE1-4FFC-4056-964E-7A5ED86CC5ED}" srcOrd="0" destOrd="0" presId="urn:microsoft.com/office/officeart/2005/8/layout/vList4"/>
    <dgm:cxn modelId="{92C03CC1-2C54-4181-BD2D-E54A562EF98C}" type="presParOf" srcId="{723F88F4-5EB8-47BD-AEC1-24D2E80F800C}" destId="{0CC42742-971B-466E-BFD8-BF9792649816}" srcOrd="1" destOrd="0" presId="urn:microsoft.com/office/officeart/2005/8/layout/vList4"/>
    <dgm:cxn modelId="{C407F599-3589-4BAF-B794-BF23068571F5}" type="presParOf" srcId="{723F88F4-5EB8-47BD-AEC1-24D2E80F800C}" destId="{2C101A50-12DC-4947-99A1-4D3FBCD66F0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3667F4-53C8-4205-97CA-A7AF30FC5DF6}">
      <dsp:nvSpPr>
        <dsp:cNvPr id="0" name=""/>
        <dsp:cNvSpPr/>
      </dsp:nvSpPr>
      <dsp:spPr>
        <a:xfrm>
          <a:off x="0" y="0"/>
          <a:ext cx="8763000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Meningkatkan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kemampuan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deterjen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sabun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cuci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pada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suhu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dan</a:t>
          </a:r>
          <a:r>
            <a:rPr lang="en-US" sz="3400" kern="1200" dirty="0" smtClean="0"/>
            <a:t> pH </a:t>
          </a:r>
          <a:r>
            <a:rPr lang="en-US" sz="3400" kern="1200" dirty="0" err="1" smtClean="0"/>
            <a:t>tinggi</a:t>
          </a:r>
          <a:endParaRPr lang="en-US" sz="3400" kern="1200" dirty="0"/>
        </a:p>
      </dsp:txBody>
      <dsp:txXfrm>
        <a:off x="1921668" y="0"/>
        <a:ext cx="6841331" cy="1690687"/>
      </dsp:txXfrm>
    </dsp:sp>
    <dsp:sp modelId="{0755D369-0FF3-4C74-96B7-B2DBD9F7E4CE}">
      <dsp:nvSpPr>
        <dsp:cNvPr id="0" name=""/>
        <dsp:cNvSpPr/>
      </dsp:nvSpPr>
      <dsp:spPr>
        <a:xfrm>
          <a:off x="169068" y="169068"/>
          <a:ext cx="1752600" cy="135255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D39F4-61DC-4EC7-A4FA-887CBE73B5D1}">
      <dsp:nvSpPr>
        <dsp:cNvPr id="0" name=""/>
        <dsp:cNvSpPr/>
      </dsp:nvSpPr>
      <dsp:spPr>
        <a:xfrm>
          <a:off x="0" y="1859756"/>
          <a:ext cx="8763000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Mengubah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pati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jagung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menjadi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dekstrin</a:t>
          </a:r>
          <a:r>
            <a:rPr lang="en-US" sz="3400" kern="1200" dirty="0" smtClean="0"/>
            <a:t> (</a:t>
          </a:r>
          <a:r>
            <a:rPr lang="en-US" sz="3400" kern="1200" dirty="0" err="1" smtClean="0"/>
            <a:t>sejenis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karbohidrat</a:t>
          </a:r>
          <a:r>
            <a:rPr lang="en-US" sz="3400" kern="1200" dirty="0" smtClean="0"/>
            <a:t>)</a:t>
          </a:r>
          <a:endParaRPr lang="en-US" sz="3400" kern="1200" dirty="0"/>
        </a:p>
      </dsp:txBody>
      <dsp:txXfrm>
        <a:off x="1921668" y="1859756"/>
        <a:ext cx="6841331" cy="1690687"/>
      </dsp:txXfrm>
    </dsp:sp>
    <dsp:sp modelId="{E42430E7-4C25-4F95-9DCD-93319EC47F3F}">
      <dsp:nvSpPr>
        <dsp:cNvPr id="0" name=""/>
        <dsp:cNvSpPr/>
      </dsp:nvSpPr>
      <dsp:spPr>
        <a:xfrm>
          <a:off x="169068" y="2028825"/>
          <a:ext cx="1752600" cy="135255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84AE1-4FFC-4056-964E-7A5ED86CC5ED}">
      <dsp:nvSpPr>
        <dsp:cNvPr id="0" name=""/>
        <dsp:cNvSpPr/>
      </dsp:nvSpPr>
      <dsp:spPr>
        <a:xfrm>
          <a:off x="0" y="3719512"/>
          <a:ext cx="8763000" cy="1690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Mengatasi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pencemaran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akibat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tumpahan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minyak</a:t>
          </a:r>
          <a:endParaRPr lang="en-US" sz="3400" kern="1200" dirty="0"/>
        </a:p>
      </dsp:txBody>
      <dsp:txXfrm>
        <a:off x="1921668" y="3719512"/>
        <a:ext cx="6841331" cy="1690687"/>
      </dsp:txXfrm>
    </dsp:sp>
    <dsp:sp modelId="{0CC42742-971B-466E-BFD8-BF9792649816}">
      <dsp:nvSpPr>
        <dsp:cNvPr id="0" name=""/>
        <dsp:cNvSpPr/>
      </dsp:nvSpPr>
      <dsp:spPr>
        <a:xfrm>
          <a:off x="169068" y="3888581"/>
          <a:ext cx="1752600" cy="135255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B3C1E-58E4-4694-BA00-B1C51CC836CC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5E95C-DFF7-4E63-AA1F-D75344E3A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2316-9377-4A18-9393-61D36A711B3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5E95C-DFF7-4E63-AA1F-D75344E3AD0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480BB-58AB-4366-A939-527FFED6117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86800" y="0"/>
            <a:ext cx="410816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9771" y="2057400"/>
            <a:ext cx="8867886" cy="4816641"/>
            <a:chOff x="228601" y="2209800"/>
            <a:chExt cx="8867886" cy="419100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-445294" y="2883696"/>
              <a:ext cx="4191001" cy="284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85" t="1179" r="46903" b="49285"/>
            <a:stretch>
              <a:fillRect/>
            </a:stretch>
          </p:blipFill>
          <p:spPr bwMode="auto">
            <a:xfrm>
              <a:off x="3124201" y="2209800"/>
              <a:ext cx="2890157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9800" y="2286000"/>
              <a:ext cx="3076687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b="18000"/>
            <a:stretch>
              <a:fillRect/>
            </a:stretch>
          </p:blipFill>
          <p:spPr bwMode="auto">
            <a:xfrm>
              <a:off x="3100137" y="4289016"/>
              <a:ext cx="2919663" cy="2084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Freeform 15"/>
          <p:cNvSpPr/>
          <p:nvPr/>
        </p:nvSpPr>
        <p:spPr>
          <a:xfrm rot="16200000" flipH="1" flipV="1">
            <a:off x="5820936" y="2310225"/>
            <a:ext cx="5664820" cy="981307"/>
          </a:xfrm>
          <a:custGeom>
            <a:avLst/>
            <a:gdLst>
              <a:gd name="connsiteX0" fmla="*/ 0 w 5664820"/>
              <a:gd name="connsiteY0" fmla="*/ 0 h 981307"/>
              <a:gd name="connsiteX1" fmla="*/ 5664820 w 5664820"/>
              <a:gd name="connsiteY1" fmla="*/ 0 h 981307"/>
              <a:gd name="connsiteX2" fmla="*/ 22303 w 5664820"/>
              <a:gd name="connsiteY2" fmla="*/ 981307 h 981307"/>
              <a:gd name="connsiteX3" fmla="*/ 0 w 5664820"/>
              <a:gd name="connsiteY3" fmla="*/ 0 h 98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820" h="981307">
                <a:moveTo>
                  <a:pt x="0" y="0"/>
                </a:moveTo>
                <a:lnTo>
                  <a:pt x="5664820" y="0"/>
                </a:lnTo>
                <a:lnTo>
                  <a:pt x="22303" y="981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2303" y="-1"/>
            <a:ext cx="9182069" cy="6880954"/>
            <a:chOff x="-22303" y="-1"/>
            <a:chExt cx="9182069" cy="6880954"/>
          </a:xfrm>
        </p:grpSpPr>
        <p:sp>
          <p:nvSpPr>
            <p:cNvPr id="2" name="Freeform 1"/>
            <p:cNvSpPr/>
            <p:nvPr/>
          </p:nvSpPr>
          <p:spPr>
            <a:xfrm>
              <a:off x="-22303" y="-1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flipH="1" flipV="1">
              <a:off x="3494946" y="5899646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 rot="16200000">
              <a:off x="-2344386" y="3550702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304800" y="76200"/>
            <a:ext cx="2514600" cy="8683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BAB  III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 rot="24735">
            <a:off x="377891" y="1073885"/>
            <a:ext cx="7528773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36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Eubacteria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4800"/>
            <a:ext cx="3992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B.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Eubacteria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</a:rPr>
              <a:t>B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429000" y="990600"/>
            <a:ext cx="56388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400" b="1" dirty="0" err="1" smtClean="0"/>
              <a:t>Ciri-ciri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bakteri</a:t>
            </a:r>
            <a:r>
              <a:rPr lang="en-US" sz="2400" b="1" dirty="0" smtClean="0"/>
              <a:t>:</a:t>
            </a:r>
          </a:p>
          <a:p>
            <a:pPr marL="457200" lvl="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Dinding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tersusun</a:t>
            </a:r>
            <a:r>
              <a:rPr lang="en-US" sz="2400" dirty="0" smtClean="0"/>
              <a:t> </a:t>
            </a:r>
            <a:r>
              <a:rPr lang="en-US" sz="2400" dirty="0" err="1" smtClean="0"/>
              <a:t>atas</a:t>
            </a:r>
            <a:r>
              <a:rPr lang="en-US" sz="2400" dirty="0" smtClean="0"/>
              <a:t> </a:t>
            </a:r>
            <a:r>
              <a:rPr lang="en-US" sz="2400" dirty="0" err="1" smtClean="0"/>
              <a:t>mukopolisakarida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peptidoglikan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bakteri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mensekresikan</a:t>
            </a:r>
            <a:r>
              <a:rPr lang="en-US" sz="2400" dirty="0" smtClean="0"/>
              <a:t> </a:t>
            </a:r>
            <a:r>
              <a:rPr lang="en-US" sz="2400" dirty="0" err="1" smtClean="0"/>
              <a:t>lendir</a:t>
            </a:r>
            <a:r>
              <a:rPr lang="en-US" sz="2400" dirty="0" smtClean="0"/>
              <a:t> </a:t>
            </a:r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 smtClean="0"/>
              <a:t>permukaan</a:t>
            </a:r>
            <a:r>
              <a:rPr lang="en-US" sz="2400" dirty="0" smtClean="0"/>
              <a:t> </a:t>
            </a:r>
            <a:r>
              <a:rPr lang="en-US" sz="2400" dirty="0" err="1" smtClean="0"/>
              <a:t>dinding</a:t>
            </a:r>
            <a:r>
              <a:rPr lang="en-US" sz="2400" dirty="0" smtClean="0"/>
              <a:t> </a:t>
            </a:r>
            <a:r>
              <a:rPr lang="en-US" sz="2400" dirty="0" err="1" smtClean="0"/>
              <a:t>selnya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Membran</a:t>
            </a:r>
            <a:r>
              <a:rPr lang="en-US" sz="2400" dirty="0" smtClean="0"/>
              <a:t> </a:t>
            </a:r>
            <a:r>
              <a:rPr lang="en-US" sz="2400" dirty="0" err="1" smtClean="0"/>
              <a:t>sitoplasma</a:t>
            </a:r>
            <a:r>
              <a:rPr lang="en-US" sz="2400" dirty="0" smtClean="0"/>
              <a:t> </a:t>
            </a:r>
            <a:r>
              <a:rPr lang="en-US" sz="2400" dirty="0" err="1" smtClean="0"/>
              <a:t>meliputi</a:t>
            </a:r>
            <a:r>
              <a:rPr lang="en-US" sz="2400" dirty="0" smtClean="0"/>
              <a:t> 8-10%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bobot</a:t>
            </a:r>
            <a:r>
              <a:rPr lang="en-US" sz="2400" dirty="0" smtClean="0"/>
              <a:t> </a:t>
            </a:r>
            <a:r>
              <a:rPr lang="en-US" sz="2400" dirty="0" err="1" smtClean="0"/>
              <a:t>kering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tersusun</a:t>
            </a:r>
            <a:r>
              <a:rPr lang="en-US" sz="2400" dirty="0" smtClean="0"/>
              <a:t> </a:t>
            </a:r>
            <a:r>
              <a:rPr lang="en-US" sz="2400" dirty="0" err="1" smtClean="0"/>
              <a:t>atas</a:t>
            </a:r>
            <a:r>
              <a:rPr lang="en-US" sz="2400" dirty="0" smtClean="0"/>
              <a:t> </a:t>
            </a:r>
            <a:r>
              <a:rPr lang="en-US" sz="2400" dirty="0" err="1" smtClean="0"/>
              <a:t>fosfolipid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protein.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4267200"/>
            <a:ext cx="8001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</a:pPr>
            <a:r>
              <a:rPr lang="en-US" sz="2400" dirty="0" smtClean="0"/>
              <a:t>4.	</a:t>
            </a:r>
            <a:r>
              <a:rPr lang="en-US" sz="2400" dirty="0" err="1" smtClean="0"/>
              <a:t>Sitoplasma</a:t>
            </a:r>
            <a:r>
              <a:rPr lang="en-US" sz="2400" dirty="0" smtClean="0"/>
              <a:t> </a:t>
            </a:r>
            <a:r>
              <a:rPr lang="en-US" sz="2400" dirty="0" err="1" smtClean="0"/>
              <a:t>dikelilingi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</a:t>
            </a:r>
            <a:r>
              <a:rPr lang="en-US" sz="2400" dirty="0" err="1" smtClean="0"/>
              <a:t>membran</a:t>
            </a:r>
            <a:r>
              <a:rPr lang="en-US" sz="2400" dirty="0" smtClean="0"/>
              <a:t> </a:t>
            </a:r>
            <a:r>
              <a:rPr lang="en-US" sz="2400" dirty="0" err="1" smtClean="0"/>
              <a:t>sitoplasma</a:t>
            </a:r>
            <a:r>
              <a:rPr lang="en-US" sz="2400" dirty="0" smtClean="0"/>
              <a:t>.</a:t>
            </a:r>
          </a:p>
          <a:p>
            <a:pPr marL="457200" lvl="0" indent="-457200">
              <a:spcBef>
                <a:spcPts val="600"/>
              </a:spcBef>
            </a:pPr>
            <a:r>
              <a:rPr lang="en-US" sz="2400" dirty="0" smtClean="0"/>
              <a:t>5.	</a:t>
            </a:r>
            <a:r>
              <a:rPr lang="en-US" sz="2400" dirty="0" err="1" smtClean="0"/>
              <a:t>Membentuk</a:t>
            </a:r>
            <a:r>
              <a:rPr lang="en-US" sz="2400" dirty="0" smtClean="0"/>
              <a:t> </a:t>
            </a:r>
            <a:r>
              <a:rPr lang="en-US" sz="2400" dirty="0" err="1" smtClean="0"/>
              <a:t>endospora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melindungi</a:t>
            </a:r>
            <a:r>
              <a:rPr lang="en-US" sz="2400" dirty="0" smtClean="0"/>
              <a:t> </a:t>
            </a:r>
            <a:r>
              <a:rPr lang="en-US" sz="2400" dirty="0" err="1" smtClean="0"/>
              <a:t>diri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panas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gangguan</a:t>
            </a:r>
            <a:r>
              <a:rPr lang="en-US" sz="2400" dirty="0" smtClean="0"/>
              <a:t> </a:t>
            </a:r>
            <a:r>
              <a:rPr lang="en-US" sz="2400" dirty="0" err="1" smtClean="0"/>
              <a:t>alam</a:t>
            </a:r>
            <a:r>
              <a:rPr lang="en-US" sz="2400" dirty="0" smtClean="0"/>
              <a:t>.</a:t>
            </a:r>
          </a:p>
          <a:p>
            <a:pPr marL="457200" lvl="0" indent="-457200">
              <a:spcBef>
                <a:spcPts val="600"/>
              </a:spcBef>
            </a:pPr>
            <a:r>
              <a:rPr lang="en-US" sz="2400" dirty="0" smtClean="0"/>
              <a:t>6.	</a:t>
            </a:r>
            <a:r>
              <a:rPr lang="en-US" sz="2400" dirty="0" err="1" smtClean="0"/>
              <a:t>Ada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bergerak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flagela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ada</a:t>
            </a:r>
            <a:r>
              <a:rPr lang="en-US" sz="2400" dirty="0" smtClean="0"/>
              <a:t> yang </a:t>
            </a:r>
            <a:r>
              <a:rPr lang="en-US" sz="2400" dirty="0" err="1" smtClean="0"/>
              <a:t>tidak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b="6703"/>
          <a:stretch>
            <a:fillRect/>
          </a:stretch>
        </p:blipFill>
        <p:spPr bwMode="auto">
          <a:xfrm rot="884184">
            <a:off x="233898" y="1587520"/>
            <a:ext cx="3124200" cy="224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57286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</a:rPr>
              <a:t>Struktur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</a:rPr>
              <a:t>Sel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</a:rPr>
              <a:t>Bakteri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156" t="34000" r="10156" b="12667"/>
          <a:stretch>
            <a:fillRect/>
          </a:stretch>
        </p:blipFill>
        <p:spPr bwMode="auto">
          <a:xfrm>
            <a:off x="0" y="15240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Reproduksi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838200"/>
            <a:ext cx="8915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 smtClean="0"/>
              <a:t>Bakteri</a:t>
            </a:r>
            <a:r>
              <a:rPr lang="en-US" sz="2600" dirty="0" smtClean="0"/>
              <a:t> </a:t>
            </a:r>
            <a:r>
              <a:rPr lang="en-US" sz="2600" dirty="0" err="1" smtClean="0"/>
              <a:t>bereproduksi</a:t>
            </a:r>
            <a:r>
              <a:rPr lang="en-US" sz="2600" dirty="0" smtClean="0"/>
              <a:t> </a:t>
            </a:r>
            <a:r>
              <a:rPr lang="en-US" sz="2600" dirty="0" err="1" smtClean="0"/>
              <a:t>secara</a:t>
            </a:r>
            <a:r>
              <a:rPr lang="en-US" sz="2600" dirty="0" smtClean="0"/>
              <a:t> </a:t>
            </a:r>
            <a:r>
              <a:rPr lang="en-US" sz="2600" dirty="0" err="1" smtClean="0"/>
              <a:t>aseksual</a:t>
            </a:r>
            <a:r>
              <a:rPr lang="en-US" sz="2600" dirty="0" smtClean="0"/>
              <a:t> </a:t>
            </a:r>
            <a:r>
              <a:rPr lang="en-US" sz="2600" dirty="0" err="1" smtClean="0"/>
              <a:t>dengan</a:t>
            </a:r>
            <a:r>
              <a:rPr lang="en-US" sz="2600" dirty="0" smtClean="0"/>
              <a:t> </a:t>
            </a:r>
            <a:r>
              <a:rPr lang="en-US" sz="2600" b="1" dirty="0" err="1" smtClean="0"/>
              <a:t>pembelahan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biner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6406" t="18000" r="11719" b="19333"/>
          <a:stretch>
            <a:fillRect/>
          </a:stretch>
        </p:blipFill>
        <p:spPr bwMode="auto">
          <a:xfrm>
            <a:off x="191311" y="1447800"/>
            <a:ext cx="880028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135" t="14286" r="2821" b="2041"/>
          <a:stretch>
            <a:fillRect/>
          </a:stretch>
        </p:blipFill>
        <p:spPr bwMode="auto">
          <a:xfrm>
            <a:off x="381000" y="21336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9" descr="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18001" y="73302"/>
            <a:ext cx="2561102" cy="4243296"/>
          </a:xfrm>
          <a:prstGeom prst="rect">
            <a:avLst/>
          </a:prstGeom>
          <a:noFill/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81400" y="1752600"/>
            <a:ext cx="13715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000" i="1" dirty="0" smtClean="0"/>
              <a:t>Escherichia coli</a:t>
            </a:r>
            <a:endParaRPr lang="en-US" sz="2000" i="1" dirty="0"/>
          </a:p>
        </p:txBody>
      </p:sp>
      <p:sp>
        <p:nvSpPr>
          <p:cNvPr id="6" name="Rectangle 5"/>
          <p:cNvSpPr/>
          <p:nvPr/>
        </p:nvSpPr>
        <p:spPr>
          <a:xfrm>
            <a:off x="1524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Ukuran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dan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Bentuk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909935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a. </a:t>
            </a:r>
            <a:r>
              <a:rPr lang="en-US" sz="2800" b="1" dirty="0" err="1" smtClean="0"/>
              <a:t>Batang</a:t>
            </a:r>
            <a:r>
              <a:rPr lang="en-US" sz="2800" b="1" dirty="0" smtClean="0"/>
              <a:t> (Basil)</a:t>
            </a:r>
            <a:r>
              <a:rPr lang="en-US" sz="2800" i="1" dirty="0" smtClean="0"/>
              <a:t> </a:t>
            </a:r>
            <a:endParaRPr lang="en-US" sz="28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272" y="3581400"/>
            <a:ext cx="370872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3581400" y="5486400"/>
            <a:ext cx="1793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 smtClean="0"/>
              <a:t>Azotobacter</a:t>
            </a:r>
            <a:r>
              <a:rPr lang="en-US" sz="2000" i="1" dirty="0" smtClean="0"/>
              <a:t> sp.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 t="14286" b="40336"/>
          <a:stretch>
            <a:fillRect/>
          </a:stretch>
        </p:blipFill>
        <p:spPr bwMode="auto">
          <a:xfrm>
            <a:off x="0" y="685800"/>
            <a:ext cx="587517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200" y="762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/>
              <a:t>b. </a:t>
            </a:r>
            <a:r>
              <a:rPr lang="en-US" sz="3200" b="1" dirty="0" err="1" smtClean="0"/>
              <a:t>Bulat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Kokus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791200" y="685800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000" i="1" dirty="0" smtClean="0"/>
              <a:t>Streptococcus </a:t>
            </a:r>
            <a:r>
              <a:rPr lang="en-US" sz="2000" i="1" dirty="0" err="1" smtClean="0"/>
              <a:t>pneumoniae</a:t>
            </a:r>
            <a:endParaRPr lang="en-US" sz="2000" i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7692"/>
          <a:stretch>
            <a:fillRect/>
          </a:stretch>
        </p:blipFill>
        <p:spPr bwMode="auto">
          <a:xfrm>
            <a:off x="5837726" y="1066800"/>
            <a:ext cx="330627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352800" y="5257800"/>
            <a:ext cx="1436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 smtClean="0"/>
              <a:t>arcina</a:t>
            </a:r>
            <a:r>
              <a:rPr lang="en-US" sz="2400" dirty="0" smtClean="0"/>
              <a:t> sp</a:t>
            </a:r>
            <a:endParaRPr lang="en-US" sz="2400" dirty="0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/>
          <a:srcRect l="7736" t="4896" r="13774" b="4896"/>
          <a:stretch>
            <a:fillRect/>
          </a:stretch>
        </p:blipFill>
        <p:spPr bwMode="auto">
          <a:xfrm>
            <a:off x="4800600" y="3962400"/>
            <a:ext cx="4343400" cy="283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print"/>
          <a:srcRect l="42800" t="64706"/>
          <a:stretch>
            <a:fillRect/>
          </a:stretch>
        </p:blipFill>
        <p:spPr bwMode="auto">
          <a:xfrm>
            <a:off x="533400" y="2438400"/>
            <a:ext cx="352060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/>
          <a:srcRect t="64706" r="58497"/>
          <a:stretch>
            <a:fillRect/>
          </a:stretch>
        </p:blipFill>
        <p:spPr bwMode="auto">
          <a:xfrm>
            <a:off x="609600" y="426720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1524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/>
              <a:t>c. Spiral (</a:t>
            </a:r>
            <a:r>
              <a:rPr lang="en-US" sz="3200" b="1" dirty="0" err="1" smtClean="0"/>
              <a:t>Spirilium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 l="10020" t="21414" r="9816" b="7919"/>
          <a:stretch>
            <a:fillRect/>
          </a:stretch>
        </p:blipFill>
        <p:spPr bwMode="auto">
          <a:xfrm>
            <a:off x="457200" y="785326"/>
            <a:ext cx="4038600" cy="27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191000" y="5562600"/>
            <a:ext cx="212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Vibrio</a:t>
            </a:r>
            <a:r>
              <a:rPr lang="en-US" sz="2400" i="1" dirty="0" smtClean="0"/>
              <a:t> </a:t>
            </a:r>
            <a:r>
              <a:rPr lang="en-US" sz="2400" i="1" dirty="0" err="1"/>
              <a:t>c</a:t>
            </a:r>
            <a:r>
              <a:rPr lang="en-US" sz="2400" i="1" dirty="0" err="1" smtClean="0"/>
              <a:t>holerae</a:t>
            </a:r>
            <a:endParaRPr lang="en-US" sz="2400" i="1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 b="12392"/>
          <a:stretch>
            <a:fillRect/>
          </a:stretch>
        </p:blipFill>
        <p:spPr bwMode="auto">
          <a:xfrm>
            <a:off x="0" y="3581400"/>
            <a:ext cx="418254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8610" y="1524000"/>
            <a:ext cx="4615390" cy="312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385231" y="986135"/>
            <a:ext cx="275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/>
              <a:t>T</a:t>
            </a:r>
            <a:r>
              <a:rPr lang="en-US" sz="2400" i="1" dirty="0" err="1" smtClean="0"/>
              <a:t>reponema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pallidum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l="5195" t="12500" r="1299" b="5000"/>
          <a:stretch>
            <a:fillRect/>
          </a:stretch>
        </p:blipFill>
        <p:spPr bwMode="auto">
          <a:xfrm>
            <a:off x="0" y="99060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6200" y="1524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Jenis-jenis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2819400" y="3405187"/>
            <a:ext cx="3657600" cy="4810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Bakteri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Gram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Positif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38400" y="762000"/>
            <a:ext cx="3657600" cy="4810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Bakteri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Gram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Negatif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1400" y="4092714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ycobacterium tuberculosis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038600" y="2286000"/>
            <a:ext cx="1330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almonella</a:t>
            </a: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t="13158" b="13158"/>
          <a:stretch>
            <a:fillRect/>
          </a:stretch>
        </p:blipFill>
        <p:spPr bwMode="auto">
          <a:xfrm>
            <a:off x="5410200" y="1143000"/>
            <a:ext cx="3733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19550"/>
            <a:ext cx="3581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2514600" y="1524000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C</a:t>
            </a:r>
            <a:r>
              <a:rPr lang="en-US" sz="2000" i="1" dirty="0" smtClean="0"/>
              <a:t>hlamydia </a:t>
            </a:r>
            <a:r>
              <a:rPr lang="en-US" sz="2000" i="1" dirty="0" err="1" smtClean="0"/>
              <a:t>trachomatis</a:t>
            </a:r>
            <a:endParaRPr lang="en-US" sz="2000" i="1" dirty="0"/>
          </a:p>
        </p:txBody>
      </p:sp>
      <p:sp>
        <p:nvSpPr>
          <p:cNvPr id="24" name="Rectangle 23"/>
          <p:cNvSpPr/>
          <p:nvPr/>
        </p:nvSpPr>
        <p:spPr>
          <a:xfrm>
            <a:off x="4038600" y="5334000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/>
              <a:t>C</a:t>
            </a:r>
            <a:r>
              <a:rPr lang="en-US" sz="2000" i="1" dirty="0" smtClean="0"/>
              <a:t>lostridium </a:t>
            </a:r>
            <a:r>
              <a:rPr lang="en-US" sz="2000" i="1" dirty="0" err="1" smtClean="0"/>
              <a:t>botulinum</a:t>
            </a:r>
            <a:endParaRPr lang="en-US" sz="2000" i="1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 r="34000"/>
          <a:stretch>
            <a:fillRect/>
          </a:stretch>
        </p:blipFill>
        <p:spPr bwMode="auto">
          <a:xfrm rot="16200000">
            <a:off x="6302829" y="3635828"/>
            <a:ext cx="2514600" cy="316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809" y="1676400"/>
            <a:ext cx="6854191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berdasarkan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Letak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Flagela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62200" y="1066800"/>
            <a:ext cx="1493679" cy="1356360"/>
            <a:chOff x="2362200" y="1066800"/>
            <a:chExt cx="1493679" cy="1356360"/>
          </a:xfrm>
        </p:grpSpPr>
        <p:sp>
          <p:nvSpPr>
            <p:cNvPr id="6" name="Rectangle 5"/>
            <p:cNvSpPr/>
            <p:nvPr/>
          </p:nvSpPr>
          <p:spPr>
            <a:xfrm>
              <a:off x="2362200" y="1066800"/>
              <a:ext cx="14936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Flagela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>
              <a:off x="2712720" y="2010886"/>
              <a:ext cx="82296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5105400" y="838200"/>
            <a:ext cx="28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Beberapa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Flagela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066314" y="1782286"/>
            <a:ext cx="82296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09800" y="5501640"/>
            <a:ext cx="1493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Flagela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743160" y="4419640"/>
            <a:ext cx="1234440" cy="929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1676401" y="4419600"/>
            <a:ext cx="1220788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91000" y="5473005"/>
            <a:ext cx="44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Seluruh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permukaan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tubuhnya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terdapat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Flagela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5714960" y="4404400"/>
            <a:ext cx="1234440" cy="929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53000" y="2740150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Book Antiqua" pitchFamily="18" charset="0"/>
              </a:rPr>
              <a:t>Lofotrik</a:t>
            </a:r>
            <a:endParaRPr lang="en-US" sz="24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berdasarkan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Cara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Hidup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914400"/>
            <a:ext cx="89154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ts val="600"/>
              </a:spcBef>
              <a:buAutoNum type="alphaLcPeriod"/>
            </a:pPr>
            <a:r>
              <a:rPr lang="en-US" sz="2800" b="1" dirty="0" err="1" smtClean="0"/>
              <a:t>Bakteri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Heterotrof</a:t>
            </a:r>
            <a:endParaRPr lang="en-US" sz="2800" b="1" dirty="0" smtClean="0"/>
          </a:p>
          <a:p>
            <a:pPr marL="514350" lvl="0" indent="-514350">
              <a:spcBef>
                <a:spcPts val="600"/>
              </a:spcBef>
            </a:pPr>
            <a:r>
              <a:rPr lang="en-US" sz="2800" b="1" dirty="0"/>
              <a:t>	</a:t>
            </a:r>
            <a:r>
              <a:rPr lang="en-US" sz="2400" dirty="0" err="1" smtClean="0"/>
              <a:t>Bakteri</a:t>
            </a:r>
            <a:r>
              <a:rPr lang="en-US" sz="2400" dirty="0" smtClean="0"/>
              <a:t> </a:t>
            </a:r>
            <a:r>
              <a:rPr lang="en-US" sz="2400" dirty="0" err="1" smtClean="0"/>
              <a:t>heterotrof</a:t>
            </a:r>
            <a:r>
              <a:rPr lang="en-US" sz="2400" dirty="0" smtClean="0"/>
              <a:t> 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klorofil</a:t>
            </a:r>
            <a:r>
              <a:rPr lang="en-US" sz="2400" dirty="0" smtClean="0"/>
              <a:t> </a:t>
            </a:r>
            <a:r>
              <a:rPr lang="en-US" sz="2400" dirty="0" err="1" smtClean="0"/>
              <a:t>sehingga</a:t>
            </a:r>
            <a:r>
              <a:rPr lang="en-US" sz="2400" dirty="0" smtClean="0"/>
              <a:t> </a:t>
            </a:r>
            <a:r>
              <a:rPr lang="en-US" sz="2400" dirty="0" err="1" smtClean="0"/>
              <a:t>sangat</a:t>
            </a:r>
            <a:r>
              <a:rPr lang="en-US" sz="2400" dirty="0" smtClean="0"/>
              <a:t> </a:t>
            </a:r>
            <a:r>
              <a:rPr lang="en-US" sz="2400" dirty="0" err="1" smtClean="0"/>
              <a:t>tergantung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bahan</a:t>
            </a:r>
            <a:r>
              <a:rPr lang="en-US" sz="2400" dirty="0" smtClean="0"/>
              <a:t> </a:t>
            </a:r>
            <a:r>
              <a:rPr lang="en-US" sz="2400" dirty="0" err="1" smtClean="0"/>
              <a:t>organik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sekitarnya</a:t>
            </a:r>
            <a:r>
              <a:rPr lang="en-US" sz="2400" dirty="0" smtClean="0"/>
              <a:t>.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362200"/>
            <a:ext cx="3915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Bakteri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parasit</a:t>
            </a:r>
            <a:r>
              <a:rPr lang="en-US" sz="2000" dirty="0" smtClean="0"/>
              <a:t>: </a:t>
            </a:r>
            <a:r>
              <a:rPr lang="en-US" sz="2000" i="1" dirty="0" err="1" smtClean="0"/>
              <a:t>Borrelia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burgdorferi</a:t>
            </a:r>
            <a:endParaRPr lang="en-US" sz="2000" i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1843" t="2076" r="6700" b="10736"/>
          <a:stretch>
            <a:fillRect/>
          </a:stretch>
        </p:blipFill>
        <p:spPr bwMode="auto">
          <a:xfrm>
            <a:off x="-1" y="2895600"/>
            <a:ext cx="397872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b="7556"/>
          <a:stretch>
            <a:fillRect/>
          </a:stretch>
        </p:blipFill>
        <p:spPr bwMode="auto">
          <a:xfrm>
            <a:off x="5638800" y="4427728"/>
            <a:ext cx="3505200" cy="243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038600" y="5257800"/>
            <a:ext cx="16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err="1" smtClean="0"/>
              <a:t>Bakteri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saprofit</a:t>
            </a:r>
            <a:r>
              <a:rPr lang="en-US" sz="2000" dirty="0" smtClean="0"/>
              <a:t>: </a:t>
            </a:r>
            <a:r>
              <a:rPr lang="en-US" sz="2000" i="1" dirty="0" err="1" smtClean="0"/>
              <a:t>Desulfovibrio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desulfuricans</a:t>
            </a:r>
            <a:endParaRPr lang="en-US" sz="2000" i="1" dirty="0"/>
          </a:p>
        </p:txBody>
      </p:sp>
      <p:sp>
        <p:nvSpPr>
          <p:cNvPr id="10" name="Rectangle 9"/>
          <p:cNvSpPr/>
          <p:nvPr/>
        </p:nvSpPr>
        <p:spPr>
          <a:xfrm>
            <a:off x="6780379" y="2895600"/>
            <a:ext cx="20588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Bakteri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patogen</a:t>
            </a:r>
            <a:r>
              <a:rPr lang="en-US" sz="2000" dirty="0" smtClean="0"/>
              <a:t>: </a:t>
            </a:r>
            <a:r>
              <a:rPr lang="en-US" sz="2000" i="1" dirty="0" smtClean="0"/>
              <a:t>Mycobacterium </a:t>
            </a:r>
            <a:r>
              <a:rPr lang="en-US" sz="2000" i="1" dirty="0" err="1" smtClean="0"/>
              <a:t>leprae</a:t>
            </a:r>
            <a:endParaRPr lang="en-US" sz="2000" i="1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l="5882" t="5767" r="5882" b="7728"/>
          <a:stretch>
            <a:fillRect/>
          </a:stretch>
        </p:blipFill>
        <p:spPr bwMode="auto">
          <a:xfrm>
            <a:off x="4191000" y="2514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48126"/>
            <a:ext cx="85344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ts val="600"/>
              </a:spcBef>
            </a:pPr>
            <a:r>
              <a:rPr lang="en-US" sz="3200" b="1" dirty="0" smtClean="0"/>
              <a:t>b.	</a:t>
            </a:r>
            <a:r>
              <a:rPr lang="en-US" sz="3200" b="1" dirty="0" err="1" smtClean="0"/>
              <a:t>Bakteri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Autotrof</a:t>
            </a:r>
            <a:endParaRPr lang="en-US" sz="3200" b="1" dirty="0" smtClean="0"/>
          </a:p>
          <a:p>
            <a:pPr marL="514350" lvl="0" indent="-514350">
              <a:spcBef>
                <a:spcPts val="600"/>
              </a:spcBef>
            </a:pPr>
            <a:r>
              <a:rPr lang="en-US" sz="3200" b="1" dirty="0" smtClean="0"/>
              <a:t>	</a:t>
            </a:r>
            <a:r>
              <a:rPr lang="en-US" sz="2800" dirty="0" err="1" smtClean="0"/>
              <a:t>Bakteri</a:t>
            </a:r>
            <a:r>
              <a:rPr lang="en-US" sz="2800" dirty="0" smtClean="0"/>
              <a:t> </a:t>
            </a:r>
            <a:r>
              <a:rPr lang="en-US" sz="2800" dirty="0" err="1" smtClean="0"/>
              <a:t>autotrof</a:t>
            </a:r>
            <a:r>
              <a:rPr lang="en-US" sz="2800" dirty="0" smtClean="0"/>
              <a:t>  </a:t>
            </a:r>
            <a:r>
              <a:rPr lang="en-US" sz="2800" dirty="0" err="1" smtClean="0"/>
              <a:t>mampu</a:t>
            </a:r>
            <a:r>
              <a:rPr lang="en-US" sz="2800" dirty="0" smtClean="0"/>
              <a:t> </a:t>
            </a:r>
            <a:r>
              <a:rPr lang="en-US" sz="2800" dirty="0" err="1" smtClean="0"/>
              <a:t>membuat</a:t>
            </a:r>
            <a:r>
              <a:rPr lang="en-US" sz="2800" dirty="0" smtClean="0"/>
              <a:t> </a:t>
            </a:r>
            <a:r>
              <a:rPr lang="en-US" sz="2800" dirty="0" err="1" smtClean="0"/>
              <a:t>makanan</a:t>
            </a:r>
            <a:r>
              <a:rPr lang="en-US" sz="2800" dirty="0" smtClean="0"/>
              <a:t> </a:t>
            </a:r>
            <a:r>
              <a:rPr lang="en-US" sz="2800" dirty="0" err="1" smtClean="0"/>
              <a:t>sendiri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cara</a:t>
            </a:r>
            <a:r>
              <a:rPr lang="en-US" sz="2800" dirty="0" smtClean="0"/>
              <a:t> </a:t>
            </a:r>
            <a:r>
              <a:rPr lang="en-US" sz="2800" dirty="0" err="1" smtClean="0"/>
              <a:t>mengubah</a:t>
            </a:r>
            <a:r>
              <a:rPr lang="en-US" sz="2800" dirty="0" smtClean="0"/>
              <a:t> </a:t>
            </a:r>
            <a:r>
              <a:rPr lang="en-US" sz="2800" dirty="0" err="1" smtClean="0"/>
              <a:t>bahan</a:t>
            </a:r>
            <a:r>
              <a:rPr lang="en-US" sz="2800" dirty="0" smtClean="0"/>
              <a:t> </a:t>
            </a:r>
            <a:r>
              <a:rPr lang="en-US" sz="2800" dirty="0" err="1" smtClean="0"/>
              <a:t>anorganik</a:t>
            </a:r>
            <a:r>
              <a:rPr lang="en-US" sz="2800" dirty="0" smtClean="0"/>
              <a:t> </a:t>
            </a:r>
            <a:r>
              <a:rPr lang="en-US" sz="2800" dirty="0" err="1" smtClean="0"/>
              <a:t>menjadi</a:t>
            </a:r>
            <a:r>
              <a:rPr lang="en-US" sz="2800" dirty="0" smtClean="0"/>
              <a:t> </a:t>
            </a:r>
            <a:r>
              <a:rPr lang="en-US" sz="2800" dirty="0" err="1" smtClean="0"/>
              <a:t>bahan</a:t>
            </a:r>
            <a:r>
              <a:rPr lang="en-US" sz="2800" dirty="0" smtClean="0"/>
              <a:t> </a:t>
            </a:r>
            <a:r>
              <a:rPr lang="en-US" sz="2800" dirty="0" err="1" smtClean="0"/>
              <a:t>organik</a:t>
            </a:r>
            <a:r>
              <a:rPr lang="en-US" sz="2800" dirty="0" smtClean="0"/>
              <a:t>.</a:t>
            </a:r>
            <a:endParaRPr lang="en-US" sz="32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4" y="2209800"/>
            <a:ext cx="4476706" cy="347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56388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Bakteri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fotoautotrof</a:t>
            </a:r>
            <a:r>
              <a:rPr lang="en-US" sz="2400" dirty="0" smtClean="0"/>
              <a:t>: </a:t>
            </a:r>
            <a:r>
              <a:rPr lang="en-US" sz="2400" i="1" dirty="0" err="1"/>
              <a:t>C</a:t>
            </a:r>
            <a:r>
              <a:rPr lang="en-US" sz="2400" i="1" dirty="0" err="1" smtClean="0"/>
              <a:t>yanobacteria</a:t>
            </a:r>
            <a:r>
              <a:rPr lang="en-US" sz="2400" i="1" dirty="0" smtClean="0"/>
              <a:t> </a:t>
            </a:r>
            <a:endParaRPr lang="en-US" sz="2400" i="1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5455" t="5909" b="6136"/>
          <a:stretch>
            <a:fillRect/>
          </a:stretch>
        </p:blipFill>
        <p:spPr bwMode="auto">
          <a:xfrm>
            <a:off x="4536558" y="2895600"/>
            <a:ext cx="460744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648200" y="20574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 smtClean="0"/>
              <a:t>Bakteri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kemoautotrof</a:t>
            </a:r>
            <a:r>
              <a:rPr lang="en-US" sz="2400" dirty="0" smtClean="0"/>
              <a:t>: </a:t>
            </a:r>
            <a:r>
              <a:rPr lang="en-US" sz="2400" i="1" dirty="0" err="1" smtClean="0"/>
              <a:t>Nitrosococcus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Tujuan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Pembelajaran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0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1603950"/>
            <a:ext cx="8686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Setelah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mempelajari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bab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siswa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diharapkan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dapat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Menunjukkan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ciri-ciri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struktur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replikasi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Eubacteria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Membedakan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Prokariota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organisme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Eukariota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Memberikan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organisme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Merangkum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kehidupan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Merencanakan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melakukan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percobaan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serta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melaporkan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hasilnya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lisan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maupun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tulisan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pemanfaatan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pengolahan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makanan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143000"/>
            <a:ext cx="142355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l="27027" r="29730"/>
          <a:stretch>
            <a:fillRect/>
          </a:stretch>
        </p:blipFill>
        <p:spPr bwMode="auto">
          <a:xfrm>
            <a:off x="228600" y="762000"/>
            <a:ext cx="121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2400" y="762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yang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Bermanfaat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225290"/>
            <a:ext cx="2514600" cy="255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" y="3643746"/>
            <a:ext cx="4572002" cy="321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5943600"/>
            <a:ext cx="129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Bacillus </a:t>
            </a:r>
            <a:r>
              <a:rPr lang="en-US" sz="2400" b="1" i="1" dirty="0" err="1" smtClean="0">
                <a:solidFill>
                  <a:schemeClr val="bg1"/>
                </a:solidFill>
              </a:rPr>
              <a:t>brevis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1066800"/>
            <a:ext cx="179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/>
              <a:t>Acetobacter</a:t>
            </a:r>
            <a:r>
              <a:rPr lang="en-US" sz="2400" b="1" i="1" dirty="0" smtClean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4724400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smtClean="0"/>
              <a:t>Lactobacillus </a:t>
            </a:r>
            <a:r>
              <a:rPr lang="en-US" sz="2400" b="1" i="1" dirty="0" err="1" smtClean="0"/>
              <a:t>casei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1524000" y="2133600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smtClean="0"/>
              <a:t>Clostridium </a:t>
            </a:r>
            <a:r>
              <a:rPr lang="en-US" sz="2400" b="1" i="1" dirty="0" err="1" smtClean="0"/>
              <a:t>acetobutylicum</a:t>
            </a:r>
            <a:endParaRPr lang="en-US" sz="2400" b="1" i="1" dirty="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838200"/>
            <a:ext cx="4114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5943600" y="1828800"/>
            <a:ext cx="2276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chemeClr val="bg1"/>
                </a:solidFill>
              </a:rPr>
              <a:t>Nitrosomonas</a:t>
            </a:r>
            <a:endParaRPr lang="en-US" sz="2800" b="1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Penyebab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Penyakit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76200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TBC</a:t>
            </a:r>
            <a:r>
              <a:rPr lang="en-US" sz="2400" dirty="0" smtClean="0"/>
              <a:t> </a:t>
            </a:r>
            <a:r>
              <a:rPr lang="en-US" sz="2400" dirty="0" err="1" smtClean="0"/>
              <a:t>disebabkan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i="1" dirty="0" smtClean="0"/>
              <a:t> Mycobacterium tuberculosis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429000" cy="33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419600" y="5798403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Pes</a:t>
            </a:r>
            <a:r>
              <a:rPr lang="en-US" sz="2400" b="1" dirty="0" smtClean="0"/>
              <a:t> </a:t>
            </a:r>
            <a:r>
              <a:rPr lang="en-US" sz="2400" dirty="0" err="1" smtClean="0"/>
              <a:t>disebabkan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Yersinia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pestis</a:t>
            </a:r>
            <a:endParaRPr lang="en-US" sz="2400" i="1" dirty="0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428078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1238250"/>
            <a:ext cx="28575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352800" y="2392740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 smtClean="0"/>
              <a:t>Penyakit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patek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frambusia</a:t>
            </a:r>
            <a:r>
              <a:rPr lang="en-US" sz="2400" b="1" dirty="0" smtClean="0"/>
              <a:t>) </a:t>
            </a:r>
            <a:r>
              <a:rPr lang="en-US" sz="2400" dirty="0" err="1" smtClean="0"/>
              <a:t>disebabkan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Treponema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pertenue</a:t>
            </a:r>
            <a:endParaRPr lang="en-US" sz="2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5929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 Alga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Hijau-Biru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32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9701"/>
            <a:ext cx="4800600" cy="335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3200400" cy="269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276600" y="749111"/>
            <a:ext cx="5867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 smtClean="0"/>
              <a:t>Cyanobacteria</a:t>
            </a:r>
            <a:r>
              <a:rPr lang="en-US" sz="2400" dirty="0" smtClean="0"/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Termasuk</a:t>
            </a:r>
            <a:r>
              <a:rPr lang="en-US" sz="2400" dirty="0" smtClean="0"/>
              <a:t> </a:t>
            </a:r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kelompok</a:t>
            </a:r>
            <a:r>
              <a:rPr lang="en-US" sz="2400" dirty="0" smtClean="0"/>
              <a:t> </a:t>
            </a:r>
            <a:r>
              <a:rPr lang="en-US" sz="2400" dirty="0" err="1" smtClean="0"/>
              <a:t>Eubacteria</a:t>
            </a:r>
            <a:endParaRPr lang="en-US" sz="2400" dirty="0" smtClean="0"/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perairan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pH </a:t>
            </a:r>
            <a:r>
              <a:rPr lang="en-US" sz="2400" dirty="0" err="1" smtClean="0"/>
              <a:t>netral</a:t>
            </a:r>
            <a:r>
              <a:rPr lang="en-US" sz="2400" dirty="0" smtClean="0"/>
              <a:t>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dirty="0"/>
              <a:t>	</a:t>
            </a:r>
            <a:r>
              <a:rPr lang="en-US" sz="2400" dirty="0" smtClean="0"/>
              <a:t>(pH 4-5)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dirty="0" smtClean="0"/>
              <a:t>3.	</a:t>
            </a:r>
            <a:r>
              <a:rPr lang="en-US" sz="2400" dirty="0" err="1" smtClean="0"/>
              <a:t>Mengandung</a:t>
            </a:r>
            <a:r>
              <a:rPr lang="en-US" sz="2400" dirty="0" smtClean="0"/>
              <a:t> </a:t>
            </a:r>
            <a:r>
              <a:rPr lang="en-US" sz="2400" dirty="0" err="1" smtClean="0"/>
              <a:t>klorofil</a:t>
            </a:r>
            <a:r>
              <a:rPr lang="en-US" sz="2400" dirty="0" smtClean="0"/>
              <a:t> </a:t>
            </a:r>
            <a:r>
              <a:rPr lang="en-US" sz="2400" dirty="0" err="1" smtClean="0"/>
              <a:t>sehingga</a:t>
            </a:r>
            <a:r>
              <a:rPr lang="en-US" sz="2400" dirty="0" smtClean="0"/>
              <a:t> </a:t>
            </a:r>
            <a:r>
              <a:rPr lang="en-US" sz="2400" dirty="0" err="1" smtClean="0"/>
              <a:t>berwarna</a:t>
            </a:r>
            <a:r>
              <a:rPr lang="en-US" sz="2400" dirty="0" smtClean="0"/>
              <a:t> </a:t>
            </a:r>
            <a:r>
              <a:rPr lang="en-US" sz="2400" dirty="0" err="1" smtClean="0"/>
              <a:t>hijau</a:t>
            </a:r>
            <a:r>
              <a:rPr lang="en-US" sz="2400" dirty="0" smtClean="0"/>
              <a:t> </a:t>
            </a:r>
            <a:r>
              <a:rPr lang="en-US" sz="2400" dirty="0" err="1" smtClean="0"/>
              <a:t>kebiru-biruan</a:t>
            </a:r>
            <a:r>
              <a:rPr lang="en-US" sz="2400" dirty="0" smtClean="0"/>
              <a:t>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3852208"/>
            <a:ext cx="396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400" dirty="0" err="1" smtClean="0"/>
              <a:t>Cyanobacteria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berwarna</a:t>
            </a:r>
            <a:r>
              <a:rPr lang="en-US" sz="2400" dirty="0" smtClean="0"/>
              <a:t> </a:t>
            </a:r>
            <a:r>
              <a:rPr lang="en-US" sz="2400" dirty="0" err="1" smtClean="0"/>
              <a:t>merah</a:t>
            </a:r>
            <a:r>
              <a:rPr lang="en-US" sz="2400" dirty="0" smtClean="0"/>
              <a:t> </a:t>
            </a:r>
            <a:r>
              <a:rPr lang="en-US" sz="2400" dirty="0" err="1" smtClean="0"/>
              <a:t>menyebabkan</a:t>
            </a:r>
            <a:r>
              <a:rPr lang="en-US" sz="2400" dirty="0" smtClean="0"/>
              <a:t> </a:t>
            </a:r>
            <a:r>
              <a:rPr lang="en-US" sz="2400" b="1" dirty="0" smtClean="0"/>
              <a:t>blooming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laut</a:t>
            </a:r>
            <a:endParaRPr lang="en-US" sz="2400" dirty="0"/>
          </a:p>
          <a:p>
            <a:pPr marL="457200" indent="-457200">
              <a:buAutoNum type="arabicPeriod" startAt="4"/>
            </a:pPr>
            <a:r>
              <a:rPr lang="en-US" sz="2400" dirty="0" err="1" smtClean="0"/>
              <a:t>Berperan</a:t>
            </a:r>
            <a:r>
              <a:rPr lang="en-US" sz="2400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tumbuhan</a:t>
            </a:r>
            <a:r>
              <a:rPr lang="en-US" sz="2400" dirty="0" smtClean="0"/>
              <a:t> </a:t>
            </a:r>
            <a:r>
              <a:rPr lang="en-US" sz="2400" dirty="0" err="1" smtClean="0"/>
              <a:t>perintis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5511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Ciri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dan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Struktur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3657124"/>
            <a:ext cx="9144000" cy="32008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 smtClean="0">
                <a:solidFill>
                  <a:schemeClr val="bg1"/>
                </a:solidFill>
              </a:rPr>
              <a:t>Ciri-ciri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Cyanobacteria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Inti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tidak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diselubungi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oleh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membran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Inti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terletak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antara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plasmalema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selubung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lendir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Berkoloni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bentuk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filamen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Bentuknya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bisa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uniseluler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koloni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atau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filamen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Dapat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bergerak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gerakan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meluncur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Tidak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berflagel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188" t="23333" r="40625" b="27333"/>
          <a:stretch>
            <a:fillRect/>
          </a:stretch>
        </p:blipFill>
        <p:spPr bwMode="auto">
          <a:xfrm>
            <a:off x="2438400" y="661737"/>
            <a:ext cx="4266984" cy="29236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067799" cy="635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-10418"/>
            <a:ext cx="32004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/>
              <a:t>Contoh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Cyanobacteria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905000"/>
            <a:ext cx="514264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177225"/>
            <a:ext cx="4623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Reproduksi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endParaRPr lang="en-US" sz="32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r="3208" b="9322"/>
          <a:stretch>
            <a:fillRect/>
          </a:stretch>
        </p:blipFill>
        <p:spPr bwMode="auto">
          <a:xfrm>
            <a:off x="1" y="886326"/>
            <a:ext cx="388619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838200"/>
            <a:ext cx="3908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Pembelahan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sel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Gloeocapsa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1777"/>
            <a:ext cx="4013462" cy="300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038600" y="5722203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Fragmentasi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i="1" dirty="0" err="1" smtClean="0">
                <a:solidFill>
                  <a:schemeClr val="accent1">
                    <a:lumMod val="50000"/>
                  </a:schemeClr>
                </a:solidFill>
              </a:rPr>
              <a:t>Plectonema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1">
                    <a:lumMod val="50000"/>
                  </a:schemeClr>
                </a:solidFill>
              </a:rPr>
              <a:t>boryanum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1295400"/>
            <a:ext cx="1037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Spora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943330"/>
            <a:ext cx="5181601" cy="391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77225"/>
            <a:ext cx="411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Peranan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endParaRPr lang="en-US" sz="32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1"/>
            <a:ext cx="396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667000" y="2438400"/>
            <a:ext cx="152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 smtClean="0"/>
              <a:t>Spirulina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suplemen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667000" y="838200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Nata</a:t>
            </a:r>
            <a:r>
              <a:rPr lang="en-US" sz="2400" b="1" dirty="0" smtClean="0"/>
              <a:t> de coco </a:t>
            </a:r>
            <a:r>
              <a:rPr lang="en-US" sz="2400" dirty="0" smtClean="0"/>
              <a:t>(</a:t>
            </a:r>
            <a:r>
              <a:rPr lang="en-US" sz="2400" dirty="0" err="1" smtClean="0"/>
              <a:t>bahan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724400" y="1988403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Fiksasi</a:t>
            </a:r>
            <a:r>
              <a:rPr lang="en-US" sz="2400" b="1" dirty="0" smtClean="0"/>
              <a:t> nitrogen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menambah</a:t>
            </a:r>
            <a:r>
              <a:rPr lang="en-US" sz="2400" dirty="0" smtClean="0"/>
              <a:t> </a:t>
            </a:r>
            <a:r>
              <a:rPr lang="en-US" sz="2400" dirty="0" err="1" smtClean="0"/>
              <a:t>kesuburan</a:t>
            </a:r>
            <a:r>
              <a:rPr lang="en-US" sz="2400" dirty="0" smtClean="0"/>
              <a:t> </a:t>
            </a:r>
            <a:r>
              <a:rPr lang="en-US" sz="2400" dirty="0" err="1" smtClean="0"/>
              <a:t>tanah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762000"/>
          <a:ext cx="8763001" cy="566928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276600"/>
                <a:gridCol w="2743200"/>
                <a:gridCol w="2743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Karakteristik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Archaebacteria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Eubacteria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Nukleus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Prokariota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Prokariota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Dinding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sel</a:t>
                      </a:r>
                      <a:endParaRPr lang="en-US" sz="22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mengandung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peptidoglikan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mengandung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peptidoglikan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Lipid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membran</a:t>
                      </a:r>
                      <a:endParaRPr lang="en-US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beberapa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hidrokarbon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bercabang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hidrokarbon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bercabang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RNA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polimerase</a:t>
                      </a:r>
                      <a:endParaRPr lang="en-US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beberapa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jenis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satu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jenis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Intron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bagian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gen yang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bukan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untuk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pengkodean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ada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pada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beberapa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gen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tidak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ada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Respon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terhadap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antibiotik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streptomisin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dan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kloramfenikol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pertumbuhan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tidak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terhambat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pertumbuhan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terhambat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52400"/>
            <a:ext cx="6982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Perbedaan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Archaebacteria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dengan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Eubacteria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40334"/>
            <a:ext cx="7848600" cy="588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143000" y="76200"/>
            <a:ext cx="6720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/>
              <a:t>Contoh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Archaebacteria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Eubacteria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Archaebacteria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Archae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14800" y="381000"/>
            <a:ext cx="5029200" cy="3538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Archaebacteria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bereproduksi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dengan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cara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pembelahan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biner</a:t>
            </a:r>
            <a:endParaRPr lang="en-US" sz="2400" dirty="0" smtClean="0">
              <a:latin typeface="+mj-lt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pembelahan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berganda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pembentukan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tunas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fragmentasi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450140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>
              <a:spcBef>
                <a:spcPct val="0"/>
              </a:spcBef>
              <a:defRPr/>
            </a:pPr>
            <a:r>
              <a:rPr lang="en-US" sz="2400" dirty="0" err="1"/>
              <a:t>Archaebacteria</a:t>
            </a:r>
            <a:r>
              <a:rPr lang="en-US" sz="2400" dirty="0"/>
              <a:t> </a:t>
            </a:r>
            <a:r>
              <a:rPr lang="en-US" sz="2400" dirty="0" err="1"/>
              <a:t>hidup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habitat </a:t>
            </a:r>
            <a:r>
              <a:rPr lang="en-US" sz="2400" dirty="0" err="1" smtClean="0"/>
              <a:t>ekstrim</a:t>
            </a:r>
            <a:r>
              <a:rPr lang="en-US" sz="2400" dirty="0" smtClean="0"/>
              <a:t>,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sumber</a:t>
            </a:r>
            <a:r>
              <a:rPr lang="en-US" sz="2400" dirty="0" smtClean="0"/>
              <a:t> </a:t>
            </a:r>
            <a:r>
              <a:rPr lang="en-US" sz="2400" dirty="0"/>
              <a:t>air </a:t>
            </a:r>
            <a:r>
              <a:rPr lang="en-US" sz="2400" dirty="0" err="1"/>
              <a:t>panas</a:t>
            </a:r>
            <a:r>
              <a:rPr lang="en-US" sz="2400" dirty="0"/>
              <a:t> </a:t>
            </a:r>
            <a:r>
              <a:rPr lang="en-US" sz="2400" dirty="0" err="1" smtClean="0"/>
              <a:t>dan</a:t>
            </a:r>
            <a:r>
              <a:rPr lang="en-US" sz="2400" dirty="0"/>
              <a:t> </a:t>
            </a:r>
            <a:r>
              <a:rPr lang="en-US" sz="2400" dirty="0" err="1" smtClean="0"/>
              <a:t>telaga</a:t>
            </a:r>
            <a:r>
              <a:rPr lang="en-US" sz="2400" dirty="0" smtClean="0"/>
              <a:t> </a:t>
            </a:r>
            <a:r>
              <a:rPr lang="en-US" sz="2400" dirty="0" err="1"/>
              <a:t>garam</a:t>
            </a:r>
            <a:endParaRPr lang="en-US" sz="24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t="16336"/>
          <a:stretch>
            <a:fillRect/>
          </a:stretch>
        </p:blipFill>
        <p:spPr bwMode="auto">
          <a:xfrm>
            <a:off x="4495800" y="3758683"/>
            <a:ext cx="4648200" cy="258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2205" b="11667"/>
          <a:stretch>
            <a:fillRect/>
          </a:stretch>
        </p:blipFill>
        <p:spPr bwMode="auto">
          <a:xfrm>
            <a:off x="0" y="914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 l="16000" t="20667"/>
          <a:stretch>
            <a:fillRect/>
          </a:stretch>
        </p:blipFill>
        <p:spPr bwMode="auto">
          <a:xfrm>
            <a:off x="0" y="3533274"/>
            <a:ext cx="387275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" y="-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Metanogen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09600"/>
            <a:ext cx="8991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b="1" dirty="0" err="1"/>
              <a:t>Ciri-ciri</a:t>
            </a:r>
            <a:r>
              <a:rPr lang="en-US" sz="2400" b="1" dirty="0"/>
              <a:t> </a:t>
            </a:r>
            <a:r>
              <a:rPr lang="en-US" sz="2400" b="1" dirty="0" err="1"/>
              <a:t>Metanogen</a:t>
            </a:r>
            <a:r>
              <a:rPr lang="en-US" sz="2400" b="1" dirty="0"/>
              <a:t>:</a:t>
            </a:r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/>
              <a:t>Metabolisme</a:t>
            </a:r>
            <a:r>
              <a:rPr lang="en-US" sz="2400" dirty="0"/>
              <a:t> </a:t>
            </a:r>
            <a:r>
              <a:rPr lang="en-US" sz="2400" dirty="0" err="1"/>
              <a:t>energi</a:t>
            </a:r>
            <a:r>
              <a:rPr lang="en-US" sz="2400" dirty="0"/>
              <a:t> </a:t>
            </a:r>
            <a:r>
              <a:rPr lang="en-US" sz="2400" dirty="0" err="1"/>
              <a:t>khasnya</a:t>
            </a:r>
            <a:r>
              <a:rPr lang="en-US" sz="2400" dirty="0"/>
              <a:t> </a:t>
            </a:r>
            <a:r>
              <a:rPr lang="en-US" sz="2400" dirty="0" err="1"/>
              <a:t>membentuk</a:t>
            </a:r>
            <a:r>
              <a:rPr lang="en-US" sz="2400" dirty="0"/>
              <a:t> gas </a:t>
            </a:r>
            <a:r>
              <a:rPr lang="en-US" sz="2400" dirty="0" err="1"/>
              <a:t>metana</a:t>
            </a:r>
            <a:r>
              <a:rPr lang="en-US" sz="2400" dirty="0"/>
              <a:t> (CH4)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mereduksi</a:t>
            </a:r>
            <a:r>
              <a:rPr lang="en-US" sz="2400" dirty="0"/>
              <a:t> </a:t>
            </a:r>
            <a:r>
              <a:rPr lang="en-US" sz="2400" dirty="0" err="1"/>
              <a:t>karbon</a:t>
            </a:r>
            <a:r>
              <a:rPr lang="en-US" sz="2400" dirty="0"/>
              <a:t> </a:t>
            </a:r>
            <a:r>
              <a:rPr lang="en-US" sz="2400" dirty="0" err="1"/>
              <a:t>dioksida</a:t>
            </a:r>
            <a:r>
              <a:rPr lang="en-US" sz="2400" dirty="0"/>
              <a:t> (CO2) </a:t>
            </a:r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anaerobik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kemosintetik</a:t>
            </a:r>
            <a:endParaRPr lang="en-US" sz="2400" dirty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/>
              <a:t>Memperoleh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membusukkan</a:t>
            </a:r>
            <a:r>
              <a:rPr lang="en-US" sz="2400" dirty="0"/>
              <a:t> </a:t>
            </a:r>
            <a:r>
              <a:rPr lang="en-US" sz="2400" dirty="0" err="1" smtClean="0"/>
              <a:t>sisa</a:t>
            </a:r>
            <a:r>
              <a:rPr lang="en-US" sz="2400" dirty="0" smtClean="0"/>
              <a:t> </a:t>
            </a:r>
            <a:r>
              <a:rPr lang="en-US" sz="2400" dirty="0" err="1"/>
              <a:t>tumbuhan</a:t>
            </a:r>
            <a:r>
              <a:rPr lang="en-US" sz="2400" dirty="0"/>
              <a:t> </a:t>
            </a:r>
            <a:r>
              <a:rPr lang="en-US" sz="2400" dirty="0" err="1" smtClean="0"/>
              <a:t>mati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Tumbuh</a:t>
            </a:r>
            <a:r>
              <a:rPr lang="en-US" sz="2400" dirty="0" smtClean="0"/>
              <a:t> </a:t>
            </a:r>
            <a:r>
              <a:rPr lang="en-US" sz="2400" dirty="0" err="1" smtClean="0"/>
              <a:t>baik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suhu</a:t>
            </a:r>
            <a:r>
              <a:rPr lang="en-US" sz="2400" dirty="0" smtClean="0"/>
              <a:t> 98°C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mati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suhu</a:t>
            </a:r>
            <a:r>
              <a:rPr lang="en-US" sz="2400" dirty="0" smtClean="0"/>
              <a:t> 84</a:t>
            </a:r>
            <a:r>
              <a:rPr lang="en-US" sz="2400" dirty="0"/>
              <a:t>°</a:t>
            </a:r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886200" y="5924490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defRPr/>
            </a:pPr>
            <a:r>
              <a:rPr lang="en-US" sz="2000" dirty="0" err="1"/>
              <a:t>Hidup</a:t>
            </a:r>
            <a:r>
              <a:rPr lang="en-US" sz="2000" dirty="0"/>
              <a:t> </a:t>
            </a:r>
            <a:r>
              <a:rPr lang="en-US" sz="2000" dirty="0" err="1"/>
              <a:t>di</a:t>
            </a:r>
            <a:r>
              <a:rPr lang="en-US" sz="2000" dirty="0"/>
              <a:t> </a:t>
            </a:r>
            <a:r>
              <a:rPr lang="en-US" sz="2000" dirty="0" err="1" smtClean="0"/>
              <a:t>lumpur</a:t>
            </a:r>
            <a:r>
              <a:rPr lang="en-US" sz="2000" dirty="0" smtClean="0"/>
              <a:t> </a:t>
            </a:r>
            <a:r>
              <a:rPr lang="en-US" sz="2000" dirty="0" err="1" smtClean="0"/>
              <a:t>atau</a:t>
            </a:r>
            <a:r>
              <a:rPr lang="en-US" sz="2000" dirty="0" smtClean="0"/>
              <a:t> </a:t>
            </a:r>
            <a:r>
              <a:rPr lang="en-US" sz="2000" dirty="0" err="1"/>
              <a:t>rawa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715000" y="3381107"/>
            <a:ext cx="3242619" cy="1800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/>
              <a:t>Contoh</a:t>
            </a:r>
            <a:r>
              <a:rPr lang="en-US" sz="2400" dirty="0" smtClean="0"/>
              <a:t>:</a:t>
            </a:r>
          </a:p>
          <a:p>
            <a:pPr>
              <a:spcBef>
                <a:spcPts val="600"/>
              </a:spcBef>
            </a:pPr>
            <a:r>
              <a:rPr lang="en-US" sz="2400" i="1" dirty="0" smtClean="0"/>
              <a:t>- </a:t>
            </a:r>
            <a:r>
              <a:rPr lang="en-US" sz="2400" i="1" dirty="0" err="1" smtClean="0"/>
              <a:t>Lachnospira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multipara</a:t>
            </a:r>
            <a:endParaRPr lang="en-US" sz="2400" i="1" dirty="0" smtClean="0"/>
          </a:p>
          <a:p>
            <a:pPr>
              <a:spcBef>
                <a:spcPts val="600"/>
              </a:spcBef>
            </a:pPr>
            <a:r>
              <a:rPr lang="en-US" sz="2400" i="1" dirty="0" smtClean="0"/>
              <a:t>- </a:t>
            </a:r>
            <a:r>
              <a:rPr lang="en-US" sz="2400" i="1" dirty="0" err="1" smtClean="0"/>
              <a:t>Rumino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coccus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albus</a:t>
            </a:r>
            <a:endParaRPr lang="en-US" sz="2400" i="1" dirty="0" smtClean="0"/>
          </a:p>
          <a:p>
            <a:pPr>
              <a:spcBef>
                <a:spcPts val="600"/>
              </a:spcBef>
            </a:pPr>
            <a:r>
              <a:rPr lang="en-US" sz="2400" i="1" dirty="0" smtClean="0"/>
              <a:t>- </a:t>
            </a:r>
            <a:r>
              <a:rPr lang="en-US" sz="2400" i="1" dirty="0" err="1" smtClean="0"/>
              <a:t>Succimonas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amylolitica</a:t>
            </a:r>
            <a:endParaRPr lang="en-US" sz="2400" i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 l="52000" t="5000" r="4000" b="12500"/>
          <a:stretch>
            <a:fillRect/>
          </a:stretch>
        </p:blipFill>
        <p:spPr bwMode="auto">
          <a:xfrm>
            <a:off x="3581400" y="3276600"/>
            <a:ext cx="190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-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Halofil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Ekstrim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Halofilik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13793"/>
          <a:stretch>
            <a:fillRect/>
          </a:stretch>
        </p:blipFill>
        <p:spPr bwMode="auto">
          <a:xfrm>
            <a:off x="0" y="1058881"/>
            <a:ext cx="4118054" cy="30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284583"/>
            <a:ext cx="8991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b="1" dirty="0" err="1"/>
              <a:t>Ciri-ciri</a:t>
            </a:r>
            <a:r>
              <a:rPr lang="en-US" sz="2400" b="1" dirty="0"/>
              <a:t> </a:t>
            </a:r>
            <a:r>
              <a:rPr lang="en-US" sz="2400" b="1" dirty="0" err="1"/>
              <a:t>h</a:t>
            </a:r>
            <a:r>
              <a:rPr lang="en-US" sz="2400" b="1" dirty="0" err="1" smtClean="0"/>
              <a:t>alofil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ekstrem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Bersifat</a:t>
            </a:r>
            <a:r>
              <a:rPr lang="en-US" sz="2400" dirty="0" smtClean="0"/>
              <a:t> </a:t>
            </a:r>
            <a:r>
              <a:rPr lang="en-US" sz="2400" dirty="0" err="1" smtClean="0"/>
              <a:t>heterotrof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Energi</a:t>
            </a:r>
            <a:r>
              <a:rPr lang="en-US" sz="2400" dirty="0" smtClean="0"/>
              <a:t> </a:t>
            </a:r>
            <a:r>
              <a:rPr lang="en-US" sz="2400" dirty="0" err="1" smtClean="0"/>
              <a:t>didapat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melakukan</a:t>
            </a:r>
            <a:r>
              <a:rPr lang="en-US" sz="2400" dirty="0" smtClean="0"/>
              <a:t> </a:t>
            </a:r>
            <a:r>
              <a:rPr lang="en-US" sz="2400" dirty="0" err="1" smtClean="0"/>
              <a:t>respirasi</a:t>
            </a:r>
            <a:r>
              <a:rPr lang="en-US" sz="2400" dirty="0" smtClean="0"/>
              <a:t> </a:t>
            </a:r>
            <a:r>
              <a:rPr lang="en-US" sz="2400" dirty="0" err="1" smtClean="0"/>
              <a:t>aerobik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berfotosintesis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Koloni</a:t>
            </a:r>
            <a:r>
              <a:rPr lang="en-US" sz="2400" dirty="0" smtClean="0"/>
              <a:t> </a:t>
            </a:r>
            <a:r>
              <a:rPr lang="en-US" sz="2400" dirty="0" err="1" smtClean="0"/>
              <a:t>halofil</a:t>
            </a:r>
            <a:r>
              <a:rPr lang="en-US" sz="2400" dirty="0" smtClean="0"/>
              <a:t> </a:t>
            </a:r>
            <a:r>
              <a:rPr lang="en-US" sz="2400" dirty="0" err="1" smtClean="0"/>
              <a:t>ekstrem</a:t>
            </a:r>
            <a:r>
              <a:rPr lang="en-US" sz="2400" dirty="0" smtClean="0"/>
              <a:t> </a:t>
            </a:r>
            <a:r>
              <a:rPr lang="en-US" sz="2400" dirty="0" err="1" smtClean="0"/>
              <a:t>terlihat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buih</a:t>
            </a:r>
            <a:r>
              <a:rPr lang="en-US" sz="2400" dirty="0" smtClean="0"/>
              <a:t> </a:t>
            </a:r>
            <a:r>
              <a:rPr lang="en-US" sz="2400" dirty="0" err="1" smtClean="0"/>
              <a:t>berwarna</a:t>
            </a:r>
            <a:r>
              <a:rPr lang="en-US" sz="2400" dirty="0" smtClean="0"/>
              <a:t> </a:t>
            </a:r>
            <a:r>
              <a:rPr lang="en-US" sz="2400" dirty="0" err="1" smtClean="0"/>
              <a:t>merah-ungu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191000" y="3055203"/>
            <a:ext cx="48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lingkungan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berkadar</a:t>
            </a:r>
            <a:r>
              <a:rPr lang="en-US" sz="2400" dirty="0" smtClean="0"/>
              <a:t> </a:t>
            </a:r>
            <a:r>
              <a:rPr lang="en-US" sz="2400" dirty="0" err="1" smtClean="0"/>
              <a:t>garam</a:t>
            </a:r>
            <a:r>
              <a:rPr lang="en-US" sz="2400" dirty="0" smtClean="0"/>
              <a:t> </a:t>
            </a:r>
            <a:r>
              <a:rPr lang="en-US" sz="2400" dirty="0" err="1" smtClean="0"/>
              <a:t>tinggi</a:t>
            </a:r>
            <a:r>
              <a:rPr lang="en-US" sz="2400" dirty="0" smtClean="0"/>
              <a:t>, </a:t>
            </a:r>
            <a:r>
              <a:rPr lang="en-US" sz="2400" dirty="0" err="1" smtClean="0"/>
              <a:t>misalnya</a:t>
            </a:r>
            <a:r>
              <a:rPr lang="en-US" sz="2400" dirty="0" smtClean="0"/>
              <a:t> </a:t>
            </a:r>
            <a:r>
              <a:rPr lang="en-US" sz="2400" dirty="0" err="1" smtClean="0"/>
              <a:t>Laut</a:t>
            </a:r>
            <a:r>
              <a:rPr lang="en-US" sz="2400" dirty="0" smtClean="0"/>
              <a:t> </a:t>
            </a:r>
            <a:r>
              <a:rPr lang="en-US" sz="2400" dirty="0" err="1" smtClean="0"/>
              <a:t>Mati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600200"/>
            <a:ext cx="2036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Halobacterium</a:t>
            </a:r>
            <a:endParaRPr lang="en-US" sz="24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000" t="5000" r="52629" b="12500"/>
          <a:stretch>
            <a:fillRect/>
          </a:stretch>
        </p:blipFill>
        <p:spPr bwMode="auto">
          <a:xfrm rot="5400000">
            <a:off x="3924300" y="4953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-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Termofil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Ekstrim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Termoasid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ofilik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b="12500"/>
          <a:stretch>
            <a:fillRect/>
          </a:stretch>
        </p:blipFill>
        <p:spPr bwMode="auto">
          <a:xfrm>
            <a:off x="4191001" y="2976564"/>
            <a:ext cx="4953000" cy="325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647950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Rectangle 8"/>
          <p:cNvSpPr/>
          <p:nvPr/>
        </p:nvSpPr>
        <p:spPr>
          <a:xfrm>
            <a:off x="740102" y="3429000"/>
            <a:ext cx="1469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Sulfolubus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762000" y="5124271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Bakteri</a:t>
            </a:r>
            <a:r>
              <a:rPr lang="en-US" sz="2400" dirty="0" smtClean="0"/>
              <a:t> </a:t>
            </a:r>
            <a:r>
              <a:rPr lang="en-US" sz="2400" dirty="0" err="1" smtClean="0"/>
              <a:t>Sulfolubus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mata</a:t>
            </a:r>
            <a:r>
              <a:rPr lang="en-US" sz="2400" dirty="0" smtClean="0"/>
              <a:t> air sulfur </a:t>
            </a:r>
            <a:r>
              <a:rPr lang="en-US" sz="2400" dirty="0" err="1" smtClean="0"/>
              <a:t>di</a:t>
            </a:r>
            <a:r>
              <a:rPr lang="en-US" sz="2400" dirty="0" smtClean="0"/>
              <a:t> Yellowstone National Park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762000"/>
            <a:ext cx="6814366" cy="1800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 smtClean="0"/>
              <a:t>Ciri-ciri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termofil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ekstrem</a:t>
            </a:r>
            <a:r>
              <a:rPr lang="en-US" sz="2400" b="1" dirty="0" smtClean="0"/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tempat</a:t>
            </a:r>
            <a:r>
              <a:rPr lang="en-US" sz="2400" dirty="0" smtClean="0"/>
              <a:t> </a:t>
            </a:r>
            <a:r>
              <a:rPr lang="en-US" sz="2400" dirty="0" err="1" smtClean="0"/>
              <a:t>bersuhu</a:t>
            </a:r>
            <a:r>
              <a:rPr lang="en-US" sz="2400" dirty="0" smtClean="0"/>
              <a:t> </a:t>
            </a:r>
            <a:r>
              <a:rPr lang="en-US" sz="2400" dirty="0" err="1" smtClean="0"/>
              <a:t>tinggi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bersifat</a:t>
            </a:r>
            <a:r>
              <a:rPr lang="en-US" sz="2400" dirty="0" smtClean="0"/>
              <a:t> </a:t>
            </a:r>
            <a:r>
              <a:rPr lang="en-US" sz="2400" dirty="0" err="1" smtClean="0"/>
              <a:t>asam</a:t>
            </a:r>
            <a:endParaRPr lang="en-US" sz="2400" dirty="0" smtClean="0"/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mengoksidasi</a:t>
            </a:r>
            <a:r>
              <a:rPr lang="en-US" sz="2400" dirty="0" smtClean="0"/>
              <a:t> sulfur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suhu</a:t>
            </a:r>
            <a:r>
              <a:rPr lang="en-US" sz="2400" dirty="0" smtClean="0"/>
              <a:t> 45-110°C </a:t>
            </a:r>
            <a:r>
              <a:rPr lang="en-US" sz="2400" dirty="0" err="1" smtClean="0"/>
              <a:t>dan</a:t>
            </a:r>
            <a:r>
              <a:rPr lang="en-US" sz="2400" dirty="0" smtClean="0"/>
              <a:t> pH 1-2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152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Peran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Archaebacteria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bagi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kehidupan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manusia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" y="914400"/>
            <a:ext cx="8763000" cy="5410200"/>
            <a:chOff x="228600" y="1143000"/>
            <a:chExt cx="8763000" cy="5410200"/>
          </a:xfrm>
        </p:grpSpPr>
        <p:graphicFrame>
          <p:nvGraphicFramePr>
            <p:cNvPr id="6" name="Diagram 5"/>
            <p:cNvGraphicFramePr/>
            <p:nvPr/>
          </p:nvGraphicFramePr>
          <p:xfrm>
            <a:off x="228600" y="1143000"/>
            <a:ext cx="8763000" cy="5410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1000" y="1299411"/>
              <a:ext cx="1828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1000" y="3124200"/>
              <a:ext cx="1828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5787" y="5009148"/>
              <a:ext cx="1874013" cy="139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642</Words>
  <Application>Microsoft Office PowerPoint</Application>
  <PresentationFormat>On-screen Show (4:3)</PresentationFormat>
  <Paragraphs>149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Tujuan Pembelajaran: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Bambang</cp:lastModifiedBy>
  <cp:revision>63</cp:revision>
  <dcterms:created xsi:type="dcterms:W3CDTF">2011-11-30T02:59:24Z</dcterms:created>
  <dcterms:modified xsi:type="dcterms:W3CDTF">2012-01-18T06:29:27Z</dcterms:modified>
</cp:coreProperties>
</file>