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3" r:id="rId3"/>
    <p:sldId id="258" r:id="rId4"/>
    <p:sldId id="264" r:id="rId5"/>
    <p:sldId id="260" r:id="rId6"/>
    <p:sldId id="269" r:id="rId7"/>
    <p:sldId id="267" r:id="rId8"/>
    <p:sldId id="268" r:id="rId9"/>
    <p:sldId id="265" r:id="rId10"/>
    <p:sldId id="261" r:id="rId11"/>
    <p:sldId id="270" r:id="rId12"/>
    <p:sldId id="271" r:id="rId13"/>
    <p:sldId id="272" r:id="rId14"/>
    <p:sldId id="273" r:id="rId15"/>
    <p:sldId id="275" r:id="rId16"/>
    <p:sldId id="266" r:id="rId17"/>
    <p:sldId id="274" r:id="rId18"/>
    <p:sldId id="276" r:id="rId19"/>
    <p:sldId id="278" r:id="rId20"/>
    <p:sldId id="280" r:id="rId21"/>
    <p:sldId id="279" r:id="rId22"/>
    <p:sldId id="277" r:id="rId23"/>
    <p:sldId id="26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g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gi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none"/>
        </p:style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none"/>
        </p:style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pic>
        <p:nvPicPr>
          <p:cNvPr id="8" name="Рисунок 7" descr="0_96b05_e402583f_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8430119" flipH="1">
            <a:off x="0" y="5357826"/>
            <a:ext cx="1428770" cy="1219200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Рисунок 9" descr="36e32f20e13c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42852"/>
            <a:ext cx="1171575" cy="800100"/>
          </a:xfrm>
          <a:prstGeom prst="rect">
            <a:avLst/>
          </a:prstGeom>
        </p:spPr>
      </p:pic>
      <p:pic>
        <p:nvPicPr>
          <p:cNvPr id="11" name="Рисунок 10" descr="0_96b0c_a1918e1f_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571472" y="857232"/>
            <a:ext cx="1271601" cy="1428750"/>
          </a:xfrm>
          <a:prstGeom prst="rect">
            <a:avLst/>
          </a:prstGeom>
        </p:spPr>
      </p:pic>
      <p:pic>
        <p:nvPicPr>
          <p:cNvPr id="12" name="Рисунок 11" descr="0_96b07_ff63ff6a_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72396" y="5553075"/>
            <a:ext cx="1428750" cy="1304925"/>
          </a:xfrm>
          <a:prstGeom prst="rect">
            <a:avLst/>
          </a:prstGeom>
        </p:spPr>
      </p:pic>
      <p:pic>
        <p:nvPicPr>
          <p:cNvPr id="13" name="Рисунок 12" descr="0_96b06_cfc7baca_S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00958" y="214290"/>
            <a:ext cx="1428750" cy="1266825"/>
          </a:xfrm>
          <a:prstGeom prst="rect">
            <a:avLst/>
          </a:prstGeom>
        </p:spPr>
      </p:pic>
      <p:pic>
        <p:nvPicPr>
          <p:cNvPr id="14" name="Рисунок 13" descr="0_96b1c_1e8c0c1d_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14678" y="6048375"/>
            <a:ext cx="1428750" cy="8096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28596" y="285728"/>
            <a:ext cx="8286808" cy="6215106"/>
          </a:xfrm>
          <a:prstGeom prst="round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8" name="Рисунок 7" descr="4cf58e01900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857984" y="3889566"/>
            <a:ext cx="2286016" cy="29684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 descr="0_96b0a_fb0a8532_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5286388"/>
            <a:ext cx="1400175" cy="14287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 descr="0_96b0b_66c69871_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29520" y="1928802"/>
            <a:ext cx="1428750" cy="1000125"/>
          </a:xfrm>
          <a:prstGeom prst="rect">
            <a:avLst/>
          </a:prstGeom>
        </p:spPr>
      </p:pic>
      <p:pic>
        <p:nvPicPr>
          <p:cNvPr id="10" name="Рисунок 9" descr="0_96b1e_a8892bb9_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2214554"/>
            <a:ext cx="1428750" cy="6953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28596" y="285728"/>
            <a:ext cx="8286808" cy="6215106"/>
          </a:xfrm>
          <a:prstGeom prst="round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 descr="4cf58e01900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000860" y="3889566"/>
            <a:ext cx="2143140" cy="2968434"/>
          </a:xfrm>
          <a:prstGeom prst="rect">
            <a:avLst/>
          </a:prstGeom>
        </p:spPr>
      </p:pic>
      <p:pic>
        <p:nvPicPr>
          <p:cNvPr id="10" name="Рисунок 9" descr="0_96b1d_59df2c51_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0" y="5524500"/>
            <a:ext cx="1428765" cy="1333500"/>
          </a:xfrm>
          <a:prstGeom prst="rect">
            <a:avLst/>
          </a:prstGeom>
        </p:spPr>
      </p:pic>
      <p:pic>
        <p:nvPicPr>
          <p:cNvPr id="11" name="Рисунок 10" descr="0_96b1b_7235d0f5_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0" y="0"/>
            <a:ext cx="1428765" cy="1409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28596" y="285728"/>
            <a:ext cx="8286808" cy="6215106"/>
          </a:xfrm>
          <a:prstGeom prst="round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4cf58e01900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072298" y="3889566"/>
            <a:ext cx="2071702" cy="29684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Рисунок 9" descr="0_96b12_a7917986_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42844" y="5286388"/>
            <a:ext cx="1285889" cy="1371600"/>
          </a:xfrm>
          <a:prstGeom prst="rect">
            <a:avLst/>
          </a:prstGeom>
        </p:spPr>
      </p:pic>
      <p:pic>
        <p:nvPicPr>
          <p:cNvPr id="11" name="Рисунок 10" descr="0_96b08_8209423a_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72264" y="5715000"/>
            <a:ext cx="1428750" cy="1143000"/>
          </a:xfrm>
          <a:prstGeom prst="rect">
            <a:avLst/>
          </a:prstGeom>
        </p:spPr>
      </p:pic>
      <p:pic>
        <p:nvPicPr>
          <p:cNvPr id="12" name="Рисунок 11" descr="0_96b14_74d230a_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0" y="0"/>
            <a:ext cx="1428765" cy="13906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28596" y="285728"/>
            <a:ext cx="8286808" cy="6215106"/>
          </a:xfrm>
          <a:prstGeom prst="round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0_96b0a_fb0a8532_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5286388"/>
            <a:ext cx="1400175" cy="1428750"/>
          </a:xfrm>
          <a:prstGeom prst="rect">
            <a:avLst/>
          </a:prstGeom>
        </p:spPr>
      </p:pic>
      <p:pic>
        <p:nvPicPr>
          <p:cNvPr id="8" name="Рисунок 7" descr="0_96b0e_99154c4b_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0" y="0"/>
            <a:ext cx="1285889" cy="1162050"/>
          </a:xfrm>
          <a:prstGeom prst="rect">
            <a:avLst/>
          </a:prstGeom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Рисунок 5" descr="4cf58e01900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7072298" y="3889566"/>
            <a:ext cx="2071702" cy="296843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print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378904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</a:rPr>
              <a:t>Грозных Е.В. </a:t>
            </a:r>
            <a:r>
              <a:rPr lang="ru-RU" sz="3600" b="1" dirty="0" smtClean="0">
                <a:solidFill>
                  <a:schemeClr val="tx1"/>
                </a:solidFill>
              </a:rPr>
              <a:t>, учитель </a:t>
            </a:r>
            <a:r>
              <a:rPr lang="ru-RU" sz="3600" b="1" dirty="0" smtClean="0">
                <a:solidFill>
                  <a:schemeClr val="tx1"/>
                </a:solidFill>
              </a:rPr>
              <a:t>русского языка и литературы МОУ «СОШ№35 с углубленным изучением отдельным предметов</a:t>
            </a:r>
            <a:r>
              <a:rPr lang="ru-RU" sz="3600" b="1" dirty="0" smtClean="0">
                <a:solidFill>
                  <a:schemeClr val="tx1"/>
                </a:solidFill>
              </a:rPr>
              <a:t>»</a:t>
            </a:r>
            <a:endParaRPr lang="ru-RU" sz="3600" b="1" dirty="0" smtClean="0">
              <a:solidFill>
                <a:schemeClr val="tx1"/>
              </a:solidFill>
            </a:endParaRPr>
          </a:p>
          <a:p>
            <a:r>
              <a:rPr lang="ru-RU" sz="3600" b="1" dirty="0" smtClean="0">
                <a:solidFill>
                  <a:schemeClr val="tx1"/>
                </a:solidFill>
              </a:rPr>
              <a:t>Г. Воркута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63688" y="188640"/>
            <a:ext cx="5904656" cy="30243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Презентация к уроку по учебному предмету «Русский язык» в 5-ом классе на тему «Приставка»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Приставка  ……  новые однокоренные слова</a:t>
            </a:r>
          </a:p>
          <a:p>
            <a:r>
              <a:rPr lang="ru-RU" dirty="0" smtClean="0"/>
              <a:t>Приставка …….. перед  ……</a:t>
            </a:r>
          </a:p>
          <a:p>
            <a:r>
              <a:rPr lang="ru-RU" dirty="0" smtClean="0"/>
              <a:t>Приставка со словом пишется ……</a:t>
            </a:r>
          </a:p>
          <a:p>
            <a:r>
              <a:rPr lang="ru-RU" dirty="0" smtClean="0"/>
              <a:t>Приставка – это …….    слова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Сформулируйте вывод</a:t>
            </a:r>
            <a:r>
              <a:rPr lang="ru-RU" dirty="0" smtClean="0"/>
              <a:t>: Приставка - ……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Приставка.</a:t>
            </a:r>
            <a:br>
              <a:rPr lang="ru-RU" b="1" dirty="0" smtClean="0"/>
            </a:br>
            <a:r>
              <a:rPr lang="ru-RU" b="1" dirty="0" smtClean="0"/>
              <a:t>Что я знаю о приставке?</a:t>
            </a:r>
            <a:endParaRPr lang="ru-RU" b="1" dirty="0"/>
          </a:p>
        </p:txBody>
      </p:sp>
      <p:sp>
        <p:nvSpPr>
          <p:cNvPr id="4" name="5-конечная звезда 3">
            <a:hlinkClick r:id="rId2" action="ppaction://hlinksldjump"/>
          </p:cNvPr>
          <p:cNvSpPr/>
          <p:nvPr/>
        </p:nvSpPr>
        <p:spPr>
          <a:xfrm>
            <a:off x="6228184" y="2132856"/>
            <a:ext cx="2714600" cy="1850504"/>
          </a:xfrm>
          <a:prstGeom prst="star5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проверь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Приставка  </a:t>
            </a:r>
            <a:r>
              <a:rPr lang="ru-RU" b="1" dirty="0" smtClean="0">
                <a:solidFill>
                  <a:srgbClr val="FF0000"/>
                </a:solidFill>
              </a:rPr>
              <a:t>ОБРАЗУЕТ</a:t>
            </a:r>
            <a:r>
              <a:rPr lang="ru-RU" dirty="0" smtClean="0"/>
              <a:t>  новые однокоренные слова.</a:t>
            </a:r>
          </a:p>
          <a:p>
            <a:r>
              <a:rPr lang="ru-RU" dirty="0" smtClean="0"/>
              <a:t>Приставка </a:t>
            </a:r>
            <a:r>
              <a:rPr lang="ru-RU" b="1" dirty="0" smtClean="0">
                <a:solidFill>
                  <a:srgbClr val="FF0000"/>
                </a:solidFill>
              </a:rPr>
              <a:t>СТОИТ</a:t>
            </a:r>
            <a:r>
              <a:rPr lang="ru-RU" dirty="0" smtClean="0"/>
              <a:t> перед </a:t>
            </a:r>
            <a:r>
              <a:rPr lang="ru-RU" b="1" dirty="0" smtClean="0">
                <a:solidFill>
                  <a:srgbClr val="FF0000"/>
                </a:solidFill>
              </a:rPr>
              <a:t>КОРНЕМ.</a:t>
            </a:r>
          </a:p>
          <a:p>
            <a:r>
              <a:rPr lang="ru-RU" dirty="0" smtClean="0"/>
              <a:t>Приставка со словом пишется </a:t>
            </a:r>
            <a:r>
              <a:rPr lang="ru-RU" b="1" dirty="0" smtClean="0">
                <a:solidFill>
                  <a:srgbClr val="FF0000"/>
                </a:solidFill>
              </a:rPr>
              <a:t>СЛИТНО.</a:t>
            </a:r>
          </a:p>
          <a:p>
            <a:r>
              <a:rPr lang="ru-RU" dirty="0" smtClean="0"/>
              <a:t>Приставка – это  </a:t>
            </a:r>
            <a:r>
              <a:rPr lang="ru-RU" b="1" dirty="0" smtClean="0">
                <a:solidFill>
                  <a:srgbClr val="FF0000"/>
                </a:solidFill>
              </a:rPr>
              <a:t>ЗНАЧИМАЯ  ЧАСТЬ </a:t>
            </a:r>
            <a:r>
              <a:rPr lang="ru-RU" dirty="0" smtClean="0"/>
              <a:t>слова.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– НА     2. – над (надо)      3. нет приставки</a:t>
            </a:r>
          </a:p>
          <a:p>
            <a:r>
              <a:rPr lang="ru-RU" dirty="0" smtClean="0"/>
              <a:t>1) Надоесть</a:t>
            </a:r>
          </a:p>
          <a:p>
            <a:r>
              <a:rPr lang="ru-RU" dirty="0" smtClean="0"/>
              <a:t>2) Надбавка</a:t>
            </a:r>
          </a:p>
          <a:p>
            <a:r>
              <a:rPr lang="ru-RU" dirty="0" smtClean="0"/>
              <a:t>3) Надоить</a:t>
            </a:r>
          </a:p>
          <a:p>
            <a:r>
              <a:rPr lang="ru-RU" dirty="0" smtClean="0"/>
              <a:t>4) Надломленный</a:t>
            </a:r>
          </a:p>
          <a:p>
            <a:r>
              <a:rPr lang="ru-RU" dirty="0" smtClean="0"/>
              <a:t>5) Надобность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Какие приставки входят в состав данных слов?</a:t>
            </a:r>
            <a:endParaRPr lang="ru-RU" b="1" dirty="0"/>
          </a:p>
        </p:txBody>
      </p:sp>
      <p:sp>
        <p:nvSpPr>
          <p:cNvPr id="4" name="5-конечная звезда 3">
            <a:hlinkClick r:id="rId2" action="ppaction://hlinksldjump"/>
          </p:cNvPr>
          <p:cNvSpPr/>
          <p:nvPr/>
        </p:nvSpPr>
        <p:spPr>
          <a:xfrm>
            <a:off x="5148064" y="2348880"/>
            <a:ext cx="2520280" cy="2448272"/>
          </a:xfrm>
          <a:prstGeom prst="star5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ответ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83768" y="908720"/>
            <a:ext cx="1872208" cy="27363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1) 3</a:t>
            </a:r>
            <a:br>
              <a:rPr lang="ru-RU" dirty="0" smtClean="0"/>
            </a:br>
            <a:r>
              <a:rPr lang="ru-RU" dirty="0" smtClean="0"/>
              <a:t>2) 2</a:t>
            </a:r>
            <a:br>
              <a:rPr lang="ru-RU" dirty="0" smtClean="0"/>
            </a:br>
            <a:r>
              <a:rPr lang="ru-RU" dirty="0" smtClean="0"/>
              <a:t>3) 1</a:t>
            </a:r>
            <a:br>
              <a:rPr lang="ru-RU" dirty="0" smtClean="0"/>
            </a:br>
            <a:r>
              <a:rPr lang="ru-RU" dirty="0" smtClean="0"/>
              <a:t>4) 2</a:t>
            </a:r>
            <a:br>
              <a:rPr lang="ru-RU" dirty="0" smtClean="0"/>
            </a:br>
            <a:r>
              <a:rPr lang="ru-RU" dirty="0" smtClean="0"/>
              <a:t>5) 3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type="body" idx="1"/>
          </p:nvPr>
        </p:nvSpPr>
        <p:spPr>
          <a:xfrm>
            <a:off x="5724128" y="2852936"/>
            <a:ext cx="3202633" cy="1080119"/>
          </a:xfrm>
        </p:spPr>
        <p:txBody>
          <a:bodyPr>
            <a:normAutofit/>
          </a:bodyPr>
          <a:lstStyle/>
          <a:p>
            <a:r>
              <a:rPr lang="ru-RU" sz="4400" b="1" i="1" dirty="0" smtClean="0">
                <a:solidFill>
                  <a:schemeClr val="tx1"/>
                </a:solidFill>
              </a:rPr>
              <a:t>Ответ</a:t>
            </a:r>
            <a:endParaRPr lang="ru-RU" sz="44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НЕ             2. НЕДО          3. НЕ и ДО</a:t>
            </a:r>
          </a:p>
          <a:p>
            <a:r>
              <a:rPr lang="ru-RU" dirty="0" smtClean="0"/>
              <a:t>1) незнакомец</a:t>
            </a:r>
          </a:p>
          <a:p>
            <a:r>
              <a:rPr lang="ru-RU" dirty="0" smtClean="0"/>
              <a:t>2) недоросль</a:t>
            </a:r>
          </a:p>
          <a:p>
            <a:r>
              <a:rPr lang="ru-RU" dirty="0" smtClean="0"/>
              <a:t>3) недооценивать</a:t>
            </a:r>
          </a:p>
          <a:p>
            <a:r>
              <a:rPr lang="ru-RU" dirty="0" smtClean="0"/>
              <a:t>4) недоверчивый</a:t>
            </a:r>
          </a:p>
          <a:p>
            <a:r>
              <a:rPr lang="ru-RU" dirty="0" smtClean="0"/>
              <a:t>5) недотрога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Какие приставки в этих словах?</a:t>
            </a:r>
            <a:endParaRPr lang="ru-RU" b="1" dirty="0"/>
          </a:p>
        </p:txBody>
      </p:sp>
      <p:sp>
        <p:nvSpPr>
          <p:cNvPr id="4" name="5-конечная звезда 3"/>
          <p:cNvSpPr/>
          <p:nvPr/>
        </p:nvSpPr>
        <p:spPr>
          <a:xfrm>
            <a:off x="4572000" y="2348880"/>
            <a:ext cx="3096344" cy="2664296"/>
          </a:xfrm>
          <a:prstGeom prst="star5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2" action="ppaction://hlinksldjump"/>
              </a:rPr>
              <a:t>ответ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39752" y="1988840"/>
            <a:ext cx="1944216" cy="352231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1) 1</a:t>
            </a:r>
            <a:br>
              <a:rPr lang="ru-RU" dirty="0" smtClean="0"/>
            </a:br>
            <a:r>
              <a:rPr lang="ru-RU" dirty="0" smtClean="0"/>
              <a:t>2) 2 </a:t>
            </a:r>
            <a:br>
              <a:rPr lang="ru-RU" dirty="0" smtClean="0"/>
            </a:br>
            <a:r>
              <a:rPr lang="ru-RU" dirty="0" smtClean="0"/>
              <a:t>3) 2</a:t>
            </a:r>
            <a:br>
              <a:rPr lang="ru-RU" dirty="0" smtClean="0"/>
            </a:br>
            <a:r>
              <a:rPr lang="ru-RU" dirty="0" smtClean="0"/>
              <a:t>4) 3</a:t>
            </a:r>
            <a:br>
              <a:rPr lang="ru-RU" dirty="0" smtClean="0"/>
            </a:br>
            <a:r>
              <a:rPr lang="ru-RU" dirty="0" smtClean="0"/>
              <a:t>5) 2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type="body" idx="1"/>
          </p:nvPr>
        </p:nvSpPr>
        <p:spPr>
          <a:xfrm>
            <a:off x="5724128" y="2780928"/>
            <a:ext cx="3201615" cy="72008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Какое слово вы исключите, учитывая характер приставки? Почему?</a:t>
            </a:r>
            <a:endParaRPr lang="ru-RU" b="1" dirty="0"/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457200" y="2348880"/>
            <a:ext cx="4038600" cy="3777283"/>
          </a:xfrm>
        </p:spPr>
        <p:txBody>
          <a:bodyPr/>
          <a:lstStyle/>
          <a:p>
            <a:r>
              <a:rPr lang="ru-RU" dirty="0" smtClean="0"/>
              <a:t>1. Подорожник</a:t>
            </a:r>
          </a:p>
          <a:p>
            <a:r>
              <a:rPr lang="ru-RU" dirty="0" smtClean="0"/>
              <a:t>2. Подозрение</a:t>
            </a:r>
          </a:p>
          <a:p>
            <a:r>
              <a:rPr lang="ru-RU" dirty="0" smtClean="0"/>
              <a:t>3. Подержать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060848"/>
            <a:ext cx="4038600" cy="406531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http://instiks.com/wp-content/uploads/2015/10/podorozhnik-1445790832k48g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060848"/>
            <a:ext cx="2952328" cy="2852936"/>
          </a:xfrm>
          <a:prstGeom prst="rect">
            <a:avLst/>
          </a:prstGeom>
          <a:noFill/>
        </p:spPr>
      </p:pic>
      <p:pic>
        <p:nvPicPr>
          <p:cNvPr id="6148" name="Picture 4" descr="http://allaboutcash.ru/wp-content/uploads/2013/03/this-is-what-holding-the-iphone-5-in-your-hand-might-look-like_1-1024x7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9624" y="3501008"/>
            <a:ext cx="3384376" cy="2924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Подбери с помощью приставок однокоренные слова к слову УЧИТЬ. </a:t>
            </a:r>
            <a:endParaRPr lang="ru-RU" b="1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Под-</a:t>
            </a:r>
          </a:p>
          <a:p>
            <a:r>
              <a:rPr lang="ru-RU" dirty="0" smtClean="0"/>
              <a:t>На-</a:t>
            </a:r>
          </a:p>
          <a:p>
            <a:r>
              <a:rPr lang="ru-RU" dirty="0" smtClean="0"/>
              <a:t>Из-</a:t>
            </a:r>
          </a:p>
          <a:p>
            <a:r>
              <a:rPr lang="ru-RU" dirty="0" smtClean="0"/>
              <a:t>За-</a:t>
            </a:r>
          </a:p>
          <a:p>
            <a:r>
              <a:rPr lang="ru-RU" dirty="0" smtClean="0"/>
              <a:t>В –</a:t>
            </a:r>
          </a:p>
          <a:p>
            <a:r>
              <a:rPr lang="ru-RU" dirty="0" smtClean="0"/>
              <a:t>С –</a:t>
            </a:r>
          </a:p>
          <a:p>
            <a:r>
              <a:rPr lang="ru-RU" dirty="0" smtClean="0"/>
              <a:t>Раз-</a:t>
            </a:r>
          </a:p>
          <a:p>
            <a:r>
              <a:rPr lang="ru-RU" dirty="0" smtClean="0"/>
              <a:t>Воз-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Все ли приставки можно использовать?</a:t>
            </a:r>
            <a:endParaRPr lang="ru-RU" dirty="0"/>
          </a:p>
        </p:txBody>
      </p:sp>
      <p:sp>
        <p:nvSpPr>
          <p:cNvPr id="9" name="Улыбающееся лицо 8">
            <a:hlinkClick r:id="rId2" action="ppaction://hlinksldjump"/>
          </p:cNvPr>
          <p:cNvSpPr/>
          <p:nvPr/>
        </p:nvSpPr>
        <p:spPr>
          <a:xfrm>
            <a:off x="3059832" y="2996952"/>
            <a:ext cx="2376264" cy="2088232"/>
          </a:xfrm>
          <a:prstGeom prst="smileyFace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 dirty="0" smtClean="0"/>
              <a:t>ответ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1600200"/>
            <a:ext cx="4038600" cy="4525963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Под</a:t>
            </a:r>
            <a:r>
              <a:rPr lang="ru-RU" dirty="0" smtClean="0"/>
              <a:t>учить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На</a:t>
            </a:r>
            <a:r>
              <a:rPr lang="ru-RU" dirty="0" smtClean="0"/>
              <a:t>учить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Из</a:t>
            </a:r>
            <a:r>
              <a:rPr lang="ru-RU" dirty="0" smtClean="0"/>
              <a:t>учить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За</a:t>
            </a:r>
            <a:r>
              <a:rPr lang="ru-RU" dirty="0" smtClean="0"/>
              <a:t>учить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раз</a:t>
            </a:r>
            <a:r>
              <a:rPr lang="ru-RU" dirty="0" smtClean="0"/>
              <a:t>учить</a:t>
            </a:r>
            <a:endParaRPr lang="ru-RU" dirty="0"/>
          </a:p>
        </p:txBody>
      </p:sp>
      <p:pic>
        <p:nvPicPr>
          <p:cNvPr id="4098" name="Picture 2" descr="https://im0-tub-ru.yandex.net/i?id=54e960d22272b5ec8e5c9e04b90f4913&amp;n=33&amp;h=215&amp;w=3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124744"/>
            <a:ext cx="3240360" cy="2263900"/>
          </a:xfrm>
          <a:prstGeom prst="rect">
            <a:avLst/>
          </a:prstGeom>
          <a:noFill/>
        </p:spPr>
      </p:pic>
      <p:pic>
        <p:nvPicPr>
          <p:cNvPr id="4100" name="Picture 4" descr="http://gymn22.narod.ru/Life/Photos/Photos3/p3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429000"/>
            <a:ext cx="3168352" cy="2780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Начинается свет, и </a:t>
            </a:r>
            <a:r>
              <a:rPr lang="ru-RU" dirty="0" err="1" smtClean="0"/>
              <a:t>сыпаются</a:t>
            </a:r>
            <a:r>
              <a:rPr lang="ru-RU" dirty="0" smtClean="0"/>
              <a:t> </a:t>
            </a:r>
            <a:r>
              <a:rPr lang="ru-RU" dirty="0" err="1" smtClean="0"/>
              <a:t>угомонные</a:t>
            </a:r>
            <a:r>
              <a:rPr lang="ru-RU" dirty="0" smtClean="0"/>
              <a:t> птицы. Они вьются в предельной вышине и </a:t>
            </a:r>
            <a:r>
              <a:rPr lang="ru-RU" dirty="0" err="1" smtClean="0"/>
              <a:t>певают</a:t>
            </a:r>
            <a:r>
              <a:rPr lang="ru-RU" dirty="0" smtClean="0"/>
              <a:t> свои конечные песни. Калённый солнечный шар </a:t>
            </a:r>
            <a:r>
              <a:rPr lang="ru-RU" dirty="0" err="1" smtClean="0"/>
              <a:t>нимается</a:t>
            </a:r>
            <a:r>
              <a:rPr lang="ru-RU" dirty="0" smtClean="0"/>
              <a:t> над горизонтом и </a:t>
            </a:r>
            <a:r>
              <a:rPr lang="ru-RU" dirty="0" err="1" smtClean="0"/>
              <a:t>брасывает</a:t>
            </a:r>
            <a:r>
              <a:rPr lang="ru-RU" dirty="0" smtClean="0"/>
              <a:t> свои лучи над крайними просторами.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Исправь текст: добавь приставки, где это необходимо</a:t>
            </a:r>
            <a:endParaRPr lang="ru-RU" dirty="0"/>
          </a:p>
        </p:txBody>
      </p:sp>
      <p:pic>
        <p:nvPicPr>
          <p:cNvPr id="3074" name="Picture 2" descr="http://wellwritten.ru/uploads/images/default/trel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47800"/>
            <a:ext cx="8162925" cy="541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4800" b="1" dirty="0" smtClean="0">
                <a:solidFill>
                  <a:srgbClr val="002060"/>
                </a:solidFill>
              </a:rPr>
              <a:t/>
            </a:r>
            <a:br>
              <a:rPr lang="ru-RU" sz="4800" b="1" dirty="0" smtClean="0">
                <a:solidFill>
                  <a:srgbClr val="002060"/>
                </a:solidFill>
              </a:rPr>
            </a:br>
            <a:r>
              <a:rPr lang="ru-RU" sz="4800" b="1" dirty="0" smtClean="0">
                <a:solidFill>
                  <a:srgbClr val="C00000"/>
                </a:solidFill>
              </a:rPr>
              <a:t>Давайте настроимся на урок! </a:t>
            </a:r>
            <a:r>
              <a:rPr lang="ru-RU" sz="4800" b="1" dirty="0" smtClean="0">
                <a:solidFill>
                  <a:srgbClr val="002060"/>
                </a:solidFill>
              </a:rPr>
              <a:t/>
            </a:r>
            <a:br>
              <a:rPr lang="ru-RU" sz="4800" b="1" dirty="0" smtClean="0">
                <a:solidFill>
                  <a:srgbClr val="002060"/>
                </a:solidFill>
              </a:rPr>
            </a:b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Прозвенел звонок и смолк –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Начинается урок.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Все за парты тихо сели,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На меня все посмотрели.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Пускай улыбнётся сегодня удача,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Совсем ведь несложная эта задача.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4" descr="C:\Users\Елена\Desktop\image 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2060848"/>
            <a:ext cx="2286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Начинается </a:t>
            </a:r>
            <a:r>
              <a:rPr lang="ru-RU" dirty="0" smtClean="0">
                <a:solidFill>
                  <a:srgbClr val="FF0000"/>
                </a:solidFill>
              </a:rPr>
              <a:t>рас</a:t>
            </a:r>
            <a:r>
              <a:rPr lang="ru-RU" dirty="0" smtClean="0"/>
              <a:t>свет</a:t>
            </a:r>
            <a:r>
              <a:rPr lang="ru-RU" dirty="0" smtClean="0"/>
              <a:t>, и </a:t>
            </a:r>
            <a:r>
              <a:rPr lang="ru-RU" dirty="0" smtClean="0">
                <a:solidFill>
                  <a:srgbClr val="FF0000"/>
                </a:solidFill>
              </a:rPr>
              <a:t>про</a:t>
            </a:r>
            <a:r>
              <a:rPr lang="ru-RU" dirty="0" smtClean="0"/>
              <a:t>сыпаются </a:t>
            </a:r>
            <a:r>
              <a:rPr lang="ru-RU" dirty="0" smtClean="0">
                <a:solidFill>
                  <a:srgbClr val="FF0000"/>
                </a:solidFill>
              </a:rPr>
              <a:t>не</a:t>
            </a:r>
            <a:r>
              <a:rPr lang="ru-RU" dirty="0" smtClean="0"/>
              <a:t>угомонные </a:t>
            </a:r>
            <a:r>
              <a:rPr lang="ru-RU" dirty="0" smtClean="0"/>
              <a:t>птицы. Они вьются в </a:t>
            </a:r>
            <a:r>
              <a:rPr lang="ru-RU" dirty="0" smtClean="0">
                <a:solidFill>
                  <a:srgbClr val="FF0000"/>
                </a:solidFill>
              </a:rPr>
              <a:t>бес</a:t>
            </a:r>
            <a:r>
              <a:rPr lang="ru-RU" dirty="0" smtClean="0"/>
              <a:t>предельной </a:t>
            </a:r>
            <a:r>
              <a:rPr lang="ru-RU" dirty="0" smtClean="0"/>
              <a:t>вышине и </a:t>
            </a:r>
            <a:r>
              <a:rPr lang="ru-RU" dirty="0" smtClean="0">
                <a:solidFill>
                  <a:srgbClr val="FF0000"/>
                </a:solidFill>
              </a:rPr>
              <a:t>рас</a:t>
            </a:r>
            <a:r>
              <a:rPr lang="ru-RU" dirty="0" smtClean="0"/>
              <a:t>певают </a:t>
            </a:r>
            <a:r>
              <a:rPr lang="ru-RU" dirty="0" smtClean="0"/>
              <a:t>свои </a:t>
            </a:r>
            <a:r>
              <a:rPr lang="ru-RU" dirty="0" smtClean="0">
                <a:solidFill>
                  <a:srgbClr val="FF0000"/>
                </a:solidFill>
              </a:rPr>
              <a:t>бес</a:t>
            </a:r>
            <a:r>
              <a:rPr lang="ru-RU" dirty="0" smtClean="0"/>
              <a:t>конечные </a:t>
            </a:r>
            <a:r>
              <a:rPr lang="ru-RU" dirty="0" smtClean="0"/>
              <a:t>песни. </a:t>
            </a:r>
            <a:r>
              <a:rPr lang="ru-RU" dirty="0" smtClean="0">
                <a:solidFill>
                  <a:srgbClr val="FF0000"/>
                </a:solidFill>
              </a:rPr>
              <a:t>Рас</a:t>
            </a:r>
            <a:r>
              <a:rPr lang="ru-RU" dirty="0" smtClean="0"/>
              <a:t>к</a:t>
            </a:r>
            <a:r>
              <a:rPr lang="ru-RU" dirty="0" smtClean="0"/>
              <a:t>алённый </a:t>
            </a:r>
            <a:r>
              <a:rPr lang="ru-RU" dirty="0" smtClean="0"/>
              <a:t>солнечный шар </a:t>
            </a:r>
            <a:r>
              <a:rPr lang="ru-RU" dirty="0" smtClean="0">
                <a:solidFill>
                  <a:srgbClr val="FF0000"/>
                </a:solidFill>
              </a:rPr>
              <a:t>под</a:t>
            </a:r>
            <a:r>
              <a:rPr lang="ru-RU" dirty="0" smtClean="0"/>
              <a:t>нимается </a:t>
            </a:r>
            <a:r>
              <a:rPr lang="ru-RU" dirty="0" smtClean="0"/>
              <a:t>над горизонтом и </a:t>
            </a:r>
            <a:r>
              <a:rPr lang="ru-RU" dirty="0" smtClean="0">
                <a:solidFill>
                  <a:srgbClr val="FF0000"/>
                </a:solidFill>
              </a:rPr>
              <a:t>раз</a:t>
            </a:r>
            <a:r>
              <a:rPr lang="ru-RU" dirty="0" smtClean="0"/>
              <a:t>брасывает </a:t>
            </a:r>
            <a:r>
              <a:rPr lang="ru-RU" dirty="0" smtClean="0"/>
              <a:t>свои лучи над </a:t>
            </a:r>
            <a:r>
              <a:rPr lang="ru-RU" dirty="0" smtClean="0">
                <a:solidFill>
                  <a:srgbClr val="FF0000"/>
                </a:solidFill>
              </a:rPr>
              <a:t>бес</a:t>
            </a:r>
            <a:r>
              <a:rPr lang="ru-RU" dirty="0" smtClean="0"/>
              <a:t>крайними </a:t>
            </a:r>
            <a:r>
              <a:rPr lang="ru-RU" dirty="0" smtClean="0"/>
              <a:t>просторами.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Проверь себя</a:t>
            </a:r>
            <a:endParaRPr lang="ru-RU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683568" y="1600200"/>
            <a:ext cx="7546032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Прозвенит звонок  весёлый –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 закончится урок.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Подведём итоги быстро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 «</a:t>
            </a:r>
            <a:r>
              <a:rPr lang="ru-RU" b="1" dirty="0" err="1" smtClean="0">
                <a:solidFill>
                  <a:srgbClr val="002060"/>
                </a:solidFill>
              </a:rPr>
              <a:t>оценочки</a:t>
            </a:r>
            <a:r>
              <a:rPr lang="ru-RU" b="1" dirty="0" smtClean="0">
                <a:solidFill>
                  <a:srgbClr val="002060"/>
                </a:solidFill>
              </a:rPr>
              <a:t>» возьмём.</a:t>
            </a:r>
          </a:p>
        </p:txBody>
      </p:sp>
      <p:pic>
        <p:nvPicPr>
          <p:cNvPr id="29698" name="Picture 2" descr="http://yoshkarola.bezformata.ru/content/image683339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3295649"/>
            <a:ext cx="3343275" cy="3562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Я узнал….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Я научился…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Я доволен уроком, потому что…</a:t>
            </a:r>
          </a:p>
          <a:p>
            <a:pPr>
              <a:buNone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Подведение итогов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1787596" y="461417"/>
            <a:ext cx="4654416" cy="76944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Домашняя</a:t>
            </a:r>
            <a:r>
              <a:rPr kumimoji="0" lang="ru-RU" sz="4400" b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работа</a:t>
            </a:r>
            <a:endParaRPr kumimoji="0" lang="ru-RU" sz="44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428736"/>
            <a:ext cx="792961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b="1" dirty="0" smtClean="0">
                <a:solidFill>
                  <a:srgbClr val="FF0000"/>
                </a:solidFill>
              </a:rPr>
              <a:t>Задание по выбору!!!</a:t>
            </a:r>
          </a:p>
          <a:p>
            <a:r>
              <a:rPr lang="ru-RU" sz="2400" dirty="0" smtClean="0"/>
              <a:t>1) Сочинить сказку про приставку ПРА- (до 10 предложений)</a:t>
            </a:r>
          </a:p>
          <a:p>
            <a:pPr marL="457200" indent="-457200">
              <a:buAutoNum type="arabicParenR" startAt="2"/>
            </a:pPr>
            <a:r>
              <a:rPr lang="ru-RU" sz="2400" dirty="0" smtClean="0"/>
              <a:t>Составить </a:t>
            </a:r>
            <a:r>
              <a:rPr lang="ru-RU" sz="2400" dirty="0" err="1" smtClean="0"/>
              <a:t>синквейн</a:t>
            </a:r>
            <a:r>
              <a:rPr lang="ru-RU" sz="2400" dirty="0" smtClean="0"/>
              <a:t> на тему «Приставка»</a:t>
            </a:r>
          </a:p>
          <a:p>
            <a:pPr marL="457200" indent="-457200">
              <a:buAutoNum type="arabicParenR" startAt="2"/>
            </a:pPr>
            <a:r>
              <a:rPr lang="ru-RU" sz="2400" dirty="0" smtClean="0"/>
              <a:t>Сочинить стихотворение на тему «Приставка»</a:t>
            </a:r>
          </a:p>
          <a:p>
            <a:pPr marL="457200" indent="-457200"/>
            <a:r>
              <a:rPr lang="ru-RU" sz="2400" dirty="0" smtClean="0"/>
              <a:t> </a:t>
            </a:r>
          </a:p>
          <a:p>
            <a:pPr marL="457200" indent="-457200"/>
            <a:r>
              <a:rPr lang="ru-RU" sz="2400" b="1" i="1" u="sng" dirty="0" smtClean="0"/>
              <a:t>Желаю удачи при выполнении задания!</a:t>
            </a:r>
          </a:p>
          <a:p>
            <a:endParaRPr lang="ru-RU" sz="2400" cap="all" dirty="0" smtClean="0"/>
          </a:p>
          <a:p>
            <a:endParaRPr lang="ru-RU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Гиган</a:t>
            </a:r>
            <a:r>
              <a:rPr lang="ru-RU" dirty="0" smtClean="0"/>
              <a:t>…</a:t>
            </a:r>
            <a:r>
              <a:rPr lang="ru-RU" dirty="0" err="1" smtClean="0"/>
              <a:t>ский</a:t>
            </a:r>
            <a:endParaRPr lang="ru-RU" dirty="0" smtClean="0"/>
          </a:p>
          <a:p>
            <a:r>
              <a:rPr lang="ru-RU" dirty="0" smtClean="0"/>
              <a:t>У </a:t>
            </a:r>
            <a:r>
              <a:rPr lang="ru-RU" dirty="0" err="1" smtClean="0"/>
              <a:t>больш</a:t>
            </a:r>
            <a:r>
              <a:rPr lang="ru-RU" dirty="0" smtClean="0"/>
              <a:t>…  костра</a:t>
            </a:r>
          </a:p>
          <a:p>
            <a:r>
              <a:rPr lang="ru-RU" dirty="0" smtClean="0"/>
              <a:t>Д…</a:t>
            </a:r>
            <a:r>
              <a:rPr lang="ru-RU" dirty="0" err="1" smtClean="0"/>
              <a:t>ревья</a:t>
            </a:r>
            <a:r>
              <a:rPr lang="ru-RU" dirty="0" smtClean="0"/>
              <a:t> </a:t>
            </a:r>
            <a:r>
              <a:rPr lang="ru-RU" dirty="0" err="1" smtClean="0"/>
              <a:t>ог</a:t>
            </a:r>
            <a:r>
              <a:rPr lang="ru-RU" dirty="0" smtClean="0"/>
              <a:t>…лились</a:t>
            </a:r>
          </a:p>
          <a:p>
            <a:r>
              <a:rPr lang="ru-RU" dirty="0" smtClean="0"/>
              <a:t>В </a:t>
            </a:r>
            <a:r>
              <a:rPr lang="ru-RU" dirty="0" err="1" smtClean="0"/>
              <a:t>уютн</a:t>
            </a:r>
            <a:r>
              <a:rPr lang="ru-RU" dirty="0" smtClean="0"/>
              <a:t>… дворике</a:t>
            </a:r>
          </a:p>
          <a:p>
            <a:r>
              <a:rPr lang="ru-RU" dirty="0" smtClean="0"/>
              <a:t>Уютная гости…</a:t>
            </a:r>
            <a:r>
              <a:rPr lang="ru-RU" dirty="0" err="1" smtClean="0"/>
              <a:t>ица</a:t>
            </a:r>
            <a:endParaRPr lang="ru-RU" dirty="0" smtClean="0"/>
          </a:p>
          <a:p>
            <a:r>
              <a:rPr lang="ru-RU" dirty="0" smtClean="0"/>
              <a:t>Р…</a:t>
            </a:r>
            <a:r>
              <a:rPr lang="ru-RU" dirty="0" err="1" smtClean="0"/>
              <a:t>скошный</a:t>
            </a:r>
            <a:r>
              <a:rPr lang="ru-RU" dirty="0" smtClean="0"/>
              <a:t> букет </a:t>
            </a:r>
            <a:r>
              <a:rPr lang="ru-RU" dirty="0" err="1" smtClean="0"/>
              <a:t>ро</a:t>
            </a:r>
            <a:r>
              <a:rPr lang="ru-RU" dirty="0" smtClean="0"/>
              <a:t>…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Орфографическая разминка</a:t>
            </a:r>
            <a:endParaRPr lang="ru-RU" b="1" dirty="0"/>
          </a:p>
        </p:txBody>
      </p:sp>
      <p:sp>
        <p:nvSpPr>
          <p:cNvPr id="4" name="5-конечная звезда 3">
            <a:hlinkClick r:id="rId2" action="ppaction://hlinksldjump"/>
          </p:cNvPr>
          <p:cNvSpPr/>
          <p:nvPr/>
        </p:nvSpPr>
        <p:spPr>
          <a:xfrm>
            <a:off x="4211960" y="4365104"/>
            <a:ext cx="3024336" cy="2232248"/>
          </a:xfrm>
          <a:prstGeom prst="star5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hlinkClick r:id="rId2" action="ppaction://hlinksldjump"/>
              </a:rPr>
              <a:t>проверь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гиган</a:t>
            </a:r>
            <a:r>
              <a:rPr lang="ru-RU" b="1" dirty="0" err="1" smtClean="0">
                <a:solidFill>
                  <a:srgbClr val="FF0000"/>
                </a:solidFill>
              </a:rPr>
              <a:t>Т</a:t>
            </a:r>
            <a:r>
              <a:rPr lang="ru-RU" dirty="0" err="1" smtClean="0"/>
              <a:t>ский</a:t>
            </a:r>
            <a:endParaRPr lang="ru-RU" dirty="0" smtClean="0"/>
          </a:p>
          <a:p>
            <a:r>
              <a:rPr lang="ru-RU" dirty="0" smtClean="0"/>
              <a:t>у </a:t>
            </a:r>
            <a:r>
              <a:rPr lang="ru-RU" dirty="0" err="1" smtClean="0"/>
              <a:t>больш</a:t>
            </a:r>
            <a:r>
              <a:rPr lang="ru-RU" b="1" dirty="0" err="1" smtClean="0">
                <a:solidFill>
                  <a:srgbClr val="FF0000"/>
                </a:solidFill>
              </a:rPr>
              <a:t>ОГО</a:t>
            </a:r>
            <a:r>
              <a:rPr lang="ru-RU" dirty="0" smtClean="0"/>
              <a:t>  </a:t>
            </a:r>
            <a:r>
              <a:rPr lang="ru-RU" dirty="0" err="1" smtClean="0"/>
              <a:t>к</a:t>
            </a:r>
            <a:r>
              <a:rPr lang="ru-RU" b="1" dirty="0" err="1" smtClean="0">
                <a:solidFill>
                  <a:srgbClr val="FF0000"/>
                </a:solidFill>
              </a:rPr>
              <a:t>О</a:t>
            </a:r>
            <a:r>
              <a:rPr lang="ru-RU" dirty="0" err="1" smtClean="0"/>
              <a:t>стра</a:t>
            </a:r>
            <a:endParaRPr lang="ru-RU" dirty="0" smtClean="0"/>
          </a:p>
          <a:p>
            <a:r>
              <a:rPr lang="ru-RU" dirty="0" err="1" smtClean="0"/>
              <a:t>д</a:t>
            </a:r>
            <a:r>
              <a:rPr lang="ru-RU" b="1" dirty="0" err="1" smtClean="0">
                <a:solidFill>
                  <a:srgbClr val="FF0000"/>
                </a:solidFill>
              </a:rPr>
              <a:t>Е</a:t>
            </a:r>
            <a:r>
              <a:rPr lang="ru-RU" dirty="0" err="1" smtClean="0"/>
              <a:t>ревья</a:t>
            </a:r>
            <a:r>
              <a:rPr lang="ru-RU" dirty="0" smtClean="0"/>
              <a:t> </a:t>
            </a:r>
            <a:r>
              <a:rPr lang="ru-RU" dirty="0" err="1" smtClean="0"/>
              <a:t>ог</a:t>
            </a:r>
            <a:r>
              <a:rPr lang="ru-RU" b="1" dirty="0" err="1" smtClean="0">
                <a:solidFill>
                  <a:srgbClr val="FF0000"/>
                </a:solidFill>
              </a:rPr>
              <a:t>О</a:t>
            </a:r>
            <a:r>
              <a:rPr lang="ru-RU" dirty="0" err="1" smtClean="0"/>
              <a:t>лились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 err="1" smtClean="0"/>
              <a:t>уютн</a:t>
            </a:r>
            <a:r>
              <a:rPr lang="ru-RU" b="1" dirty="0" err="1" smtClean="0">
                <a:solidFill>
                  <a:srgbClr val="FF0000"/>
                </a:solidFill>
              </a:rPr>
              <a:t>ОМ</a:t>
            </a:r>
            <a:r>
              <a:rPr lang="ru-RU" dirty="0" smtClean="0"/>
              <a:t> дворике</a:t>
            </a:r>
          </a:p>
          <a:p>
            <a:r>
              <a:rPr lang="ru-RU" dirty="0" smtClean="0"/>
              <a:t>воркутинская </a:t>
            </a:r>
            <a:r>
              <a:rPr lang="ru-RU" dirty="0" err="1" smtClean="0"/>
              <a:t>гости</a:t>
            </a:r>
            <a:r>
              <a:rPr lang="ru-RU" b="1" dirty="0" err="1" smtClean="0">
                <a:solidFill>
                  <a:srgbClr val="FF0000"/>
                </a:solidFill>
              </a:rPr>
              <a:t>Н</a:t>
            </a:r>
            <a:r>
              <a:rPr lang="ru-RU" dirty="0" err="1" smtClean="0"/>
              <a:t>ица</a:t>
            </a:r>
            <a:endParaRPr lang="ru-RU" dirty="0" smtClean="0"/>
          </a:p>
          <a:p>
            <a:r>
              <a:rPr lang="ru-RU" dirty="0" err="1" smtClean="0"/>
              <a:t>р</a:t>
            </a:r>
            <a:r>
              <a:rPr lang="ru-RU" b="1" dirty="0" err="1" smtClean="0">
                <a:solidFill>
                  <a:srgbClr val="FF0000"/>
                </a:solidFill>
              </a:rPr>
              <a:t>О</a:t>
            </a:r>
            <a:r>
              <a:rPr lang="ru-RU" dirty="0" err="1" smtClean="0"/>
              <a:t>скошный</a:t>
            </a:r>
            <a:r>
              <a:rPr lang="ru-RU" dirty="0" smtClean="0"/>
              <a:t> букет </a:t>
            </a:r>
            <a:r>
              <a:rPr lang="ru-RU" dirty="0" err="1" smtClean="0"/>
              <a:t>ро</a:t>
            </a:r>
            <a:r>
              <a:rPr lang="ru-RU" b="1" dirty="0" err="1" smtClean="0">
                <a:solidFill>
                  <a:srgbClr val="FF0000"/>
                </a:solidFill>
              </a:rPr>
              <a:t>З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Самопроверка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Расставь ударение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Щавель</a:t>
            </a:r>
          </a:p>
          <a:p>
            <a:r>
              <a:rPr lang="ru-RU" dirty="0" smtClean="0"/>
              <a:t>Свекла</a:t>
            </a:r>
          </a:p>
          <a:p>
            <a:r>
              <a:rPr lang="ru-RU" dirty="0" smtClean="0"/>
              <a:t>Звонят</a:t>
            </a:r>
          </a:p>
          <a:p>
            <a:r>
              <a:rPr lang="ru-RU" dirty="0" smtClean="0"/>
              <a:t>Каталог</a:t>
            </a:r>
          </a:p>
          <a:p>
            <a:r>
              <a:rPr lang="ru-RU" dirty="0" smtClean="0"/>
              <a:t>Жалюзи</a:t>
            </a:r>
          </a:p>
          <a:p>
            <a:r>
              <a:rPr lang="ru-RU" dirty="0" smtClean="0"/>
              <a:t>сироты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://www.asienda.ru/data/cache/2014nov/14/49/118711_981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1052736"/>
            <a:ext cx="2267744" cy="1944216"/>
          </a:xfrm>
          <a:prstGeom prst="rect">
            <a:avLst/>
          </a:prstGeom>
          <a:noFill/>
        </p:spPr>
      </p:pic>
      <p:pic>
        <p:nvPicPr>
          <p:cNvPr id="5126" name="Picture 6" descr="http://semenasite.ru/wp-content/uploads/2013/03/svekl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052736"/>
            <a:ext cx="2009800" cy="2016224"/>
          </a:xfrm>
          <a:prstGeom prst="rect">
            <a:avLst/>
          </a:prstGeom>
          <a:noFill/>
        </p:spPr>
      </p:pic>
      <p:pic>
        <p:nvPicPr>
          <p:cNvPr id="5128" name="Picture 8" descr="http://detsad13.ouvlad.ru/files/2015/08/clip-art-telephone-2296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140968"/>
            <a:ext cx="2411760" cy="2804939"/>
          </a:xfrm>
          <a:prstGeom prst="rect">
            <a:avLst/>
          </a:prstGeom>
          <a:noFill/>
        </p:spPr>
      </p:pic>
      <p:pic>
        <p:nvPicPr>
          <p:cNvPr id="5130" name="Picture 10" descr="http://www.mak-p.ru/obshaya_produksi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645024"/>
            <a:ext cx="2232248" cy="2448272"/>
          </a:xfrm>
          <a:prstGeom prst="rect">
            <a:avLst/>
          </a:prstGeom>
          <a:noFill/>
        </p:spPr>
      </p:pic>
      <p:pic>
        <p:nvPicPr>
          <p:cNvPr id="5132" name="Picture 12" descr="http://f1.ds-russia.ru/u_dirs/051/51052/bda36461dd7925015e6c50d67fb9e99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4509120"/>
            <a:ext cx="2448272" cy="2088232"/>
          </a:xfrm>
          <a:prstGeom prst="rect">
            <a:avLst/>
          </a:prstGeom>
          <a:noFill/>
        </p:spPr>
      </p:pic>
      <p:pic>
        <p:nvPicPr>
          <p:cNvPr id="5134" name="Picture 14" descr="http://www.niasam.ru/37604_i_gallerybi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1772816"/>
            <a:ext cx="2520280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Цель урока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600200"/>
            <a:ext cx="4320480" cy="4525963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Перед корнем </a:t>
            </a:r>
            <a:r>
              <a:rPr lang="ru-RU" dirty="0" smtClean="0"/>
              <a:t>есть приставка,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Слитно</a:t>
            </a:r>
            <a:r>
              <a:rPr lang="ru-RU" dirty="0" smtClean="0"/>
              <a:t> пишется она.</a:t>
            </a:r>
          </a:p>
          <a:p>
            <a:r>
              <a:rPr lang="ru-RU" dirty="0" smtClean="0"/>
              <a:t>А при помощи приставки 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Образуются слова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Исходя из данного стихотворения сформулируйте цели урока.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1960" y="1600200"/>
            <a:ext cx="4474840" cy="452596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1) узнать, для чего служит приставка.</a:t>
            </a:r>
          </a:p>
          <a:p>
            <a:r>
              <a:rPr lang="ru-RU" dirty="0" smtClean="0"/>
              <a:t>2) научиться распознавать приставку и похожие предлоги</a:t>
            </a:r>
          </a:p>
          <a:p>
            <a:r>
              <a:rPr lang="ru-RU" dirty="0" smtClean="0"/>
              <a:t>3) учиться образовывать новые однокоренные слова при помощи приставки.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23728" y="692697"/>
            <a:ext cx="6684962" cy="4032447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ru-RU" sz="2600" b="1" i="1" dirty="0" smtClean="0">
                <a:solidFill>
                  <a:srgbClr val="FF0000"/>
                </a:solidFill>
              </a:rPr>
              <a:t>Ребята, давайте  с  вами  вспомним, какие значимые части слова мы знаем.</a:t>
            </a:r>
          </a:p>
          <a:p>
            <a:pPr>
              <a:defRPr/>
            </a:pPr>
            <a:r>
              <a:rPr lang="ru-RU" sz="2600" b="1" i="1" dirty="0" smtClean="0">
                <a:solidFill>
                  <a:srgbClr val="FF0000"/>
                </a:solidFill>
              </a:rPr>
              <a:t>П</a:t>
            </a:r>
            <a:r>
              <a:rPr lang="ru-RU" sz="2600" b="1" i="1" dirty="0" smtClean="0">
                <a:solidFill>
                  <a:srgbClr val="FF0000"/>
                </a:solidFill>
              </a:rPr>
              <a:t>рочитайте  </a:t>
            </a:r>
            <a:r>
              <a:rPr lang="ru-RU" sz="2600" b="1" i="1" dirty="0" smtClean="0">
                <a:solidFill>
                  <a:srgbClr val="FF0000"/>
                </a:solidFill>
              </a:rPr>
              <a:t>и  продолжите  предложения.</a:t>
            </a:r>
          </a:p>
          <a:p>
            <a:pPr>
              <a:defRPr/>
            </a:pPr>
            <a:endParaRPr lang="ru-RU" sz="2400" dirty="0" smtClean="0">
              <a:solidFill>
                <a:schemeClr val="tx1"/>
              </a:solidFill>
            </a:endParaRPr>
          </a:p>
          <a:p>
            <a:pPr marL="457200" indent="-457200"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400" dirty="0" smtClean="0">
                <a:solidFill>
                  <a:schemeClr val="tx1"/>
                </a:solidFill>
              </a:rPr>
              <a:t>  </a:t>
            </a:r>
            <a:r>
              <a:rPr lang="ru-RU" sz="2600" b="1" dirty="0" smtClean="0">
                <a:solidFill>
                  <a:schemeClr val="tx1"/>
                </a:solidFill>
              </a:rPr>
              <a:t>Часть слова, которая находится после корня, - …</a:t>
            </a:r>
          </a:p>
          <a:p>
            <a:pPr marL="457200" indent="-457200">
              <a:defRPr/>
            </a:pP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600" b="1" dirty="0" smtClean="0">
                <a:solidFill>
                  <a:schemeClr val="tx1"/>
                </a:solidFill>
              </a:rPr>
              <a:t>  Часть слова, которая стоит перед корнем, - …</a:t>
            </a:r>
          </a:p>
          <a:p>
            <a:pPr marL="457200" indent="-457200">
              <a:defRPr/>
            </a:pP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600" b="1" dirty="0" smtClean="0">
                <a:solidFill>
                  <a:schemeClr val="tx1"/>
                </a:solidFill>
                <a:cs typeface="Times New Roman" pitchFamily="18" charset="0"/>
              </a:rPr>
              <a:t>Состав слова </a:t>
            </a:r>
            <a:r>
              <a:rPr lang="ru-RU" sz="2600" b="1" dirty="0" smtClean="0">
                <a:solidFill>
                  <a:schemeClr val="tx1"/>
                </a:solidFill>
              </a:rPr>
              <a:t>изучает…</a:t>
            </a:r>
          </a:p>
          <a:p>
            <a:pPr marL="457200" indent="-457200">
              <a:defRPr/>
            </a:pPr>
            <a:r>
              <a:rPr lang="ru-RU" sz="2600" b="1" dirty="0" smtClean="0">
                <a:solidFill>
                  <a:schemeClr val="tx1"/>
                </a:solidFill>
              </a:rPr>
              <a:t>4. Главная значимая часть слова, в которой заключено лексическое значение всех однокоренных слов, - …</a:t>
            </a:r>
          </a:p>
        </p:txBody>
      </p:sp>
      <p:sp>
        <p:nvSpPr>
          <p:cNvPr id="6" name="5-конечная звезда 5"/>
          <p:cNvSpPr/>
          <p:nvPr/>
        </p:nvSpPr>
        <p:spPr>
          <a:xfrm>
            <a:off x="3851920" y="4797152"/>
            <a:ext cx="3240360" cy="2060848"/>
          </a:xfrm>
          <a:prstGeom prst="star5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772400" cy="1000108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algn="ctr"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Правильный ответ!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225" y="1214439"/>
            <a:ext cx="7772400" cy="2646609"/>
          </a:xfrm>
        </p:spPr>
        <p:txBody>
          <a:bodyPr>
            <a:normAutofit fontScale="85000" lnSpcReduction="10000"/>
          </a:bodyPr>
          <a:lstStyle/>
          <a:p>
            <a:pPr marL="457200" indent="-457200"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400" dirty="0" smtClean="0">
                <a:solidFill>
                  <a:schemeClr val="tx1"/>
                </a:solidFill>
              </a:rPr>
              <a:t>  </a:t>
            </a:r>
            <a:r>
              <a:rPr lang="ru-RU" sz="2400" b="1" dirty="0" smtClean="0">
                <a:solidFill>
                  <a:schemeClr val="tx1"/>
                </a:solidFill>
              </a:rPr>
              <a:t>Часть слова, которая находится после корня, -  </a:t>
            </a:r>
            <a:r>
              <a:rPr lang="ru-RU" sz="3900" b="1" dirty="0" smtClean="0">
                <a:solidFill>
                  <a:srgbClr val="FF0000"/>
                </a:solidFill>
              </a:rPr>
              <a:t>суффикс.</a:t>
            </a:r>
          </a:p>
          <a:p>
            <a:pPr marL="457200" indent="-457200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400" b="1" dirty="0" smtClean="0">
                <a:solidFill>
                  <a:schemeClr val="tx1"/>
                </a:solidFill>
              </a:rPr>
              <a:t>  Часть слова, которая стоит перед корнем, - </a:t>
            </a:r>
            <a:r>
              <a:rPr lang="ru-RU" sz="3900" b="1" dirty="0" smtClean="0">
                <a:solidFill>
                  <a:srgbClr val="FF0000"/>
                </a:solidFill>
              </a:rPr>
              <a:t>приставка.</a:t>
            </a:r>
          </a:p>
          <a:p>
            <a:pPr marL="457200" indent="-457200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b="1" dirty="0" smtClean="0">
                <a:solidFill>
                  <a:schemeClr val="tx1"/>
                </a:solidFill>
                <a:cs typeface="Times New Roman" pitchFamily="18" charset="0"/>
              </a:rPr>
              <a:t>Состав слова </a:t>
            </a:r>
            <a:r>
              <a:rPr lang="ru-RU" sz="2400" b="1" dirty="0" smtClean="0">
                <a:solidFill>
                  <a:schemeClr val="tx1"/>
                </a:solidFill>
              </a:rPr>
              <a:t>изучает </a:t>
            </a:r>
            <a:r>
              <a:rPr lang="ru-RU" sz="4200" b="1" dirty="0" err="1" smtClean="0">
                <a:solidFill>
                  <a:srgbClr val="FF0000"/>
                </a:solidFill>
              </a:rPr>
              <a:t>морфемика</a:t>
            </a:r>
            <a:r>
              <a:rPr lang="ru-RU" sz="4200" b="1" dirty="0" smtClean="0">
                <a:solidFill>
                  <a:srgbClr val="FF0000"/>
                </a:solidFill>
              </a:rPr>
              <a:t>.</a:t>
            </a:r>
          </a:p>
          <a:p>
            <a:pPr marL="457200" indent="-457200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4. Главная значимая часть слова, в которой заключено лексическое значение всех однокоренных слов, - </a:t>
            </a:r>
            <a:r>
              <a:rPr lang="ru-RU" sz="4200" b="1" dirty="0" smtClean="0">
                <a:solidFill>
                  <a:srgbClr val="FF0000"/>
                </a:solidFill>
              </a:rPr>
              <a:t>корень.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2" descr="Крупное конфетти"/>
          <p:cNvSpPr>
            <a:spLocks/>
          </p:cNvSpPr>
          <p:nvPr/>
        </p:nvSpPr>
        <p:spPr bwMode="auto">
          <a:xfrm>
            <a:off x="1403350" y="6524625"/>
            <a:ext cx="5616575" cy="647700"/>
          </a:xfrm>
          <a:custGeom>
            <a:avLst/>
            <a:gdLst/>
            <a:ahLst/>
            <a:cxnLst>
              <a:cxn ang="0">
                <a:pos x="86" y="329"/>
              </a:cxn>
              <a:cxn ang="0">
                <a:pos x="152" y="255"/>
              </a:cxn>
              <a:cxn ang="0">
                <a:pos x="201" y="222"/>
              </a:cxn>
              <a:cxn ang="0">
                <a:pos x="292" y="165"/>
              </a:cxn>
              <a:cxn ang="0">
                <a:pos x="317" y="148"/>
              </a:cxn>
              <a:cxn ang="0">
                <a:pos x="341" y="140"/>
              </a:cxn>
              <a:cxn ang="0">
                <a:pos x="374" y="107"/>
              </a:cxn>
              <a:cxn ang="0">
                <a:pos x="522" y="74"/>
              </a:cxn>
              <a:cxn ang="0">
                <a:pos x="596" y="41"/>
              </a:cxn>
              <a:cxn ang="0">
                <a:pos x="1156" y="50"/>
              </a:cxn>
              <a:cxn ang="0">
                <a:pos x="1386" y="17"/>
              </a:cxn>
              <a:cxn ang="0">
                <a:pos x="1576" y="0"/>
              </a:cxn>
              <a:cxn ang="0">
                <a:pos x="2004" y="8"/>
              </a:cxn>
              <a:cxn ang="0">
                <a:pos x="2086" y="66"/>
              </a:cxn>
              <a:cxn ang="0">
                <a:pos x="2316" y="74"/>
              </a:cxn>
              <a:cxn ang="0">
                <a:pos x="2407" y="107"/>
              </a:cxn>
              <a:cxn ang="0">
                <a:pos x="2497" y="99"/>
              </a:cxn>
              <a:cxn ang="0">
                <a:pos x="2596" y="66"/>
              </a:cxn>
              <a:cxn ang="0">
                <a:pos x="2999" y="50"/>
              </a:cxn>
              <a:cxn ang="0">
                <a:pos x="3205" y="0"/>
              </a:cxn>
              <a:cxn ang="0">
                <a:pos x="3550" y="8"/>
              </a:cxn>
              <a:cxn ang="0">
                <a:pos x="3748" y="74"/>
              </a:cxn>
              <a:cxn ang="0">
                <a:pos x="3855" y="82"/>
              </a:cxn>
              <a:cxn ang="0">
                <a:pos x="3954" y="124"/>
              </a:cxn>
              <a:cxn ang="0">
                <a:pos x="4258" y="132"/>
              </a:cxn>
              <a:cxn ang="0">
                <a:pos x="4340" y="165"/>
              </a:cxn>
              <a:cxn ang="0">
                <a:pos x="4390" y="198"/>
              </a:cxn>
              <a:cxn ang="0">
                <a:pos x="4768" y="214"/>
              </a:cxn>
              <a:cxn ang="0">
                <a:pos x="4785" y="231"/>
              </a:cxn>
              <a:cxn ang="0">
                <a:pos x="4801" y="280"/>
              </a:cxn>
              <a:cxn ang="0">
                <a:pos x="5040" y="296"/>
              </a:cxn>
              <a:cxn ang="0">
                <a:pos x="4999" y="338"/>
              </a:cxn>
              <a:cxn ang="0">
                <a:pos x="4620" y="346"/>
              </a:cxn>
              <a:cxn ang="0">
                <a:pos x="3732" y="412"/>
              </a:cxn>
              <a:cxn ang="0">
                <a:pos x="3608" y="379"/>
              </a:cxn>
              <a:cxn ang="0">
                <a:pos x="2991" y="387"/>
              </a:cxn>
              <a:cxn ang="0">
                <a:pos x="2892" y="329"/>
              </a:cxn>
              <a:cxn ang="0">
                <a:pos x="1246" y="338"/>
              </a:cxn>
              <a:cxn ang="0">
                <a:pos x="358" y="329"/>
              </a:cxn>
              <a:cxn ang="0">
                <a:pos x="86" y="329"/>
              </a:cxn>
            </a:cxnLst>
            <a:rect l="0" t="0" r="r" b="b"/>
            <a:pathLst>
              <a:path w="5050" h="567">
                <a:moveTo>
                  <a:pt x="86" y="329"/>
                </a:moveTo>
                <a:cubicBezTo>
                  <a:pt x="110" y="306"/>
                  <a:pt x="127" y="275"/>
                  <a:pt x="152" y="255"/>
                </a:cubicBezTo>
                <a:cubicBezTo>
                  <a:pt x="167" y="243"/>
                  <a:pt x="186" y="234"/>
                  <a:pt x="201" y="222"/>
                </a:cubicBezTo>
                <a:cubicBezTo>
                  <a:pt x="234" y="195"/>
                  <a:pt x="248" y="176"/>
                  <a:pt x="292" y="165"/>
                </a:cubicBezTo>
                <a:cubicBezTo>
                  <a:pt x="300" y="159"/>
                  <a:pt x="308" y="153"/>
                  <a:pt x="317" y="148"/>
                </a:cubicBezTo>
                <a:cubicBezTo>
                  <a:pt x="325" y="144"/>
                  <a:pt x="334" y="144"/>
                  <a:pt x="341" y="140"/>
                </a:cubicBezTo>
                <a:cubicBezTo>
                  <a:pt x="429" y="88"/>
                  <a:pt x="287" y="160"/>
                  <a:pt x="374" y="107"/>
                </a:cubicBezTo>
                <a:cubicBezTo>
                  <a:pt x="415" y="82"/>
                  <a:pt x="474" y="86"/>
                  <a:pt x="522" y="74"/>
                </a:cubicBezTo>
                <a:cubicBezTo>
                  <a:pt x="547" y="58"/>
                  <a:pt x="569" y="51"/>
                  <a:pt x="596" y="41"/>
                </a:cubicBezTo>
                <a:cubicBezTo>
                  <a:pt x="848" y="49"/>
                  <a:pt x="906" y="58"/>
                  <a:pt x="1156" y="50"/>
                </a:cubicBezTo>
                <a:cubicBezTo>
                  <a:pt x="1233" y="33"/>
                  <a:pt x="1307" y="24"/>
                  <a:pt x="1386" y="17"/>
                </a:cubicBezTo>
                <a:cubicBezTo>
                  <a:pt x="1563" y="28"/>
                  <a:pt x="1463" y="22"/>
                  <a:pt x="1576" y="0"/>
                </a:cubicBezTo>
                <a:cubicBezTo>
                  <a:pt x="1719" y="3"/>
                  <a:pt x="1861" y="3"/>
                  <a:pt x="2004" y="8"/>
                </a:cubicBezTo>
                <a:cubicBezTo>
                  <a:pt x="2045" y="10"/>
                  <a:pt x="2043" y="63"/>
                  <a:pt x="2086" y="66"/>
                </a:cubicBezTo>
                <a:cubicBezTo>
                  <a:pt x="2163" y="71"/>
                  <a:pt x="2239" y="71"/>
                  <a:pt x="2316" y="74"/>
                </a:cubicBezTo>
                <a:cubicBezTo>
                  <a:pt x="2363" y="83"/>
                  <a:pt x="2364" y="96"/>
                  <a:pt x="2407" y="107"/>
                </a:cubicBezTo>
                <a:cubicBezTo>
                  <a:pt x="2437" y="104"/>
                  <a:pt x="2467" y="103"/>
                  <a:pt x="2497" y="99"/>
                </a:cubicBezTo>
                <a:cubicBezTo>
                  <a:pt x="2531" y="94"/>
                  <a:pt x="2562" y="68"/>
                  <a:pt x="2596" y="66"/>
                </a:cubicBezTo>
                <a:cubicBezTo>
                  <a:pt x="2829" y="53"/>
                  <a:pt x="2695" y="60"/>
                  <a:pt x="2999" y="50"/>
                </a:cubicBezTo>
                <a:cubicBezTo>
                  <a:pt x="3079" y="36"/>
                  <a:pt x="3121" y="9"/>
                  <a:pt x="3205" y="0"/>
                </a:cubicBezTo>
                <a:cubicBezTo>
                  <a:pt x="3316" y="14"/>
                  <a:pt x="3439" y="4"/>
                  <a:pt x="3550" y="8"/>
                </a:cubicBezTo>
                <a:cubicBezTo>
                  <a:pt x="3616" y="26"/>
                  <a:pt x="3680" y="66"/>
                  <a:pt x="3748" y="74"/>
                </a:cubicBezTo>
                <a:cubicBezTo>
                  <a:pt x="3784" y="78"/>
                  <a:pt x="3819" y="79"/>
                  <a:pt x="3855" y="82"/>
                </a:cubicBezTo>
                <a:cubicBezTo>
                  <a:pt x="3887" y="104"/>
                  <a:pt x="3920" y="106"/>
                  <a:pt x="3954" y="124"/>
                </a:cubicBezTo>
                <a:cubicBezTo>
                  <a:pt x="4057" y="113"/>
                  <a:pt x="4156" y="120"/>
                  <a:pt x="4258" y="132"/>
                </a:cubicBezTo>
                <a:cubicBezTo>
                  <a:pt x="4285" y="141"/>
                  <a:pt x="4315" y="151"/>
                  <a:pt x="4340" y="165"/>
                </a:cubicBezTo>
                <a:cubicBezTo>
                  <a:pt x="4357" y="175"/>
                  <a:pt x="4370" y="197"/>
                  <a:pt x="4390" y="198"/>
                </a:cubicBezTo>
                <a:cubicBezTo>
                  <a:pt x="4603" y="211"/>
                  <a:pt x="4477" y="205"/>
                  <a:pt x="4768" y="214"/>
                </a:cubicBezTo>
                <a:cubicBezTo>
                  <a:pt x="4774" y="220"/>
                  <a:pt x="4781" y="224"/>
                  <a:pt x="4785" y="231"/>
                </a:cubicBezTo>
                <a:cubicBezTo>
                  <a:pt x="4793" y="246"/>
                  <a:pt x="4784" y="276"/>
                  <a:pt x="4801" y="280"/>
                </a:cubicBezTo>
                <a:cubicBezTo>
                  <a:pt x="4901" y="304"/>
                  <a:pt x="4823" y="288"/>
                  <a:pt x="5040" y="296"/>
                </a:cubicBezTo>
                <a:cubicBezTo>
                  <a:pt x="5050" y="327"/>
                  <a:pt x="5033" y="337"/>
                  <a:pt x="4999" y="338"/>
                </a:cubicBezTo>
                <a:cubicBezTo>
                  <a:pt x="4873" y="343"/>
                  <a:pt x="4746" y="343"/>
                  <a:pt x="4620" y="346"/>
                </a:cubicBezTo>
                <a:cubicBezTo>
                  <a:pt x="4399" y="567"/>
                  <a:pt x="3947" y="184"/>
                  <a:pt x="3732" y="412"/>
                </a:cubicBezTo>
                <a:cubicBezTo>
                  <a:pt x="3690" y="401"/>
                  <a:pt x="3650" y="387"/>
                  <a:pt x="3608" y="379"/>
                </a:cubicBezTo>
                <a:cubicBezTo>
                  <a:pt x="3402" y="382"/>
                  <a:pt x="3197" y="395"/>
                  <a:pt x="2991" y="387"/>
                </a:cubicBezTo>
                <a:cubicBezTo>
                  <a:pt x="2973" y="386"/>
                  <a:pt x="2919" y="339"/>
                  <a:pt x="2892" y="329"/>
                </a:cubicBezTo>
                <a:cubicBezTo>
                  <a:pt x="2144" y="338"/>
                  <a:pt x="2031" y="345"/>
                  <a:pt x="1246" y="338"/>
                </a:cubicBezTo>
                <a:cubicBezTo>
                  <a:pt x="951" y="319"/>
                  <a:pt x="654" y="338"/>
                  <a:pt x="358" y="329"/>
                </a:cubicBezTo>
                <a:cubicBezTo>
                  <a:pt x="0" y="344"/>
                  <a:pt x="234" y="329"/>
                  <a:pt x="86" y="329"/>
                </a:cubicBezTo>
                <a:close/>
              </a:path>
            </a:pathLst>
          </a:custGeom>
          <a:pattFill prst="lgConfetti">
            <a:fgClr>
              <a:srgbClr val="808000"/>
            </a:fgClr>
            <a:bgClr>
              <a:srgbClr val="663300"/>
            </a:bgClr>
          </a:patt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4099" name="Picture 3" descr="3521324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/>
          </a:blip>
          <a:srcRect/>
          <a:stretch>
            <a:fillRect/>
          </a:stretch>
        </p:blipFill>
        <p:spPr bwMode="auto">
          <a:xfrm rot="-265832">
            <a:off x="1979613" y="620713"/>
            <a:ext cx="5975350" cy="6048375"/>
          </a:xfrm>
          <a:prstGeom prst="rect">
            <a:avLst/>
          </a:prstGeom>
          <a:noFill/>
        </p:spPr>
      </p:pic>
      <p:pic>
        <p:nvPicPr>
          <p:cNvPr id="4100" name="Picture 4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1476375" y="2565400"/>
            <a:ext cx="1225550" cy="1162050"/>
          </a:xfrm>
          <a:prstGeom prst="rect">
            <a:avLst/>
          </a:prstGeom>
          <a:noFill/>
        </p:spPr>
      </p:pic>
      <p:pic>
        <p:nvPicPr>
          <p:cNvPr id="4101" name="Picture 5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615173">
            <a:off x="2771775" y="2565400"/>
            <a:ext cx="1225550" cy="1162050"/>
          </a:xfrm>
          <a:prstGeom prst="rect">
            <a:avLst/>
          </a:prstGeom>
          <a:noFill/>
        </p:spPr>
      </p:pic>
      <p:pic>
        <p:nvPicPr>
          <p:cNvPr id="4102" name="Picture 6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2484438" y="1268413"/>
            <a:ext cx="1225550" cy="1162050"/>
          </a:xfrm>
          <a:prstGeom prst="rect">
            <a:avLst/>
          </a:prstGeom>
          <a:noFill/>
        </p:spPr>
      </p:pic>
      <p:pic>
        <p:nvPicPr>
          <p:cNvPr id="4103" name="Picture 7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5651500" y="4292600"/>
            <a:ext cx="1225550" cy="1162050"/>
          </a:xfrm>
          <a:prstGeom prst="rect">
            <a:avLst/>
          </a:prstGeom>
          <a:noFill/>
        </p:spPr>
      </p:pic>
      <p:pic>
        <p:nvPicPr>
          <p:cNvPr id="4104" name="Picture 8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4284663" y="765175"/>
            <a:ext cx="1225550" cy="1162050"/>
          </a:xfrm>
          <a:prstGeom prst="rect">
            <a:avLst/>
          </a:prstGeom>
          <a:noFill/>
        </p:spPr>
      </p:pic>
      <p:pic>
        <p:nvPicPr>
          <p:cNvPr id="4105" name="Picture 9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367849">
            <a:off x="6156325" y="2205038"/>
            <a:ext cx="1225550" cy="1162050"/>
          </a:xfrm>
          <a:prstGeom prst="rect">
            <a:avLst/>
          </a:prstGeom>
          <a:noFill/>
        </p:spPr>
      </p:pic>
      <p:pic>
        <p:nvPicPr>
          <p:cNvPr id="4106" name="Picture 10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2030317">
            <a:off x="6516688" y="3573463"/>
            <a:ext cx="1225550" cy="1162050"/>
          </a:xfrm>
          <a:prstGeom prst="rect">
            <a:avLst/>
          </a:prstGeom>
          <a:noFill/>
        </p:spPr>
      </p:pic>
      <p:pic>
        <p:nvPicPr>
          <p:cNvPr id="4107" name="Picture 11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2195513" y="3933825"/>
            <a:ext cx="1225550" cy="1162050"/>
          </a:xfrm>
          <a:prstGeom prst="rect">
            <a:avLst/>
          </a:prstGeom>
          <a:noFill/>
        </p:spPr>
      </p:pic>
      <p:sp>
        <p:nvSpPr>
          <p:cNvPr id="4108" name="AutoShape 12"/>
          <p:cNvSpPr>
            <a:spLocks noChangeArrowheads="1"/>
          </p:cNvSpPr>
          <p:nvPr/>
        </p:nvSpPr>
        <p:spPr bwMode="auto">
          <a:xfrm>
            <a:off x="468313" y="260350"/>
            <a:ext cx="2879725" cy="865188"/>
          </a:xfrm>
          <a:prstGeom prst="cloudCallout">
            <a:avLst>
              <a:gd name="adj1" fmla="val -34343"/>
              <a:gd name="adj2" fmla="val 41194"/>
            </a:avLst>
          </a:prstGeom>
          <a:gradFill rotWithShape="1">
            <a:gsLst>
              <a:gs pos="0">
                <a:schemeClr val="accent1"/>
              </a:gs>
              <a:gs pos="100000">
                <a:srgbClr val="3B3B3B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109" name="AutoShape 13"/>
          <p:cNvSpPr>
            <a:spLocks noChangeArrowheads="1"/>
          </p:cNvSpPr>
          <p:nvPr/>
        </p:nvSpPr>
        <p:spPr bwMode="auto">
          <a:xfrm>
            <a:off x="-252413" y="188913"/>
            <a:ext cx="2232026" cy="792162"/>
          </a:xfrm>
          <a:prstGeom prst="cloudCallout">
            <a:avLst>
              <a:gd name="adj1" fmla="val -17356"/>
              <a:gd name="adj2" fmla="val 14931"/>
            </a:avLst>
          </a:prstGeom>
          <a:gradFill rotWithShape="1">
            <a:gsLst>
              <a:gs pos="0">
                <a:schemeClr val="accent1"/>
              </a:gs>
              <a:gs pos="100000">
                <a:srgbClr val="3B3B3B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4110" name="Picture 14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2734379">
            <a:off x="5835650" y="1012825"/>
            <a:ext cx="1225550" cy="1162050"/>
          </a:xfrm>
          <a:prstGeom prst="rect">
            <a:avLst/>
          </a:prstGeom>
          <a:noFill/>
        </p:spPr>
      </p:pic>
      <p:pic>
        <p:nvPicPr>
          <p:cNvPr id="4111" name="Picture 1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016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</p:spPr>
      </p:pic>
      <p:pic>
        <p:nvPicPr>
          <p:cNvPr id="4112" name="Picture 16" descr="Ёжик1"/>
          <p:cNvPicPr>
            <a:picLocks noChangeAspect="1" noChangeArrowheads="1"/>
          </p:cNvPicPr>
          <p:nvPr/>
        </p:nvPicPr>
        <p:blipFill>
          <a:blip r:embed="rId6" cstate="print">
            <a:lum bright="-6000"/>
          </a:blip>
          <a:srcRect/>
          <a:stretch>
            <a:fillRect/>
          </a:stretch>
        </p:blipFill>
        <p:spPr bwMode="auto">
          <a:xfrm rot="429975">
            <a:off x="9396413" y="5767388"/>
            <a:ext cx="1457325" cy="1090612"/>
          </a:xfrm>
          <a:prstGeom prst="rect">
            <a:avLst/>
          </a:prstGeom>
          <a:noFill/>
        </p:spPr>
      </p:pic>
      <p:pic>
        <p:nvPicPr>
          <p:cNvPr id="4113" name="Picture 17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223036">
            <a:off x="4716463" y="1989138"/>
            <a:ext cx="1225550" cy="1162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6 L 0.07465 0.8812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4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6 L 0.14549 0.6502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3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 L -0.06702 0.6921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62 -0.04259 L 0.40139 0.2893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1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-0.11621 C 0.0717 -0.11621 0.12778 -0.04144 0.12778 0.05046 C 0.12778 0.14236 0.0717 0.21713 0.00278 0.21713 C -0.06615 0.21713 -0.12222 0.14236 -0.12222 0.05046 C -0.12222 -0.04144 -0.06615 -0.11621 0.00278 -0.11621 Z " pathEditMode="relative" rAng="0" ptsTypes="fffff">
                                      <p:cBhvr>
                                        <p:cTn id="20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0"/>
                            </p:stCondLst>
                            <p:childTnLst>
                              <p:par>
                                <p:cTn id="22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7407E-6 L 0.99219 -0.05232 " pathEditMode="relative" rAng="0" ptsTypes="AA">
                                      <p:cBhvr>
                                        <p:cTn id="32" dur="5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1.12222 -0.03658 " pathEditMode="relative" rAng="0" ptsTypes="AA">
                                      <p:cBhvr>
                                        <p:cTn id="39" dur="5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" y="-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0"/>
                            </p:stCondLst>
                            <p:childTnLst>
                              <p:par>
                                <p:cTn id="4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2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0"/>
                            </p:stCondLst>
                            <p:childTnLst>
                              <p:par>
                                <p:cTn id="4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5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000"/>
                            </p:stCondLst>
                            <p:childTnLst>
                              <p:par>
                                <p:cTn id="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8" dur="2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000"/>
                            </p:stCondLst>
                            <p:childTnLst>
                              <p:par>
                                <p:cTn id="5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51" dur="2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0"/>
                            </p:stCondLst>
                            <p:childTnLst>
                              <p:par>
                                <p:cTn id="53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000"/>
                            </p:stCondLst>
                            <p:childTnLst>
                              <p:par>
                                <p:cTn id="58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0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000"/>
                            </p:stCondLst>
                            <p:childTnLst>
                              <p:par>
                                <p:cTn id="6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-0.54427 0.01019 " pathEditMode="relative" rAng="0" ptsTypes="AA">
                                      <p:cBhvr>
                                        <p:cTn id="64" dur="5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000"/>
                            </p:stCondLst>
                            <p:childTnLst>
                              <p:par>
                                <p:cTn id="66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000"/>
                            </p:stCondLst>
                            <p:childTnLst>
                              <p:par>
                                <p:cTn id="7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-0.00399 0.47176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3000"/>
                            </p:stCondLst>
                            <p:childTnLst>
                              <p:par>
                                <p:cTn id="73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0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82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22 0.03148 C -0.07761 -0.11111 -0.07188 -0.33611 0.03489 -0.4699 C 0.14184 -0.60301 0.31041 -0.5949 0.41076 -0.45231 C 0.51076 -0.30926 0.50503 -0.08495 0.39826 0.04861 C 0.29097 0.18218 0.12239 0.17454 0.02222 0.03148 Z " pathEditMode="relative" rAng="13617341" ptsTypes="fffff">
                                      <p:cBhvr>
                                        <p:cTn id="83" dur="3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" y="-242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9" presetClass="entr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7000"/>
                            </p:stCondLst>
                            <p:childTnLst>
                              <p:par>
                                <p:cTn id="8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11"/>
                </p:tgtEl>
              </p:cMediaNode>
            </p:audio>
          </p:childTnLst>
        </p:cTn>
      </p:par>
    </p:tnLst>
    <p:bldLst>
      <p:bldP spid="4108" grpId="0" animBg="1"/>
      <p:bldP spid="4108" grpId="1" animBg="1"/>
      <p:bldP spid="4109" grpId="0" animBg="1"/>
      <p:bldP spid="4109" grpId="1" animBg="1"/>
    </p:bldLst>
  </p:timing>
</p:sld>
</file>

<file path=ppt/theme/theme1.xml><?xml version="1.0" encoding="utf-8"?>
<a:theme xmlns:a="http://schemas.openxmlformats.org/drawingml/2006/main" name="Тема12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626</Words>
  <Application>Microsoft Office PowerPoint</Application>
  <PresentationFormat>Экран (4:3)</PresentationFormat>
  <Paragraphs>127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Тема122</vt:lpstr>
      <vt:lpstr>Презентация к уроку по учебному предмету «Русский язык» в 5-ом классе на тему «Приставка»</vt:lpstr>
      <vt:lpstr> Давайте настроимся на урок!  </vt:lpstr>
      <vt:lpstr>Орфографическая разминка</vt:lpstr>
      <vt:lpstr>Самопроверка</vt:lpstr>
      <vt:lpstr>Расставь ударение</vt:lpstr>
      <vt:lpstr>Цель урока</vt:lpstr>
      <vt:lpstr>Слайд 7</vt:lpstr>
      <vt:lpstr>Правильный ответ!</vt:lpstr>
      <vt:lpstr>Слайд 9</vt:lpstr>
      <vt:lpstr>Приставка. Что я знаю о приставке?</vt:lpstr>
      <vt:lpstr>Проверь себя</vt:lpstr>
      <vt:lpstr>Какие приставки входят в состав данных слов?</vt:lpstr>
      <vt:lpstr>1) 3 2) 2 3) 1 4) 2 5) 3 </vt:lpstr>
      <vt:lpstr>Какие приставки в этих словах?</vt:lpstr>
      <vt:lpstr>1) 1 2) 2  3) 2 4) 3 5) 2 </vt:lpstr>
      <vt:lpstr>Какое слово вы исключите, учитывая характер приставки? Почему?</vt:lpstr>
      <vt:lpstr>Подбери с помощью приставок однокоренные слова к слову УЧИТЬ. </vt:lpstr>
      <vt:lpstr>ответ</vt:lpstr>
      <vt:lpstr>Исправь текст: добавь приставки, где это необходимо</vt:lpstr>
      <vt:lpstr>Проверь себя</vt:lpstr>
      <vt:lpstr>Слайд 21</vt:lpstr>
      <vt:lpstr>Подведение итогов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«Привет, лето!»</dc:title>
  <cp:lastModifiedBy>lenysik</cp:lastModifiedBy>
  <cp:revision>38</cp:revision>
  <dcterms:modified xsi:type="dcterms:W3CDTF">2016-04-13T14:36:00Z</dcterms:modified>
</cp:coreProperties>
</file>