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62" r:id="rId3"/>
    <p:sldId id="259" r:id="rId4"/>
    <p:sldId id="260" r:id="rId5"/>
    <p:sldId id="261" r:id="rId6"/>
    <p:sldId id="352" r:id="rId7"/>
    <p:sldId id="353" r:id="rId8"/>
    <p:sldId id="266" r:id="rId9"/>
    <p:sldId id="267" r:id="rId10"/>
    <p:sldId id="268" r:id="rId11"/>
    <p:sldId id="269" r:id="rId12"/>
    <p:sldId id="270" r:id="rId13"/>
    <p:sldId id="354" r:id="rId14"/>
    <p:sldId id="271" r:id="rId15"/>
    <p:sldId id="272" r:id="rId16"/>
    <p:sldId id="273" r:id="rId17"/>
    <p:sldId id="274" r:id="rId18"/>
    <p:sldId id="275" r:id="rId19"/>
    <p:sldId id="276" r:id="rId20"/>
    <p:sldId id="283" r:id="rId21"/>
    <p:sldId id="279" r:id="rId22"/>
    <p:sldId id="351" r:id="rId23"/>
    <p:sldId id="277" r:id="rId24"/>
    <p:sldId id="280" r:id="rId25"/>
    <p:sldId id="281" r:id="rId26"/>
    <p:sldId id="287" r:id="rId27"/>
    <p:sldId id="288" r:id="rId28"/>
    <p:sldId id="289" r:id="rId29"/>
    <p:sldId id="282" r:id="rId30"/>
    <p:sldId id="284" r:id="rId31"/>
    <p:sldId id="285" r:id="rId32"/>
    <p:sldId id="286" r:id="rId33"/>
    <p:sldId id="290" r:id="rId34"/>
    <p:sldId id="291" r:id="rId35"/>
    <p:sldId id="306" r:id="rId36"/>
    <p:sldId id="292" r:id="rId37"/>
    <p:sldId id="307" r:id="rId38"/>
    <p:sldId id="293" r:id="rId39"/>
    <p:sldId id="294" r:id="rId40"/>
    <p:sldId id="308" r:id="rId41"/>
    <p:sldId id="309" r:id="rId42"/>
    <p:sldId id="310" r:id="rId43"/>
    <p:sldId id="295" r:id="rId44"/>
    <p:sldId id="296" r:id="rId45"/>
    <p:sldId id="297" r:id="rId46"/>
    <p:sldId id="298" r:id="rId47"/>
    <p:sldId id="299" r:id="rId48"/>
    <p:sldId id="300" r:id="rId49"/>
    <p:sldId id="301" r:id="rId50"/>
    <p:sldId id="302" r:id="rId51"/>
    <p:sldId id="303" r:id="rId52"/>
    <p:sldId id="304"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7" r:id="rId84"/>
    <p:sldId id="341" r:id="rId85"/>
    <p:sldId id="342" r:id="rId86"/>
    <p:sldId id="343" r:id="rId87"/>
    <p:sldId id="344" r:id="rId88"/>
    <p:sldId id="345" r:id="rId89"/>
    <p:sldId id="346" r:id="rId90"/>
    <p:sldId id="348" r:id="rId91"/>
    <p:sldId id="350"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954"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D5B27-BF43-4BF2-A623-C3FB8DEDD917}" type="datetimeFigureOut">
              <a:rPr lang="en-GB" smtClean="0"/>
              <a:pPr/>
              <a:t>15/09/2015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125B88-EA2C-420B-AAA4-12B9943060A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B555F-BDC0-4004-A29C-E4501E99E4B7}" type="slidenum">
              <a:rPr lang="ar-SA"/>
              <a:pPr/>
              <a:t>83</a:t>
            </a:fld>
            <a:endParaRPr lang="en-GB"/>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3F33A-42E0-41C5-8162-9D97BD848130}" type="datetimeFigureOut">
              <a:rPr lang="en-GB" smtClean="0"/>
              <a:pPr/>
              <a:t>15/09/2015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8384EB-439B-4225-9C4D-D4D9469F1F7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3F33A-42E0-41C5-8162-9D97BD848130}" type="datetimeFigureOut">
              <a:rPr lang="en-GB" smtClean="0"/>
              <a:pPr/>
              <a:t>15/09/2015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384EB-439B-4225-9C4D-D4D9469F1F7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HUMAN </a:t>
            </a:r>
            <a:r>
              <a:rPr lang="en-GB" dirty="0" smtClean="0"/>
              <a:t>ANATOMY </a:t>
            </a:r>
            <a:r>
              <a:rPr lang="en-GB" dirty="0" smtClean="0"/>
              <a:t>AND PHYSIOLOGY I</a:t>
            </a:r>
            <a:endParaRPr lang="en-GB" dirty="0"/>
          </a:p>
        </p:txBody>
      </p:sp>
      <p:sp>
        <p:nvSpPr>
          <p:cNvPr id="3" name="Subtitle 2"/>
          <p:cNvSpPr>
            <a:spLocks noGrp="1"/>
          </p:cNvSpPr>
          <p:nvPr>
            <p:ph type="subTitle" idx="1"/>
          </p:nvPr>
        </p:nvSpPr>
        <p:spPr/>
        <p:txBody>
          <a:bodyPr/>
          <a:lstStyle/>
          <a:p>
            <a:r>
              <a:rPr lang="en-GB" dirty="0" smtClean="0"/>
              <a:t>BY</a:t>
            </a:r>
          </a:p>
          <a:p>
            <a:r>
              <a:rPr lang="en-GB" dirty="0" smtClean="0"/>
              <a:t>KUUG</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Tissues cont.</a:t>
            </a:r>
            <a:endParaRPr lang="en-GB"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a:buFont typeface="Wingdings" pitchFamily="2" charset="2"/>
              <a:buChar char="q"/>
            </a:pPr>
            <a:r>
              <a:rPr lang="en-GB" b="1" i="1" dirty="0" smtClean="0"/>
              <a:t>Epithelial tissue</a:t>
            </a:r>
            <a:r>
              <a:rPr lang="en-GB" i="1" dirty="0" smtClean="0"/>
              <a:t>: -  o</a:t>
            </a:r>
            <a:r>
              <a:rPr lang="en-GB" dirty="0" smtClean="0"/>
              <a:t>uter layer of skin, lining of organs, blood and lymph vessels and body cavities.</a:t>
            </a:r>
          </a:p>
          <a:p>
            <a:pPr>
              <a:buFont typeface="Wingdings" pitchFamily="2" charset="2"/>
              <a:buChar char="q"/>
            </a:pPr>
            <a:r>
              <a:rPr lang="en-GB" b="1" i="1" dirty="0" smtClean="0"/>
              <a:t>Connective tissue</a:t>
            </a:r>
            <a:r>
              <a:rPr lang="en-GB" i="1" dirty="0" smtClean="0"/>
              <a:t>: - Connects and supports most part of </a:t>
            </a:r>
            <a:r>
              <a:rPr lang="en-GB" dirty="0" smtClean="0"/>
              <a:t>the body. They constitute most part of skin, bone and tendons.</a:t>
            </a:r>
          </a:p>
          <a:p>
            <a:pPr>
              <a:buFont typeface="Wingdings" pitchFamily="2" charset="2"/>
              <a:buChar char="q"/>
            </a:pPr>
            <a:r>
              <a:rPr lang="en-GB" b="1" i="1" dirty="0" smtClean="0"/>
              <a:t>Muscle tissue</a:t>
            </a:r>
            <a:r>
              <a:rPr lang="en-GB" i="1" dirty="0" smtClean="0"/>
              <a:t>: - Produces movement through its ability to </a:t>
            </a:r>
            <a:r>
              <a:rPr lang="en-GB" dirty="0" smtClean="0"/>
              <a:t>contract. They constitutes skeletal, smooth and cardiac muscles.</a:t>
            </a:r>
          </a:p>
          <a:p>
            <a:pPr>
              <a:buFont typeface="Wingdings" pitchFamily="2" charset="2"/>
              <a:buChar char="q"/>
            </a:pPr>
            <a:r>
              <a:rPr lang="en-GB" b="1" i="1" dirty="0" smtClean="0"/>
              <a:t>Nerve tissue</a:t>
            </a:r>
            <a:r>
              <a:rPr lang="en-GB" i="1" dirty="0" smtClean="0"/>
              <a:t>: </a:t>
            </a:r>
            <a:r>
              <a:rPr lang="en-GB" dirty="0" smtClean="0"/>
              <a:t>- Found in the brain, spinal cord and nerves. They responds to various types of stimuli by transmitting nerve impulses.</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 cont.</a:t>
            </a:r>
            <a:endParaRPr lang="en-GB" dirty="0"/>
          </a:p>
        </p:txBody>
      </p:sp>
      <p:sp>
        <p:nvSpPr>
          <p:cNvPr id="3" name="Content Placeholder 2"/>
          <p:cNvSpPr>
            <a:spLocks noGrp="1"/>
          </p:cNvSpPr>
          <p:nvPr>
            <p:ph idx="1"/>
          </p:nvPr>
        </p:nvSpPr>
        <p:spPr>
          <a:xfrm>
            <a:off x="0" y="1340768"/>
            <a:ext cx="9144000" cy="5517232"/>
          </a:xfrm>
        </p:spPr>
        <p:txBody>
          <a:bodyPr>
            <a:normAutofit/>
          </a:bodyPr>
          <a:lstStyle/>
          <a:p>
            <a:pPr>
              <a:buFont typeface="Wingdings" pitchFamily="2" charset="2"/>
              <a:buChar char="q"/>
            </a:pPr>
            <a:r>
              <a:rPr lang="en-GB" b="1" dirty="0" smtClean="0"/>
              <a:t>Organ: - </a:t>
            </a:r>
            <a:r>
              <a:rPr lang="en-GB" dirty="0" smtClean="0"/>
              <a:t>A collection of two or more kinds of tissues that works together to perform specific function.</a:t>
            </a:r>
          </a:p>
          <a:p>
            <a:pPr>
              <a:buNone/>
            </a:pPr>
            <a:r>
              <a:rPr lang="en-GB" dirty="0" smtClean="0"/>
              <a:t>E.g. the stomach as an organ is made of different type of tissues</a:t>
            </a:r>
          </a:p>
          <a:p>
            <a:pPr>
              <a:buFont typeface="Wingdings" pitchFamily="2" charset="2"/>
              <a:buChar char="q"/>
            </a:pPr>
            <a:r>
              <a:rPr lang="en-GB" b="1" dirty="0" smtClean="0"/>
              <a:t>System: </a:t>
            </a:r>
            <a:r>
              <a:rPr lang="en-GB" dirty="0" smtClean="0"/>
              <a:t>Is a group of organs that work together to perform major function.</a:t>
            </a:r>
          </a:p>
          <a:p>
            <a:pPr>
              <a:buFont typeface="Wingdings" pitchFamily="2" charset="2"/>
              <a:buChar char="q"/>
            </a:pPr>
            <a:r>
              <a:rPr lang="en-GB" dirty="0" smtClean="0"/>
              <a:t>For example: Digestive system is made up of several organs.</a:t>
            </a:r>
          </a:p>
          <a:p>
            <a:pPr>
              <a:buFont typeface="Wingdings" pitchFamily="2" charset="2"/>
              <a:buChar char="q"/>
            </a:pPr>
            <a:r>
              <a:rPr lang="en-GB" b="1" dirty="0" smtClean="0"/>
              <a:t>Organism level: - </a:t>
            </a:r>
            <a:r>
              <a:rPr lang="en-GB" dirty="0" smtClean="0"/>
              <a:t>The various organs of the body make up the entire organism.</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Terminology in anatomy</a:t>
            </a:r>
            <a:endParaRPr lang="en-GB" dirty="0"/>
          </a:p>
        </p:txBody>
      </p:sp>
      <p:sp>
        <p:nvSpPr>
          <p:cNvPr id="3" name="Content Placeholder 2"/>
          <p:cNvSpPr>
            <a:spLocks noGrp="1"/>
          </p:cNvSpPr>
          <p:nvPr>
            <p:ph idx="1"/>
          </p:nvPr>
        </p:nvSpPr>
        <p:spPr>
          <a:xfrm>
            <a:off x="0" y="1340768"/>
            <a:ext cx="9144000" cy="5517232"/>
          </a:xfrm>
        </p:spPr>
        <p:txBody>
          <a:bodyPr>
            <a:normAutofit/>
          </a:bodyPr>
          <a:lstStyle/>
          <a:p>
            <a:pPr>
              <a:buFont typeface="Wingdings" pitchFamily="2" charset="2"/>
              <a:buChar char="q"/>
            </a:pPr>
            <a:r>
              <a:rPr lang="en-GB" dirty="0" smtClean="0"/>
              <a:t>In understanding anatomical terms, it is important to understand the basic word roots, combining word forms, prefixes and suffix you will find that anatomical terminologies are not as difficult as you first imagined.</a:t>
            </a:r>
          </a:p>
          <a:p>
            <a:pPr>
              <a:buFont typeface="Wingdings" pitchFamily="2" charset="2"/>
              <a:buChar char="q"/>
            </a:pPr>
            <a:r>
              <a:rPr lang="en-GB" dirty="0" err="1" smtClean="0"/>
              <a:t>E.g</a:t>
            </a:r>
            <a:r>
              <a:rPr lang="en-GB" dirty="0" smtClean="0"/>
              <a:t>    a- without or lack of = </a:t>
            </a:r>
            <a:r>
              <a:rPr lang="en-GB" dirty="0" smtClean="0"/>
              <a:t>Asymptomatic </a:t>
            </a:r>
            <a:r>
              <a:rPr lang="en-GB" dirty="0" smtClean="0"/>
              <a:t>(absence of symptoms</a:t>
            </a:r>
            <a:r>
              <a:rPr lang="en-GB" dirty="0" smtClean="0"/>
              <a:t>)</a:t>
            </a:r>
          </a:p>
          <a:p>
            <a:pPr>
              <a:buFont typeface="Wingdings" pitchFamily="2" charset="2"/>
              <a:buChar char="q"/>
            </a:pPr>
            <a:r>
              <a:rPr lang="en-GB" dirty="0" err="1" smtClean="0"/>
              <a:t>ab</a:t>
            </a:r>
            <a:r>
              <a:rPr lang="en-GB" dirty="0" smtClean="0"/>
              <a:t>- away from  =    abstinence </a:t>
            </a:r>
            <a:r>
              <a:rPr lang="en-GB" dirty="0" smtClean="0"/>
              <a:t>(to hold back </a:t>
            </a:r>
            <a:r>
              <a:rPr lang="en-GB" dirty="0" smtClean="0"/>
              <a:t>from)</a:t>
            </a:r>
          </a:p>
          <a:p>
            <a:pPr>
              <a:buFont typeface="Wingdings" pitchFamily="2" charset="2"/>
              <a:buChar char="q"/>
            </a:pPr>
            <a:r>
              <a:rPr lang="en-GB" dirty="0" err="1" smtClean="0"/>
              <a:t>andro</a:t>
            </a:r>
            <a:r>
              <a:rPr lang="en-GB" dirty="0" smtClean="0"/>
              <a:t>- male      =   androgens </a:t>
            </a:r>
            <a:r>
              <a:rPr lang="en-GB" dirty="0" smtClean="0"/>
              <a:t>(male </a:t>
            </a:r>
            <a:r>
              <a:rPr lang="en-GB" dirty="0" smtClean="0"/>
              <a:t>hormones)</a:t>
            </a:r>
          </a:p>
          <a:p>
            <a:pPr>
              <a:buFont typeface="Wingdings" pitchFamily="2" charset="2"/>
              <a:buChar char="q"/>
            </a:pPr>
            <a:r>
              <a:rPr lang="en-GB" dirty="0" err="1" smtClean="0"/>
              <a:t>Cide</a:t>
            </a:r>
            <a:r>
              <a:rPr lang="en-GB" dirty="0" smtClean="0"/>
              <a:t> – kill           = </a:t>
            </a:r>
            <a:r>
              <a:rPr lang="en-GB" dirty="0" err="1" smtClean="0"/>
              <a:t>spermicide</a:t>
            </a:r>
            <a:r>
              <a:rPr lang="en-GB" dirty="0" smtClean="0"/>
              <a:t> </a:t>
            </a:r>
            <a:r>
              <a:rPr lang="en-GB" dirty="0" smtClean="0"/>
              <a:t>(agent that kills sperm)</a:t>
            </a:r>
          </a:p>
          <a:p>
            <a:pPr>
              <a:buFont typeface="Wingdings" pitchFamily="2" charset="2"/>
              <a:buChar char="q"/>
            </a:pPr>
            <a:endParaRPr lang="en-GB" dirty="0" smtClean="0"/>
          </a:p>
          <a:p>
            <a:pPr>
              <a:buFont typeface="Wingdings" pitchFamily="2" charset="2"/>
              <a:buChar char="q"/>
            </a:pPr>
            <a:endParaRPr lang="en-GB" dirty="0" smtClean="0"/>
          </a:p>
          <a:p>
            <a:pPr>
              <a:buFont typeface="Wingdings" pitchFamily="2" charset="2"/>
              <a:buChar char="q"/>
            </a:pPr>
            <a:endParaRPr lang="en-GB"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Terminology cont.</a:t>
            </a:r>
            <a:endParaRPr lang="en-GB" dirty="0"/>
          </a:p>
        </p:txBody>
      </p:sp>
      <p:sp>
        <p:nvSpPr>
          <p:cNvPr id="3" name="Content Placeholder 2"/>
          <p:cNvSpPr>
            <a:spLocks noGrp="1"/>
          </p:cNvSpPr>
          <p:nvPr>
            <p:ph idx="1"/>
          </p:nvPr>
        </p:nvSpPr>
        <p:spPr/>
        <p:txBody>
          <a:bodyPr/>
          <a:lstStyle/>
          <a:p>
            <a:pPr>
              <a:buFont typeface="Wingdings" pitchFamily="2" charset="2"/>
              <a:buChar char="q"/>
            </a:pPr>
            <a:r>
              <a:rPr lang="en-GB" i="1" dirty="0" err="1" smtClean="0"/>
              <a:t>mito</a:t>
            </a:r>
            <a:r>
              <a:rPr lang="en-GB" i="1" dirty="0" smtClean="0"/>
              <a:t>- </a:t>
            </a:r>
            <a:r>
              <a:rPr lang="en-GB" b="1" dirty="0" smtClean="0"/>
              <a:t>thread</a:t>
            </a:r>
            <a:r>
              <a:rPr lang="en-GB" i="1" dirty="0" smtClean="0"/>
              <a:t>: mitochondria</a:t>
            </a:r>
          </a:p>
          <a:p>
            <a:pPr>
              <a:buFont typeface="Wingdings" pitchFamily="2" charset="2"/>
              <a:buChar char="q"/>
            </a:pPr>
            <a:r>
              <a:rPr lang="en-GB" i="1" dirty="0" smtClean="0"/>
              <a:t>Morph- </a:t>
            </a:r>
            <a:r>
              <a:rPr lang="en-GB" b="1" i="1" dirty="0" smtClean="0"/>
              <a:t>form, shape</a:t>
            </a:r>
            <a:r>
              <a:rPr lang="en-GB" i="1" dirty="0" smtClean="0"/>
              <a:t>: morphology</a:t>
            </a:r>
          </a:p>
          <a:p>
            <a:pPr>
              <a:buFont typeface="Wingdings" pitchFamily="2" charset="2"/>
              <a:buChar char="q"/>
            </a:pPr>
            <a:r>
              <a:rPr lang="en-GB" i="1" dirty="0" smtClean="0"/>
              <a:t>Pseudo- </a:t>
            </a:r>
            <a:r>
              <a:rPr lang="en-GB" b="1" i="1" dirty="0" smtClean="0"/>
              <a:t>false: </a:t>
            </a:r>
            <a:r>
              <a:rPr lang="en-GB" i="1" dirty="0" err="1" smtClean="0"/>
              <a:t>pseudostratified</a:t>
            </a:r>
            <a:endParaRPr lang="en-GB" i="1" dirty="0" smtClean="0"/>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Anatomical position</a:t>
            </a:r>
            <a:endParaRPr lang="en-GB" dirty="0"/>
          </a:p>
        </p:txBody>
      </p:sp>
      <p:sp>
        <p:nvSpPr>
          <p:cNvPr id="3" name="Content Placeholder 2"/>
          <p:cNvSpPr>
            <a:spLocks noGrp="1"/>
          </p:cNvSpPr>
          <p:nvPr>
            <p:ph idx="1"/>
          </p:nvPr>
        </p:nvSpPr>
        <p:spPr>
          <a:xfrm>
            <a:off x="0" y="1600200"/>
            <a:ext cx="9144000" cy="4525963"/>
          </a:xfrm>
        </p:spPr>
        <p:txBody>
          <a:bodyPr>
            <a:normAutofit/>
          </a:bodyPr>
          <a:lstStyle/>
          <a:p>
            <a:pPr>
              <a:buFont typeface="Wingdings" pitchFamily="2" charset="2"/>
              <a:buChar char="q"/>
            </a:pPr>
            <a:r>
              <a:rPr lang="en-GB" b="1" dirty="0" smtClean="0"/>
              <a:t>Anatomical position</a:t>
            </a:r>
          </a:p>
          <a:p>
            <a:pPr>
              <a:buFont typeface="Wingdings" pitchFamily="2" charset="2"/>
              <a:buChar char="§"/>
            </a:pPr>
            <a:r>
              <a:rPr lang="en-GB" b="1" dirty="0" smtClean="0"/>
              <a:t> </a:t>
            </a:r>
            <a:r>
              <a:rPr lang="en-GB" dirty="0" smtClean="0"/>
              <a:t>This</a:t>
            </a:r>
            <a:r>
              <a:rPr lang="en-GB" b="1" dirty="0" smtClean="0"/>
              <a:t> </a:t>
            </a:r>
            <a:r>
              <a:rPr lang="en-GB" dirty="0" smtClean="0"/>
              <a:t>is a stance in which a person stands erect with the feet flat on the floor, arms at the sides, and the palms, face, and eyes facing forward. </a:t>
            </a:r>
          </a:p>
          <a:p>
            <a:pPr>
              <a:buFont typeface="Wingdings" pitchFamily="2" charset="2"/>
              <a:buChar char="§"/>
            </a:pPr>
            <a:r>
              <a:rPr lang="en-GB" dirty="0" smtClean="0"/>
              <a:t>This position provides a precise and standard frame of reference for anatomical description and dissection.</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txBody>
          <a:bodyPr/>
          <a:lstStyle/>
          <a:p>
            <a:r>
              <a:rPr lang="en-GB" dirty="0" err="1" smtClean="0"/>
              <a:t>Pic</a:t>
            </a:r>
            <a:r>
              <a:rPr lang="en-GB" dirty="0" smtClean="0"/>
              <a:t>. of anatomical position</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131840" y="1268760"/>
            <a:ext cx="2880320" cy="5589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Position of the forearm </a:t>
            </a:r>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55776" y="1412776"/>
            <a:ext cx="3093119" cy="4392488"/>
          </a:xfrm>
          <a:prstGeom prst="rect">
            <a:avLst/>
          </a:prstGeom>
          <a:noFill/>
          <a:ln w="9525">
            <a:noFill/>
            <a:miter lim="800000"/>
            <a:headEnd/>
            <a:tailEnd/>
          </a:ln>
        </p:spPr>
      </p:pic>
      <p:sp>
        <p:nvSpPr>
          <p:cNvPr id="5" name="Rectangle 4"/>
          <p:cNvSpPr/>
          <p:nvPr/>
        </p:nvSpPr>
        <p:spPr>
          <a:xfrm>
            <a:off x="2627784" y="6021288"/>
            <a:ext cx="2664296" cy="369332"/>
          </a:xfrm>
          <a:prstGeom prst="rect">
            <a:avLst/>
          </a:prstGeom>
        </p:spPr>
        <p:txBody>
          <a:bodyPr wrap="square">
            <a:spAutoFit/>
          </a:bodyPr>
          <a:lstStyle/>
          <a:p>
            <a:r>
              <a:rPr lang="en-GB" dirty="0" smtClean="0"/>
              <a:t>Supine                    Prone</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t>Anatomical planes </a:t>
            </a:r>
            <a:endParaRPr lang="en-GB"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051720" y="1268760"/>
            <a:ext cx="3816424" cy="4968552"/>
          </a:xfrm>
          <a:prstGeom prst="rect">
            <a:avLst/>
          </a:prstGeom>
          <a:noFill/>
          <a:ln w="9525">
            <a:noFill/>
            <a:miter lim="800000"/>
            <a:headEnd/>
            <a:tailEnd/>
          </a:ln>
        </p:spPr>
      </p:pic>
      <p:sp>
        <p:nvSpPr>
          <p:cNvPr id="5" name="Rectangle 4"/>
          <p:cNvSpPr/>
          <p:nvPr/>
        </p:nvSpPr>
        <p:spPr>
          <a:xfrm>
            <a:off x="6228184" y="1628800"/>
            <a:ext cx="989856" cy="646331"/>
          </a:xfrm>
          <a:prstGeom prst="rect">
            <a:avLst/>
          </a:prstGeom>
        </p:spPr>
        <p:txBody>
          <a:bodyPr wrap="square">
            <a:spAutoFit/>
          </a:bodyPr>
          <a:lstStyle/>
          <a:p>
            <a:r>
              <a:rPr lang="en-GB" dirty="0" smtClean="0"/>
              <a:t>Frontal</a:t>
            </a:r>
          </a:p>
          <a:p>
            <a:r>
              <a:rPr lang="en-GB" dirty="0" smtClean="0"/>
              <a:t>plane</a:t>
            </a:r>
            <a:endParaRPr lang="en-GB" dirty="0"/>
          </a:p>
        </p:txBody>
      </p:sp>
      <p:sp>
        <p:nvSpPr>
          <p:cNvPr id="6" name="Rectangle 5"/>
          <p:cNvSpPr/>
          <p:nvPr/>
        </p:nvSpPr>
        <p:spPr>
          <a:xfrm>
            <a:off x="6372200" y="5157192"/>
            <a:ext cx="1368152" cy="646331"/>
          </a:xfrm>
          <a:prstGeom prst="rect">
            <a:avLst/>
          </a:prstGeom>
        </p:spPr>
        <p:txBody>
          <a:bodyPr wrap="square">
            <a:spAutoFit/>
          </a:bodyPr>
          <a:lstStyle/>
          <a:p>
            <a:r>
              <a:rPr lang="en-GB" dirty="0" smtClean="0"/>
              <a:t>Mid-</a:t>
            </a:r>
            <a:r>
              <a:rPr lang="en-GB" dirty="0" err="1" smtClean="0"/>
              <a:t>sagittal</a:t>
            </a:r>
            <a:endParaRPr lang="en-GB" dirty="0" smtClean="0"/>
          </a:p>
          <a:p>
            <a:r>
              <a:rPr lang="en-GB" dirty="0" smtClean="0"/>
              <a:t>plane</a:t>
            </a:r>
            <a:endParaRPr lang="en-GB" dirty="0"/>
          </a:p>
        </p:txBody>
      </p:sp>
      <p:cxnSp>
        <p:nvCxnSpPr>
          <p:cNvPr id="8" name="Straight Arrow Connector 7"/>
          <p:cNvCxnSpPr>
            <a:stCxn id="5" idx="1"/>
          </p:cNvCxnSpPr>
          <p:nvPr/>
        </p:nvCxnSpPr>
        <p:spPr>
          <a:xfrm flipH="1">
            <a:off x="4860032" y="1951966"/>
            <a:ext cx="1368152" cy="252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
          </p:cNvCxnSpPr>
          <p:nvPr/>
        </p:nvCxnSpPr>
        <p:spPr>
          <a:xfrm flipH="1" flipV="1">
            <a:off x="5148064" y="4797152"/>
            <a:ext cx="1224136" cy="683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7544" y="3284984"/>
            <a:ext cx="1349896" cy="646331"/>
          </a:xfrm>
          <a:prstGeom prst="rect">
            <a:avLst/>
          </a:prstGeom>
        </p:spPr>
        <p:txBody>
          <a:bodyPr wrap="square">
            <a:spAutoFit/>
          </a:bodyPr>
          <a:lstStyle/>
          <a:p>
            <a:r>
              <a:rPr lang="en-GB" dirty="0" smtClean="0"/>
              <a:t>Transverse</a:t>
            </a:r>
          </a:p>
          <a:p>
            <a:r>
              <a:rPr lang="en-GB" dirty="0" smtClean="0"/>
              <a:t>plane</a:t>
            </a:r>
            <a:endParaRPr lang="en-GB" dirty="0"/>
          </a:p>
        </p:txBody>
      </p:sp>
      <p:cxnSp>
        <p:nvCxnSpPr>
          <p:cNvPr id="13" name="Straight Arrow Connector 12"/>
          <p:cNvCxnSpPr>
            <a:stCxn id="11" idx="3"/>
          </p:cNvCxnSpPr>
          <p:nvPr/>
        </p:nvCxnSpPr>
        <p:spPr>
          <a:xfrm flipV="1">
            <a:off x="1817440" y="3356992"/>
            <a:ext cx="594320" cy="251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Anatomical planes </a:t>
            </a:r>
            <a:endParaRPr lang="en-GB" dirty="0"/>
          </a:p>
        </p:txBody>
      </p:sp>
      <p:sp>
        <p:nvSpPr>
          <p:cNvPr id="3" name="Content Placeholder 2"/>
          <p:cNvSpPr>
            <a:spLocks noGrp="1"/>
          </p:cNvSpPr>
          <p:nvPr>
            <p:ph idx="1"/>
          </p:nvPr>
        </p:nvSpPr>
        <p:spPr>
          <a:xfrm>
            <a:off x="0" y="1412776"/>
            <a:ext cx="9144000" cy="5445224"/>
          </a:xfrm>
        </p:spPr>
        <p:txBody>
          <a:bodyPr>
            <a:normAutofit/>
          </a:bodyPr>
          <a:lstStyle/>
          <a:p>
            <a:pPr>
              <a:buFont typeface="Wingdings" pitchFamily="2" charset="2"/>
              <a:buChar char="q"/>
            </a:pPr>
            <a:r>
              <a:rPr lang="en-GB" b="1" dirty="0" smtClean="0"/>
              <a:t>A </a:t>
            </a:r>
            <a:r>
              <a:rPr lang="en-GB" b="1" dirty="0" err="1" smtClean="0"/>
              <a:t>sagittal</a:t>
            </a:r>
            <a:r>
              <a:rPr lang="en-GB" b="1" dirty="0" smtClean="0"/>
              <a:t> plane: </a:t>
            </a:r>
            <a:r>
              <a:rPr lang="en-GB" dirty="0" smtClean="0"/>
              <a:t>passes vertically through the body or an organ and divides it into right and left portions. The </a:t>
            </a:r>
            <a:r>
              <a:rPr lang="en-GB" dirty="0" err="1" smtClean="0"/>
              <a:t>sagittal</a:t>
            </a:r>
            <a:r>
              <a:rPr lang="en-GB" dirty="0" smtClean="0"/>
              <a:t> plane that divides the body or organ into equal haves is also called the </a:t>
            </a:r>
            <a:r>
              <a:rPr lang="en-GB" b="1" dirty="0" smtClean="0"/>
              <a:t>median (</a:t>
            </a:r>
            <a:r>
              <a:rPr lang="en-GB" b="1" dirty="0" err="1" smtClean="0"/>
              <a:t>midsagittal</a:t>
            </a:r>
            <a:r>
              <a:rPr lang="en-GB" b="1" dirty="0" smtClean="0"/>
              <a:t>) plane. </a:t>
            </a:r>
          </a:p>
          <a:p>
            <a:pPr>
              <a:buFont typeface="Wingdings" pitchFamily="2" charset="2"/>
              <a:buChar char="q"/>
            </a:pPr>
            <a:r>
              <a:rPr lang="en-GB" dirty="0" smtClean="0"/>
              <a:t>A </a:t>
            </a:r>
            <a:r>
              <a:rPr lang="en-GB" b="1" dirty="0" smtClean="0"/>
              <a:t>frontal (coronal) plane: </a:t>
            </a:r>
            <a:r>
              <a:rPr lang="en-GB" dirty="0" smtClean="0"/>
              <a:t>also extends vertically, but it is perpendicular to the </a:t>
            </a:r>
            <a:r>
              <a:rPr lang="en-GB" dirty="0" err="1" smtClean="0"/>
              <a:t>sagittal</a:t>
            </a:r>
            <a:r>
              <a:rPr lang="en-GB" dirty="0" smtClean="0"/>
              <a:t> plane and divides the body into anterior (front) and posterior (back) portions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Planes cont.</a:t>
            </a:r>
            <a:endParaRPr lang="en-GB" dirty="0"/>
          </a:p>
        </p:txBody>
      </p:sp>
      <p:sp>
        <p:nvSpPr>
          <p:cNvPr id="3" name="Content Placeholder 2"/>
          <p:cNvSpPr>
            <a:spLocks noGrp="1"/>
          </p:cNvSpPr>
          <p:nvPr>
            <p:ph idx="1"/>
          </p:nvPr>
        </p:nvSpPr>
        <p:spPr>
          <a:xfrm>
            <a:off x="0" y="1600200"/>
            <a:ext cx="9144000" cy="5069160"/>
          </a:xfrm>
        </p:spPr>
        <p:txBody>
          <a:bodyPr/>
          <a:lstStyle/>
          <a:p>
            <a:pPr>
              <a:buFont typeface="Wingdings" pitchFamily="2" charset="2"/>
              <a:buChar char="q"/>
            </a:pPr>
            <a:r>
              <a:rPr lang="en-GB" b="1" dirty="0" smtClean="0"/>
              <a:t>A</a:t>
            </a:r>
            <a:r>
              <a:rPr lang="en-GB" dirty="0" smtClean="0"/>
              <a:t> </a:t>
            </a:r>
            <a:r>
              <a:rPr lang="en-GB" b="1" dirty="0" smtClean="0"/>
              <a:t>transverse (horizontal) plane: </a:t>
            </a:r>
            <a:r>
              <a:rPr lang="en-GB" dirty="0" smtClean="0"/>
              <a:t>passes across the body or an organ perpendicular to its long axis</a:t>
            </a:r>
            <a:r>
              <a:rPr lang="en-GB" i="1" dirty="0" smtClean="0"/>
              <a:t> </a:t>
            </a:r>
            <a:r>
              <a:rPr lang="en-GB" dirty="0" smtClean="0"/>
              <a:t>therefore, it divides the body or organ into superior (upper) and inferior (lower) portions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lecture 1</a:t>
            </a:r>
            <a:endParaRPr lang="en-GB" dirty="0"/>
          </a:p>
        </p:txBody>
      </p:sp>
      <p:sp>
        <p:nvSpPr>
          <p:cNvPr id="3" name="Content Placeholder 2"/>
          <p:cNvSpPr>
            <a:spLocks noGrp="1"/>
          </p:cNvSpPr>
          <p:nvPr>
            <p:ph idx="1"/>
          </p:nvPr>
        </p:nvSpPr>
        <p:spPr>
          <a:xfrm>
            <a:off x="0" y="1268760"/>
            <a:ext cx="9144000" cy="5589240"/>
          </a:xfrm>
        </p:spPr>
        <p:txBody>
          <a:bodyPr>
            <a:normAutofit lnSpcReduction="10000"/>
          </a:bodyPr>
          <a:lstStyle/>
          <a:p>
            <a:pPr>
              <a:buFont typeface="Wingdings" pitchFamily="2" charset="2"/>
              <a:buChar char="q"/>
            </a:pPr>
            <a:r>
              <a:rPr lang="en-GB" dirty="0" smtClean="0"/>
              <a:t>By the end of today's lecture, students will be able to:</a:t>
            </a:r>
          </a:p>
          <a:p>
            <a:pPr>
              <a:buFont typeface="Wingdings" pitchFamily="2" charset="2"/>
              <a:buChar char="§"/>
            </a:pPr>
            <a:r>
              <a:rPr lang="en-GB" dirty="0" smtClean="0"/>
              <a:t>Understand the scope of the semesters work</a:t>
            </a:r>
          </a:p>
          <a:p>
            <a:pPr>
              <a:buFont typeface="Wingdings" pitchFamily="2" charset="2"/>
              <a:buChar char="§"/>
            </a:pPr>
            <a:r>
              <a:rPr lang="en-GB" dirty="0" smtClean="0"/>
              <a:t> </a:t>
            </a:r>
            <a:r>
              <a:rPr lang="en-GB" dirty="0"/>
              <a:t>Define Anatomy and </a:t>
            </a:r>
            <a:r>
              <a:rPr lang="en-GB" dirty="0" smtClean="0"/>
              <a:t>Physiology</a:t>
            </a:r>
          </a:p>
          <a:p>
            <a:pPr>
              <a:buFont typeface="Wingdings" pitchFamily="2" charset="2"/>
              <a:buChar char="§"/>
            </a:pPr>
            <a:r>
              <a:rPr lang="en-GB" dirty="0" smtClean="0"/>
              <a:t>Explain the term </a:t>
            </a:r>
            <a:r>
              <a:rPr lang="en-GB" dirty="0" smtClean="0"/>
              <a:t>homeostasis and factors that affect homeostasis.</a:t>
            </a:r>
            <a:endParaRPr lang="en-GB" dirty="0" smtClean="0"/>
          </a:p>
          <a:p>
            <a:pPr>
              <a:buFont typeface="Wingdings" pitchFamily="2" charset="2"/>
              <a:buChar char="§"/>
            </a:pPr>
            <a:r>
              <a:rPr lang="en-GB" dirty="0" smtClean="0"/>
              <a:t>Describe </a:t>
            </a:r>
            <a:r>
              <a:rPr lang="en-GB" dirty="0"/>
              <a:t>levels of structural organization of the </a:t>
            </a:r>
            <a:r>
              <a:rPr lang="en-GB" dirty="0" smtClean="0"/>
              <a:t>human body</a:t>
            </a:r>
          </a:p>
          <a:p>
            <a:pPr>
              <a:buFont typeface="Wingdings" pitchFamily="2" charset="2"/>
              <a:buChar char="§"/>
            </a:pPr>
            <a:r>
              <a:rPr lang="en-GB" dirty="0" smtClean="0"/>
              <a:t>Discuss </a:t>
            </a:r>
            <a:r>
              <a:rPr lang="en-GB" dirty="0"/>
              <a:t>directional terms, anatomical position, planes </a:t>
            </a:r>
            <a:r>
              <a:rPr lang="en-GB" dirty="0" smtClean="0"/>
              <a:t>and sections </a:t>
            </a:r>
            <a:r>
              <a:rPr lang="en-GB" dirty="0"/>
              <a:t>used in </a:t>
            </a:r>
            <a:r>
              <a:rPr lang="en-GB" dirty="0" smtClean="0"/>
              <a:t>anatomy.</a:t>
            </a:r>
          </a:p>
          <a:p>
            <a:pPr>
              <a:buFont typeface="Wingdings" pitchFamily="2" charset="2"/>
              <a:buChar char="§"/>
            </a:pPr>
            <a:r>
              <a:rPr lang="en-GB" dirty="0" smtClean="0"/>
              <a:t>Identify the various </a:t>
            </a:r>
            <a:r>
              <a:rPr lang="en-GB" dirty="0"/>
              <a:t>body </a:t>
            </a:r>
            <a:r>
              <a:rPr lang="en-GB" dirty="0" smtClean="0"/>
              <a:t>cavities and their content.</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cstate="print"/>
          <a:srcRect/>
          <a:stretch>
            <a:fillRect/>
          </a:stretch>
        </p:blipFill>
        <p:spPr bwMode="auto">
          <a:xfrm>
            <a:off x="1763688" y="0"/>
            <a:ext cx="5976664" cy="612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Directional terms</a:t>
            </a:r>
            <a:endParaRPr lang="en-GB" dirty="0"/>
          </a:p>
        </p:txBody>
      </p:sp>
      <p:sp>
        <p:nvSpPr>
          <p:cNvPr id="3" name="Content Placeholder 2"/>
          <p:cNvSpPr>
            <a:spLocks noGrp="1"/>
          </p:cNvSpPr>
          <p:nvPr>
            <p:ph idx="1"/>
          </p:nvPr>
        </p:nvSpPr>
        <p:spPr>
          <a:xfrm>
            <a:off x="0" y="1600200"/>
            <a:ext cx="9036496" cy="5257800"/>
          </a:xfrm>
        </p:spPr>
        <p:txBody>
          <a:bodyPr>
            <a:normAutofit fontScale="92500" lnSpcReduction="10000"/>
          </a:bodyPr>
          <a:lstStyle/>
          <a:p>
            <a:r>
              <a:rPr lang="en-GB" dirty="0" smtClean="0"/>
              <a:t>Anterior</a:t>
            </a:r>
          </a:p>
          <a:p>
            <a:r>
              <a:rPr lang="en-GB" dirty="0" smtClean="0"/>
              <a:t>Posterior</a:t>
            </a:r>
          </a:p>
          <a:p>
            <a:r>
              <a:rPr lang="en-GB" dirty="0" smtClean="0"/>
              <a:t>Superior</a:t>
            </a:r>
          </a:p>
          <a:p>
            <a:r>
              <a:rPr lang="en-GB" dirty="0" smtClean="0"/>
              <a:t>Inferior</a:t>
            </a:r>
          </a:p>
          <a:p>
            <a:r>
              <a:rPr lang="en-GB" dirty="0" smtClean="0"/>
              <a:t>Distal </a:t>
            </a:r>
          </a:p>
          <a:p>
            <a:r>
              <a:rPr lang="en-GB" dirty="0" smtClean="0"/>
              <a:t>Proximal</a:t>
            </a:r>
          </a:p>
          <a:p>
            <a:r>
              <a:rPr lang="en-GB" dirty="0" smtClean="0"/>
              <a:t>Lateral</a:t>
            </a:r>
          </a:p>
          <a:p>
            <a:r>
              <a:rPr lang="en-GB" dirty="0" smtClean="0"/>
              <a:t>Medial </a:t>
            </a:r>
          </a:p>
          <a:p>
            <a:r>
              <a:rPr lang="en-GB" dirty="0" smtClean="0"/>
              <a:t>Deep</a:t>
            </a:r>
          </a:p>
          <a:p>
            <a:r>
              <a:rPr lang="en-GB" dirty="0" smtClean="0"/>
              <a:t>Superficial </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1"/>
          <a:ext cx="9144000" cy="6858001"/>
        </p:xfrm>
        <a:graphic>
          <a:graphicData uri="http://schemas.openxmlformats.org/drawingml/2006/table">
            <a:tbl>
              <a:tblPr firstRow="1" bandRow="1">
                <a:tableStyleId>{5C22544A-7EE6-4342-B048-85BDC9FD1C3A}</a:tableStyleId>
              </a:tblPr>
              <a:tblGrid>
                <a:gridCol w="2566738"/>
                <a:gridCol w="4010526"/>
                <a:gridCol w="2566736"/>
              </a:tblGrid>
              <a:tr h="547583">
                <a:tc>
                  <a:txBody>
                    <a:bodyPr/>
                    <a:lstStyle/>
                    <a:p>
                      <a:r>
                        <a:rPr lang="en-GB" sz="1600" dirty="0" smtClean="0"/>
                        <a:t>TERM</a:t>
                      </a:r>
                      <a:endParaRPr lang="en-GB" sz="1600" dirty="0"/>
                    </a:p>
                  </a:txBody>
                  <a:tcPr>
                    <a:lnR w="12700" cap="flat" cmpd="sng" algn="ctr">
                      <a:solidFill>
                        <a:schemeClr val="tx1"/>
                      </a:solidFill>
                      <a:prstDash val="solid"/>
                      <a:round/>
                      <a:headEnd type="none" w="med" len="med"/>
                      <a:tailEnd type="none" w="med" len="med"/>
                    </a:lnR>
                  </a:tcPr>
                </a:tc>
                <a:tc>
                  <a:txBody>
                    <a:bodyPr/>
                    <a:lstStyle/>
                    <a:p>
                      <a:r>
                        <a:rPr lang="en-GB" sz="1600" dirty="0" smtClean="0"/>
                        <a:t>DEFINITION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dirty="0" smtClean="0"/>
                        <a:t>EXAMPLE</a:t>
                      </a:r>
                      <a:endParaRPr lang="en-GB" sz="1600" dirty="0"/>
                    </a:p>
                  </a:txBody>
                  <a:tcPr>
                    <a:lnL w="12700" cap="flat" cmpd="sng" algn="ctr">
                      <a:solidFill>
                        <a:schemeClr val="tx1"/>
                      </a:solidFill>
                      <a:prstDash val="solid"/>
                      <a:round/>
                      <a:headEnd type="none" w="med" len="med"/>
                      <a:tailEnd type="none" w="med" len="med"/>
                    </a:lnL>
                  </a:tcPr>
                </a:tc>
              </a:tr>
              <a:tr h="660913">
                <a:tc>
                  <a:txBody>
                    <a:bodyPr/>
                    <a:lstStyle/>
                    <a:p>
                      <a:r>
                        <a:rPr lang="en-GB" sz="1600" dirty="0" smtClean="0"/>
                        <a:t>1.SUPERIOR (Cranial Cephalic)</a:t>
                      </a:r>
                      <a:endParaRPr lang="en-GB"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sz="1600" dirty="0" smtClean="0"/>
                        <a:t>Towards Head</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sz="160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47583">
                <a:tc>
                  <a:txBody>
                    <a:bodyPr/>
                    <a:lstStyle/>
                    <a:p>
                      <a:r>
                        <a:rPr lang="en-GB" sz="1600" dirty="0" smtClean="0"/>
                        <a:t>2.INFERIOR (Caudal)</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Away from</a:t>
                      </a:r>
                      <a:r>
                        <a:rPr lang="en-GB" sz="1600" baseline="0" dirty="0" smtClean="0"/>
                        <a:t> head (towards feet)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583">
                <a:tc>
                  <a:txBody>
                    <a:bodyPr/>
                    <a:lstStyle/>
                    <a:p>
                      <a:r>
                        <a:rPr lang="en-GB" sz="1600" dirty="0" smtClean="0"/>
                        <a:t>3. ANTERIOR (Ventral)</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Towards front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583">
                <a:tc>
                  <a:txBody>
                    <a:bodyPr/>
                    <a:lstStyle/>
                    <a:p>
                      <a:r>
                        <a:rPr lang="en-GB" sz="1600" dirty="0" smtClean="0"/>
                        <a:t>4. POSTERIOR (Dorsal)</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Towards back</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583">
                <a:tc>
                  <a:txBody>
                    <a:bodyPr/>
                    <a:lstStyle/>
                    <a:p>
                      <a:r>
                        <a:rPr lang="en-GB" sz="1600" dirty="0" smtClean="0"/>
                        <a:t>5.MEDIAL</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Towards</a:t>
                      </a:r>
                      <a:r>
                        <a:rPr lang="en-GB" sz="1600" baseline="0" dirty="0" smtClean="0"/>
                        <a:t> the midline of the body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583">
                <a:tc>
                  <a:txBody>
                    <a:bodyPr/>
                    <a:lstStyle/>
                    <a:p>
                      <a:r>
                        <a:rPr lang="en-GB" sz="1600" dirty="0" smtClean="0"/>
                        <a:t>6. LATERAL</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Away from the midline of the body</a:t>
                      </a:r>
                      <a:endParaRPr lang="en-GB"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197">
                <a:tc>
                  <a:txBody>
                    <a:bodyPr/>
                    <a:lstStyle/>
                    <a:p>
                      <a:r>
                        <a:rPr lang="en-GB" sz="1600" dirty="0" smtClean="0"/>
                        <a:t>7.PROXIMAL</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Towards the trunk of the body: Nearer</a:t>
                      </a:r>
                      <a:r>
                        <a:rPr lang="en-GB" sz="1600" baseline="0" dirty="0" smtClean="0"/>
                        <a:t> the attachment of an extremity to the trunk</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5895">
                <a:tc>
                  <a:txBody>
                    <a:bodyPr/>
                    <a:lstStyle/>
                    <a:p>
                      <a:r>
                        <a:rPr lang="en-GB" sz="1600" dirty="0" smtClean="0"/>
                        <a:t>8.DISTAL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Away</a:t>
                      </a:r>
                      <a:r>
                        <a:rPr lang="en-GB" sz="1600" baseline="0" dirty="0" smtClean="0"/>
                        <a:t> from </a:t>
                      </a:r>
                      <a:r>
                        <a:rPr lang="en-GB" sz="1600" dirty="0" smtClean="0"/>
                        <a:t>the trunk of the body: Nearer</a:t>
                      </a:r>
                      <a:r>
                        <a:rPr lang="en-GB" sz="1600" baseline="0" dirty="0" smtClean="0"/>
                        <a:t> the attachment of an extremity to the trunk</a:t>
                      </a:r>
                      <a:endParaRPr lang="en-GB" sz="1600" dirty="0" smtClean="0"/>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166">
                <a:tc>
                  <a:txBody>
                    <a:bodyPr/>
                    <a:lstStyle/>
                    <a:p>
                      <a:r>
                        <a:rPr lang="en-GB" sz="1600" dirty="0" smtClean="0"/>
                        <a:t>SUPERFICIAL</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External</a:t>
                      </a:r>
                      <a:r>
                        <a:rPr lang="en-GB" sz="1600" baseline="0" dirty="0" smtClean="0"/>
                        <a:t> (Near surface)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166">
                <a:tc>
                  <a:txBody>
                    <a:bodyPr/>
                    <a:lstStyle/>
                    <a:p>
                      <a:r>
                        <a:rPr lang="en-GB" sz="1600" dirty="0" smtClean="0"/>
                        <a:t>DEEP</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INTERNAL (Away</a:t>
                      </a:r>
                      <a:r>
                        <a:rPr lang="en-GB" sz="1600" baseline="0" dirty="0" smtClean="0"/>
                        <a:t> from the surface</a:t>
                      </a:r>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166">
                <a:tc>
                  <a:txBody>
                    <a:bodyPr/>
                    <a:lstStyle/>
                    <a:p>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sz="1600"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smtClean="0"/>
              <a:t>Abdomino</a:t>
            </a:r>
            <a:r>
              <a:rPr lang="en-GB" dirty="0" smtClean="0"/>
              <a:t>-pelvic regions</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123728" y="1484784"/>
            <a:ext cx="460851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 cavities and membranes </a:t>
            </a:r>
            <a:endParaRPr lang="en-GB" dirty="0"/>
          </a:p>
        </p:txBody>
      </p:sp>
      <p:graphicFrame>
        <p:nvGraphicFramePr>
          <p:cNvPr id="6" name="Content Placeholder 5"/>
          <p:cNvGraphicFramePr>
            <a:graphicFrameLocks noGrp="1"/>
          </p:cNvGraphicFramePr>
          <p:nvPr>
            <p:ph idx="1"/>
          </p:nvPr>
        </p:nvGraphicFramePr>
        <p:xfrm>
          <a:off x="0" y="1340773"/>
          <a:ext cx="9144000" cy="5517225"/>
        </p:xfrm>
        <a:graphic>
          <a:graphicData uri="http://schemas.openxmlformats.org/drawingml/2006/table">
            <a:tbl>
              <a:tblPr firstRow="1" bandRow="1">
                <a:tableStyleId>{5C22544A-7EE6-4342-B048-85BDC9FD1C3A}</a:tableStyleId>
              </a:tblPr>
              <a:tblGrid>
                <a:gridCol w="3048000"/>
                <a:gridCol w="3284196"/>
                <a:gridCol w="2811804"/>
              </a:tblGrid>
              <a:tr h="470511">
                <a:tc>
                  <a:txBody>
                    <a:bodyPr/>
                    <a:lstStyle/>
                    <a:p>
                      <a:r>
                        <a:rPr lang="en-GB" dirty="0" smtClean="0"/>
                        <a:t>NAME OF CAVITY</a:t>
                      </a:r>
                      <a:endParaRPr lang="en-GB" dirty="0"/>
                    </a:p>
                  </a:txBody>
                  <a:tcPr/>
                </a:tc>
                <a:tc>
                  <a:txBody>
                    <a:bodyPr/>
                    <a:lstStyle/>
                    <a:p>
                      <a:r>
                        <a:rPr lang="en-GB" dirty="0" smtClean="0"/>
                        <a:t>ASSOCIATED VISCERA</a:t>
                      </a:r>
                      <a:endParaRPr lang="en-GB" dirty="0"/>
                    </a:p>
                  </a:txBody>
                  <a:tcPr/>
                </a:tc>
                <a:tc>
                  <a:txBody>
                    <a:bodyPr/>
                    <a:lstStyle/>
                    <a:p>
                      <a:r>
                        <a:rPr lang="en-GB" dirty="0" smtClean="0"/>
                        <a:t>MEMBRANOUS LINING</a:t>
                      </a:r>
                      <a:endParaRPr lang="en-GB" dirty="0"/>
                    </a:p>
                  </a:txBody>
                  <a:tcPr/>
                </a:tc>
              </a:tr>
              <a:tr h="470511">
                <a:tc>
                  <a:txBody>
                    <a:bodyPr/>
                    <a:lstStyle/>
                    <a:p>
                      <a:r>
                        <a:rPr lang="en-GB" b="1" dirty="0" smtClean="0"/>
                        <a:t>DORSAL BODY CAVITY</a:t>
                      </a:r>
                    </a:p>
                  </a:txBody>
                  <a:tcPr/>
                </a:tc>
                <a:tc>
                  <a:txBody>
                    <a:bodyPr/>
                    <a:lstStyle/>
                    <a:p>
                      <a:endParaRPr lang="en-GB"/>
                    </a:p>
                  </a:txBody>
                  <a:tcPr/>
                </a:tc>
                <a:tc>
                  <a:txBody>
                    <a:bodyPr/>
                    <a:lstStyle/>
                    <a:p>
                      <a:endParaRPr lang="en-GB"/>
                    </a:p>
                  </a:txBody>
                  <a:tcPr/>
                </a:tc>
              </a:tr>
              <a:tr h="470511">
                <a:tc>
                  <a:txBody>
                    <a:bodyPr/>
                    <a:lstStyle/>
                    <a:p>
                      <a:r>
                        <a:rPr lang="en-GB" dirty="0" smtClean="0"/>
                        <a:t>Cranial</a:t>
                      </a:r>
                      <a:r>
                        <a:rPr lang="en-GB" baseline="0" dirty="0" smtClean="0"/>
                        <a:t> cavity</a:t>
                      </a:r>
                      <a:endParaRPr lang="en-GB" dirty="0"/>
                    </a:p>
                  </a:txBody>
                  <a:tcPr/>
                </a:tc>
                <a:tc>
                  <a:txBody>
                    <a:bodyPr/>
                    <a:lstStyle/>
                    <a:p>
                      <a:r>
                        <a:rPr lang="en-GB" dirty="0" smtClean="0"/>
                        <a:t>Brain</a:t>
                      </a:r>
                      <a:endParaRPr lang="en-GB" dirty="0"/>
                    </a:p>
                  </a:txBody>
                  <a:tcPr/>
                </a:tc>
                <a:tc>
                  <a:txBody>
                    <a:bodyPr/>
                    <a:lstStyle/>
                    <a:p>
                      <a:r>
                        <a:rPr lang="en-GB" dirty="0" err="1" smtClean="0"/>
                        <a:t>Meninges</a:t>
                      </a:r>
                      <a:r>
                        <a:rPr lang="en-GB" dirty="0" smtClean="0"/>
                        <a:t> </a:t>
                      </a:r>
                      <a:endParaRPr lang="en-GB" dirty="0"/>
                    </a:p>
                  </a:txBody>
                  <a:tcPr/>
                </a:tc>
              </a:tr>
              <a:tr h="470511">
                <a:tc>
                  <a:txBody>
                    <a:bodyPr/>
                    <a:lstStyle/>
                    <a:p>
                      <a:r>
                        <a:rPr lang="en-GB" dirty="0" smtClean="0"/>
                        <a:t>Vertebral canal</a:t>
                      </a:r>
                      <a:endParaRPr lang="en-GB" dirty="0"/>
                    </a:p>
                  </a:txBody>
                  <a:tcPr/>
                </a:tc>
                <a:tc>
                  <a:txBody>
                    <a:bodyPr/>
                    <a:lstStyle/>
                    <a:p>
                      <a:r>
                        <a:rPr lang="en-GB" dirty="0" smtClean="0"/>
                        <a:t>Spinal cord </a:t>
                      </a:r>
                      <a:endParaRPr lang="en-GB" dirty="0"/>
                    </a:p>
                  </a:txBody>
                  <a:tcPr/>
                </a:tc>
                <a:tc>
                  <a:txBody>
                    <a:bodyPr/>
                    <a:lstStyle/>
                    <a:p>
                      <a:r>
                        <a:rPr lang="en-GB" dirty="0" err="1" smtClean="0"/>
                        <a:t>Meninges</a:t>
                      </a:r>
                      <a:r>
                        <a:rPr lang="en-GB" dirty="0" smtClean="0"/>
                        <a:t>  </a:t>
                      </a:r>
                      <a:endParaRPr lang="en-GB" dirty="0"/>
                    </a:p>
                  </a:txBody>
                  <a:tcPr/>
                </a:tc>
              </a:tr>
              <a:tr h="470511">
                <a:tc>
                  <a:txBody>
                    <a:bodyPr/>
                    <a:lstStyle/>
                    <a:p>
                      <a:r>
                        <a:rPr lang="en-GB" b="1" dirty="0" smtClean="0"/>
                        <a:t>VENTRAL BODY CAVITY</a:t>
                      </a:r>
                      <a:endParaRPr lang="en-GB" b="1" dirty="0"/>
                    </a:p>
                  </a:txBody>
                  <a:tcPr/>
                </a:tc>
                <a:tc>
                  <a:txBody>
                    <a:bodyPr/>
                    <a:lstStyle/>
                    <a:p>
                      <a:endParaRPr lang="en-GB"/>
                    </a:p>
                  </a:txBody>
                  <a:tcPr/>
                </a:tc>
                <a:tc>
                  <a:txBody>
                    <a:bodyPr/>
                    <a:lstStyle/>
                    <a:p>
                      <a:endParaRPr lang="en-GB"/>
                    </a:p>
                  </a:txBody>
                  <a:tcPr/>
                </a:tc>
              </a:tr>
              <a:tr h="470511">
                <a:tc>
                  <a:txBody>
                    <a:bodyPr/>
                    <a:lstStyle/>
                    <a:p>
                      <a:r>
                        <a:rPr lang="en-GB" b="1" dirty="0" smtClean="0"/>
                        <a:t>Thoracic cavity</a:t>
                      </a:r>
                      <a:endParaRPr lang="en-GB" b="1" dirty="0"/>
                    </a:p>
                  </a:txBody>
                  <a:tcPr/>
                </a:tc>
                <a:tc>
                  <a:txBody>
                    <a:bodyPr/>
                    <a:lstStyle/>
                    <a:p>
                      <a:r>
                        <a:rPr lang="en-GB" dirty="0" smtClean="0"/>
                        <a:t>Lungs</a:t>
                      </a:r>
                      <a:endParaRPr lang="en-GB" dirty="0"/>
                    </a:p>
                  </a:txBody>
                  <a:tcPr/>
                </a:tc>
                <a:tc>
                  <a:txBody>
                    <a:bodyPr/>
                    <a:lstStyle/>
                    <a:p>
                      <a:r>
                        <a:rPr lang="en-GB" dirty="0" smtClean="0"/>
                        <a:t>Pleurae</a:t>
                      </a:r>
                      <a:endParaRPr lang="en-GB" dirty="0"/>
                    </a:p>
                  </a:txBody>
                  <a:tcPr/>
                </a:tc>
              </a:tr>
              <a:tr h="470511">
                <a:tc>
                  <a:txBody>
                    <a:bodyPr/>
                    <a:lstStyle/>
                    <a:p>
                      <a:r>
                        <a:rPr lang="en-GB" dirty="0" smtClean="0"/>
                        <a:t>Pericardial cavity</a:t>
                      </a:r>
                      <a:endParaRPr lang="en-GB" dirty="0"/>
                    </a:p>
                  </a:txBody>
                  <a:tcPr/>
                </a:tc>
                <a:tc>
                  <a:txBody>
                    <a:bodyPr/>
                    <a:lstStyle/>
                    <a:p>
                      <a:r>
                        <a:rPr lang="en-GB" dirty="0" smtClean="0"/>
                        <a:t>Heart</a:t>
                      </a:r>
                      <a:endParaRPr lang="en-GB" dirty="0"/>
                    </a:p>
                  </a:txBody>
                  <a:tcPr/>
                </a:tc>
                <a:tc>
                  <a:txBody>
                    <a:bodyPr/>
                    <a:lstStyle/>
                    <a:p>
                      <a:r>
                        <a:rPr lang="en-GB" dirty="0" smtClean="0"/>
                        <a:t>Pericardium</a:t>
                      </a:r>
                      <a:endParaRPr lang="en-GB" dirty="0"/>
                    </a:p>
                  </a:txBody>
                  <a:tcPr/>
                </a:tc>
              </a:tr>
              <a:tr h="470511">
                <a:tc>
                  <a:txBody>
                    <a:bodyPr/>
                    <a:lstStyle/>
                    <a:p>
                      <a:r>
                        <a:rPr lang="en-GB" b="1" dirty="0" err="1" smtClean="0"/>
                        <a:t>Abdomino</a:t>
                      </a:r>
                      <a:r>
                        <a:rPr lang="en-GB" b="1" baseline="0" dirty="0" err="1" smtClean="0"/>
                        <a:t>pelvic</a:t>
                      </a:r>
                      <a:r>
                        <a:rPr lang="en-GB" b="1" baseline="0" dirty="0" smtClean="0"/>
                        <a:t> cavity</a:t>
                      </a:r>
                      <a:endParaRPr lang="en-GB" b="1" dirty="0"/>
                    </a:p>
                  </a:txBody>
                  <a:tcPr/>
                </a:tc>
                <a:tc>
                  <a:txBody>
                    <a:bodyPr/>
                    <a:lstStyle/>
                    <a:p>
                      <a:endParaRPr lang="en-GB"/>
                    </a:p>
                  </a:txBody>
                  <a:tcPr/>
                </a:tc>
                <a:tc>
                  <a:txBody>
                    <a:bodyPr/>
                    <a:lstStyle/>
                    <a:p>
                      <a:endParaRPr lang="en-GB"/>
                    </a:p>
                  </a:txBody>
                  <a:tcPr/>
                </a:tc>
              </a:tr>
              <a:tr h="470511">
                <a:tc>
                  <a:txBody>
                    <a:bodyPr/>
                    <a:lstStyle/>
                    <a:p>
                      <a:r>
                        <a:rPr lang="en-GB" dirty="0" smtClean="0"/>
                        <a:t>Abdominal</a:t>
                      </a:r>
                      <a:r>
                        <a:rPr lang="en-GB" baseline="0" dirty="0" smtClean="0"/>
                        <a:t> cavity</a:t>
                      </a:r>
                      <a:endParaRPr lang="en-GB" dirty="0"/>
                    </a:p>
                  </a:txBody>
                  <a:tcPr/>
                </a:tc>
                <a:tc>
                  <a:txBody>
                    <a:bodyPr/>
                    <a:lstStyle/>
                    <a:p>
                      <a:r>
                        <a:rPr lang="en-GB" dirty="0" smtClean="0"/>
                        <a:t>Digestive organs, spleen, kidneys</a:t>
                      </a:r>
                      <a:endParaRPr lang="en-GB" dirty="0"/>
                    </a:p>
                  </a:txBody>
                  <a:tcPr/>
                </a:tc>
                <a:tc>
                  <a:txBody>
                    <a:bodyPr/>
                    <a:lstStyle/>
                    <a:p>
                      <a:r>
                        <a:rPr lang="en-GB" dirty="0" smtClean="0"/>
                        <a:t>Peritoneum </a:t>
                      </a:r>
                      <a:endParaRPr lang="en-GB" dirty="0"/>
                    </a:p>
                  </a:txBody>
                  <a:tcPr/>
                </a:tc>
              </a:tr>
              <a:tr h="812115">
                <a:tc>
                  <a:txBody>
                    <a:bodyPr/>
                    <a:lstStyle/>
                    <a:p>
                      <a:r>
                        <a:rPr lang="en-GB" dirty="0" smtClean="0"/>
                        <a:t>Pelvic cavity</a:t>
                      </a:r>
                      <a:endParaRPr lang="en-GB" dirty="0"/>
                    </a:p>
                  </a:txBody>
                  <a:tcPr/>
                </a:tc>
                <a:tc>
                  <a:txBody>
                    <a:bodyPr/>
                    <a:lstStyle/>
                    <a:p>
                      <a:r>
                        <a:rPr lang="en-GB" dirty="0" smtClean="0"/>
                        <a:t>Rectum, bladder, reproductive organs </a:t>
                      </a:r>
                      <a:endParaRPr lang="en-GB" dirty="0"/>
                    </a:p>
                  </a:txBody>
                  <a:tcPr/>
                </a:tc>
                <a:tc>
                  <a:txBody>
                    <a:bodyPr/>
                    <a:lstStyle/>
                    <a:p>
                      <a:r>
                        <a:rPr lang="en-GB" dirty="0" smtClean="0"/>
                        <a:t>Peritoneum </a:t>
                      </a:r>
                      <a:endParaRPr lang="en-GB" dirty="0"/>
                    </a:p>
                  </a:txBody>
                  <a:tcPr/>
                </a:tc>
              </a:tr>
              <a:tr h="470511">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CELL</a:t>
            </a:r>
            <a:endParaRPr lang="en-GB" dirty="0"/>
          </a:p>
        </p:txBody>
      </p:sp>
      <p:sp>
        <p:nvSpPr>
          <p:cNvPr id="3" name="Content Placeholder 2"/>
          <p:cNvSpPr>
            <a:spLocks noGrp="1"/>
          </p:cNvSpPr>
          <p:nvPr>
            <p:ph idx="1"/>
          </p:nvPr>
        </p:nvSpPr>
        <p:spPr>
          <a:xfrm>
            <a:off x="0" y="1600200"/>
            <a:ext cx="9144000" cy="5257800"/>
          </a:xfrm>
        </p:spPr>
        <p:txBody>
          <a:bodyPr>
            <a:normAutofit/>
          </a:bodyPr>
          <a:lstStyle/>
          <a:p>
            <a:pPr>
              <a:buFont typeface="Wingdings" pitchFamily="2" charset="2"/>
              <a:buChar char="q"/>
            </a:pPr>
            <a:r>
              <a:rPr lang="en-GB" dirty="0" smtClean="0"/>
              <a:t>The cell is the basic and functional unit of life.</a:t>
            </a:r>
          </a:p>
          <a:p>
            <a:pPr>
              <a:buFont typeface="Wingdings" pitchFamily="2" charset="2"/>
              <a:buChar char="q"/>
            </a:pPr>
            <a:r>
              <a:rPr lang="en-US" dirty="0" smtClean="0"/>
              <a:t>Cells are capable of maintaining life  and reproducing.</a:t>
            </a:r>
          </a:p>
          <a:p>
            <a:pPr>
              <a:buFont typeface="Wingdings" pitchFamily="2" charset="2"/>
              <a:buChar char="q"/>
            </a:pPr>
            <a:r>
              <a:rPr lang="en-US" dirty="0" smtClean="0"/>
              <a:t>The human body, which is made up of numerous cells, begins as a single, newly fertilized cell. </a:t>
            </a:r>
            <a:endParaRPr lang="en-GB" dirty="0" smtClean="0"/>
          </a:p>
          <a:p>
            <a:pPr>
              <a:buFont typeface="Wingdings" pitchFamily="2" charset="2"/>
              <a:buChar char="q"/>
            </a:pPr>
            <a:r>
              <a:rPr lang="en-US" dirty="0" smtClean="0"/>
              <a:t>All human cells are microscopic in size. </a:t>
            </a:r>
          </a:p>
          <a:p>
            <a:pPr>
              <a:buFont typeface="Wingdings" pitchFamily="2" charset="2"/>
              <a:buChar char="q"/>
            </a:pPr>
            <a:r>
              <a:rPr lang="en-US" dirty="0" smtClean="0"/>
              <a:t>To give you an idea how small a cell is, one average-sized adult body is estimated to consists of 100 trillion cells!</a:t>
            </a:r>
            <a:endParaRPr lang="en-GB" dirty="0" smtClean="0"/>
          </a:p>
          <a:p>
            <a:pPr>
              <a:buFont typeface="Wingdings" pitchFamily="2" charset="2"/>
              <a:buChar char="q"/>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Theory </a:t>
            </a:r>
            <a:endParaRPr lang="en-GB"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GB" dirty="0" smtClean="0"/>
              <a:t>a) All living organisms are composed of cell and cell products.</a:t>
            </a:r>
          </a:p>
          <a:p>
            <a:pPr>
              <a:buNone/>
            </a:pPr>
            <a:r>
              <a:rPr lang="en-GB" dirty="0" smtClean="0"/>
              <a:t>b) Cell is the basic unit of structure &amp; function of all living organisms.</a:t>
            </a:r>
          </a:p>
          <a:p>
            <a:pPr>
              <a:buNone/>
            </a:pPr>
            <a:r>
              <a:rPr lang="en-GB" dirty="0" smtClean="0"/>
              <a:t>c) All cells come from the division of pre existing cell.</a:t>
            </a:r>
          </a:p>
          <a:p>
            <a:pPr>
              <a:buNone/>
            </a:pPr>
            <a:r>
              <a:rPr lang="en-GB" dirty="0" smtClean="0"/>
              <a:t>d) An organism as a whole can be understood through the collective activities &amp; interactions of its cells.</a:t>
            </a:r>
          </a:p>
          <a:p>
            <a:pPr>
              <a:buNone/>
            </a:pP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cell cont.</a:t>
            </a:r>
            <a:endParaRPr lang="en-GB"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GB" dirty="0" smtClean="0"/>
              <a:t>To understand the cell, we will divide it into four principal parts: -</a:t>
            </a:r>
          </a:p>
          <a:p>
            <a:pPr>
              <a:buFont typeface="Wingdings" pitchFamily="2" charset="2"/>
              <a:buChar char="q"/>
            </a:pPr>
            <a:r>
              <a:rPr lang="en-GB" b="1" i="1" dirty="0" smtClean="0"/>
              <a:t>1. cell (Plasma) membrane: </a:t>
            </a:r>
            <a:r>
              <a:rPr lang="en-GB" dirty="0" smtClean="0"/>
              <a:t>it is the outer lining, limiting membrane separating the cell internal parts from extra cellular materials &amp; external environment.</a:t>
            </a:r>
          </a:p>
          <a:p>
            <a:pPr>
              <a:buFont typeface="Wingdings" pitchFamily="2" charset="2"/>
              <a:buChar char="q"/>
            </a:pPr>
            <a:r>
              <a:rPr lang="en-GB" b="1" i="1" dirty="0" smtClean="0"/>
              <a:t>2. Cytoplasm:</a:t>
            </a:r>
            <a:r>
              <a:rPr lang="en-GB" i="1" dirty="0" smtClean="0"/>
              <a:t> </a:t>
            </a:r>
            <a:r>
              <a:rPr lang="en-GB" dirty="0" smtClean="0"/>
              <a:t>cytoplasm is the substance that surrounds organelles and is located between the nucleus and plasma membrane</a:t>
            </a:r>
          </a:p>
          <a:p>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Cell cont</a:t>
            </a:r>
            <a:r>
              <a:rPr lang="en-GB" dirty="0" smtClean="0"/>
              <a:t>.</a:t>
            </a:r>
            <a:endParaRPr lang="en-GB" dirty="0"/>
          </a:p>
        </p:txBody>
      </p:sp>
      <p:sp>
        <p:nvSpPr>
          <p:cNvPr id="3" name="Content Placeholder 2"/>
          <p:cNvSpPr>
            <a:spLocks noGrp="1"/>
          </p:cNvSpPr>
          <p:nvPr>
            <p:ph idx="1"/>
          </p:nvPr>
        </p:nvSpPr>
        <p:spPr>
          <a:xfrm>
            <a:off x="0" y="1600200"/>
            <a:ext cx="9036496" cy="4525963"/>
          </a:xfrm>
        </p:spPr>
        <p:txBody>
          <a:bodyPr>
            <a:normAutofit/>
          </a:bodyPr>
          <a:lstStyle/>
          <a:p>
            <a:pPr>
              <a:buFont typeface="Wingdings" pitchFamily="2" charset="2"/>
              <a:buChar char="q"/>
            </a:pPr>
            <a:r>
              <a:rPr lang="en-GB" b="1" i="1" dirty="0" smtClean="0"/>
              <a:t>3. Organelles</a:t>
            </a:r>
            <a:r>
              <a:rPr lang="en-GB" i="1" dirty="0" smtClean="0"/>
              <a:t>: </a:t>
            </a:r>
            <a:r>
              <a:rPr lang="en-GB" dirty="0" smtClean="0"/>
              <a:t>these are permanent structures with characteristic morphology that are highly specialized in specific cellular activity.</a:t>
            </a:r>
          </a:p>
          <a:p>
            <a:pPr>
              <a:buFont typeface="Wingdings" pitchFamily="2" charset="2"/>
              <a:buChar char="q"/>
            </a:pPr>
            <a:r>
              <a:rPr lang="en-GB" b="1" i="1" dirty="0" smtClean="0"/>
              <a:t>4. Inclusions</a:t>
            </a:r>
            <a:r>
              <a:rPr lang="en-GB" i="1" dirty="0" smtClean="0"/>
              <a:t>: </a:t>
            </a:r>
            <a:r>
              <a:rPr lang="en-GB" dirty="0" smtClean="0"/>
              <a:t>they are the secretions and storage products of cells.</a:t>
            </a:r>
          </a:p>
          <a:p>
            <a:pPr>
              <a:buFont typeface="Wingdings" pitchFamily="2" charset="2"/>
              <a:buChar char="q"/>
            </a:pPr>
            <a:r>
              <a:rPr lang="en-GB" dirty="0" smtClean="0"/>
              <a:t>Extra cellular materials are also referred to as the matrix, which are substances external to the cell surface</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Diagram of the cell</a:t>
            </a:r>
            <a:endParaRPr lang="en-GB" dirty="0"/>
          </a:p>
        </p:txBody>
      </p:sp>
      <p:sp>
        <p:nvSpPr>
          <p:cNvPr id="3" name="Content Placeholder 2"/>
          <p:cNvSpPr>
            <a:spLocks noGrp="1"/>
          </p:cNvSpPr>
          <p:nvPr>
            <p:ph idx="1"/>
          </p:nvPr>
        </p:nvSpPr>
        <p:spPr>
          <a:xfrm>
            <a:off x="457200" y="1484784"/>
            <a:ext cx="8229600" cy="4641379"/>
          </a:xfrm>
        </p:spPr>
        <p:txBody>
          <a:bodyPr/>
          <a:lstStyle/>
          <a:p>
            <a:endParaRPr lang="en-GB" dirty="0"/>
          </a:p>
        </p:txBody>
      </p:sp>
      <p:pic>
        <p:nvPicPr>
          <p:cNvPr id="8194" name="Picture 2" descr="http://www.healthhype.com/wp-content/uploads/human_cell.jpg"/>
          <p:cNvPicPr>
            <a:picLocks noChangeAspect="1" noChangeArrowheads="1"/>
          </p:cNvPicPr>
          <p:nvPr/>
        </p:nvPicPr>
        <p:blipFill>
          <a:blip r:embed="rId2" cstate="print"/>
          <a:srcRect/>
          <a:stretch>
            <a:fillRect/>
          </a:stretch>
        </p:blipFill>
        <p:spPr bwMode="auto">
          <a:xfrm>
            <a:off x="1187624" y="1556792"/>
            <a:ext cx="6624736" cy="47525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 1</a:t>
            </a:r>
            <a:endParaRPr lang="en-GB" dirty="0"/>
          </a:p>
        </p:txBody>
      </p:sp>
      <p:sp>
        <p:nvSpPr>
          <p:cNvPr id="3" name="Content Placeholder 2"/>
          <p:cNvSpPr>
            <a:spLocks noGrp="1"/>
          </p:cNvSpPr>
          <p:nvPr>
            <p:ph idx="1"/>
          </p:nvPr>
        </p:nvSpPr>
        <p:spPr>
          <a:xfrm>
            <a:off x="0" y="1600200"/>
            <a:ext cx="9144000" cy="5257800"/>
          </a:xfrm>
        </p:spPr>
        <p:txBody>
          <a:bodyPr>
            <a:normAutofit/>
          </a:bodyPr>
          <a:lstStyle/>
          <a:p>
            <a:pPr>
              <a:buFont typeface="Wingdings" pitchFamily="2" charset="2"/>
              <a:buChar char="q"/>
            </a:pPr>
            <a:r>
              <a:rPr lang="en-GB" dirty="0" smtClean="0"/>
              <a:t>Definition of anatomy</a:t>
            </a:r>
          </a:p>
          <a:p>
            <a:pPr>
              <a:buFont typeface="Wingdings" pitchFamily="2" charset="2"/>
              <a:buChar char="§"/>
            </a:pPr>
            <a:r>
              <a:rPr lang="en-GB" dirty="0" smtClean="0"/>
              <a:t>A Greek word ‘’</a:t>
            </a:r>
            <a:r>
              <a:rPr lang="en-GB" dirty="0" err="1" smtClean="0"/>
              <a:t>anatome</a:t>
            </a:r>
            <a:r>
              <a:rPr lang="en-GB" dirty="0" smtClean="0"/>
              <a:t>’’ meaning to cut up  </a:t>
            </a:r>
          </a:p>
          <a:p>
            <a:pPr>
              <a:buFont typeface="Wingdings" pitchFamily="2" charset="2"/>
              <a:buChar char="§"/>
            </a:pPr>
            <a:r>
              <a:rPr lang="en-GB" dirty="0" smtClean="0"/>
              <a:t>Human anatomy is the study of structure (gross and microscopic) and relationship between body parts</a:t>
            </a:r>
          </a:p>
          <a:p>
            <a:pPr>
              <a:buFont typeface="Wingdings" pitchFamily="2" charset="2"/>
              <a:buChar char="§"/>
            </a:pPr>
            <a:r>
              <a:rPr lang="en-GB" dirty="0" smtClean="0"/>
              <a:t>It is a study of the structure of living organisms on a large and small scale.</a:t>
            </a:r>
          </a:p>
          <a:p>
            <a:pPr>
              <a:buFont typeface="Wingdings" pitchFamily="2" charset="2"/>
              <a:buChar char="§"/>
            </a:pPr>
            <a:r>
              <a:rPr lang="en-GB" dirty="0" smtClean="0"/>
              <a:t>The </a:t>
            </a:r>
            <a:r>
              <a:rPr lang="en-GB" dirty="0"/>
              <a:t>study of anatomy </a:t>
            </a:r>
            <a:r>
              <a:rPr lang="en-GB" dirty="0" smtClean="0"/>
              <a:t>involves many </a:t>
            </a:r>
            <a:r>
              <a:rPr lang="en-GB" dirty="0"/>
              <a:t>sub specialties. </a:t>
            </a:r>
            <a:endParaRPr lang="en-GB" dirty="0" smtClean="0"/>
          </a:p>
          <a:p>
            <a:pPr>
              <a:buFont typeface="Wingdings" pitchFamily="2" charset="2"/>
              <a:buChar char="§"/>
            </a:pPr>
            <a:r>
              <a:rPr lang="en-GB" dirty="0" smtClean="0"/>
              <a:t>These include: Gross </a:t>
            </a:r>
            <a:r>
              <a:rPr lang="en-GB" dirty="0"/>
              <a:t>anatomy, Microscopic anatomy, </a:t>
            </a:r>
            <a:r>
              <a:rPr lang="en-GB" dirty="0" smtClean="0"/>
              <a:t>Developmental anatomy </a:t>
            </a:r>
            <a:r>
              <a:rPr lang="en-GB" dirty="0"/>
              <a:t>and Embryology.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Diagram of the Human Cell</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illu_cell_structure"/>
          <p:cNvPicPr>
            <a:picLocks noChangeAspect="1" noChangeArrowheads="1"/>
          </p:cNvPicPr>
          <p:nvPr/>
        </p:nvPicPr>
        <p:blipFill>
          <a:blip r:embed="rId2" cstate="print"/>
          <a:srcRect/>
          <a:stretch>
            <a:fillRect/>
          </a:stretch>
        </p:blipFill>
        <p:spPr bwMode="auto">
          <a:xfrm>
            <a:off x="179512" y="1628800"/>
            <a:ext cx="8712968"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membrane</a:t>
            </a:r>
            <a:endParaRPr lang="en-GB" dirty="0"/>
          </a:p>
        </p:txBody>
      </p:sp>
      <p:sp>
        <p:nvSpPr>
          <p:cNvPr id="3" name="Content Placeholder 2"/>
          <p:cNvSpPr>
            <a:spLocks noGrp="1"/>
          </p:cNvSpPr>
          <p:nvPr>
            <p:ph idx="1"/>
          </p:nvPr>
        </p:nvSpPr>
        <p:spPr>
          <a:xfrm>
            <a:off x="107504" y="1600200"/>
            <a:ext cx="9036496" cy="5257800"/>
          </a:xfrm>
        </p:spPr>
        <p:txBody>
          <a:bodyPr>
            <a:normAutofit/>
          </a:bodyPr>
          <a:lstStyle/>
          <a:p>
            <a:pPr>
              <a:buFont typeface="Wingdings" pitchFamily="2" charset="2"/>
              <a:buChar char="q"/>
            </a:pPr>
            <a:r>
              <a:rPr lang="en-US" dirty="0" smtClean="0"/>
              <a:t>Every cell in the body is enclosed by a cell (Plasma) membrane. </a:t>
            </a:r>
          </a:p>
          <a:p>
            <a:pPr>
              <a:buFont typeface="Wingdings" pitchFamily="2" charset="2"/>
              <a:buChar char="q"/>
            </a:pPr>
            <a:r>
              <a:rPr lang="en-US" dirty="0" smtClean="0"/>
              <a:t>The cell membrane separates the material outside the cell (extracellular) from the material inside the cell (intracellular). </a:t>
            </a:r>
          </a:p>
          <a:p>
            <a:pPr>
              <a:buFont typeface="Wingdings" pitchFamily="2" charset="2"/>
              <a:buChar char="q"/>
            </a:pPr>
            <a:r>
              <a:rPr lang="en-US" dirty="0" smtClean="0"/>
              <a:t>It maintains the integrity of a cell and controls passage of materials into and out of the cell. </a:t>
            </a:r>
          </a:p>
          <a:p>
            <a:pPr>
              <a:buFont typeface="Wingdings" pitchFamily="2" charset="2"/>
              <a:buChar char="q"/>
            </a:pPr>
            <a:r>
              <a:rPr lang="en-US" dirty="0" smtClean="0"/>
              <a:t>All materials within a cell must have access to the cell membrane for the needed exchange.</a:t>
            </a: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membrane cont.</a:t>
            </a:r>
            <a:endParaRPr lang="en-GB" dirty="0"/>
          </a:p>
        </p:txBody>
      </p:sp>
      <p:sp>
        <p:nvSpPr>
          <p:cNvPr id="3" name="Content Placeholder 2"/>
          <p:cNvSpPr>
            <a:spLocks noGrp="1"/>
          </p:cNvSpPr>
          <p:nvPr>
            <p:ph idx="1"/>
          </p:nvPr>
        </p:nvSpPr>
        <p:spPr>
          <a:xfrm>
            <a:off x="0" y="1412776"/>
            <a:ext cx="9036496" cy="4713387"/>
          </a:xfrm>
        </p:spPr>
        <p:txBody>
          <a:bodyPr/>
          <a:lstStyle/>
          <a:p>
            <a:pPr>
              <a:buFont typeface="Wingdings" pitchFamily="2" charset="2"/>
              <a:buChar char="q"/>
            </a:pPr>
            <a:r>
              <a:rPr lang="en-US" dirty="0" smtClean="0"/>
              <a:t>The cell membrane is a double layer of </a:t>
            </a:r>
            <a:r>
              <a:rPr lang="en-US" dirty="0" err="1" smtClean="0"/>
              <a:t>phospholipid</a:t>
            </a:r>
            <a:r>
              <a:rPr lang="en-US" dirty="0" smtClean="0"/>
              <a:t> molecules. </a:t>
            </a:r>
          </a:p>
          <a:p>
            <a:pPr>
              <a:buFont typeface="Wingdings" pitchFamily="2" charset="2"/>
              <a:buChar char="q"/>
            </a:pPr>
            <a:r>
              <a:rPr lang="en-US" dirty="0" smtClean="0"/>
              <a:t>Proteins in the cell membrane provide structural support, form channels for passage of materials, act as receptor sites, function as carrier molecules, and provide identification markers. </a:t>
            </a:r>
            <a:endParaRPr lang="en-US" dirty="0" smtClean="0"/>
          </a:p>
          <a:p>
            <a:pPr>
              <a:buFont typeface="Wingdings" pitchFamily="2" charset="2"/>
              <a:buChar char="q"/>
            </a:pPr>
            <a:r>
              <a:rPr lang="en-US" dirty="0" err="1" smtClean="0"/>
              <a:t>Microvilli</a:t>
            </a:r>
            <a:r>
              <a:rPr lang="en-US" dirty="0" smtClean="0"/>
              <a:t> (on membrane)</a:t>
            </a: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Cytoplasm </a:t>
            </a:r>
            <a:endParaRPr lang="en-GB" dirty="0"/>
          </a:p>
        </p:txBody>
      </p:sp>
      <p:sp>
        <p:nvSpPr>
          <p:cNvPr id="3" name="Content Placeholder 2"/>
          <p:cNvSpPr>
            <a:spLocks noGrp="1"/>
          </p:cNvSpPr>
          <p:nvPr>
            <p:ph idx="1"/>
          </p:nvPr>
        </p:nvSpPr>
        <p:spPr>
          <a:xfrm>
            <a:off x="0" y="1412776"/>
            <a:ext cx="9036496" cy="5040560"/>
          </a:xfrm>
        </p:spPr>
        <p:txBody>
          <a:bodyPr>
            <a:normAutofit/>
          </a:bodyPr>
          <a:lstStyle/>
          <a:p>
            <a:pPr>
              <a:buFont typeface="Wingdings" pitchFamily="2" charset="2"/>
              <a:buChar char="q"/>
            </a:pPr>
            <a:r>
              <a:rPr lang="en-US" dirty="0" smtClean="0"/>
              <a:t>The cytoplasm is the gel-like fluid inside the cell. It is the medium for chemical reactions. </a:t>
            </a:r>
          </a:p>
          <a:p>
            <a:pPr>
              <a:buFont typeface="Wingdings" pitchFamily="2" charset="2"/>
              <a:buChar char="q"/>
            </a:pPr>
            <a:r>
              <a:rPr lang="en-US" dirty="0" smtClean="0"/>
              <a:t>It provides a platform upon which other organelles can operate within the cell. </a:t>
            </a:r>
          </a:p>
          <a:p>
            <a:pPr>
              <a:buFont typeface="Wingdings" pitchFamily="2" charset="2"/>
              <a:buChar char="q"/>
            </a:pPr>
            <a:r>
              <a:rPr lang="en-US" dirty="0" smtClean="0"/>
              <a:t>Cell expansion, growth and replication are carried out in the cytoplasm . </a:t>
            </a:r>
          </a:p>
          <a:p>
            <a:pPr>
              <a:buFont typeface="Wingdings" pitchFamily="2" charset="2"/>
              <a:buChar char="q"/>
            </a:pPr>
            <a:r>
              <a:rPr lang="en-US" dirty="0" smtClean="0"/>
              <a:t>Within the cytoplasm, materials move by diffusion, a physical process that can work only for short distances. </a:t>
            </a:r>
            <a:endParaRPr lang="en-GB" dirty="0" smtClean="0"/>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Cytoplasm cont.</a:t>
            </a:r>
            <a:endParaRPr lang="en-GB" dirty="0"/>
          </a:p>
        </p:txBody>
      </p:sp>
      <p:sp>
        <p:nvSpPr>
          <p:cNvPr id="3" name="Content Placeholder 2"/>
          <p:cNvSpPr>
            <a:spLocks noGrp="1"/>
          </p:cNvSpPr>
          <p:nvPr>
            <p:ph idx="1"/>
          </p:nvPr>
        </p:nvSpPr>
        <p:spPr>
          <a:xfrm>
            <a:off x="0" y="1600200"/>
            <a:ext cx="8686800" cy="4525963"/>
          </a:xfrm>
        </p:spPr>
        <p:txBody>
          <a:bodyPr/>
          <a:lstStyle/>
          <a:p>
            <a:pPr>
              <a:buFont typeface="Wingdings" pitchFamily="2" charset="2"/>
              <a:buChar char="q"/>
            </a:pPr>
            <a:r>
              <a:rPr lang="en-GB" dirty="0" smtClean="0"/>
              <a:t>Water constitutes 75-90% of the cytoplasm. </a:t>
            </a:r>
          </a:p>
          <a:p>
            <a:pPr>
              <a:buFont typeface="Wingdings" pitchFamily="2" charset="2"/>
              <a:buChar char="q"/>
            </a:pPr>
            <a:r>
              <a:rPr lang="en-GB" dirty="0" smtClean="0"/>
              <a:t>It also contains solid components, proteins, carbohydrates, lipids and inorganic substances.</a:t>
            </a:r>
          </a:p>
          <a:p>
            <a:pPr>
              <a:buFont typeface="Wingdings" pitchFamily="2" charset="2"/>
              <a:buChar char="q"/>
            </a:pPr>
            <a:r>
              <a:rPr lang="en-GB" dirty="0" smtClean="0"/>
              <a:t>The inorganic components exist as solutions</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Cytoplasmic</a:t>
            </a:r>
            <a:r>
              <a:rPr lang="en-US" dirty="0" smtClean="0"/>
              <a:t> organelles </a:t>
            </a:r>
            <a:endParaRPr lang="en-GB" dirty="0" smtClean="0"/>
          </a:p>
        </p:txBody>
      </p:sp>
      <p:sp>
        <p:nvSpPr>
          <p:cNvPr id="3" name="Content Placeholder 2"/>
          <p:cNvSpPr>
            <a:spLocks noGrp="1"/>
          </p:cNvSpPr>
          <p:nvPr>
            <p:ph idx="1"/>
          </p:nvPr>
        </p:nvSpPr>
        <p:spPr>
          <a:xfrm>
            <a:off x="0" y="1340768"/>
            <a:ext cx="9144000" cy="5517232"/>
          </a:xfrm>
        </p:spPr>
        <p:txBody>
          <a:bodyPr>
            <a:normAutofit/>
          </a:bodyPr>
          <a:lstStyle/>
          <a:p>
            <a:pPr>
              <a:buFont typeface="Wingdings" pitchFamily="2" charset="2"/>
              <a:buChar char="q"/>
            </a:pPr>
            <a:r>
              <a:rPr lang="en-US" dirty="0" err="1" smtClean="0"/>
              <a:t>Cytoplasmic</a:t>
            </a:r>
            <a:r>
              <a:rPr lang="en-US" dirty="0" smtClean="0"/>
              <a:t> organelles are "little organs" that are suspended in the cytoplasm of the cell.</a:t>
            </a:r>
          </a:p>
          <a:p>
            <a:pPr>
              <a:buFont typeface="Wingdings" pitchFamily="2" charset="2"/>
              <a:buChar char="q"/>
            </a:pPr>
            <a:r>
              <a:rPr lang="en-US" dirty="0" smtClean="0"/>
              <a:t>Each type of organelle has a definite structure and a specific role in the function of the cell. </a:t>
            </a:r>
          </a:p>
          <a:p>
            <a:pPr>
              <a:buFont typeface="Wingdings" pitchFamily="2" charset="2"/>
              <a:buChar char="q"/>
            </a:pPr>
            <a:r>
              <a:rPr lang="en-US" dirty="0" smtClean="0"/>
              <a:t>Examples of </a:t>
            </a:r>
            <a:r>
              <a:rPr lang="en-US" dirty="0" err="1" smtClean="0"/>
              <a:t>cytoplasmic</a:t>
            </a:r>
            <a:r>
              <a:rPr lang="en-US" dirty="0" smtClean="0"/>
              <a:t> organelles are:</a:t>
            </a:r>
          </a:p>
          <a:p>
            <a:pPr>
              <a:buFont typeface="Wingdings" pitchFamily="2" charset="2"/>
              <a:buChar char="ü"/>
            </a:pPr>
            <a:r>
              <a:rPr lang="en-US" dirty="0" smtClean="0"/>
              <a:t>Mitochondrion</a:t>
            </a:r>
          </a:p>
          <a:p>
            <a:pPr>
              <a:buFont typeface="Wingdings" pitchFamily="2" charset="2"/>
              <a:buChar char="ü"/>
            </a:pPr>
            <a:r>
              <a:rPr lang="en-US" dirty="0" err="1" smtClean="0"/>
              <a:t>Ribosomes</a:t>
            </a:r>
            <a:endParaRPr lang="en-US" dirty="0" smtClean="0"/>
          </a:p>
          <a:p>
            <a:pPr>
              <a:buFont typeface="Wingdings" pitchFamily="2" charset="2"/>
              <a:buChar char="ü"/>
            </a:pPr>
            <a:r>
              <a:rPr lang="en-US" dirty="0" smtClean="0"/>
              <a:t>Endoplasmic reticulum (rough and smooth)</a:t>
            </a:r>
          </a:p>
          <a:p>
            <a:pPr>
              <a:buFont typeface="Wingdings" pitchFamily="2" charset="2"/>
              <a:buChar char="ü"/>
            </a:pPr>
            <a:r>
              <a:rPr lang="en-US" dirty="0" smtClean="0"/>
              <a:t>Golgi apparatus</a:t>
            </a:r>
          </a:p>
          <a:p>
            <a:pPr>
              <a:buFont typeface="Wingdings" pitchFamily="2" charset="2"/>
              <a:buChar char="ü"/>
            </a:pPr>
            <a:endParaRPr lang="en-US" dirty="0" smtClean="0"/>
          </a:p>
          <a:p>
            <a:pPr>
              <a:buFont typeface="Wingdings" pitchFamily="2" charset="2"/>
              <a:buChar char="ü"/>
            </a:pPr>
            <a:endParaRPr lang="en-GB" dirty="0" smtClean="0"/>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Organelles cont.</a:t>
            </a:r>
            <a:endParaRPr lang="en-GB" dirty="0"/>
          </a:p>
        </p:txBody>
      </p:sp>
      <p:sp>
        <p:nvSpPr>
          <p:cNvPr id="3" name="Content Placeholder 2"/>
          <p:cNvSpPr>
            <a:spLocks noGrp="1"/>
          </p:cNvSpPr>
          <p:nvPr>
            <p:ph idx="1"/>
          </p:nvPr>
        </p:nvSpPr>
        <p:spPr/>
        <p:txBody>
          <a:bodyPr/>
          <a:lstStyle/>
          <a:p>
            <a:pPr>
              <a:buFont typeface="Wingdings" pitchFamily="2" charset="2"/>
              <a:buChar char="ü"/>
            </a:pPr>
            <a:r>
              <a:rPr lang="en-US" dirty="0" err="1" smtClean="0"/>
              <a:t>lysosomes</a:t>
            </a:r>
            <a:r>
              <a:rPr lang="en-US" dirty="0" smtClean="0"/>
              <a:t>. </a:t>
            </a:r>
          </a:p>
          <a:p>
            <a:pPr>
              <a:buFont typeface="Wingdings" pitchFamily="2" charset="2"/>
              <a:buChar char="ü"/>
            </a:pPr>
            <a:r>
              <a:rPr lang="en-US" dirty="0" err="1" smtClean="0"/>
              <a:t>Microtubles</a:t>
            </a:r>
            <a:endParaRPr lang="en-US" dirty="0" smtClean="0"/>
          </a:p>
          <a:p>
            <a:pPr>
              <a:buFont typeface="Wingdings" pitchFamily="2" charset="2"/>
              <a:buChar char="ü"/>
            </a:pPr>
            <a:r>
              <a:rPr lang="en-US" dirty="0" smtClean="0"/>
              <a:t>Microfilaments</a:t>
            </a: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t>Organelles cont.</a:t>
            </a:r>
            <a:endParaRPr lang="en-GB" dirty="0"/>
          </a:p>
        </p:txBody>
      </p:sp>
      <p:sp>
        <p:nvSpPr>
          <p:cNvPr id="3" name="Content Placeholder 2"/>
          <p:cNvSpPr>
            <a:spLocks noGrp="1"/>
          </p:cNvSpPr>
          <p:nvPr>
            <p:ph idx="1"/>
          </p:nvPr>
        </p:nvSpPr>
        <p:spPr>
          <a:xfrm>
            <a:off x="0" y="1268760"/>
            <a:ext cx="9144000" cy="5589240"/>
          </a:xfrm>
        </p:spPr>
        <p:txBody>
          <a:bodyPr>
            <a:normAutofit fontScale="92500" lnSpcReduction="20000"/>
          </a:bodyPr>
          <a:lstStyle/>
          <a:p>
            <a:pPr>
              <a:buFont typeface="Wingdings" pitchFamily="2" charset="2"/>
              <a:buChar char="q"/>
            </a:pPr>
            <a:r>
              <a:rPr lang="en-US" b="1" dirty="0" smtClean="0"/>
              <a:t>Mitochondrion</a:t>
            </a:r>
          </a:p>
          <a:p>
            <a:pPr>
              <a:buFont typeface="Wingdings" pitchFamily="2" charset="2"/>
              <a:buChar char="Ø"/>
            </a:pPr>
            <a:r>
              <a:rPr lang="en-US" dirty="0" smtClean="0"/>
              <a:t>A rod-like or thread-like structure found outside the nucleus</a:t>
            </a:r>
          </a:p>
          <a:p>
            <a:pPr>
              <a:buFont typeface="Wingdings" pitchFamily="2" charset="2"/>
              <a:buChar char="Ø"/>
            </a:pPr>
            <a:r>
              <a:rPr lang="en-US" dirty="0" smtClean="0"/>
              <a:t>It produces energy for the cell through cellular respiration, and is rich in fats, proteins, and enzymes </a:t>
            </a:r>
            <a:endParaRPr lang="en-GB" dirty="0" smtClean="0"/>
          </a:p>
          <a:p>
            <a:pPr>
              <a:buFont typeface="Wingdings" pitchFamily="2" charset="2"/>
              <a:buChar char="q"/>
            </a:pPr>
            <a:r>
              <a:rPr lang="en-US" b="1" dirty="0" smtClean="0"/>
              <a:t>Ribosome</a:t>
            </a:r>
            <a:endParaRPr lang="en-US" dirty="0" smtClean="0"/>
          </a:p>
          <a:p>
            <a:pPr>
              <a:buFont typeface="Wingdings" pitchFamily="2" charset="2"/>
              <a:buChar char="Ø"/>
            </a:pPr>
            <a:r>
              <a:rPr lang="en-US" dirty="0" smtClean="0"/>
              <a:t>Any of the RNA-rich </a:t>
            </a:r>
            <a:r>
              <a:rPr lang="en-US" dirty="0" err="1" smtClean="0"/>
              <a:t>cytoplasmic</a:t>
            </a:r>
            <a:r>
              <a:rPr lang="en-US" dirty="0" smtClean="0"/>
              <a:t> granules that are sites for protein synthesis. </a:t>
            </a:r>
            <a:endParaRPr lang="en-GB" dirty="0" smtClean="0"/>
          </a:p>
          <a:p>
            <a:pPr>
              <a:buFont typeface="Wingdings" pitchFamily="2" charset="2"/>
              <a:buChar char="q"/>
            </a:pPr>
            <a:r>
              <a:rPr lang="en-US" b="1" dirty="0" smtClean="0"/>
              <a:t>Endoplasmic Reticulum</a:t>
            </a:r>
            <a:endParaRPr lang="en-US" dirty="0" smtClean="0"/>
          </a:p>
          <a:p>
            <a:pPr>
              <a:buFont typeface="Wingdings" pitchFamily="2" charset="2"/>
              <a:buChar char="Ø"/>
            </a:pPr>
            <a:r>
              <a:rPr lang="en-US" dirty="0" smtClean="0"/>
              <a:t>A system of interconnected vesicular and lamellar </a:t>
            </a:r>
            <a:r>
              <a:rPr lang="en-US" dirty="0" err="1" smtClean="0"/>
              <a:t>cytoplasmic</a:t>
            </a:r>
            <a:r>
              <a:rPr lang="en-US" dirty="0" smtClean="0"/>
              <a:t> membranes that functions especially in the transport of materials within the cell and that is studded with </a:t>
            </a:r>
            <a:r>
              <a:rPr lang="en-US" dirty="0" err="1" smtClean="0"/>
              <a:t>ribosomes</a:t>
            </a:r>
            <a:r>
              <a:rPr lang="en-US" dirty="0" smtClean="0"/>
              <a:t> in some places. </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Organelles cont.</a:t>
            </a:r>
            <a:endParaRPr lang="en-GB" dirty="0"/>
          </a:p>
        </p:txBody>
      </p:sp>
      <p:sp>
        <p:nvSpPr>
          <p:cNvPr id="3" name="Content Placeholder 2"/>
          <p:cNvSpPr>
            <a:spLocks noGrp="1"/>
          </p:cNvSpPr>
          <p:nvPr>
            <p:ph idx="1"/>
          </p:nvPr>
        </p:nvSpPr>
        <p:spPr>
          <a:xfrm>
            <a:off x="0" y="1340768"/>
            <a:ext cx="9144000" cy="5517232"/>
          </a:xfrm>
        </p:spPr>
        <p:txBody>
          <a:bodyPr>
            <a:normAutofit/>
          </a:bodyPr>
          <a:lstStyle/>
          <a:p>
            <a:pPr>
              <a:buFont typeface="Wingdings" pitchFamily="2" charset="2"/>
              <a:buChar char="q"/>
            </a:pPr>
            <a:r>
              <a:rPr lang="en-US" dirty="0" smtClean="0"/>
              <a:t> </a:t>
            </a:r>
            <a:r>
              <a:rPr lang="en-US" b="1" dirty="0" smtClean="0"/>
              <a:t>Golgi apparatus </a:t>
            </a:r>
            <a:endParaRPr lang="en-US" dirty="0" smtClean="0"/>
          </a:p>
          <a:p>
            <a:pPr>
              <a:buFont typeface="Wingdings" pitchFamily="2" charset="2"/>
              <a:buChar char="Ø"/>
            </a:pPr>
            <a:r>
              <a:rPr lang="en-US" dirty="0" smtClean="0"/>
              <a:t>A </a:t>
            </a:r>
            <a:r>
              <a:rPr lang="en-US" dirty="0" err="1" smtClean="0"/>
              <a:t>cytoplasmic</a:t>
            </a:r>
            <a:r>
              <a:rPr lang="en-US" dirty="0" smtClean="0"/>
              <a:t> organelle that consists of a stack of smooth membranous </a:t>
            </a:r>
            <a:r>
              <a:rPr lang="en-US" dirty="0" err="1" smtClean="0"/>
              <a:t>saccules</a:t>
            </a:r>
            <a:r>
              <a:rPr lang="en-US" dirty="0" smtClean="0"/>
              <a:t> and associated vesicles and that is active in the modification and transport of proteins</a:t>
            </a:r>
            <a:endParaRPr lang="en-GB" dirty="0" smtClean="0"/>
          </a:p>
          <a:p>
            <a:pPr>
              <a:buFont typeface="Wingdings" pitchFamily="2" charset="2"/>
              <a:buChar char="q"/>
            </a:pPr>
            <a:r>
              <a:rPr lang="en-US" b="1" dirty="0" err="1" smtClean="0"/>
              <a:t>lysosome</a:t>
            </a:r>
            <a:r>
              <a:rPr lang="en-US" b="1" dirty="0" smtClean="0"/>
              <a:t> </a:t>
            </a:r>
            <a:endParaRPr lang="en-US" dirty="0" smtClean="0"/>
          </a:p>
          <a:p>
            <a:pPr>
              <a:buFont typeface="Wingdings" pitchFamily="2" charset="2"/>
              <a:buChar char="Ø"/>
            </a:pPr>
            <a:r>
              <a:rPr lang="en-US" dirty="0" smtClean="0"/>
              <a:t>A saclike cellular organelle that contains various hydrolytic enzymes.</a:t>
            </a:r>
          </a:p>
          <a:p>
            <a:pPr>
              <a:buFont typeface="Wingdings" pitchFamily="2" charset="2"/>
              <a:buChar char="Ø"/>
            </a:pPr>
            <a:r>
              <a:rPr lang="en-US" dirty="0" smtClean="0"/>
              <a:t>They are involved in metabolic activities and also break down unwanted foreign material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Physiology </a:t>
            </a:r>
            <a:endParaRPr lang="en-GB" dirty="0"/>
          </a:p>
        </p:txBody>
      </p:sp>
      <p:sp>
        <p:nvSpPr>
          <p:cNvPr id="3" name="Content Placeholder 2"/>
          <p:cNvSpPr>
            <a:spLocks noGrp="1"/>
          </p:cNvSpPr>
          <p:nvPr>
            <p:ph idx="1"/>
          </p:nvPr>
        </p:nvSpPr>
        <p:spPr>
          <a:xfrm>
            <a:off x="0" y="1600200"/>
            <a:ext cx="9144000" cy="5257800"/>
          </a:xfrm>
        </p:spPr>
        <p:txBody>
          <a:bodyPr/>
          <a:lstStyle/>
          <a:p>
            <a:pPr>
              <a:buFont typeface="Wingdings" pitchFamily="2" charset="2"/>
              <a:buChar char="q"/>
            </a:pPr>
            <a:r>
              <a:rPr lang="en-GB" dirty="0" smtClean="0"/>
              <a:t>Definition of Physiology </a:t>
            </a:r>
          </a:p>
          <a:p>
            <a:pPr>
              <a:buFont typeface="Wingdings" pitchFamily="2" charset="2"/>
              <a:buChar char="§"/>
            </a:pPr>
            <a:r>
              <a:rPr lang="en-GB" dirty="0" smtClean="0"/>
              <a:t>the word physiology is a Greek word meaning the study of nature. </a:t>
            </a:r>
          </a:p>
          <a:p>
            <a:pPr>
              <a:buFont typeface="Wingdings" pitchFamily="2" charset="2"/>
              <a:buChar char="§"/>
            </a:pPr>
            <a:r>
              <a:rPr lang="en-GB" dirty="0" smtClean="0"/>
              <a:t>It is the study of how the body and its part work or function.</a:t>
            </a:r>
          </a:p>
          <a:p>
            <a:pPr>
              <a:buFont typeface="Wingdings" pitchFamily="2" charset="2"/>
              <a:buChar char="§"/>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structures found in the cell.</a:t>
            </a:r>
            <a:endParaRPr lang="en-GB" dirty="0"/>
          </a:p>
        </p:txBody>
      </p:sp>
      <p:sp>
        <p:nvSpPr>
          <p:cNvPr id="3" name="Content Placeholder 2"/>
          <p:cNvSpPr>
            <a:spLocks noGrp="1"/>
          </p:cNvSpPr>
          <p:nvPr>
            <p:ph idx="1"/>
          </p:nvPr>
        </p:nvSpPr>
        <p:spPr>
          <a:xfrm>
            <a:off x="0" y="1600200"/>
            <a:ext cx="9144000" cy="4525963"/>
          </a:xfrm>
        </p:spPr>
        <p:txBody>
          <a:bodyPr/>
          <a:lstStyle/>
          <a:p>
            <a:pPr>
              <a:buFont typeface="Wingdings" pitchFamily="2" charset="2"/>
              <a:buChar char="q"/>
            </a:pPr>
            <a:r>
              <a:rPr lang="en-GB" b="1" dirty="0" smtClean="0"/>
              <a:t>Microtubules </a:t>
            </a:r>
          </a:p>
          <a:p>
            <a:pPr>
              <a:buFont typeface="Wingdings" pitchFamily="2" charset="2"/>
              <a:buChar char="Ø"/>
            </a:pPr>
            <a:r>
              <a:rPr lang="en-GB" dirty="0" smtClean="0"/>
              <a:t>Microtubules are filamentous intracellular structure that are responsible for various kinds of movements in all cells. They are involved in nucleic and cell division, organization of intracellular structure, and intracellular transport, as well as </a:t>
            </a:r>
            <a:r>
              <a:rPr lang="en-GB" dirty="0" err="1" smtClean="0"/>
              <a:t>ciliary</a:t>
            </a:r>
            <a:r>
              <a:rPr lang="en-GB" dirty="0" smtClean="0"/>
              <a:t> and </a:t>
            </a:r>
            <a:r>
              <a:rPr lang="en-GB" dirty="0" err="1" smtClean="0"/>
              <a:t>flagellar</a:t>
            </a:r>
            <a:r>
              <a:rPr lang="en-GB" dirty="0" smtClean="0"/>
              <a:t> motility</a:t>
            </a:r>
            <a:endParaRPr lang="en-GB"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Structures cont.</a:t>
            </a:r>
            <a:endParaRPr lang="en-GB" dirty="0"/>
          </a:p>
        </p:txBody>
      </p:sp>
      <p:sp>
        <p:nvSpPr>
          <p:cNvPr id="3" name="Content Placeholder 2"/>
          <p:cNvSpPr>
            <a:spLocks noGrp="1"/>
          </p:cNvSpPr>
          <p:nvPr>
            <p:ph idx="1"/>
          </p:nvPr>
        </p:nvSpPr>
        <p:spPr/>
        <p:txBody>
          <a:bodyPr/>
          <a:lstStyle/>
          <a:p>
            <a:pPr>
              <a:buFont typeface="Wingdings" pitchFamily="2" charset="2"/>
              <a:buChar char="q"/>
            </a:pPr>
            <a:r>
              <a:rPr lang="en-GB" b="1" dirty="0" smtClean="0"/>
              <a:t>Microfilaments </a:t>
            </a:r>
          </a:p>
          <a:p>
            <a:pPr>
              <a:buFont typeface="Wingdings" pitchFamily="2" charset="2"/>
              <a:buChar char="Ø"/>
            </a:pPr>
            <a:r>
              <a:rPr lang="en-GB" dirty="0" smtClean="0"/>
              <a:t>Works like the microtubules</a:t>
            </a:r>
          </a:p>
          <a:p>
            <a:pPr>
              <a:buFont typeface="Wingdings" pitchFamily="2" charset="2"/>
              <a:buChar char="Ø"/>
            </a:pPr>
            <a:r>
              <a:rPr lang="en-GB" dirty="0" smtClean="0"/>
              <a:t>Are narrower than the tubules </a:t>
            </a:r>
          </a:p>
          <a:p>
            <a:pPr>
              <a:buFont typeface="Wingdings" pitchFamily="2" charset="2"/>
              <a:buChar char="Ø"/>
            </a:pPr>
            <a:r>
              <a:rPr lang="en-GB" dirty="0" smtClean="0"/>
              <a:t>Forms part of the cytoskeleton</a:t>
            </a:r>
          </a:p>
          <a:p>
            <a:pPr>
              <a:buFont typeface="Wingdings" pitchFamily="2" charset="2"/>
              <a:buChar char="Ø"/>
            </a:pPr>
            <a:r>
              <a:rPr lang="en-GB" dirty="0" smtClean="0"/>
              <a:t>Contain </a:t>
            </a:r>
            <a:r>
              <a:rPr lang="en-GB" dirty="0" err="1" smtClean="0"/>
              <a:t>actin</a:t>
            </a:r>
            <a:r>
              <a:rPr lang="en-GB" dirty="0" smtClean="0"/>
              <a:t> and </a:t>
            </a:r>
            <a:r>
              <a:rPr lang="en-GB" dirty="0" err="1" smtClean="0"/>
              <a:t>myosine</a:t>
            </a:r>
            <a:r>
              <a:rPr lang="en-GB" dirty="0" smtClean="0"/>
              <a:t> which causes movement in skeletal muscles</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Font typeface="Wingdings" pitchFamily="2" charset="2"/>
              <a:buChar char="q"/>
            </a:pPr>
            <a:r>
              <a:rPr lang="en-GB" b="1" dirty="0" err="1" smtClean="0"/>
              <a:t>Microvilli</a:t>
            </a:r>
            <a:endParaRPr lang="en-GB" b="1" dirty="0" smtClean="0"/>
          </a:p>
          <a:p>
            <a:pPr>
              <a:buFont typeface="Wingdings" pitchFamily="2" charset="2"/>
              <a:buChar char="q"/>
            </a:pPr>
            <a:endParaRPr lang="en-GB" dirty="0" smtClean="0"/>
          </a:p>
          <a:p>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Nucleus and Nucleolus</a:t>
            </a:r>
            <a:r>
              <a:rPr lang="en-GB" b="1" dirty="0" smtClean="0"/>
              <a:t/>
            </a:r>
            <a:br>
              <a:rPr lang="en-GB" b="1" dirty="0" smtClean="0"/>
            </a:br>
            <a:endParaRPr lang="en-GB" dirty="0"/>
          </a:p>
        </p:txBody>
      </p:sp>
      <p:sp>
        <p:nvSpPr>
          <p:cNvPr id="3" name="Content Placeholder 2"/>
          <p:cNvSpPr>
            <a:spLocks noGrp="1"/>
          </p:cNvSpPr>
          <p:nvPr>
            <p:ph idx="1"/>
          </p:nvPr>
        </p:nvSpPr>
        <p:spPr>
          <a:xfrm>
            <a:off x="107504" y="1600200"/>
            <a:ext cx="9036496" cy="5257800"/>
          </a:xfrm>
        </p:spPr>
        <p:txBody>
          <a:bodyPr>
            <a:normAutofit lnSpcReduction="10000"/>
          </a:bodyPr>
          <a:lstStyle/>
          <a:p>
            <a:pPr>
              <a:buFont typeface="Wingdings" pitchFamily="2" charset="2"/>
              <a:buChar char="q"/>
            </a:pPr>
            <a:r>
              <a:rPr lang="en-US" dirty="0" smtClean="0"/>
              <a:t>The nucleus, </a:t>
            </a:r>
            <a:r>
              <a:rPr lang="en-US" dirty="0" err="1" smtClean="0"/>
              <a:t>encloded</a:t>
            </a:r>
            <a:r>
              <a:rPr lang="en-US" dirty="0" smtClean="0"/>
              <a:t> by a nuclear membrane around a fluid </a:t>
            </a:r>
            <a:r>
              <a:rPr lang="en-US" dirty="0" err="1" smtClean="0"/>
              <a:t>nucleoplasm</a:t>
            </a:r>
            <a:r>
              <a:rPr lang="en-US" dirty="0" smtClean="0"/>
              <a:t>, is the control center of the cell. </a:t>
            </a:r>
          </a:p>
          <a:p>
            <a:pPr>
              <a:buFont typeface="Wingdings" pitchFamily="2" charset="2"/>
              <a:buChar char="q"/>
            </a:pPr>
            <a:r>
              <a:rPr lang="en-US" dirty="0" smtClean="0"/>
              <a:t>Threads of chromatin in the nucleus contain deoxyribonucleic acid (DNA), the genetic material of the cell. </a:t>
            </a:r>
          </a:p>
          <a:p>
            <a:pPr>
              <a:buFont typeface="Wingdings" pitchFamily="2" charset="2"/>
              <a:buChar char="q"/>
            </a:pPr>
            <a:r>
              <a:rPr lang="en-US" dirty="0" smtClean="0"/>
              <a:t>The nucleolus is a dense region of ribonucleic acid (RNA) in the nucleus and is the site of ribosome formation. </a:t>
            </a:r>
          </a:p>
          <a:p>
            <a:pPr>
              <a:buFont typeface="Wingdings" pitchFamily="2" charset="2"/>
              <a:buChar char="q"/>
            </a:pPr>
            <a:r>
              <a:rPr lang="en-US" dirty="0" smtClean="0"/>
              <a:t>The nucleus determines how the cell will function, as well as the basic structure of that cell</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Movement across-cell membrane</a:t>
            </a:r>
            <a:br>
              <a:rPr lang="en-GB" b="1" dirty="0" smtClean="0"/>
            </a:br>
            <a:endParaRPr lang="en-GB" dirty="0"/>
          </a:p>
        </p:txBody>
      </p:sp>
      <p:sp>
        <p:nvSpPr>
          <p:cNvPr id="3" name="Content Placeholder 2"/>
          <p:cNvSpPr>
            <a:spLocks noGrp="1"/>
          </p:cNvSpPr>
          <p:nvPr>
            <p:ph idx="1"/>
          </p:nvPr>
        </p:nvSpPr>
        <p:spPr>
          <a:xfrm>
            <a:off x="107504" y="1600200"/>
            <a:ext cx="8856984" cy="4525963"/>
          </a:xfrm>
        </p:spPr>
        <p:txBody>
          <a:bodyPr/>
          <a:lstStyle/>
          <a:p>
            <a:pPr>
              <a:buFont typeface="Wingdings" pitchFamily="2" charset="2"/>
              <a:buChar char="q"/>
            </a:pPr>
            <a:r>
              <a:rPr lang="en-GB" dirty="0" smtClean="0"/>
              <a:t>Movements a cross membrane takes place in two ways.</a:t>
            </a:r>
          </a:p>
          <a:p>
            <a:pPr>
              <a:buFont typeface="Wingdings" pitchFamily="2" charset="2"/>
              <a:buChar char="q"/>
            </a:pPr>
            <a:r>
              <a:rPr lang="en-GB" dirty="0" smtClean="0"/>
              <a:t>These are passive and active movements.</a:t>
            </a:r>
          </a:p>
          <a:p>
            <a:pPr>
              <a:buFont typeface="Wingdings" pitchFamily="2" charset="2"/>
              <a:buChar char="q"/>
            </a:pPr>
            <a:r>
              <a:rPr lang="en-GB" dirty="0" smtClean="0"/>
              <a:t>Passive movement uses energy whereas active movement consumes energy in the form of ATP.</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Passive movement of substances across the cell membrane</a:t>
            </a:r>
            <a:endParaRPr lang="en-GB" dirty="0"/>
          </a:p>
        </p:txBody>
      </p:sp>
      <p:sp>
        <p:nvSpPr>
          <p:cNvPr id="3" name="Content Placeholder 2"/>
          <p:cNvSpPr>
            <a:spLocks noGrp="1"/>
          </p:cNvSpPr>
          <p:nvPr>
            <p:ph idx="1"/>
          </p:nvPr>
        </p:nvSpPr>
        <p:spPr>
          <a:xfrm>
            <a:off x="0" y="1600200"/>
            <a:ext cx="9036496" cy="4925144"/>
          </a:xfrm>
        </p:spPr>
        <p:txBody>
          <a:bodyPr>
            <a:normAutofit/>
          </a:bodyPr>
          <a:lstStyle/>
          <a:p>
            <a:pPr marL="514350" indent="-514350">
              <a:buAutoNum type="alphaLcPeriod"/>
            </a:pPr>
            <a:r>
              <a:rPr lang="en-GB" b="1" i="1" dirty="0" smtClean="0"/>
              <a:t>Simple diffusion</a:t>
            </a:r>
            <a:r>
              <a:rPr lang="en-GB" i="1" dirty="0" smtClean="0"/>
              <a:t>: </a:t>
            </a:r>
            <a:r>
              <a:rPr lang="en-GB" dirty="0" smtClean="0"/>
              <a:t>the random movements of molecules from area of high concentration to the area of low concentration. Example air in alveoli of lung</a:t>
            </a:r>
          </a:p>
          <a:p>
            <a:pPr>
              <a:buNone/>
            </a:pPr>
            <a:r>
              <a:rPr lang="en-GB" b="1" dirty="0" smtClean="0"/>
              <a:t>b. </a:t>
            </a:r>
            <a:r>
              <a:rPr lang="en-GB" b="1" i="1" dirty="0" smtClean="0"/>
              <a:t>Facilitated diffusion</a:t>
            </a:r>
            <a:r>
              <a:rPr lang="en-GB" i="1" dirty="0" smtClean="0"/>
              <a:t>: </a:t>
            </a:r>
            <a:r>
              <a:rPr lang="en-GB" dirty="0" smtClean="0"/>
              <a:t>larger molecules, which are not soluble in lipid need protein channel to pass through the plasma membrane. No direct energy needed. Example: - Amino acid passes through the cell membrane.</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Passive movement cont.</a:t>
            </a:r>
            <a:endParaRPr lang="en-GB" dirty="0"/>
          </a:p>
        </p:txBody>
      </p:sp>
      <p:sp>
        <p:nvSpPr>
          <p:cNvPr id="3" name="Content Placeholder 2"/>
          <p:cNvSpPr>
            <a:spLocks noGrp="1"/>
          </p:cNvSpPr>
          <p:nvPr>
            <p:ph idx="1"/>
          </p:nvPr>
        </p:nvSpPr>
        <p:spPr>
          <a:xfrm>
            <a:off x="179512" y="1600200"/>
            <a:ext cx="8784976" cy="4565104"/>
          </a:xfrm>
        </p:spPr>
        <p:txBody>
          <a:bodyPr>
            <a:normAutofit/>
          </a:bodyPr>
          <a:lstStyle/>
          <a:p>
            <a:pPr>
              <a:buNone/>
            </a:pPr>
            <a:r>
              <a:rPr lang="en-GB" b="1" dirty="0" smtClean="0"/>
              <a:t>c. </a:t>
            </a:r>
            <a:r>
              <a:rPr lang="en-GB" b="1" i="1" dirty="0" smtClean="0"/>
              <a:t>Osmosis</a:t>
            </a:r>
            <a:r>
              <a:rPr lang="en-GB" i="1" dirty="0" smtClean="0"/>
              <a:t>: </a:t>
            </a:r>
            <a:r>
              <a:rPr lang="en-GB" dirty="0" smtClean="0"/>
              <a:t>a special type of diffusion referring to the passage of water through a selectively permeable membrane from an area of high water concentration to lower water concentration.</a:t>
            </a:r>
          </a:p>
          <a:p>
            <a:pPr>
              <a:buNone/>
            </a:pPr>
            <a:r>
              <a:rPr lang="en-GB" b="1" dirty="0" smtClean="0"/>
              <a:t>d. </a:t>
            </a:r>
            <a:r>
              <a:rPr lang="en-GB" b="1" i="1" dirty="0" smtClean="0"/>
              <a:t>Filtration</a:t>
            </a:r>
            <a:r>
              <a:rPr lang="en-GB" i="1" dirty="0" smtClean="0"/>
              <a:t>: </a:t>
            </a:r>
            <a:r>
              <a:rPr lang="en-GB" dirty="0" smtClean="0"/>
              <a:t>small molecules pass through selectively permeable membrane in response to force of pressure. Example: - filtration in the kidney in the process of urine formation.</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Active movement of substances across the cell membrane</a:t>
            </a:r>
            <a:endParaRPr lang="en-GB" dirty="0"/>
          </a:p>
        </p:txBody>
      </p:sp>
      <p:sp>
        <p:nvSpPr>
          <p:cNvPr id="3" name="Content Placeholder 2"/>
          <p:cNvSpPr>
            <a:spLocks noGrp="1"/>
          </p:cNvSpPr>
          <p:nvPr>
            <p:ph idx="1"/>
          </p:nvPr>
        </p:nvSpPr>
        <p:spPr>
          <a:xfrm>
            <a:off x="179512" y="1600200"/>
            <a:ext cx="8784976" cy="4525963"/>
          </a:xfrm>
        </p:spPr>
        <p:txBody>
          <a:bodyPr/>
          <a:lstStyle/>
          <a:p>
            <a:pPr>
              <a:buFont typeface="Wingdings" pitchFamily="2" charset="2"/>
              <a:buChar char="q"/>
            </a:pPr>
            <a:r>
              <a:rPr lang="en-GB" dirty="0" smtClean="0"/>
              <a:t>Substances move through a selectively permeable membrane from areas of low concentration on side of a membrane to an area of higher concentration on the other side. </a:t>
            </a:r>
          </a:p>
          <a:p>
            <a:pPr>
              <a:buFont typeface="Wingdings" pitchFamily="2" charset="2"/>
              <a:buChar char="q"/>
            </a:pPr>
            <a:r>
              <a:rPr lang="en-GB" dirty="0" smtClean="0"/>
              <a:t>This is against concentration gradient. Therefore, it requires energy.</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transport</a:t>
            </a:r>
            <a:endParaRPr lang="en-GB" dirty="0"/>
          </a:p>
        </p:txBody>
      </p:sp>
      <p:sp>
        <p:nvSpPr>
          <p:cNvPr id="3" name="Content Placeholder 2"/>
          <p:cNvSpPr>
            <a:spLocks noGrp="1"/>
          </p:cNvSpPr>
          <p:nvPr>
            <p:ph idx="1"/>
          </p:nvPr>
        </p:nvSpPr>
        <p:spPr>
          <a:xfrm>
            <a:off x="179512" y="1600200"/>
            <a:ext cx="8784976" cy="4525963"/>
          </a:xfrm>
        </p:spPr>
        <p:txBody>
          <a:bodyPr>
            <a:normAutofit/>
          </a:bodyPr>
          <a:lstStyle/>
          <a:p>
            <a:pPr>
              <a:buFont typeface="Wingdings" pitchFamily="2" charset="2"/>
              <a:buChar char="q"/>
            </a:pPr>
            <a:r>
              <a:rPr lang="en-GB" dirty="0" smtClean="0"/>
              <a:t>Molecules across the membrane could move passively but if equilibrium is reached and still more molecules are needed, they must be pumped through the membrane against concentration gradient.</a:t>
            </a:r>
          </a:p>
          <a:p>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transport cont.</a:t>
            </a:r>
            <a:endParaRPr lang="en-GB" dirty="0"/>
          </a:p>
        </p:txBody>
      </p:sp>
      <p:sp>
        <p:nvSpPr>
          <p:cNvPr id="3" name="Content Placeholder 2"/>
          <p:cNvSpPr>
            <a:spLocks noGrp="1"/>
          </p:cNvSpPr>
          <p:nvPr>
            <p:ph idx="1"/>
          </p:nvPr>
        </p:nvSpPr>
        <p:spPr>
          <a:xfrm>
            <a:off x="179512" y="1600200"/>
            <a:ext cx="8784976" cy="4525963"/>
          </a:xfrm>
        </p:spPr>
        <p:txBody>
          <a:bodyPr/>
          <a:lstStyle/>
          <a:p>
            <a:pPr>
              <a:buFont typeface="Wingdings" pitchFamily="2" charset="2"/>
              <a:buChar char="q"/>
            </a:pPr>
            <a:r>
              <a:rPr lang="en-GB" dirty="0" smtClean="0"/>
              <a:t>This process requires the use of ATP. One example of such processes is Sodium – potassium pump and calcium pump. </a:t>
            </a:r>
          </a:p>
          <a:p>
            <a:pPr>
              <a:buFont typeface="Wingdings" pitchFamily="2" charset="2"/>
              <a:buChar char="q"/>
            </a:pPr>
            <a:r>
              <a:rPr lang="en-GB" dirty="0" smtClean="0"/>
              <a:t>These are molecules bind to carrier protein</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dirty="0" smtClean="0"/>
              <a:t>Homeostasis</a:t>
            </a:r>
            <a:br>
              <a:rPr lang="en-GB" dirty="0" smtClean="0"/>
            </a:br>
            <a:endParaRPr lang="en-GB" dirty="0"/>
          </a:p>
        </p:txBody>
      </p:sp>
      <p:sp>
        <p:nvSpPr>
          <p:cNvPr id="3" name="Content Placeholder 2"/>
          <p:cNvSpPr>
            <a:spLocks noGrp="1"/>
          </p:cNvSpPr>
          <p:nvPr>
            <p:ph idx="1"/>
          </p:nvPr>
        </p:nvSpPr>
        <p:spPr>
          <a:xfrm>
            <a:off x="0" y="1600200"/>
            <a:ext cx="9144000" cy="5257800"/>
          </a:xfrm>
        </p:spPr>
        <p:txBody>
          <a:bodyPr>
            <a:normAutofit/>
          </a:bodyPr>
          <a:lstStyle/>
          <a:p>
            <a:pPr>
              <a:buFont typeface="Wingdings" pitchFamily="2" charset="2"/>
              <a:buChar char="q"/>
            </a:pPr>
            <a:r>
              <a:rPr lang="en-GB" dirty="0" smtClean="0"/>
              <a:t>When structure and function are coordinated the body achieves a relative stability of its internal environment called </a:t>
            </a:r>
            <a:r>
              <a:rPr lang="en-GB" i="1" dirty="0" smtClean="0"/>
              <a:t>homeostasis</a:t>
            </a:r>
          </a:p>
          <a:p>
            <a:pPr>
              <a:buFont typeface="Wingdings" pitchFamily="2" charset="2"/>
              <a:buChar char="q"/>
            </a:pPr>
            <a:r>
              <a:rPr lang="en-GB" dirty="0" smtClean="0"/>
              <a:t>Most of the time, the external environment keeps changing but the internal environment of a healthy body remains the same within normal limits.</a:t>
            </a:r>
          </a:p>
          <a:p>
            <a:pPr>
              <a:buFont typeface="Wingdings" pitchFamily="2" charset="2"/>
              <a:buChar char="q"/>
            </a:pPr>
            <a:r>
              <a:rPr lang="en-GB" dirty="0" smtClean="0"/>
              <a:t>Some of the functions controlled by homeostasis mechanisms are blood pressure, body temperature, breathing and heart rate.</a:t>
            </a: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Edocytosis</a:t>
            </a:r>
            <a:r>
              <a:rPr lang="en-GB" dirty="0" smtClean="0"/>
              <a:t> </a:t>
            </a:r>
            <a:endParaRPr lang="en-GB" dirty="0"/>
          </a:p>
        </p:txBody>
      </p:sp>
      <p:sp>
        <p:nvSpPr>
          <p:cNvPr id="3" name="Content Placeholder 2"/>
          <p:cNvSpPr>
            <a:spLocks noGrp="1"/>
          </p:cNvSpPr>
          <p:nvPr>
            <p:ph idx="1"/>
          </p:nvPr>
        </p:nvSpPr>
        <p:spPr>
          <a:xfrm>
            <a:off x="0" y="1600200"/>
            <a:ext cx="8964488" cy="4997152"/>
          </a:xfrm>
        </p:spPr>
        <p:txBody>
          <a:bodyPr>
            <a:normAutofit/>
          </a:bodyPr>
          <a:lstStyle/>
          <a:p>
            <a:pPr>
              <a:buFont typeface="Wingdings" pitchFamily="2" charset="2"/>
              <a:buChar char="q"/>
            </a:pPr>
            <a:r>
              <a:rPr lang="en-GB" i="1" dirty="0" err="1" smtClean="0"/>
              <a:t>Endocytosis</a:t>
            </a:r>
            <a:r>
              <a:rPr lang="en-GB" i="1" dirty="0" smtClean="0"/>
              <a:t>, </a:t>
            </a:r>
            <a:r>
              <a:rPr lang="en-GB" dirty="0" smtClean="0"/>
              <a:t>pocketing in by plasma membrane. It includes:</a:t>
            </a:r>
          </a:p>
          <a:p>
            <a:pPr>
              <a:buFont typeface="Wingdings" pitchFamily="2" charset="2"/>
              <a:buChar char="Ø"/>
            </a:pPr>
            <a:r>
              <a:rPr lang="en-GB" dirty="0" err="1" smtClean="0"/>
              <a:t>Pinocytoss</a:t>
            </a:r>
            <a:r>
              <a:rPr lang="en-GB" dirty="0" smtClean="0"/>
              <a:t> – cell drinking</a:t>
            </a:r>
          </a:p>
          <a:p>
            <a:pPr>
              <a:buFont typeface="Wingdings" pitchFamily="2" charset="2"/>
              <a:buChar char="Ø"/>
            </a:pPr>
            <a:r>
              <a:rPr lang="en-GB" dirty="0" smtClean="0"/>
              <a:t>Receptor – mediated </a:t>
            </a:r>
            <a:r>
              <a:rPr lang="en-GB" dirty="0" err="1" smtClean="0"/>
              <a:t>Endocytosis</a:t>
            </a:r>
            <a:r>
              <a:rPr lang="en-GB" dirty="0" smtClean="0"/>
              <a:t>- </a:t>
            </a:r>
            <a:r>
              <a:rPr lang="en-GB" dirty="0" err="1" smtClean="0"/>
              <a:t>Endocytosis</a:t>
            </a:r>
            <a:r>
              <a:rPr lang="en-GB" dirty="0" smtClean="0"/>
              <a:t> with the help of receptor.</a:t>
            </a:r>
          </a:p>
          <a:p>
            <a:pPr>
              <a:buFont typeface="Wingdings" pitchFamily="2" charset="2"/>
              <a:buChar char="Ø"/>
            </a:pPr>
            <a:r>
              <a:rPr lang="en-GB" dirty="0" err="1" smtClean="0"/>
              <a:t>Phagocytosis</a:t>
            </a:r>
            <a:r>
              <a:rPr lang="en-GB" dirty="0" smtClean="0"/>
              <a:t>- cell eating.</a:t>
            </a:r>
          </a:p>
          <a:p>
            <a:pPr>
              <a:buFont typeface="Wingdings" pitchFamily="2" charset="2"/>
              <a:buChar char="q"/>
            </a:pPr>
            <a:r>
              <a:rPr lang="en-GB" i="1" dirty="0" err="1" smtClean="0"/>
              <a:t>Exocytosis</a:t>
            </a:r>
            <a:r>
              <a:rPr lang="en-GB" i="1" dirty="0" smtClean="0"/>
              <a:t>, opposite to </a:t>
            </a:r>
            <a:r>
              <a:rPr lang="en-GB" i="1" dirty="0" err="1" smtClean="0"/>
              <a:t>Endocytosis</a:t>
            </a:r>
            <a:r>
              <a:rPr lang="en-GB" i="1" dirty="0" smtClean="0"/>
              <a:t>, to remove out </a:t>
            </a:r>
            <a:r>
              <a:rPr lang="en-GB" dirty="0" smtClean="0"/>
              <a:t>undigested particles.</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Phagocytosis</a:t>
            </a:r>
            <a:r>
              <a:rPr lang="en-GB" dirty="0" smtClean="0"/>
              <a:t> </a:t>
            </a:r>
            <a:endParaRPr lang="en-GB" dirty="0"/>
          </a:p>
        </p:txBody>
      </p:sp>
      <p:sp>
        <p:nvSpPr>
          <p:cNvPr id="3" name="Content Placeholder 2"/>
          <p:cNvSpPr>
            <a:spLocks noGrp="1"/>
          </p:cNvSpPr>
          <p:nvPr>
            <p:ph idx="1"/>
          </p:nvPr>
        </p:nvSpPr>
        <p:spPr/>
        <p:txBody>
          <a:bodyPr/>
          <a:lstStyle/>
          <a:p>
            <a:endParaRPr lang="en-GB"/>
          </a:p>
        </p:txBody>
      </p:sp>
      <p:pic>
        <p:nvPicPr>
          <p:cNvPr id="6" name="Picture 2" descr="http://neiltakesonscience.edubuzz.org/_/rsrc/1339320937811/phagocytosis/Phago.jpeg"/>
          <p:cNvPicPr>
            <a:picLocks noChangeAspect="1" noChangeArrowheads="1"/>
          </p:cNvPicPr>
          <p:nvPr/>
        </p:nvPicPr>
        <p:blipFill>
          <a:blip r:embed="rId2" cstate="print"/>
          <a:srcRect/>
          <a:stretch>
            <a:fillRect/>
          </a:stretch>
        </p:blipFill>
        <p:spPr bwMode="auto">
          <a:xfrm>
            <a:off x="1115616" y="1700808"/>
            <a:ext cx="6912768" cy="446449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Pinocytosis</a:t>
            </a:r>
            <a:r>
              <a:rPr lang="en-GB" dirty="0" smtClean="0"/>
              <a:t> </a:t>
            </a:r>
            <a:endParaRPr lang="en-GB" dirty="0"/>
          </a:p>
        </p:txBody>
      </p:sp>
      <p:sp>
        <p:nvSpPr>
          <p:cNvPr id="3" name="Content Placeholder 2"/>
          <p:cNvSpPr>
            <a:spLocks noGrp="1"/>
          </p:cNvSpPr>
          <p:nvPr>
            <p:ph idx="1"/>
          </p:nvPr>
        </p:nvSpPr>
        <p:spPr/>
        <p:txBody>
          <a:bodyPr/>
          <a:lstStyle/>
          <a:p>
            <a:endParaRPr lang="en-GB" dirty="0"/>
          </a:p>
        </p:txBody>
      </p:sp>
      <p:pic>
        <p:nvPicPr>
          <p:cNvPr id="7170" name="Picture 2" descr="http://upload.wikimedia.org/wikipedia/commons/thumb/b/b7/Pinocytosis.svg/250px-Pinocytosis.svg.png"/>
          <p:cNvPicPr>
            <a:picLocks noChangeAspect="1" noChangeArrowheads="1"/>
          </p:cNvPicPr>
          <p:nvPr/>
        </p:nvPicPr>
        <p:blipFill>
          <a:blip r:embed="rId2" cstate="print"/>
          <a:srcRect/>
          <a:stretch>
            <a:fillRect/>
          </a:stretch>
        </p:blipFill>
        <p:spPr bwMode="auto">
          <a:xfrm>
            <a:off x="1691680" y="1556792"/>
            <a:ext cx="5688632" cy="446449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Nucleus and DNA</a:t>
            </a:r>
            <a:endParaRPr lang="en-GB" dirty="0"/>
          </a:p>
        </p:txBody>
      </p:sp>
      <p:sp>
        <p:nvSpPr>
          <p:cNvPr id="3" name="Content Placeholder 2"/>
          <p:cNvSpPr>
            <a:spLocks noGrp="1"/>
          </p:cNvSpPr>
          <p:nvPr>
            <p:ph idx="1"/>
          </p:nvPr>
        </p:nvSpPr>
        <p:spPr>
          <a:xfrm>
            <a:off x="0" y="1600200"/>
            <a:ext cx="9144000" cy="5257800"/>
          </a:xfrm>
        </p:spPr>
        <p:txBody>
          <a:bodyPr>
            <a:normAutofit/>
          </a:bodyPr>
          <a:lstStyle/>
          <a:p>
            <a:pPr>
              <a:buFont typeface="Wingdings" pitchFamily="2" charset="2"/>
              <a:buChar char="q"/>
            </a:pPr>
            <a:r>
              <a:rPr lang="en-GB" dirty="0" smtClean="0"/>
              <a:t>The genetic code is contained in the structure of DNA which is found within the cell nucleus.</a:t>
            </a:r>
          </a:p>
          <a:p>
            <a:pPr>
              <a:buFont typeface="Wingdings" pitchFamily="2" charset="2"/>
              <a:buChar char="q"/>
            </a:pPr>
            <a:r>
              <a:rPr lang="en-GB" dirty="0" smtClean="0"/>
              <a:t>The DNA and a related molecule called the RNA are known as nucleic acids</a:t>
            </a:r>
          </a:p>
          <a:p>
            <a:pPr>
              <a:buFont typeface="Wingdings" pitchFamily="2" charset="2"/>
              <a:buChar char="q"/>
            </a:pPr>
            <a:r>
              <a:rPr lang="en-GB" dirty="0" smtClean="0"/>
              <a:t>The structure of a DNA serves as a basis for genetic coding.</a:t>
            </a:r>
          </a:p>
          <a:p>
            <a:pPr>
              <a:buFont typeface="Wingdings" pitchFamily="2" charset="2"/>
              <a:buChar char="q"/>
            </a:pPr>
            <a:r>
              <a:rPr lang="en-GB" dirty="0" smtClean="0"/>
              <a:t>There are two chains of DNA are twisted around each other to form a double helix so that molecule resembles a spiral staircase. </a:t>
            </a:r>
          </a:p>
          <a:p>
            <a:pPr>
              <a:buFont typeface="Wingdings" pitchFamily="2" charset="2"/>
              <a:buChar char="q"/>
            </a:pPr>
            <a:endParaRPr lang="en-GB" dirty="0" smtClean="0"/>
          </a:p>
          <a:p>
            <a:pPr>
              <a:buFont typeface="Wingdings" pitchFamily="2" charset="2"/>
              <a:buChar char="q"/>
            </a:pP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and RNA</a:t>
            </a:r>
            <a:endParaRPr lang="en-GB" dirty="0"/>
          </a:p>
        </p:txBody>
      </p:sp>
      <p:sp>
        <p:nvSpPr>
          <p:cNvPr id="3" name="Content Placeholder 2"/>
          <p:cNvSpPr>
            <a:spLocks noGrp="1"/>
          </p:cNvSpPr>
          <p:nvPr>
            <p:ph idx="1"/>
          </p:nvPr>
        </p:nvSpPr>
        <p:spPr>
          <a:xfrm>
            <a:off x="179512" y="1600200"/>
            <a:ext cx="8507288" cy="4525963"/>
          </a:xfrm>
        </p:spPr>
        <p:txBody>
          <a:bodyPr/>
          <a:lstStyle/>
          <a:p>
            <a:pPr>
              <a:buFont typeface="Wingdings" pitchFamily="2" charset="2"/>
              <a:buChar char="q"/>
            </a:pPr>
            <a:r>
              <a:rPr lang="en-GB" dirty="0" smtClean="0"/>
              <a:t>The RNA is a single-stranded polynucleotide chain with a base sequence that is complementary to a region of the DNA. </a:t>
            </a:r>
          </a:p>
          <a:p>
            <a:pPr>
              <a:buNone/>
            </a:pPr>
            <a:endParaRPr lang="en-GB" dirty="0" smtClean="0"/>
          </a:p>
          <a:p>
            <a:pPr>
              <a:buFont typeface="Wingdings" pitchFamily="2" charset="2"/>
              <a:buChar char="q"/>
            </a:pPr>
            <a:r>
              <a:rPr lang="en-GB" dirty="0" smtClean="0"/>
              <a:t>The genetic code of DNA is expressed through its direction of RNA synthesis </a:t>
            </a:r>
          </a:p>
          <a:p>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and RNA cont.</a:t>
            </a:r>
            <a:endParaRPr lang="en-GB" dirty="0"/>
          </a:p>
        </p:txBody>
      </p:sp>
      <p:sp>
        <p:nvSpPr>
          <p:cNvPr id="3" name="Content Placeholder 2"/>
          <p:cNvSpPr>
            <a:spLocks noGrp="1"/>
          </p:cNvSpPr>
          <p:nvPr>
            <p:ph idx="1"/>
          </p:nvPr>
        </p:nvSpPr>
        <p:spPr/>
        <p:txBody>
          <a:bodyPr/>
          <a:lstStyle/>
          <a:p>
            <a:endParaRPr lang="en-GB"/>
          </a:p>
        </p:txBody>
      </p:sp>
      <p:pic>
        <p:nvPicPr>
          <p:cNvPr id="11266" name="Picture 2" descr="http://images.tutorvista.com/cms/images/81/dna-and-rna.png"/>
          <p:cNvPicPr>
            <a:picLocks noChangeAspect="1" noChangeArrowheads="1"/>
          </p:cNvPicPr>
          <p:nvPr/>
        </p:nvPicPr>
        <p:blipFill>
          <a:blip r:embed="rId2" cstate="print"/>
          <a:srcRect/>
          <a:stretch>
            <a:fillRect/>
          </a:stretch>
        </p:blipFill>
        <p:spPr bwMode="auto">
          <a:xfrm>
            <a:off x="827584" y="1700808"/>
            <a:ext cx="5904656" cy="4391397"/>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and RNA</a:t>
            </a:r>
            <a:endParaRPr lang="en-GB" dirty="0"/>
          </a:p>
        </p:txBody>
      </p:sp>
      <p:sp>
        <p:nvSpPr>
          <p:cNvPr id="3" name="Content Placeholder 2"/>
          <p:cNvSpPr>
            <a:spLocks noGrp="1"/>
          </p:cNvSpPr>
          <p:nvPr>
            <p:ph idx="1"/>
          </p:nvPr>
        </p:nvSpPr>
        <p:spPr/>
        <p:txBody>
          <a:bodyPr/>
          <a:lstStyle/>
          <a:p>
            <a:endParaRPr lang="en-GB" dirty="0"/>
          </a:p>
        </p:txBody>
      </p:sp>
      <p:pic>
        <p:nvPicPr>
          <p:cNvPr id="10242" name="Picture 2" descr="https://encrypted-tbn3.gstatic.com/images?q=tbn:ANd9GcS5uDzj86YpDmk1I-fnPZL0kMUw9QAIeM4F4PbZgo4HI3aaq8Rz"/>
          <p:cNvPicPr>
            <a:picLocks noChangeAspect="1" noChangeArrowheads="1"/>
          </p:cNvPicPr>
          <p:nvPr/>
        </p:nvPicPr>
        <p:blipFill>
          <a:blip r:embed="rId2" cstate="print"/>
          <a:srcRect/>
          <a:stretch>
            <a:fillRect/>
          </a:stretch>
        </p:blipFill>
        <p:spPr bwMode="auto">
          <a:xfrm>
            <a:off x="539552" y="1484784"/>
            <a:ext cx="8280920" cy="453541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&amp; RNA</a:t>
            </a:r>
            <a:endParaRPr lang="en-GB" dirty="0"/>
          </a:p>
        </p:txBody>
      </p:sp>
      <p:sp>
        <p:nvSpPr>
          <p:cNvPr id="3" name="Content Placeholder 2"/>
          <p:cNvSpPr>
            <a:spLocks noGrp="1"/>
          </p:cNvSpPr>
          <p:nvPr>
            <p:ph idx="1"/>
          </p:nvPr>
        </p:nvSpPr>
        <p:spPr/>
        <p:txBody>
          <a:bodyPr/>
          <a:lstStyle/>
          <a:p>
            <a:endParaRPr lang="en-GB"/>
          </a:p>
        </p:txBody>
      </p:sp>
      <p:pic>
        <p:nvPicPr>
          <p:cNvPr id="9218" name="Picture 2" descr="https://encrypted-tbn2.gstatic.com/images?q=tbn:ANd9GcSBNgVCvHqlK9DLMN4FK7yko1CBlZXJVssbCZ2QJGbsaNN3eMDm"/>
          <p:cNvPicPr>
            <a:picLocks noChangeAspect="1" noChangeArrowheads="1"/>
          </p:cNvPicPr>
          <p:nvPr/>
        </p:nvPicPr>
        <p:blipFill>
          <a:blip r:embed="rId2" cstate="print"/>
          <a:srcRect/>
          <a:stretch>
            <a:fillRect/>
          </a:stretch>
        </p:blipFill>
        <p:spPr bwMode="auto">
          <a:xfrm>
            <a:off x="827584" y="1556793"/>
            <a:ext cx="7416824" cy="417646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Basic differences between RNA and DNA </a:t>
            </a:r>
            <a:endParaRPr lang="en-GB" dirty="0"/>
          </a:p>
        </p:txBody>
      </p:sp>
      <p:sp>
        <p:nvSpPr>
          <p:cNvPr id="3" name="Content Placeholder 2"/>
          <p:cNvSpPr>
            <a:spLocks noGrp="1"/>
          </p:cNvSpPr>
          <p:nvPr>
            <p:ph idx="1"/>
          </p:nvPr>
        </p:nvSpPr>
        <p:spPr>
          <a:xfrm>
            <a:off x="179512" y="1600200"/>
            <a:ext cx="8964488" cy="5069160"/>
          </a:xfrm>
        </p:spPr>
        <p:txBody>
          <a:bodyPr/>
          <a:lstStyle/>
          <a:p>
            <a:pPr>
              <a:buFont typeface="Wingdings" pitchFamily="2" charset="2"/>
              <a:buChar char="q"/>
            </a:pPr>
            <a:r>
              <a:rPr lang="en-GB" dirty="0" smtClean="0"/>
              <a:t>A </a:t>
            </a:r>
            <a:r>
              <a:rPr lang="en-GB" dirty="0" err="1" smtClean="0"/>
              <a:t>ribonucleotide</a:t>
            </a:r>
            <a:r>
              <a:rPr lang="en-GB" dirty="0" smtClean="0"/>
              <a:t> that contains the sugar ribose instead of de-</a:t>
            </a:r>
            <a:r>
              <a:rPr lang="en-GB" dirty="0" err="1" smtClean="0"/>
              <a:t>oxyribose</a:t>
            </a:r>
            <a:r>
              <a:rPr lang="en-GB" dirty="0" smtClean="0"/>
              <a:t> as in DNA</a:t>
            </a:r>
          </a:p>
          <a:p>
            <a:pPr>
              <a:buFont typeface="Wingdings" pitchFamily="2" charset="2"/>
              <a:buChar char="q"/>
            </a:pPr>
            <a:r>
              <a:rPr lang="en-GB" dirty="0" smtClean="0"/>
              <a:t>RNA is composed of a single polynucleotide strand unlike the DNA which has double strands</a:t>
            </a:r>
          </a:p>
          <a:p>
            <a:pPr>
              <a:buFont typeface="Wingdings" pitchFamily="2" charset="2"/>
              <a:buChar char="q"/>
            </a:pPr>
            <a:r>
              <a:rPr lang="en-GB" dirty="0" smtClean="0"/>
              <a:t>RNA is shorter than DNA</a:t>
            </a:r>
          </a:p>
          <a:p>
            <a:pPr>
              <a:buNone/>
            </a:pPr>
            <a:r>
              <a:rPr lang="en-GB" dirty="0" smtClean="0"/>
              <a:t>   </a:t>
            </a:r>
          </a:p>
          <a:p>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RNA</a:t>
            </a:r>
            <a:endParaRPr lang="en-GB" dirty="0"/>
          </a:p>
        </p:txBody>
      </p:sp>
      <p:sp>
        <p:nvSpPr>
          <p:cNvPr id="3" name="Content Placeholder 2"/>
          <p:cNvSpPr>
            <a:spLocks noGrp="1"/>
          </p:cNvSpPr>
          <p:nvPr>
            <p:ph idx="1"/>
          </p:nvPr>
        </p:nvSpPr>
        <p:spPr>
          <a:xfrm>
            <a:off x="0" y="1268760"/>
            <a:ext cx="9144000" cy="5589240"/>
          </a:xfrm>
        </p:spPr>
        <p:txBody>
          <a:bodyPr>
            <a:normAutofit fontScale="92500" lnSpcReduction="10000"/>
          </a:bodyPr>
          <a:lstStyle/>
          <a:p>
            <a:pPr>
              <a:buFont typeface="Wingdings" pitchFamily="2" charset="2"/>
              <a:buChar char="q"/>
            </a:pPr>
            <a:r>
              <a:rPr lang="en-GB" dirty="0" smtClean="0"/>
              <a:t>Within the nucleus:</a:t>
            </a:r>
          </a:p>
          <a:p>
            <a:pPr>
              <a:buFont typeface="Wingdings" pitchFamily="2" charset="2"/>
              <a:buChar char="q"/>
            </a:pPr>
            <a:r>
              <a:rPr lang="en-GB" b="1" dirty="0" smtClean="0"/>
              <a:t>Precursor messenger RNA (pre-m RNA) </a:t>
            </a:r>
          </a:p>
          <a:p>
            <a:pPr>
              <a:buFont typeface="Wingdings" pitchFamily="2" charset="2"/>
              <a:buChar char="Ø"/>
            </a:pPr>
            <a:r>
              <a:rPr lang="en-GB" dirty="0" smtClean="0"/>
              <a:t>It is altered within the nucleus to form mRNA</a:t>
            </a:r>
          </a:p>
          <a:p>
            <a:pPr>
              <a:buFont typeface="Wingdings" pitchFamily="2" charset="2"/>
              <a:buChar char="q"/>
            </a:pPr>
            <a:r>
              <a:rPr lang="en-GB" b="1" dirty="0" smtClean="0"/>
              <a:t>Messenger RNA (mRNA)</a:t>
            </a:r>
          </a:p>
          <a:p>
            <a:pPr>
              <a:buFont typeface="Wingdings" pitchFamily="2" charset="2"/>
              <a:buChar char="Ø"/>
            </a:pPr>
            <a:r>
              <a:rPr lang="en-GB" dirty="0" smtClean="0"/>
              <a:t>This contains the code for the synthesis of specific proteins </a:t>
            </a:r>
          </a:p>
          <a:p>
            <a:pPr>
              <a:buFont typeface="Wingdings" pitchFamily="2" charset="2"/>
              <a:buChar char="q"/>
            </a:pPr>
            <a:r>
              <a:rPr lang="en-GB" b="1" dirty="0" smtClean="0"/>
              <a:t>Transfer RNA (</a:t>
            </a:r>
            <a:r>
              <a:rPr lang="en-GB" b="1" dirty="0" err="1" smtClean="0"/>
              <a:t>tRNA</a:t>
            </a:r>
            <a:r>
              <a:rPr lang="en-GB" b="1" dirty="0" smtClean="0"/>
              <a:t>)</a:t>
            </a:r>
          </a:p>
          <a:p>
            <a:pPr>
              <a:buFont typeface="Wingdings" pitchFamily="2" charset="2"/>
              <a:buChar char="Ø"/>
            </a:pPr>
            <a:r>
              <a:rPr lang="en-GB" dirty="0" smtClean="0"/>
              <a:t>It transfers amino acids needed for decoding genetic message contained in </a:t>
            </a:r>
            <a:r>
              <a:rPr lang="en-GB" dirty="0" err="1" smtClean="0"/>
              <a:t>Mrna</a:t>
            </a:r>
            <a:endParaRPr lang="en-GB" dirty="0" smtClean="0"/>
          </a:p>
          <a:p>
            <a:pPr>
              <a:buFont typeface="Wingdings" pitchFamily="2" charset="2"/>
              <a:buChar char="q"/>
            </a:pPr>
            <a:r>
              <a:rPr lang="en-GB" b="1" dirty="0" smtClean="0"/>
              <a:t>Ribosomal RNA (r RNA) </a:t>
            </a:r>
          </a:p>
          <a:p>
            <a:pPr>
              <a:buFont typeface="Wingdings" pitchFamily="2" charset="2"/>
              <a:buChar char="Ø"/>
            </a:pPr>
            <a:r>
              <a:rPr lang="en-GB" dirty="0" smtClean="0"/>
              <a:t>Forms part of the structure of ribosomes</a:t>
            </a:r>
          </a:p>
          <a:p>
            <a:pPr>
              <a:buFont typeface="Wingdings" pitchFamily="2" charset="2"/>
              <a:buChar char="q"/>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Homeostasis cont.</a:t>
            </a:r>
            <a:endParaRPr lang="en-GB" dirty="0"/>
          </a:p>
        </p:txBody>
      </p:sp>
      <p:sp>
        <p:nvSpPr>
          <p:cNvPr id="3" name="Content Placeholder 2"/>
          <p:cNvSpPr>
            <a:spLocks noGrp="1"/>
          </p:cNvSpPr>
          <p:nvPr>
            <p:ph idx="1"/>
          </p:nvPr>
        </p:nvSpPr>
        <p:spPr>
          <a:xfrm>
            <a:off x="0" y="1600200"/>
            <a:ext cx="9144000" cy="4525963"/>
          </a:xfrm>
        </p:spPr>
        <p:txBody>
          <a:bodyPr/>
          <a:lstStyle/>
          <a:p>
            <a:pPr>
              <a:buFont typeface="Wingdings" pitchFamily="2" charset="2"/>
              <a:buChar char="q"/>
            </a:pPr>
            <a:r>
              <a:rPr lang="en-GB" dirty="0" smtClean="0"/>
              <a:t>Factors affecting homeostasis. (class discussion)</a:t>
            </a:r>
          </a:p>
          <a:p>
            <a:pPr>
              <a:buFont typeface="Wingdings" pitchFamily="2" charset="2"/>
              <a:buChar char="q"/>
            </a:pPr>
            <a:r>
              <a:rPr lang="en-GB" dirty="0" smtClean="0"/>
              <a:t>A</a:t>
            </a:r>
          </a:p>
          <a:p>
            <a:pPr>
              <a:buFont typeface="Wingdings" pitchFamily="2" charset="2"/>
              <a:buChar char="q"/>
            </a:pPr>
            <a:r>
              <a:rPr lang="en-GB" dirty="0" smtClean="0"/>
              <a:t>D</a:t>
            </a:r>
          </a:p>
          <a:p>
            <a:pPr>
              <a:buFont typeface="Wingdings" pitchFamily="2" charset="2"/>
              <a:buChar char="q"/>
            </a:pPr>
            <a:r>
              <a:rPr lang="en-GB" dirty="0" smtClean="0"/>
              <a:t>D</a:t>
            </a:r>
            <a:endParaRPr lang="en-GB" dirty="0" smtClean="0"/>
          </a:p>
          <a:p>
            <a:pPr>
              <a:buFont typeface="Wingdings" pitchFamily="2" charset="2"/>
              <a:buChar char="q"/>
            </a:pPr>
            <a:r>
              <a:rPr lang="en-GB" dirty="0" smtClean="0"/>
              <a:t>P</a:t>
            </a:r>
            <a:endParaRPr lang="en-GB" dirty="0" smtClean="0"/>
          </a:p>
          <a:p>
            <a:pPr>
              <a:buFont typeface="Wingdings" pitchFamily="2" charset="2"/>
              <a:buChar char="q"/>
            </a:pPr>
            <a:r>
              <a:rPr lang="en-GB" dirty="0" smtClean="0"/>
              <a:t>R&amp;S</a:t>
            </a:r>
          </a:p>
          <a:p>
            <a:pPr>
              <a:buFont typeface="Wingdings" pitchFamily="2" charset="2"/>
              <a:buChar char="q"/>
            </a:pPr>
            <a:r>
              <a:rPr lang="en-GB" dirty="0" smtClean="0"/>
              <a:t>E</a:t>
            </a:r>
            <a:endParaRPr lang="en-GB" dirty="0" smtClean="0"/>
          </a:p>
          <a:p>
            <a:pPr>
              <a:buFont typeface="Wingdings" pitchFamily="2" charset="2"/>
              <a:buChar char="q"/>
            </a:pPr>
            <a:endParaRPr lang="en-GB" dirty="0" smtClean="0"/>
          </a:p>
          <a:p>
            <a:pPr>
              <a:buFont typeface="Wingdings" pitchFamily="2" charset="2"/>
              <a:buChar char="q"/>
            </a:pPr>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 transcription</a:t>
            </a:r>
            <a:endParaRPr lang="en-GB" dirty="0"/>
          </a:p>
        </p:txBody>
      </p:sp>
      <p:sp>
        <p:nvSpPr>
          <p:cNvPr id="3" name="Content Placeholder 2"/>
          <p:cNvSpPr>
            <a:spLocks noGrp="1"/>
          </p:cNvSpPr>
          <p:nvPr>
            <p:ph idx="1"/>
          </p:nvPr>
        </p:nvSpPr>
        <p:spPr>
          <a:xfrm>
            <a:off x="0" y="1340768"/>
            <a:ext cx="9144000" cy="5517232"/>
          </a:xfrm>
        </p:spPr>
        <p:txBody>
          <a:bodyPr>
            <a:normAutofit/>
          </a:bodyPr>
          <a:lstStyle/>
          <a:p>
            <a:pPr>
              <a:buFont typeface="Wingdings" pitchFamily="2" charset="2"/>
              <a:buChar char="q"/>
            </a:pPr>
            <a:r>
              <a:rPr lang="en-GB" dirty="0" smtClean="0"/>
              <a:t>The chromosomes seen during cell division are inactive packages of DNA</a:t>
            </a:r>
          </a:p>
          <a:p>
            <a:pPr>
              <a:buFont typeface="Wingdings" pitchFamily="2" charset="2"/>
              <a:buChar char="q"/>
            </a:pPr>
            <a:r>
              <a:rPr lang="en-GB" dirty="0" smtClean="0"/>
              <a:t>The genes do not become active until the chromosomes unravel. </a:t>
            </a:r>
          </a:p>
          <a:p>
            <a:pPr>
              <a:buFont typeface="Wingdings" pitchFamily="2" charset="2"/>
              <a:buChar char="q"/>
            </a:pPr>
            <a:r>
              <a:rPr lang="en-GB" dirty="0" smtClean="0"/>
              <a:t>Active DNA directs the metabolism of the cell indirectly through its regulation of RNA and protein synthesis</a:t>
            </a:r>
          </a:p>
          <a:p>
            <a:pPr>
              <a:buFont typeface="Wingdings" pitchFamily="2" charset="2"/>
              <a:buChar char="q"/>
            </a:pPr>
            <a:r>
              <a:rPr lang="en-GB" dirty="0" smtClean="0"/>
              <a:t>Each gene is a stretch of DNA (a thousand nucleotide pairs long)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 transcription cont.</a:t>
            </a:r>
            <a:endParaRPr lang="en-GB" dirty="0"/>
          </a:p>
        </p:txBody>
      </p:sp>
      <p:sp>
        <p:nvSpPr>
          <p:cNvPr id="3" name="Content Placeholder 2"/>
          <p:cNvSpPr>
            <a:spLocks noGrp="1"/>
          </p:cNvSpPr>
          <p:nvPr>
            <p:ph idx="1"/>
          </p:nvPr>
        </p:nvSpPr>
        <p:spPr>
          <a:xfrm>
            <a:off x="0" y="1600200"/>
            <a:ext cx="9144000" cy="4525963"/>
          </a:xfrm>
        </p:spPr>
        <p:txBody>
          <a:bodyPr/>
          <a:lstStyle/>
          <a:p>
            <a:pPr>
              <a:buFont typeface="Wingdings" pitchFamily="2" charset="2"/>
              <a:buChar char="q"/>
            </a:pPr>
            <a:r>
              <a:rPr lang="en-GB" dirty="0" smtClean="0"/>
              <a:t>In other for the genetic code to be translated for the synthesis of specific proteins, the DNA code must first be transcribed into an RNA code </a:t>
            </a:r>
          </a:p>
          <a:p>
            <a:pPr>
              <a:buFont typeface="Wingdings" pitchFamily="2" charset="2"/>
              <a:buChar char="q"/>
            </a:pPr>
            <a:r>
              <a:rPr lang="en-GB" dirty="0" smtClean="0"/>
              <a:t>This is accomplished by DNA-directed RNA synthesis or </a:t>
            </a:r>
            <a:r>
              <a:rPr lang="en-GB" b="1" dirty="0" smtClean="0"/>
              <a:t>genetic transcription</a:t>
            </a:r>
          </a:p>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95000"/>
                    <a:lumOff val="5000"/>
                  </a:schemeClr>
                </a:solidFill>
                <a:cs typeface="Times New Roman" pitchFamily="18" charset="0"/>
              </a:rPr>
              <a:t>Cell cycle</a:t>
            </a:r>
            <a:endParaRPr lang="en-GB" dirty="0">
              <a:solidFill>
                <a:schemeClr val="tx1">
                  <a:lumMod val="95000"/>
                  <a:lumOff val="5000"/>
                </a:schemeClr>
              </a:solidFill>
              <a:cs typeface="Times New Roman" pitchFamily="18" charset="0"/>
            </a:endParaRPr>
          </a:p>
        </p:txBody>
      </p:sp>
      <p:sp>
        <p:nvSpPr>
          <p:cNvPr id="3" name="Content Placeholder 2"/>
          <p:cNvSpPr>
            <a:spLocks noGrp="1"/>
          </p:cNvSpPr>
          <p:nvPr>
            <p:ph idx="1"/>
          </p:nvPr>
        </p:nvSpPr>
        <p:spPr/>
        <p:txBody>
          <a:bodyPr/>
          <a:lstStyle/>
          <a:p>
            <a:pPr marL="812800" indent="-812800">
              <a:buFont typeface="Wingdings" pitchFamily="2" charset="2"/>
              <a:buChar char="q"/>
            </a:pPr>
            <a:r>
              <a:rPr lang="en-GB" dirty="0" smtClean="0">
                <a:solidFill>
                  <a:schemeClr val="tx1">
                    <a:lumMod val="95000"/>
                    <a:lumOff val="5000"/>
                  </a:schemeClr>
                </a:solidFill>
                <a:latin typeface="+mj-lt"/>
                <a:cs typeface="Times New Roman" pitchFamily="18" charset="0"/>
              </a:rPr>
              <a:t>Eukaryotic chromosomes contain DNA</a:t>
            </a:r>
            <a:r>
              <a:rPr lang="en-US" dirty="0" smtClean="0">
                <a:solidFill>
                  <a:schemeClr val="tx1">
                    <a:lumMod val="95000"/>
                    <a:lumOff val="5000"/>
                  </a:schemeClr>
                </a:solidFill>
                <a:latin typeface="+mj-lt"/>
                <a:cs typeface="Times New Roman" pitchFamily="18" charset="0"/>
              </a:rPr>
              <a:t> </a:t>
            </a:r>
            <a:r>
              <a:rPr lang="en-GB" dirty="0" smtClean="0">
                <a:solidFill>
                  <a:schemeClr val="tx1">
                    <a:lumMod val="95000"/>
                    <a:lumOff val="5000"/>
                  </a:schemeClr>
                </a:solidFill>
                <a:latin typeface="+mj-lt"/>
                <a:cs typeface="Times New Roman" pitchFamily="18" charset="0"/>
              </a:rPr>
              <a:t>and protein </a:t>
            </a:r>
          </a:p>
          <a:p>
            <a:pPr marL="812800" indent="-812800">
              <a:buNone/>
            </a:pPr>
            <a:endParaRPr lang="en-GB" sz="3200" dirty="0" smtClean="0">
              <a:solidFill>
                <a:schemeClr val="tx1">
                  <a:lumMod val="95000"/>
                  <a:lumOff val="5000"/>
                </a:schemeClr>
              </a:solidFill>
              <a:latin typeface="+mj-lt"/>
              <a:cs typeface="Times New Roman" pitchFamily="18" charset="0"/>
            </a:endParaRPr>
          </a:p>
          <a:p>
            <a:pPr marL="812800" indent="-812800">
              <a:buFont typeface="Wingdings" pitchFamily="2" charset="2"/>
              <a:buChar char="q"/>
            </a:pPr>
            <a:r>
              <a:rPr lang="en-GB" sz="3200" dirty="0" smtClean="0">
                <a:solidFill>
                  <a:schemeClr val="tx1">
                    <a:lumMod val="95000"/>
                    <a:lumOff val="5000"/>
                  </a:schemeClr>
                </a:solidFill>
                <a:latin typeface="+mj-lt"/>
                <a:cs typeface="Times New Roman" pitchFamily="18" charset="0"/>
              </a:rPr>
              <a:t>The chromosomes carry the genetic information</a:t>
            </a:r>
          </a:p>
          <a:p>
            <a:endParaRPr lang="en-GB" dirty="0">
              <a:solidFill>
                <a:schemeClr val="tx1">
                  <a:lumMod val="95000"/>
                  <a:lumOff val="5000"/>
                </a:scheme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cycle</a:t>
            </a:r>
            <a:endParaRPr lang="en-GB" dirty="0"/>
          </a:p>
        </p:txBody>
      </p:sp>
      <p:pic>
        <p:nvPicPr>
          <p:cNvPr id="4" name="Picture 1026" descr="C18F01"/>
          <p:cNvPicPr>
            <a:picLocks noGrp="1" noChangeAspect="1" noChangeArrowheads="1"/>
          </p:cNvPicPr>
          <p:nvPr>
            <p:ph idx="1"/>
          </p:nvPr>
        </p:nvPicPr>
        <p:blipFill>
          <a:blip r:embed="rId2" cstate="print"/>
          <a:srcRect/>
          <a:stretch>
            <a:fillRect/>
          </a:stretch>
        </p:blipFill>
        <p:spPr bwMode="auto">
          <a:xfrm>
            <a:off x="1259632" y="1484784"/>
            <a:ext cx="6552728" cy="5373216"/>
          </a:xfrm>
          <a:prstGeom prst="rect">
            <a:avLst/>
          </a:prstGeom>
          <a:solidFill>
            <a:schemeClr val="accent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Times New Roman" pitchFamily="18" charset="0"/>
              </a:rPr>
              <a:t>Cycle cont</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q"/>
            </a:pPr>
            <a:r>
              <a:rPr lang="en-GB" dirty="0" smtClean="0">
                <a:solidFill>
                  <a:schemeClr val="tx1">
                    <a:lumMod val="95000"/>
                    <a:lumOff val="5000"/>
                  </a:schemeClr>
                </a:solidFill>
                <a:latin typeface="+mj-lt"/>
                <a:cs typeface="Times New Roman" pitchFamily="18" charset="0"/>
              </a:rPr>
              <a:t>When a cell divides, chromatin </a:t>
            </a:r>
            <a:r>
              <a:rPr lang="en-GB" dirty="0" err="1" smtClean="0">
                <a:solidFill>
                  <a:schemeClr val="tx1">
                    <a:lumMod val="95000"/>
                    <a:lumOff val="5000"/>
                  </a:schemeClr>
                </a:solidFill>
                <a:latin typeface="+mj-lt"/>
                <a:cs typeface="Times New Roman" pitchFamily="18" charset="0"/>
              </a:rPr>
              <a:t>fibers</a:t>
            </a:r>
            <a:r>
              <a:rPr lang="en-GB" dirty="0" smtClean="0">
                <a:solidFill>
                  <a:schemeClr val="tx1">
                    <a:lumMod val="95000"/>
                    <a:lumOff val="5000"/>
                  </a:schemeClr>
                </a:solidFill>
                <a:latin typeface="+mj-lt"/>
                <a:cs typeface="Times New Roman" pitchFamily="18" charset="0"/>
              </a:rPr>
              <a:t> are very highly folded, and become visible under a light microscope as chromosomes. </a:t>
            </a:r>
            <a:endParaRPr lang="en-US" dirty="0" smtClean="0">
              <a:solidFill>
                <a:schemeClr val="tx1">
                  <a:lumMod val="95000"/>
                  <a:lumOff val="5000"/>
                </a:schemeClr>
              </a:solidFill>
              <a:latin typeface="+mj-lt"/>
              <a:cs typeface="Times New Roman" pitchFamily="18" charset="0"/>
            </a:endParaRPr>
          </a:p>
          <a:p>
            <a:pPr>
              <a:buFont typeface="Wingdings" pitchFamily="2" charset="2"/>
              <a:buChar char="q"/>
            </a:pPr>
            <a:endParaRPr lang="en-US" dirty="0" smtClean="0">
              <a:solidFill>
                <a:schemeClr val="tx1">
                  <a:lumMod val="95000"/>
                  <a:lumOff val="5000"/>
                </a:schemeClr>
              </a:solidFill>
              <a:latin typeface="+mj-lt"/>
              <a:cs typeface="Times New Roman" pitchFamily="18" charset="0"/>
            </a:endParaRPr>
          </a:p>
          <a:p>
            <a:pPr>
              <a:buFont typeface="Wingdings" pitchFamily="2" charset="2"/>
              <a:buChar char="q"/>
            </a:pPr>
            <a:r>
              <a:rPr lang="en-GB" dirty="0" smtClean="0">
                <a:solidFill>
                  <a:schemeClr val="tx1">
                    <a:lumMod val="95000"/>
                    <a:lumOff val="5000"/>
                  </a:schemeClr>
                </a:solidFill>
                <a:latin typeface="+mj-lt"/>
                <a:cs typeface="Times New Roman" pitchFamily="18" charset="0"/>
              </a:rPr>
              <a:t>During interphase (between divisions), chromatin is more extended, a form used for expression of </a:t>
            </a:r>
            <a:r>
              <a:rPr lang="en-GB" dirty="0" smtClean="0">
                <a:latin typeface="+mj-lt"/>
                <a:cs typeface="Times New Roman" pitchFamily="18" charset="0"/>
              </a:rPr>
              <a:t>genetic information</a:t>
            </a:r>
            <a:endParaRPr lang="en-GB" dirty="0">
              <a:latin typeface="+mj-lt"/>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Times New Roman" pitchFamily="18" charset="0"/>
              </a:rPr>
              <a:t>Cycle cont</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609600" indent="-609600">
              <a:buFont typeface="Wingdings" pitchFamily="2" charset="2"/>
              <a:buChar char="q"/>
            </a:pPr>
            <a:r>
              <a:rPr lang="en-GB" dirty="0" smtClean="0">
                <a:solidFill>
                  <a:schemeClr val="tx1">
                    <a:lumMod val="95000"/>
                    <a:lumOff val="5000"/>
                  </a:schemeClr>
                </a:solidFill>
                <a:latin typeface="+mj-lt"/>
                <a:cs typeface="Times New Roman" pitchFamily="18" charset="0"/>
              </a:rPr>
              <a:t>DNA is organized into informational units called genes </a:t>
            </a:r>
          </a:p>
          <a:p>
            <a:pPr marL="609600" indent="-609600">
              <a:buFont typeface="Wingdings" pitchFamily="2" charset="2"/>
              <a:buChar char="q"/>
            </a:pPr>
            <a:endParaRPr lang="en-US" dirty="0" smtClean="0">
              <a:solidFill>
                <a:schemeClr val="tx1">
                  <a:lumMod val="95000"/>
                  <a:lumOff val="5000"/>
                </a:schemeClr>
              </a:solidFill>
              <a:latin typeface="+mj-lt"/>
              <a:cs typeface="Times New Roman" pitchFamily="18" charset="0"/>
            </a:endParaRPr>
          </a:p>
          <a:p>
            <a:pPr marL="609600" indent="-609600">
              <a:buFont typeface="Wingdings" pitchFamily="2" charset="2"/>
              <a:buChar char="q"/>
            </a:pPr>
            <a:r>
              <a:rPr lang="en-GB" dirty="0" smtClean="0">
                <a:solidFill>
                  <a:schemeClr val="tx1">
                    <a:lumMod val="95000"/>
                    <a:lumOff val="5000"/>
                  </a:schemeClr>
                </a:solidFill>
                <a:latin typeface="+mj-lt"/>
                <a:cs typeface="Times New Roman" pitchFamily="18" charset="0"/>
              </a:rPr>
              <a:t>Chromosomes contain hundreds to thousands of genes</a:t>
            </a:r>
          </a:p>
          <a:p>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Cycle cont.</a:t>
            </a:r>
            <a:endParaRPr lang="en-GB" dirty="0"/>
          </a:p>
        </p:txBody>
      </p:sp>
      <p:sp>
        <p:nvSpPr>
          <p:cNvPr id="3" name="Content Placeholder 2"/>
          <p:cNvSpPr>
            <a:spLocks noGrp="1"/>
          </p:cNvSpPr>
          <p:nvPr>
            <p:ph idx="1"/>
          </p:nvPr>
        </p:nvSpPr>
        <p:spPr>
          <a:xfrm>
            <a:off x="0" y="1268760"/>
            <a:ext cx="9144000" cy="5589240"/>
          </a:xfrm>
        </p:spPr>
        <p:txBody>
          <a:bodyPr>
            <a:noAutofit/>
          </a:bodyPr>
          <a:lstStyle/>
          <a:p>
            <a:pPr>
              <a:buFont typeface="Wingdings" pitchFamily="2" charset="2"/>
              <a:buChar char="q"/>
            </a:pPr>
            <a:r>
              <a:rPr lang="en-GB" sz="2800" dirty="0" smtClean="0">
                <a:latin typeface="+mj-lt"/>
                <a:cs typeface="Times New Roman" pitchFamily="18" charset="0"/>
              </a:rPr>
              <a:t>The cell cycle is therefore the period from the beginning of one division to the beginning of the next</a:t>
            </a:r>
          </a:p>
          <a:p>
            <a:pPr>
              <a:buFont typeface="Wingdings" pitchFamily="2" charset="2"/>
              <a:buChar char="q"/>
            </a:pPr>
            <a:r>
              <a:rPr lang="en-US" sz="2800" dirty="0" smtClean="0">
                <a:latin typeface="+mj-lt"/>
              </a:rPr>
              <a:t>Eukaryotic cell cycle</a:t>
            </a:r>
          </a:p>
          <a:p>
            <a:pPr lvl="1"/>
            <a:r>
              <a:rPr lang="en-US" dirty="0" smtClean="0">
                <a:latin typeface="+mj-lt"/>
              </a:rPr>
              <a:t>Beginning of one division to beginning of next</a:t>
            </a:r>
          </a:p>
          <a:p>
            <a:pPr lvl="1"/>
            <a:r>
              <a:rPr lang="en-US" dirty="0" smtClean="0">
                <a:latin typeface="+mj-lt"/>
              </a:rPr>
              <a:t>Stages in eukaryotic cell cycle</a:t>
            </a:r>
          </a:p>
          <a:p>
            <a:pPr lvl="1"/>
            <a:r>
              <a:rPr lang="en-US" dirty="0" err="1" smtClean="0">
                <a:latin typeface="+mj-lt"/>
              </a:rPr>
              <a:t>Interphase</a:t>
            </a:r>
            <a:endParaRPr lang="en-US" dirty="0" smtClean="0">
              <a:latin typeface="+mj-lt"/>
            </a:endParaRPr>
          </a:p>
          <a:p>
            <a:pPr lvl="2"/>
            <a:r>
              <a:rPr lang="en-US" dirty="0" smtClean="0">
                <a:latin typeface="+mj-lt"/>
              </a:rPr>
              <a:t>First gap phase</a:t>
            </a:r>
          </a:p>
          <a:p>
            <a:pPr lvl="2"/>
            <a:r>
              <a:rPr lang="en-US" dirty="0" smtClean="0">
                <a:latin typeface="+mj-lt"/>
              </a:rPr>
              <a:t>Synthesis phase</a:t>
            </a:r>
          </a:p>
          <a:p>
            <a:pPr lvl="2"/>
            <a:r>
              <a:rPr lang="en-US" dirty="0" smtClean="0">
                <a:latin typeface="+mj-lt"/>
              </a:rPr>
              <a:t>Second gap phase</a:t>
            </a:r>
          </a:p>
          <a:p>
            <a:pPr lvl="1"/>
            <a:r>
              <a:rPr lang="en-US" sz="2400" dirty="0" smtClean="0">
                <a:latin typeface="+mj-lt"/>
              </a:rPr>
              <a:t>M phase</a:t>
            </a:r>
          </a:p>
          <a:p>
            <a:pPr lvl="2"/>
            <a:r>
              <a:rPr lang="en-US" dirty="0" smtClean="0">
                <a:latin typeface="+mj-lt"/>
              </a:rPr>
              <a:t>Mitosis</a:t>
            </a:r>
          </a:p>
          <a:p>
            <a:pPr lvl="2"/>
            <a:r>
              <a:rPr lang="en-US" dirty="0" err="1" smtClean="0">
                <a:latin typeface="+mj-lt"/>
              </a:rPr>
              <a:t>Cytokinesis</a:t>
            </a:r>
            <a:endParaRPr lang="en-US" dirty="0" smtClean="0">
              <a:latin typeface="+mj-lt"/>
            </a:endParaRPr>
          </a:p>
          <a:p>
            <a:pPr>
              <a:buNone/>
            </a:pPr>
            <a:endParaRPr lang="en-GB" sz="28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C18F15"/>
          <p:cNvPicPr>
            <a:picLocks noGrp="1" noChangeAspect="1" noChangeArrowheads="1"/>
          </p:cNvPicPr>
          <p:nvPr>
            <p:ph idx="1"/>
          </p:nvPr>
        </p:nvPicPr>
        <p:blipFill>
          <a:blip r:embed="rId2" cstate="print"/>
          <a:srcRect/>
          <a:stretch>
            <a:fillRect/>
          </a:stretch>
        </p:blipFill>
        <p:spPr bwMode="auto">
          <a:xfrm>
            <a:off x="467544" y="260648"/>
            <a:ext cx="8208912" cy="65973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Cycle cont.</a:t>
            </a:r>
            <a:endParaRPr lang="en-GB" dirty="0"/>
          </a:p>
        </p:txBody>
      </p:sp>
      <p:sp>
        <p:nvSpPr>
          <p:cNvPr id="3" name="Content Placeholder 2"/>
          <p:cNvSpPr>
            <a:spLocks noGrp="1"/>
          </p:cNvSpPr>
          <p:nvPr>
            <p:ph idx="1"/>
          </p:nvPr>
        </p:nvSpPr>
        <p:spPr>
          <a:xfrm>
            <a:off x="0" y="1600200"/>
            <a:ext cx="9144000" cy="5069160"/>
          </a:xfrm>
        </p:spPr>
        <p:txBody>
          <a:bodyPr>
            <a:normAutofit/>
          </a:bodyPr>
          <a:lstStyle/>
          <a:p>
            <a:pPr marL="609600" indent="-609600">
              <a:buFont typeface="Wingdings" pitchFamily="2" charset="2"/>
              <a:buChar char="q"/>
            </a:pPr>
            <a:r>
              <a:rPr lang="en-GB" dirty="0" smtClean="0">
                <a:latin typeface="+mj-lt"/>
                <a:cs typeface="Times New Roman" pitchFamily="18" charset="0"/>
              </a:rPr>
              <a:t>Chromosomes become duplicated during interphase </a:t>
            </a:r>
          </a:p>
          <a:p>
            <a:pPr marL="609600" indent="-609600">
              <a:buFont typeface="Wingdings" pitchFamily="2" charset="2"/>
              <a:buChar char="q"/>
            </a:pPr>
            <a:r>
              <a:rPr lang="en-GB" dirty="0" smtClean="0">
                <a:latin typeface="+mj-lt"/>
                <a:cs typeface="Times New Roman" pitchFamily="18" charset="0"/>
              </a:rPr>
              <a:t>Cells are very active during interphase, synthesizing biological molecules and growing the G</a:t>
            </a:r>
            <a:r>
              <a:rPr lang="en-GB" baseline="-30000" dirty="0" smtClean="0">
                <a:latin typeface="+mj-lt"/>
                <a:cs typeface="Times New Roman" pitchFamily="18" charset="0"/>
              </a:rPr>
              <a:t>1</a:t>
            </a:r>
            <a:r>
              <a:rPr lang="en-GB" dirty="0" smtClean="0">
                <a:latin typeface="+mj-lt"/>
                <a:cs typeface="Times New Roman" pitchFamily="18" charset="0"/>
              </a:rPr>
              <a:t> (gap) phase </a:t>
            </a:r>
          </a:p>
          <a:p>
            <a:pPr marL="609600" indent="-609600">
              <a:buFont typeface="Wingdings" pitchFamily="2" charset="2"/>
              <a:buChar char="q"/>
            </a:pPr>
            <a:r>
              <a:rPr lang="en-GB" dirty="0" smtClean="0">
                <a:latin typeface="+mj-lt"/>
                <a:cs typeface="Times New Roman" pitchFamily="18" charset="0"/>
              </a:rPr>
              <a:t>The S (synthesis) phase is marked by DNA replication </a:t>
            </a:r>
          </a:p>
          <a:p>
            <a:pPr marL="609600" indent="-609600">
              <a:buFont typeface="Wingdings" pitchFamily="2" charset="2"/>
              <a:buChar char="q"/>
            </a:pPr>
            <a:r>
              <a:rPr lang="en-GB" dirty="0" smtClean="0">
                <a:latin typeface="+mj-lt"/>
                <a:cs typeface="Times New Roman" pitchFamily="18" charset="0"/>
              </a:rPr>
              <a:t>The G</a:t>
            </a:r>
            <a:r>
              <a:rPr lang="en-GB" baseline="-30000" dirty="0" smtClean="0">
                <a:latin typeface="+mj-lt"/>
                <a:cs typeface="Times New Roman" pitchFamily="18" charset="0"/>
              </a:rPr>
              <a:t>2</a:t>
            </a:r>
            <a:r>
              <a:rPr lang="en-GB" dirty="0" smtClean="0">
                <a:latin typeface="+mj-lt"/>
                <a:cs typeface="Times New Roman" pitchFamily="18" charset="0"/>
              </a:rPr>
              <a:t> (gap) phase occurs between the S phase and mitosis</a:t>
            </a:r>
          </a:p>
          <a:p>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division</a:t>
            </a:r>
            <a:endParaRPr lang="en-GB" dirty="0"/>
          </a:p>
        </p:txBody>
      </p:sp>
      <p:sp>
        <p:nvSpPr>
          <p:cNvPr id="3" name="Content Placeholder 2"/>
          <p:cNvSpPr>
            <a:spLocks noGrp="1"/>
          </p:cNvSpPr>
          <p:nvPr>
            <p:ph idx="1"/>
          </p:nvPr>
        </p:nvSpPr>
        <p:spPr>
          <a:xfrm>
            <a:off x="0" y="1600200"/>
            <a:ext cx="9144000" cy="4525963"/>
          </a:xfrm>
        </p:spPr>
        <p:txBody>
          <a:bodyPr/>
          <a:lstStyle/>
          <a:p>
            <a:pPr>
              <a:buFont typeface="Wingdings" pitchFamily="2" charset="2"/>
              <a:buChar char="q"/>
            </a:pPr>
            <a:r>
              <a:rPr lang="en-US" dirty="0" smtClean="0"/>
              <a:t>Genetic materials are transmitted to new cells through cell division, growth, and reproduction</a:t>
            </a:r>
          </a:p>
          <a:p>
            <a:pPr>
              <a:buFont typeface="Wingdings" pitchFamily="2" charset="2"/>
              <a:buChar char="q"/>
            </a:pPr>
            <a:r>
              <a:rPr lang="en-US" dirty="0" err="1" smtClean="0"/>
              <a:t>Interphase</a:t>
            </a:r>
            <a:endParaRPr lang="en-US" dirty="0" smtClean="0"/>
          </a:p>
          <a:p>
            <a:pPr>
              <a:buFont typeface="Wingdings" pitchFamily="2" charset="2"/>
              <a:buChar char="q"/>
            </a:pPr>
            <a:r>
              <a:rPr lang="en-US" dirty="0" smtClean="0"/>
              <a:t>Mitosis</a:t>
            </a:r>
          </a:p>
          <a:p>
            <a:pPr>
              <a:buFont typeface="Wingdings" pitchFamily="2" charset="2"/>
              <a:buChar char="q"/>
            </a:pPr>
            <a:r>
              <a:rPr lang="en-US" dirty="0" err="1" smtClean="0"/>
              <a:t>Cytokinesis</a:t>
            </a:r>
            <a:endParaRPr lang="en-US" dirty="0" smtClean="0"/>
          </a:p>
          <a:p>
            <a:pPr>
              <a:buFont typeface="Wingdings" pitchFamily="2" charset="2"/>
              <a:buChar char="q"/>
            </a:pPr>
            <a:r>
              <a:rPr lang="en-US" dirty="0" smtClean="0"/>
              <a:t>Meiosis</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cont. (internal)</a:t>
            </a:r>
            <a:endParaRPr lang="en-GB" dirty="0"/>
          </a:p>
        </p:txBody>
      </p:sp>
      <p:sp>
        <p:nvSpPr>
          <p:cNvPr id="3" name="Content Placeholder 2"/>
          <p:cNvSpPr>
            <a:spLocks noGrp="1"/>
          </p:cNvSpPr>
          <p:nvPr>
            <p:ph idx="1"/>
          </p:nvPr>
        </p:nvSpPr>
        <p:spPr/>
        <p:txBody>
          <a:bodyPr/>
          <a:lstStyle/>
          <a:p>
            <a:pPr>
              <a:buFont typeface="Wingdings" pitchFamily="2" charset="2"/>
              <a:buChar char="q"/>
            </a:pPr>
            <a:r>
              <a:rPr lang="en-GB" dirty="0" smtClean="0"/>
              <a:t>O</a:t>
            </a:r>
            <a:r>
              <a:rPr lang="en-GB" baseline="-25000" dirty="0" smtClean="0"/>
              <a:t>2</a:t>
            </a:r>
            <a:r>
              <a:rPr lang="en-GB" dirty="0" smtClean="0"/>
              <a:t> &amp; CO</a:t>
            </a:r>
            <a:r>
              <a:rPr lang="en-GB" baseline="-25000" dirty="0" smtClean="0"/>
              <a:t>2</a:t>
            </a:r>
          </a:p>
          <a:p>
            <a:pPr>
              <a:buFont typeface="Wingdings" pitchFamily="2" charset="2"/>
              <a:buChar char="q"/>
            </a:pPr>
            <a:r>
              <a:rPr lang="en-GB" dirty="0" smtClean="0"/>
              <a:t>PH</a:t>
            </a:r>
          </a:p>
          <a:p>
            <a:pPr>
              <a:buFont typeface="Wingdings" pitchFamily="2" charset="2"/>
              <a:buChar char="q"/>
            </a:pPr>
            <a:r>
              <a:rPr lang="en-GB" dirty="0" smtClean="0"/>
              <a:t>Concentration of nutrients and waste</a:t>
            </a:r>
          </a:p>
          <a:p>
            <a:pPr>
              <a:buFont typeface="Wingdings" pitchFamily="2" charset="2"/>
              <a:buChar char="q"/>
            </a:pPr>
            <a:r>
              <a:rPr lang="en-GB" dirty="0" smtClean="0"/>
              <a:t>Conc. Of electrolytes</a:t>
            </a:r>
          </a:p>
          <a:p>
            <a:pPr>
              <a:buFont typeface="Wingdings" pitchFamily="2" charset="2"/>
              <a:buChar char="q"/>
            </a:pPr>
            <a:r>
              <a:rPr lang="en-GB" dirty="0" smtClean="0"/>
              <a:t>Vol. and pressure of extracellular fluid</a:t>
            </a:r>
          </a:p>
          <a:p>
            <a:pPr>
              <a:buFont typeface="Wingdings" pitchFamily="2" charset="2"/>
              <a:buChar char="q"/>
            </a:pPr>
            <a:r>
              <a:rPr lang="en-GB" dirty="0" smtClean="0"/>
              <a:t>Blood glucose</a:t>
            </a:r>
          </a:p>
          <a:p>
            <a:pPr>
              <a:buFont typeface="Wingdings" pitchFamily="2" charset="2"/>
              <a:buChar char="q"/>
            </a:pPr>
            <a:endParaRPr lang="en-GB"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Mitosis </a:t>
            </a:r>
            <a:endParaRPr lang="en-GB" dirty="0"/>
          </a:p>
        </p:txBody>
      </p:sp>
      <p:sp>
        <p:nvSpPr>
          <p:cNvPr id="3" name="Content Placeholder 2"/>
          <p:cNvSpPr>
            <a:spLocks noGrp="1"/>
          </p:cNvSpPr>
          <p:nvPr>
            <p:ph idx="1"/>
          </p:nvPr>
        </p:nvSpPr>
        <p:spPr>
          <a:xfrm>
            <a:off x="0" y="1340768"/>
            <a:ext cx="9144000" cy="5517232"/>
          </a:xfrm>
        </p:spPr>
        <p:txBody>
          <a:bodyPr/>
          <a:lstStyle/>
          <a:p>
            <a:pPr>
              <a:lnSpc>
                <a:spcPct val="80000"/>
              </a:lnSpc>
              <a:buFont typeface="Wingdings" pitchFamily="2" charset="2"/>
              <a:buChar char="q"/>
            </a:pPr>
            <a:r>
              <a:rPr lang="en-GB" dirty="0" smtClean="0">
                <a:latin typeface="+mj-lt"/>
              </a:rPr>
              <a:t>Mitosis is nuclear division plus cytokinesis, and produces two identical daughter cells during the following steps:</a:t>
            </a:r>
          </a:p>
          <a:p>
            <a:pPr lvl="1">
              <a:lnSpc>
                <a:spcPct val="80000"/>
              </a:lnSpc>
              <a:buFont typeface="Wingdings" pitchFamily="2" charset="2"/>
              <a:buChar char="Ø"/>
            </a:pPr>
            <a:r>
              <a:rPr lang="en-GB" sz="3200" dirty="0" smtClean="0">
                <a:latin typeface="+mj-lt"/>
              </a:rPr>
              <a:t>Prophase</a:t>
            </a:r>
          </a:p>
          <a:p>
            <a:pPr lvl="1">
              <a:lnSpc>
                <a:spcPct val="80000"/>
              </a:lnSpc>
              <a:buFont typeface="Wingdings" pitchFamily="2" charset="2"/>
              <a:buChar char="Ø"/>
            </a:pPr>
            <a:r>
              <a:rPr lang="en-GB" sz="3200" dirty="0" smtClean="0">
                <a:latin typeface="+mj-lt"/>
              </a:rPr>
              <a:t>Metaphase</a:t>
            </a:r>
          </a:p>
          <a:p>
            <a:pPr lvl="1">
              <a:lnSpc>
                <a:spcPct val="80000"/>
              </a:lnSpc>
              <a:buFont typeface="Wingdings" pitchFamily="2" charset="2"/>
              <a:buChar char="Ø"/>
            </a:pPr>
            <a:r>
              <a:rPr lang="en-GB" sz="3200" dirty="0" smtClean="0">
                <a:latin typeface="+mj-lt"/>
              </a:rPr>
              <a:t>Anaphase</a:t>
            </a:r>
          </a:p>
          <a:p>
            <a:pPr lvl="1">
              <a:lnSpc>
                <a:spcPct val="80000"/>
              </a:lnSpc>
              <a:buFont typeface="Wingdings" pitchFamily="2" charset="2"/>
              <a:buChar char="Ø"/>
            </a:pPr>
            <a:r>
              <a:rPr lang="en-GB" sz="3200" dirty="0" err="1" smtClean="0">
                <a:latin typeface="+mj-lt"/>
              </a:rPr>
              <a:t>Telophase</a:t>
            </a:r>
            <a:r>
              <a:rPr lang="en-GB" sz="3200" dirty="0" smtClean="0">
                <a:latin typeface="+mj-lt"/>
              </a:rPr>
              <a:t>. </a:t>
            </a:r>
            <a:endParaRPr lang="en-US" sz="3200" dirty="0" smtClean="0">
              <a:latin typeface="+mj-lt"/>
            </a:endParaRPr>
          </a:p>
          <a:p>
            <a:pPr>
              <a:lnSpc>
                <a:spcPct val="80000"/>
              </a:lnSpc>
              <a:buFont typeface="Wingdings" pitchFamily="2" charset="2"/>
              <a:buChar char="q"/>
            </a:pPr>
            <a:endParaRPr lang="en-US" dirty="0" smtClean="0">
              <a:latin typeface="+mj-lt"/>
            </a:endParaRPr>
          </a:p>
          <a:p>
            <a:pPr>
              <a:lnSpc>
                <a:spcPct val="80000"/>
              </a:lnSpc>
              <a:buFont typeface="Wingdings" pitchFamily="2" charset="2"/>
              <a:buChar char="q"/>
            </a:pPr>
            <a:r>
              <a:rPr lang="en-GB" dirty="0" smtClean="0">
                <a:latin typeface="+mj-lt"/>
              </a:rPr>
              <a:t>Interphase is often included in discussions of mitosis, but interphase is technically not part of mitosis, but rather encompasses stages G1, S, and G2 of the cell cycle. </a:t>
            </a:r>
          </a:p>
          <a:p>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Interphase </a:t>
            </a:r>
            <a:endParaRPr lang="en-GB" dirty="0"/>
          </a:p>
        </p:txBody>
      </p:sp>
      <p:sp>
        <p:nvSpPr>
          <p:cNvPr id="3" name="Content Placeholder 2"/>
          <p:cNvSpPr>
            <a:spLocks noGrp="1"/>
          </p:cNvSpPr>
          <p:nvPr>
            <p:ph idx="1"/>
          </p:nvPr>
        </p:nvSpPr>
        <p:spPr>
          <a:xfrm>
            <a:off x="0" y="1340768"/>
            <a:ext cx="9144000" cy="4785395"/>
          </a:xfrm>
        </p:spPr>
        <p:txBody>
          <a:bodyPr>
            <a:normAutofit/>
          </a:bodyPr>
          <a:lstStyle/>
          <a:p>
            <a:pPr>
              <a:buFont typeface="Wingdings" pitchFamily="2" charset="2"/>
              <a:buChar char="q"/>
            </a:pPr>
            <a:r>
              <a:rPr lang="en-GB" dirty="0" smtClean="0"/>
              <a:t>The cell is engaged in metabolic activity and preparing for mitosis (the next four phases that lead up to this and include nuclear division).</a:t>
            </a:r>
          </a:p>
          <a:p>
            <a:pPr>
              <a:buFont typeface="Wingdings" pitchFamily="2" charset="2"/>
              <a:buChar char="q"/>
            </a:pPr>
            <a:r>
              <a:rPr lang="en-GB" dirty="0" smtClean="0"/>
              <a:t>Chromosomes are not clearly discerned in the nucleus, although a dark spot called the nucleolus may be visible. </a:t>
            </a:r>
          </a:p>
          <a:p>
            <a:pPr>
              <a:buFont typeface="Wingdings" pitchFamily="2" charset="2"/>
              <a:buChar char="q"/>
            </a:pPr>
            <a:r>
              <a:rPr lang="en-GB" dirty="0" smtClean="0"/>
              <a:t>The cell may contain a pair of centrioles  which are the organizational sites for microtubules</a:t>
            </a: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Interphase </a:t>
            </a:r>
            <a:endParaRPr lang="en-GB" dirty="0"/>
          </a:p>
        </p:txBody>
      </p:sp>
      <p:sp>
        <p:nvSpPr>
          <p:cNvPr id="3" name="Content Placeholder 2"/>
          <p:cNvSpPr>
            <a:spLocks noGrp="1"/>
          </p:cNvSpPr>
          <p:nvPr>
            <p:ph idx="1"/>
          </p:nvPr>
        </p:nvSpPr>
        <p:spPr/>
        <p:txBody>
          <a:bodyPr/>
          <a:lstStyle/>
          <a:p>
            <a:endParaRPr lang="en-GB" dirty="0"/>
          </a:p>
        </p:txBody>
      </p:sp>
      <p:pic>
        <p:nvPicPr>
          <p:cNvPr id="4" name="Picture 4" descr="interphaseB"/>
          <p:cNvPicPr>
            <a:picLocks noChangeAspect="1" noChangeArrowheads="1"/>
          </p:cNvPicPr>
          <p:nvPr/>
        </p:nvPicPr>
        <p:blipFill>
          <a:blip r:embed="rId2" cstate="print"/>
          <a:srcRect/>
          <a:stretch>
            <a:fillRect/>
          </a:stretch>
        </p:blipFill>
        <p:spPr bwMode="auto">
          <a:xfrm>
            <a:off x="1187624" y="1484784"/>
            <a:ext cx="5976664" cy="4608512"/>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Prophase </a:t>
            </a:r>
            <a:endParaRPr lang="en-GB" dirty="0"/>
          </a:p>
        </p:txBody>
      </p:sp>
      <p:sp>
        <p:nvSpPr>
          <p:cNvPr id="3" name="Content Placeholder 2"/>
          <p:cNvSpPr>
            <a:spLocks noGrp="1"/>
          </p:cNvSpPr>
          <p:nvPr>
            <p:ph idx="1"/>
          </p:nvPr>
        </p:nvSpPr>
        <p:spPr>
          <a:xfrm>
            <a:off x="0" y="1600200"/>
            <a:ext cx="9144000" cy="5257800"/>
          </a:xfrm>
        </p:spPr>
        <p:txBody>
          <a:bodyPr>
            <a:normAutofit lnSpcReduction="10000"/>
          </a:bodyPr>
          <a:lstStyle/>
          <a:p>
            <a:pPr eaLnBrk="0" hangingPunct="0">
              <a:buFont typeface="Wingdings" pitchFamily="2" charset="2"/>
              <a:buChar char="q"/>
            </a:pPr>
            <a:r>
              <a:rPr lang="en-GB" dirty="0" smtClean="0"/>
              <a:t>Chromatin in the nucleus begins to condense and becomes visible under a light microscope as chromosomes. </a:t>
            </a:r>
            <a:endParaRPr lang="en-US" dirty="0" smtClean="0"/>
          </a:p>
          <a:p>
            <a:pPr eaLnBrk="0" hangingPunct="0">
              <a:buFont typeface="Wingdings" pitchFamily="2" charset="2"/>
              <a:buChar char="q"/>
            </a:pPr>
            <a:r>
              <a:rPr lang="en-GB" dirty="0" smtClean="0"/>
              <a:t>The nucleolus disappears. </a:t>
            </a:r>
          </a:p>
          <a:p>
            <a:pPr eaLnBrk="0" hangingPunct="0">
              <a:buNone/>
            </a:pPr>
            <a:endParaRPr lang="en-US" dirty="0" smtClean="0"/>
          </a:p>
          <a:p>
            <a:pPr eaLnBrk="0" hangingPunct="0">
              <a:buFont typeface="Wingdings" pitchFamily="2" charset="2"/>
              <a:buChar char="q"/>
            </a:pPr>
            <a:r>
              <a:rPr lang="en-GB" dirty="0" smtClean="0"/>
              <a:t>Centrioles begin moving to opposite ends of the cell and </a:t>
            </a:r>
            <a:r>
              <a:rPr lang="en-GB" dirty="0" err="1" smtClean="0"/>
              <a:t>fibers</a:t>
            </a:r>
            <a:r>
              <a:rPr lang="en-GB" dirty="0" smtClean="0"/>
              <a:t> extend from the </a:t>
            </a:r>
            <a:r>
              <a:rPr lang="en-GB" dirty="0" err="1" smtClean="0"/>
              <a:t>centromeres</a:t>
            </a:r>
            <a:r>
              <a:rPr lang="en-GB" dirty="0" smtClean="0"/>
              <a:t>. </a:t>
            </a:r>
            <a:endParaRPr lang="en-US" dirty="0" smtClean="0"/>
          </a:p>
          <a:p>
            <a:pPr eaLnBrk="0" hangingPunct="0">
              <a:buNone/>
            </a:pPr>
            <a:endParaRPr lang="en-US" dirty="0" smtClean="0"/>
          </a:p>
          <a:p>
            <a:pPr eaLnBrk="0" hangingPunct="0">
              <a:buFont typeface="Wingdings" pitchFamily="2" charset="2"/>
              <a:buChar char="q"/>
            </a:pPr>
            <a:r>
              <a:rPr lang="en-GB" dirty="0" smtClean="0"/>
              <a:t>Some </a:t>
            </a:r>
            <a:r>
              <a:rPr lang="en-GB" dirty="0" err="1" smtClean="0"/>
              <a:t>fibers</a:t>
            </a:r>
            <a:r>
              <a:rPr lang="en-GB" dirty="0" smtClean="0"/>
              <a:t> cross the cell to form the mitotic spindle.</a:t>
            </a: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Prophase </a:t>
            </a:r>
            <a:endParaRPr lang="en-GB" dirty="0"/>
          </a:p>
        </p:txBody>
      </p:sp>
      <p:pic>
        <p:nvPicPr>
          <p:cNvPr id="4" name="Picture 4" descr="prophase"/>
          <p:cNvPicPr>
            <a:picLocks noGrp="1" noChangeAspect="1" noChangeArrowheads="1"/>
          </p:cNvPicPr>
          <p:nvPr>
            <p:ph idx="1"/>
          </p:nvPr>
        </p:nvPicPr>
        <p:blipFill>
          <a:blip r:embed="rId2" cstate="print"/>
          <a:srcRect/>
          <a:stretch>
            <a:fillRect/>
          </a:stretch>
        </p:blipFill>
        <p:spPr bwMode="auto">
          <a:xfrm>
            <a:off x="1691680" y="1268760"/>
            <a:ext cx="5688632" cy="4968552"/>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Metaphase </a:t>
            </a:r>
            <a:endParaRPr lang="en-GB" dirty="0"/>
          </a:p>
        </p:txBody>
      </p:sp>
      <p:pic>
        <p:nvPicPr>
          <p:cNvPr id="7" name="Picture 4" descr="metaphase"/>
          <p:cNvPicPr>
            <a:picLocks noGrp="1" noChangeAspect="1" noChangeArrowheads="1"/>
          </p:cNvPicPr>
          <p:nvPr>
            <p:ph idx="1"/>
          </p:nvPr>
        </p:nvPicPr>
        <p:blipFill>
          <a:blip r:embed="rId2" cstate="print"/>
          <a:srcRect/>
          <a:stretch>
            <a:fillRect/>
          </a:stretch>
        </p:blipFill>
        <p:spPr bwMode="auto">
          <a:xfrm>
            <a:off x="1043608" y="1340768"/>
            <a:ext cx="6336704" cy="4896544"/>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Metaphase </a:t>
            </a:r>
            <a:endParaRPr lang="en-GB" dirty="0"/>
          </a:p>
        </p:txBody>
      </p:sp>
      <p:sp>
        <p:nvSpPr>
          <p:cNvPr id="3" name="Content Placeholder 2"/>
          <p:cNvSpPr>
            <a:spLocks noGrp="1"/>
          </p:cNvSpPr>
          <p:nvPr>
            <p:ph idx="1"/>
          </p:nvPr>
        </p:nvSpPr>
        <p:spPr>
          <a:xfrm>
            <a:off x="0" y="1600200"/>
            <a:ext cx="8964488" cy="5257800"/>
          </a:xfrm>
        </p:spPr>
        <p:txBody>
          <a:bodyPr>
            <a:normAutofit/>
          </a:bodyPr>
          <a:lstStyle/>
          <a:p>
            <a:pPr marL="457200" indent="-457200">
              <a:buFont typeface="Wingdings" pitchFamily="2" charset="2"/>
              <a:buChar char="q"/>
            </a:pPr>
            <a:r>
              <a:rPr lang="en-GB" dirty="0" smtClean="0"/>
              <a:t>Spindle </a:t>
            </a:r>
            <a:r>
              <a:rPr lang="en-GB" dirty="0" err="1" smtClean="0"/>
              <a:t>fibers</a:t>
            </a:r>
            <a:r>
              <a:rPr lang="en-GB" dirty="0" smtClean="0"/>
              <a:t> </a:t>
            </a:r>
            <a:r>
              <a:rPr lang="en-US" dirty="0" smtClean="0"/>
              <a:t>line</a:t>
            </a:r>
            <a:r>
              <a:rPr lang="en-GB" dirty="0" smtClean="0"/>
              <a:t> the chromosomes along the middle of the cell nucleus. </a:t>
            </a:r>
          </a:p>
          <a:p>
            <a:pPr marL="457200" indent="-457200">
              <a:buNone/>
            </a:pPr>
            <a:endParaRPr lang="en-GB" dirty="0" smtClean="0"/>
          </a:p>
          <a:p>
            <a:pPr marL="457200" indent="-457200">
              <a:buFont typeface="Wingdings" pitchFamily="2" charset="2"/>
              <a:buChar char="q"/>
            </a:pPr>
            <a:r>
              <a:rPr lang="en-GB" dirty="0" smtClean="0"/>
              <a:t>This line is referred to as the metaphase plate.</a:t>
            </a:r>
          </a:p>
          <a:p>
            <a:pPr marL="457200" indent="-457200">
              <a:buNone/>
            </a:pPr>
            <a:r>
              <a:rPr lang="en-GB" dirty="0" smtClean="0"/>
              <a:t> </a:t>
            </a:r>
            <a:endParaRPr lang="en-US" dirty="0" smtClean="0"/>
          </a:p>
          <a:p>
            <a:pPr marL="457200" indent="-457200">
              <a:buFont typeface="Wingdings" pitchFamily="2" charset="2"/>
              <a:buChar char="q"/>
            </a:pPr>
            <a:r>
              <a:rPr lang="en-GB" dirty="0" smtClean="0"/>
              <a:t>Polar microtubules extend from the pole to the equator, and typically overlap </a:t>
            </a:r>
          </a:p>
          <a:p>
            <a:pPr>
              <a:buNone/>
            </a:pPr>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Metaphase cont.</a:t>
            </a:r>
            <a:endParaRPr lang="en-GB" dirty="0"/>
          </a:p>
        </p:txBody>
      </p:sp>
      <p:sp>
        <p:nvSpPr>
          <p:cNvPr id="3" name="Content Placeholder 2"/>
          <p:cNvSpPr>
            <a:spLocks noGrp="1"/>
          </p:cNvSpPr>
          <p:nvPr>
            <p:ph idx="1"/>
          </p:nvPr>
        </p:nvSpPr>
        <p:spPr>
          <a:xfrm>
            <a:off x="0" y="1600200"/>
            <a:ext cx="8686800" cy="4525963"/>
          </a:xfrm>
        </p:spPr>
        <p:txBody>
          <a:bodyPr/>
          <a:lstStyle/>
          <a:p>
            <a:pPr marL="457200" indent="-457200" eaLnBrk="0" hangingPunct="0">
              <a:buFont typeface="Wingdings" pitchFamily="2" charset="2"/>
              <a:buChar char="q"/>
            </a:pPr>
            <a:r>
              <a:rPr lang="en-GB" dirty="0" err="1" smtClean="0"/>
              <a:t>Kinetochore</a:t>
            </a:r>
            <a:r>
              <a:rPr lang="en-GB" dirty="0" smtClean="0"/>
              <a:t> microtubules extend from the pole to the </a:t>
            </a:r>
            <a:r>
              <a:rPr lang="en-GB" dirty="0" err="1" smtClean="0"/>
              <a:t>kinetochores</a:t>
            </a:r>
            <a:endParaRPr lang="en-US" dirty="0" smtClean="0"/>
          </a:p>
          <a:p>
            <a:pPr marL="457200" indent="-457200" eaLnBrk="0" hangingPunct="0">
              <a:buFont typeface="Wingdings" pitchFamily="2" charset="2"/>
              <a:buChar char="q"/>
            </a:pPr>
            <a:r>
              <a:rPr lang="en-GB" dirty="0" smtClean="0"/>
              <a:t>This organization helps to ensure that in the next phase, when the chromosomes are separated, each new nucleus will receive one copy of each chromosome.</a:t>
            </a:r>
          </a:p>
          <a:p>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Anaphase </a:t>
            </a:r>
            <a:endParaRPr lang="en-GB" dirty="0"/>
          </a:p>
        </p:txBody>
      </p:sp>
      <p:sp>
        <p:nvSpPr>
          <p:cNvPr id="3" name="Content Placeholder 2"/>
          <p:cNvSpPr>
            <a:spLocks noGrp="1"/>
          </p:cNvSpPr>
          <p:nvPr>
            <p:ph idx="1"/>
          </p:nvPr>
        </p:nvSpPr>
        <p:spPr>
          <a:xfrm>
            <a:off x="0" y="1600200"/>
            <a:ext cx="9144000" cy="5257800"/>
          </a:xfrm>
        </p:spPr>
        <p:txBody>
          <a:bodyPr>
            <a:normAutofit/>
          </a:bodyPr>
          <a:lstStyle/>
          <a:p>
            <a:pPr marL="457200" indent="-457200" eaLnBrk="0" hangingPunct="0">
              <a:buFont typeface="Wingdings" pitchFamily="2" charset="2"/>
              <a:buChar char="q"/>
            </a:pPr>
            <a:r>
              <a:rPr lang="en-GB" dirty="0" smtClean="0"/>
              <a:t>The paired chromosomes separate at the </a:t>
            </a:r>
            <a:r>
              <a:rPr lang="en-GB" dirty="0" err="1" smtClean="0"/>
              <a:t>kinetochores</a:t>
            </a:r>
            <a:r>
              <a:rPr lang="en-GB" dirty="0" smtClean="0"/>
              <a:t> and move to opposite sides of the cell. </a:t>
            </a:r>
          </a:p>
          <a:p>
            <a:pPr marL="457200" indent="-457200" eaLnBrk="0" hangingPunct="0">
              <a:buFont typeface="Wingdings" pitchFamily="2" charset="2"/>
              <a:buChar char="q"/>
            </a:pPr>
            <a:r>
              <a:rPr lang="en-GB" dirty="0" smtClean="0"/>
              <a:t>The chromosomes are pulled by the </a:t>
            </a:r>
            <a:r>
              <a:rPr lang="en-GB" dirty="0" err="1" smtClean="0"/>
              <a:t>kinetochore</a:t>
            </a:r>
            <a:r>
              <a:rPr lang="en-GB" dirty="0" smtClean="0"/>
              <a:t> microtubules to the poles and form a "V" shape </a:t>
            </a:r>
          </a:p>
          <a:p>
            <a:pPr>
              <a:buFont typeface="Wingdings" pitchFamily="2" charset="2"/>
              <a:buChar char="q"/>
            </a:pPr>
            <a:r>
              <a:rPr lang="en-GB" dirty="0" smtClean="0"/>
              <a:t>Motion results from a combination of </a:t>
            </a:r>
            <a:r>
              <a:rPr lang="en-GB" dirty="0" err="1" smtClean="0"/>
              <a:t>kinetochore</a:t>
            </a:r>
            <a:r>
              <a:rPr lang="en-GB" dirty="0" smtClean="0"/>
              <a:t> movement along the spindle microtubules and through the physical interaction of polar microtubules</a:t>
            </a:r>
            <a:endParaRPr lang="en-GB"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Anaphase </a:t>
            </a:r>
            <a:endParaRPr lang="en-GB" dirty="0"/>
          </a:p>
        </p:txBody>
      </p:sp>
      <p:pic>
        <p:nvPicPr>
          <p:cNvPr id="4" name="Picture 4" descr="anaphase"/>
          <p:cNvPicPr>
            <a:picLocks noGrp="1" noChangeAspect="1" noChangeArrowheads="1"/>
          </p:cNvPicPr>
          <p:nvPr>
            <p:ph idx="1"/>
          </p:nvPr>
        </p:nvPicPr>
        <p:blipFill>
          <a:blip r:embed="rId2" cstate="print"/>
          <a:srcRect/>
          <a:stretch>
            <a:fillRect/>
          </a:stretch>
        </p:blipFill>
        <p:spPr bwMode="auto">
          <a:xfrm>
            <a:off x="971600" y="1484784"/>
            <a:ext cx="7200800" cy="48245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Level of structural organization of the</a:t>
            </a:r>
            <a:br>
              <a:rPr lang="en-GB" dirty="0" smtClean="0"/>
            </a:br>
            <a:r>
              <a:rPr lang="en-GB" dirty="0" smtClean="0"/>
              <a:t>body</a:t>
            </a:r>
            <a:endParaRPr lang="en-GB" dirty="0"/>
          </a:p>
        </p:txBody>
      </p:sp>
      <p:sp>
        <p:nvSpPr>
          <p:cNvPr id="3" name="Content Placeholder 2"/>
          <p:cNvSpPr>
            <a:spLocks noGrp="1"/>
          </p:cNvSpPr>
          <p:nvPr>
            <p:ph idx="1"/>
          </p:nvPr>
        </p:nvSpPr>
        <p:spPr>
          <a:xfrm>
            <a:off x="251520" y="1600200"/>
            <a:ext cx="8496944" cy="4525963"/>
          </a:xfrm>
        </p:spPr>
        <p:txBody>
          <a:bodyPr/>
          <a:lstStyle/>
          <a:p>
            <a:pPr>
              <a:buFont typeface="Wingdings" pitchFamily="2" charset="2"/>
              <a:buChar char="q"/>
            </a:pPr>
            <a:r>
              <a:rPr lang="en-GB" dirty="0" smtClean="0"/>
              <a:t>The human body is organised structurally at different levels, starting with atoms, molecules and compounds. </a:t>
            </a:r>
          </a:p>
          <a:p>
            <a:pPr>
              <a:buFont typeface="Wingdings" pitchFamily="2" charset="2"/>
              <a:buChar char="q"/>
            </a:pPr>
            <a:r>
              <a:rPr lang="en-GB" dirty="0" smtClean="0"/>
              <a:t>It further increases in size and complexity to cells, tissues, organs</a:t>
            </a:r>
          </a:p>
          <a:p>
            <a:pPr>
              <a:buFont typeface="Wingdings" pitchFamily="2" charset="2"/>
              <a:buChar char="q"/>
            </a:pPr>
            <a:r>
              <a:rPr lang="en-GB" dirty="0" smtClean="0"/>
              <a:t>These organs finally make up the systems of a complete organism</a:t>
            </a: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Telophase</a:t>
            </a:r>
            <a:r>
              <a:rPr lang="en-GB" dirty="0" smtClean="0"/>
              <a:t> </a:t>
            </a:r>
            <a:endParaRPr lang="en-GB" dirty="0"/>
          </a:p>
        </p:txBody>
      </p:sp>
      <p:sp>
        <p:nvSpPr>
          <p:cNvPr id="3" name="Content Placeholder 2"/>
          <p:cNvSpPr>
            <a:spLocks noGrp="1"/>
          </p:cNvSpPr>
          <p:nvPr>
            <p:ph idx="1"/>
          </p:nvPr>
        </p:nvSpPr>
        <p:spPr>
          <a:xfrm>
            <a:off x="0" y="1600200"/>
            <a:ext cx="9144000" cy="5257800"/>
          </a:xfrm>
        </p:spPr>
        <p:txBody>
          <a:bodyPr>
            <a:normAutofit/>
          </a:bodyPr>
          <a:lstStyle/>
          <a:p>
            <a:pPr>
              <a:buFont typeface="Wingdings" pitchFamily="2" charset="2"/>
              <a:buChar char="q"/>
            </a:pPr>
            <a:r>
              <a:rPr lang="en-GB" dirty="0" smtClean="0"/>
              <a:t>Chromatids arrive at opposite poles of cell, and new membranes form around the daughter nuclei. </a:t>
            </a:r>
            <a:endParaRPr lang="en-US" dirty="0" smtClean="0"/>
          </a:p>
          <a:p>
            <a:pPr eaLnBrk="0" hangingPunct="0">
              <a:buFont typeface="Wingdings" pitchFamily="2" charset="2"/>
              <a:buChar char="q"/>
            </a:pPr>
            <a:r>
              <a:rPr lang="en-GB" dirty="0" smtClean="0"/>
              <a:t>The chromosomes disperse and are no longer visible under the light microscope. </a:t>
            </a:r>
            <a:endParaRPr lang="en-US" dirty="0" smtClean="0"/>
          </a:p>
          <a:p>
            <a:pPr eaLnBrk="0" hangingPunct="0">
              <a:buFont typeface="Wingdings" pitchFamily="2" charset="2"/>
              <a:buChar char="q"/>
            </a:pPr>
            <a:endParaRPr lang="en-US" dirty="0" smtClean="0"/>
          </a:p>
          <a:p>
            <a:pPr eaLnBrk="0" hangingPunct="0">
              <a:buFont typeface="Wingdings" pitchFamily="2" charset="2"/>
              <a:buChar char="q"/>
            </a:pPr>
            <a:r>
              <a:rPr lang="en-GB" dirty="0" smtClean="0"/>
              <a:t>The spindle </a:t>
            </a:r>
            <a:r>
              <a:rPr lang="en-GB" dirty="0" err="1" smtClean="0"/>
              <a:t>fibers</a:t>
            </a:r>
            <a:r>
              <a:rPr lang="en-GB" dirty="0" smtClean="0"/>
              <a:t> disperse, and cytokinesis</a:t>
            </a:r>
            <a:r>
              <a:rPr lang="en-US" dirty="0" smtClean="0"/>
              <a:t> starts.</a:t>
            </a:r>
            <a:endParaRPr lang="en-GB" dirty="0" smtClean="0"/>
          </a:p>
          <a:p>
            <a:endParaRPr lang="en-GB"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Telophase</a:t>
            </a:r>
            <a:r>
              <a:rPr lang="en-GB" dirty="0" smtClean="0"/>
              <a:t> </a:t>
            </a:r>
            <a:endParaRPr lang="en-GB" dirty="0"/>
          </a:p>
        </p:txBody>
      </p:sp>
      <p:pic>
        <p:nvPicPr>
          <p:cNvPr id="4" name="Picture 4" descr="telophase"/>
          <p:cNvPicPr>
            <a:picLocks noGrp="1" noChangeAspect="1" noChangeArrowheads="1"/>
          </p:cNvPicPr>
          <p:nvPr>
            <p:ph idx="1"/>
          </p:nvPr>
        </p:nvPicPr>
        <p:blipFill>
          <a:blip r:embed="rId2" cstate="print"/>
          <a:srcRect/>
          <a:stretch>
            <a:fillRect/>
          </a:stretch>
        </p:blipFill>
        <p:spPr bwMode="auto">
          <a:xfrm>
            <a:off x="1691680" y="1340768"/>
            <a:ext cx="5760640" cy="4896544"/>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Cytokinesis </a:t>
            </a:r>
            <a:endParaRPr lang="en-GB" dirty="0"/>
          </a:p>
        </p:txBody>
      </p:sp>
      <p:sp>
        <p:nvSpPr>
          <p:cNvPr id="3" name="Content Placeholder 2"/>
          <p:cNvSpPr>
            <a:spLocks noGrp="1"/>
          </p:cNvSpPr>
          <p:nvPr>
            <p:ph idx="1"/>
          </p:nvPr>
        </p:nvSpPr>
        <p:spPr>
          <a:xfrm>
            <a:off x="0" y="1600200"/>
            <a:ext cx="9144000" cy="5257800"/>
          </a:xfrm>
        </p:spPr>
        <p:txBody>
          <a:bodyPr/>
          <a:lstStyle/>
          <a:p>
            <a:pPr>
              <a:buFont typeface="Wingdings" pitchFamily="2" charset="2"/>
              <a:buChar char="q"/>
            </a:pPr>
            <a:r>
              <a:rPr lang="en-GB" dirty="0" smtClean="0"/>
              <a:t>Cytokinesis results when a </a:t>
            </a:r>
            <a:r>
              <a:rPr lang="en-GB" dirty="0" err="1" smtClean="0"/>
              <a:t>fiber</a:t>
            </a:r>
            <a:r>
              <a:rPr lang="en-GB" dirty="0" smtClean="0"/>
              <a:t> ring composed of a protein called </a:t>
            </a:r>
            <a:r>
              <a:rPr lang="en-GB" dirty="0" err="1" smtClean="0"/>
              <a:t>actin</a:t>
            </a:r>
            <a:r>
              <a:rPr lang="en-GB" dirty="0" smtClean="0"/>
              <a:t> around the </a:t>
            </a:r>
            <a:r>
              <a:rPr lang="en-GB" dirty="0" err="1" smtClean="0"/>
              <a:t>center</a:t>
            </a:r>
            <a:r>
              <a:rPr lang="en-GB" dirty="0" smtClean="0"/>
              <a:t> of the cell contracts </a:t>
            </a:r>
            <a:r>
              <a:rPr lang="en-GB" dirty="0" err="1" smtClean="0"/>
              <a:t>deviding</a:t>
            </a:r>
            <a:r>
              <a:rPr lang="en-GB" dirty="0" smtClean="0"/>
              <a:t> the cell into two daughter cells, each with one nucleus</a:t>
            </a:r>
            <a:endParaRPr lang="en-GB" dirty="0"/>
          </a:p>
        </p:txBody>
      </p:sp>
      <p:pic>
        <p:nvPicPr>
          <p:cNvPr id="4" name="Picture 4" descr="telophase2"/>
          <p:cNvPicPr>
            <a:picLocks noChangeAspect="1" noChangeArrowheads="1"/>
          </p:cNvPicPr>
          <p:nvPr/>
        </p:nvPicPr>
        <p:blipFill>
          <a:blip r:embed="rId2" cstate="print"/>
          <a:srcRect/>
          <a:stretch>
            <a:fillRect/>
          </a:stretch>
        </p:blipFill>
        <p:spPr bwMode="auto">
          <a:xfrm>
            <a:off x="4139952" y="3573016"/>
            <a:ext cx="4392488" cy="3284984"/>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0" name="Picture 4" descr="fig09_06"/>
          <p:cNvPicPr>
            <a:picLocks noGrp="1" noChangeAspect="1" noChangeArrowheads="1"/>
          </p:cNvPicPr>
          <p:nvPr>
            <p:ph type="title"/>
          </p:nvPr>
        </p:nvPicPr>
        <p:blipFill>
          <a:blip r:embed="rId3" cstate="print"/>
          <a:srcRect/>
          <a:stretch>
            <a:fillRect/>
          </a:stretch>
        </p:blipFill>
        <p:spPr>
          <a:xfrm>
            <a:off x="0" y="0"/>
            <a:ext cx="9144000" cy="6858000"/>
          </a:xfrm>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Reproduction</a:t>
            </a:r>
            <a:endParaRPr lang="en-GB" dirty="0"/>
          </a:p>
        </p:txBody>
      </p:sp>
      <p:sp>
        <p:nvSpPr>
          <p:cNvPr id="3" name="Content Placeholder 2"/>
          <p:cNvSpPr>
            <a:spLocks noGrp="1"/>
          </p:cNvSpPr>
          <p:nvPr>
            <p:ph idx="1"/>
          </p:nvPr>
        </p:nvSpPr>
        <p:spPr/>
        <p:txBody>
          <a:bodyPr/>
          <a:lstStyle/>
          <a:p>
            <a:pPr>
              <a:buFont typeface="Wingdings" pitchFamily="2" charset="2"/>
              <a:buChar char="q"/>
            </a:pPr>
            <a:r>
              <a:rPr lang="en-GB" dirty="0" smtClean="0">
                <a:latin typeface="+mj-lt"/>
              </a:rPr>
              <a:t>Asexual </a:t>
            </a:r>
            <a:r>
              <a:rPr lang="en-US" dirty="0" smtClean="0">
                <a:latin typeface="+mj-lt"/>
              </a:rPr>
              <a:t>r</a:t>
            </a:r>
            <a:r>
              <a:rPr lang="en-GB" dirty="0" err="1" smtClean="0">
                <a:latin typeface="+mj-lt"/>
              </a:rPr>
              <a:t>eproduction</a:t>
            </a:r>
            <a:endParaRPr lang="en-US" dirty="0" smtClean="0">
              <a:latin typeface="+mj-lt"/>
            </a:endParaRPr>
          </a:p>
          <a:p>
            <a:pPr>
              <a:buNone/>
            </a:pPr>
            <a:endParaRPr lang="en-GB" dirty="0" smtClean="0">
              <a:latin typeface="+mj-lt"/>
            </a:endParaRPr>
          </a:p>
          <a:p>
            <a:pPr>
              <a:buFont typeface="Wingdings" pitchFamily="2" charset="2"/>
              <a:buChar char="q"/>
            </a:pPr>
            <a:r>
              <a:rPr lang="en-GB" dirty="0" smtClean="0">
                <a:latin typeface="+mj-lt"/>
              </a:rPr>
              <a:t>Sexual reproduction</a:t>
            </a:r>
            <a:r>
              <a:rPr lang="en-GB" b="1" dirty="0" smtClean="0">
                <a:latin typeface="+mj-lt"/>
              </a:rPr>
              <a:t> </a:t>
            </a:r>
          </a:p>
          <a:p>
            <a:endParaRPr lang="en-GB"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Asexual reproduction </a:t>
            </a:r>
            <a:endParaRPr lang="en-GB" dirty="0"/>
          </a:p>
        </p:txBody>
      </p:sp>
      <p:sp>
        <p:nvSpPr>
          <p:cNvPr id="3" name="Content Placeholder 2"/>
          <p:cNvSpPr>
            <a:spLocks noGrp="1"/>
          </p:cNvSpPr>
          <p:nvPr>
            <p:ph idx="1"/>
          </p:nvPr>
        </p:nvSpPr>
        <p:spPr>
          <a:xfrm>
            <a:off x="0" y="1600200"/>
            <a:ext cx="9144000" cy="4525963"/>
          </a:xfrm>
        </p:spPr>
        <p:txBody>
          <a:bodyPr/>
          <a:lstStyle/>
          <a:p>
            <a:pPr>
              <a:buFont typeface="Wingdings" pitchFamily="2" charset="2"/>
              <a:buChar char="q"/>
            </a:pPr>
            <a:r>
              <a:rPr lang="en-GB" dirty="0" smtClean="0">
                <a:latin typeface="+mj-lt"/>
              </a:rPr>
              <a:t>A form of replication using only mitosis.</a:t>
            </a:r>
            <a:endParaRPr lang="en-US" dirty="0" smtClean="0">
              <a:latin typeface="+mj-lt"/>
            </a:endParaRPr>
          </a:p>
          <a:p>
            <a:pPr>
              <a:buNone/>
            </a:pPr>
            <a:endParaRPr lang="en-GB" dirty="0" smtClean="0">
              <a:latin typeface="+mj-lt"/>
            </a:endParaRPr>
          </a:p>
          <a:p>
            <a:pPr>
              <a:buFont typeface="Wingdings" pitchFamily="2" charset="2"/>
              <a:buChar char="q"/>
            </a:pPr>
            <a:r>
              <a:rPr lang="en-GB" dirty="0" smtClean="0">
                <a:latin typeface="+mj-lt"/>
              </a:rPr>
              <a:t>Produces only genetically identical offspring since all divisions are by mitosis. </a:t>
            </a:r>
          </a:p>
          <a:p>
            <a:endParaRPr lang="en-GB"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Sexual reproduction </a:t>
            </a:r>
            <a:endParaRPr lang="en-GB" dirty="0"/>
          </a:p>
        </p:txBody>
      </p:sp>
      <p:sp>
        <p:nvSpPr>
          <p:cNvPr id="3" name="Content Placeholder 2"/>
          <p:cNvSpPr>
            <a:spLocks noGrp="1"/>
          </p:cNvSpPr>
          <p:nvPr>
            <p:ph idx="1"/>
          </p:nvPr>
        </p:nvSpPr>
        <p:spPr>
          <a:xfrm>
            <a:off x="0" y="1600200"/>
            <a:ext cx="9144000" cy="5257800"/>
          </a:xfrm>
        </p:spPr>
        <p:txBody>
          <a:bodyPr/>
          <a:lstStyle/>
          <a:p>
            <a:pPr>
              <a:lnSpc>
                <a:spcPct val="90000"/>
              </a:lnSpc>
              <a:buFont typeface="Wingdings" pitchFamily="2" charset="2"/>
              <a:buChar char="q"/>
            </a:pPr>
            <a:r>
              <a:rPr lang="en-GB" dirty="0" smtClean="0">
                <a:latin typeface="+mj-lt"/>
              </a:rPr>
              <a:t>Formation of new individual by a combination of two haploid sex cells (gametes). </a:t>
            </a:r>
          </a:p>
          <a:p>
            <a:pPr>
              <a:lnSpc>
                <a:spcPct val="90000"/>
              </a:lnSpc>
              <a:buNone/>
            </a:pPr>
            <a:endParaRPr lang="en-GB" dirty="0" smtClean="0">
              <a:latin typeface="+mj-lt"/>
            </a:endParaRPr>
          </a:p>
          <a:p>
            <a:pPr>
              <a:lnSpc>
                <a:spcPct val="90000"/>
              </a:lnSpc>
              <a:buFont typeface="Wingdings" pitchFamily="2" charset="2"/>
              <a:buChar char="q"/>
            </a:pPr>
            <a:r>
              <a:rPr lang="en-GB" dirty="0" smtClean="0">
                <a:latin typeface="+mj-lt"/>
              </a:rPr>
              <a:t>Fertilization- combination of genetic information from two separate cells that have one half the original genetic information </a:t>
            </a:r>
          </a:p>
          <a:p>
            <a:pPr>
              <a:lnSpc>
                <a:spcPct val="90000"/>
              </a:lnSpc>
              <a:buFont typeface="Wingdings" pitchFamily="2" charset="2"/>
              <a:buChar char="q"/>
            </a:pPr>
            <a:endParaRPr lang="en-GB" dirty="0" smtClean="0">
              <a:latin typeface="+mj-lt"/>
            </a:endParaRPr>
          </a:p>
          <a:p>
            <a:pPr>
              <a:lnSpc>
                <a:spcPct val="90000"/>
              </a:lnSpc>
              <a:buFont typeface="Wingdings" pitchFamily="2" charset="2"/>
              <a:buChar char="q"/>
            </a:pPr>
            <a:r>
              <a:rPr lang="en-GB" dirty="0" smtClean="0">
                <a:latin typeface="+mj-lt"/>
              </a:rPr>
              <a:t>Gametes for fertilization usually come from separate parents </a:t>
            </a:r>
          </a:p>
          <a:p>
            <a:endParaRPr lang="en-GB"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Sexual reproduction cont.</a:t>
            </a:r>
            <a:endParaRPr lang="en-GB" dirty="0"/>
          </a:p>
        </p:txBody>
      </p:sp>
      <p:sp>
        <p:nvSpPr>
          <p:cNvPr id="3" name="Content Placeholder 2"/>
          <p:cNvSpPr>
            <a:spLocks noGrp="1"/>
          </p:cNvSpPr>
          <p:nvPr>
            <p:ph idx="1"/>
          </p:nvPr>
        </p:nvSpPr>
        <p:spPr>
          <a:xfrm>
            <a:off x="0" y="1600200"/>
            <a:ext cx="9144000" cy="5257800"/>
          </a:xfrm>
        </p:spPr>
        <p:txBody>
          <a:bodyPr>
            <a:normAutofit/>
          </a:bodyPr>
          <a:lstStyle/>
          <a:p>
            <a:pPr marL="609600" indent="-609600">
              <a:lnSpc>
                <a:spcPct val="90000"/>
              </a:lnSpc>
              <a:buFontTx/>
              <a:buAutoNum type="arabicPeriod"/>
            </a:pPr>
            <a:r>
              <a:rPr lang="en-GB" dirty="0" smtClean="0">
                <a:latin typeface="+mj-lt"/>
              </a:rPr>
              <a:t>Female- produces an ovum (egg) </a:t>
            </a:r>
          </a:p>
          <a:p>
            <a:pPr marL="609600" indent="-609600">
              <a:lnSpc>
                <a:spcPct val="90000"/>
              </a:lnSpc>
              <a:buFontTx/>
              <a:buAutoNum type="arabicPeriod"/>
            </a:pPr>
            <a:r>
              <a:rPr lang="en-GB" dirty="0" smtClean="0">
                <a:latin typeface="+mj-lt"/>
              </a:rPr>
              <a:t>Male produces sperm</a:t>
            </a:r>
          </a:p>
          <a:p>
            <a:pPr marL="609600" indent="-609600">
              <a:lnSpc>
                <a:spcPct val="90000"/>
              </a:lnSpc>
              <a:buNone/>
            </a:pPr>
            <a:endParaRPr lang="en-US" dirty="0" smtClean="0">
              <a:latin typeface="+mj-lt"/>
            </a:endParaRPr>
          </a:p>
          <a:p>
            <a:pPr marL="609600" indent="-609600">
              <a:lnSpc>
                <a:spcPct val="90000"/>
              </a:lnSpc>
              <a:buFont typeface="Wingdings" pitchFamily="2" charset="2"/>
              <a:buChar char="q"/>
            </a:pPr>
            <a:r>
              <a:rPr lang="en-GB" dirty="0" smtClean="0">
                <a:latin typeface="+mj-lt"/>
              </a:rPr>
              <a:t>Both gametes are haploid, with a single set of chromosomes </a:t>
            </a:r>
          </a:p>
          <a:p>
            <a:pPr marL="609600" indent="-609600">
              <a:lnSpc>
                <a:spcPct val="90000"/>
              </a:lnSpc>
              <a:buFont typeface="Wingdings" pitchFamily="2" charset="2"/>
              <a:buChar char="q"/>
            </a:pPr>
            <a:r>
              <a:rPr lang="en-GB" dirty="0" smtClean="0">
                <a:latin typeface="+mj-lt"/>
              </a:rPr>
              <a:t>The new individual is called a zygote, with two sets of chromosomes (diploid). </a:t>
            </a:r>
          </a:p>
          <a:p>
            <a:pPr marL="609600" indent="-609600">
              <a:lnSpc>
                <a:spcPct val="90000"/>
              </a:lnSpc>
              <a:buFont typeface="Wingdings" pitchFamily="2" charset="2"/>
              <a:buChar char="q"/>
            </a:pPr>
            <a:r>
              <a:rPr lang="en-GB" dirty="0" smtClean="0">
                <a:latin typeface="+mj-lt"/>
              </a:rPr>
              <a:t>Meiosis is a process to convert a diploid cell to a haploid gamete, and cause a change in the genetic information to increase diversity in the offspring. </a:t>
            </a:r>
          </a:p>
          <a:p>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Chromosomes</a:t>
            </a:r>
            <a:r>
              <a:rPr lang="en-US" dirty="0" smtClean="0"/>
              <a:t> </a:t>
            </a:r>
            <a:r>
              <a:rPr lang="en-GB" dirty="0" smtClean="0"/>
              <a:t>in a Diploid Cell</a:t>
            </a:r>
            <a:endParaRPr lang="en-GB" dirty="0"/>
          </a:p>
        </p:txBody>
      </p:sp>
      <p:sp>
        <p:nvSpPr>
          <p:cNvPr id="3" name="Content Placeholder 2"/>
          <p:cNvSpPr>
            <a:spLocks noGrp="1"/>
          </p:cNvSpPr>
          <p:nvPr>
            <p:ph idx="1"/>
          </p:nvPr>
        </p:nvSpPr>
        <p:spPr/>
        <p:txBody>
          <a:bodyPr/>
          <a:lstStyle/>
          <a:p>
            <a:pPr>
              <a:lnSpc>
                <a:spcPct val="90000"/>
              </a:lnSpc>
              <a:buFont typeface="Wingdings" pitchFamily="2" charset="2"/>
              <a:buChar char="q"/>
            </a:pPr>
            <a:r>
              <a:rPr lang="en-GB" dirty="0" smtClean="0">
                <a:latin typeface="+mj-lt"/>
              </a:rPr>
              <a:t>Diploid set for humans; 2n = 46 </a:t>
            </a:r>
          </a:p>
          <a:p>
            <a:pPr>
              <a:lnSpc>
                <a:spcPct val="90000"/>
              </a:lnSpc>
              <a:buFont typeface="Wingdings" pitchFamily="2" charset="2"/>
              <a:buChar char="q"/>
            </a:pPr>
            <a:r>
              <a:rPr lang="en-GB" dirty="0" err="1" smtClean="0">
                <a:latin typeface="+mj-lt"/>
              </a:rPr>
              <a:t>Autosomes</a:t>
            </a:r>
            <a:r>
              <a:rPr lang="en-GB" dirty="0" smtClean="0">
                <a:latin typeface="+mj-lt"/>
              </a:rPr>
              <a:t>; homologous chromosomes, one from each parent (humans = 22 sets of 2) </a:t>
            </a:r>
          </a:p>
          <a:p>
            <a:pPr>
              <a:lnSpc>
                <a:spcPct val="90000"/>
              </a:lnSpc>
              <a:buFont typeface="Wingdings" pitchFamily="2" charset="2"/>
              <a:buChar char="q"/>
            </a:pPr>
            <a:r>
              <a:rPr lang="en-GB" dirty="0" smtClean="0">
                <a:latin typeface="+mj-lt"/>
              </a:rPr>
              <a:t>Sex chromosomes (humans have 1 set) </a:t>
            </a:r>
          </a:p>
          <a:p>
            <a:pPr>
              <a:lnSpc>
                <a:spcPct val="90000"/>
              </a:lnSpc>
              <a:buFont typeface="Wingdings" pitchFamily="2" charset="2"/>
              <a:buChar char="q"/>
            </a:pPr>
            <a:r>
              <a:rPr lang="en-GB" dirty="0" smtClean="0">
                <a:latin typeface="+mj-lt"/>
              </a:rPr>
              <a:t>Female-sex chromosomes are homologous (XX) </a:t>
            </a:r>
          </a:p>
          <a:p>
            <a:pPr>
              <a:lnSpc>
                <a:spcPct val="90000"/>
              </a:lnSpc>
              <a:buFont typeface="Wingdings" pitchFamily="2" charset="2"/>
              <a:buChar char="q"/>
            </a:pPr>
            <a:r>
              <a:rPr lang="en-GB" dirty="0" smtClean="0">
                <a:latin typeface="+mj-lt"/>
              </a:rPr>
              <a:t>Male-sex chromosomes are non-homologous (XY) </a:t>
            </a:r>
          </a:p>
          <a:p>
            <a:endParaRPr lang="en-GB"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8964488" cy="4525963"/>
          </a:xfrm>
        </p:spPr>
        <p:txBody>
          <a:bodyPr>
            <a:normAutofit lnSpcReduction="10000"/>
          </a:bodyPr>
          <a:lstStyle/>
          <a:p>
            <a:pPr>
              <a:buFont typeface="Wingdings" pitchFamily="2" charset="2"/>
              <a:buChar char="q"/>
            </a:pPr>
            <a:r>
              <a:rPr lang="en-GB" dirty="0" smtClean="0"/>
              <a:t>Most cells in the human body are produced by mitosis. These are the somatic (or vegetative) line cells. </a:t>
            </a:r>
            <a:endParaRPr lang="en-US" dirty="0" smtClean="0"/>
          </a:p>
          <a:p>
            <a:pPr>
              <a:buFont typeface="Wingdings" pitchFamily="2" charset="2"/>
              <a:buChar char="q"/>
            </a:pPr>
            <a:endParaRPr lang="en-US" dirty="0" smtClean="0"/>
          </a:p>
          <a:p>
            <a:pPr>
              <a:buFont typeface="Wingdings" pitchFamily="2" charset="2"/>
              <a:buChar char="q"/>
            </a:pPr>
            <a:r>
              <a:rPr lang="en-GB" dirty="0" smtClean="0"/>
              <a:t>Cells that become gametes are referred to as germ line cells. </a:t>
            </a:r>
          </a:p>
          <a:p>
            <a:pPr>
              <a:buFont typeface="Wingdings" pitchFamily="2" charset="2"/>
              <a:buChar char="q"/>
            </a:pPr>
            <a:r>
              <a:rPr lang="en-GB" dirty="0" smtClean="0"/>
              <a:t>The vast majority of cell divisions in the human body are mitotic, with meiosis being restricted to the gonads.</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 cont. </a:t>
            </a:r>
            <a:endParaRPr lang="en-GB" dirty="0"/>
          </a:p>
        </p:txBody>
      </p:sp>
      <p:sp>
        <p:nvSpPr>
          <p:cNvPr id="3" name="Content Placeholder 2"/>
          <p:cNvSpPr>
            <a:spLocks noGrp="1"/>
          </p:cNvSpPr>
          <p:nvPr>
            <p:ph idx="1"/>
          </p:nvPr>
        </p:nvSpPr>
        <p:spPr>
          <a:xfrm>
            <a:off x="0" y="1268760"/>
            <a:ext cx="9144000" cy="5589240"/>
          </a:xfrm>
        </p:spPr>
        <p:txBody>
          <a:bodyPr>
            <a:normAutofit lnSpcReduction="10000"/>
          </a:bodyPr>
          <a:lstStyle/>
          <a:p>
            <a:pPr>
              <a:buFont typeface="Wingdings" pitchFamily="2" charset="2"/>
              <a:buChar char="q"/>
            </a:pPr>
            <a:r>
              <a:rPr lang="en-GB" b="1" dirty="0" smtClean="0"/>
              <a:t>Cell: </a:t>
            </a:r>
            <a:r>
              <a:rPr lang="en-GB" dirty="0" smtClean="0"/>
              <a:t>The smallest independent units of life. </a:t>
            </a:r>
          </a:p>
          <a:p>
            <a:pPr>
              <a:buFont typeface="Wingdings" pitchFamily="2" charset="2"/>
              <a:buChar char="§"/>
            </a:pPr>
            <a:r>
              <a:rPr lang="en-GB" dirty="0" smtClean="0"/>
              <a:t>The life of every organism depends on the many chemical activities of cells. </a:t>
            </a:r>
          </a:p>
          <a:p>
            <a:pPr>
              <a:buFont typeface="Wingdings" pitchFamily="2" charset="2"/>
              <a:buChar char="§"/>
            </a:pPr>
            <a:r>
              <a:rPr lang="en-GB" dirty="0" smtClean="0"/>
              <a:t>Some of the basic functions of cells include: growth, metabolism, irritability and reproduction.</a:t>
            </a:r>
          </a:p>
          <a:p>
            <a:pPr>
              <a:buFont typeface="Wingdings" pitchFamily="2" charset="2"/>
              <a:buChar char="q"/>
            </a:pPr>
            <a:r>
              <a:rPr lang="en-GB" b="1" dirty="0" smtClean="0"/>
              <a:t>Tissue: </a:t>
            </a:r>
            <a:r>
              <a:rPr lang="en-GB" dirty="0" smtClean="0"/>
              <a:t>A</a:t>
            </a:r>
            <a:r>
              <a:rPr lang="en-GB" b="1" dirty="0" smtClean="0"/>
              <a:t> </a:t>
            </a:r>
            <a:r>
              <a:rPr lang="en-GB" dirty="0" smtClean="0"/>
              <a:t>tissue is made up of many similar cells that perform a specific function. </a:t>
            </a:r>
          </a:p>
          <a:p>
            <a:pPr>
              <a:buFont typeface="Wingdings" pitchFamily="2" charset="2"/>
              <a:buChar char="§"/>
            </a:pPr>
            <a:r>
              <a:rPr lang="en-GB" dirty="0" smtClean="0"/>
              <a:t>The various tissues of the body are divided in to four groups. </a:t>
            </a:r>
          </a:p>
          <a:p>
            <a:pPr>
              <a:buFont typeface="Wingdings" pitchFamily="2" charset="2"/>
              <a:buChar char="§"/>
            </a:pPr>
            <a:r>
              <a:rPr lang="en-GB" dirty="0" smtClean="0"/>
              <a:t>These are epithelial, connective, nervous and muscle tissue</a:t>
            </a:r>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sz="3600" dirty="0" smtClean="0"/>
              <a:t>Diploid cells </a:t>
            </a:r>
          </a:p>
          <a:p>
            <a:pPr lvl="1">
              <a:buFont typeface="Wingdings" pitchFamily="2" charset="2"/>
              <a:buChar char="Ø"/>
            </a:pPr>
            <a:r>
              <a:rPr lang="en-US" sz="3200" dirty="0" smtClean="0"/>
              <a:t>Characteristic number of chromosome pairs per cell</a:t>
            </a:r>
          </a:p>
          <a:p>
            <a:pPr lvl="2">
              <a:buFont typeface="Wingdings" pitchFamily="2" charset="2"/>
              <a:buChar char="Ø"/>
            </a:pPr>
            <a:r>
              <a:rPr lang="en-US" sz="2800" dirty="0" smtClean="0"/>
              <a:t>Homologous chromosomes</a:t>
            </a:r>
          </a:p>
          <a:p>
            <a:pPr lvl="2">
              <a:buFont typeface="Wingdings" pitchFamily="2" charset="2"/>
              <a:buChar char="Ø"/>
            </a:pPr>
            <a:r>
              <a:rPr lang="en-US" sz="2800" dirty="0" smtClean="0"/>
              <a:t>Similar in length, shape, other features, and carry similar attributes</a:t>
            </a:r>
          </a:p>
          <a:p>
            <a:pPr>
              <a:buFont typeface="Wingdings" pitchFamily="2" charset="2"/>
              <a:buChar char="q"/>
            </a:pPr>
            <a:r>
              <a:rPr lang="en-US" sz="3600" dirty="0" smtClean="0"/>
              <a:t>Haploid cells</a:t>
            </a:r>
          </a:p>
          <a:p>
            <a:pPr lvl="1">
              <a:buFont typeface="Wingdings" pitchFamily="2" charset="2"/>
              <a:buChar char="q"/>
            </a:pPr>
            <a:r>
              <a:rPr lang="en-US" sz="3200" dirty="0" smtClean="0"/>
              <a:t>Contain only one member of each homologous chromosome pair</a:t>
            </a:r>
          </a:p>
          <a:p>
            <a:endParaRPr lang="en-GB"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on</a:t>
            </a:r>
            <a:endParaRPr lang="en-GB" dirty="0"/>
          </a:p>
        </p:txBody>
      </p:sp>
      <p:sp>
        <p:nvSpPr>
          <p:cNvPr id="3" name="Content Placeholder 2"/>
          <p:cNvSpPr>
            <a:spLocks noGrp="1"/>
          </p:cNvSpPr>
          <p:nvPr>
            <p:ph idx="1"/>
          </p:nvPr>
        </p:nvSpPr>
        <p:spPr/>
        <p:txBody>
          <a:bodyPr/>
          <a:lstStyle/>
          <a:p>
            <a:r>
              <a:rPr lang="en-GB" dirty="0" smtClean="0"/>
              <a:t>Phenotype</a:t>
            </a:r>
          </a:p>
          <a:p>
            <a:r>
              <a:rPr lang="en-GB" dirty="0" smtClean="0"/>
              <a:t>Genotype</a:t>
            </a:r>
          </a:p>
          <a:p>
            <a:r>
              <a:rPr lang="en-GB" dirty="0" smtClean="0"/>
              <a:t> </a:t>
            </a: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2410</TotalTime>
  <Words>3437</Words>
  <Application>Microsoft Office PowerPoint</Application>
  <PresentationFormat>On-screen Show (4:3)</PresentationFormat>
  <Paragraphs>417</Paragraphs>
  <Slides>91</Slides>
  <Notes>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HUMAN ANATOMY AND PHYSIOLOGY I</vt:lpstr>
      <vt:lpstr>Objectives of lecture 1</vt:lpstr>
      <vt:lpstr>LECTURE 1</vt:lpstr>
      <vt:lpstr>Physiology </vt:lpstr>
      <vt:lpstr> Homeostasis </vt:lpstr>
      <vt:lpstr>Homeostasis cont.</vt:lpstr>
      <vt:lpstr>Factors cont. (internal)</vt:lpstr>
      <vt:lpstr>Level of structural organization of the body</vt:lpstr>
      <vt:lpstr>Organisation cont. </vt:lpstr>
      <vt:lpstr>Tissues cont.</vt:lpstr>
      <vt:lpstr>Organisation cont.</vt:lpstr>
      <vt:lpstr>Terminology in anatomy</vt:lpstr>
      <vt:lpstr>Terminology cont.</vt:lpstr>
      <vt:lpstr>Anatomical position</vt:lpstr>
      <vt:lpstr>Pic. of anatomical position</vt:lpstr>
      <vt:lpstr>Position of the forearm </vt:lpstr>
      <vt:lpstr>Anatomical planes </vt:lpstr>
      <vt:lpstr>Anatomical planes </vt:lpstr>
      <vt:lpstr>Planes cont.</vt:lpstr>
      <vt:lpstr>Slide 20</vt:lpstr>
      <vt:lpstr>Directional terms</vt:lpstr>
      <vt:lpstr>Slide 22</vt:lpstr>
      <vt:lpstr>Abdomino-pelvic regions</vt:lpstr>
      <vt:lpstr>Body cavities and membranes </vt:lpstr>
      <vt:lpstr>HUMAN CELL</vt:lpstr>
      <vt:lpstr>Cell Theory </vt:lpstr>
      <vt:lpstr>The cell cont.</vt:lpstr>
      <vt:lpstr>Cell cont.</vt:lpstr>
      <vt:lpstr>Diagram of the cell</vt:lpstr>
      <vt:lpstr>Slide 30</vt:lpstr>
      <vt:lpstr>Diagram of the Human Cell</vt:lpstr>
      <vt:lpstr>Cell membrane</vt:lpstr>
      <vt:lpstr>Cell membrane cont.</vt:lpstr>
      <vt:lpstr>Cytoplasm </vt:lpstr>
      <vt:lpstr>Cytoplasm cont.</vt:lpstr>
      <vt:lpstr>Cytoplasmic organelles </vt:lpstr>
      <vt:lpstr>Organelles cont.</vt:lpstr>
      <vt:lpstr>Organelles cont.</vt:lpstr>
      <vt:lpstr>Organelles cont.</vt:lpstr>
      <vt:lpstr>Other structures found in the cell.</vt:lpstr>
      <vt:lpstr>Structures cont.</vt:lpstr>
      <vt:lpstr>Slide 42</vt:lpstr>
      <vt:lpstr> Nucleus and Nucleolus </vt:lpstr>
      <vt:lpstr> Movement across-cell membrane </vt:lpstr>
      <vt:lpstr>Passive movement of substances across the cell membrane</vt:lpstr>
      <vt:lpstr>Passive movement cont.</vt:lpstr>
      <vt:lpstr>Active movement of substances across the cell membrane</vt:lpstr>
      <vt:lpstr>Active transport</vt:lpstr>
      <vt:lpstr>Active transport cont.</vt:lpstr>
      <vt:lpstr>Edocytosis </vt:lpstr>
      <vt:lpstr>Phagocytosis </vt:lpstr>
      <vt:lpstr>Pinocytosis </vt:lpstr>
      <vt:lpstr>Cell Nucleus and DNA</vt:lpstr>
      <vt:lpstr>DNA and RNA</vt:lpstr>
      <vt:lpstr>DNA and RNA cont.</vt:lpstr>
      <vt:lpstr>DNA and RNA</vt:lpstr>
      <vt:lpstr>DNA &amp; RNA</vt:lpstr>
      <vt:lpstr>Basic differences between RNA and DNA </vt:lpstr>
      <vt:lpstr>Types of RNA</vt:lpstr>
      <vt:lpstr>Genetic transcription</vt:lpstr>
      <vt:lpstr>Genetic transcription cont.</vt:lpstr>
      <vt:lpstr>Cell cycle</vt:lpstr>
      <vt:lpstr>Cell cycle</vt:lpstr>
      <vt:lpstr>Cycle cont.</vt:lpstr>
      <vt:lpstr>Cycle cont.</vt:lpstr>
      <vt:lpstr>Cycle cont.</vt:lpstr>
      <vt:lpstr>Slide 67</vt:lpstr>
      <vt:lpstr>Cycle cont.</vt:lpstr>
      <vt:lpstr>Cell division</vt:lpstr>
      <vt:lpstr>Mitosis </vt:lpstr>
      <vt:lpstr>Interphase </vt:lpstr>
      <vt:lpstr>Interphase </vt:lpstr>
      <vt:lpstr>Prophase </vt:lpstr>
      <vt:lpstr>Prophase </vt:lpstr>
      <vt:lpstr>     Metaphase </vt:lpstr>
      <vt:lpstr>Metaphase </vt:lpstr>
      <vt:lpstr>Metaphase cont.</vt:lpstr>
      <vt:lpstr>Anaphase </vt:lpstr>
      <vt:lpstr>Anaphase </vt:lpstr>
      <vt:lpstr>Telophase </vt:lpstr>
      <vt:lpstr>Telophase </vt:lpstr>
      <vt:lpstr>Cytokinesis </vt:lpstr>
      <vt:lpstr>Slide 83</vt:lpstr>
      <vt:lpstr>Reproduction</vt:lpstr>
      <vt:lpstr>Asexual reproduction </vt:lpstr>
      <vt:lpstr>Sexual reproduction </vt:lpstr>
      <vt:lpstr>Sexual reproduction cont.</vt:lpstr>
      <vt:lpstr>Chromosomes in a Diploid Cell</vt:lpstr>
      <vt:lpstr>Slide 89</vt:lpstr>
      <vt:lpstr>Slide 90</vt:lpstr>
      <vt:lpstr>Read 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I</dc:title>
  <dc:creator>Diana</dc:creator>
  <cp:lastModifiedBy>Diana</cp:lastModifiedBy>
  <cp:revision>60</cp:revision>
  <dcterms:created xsi:type="dcterms:W3CDTF">2015-03-22T20:37:19Z</dcterms:created>
  <dcterms:modified xsi:type="dcterms:W3CDTF">2015-09-15T12:26:16Z</dcterms:modified>
</cp:coreProperties>
</file>