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BCA1-DCCA-4822-842F-BDEF544E982F}" type="datetimeFigureOut">
              <a:rPr lang="id-ID" smtClean="0"/>
              <a:pPr/>
              <a:t>28/02/2012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96C3-FBF0-430C-86AD-9DF8FCCE91C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3045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id-ID" sz="4000" b="1" dirty="0" smtClean="0"/>
              <a:t>BAB 4</a:t>
            </a:r>
            <a:r>
              <a:rPr lang="id-ID" sz="4000" b="1" dirty="0"/>
              <a:t/>
            </a:r>
            <a:br>
              <a:rPr lang="id-ID" sz="4000" b="1" dirty="0"/>
            </a:br>
            <a:r>
              <a:rPr lang="id-ID" sz="4000" b="1" dirty="0"/>
              <a:t>SISTEM PEREDARAN DARAH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0" y="1447800"/>
            <a:ext cx="45720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it-IT" sz="1700" b="1" dirty="0" smtClean="0">
                <a:solidFill>
                  <a:schemeClr val="tx1"/>
                </a:solidFill>
              </a:rPr>
              <a:t>Tujuan pembelajaran:</a:t>
            </a:r>
          </a:p>
          <a:p>
            <a:pPr algn="l"/>
            <a:r>
              <a:rPr lang="it-IT" sz="1700" dirty="0" smtClean="0">
                <a:solidFill>
                  <a:schemeClr val="tx1"/>
                </a:solidFill>
              </a:rPr>
              <a:t>Setelah </a:t>
            </a:r>
            <a:r>
              <a:rPr lang="it-IT" sz="1700" dirty="0">
                <a:solidFill>
                  <a:schemeClr val="tx1"/>
                </a:solidFill>
              </a:rPr>
              <a:t>mempelajari bab ini, </a:t>
            </a:r>
            <a:r>
              <a:rPr lang="it-IT" sz="1700" dirty="0" smtClean="0">
                <a:solidFill>
                  <a:schemeClr val="tx1"/>
                </a:solidFill>
              </a:rPr>
              <a:t>siswa</a:t>
            </a:r>
            <a:r>
              <a:rPr lang="id-ID" sz="1700" dirty="0" smtClean="0">
                <a:solidFill>
                  <a:schemeClr val="tx1"/>
                </a:solidFill>
              </a:rPr>
              <a:t> diharapkan </a:t>
            </a:r>
            <a:r>
              <a:rPr lang="id-ID" sz="1700" dirty="0">
                <a:solidFill>
                  <a:schemeClr val="tx1"/>
                </a:solidFill>
              </a:rPr>
              <a:t>dapat:</a:t>
            </a:r>
          </a:p>
          <a:p>
            <a:pPr marL="274638" indent="-274638" algn="l"/>
            <a:r>
              <a:rPr lang="id-ID" sz="1700" dirty="0">
                <a:solidFill>
                  <a:schemeClr val="tx1"/>
                </a:solidFill>
              </a:rPr>
              <a:t>• </a:t>
            </a:r>
            <a:r>
              <a:rPr lang="id-ID" sz="1700" dirty="0" smtClean="0">
                <a:solidFill>
                  <a:schemeClr val="tx1"/>
                </a:solidFill>
              </a:rPr>
              <a:t>	Mengidentifikasi struktur, </a:t>
            </a:r>
            <a:r>
              <a:rPr lang="nb-NO" sz="1700" dirty="0" smtClean="0">
                <a:solidFill>
                  <a:schemeClr val="tx1"/>
                </a:solidFill>
              </a:rPr>
              <a:t>fungsi</a:t>
            </a:r>
            <a:r>
              <a:rPr lang="nb-NO" sz="1700" dirty="0">
                <a:solidFill>
                  <a:schemeClr val="tx1"/>
                </a:solidFill>
              </a:rPr>
              <a:t>, dan proses sistem </a:t>
            </a:r>
            <a:r>
              <a:rPr lang="nb-NO" sz="1700" dirty="0" smtClean="0">
                <a:solidFill>
                  <a:schemeClr val="tx1"/>
                </a:solidFill>
              </a:rPr>
              <a:t>peredaran</a:t>
            </a:r>
            <a:r>
              <a:rPr lang="id-ID" sz="1700" dirty="0" smtClean="0">
                <a:solidFill>
                  <a:schemeClr val="tx1"/>
                </a:solidFill>
              </a:rPr>
              <a:t> darah </a:t>
            </a:r>
            <a:r>
              <a:rPr lang="id-ID" sz="1700" dirty="0">
                <a:solidFill>
                  <a:schemeClr val="tx1"/>
                </a:solidFill>
              </a:rPr>
              <a:t>pada manusia </a:t>
            </a:r>
            <a:r>
              <a:rPr lang="id-ID" sz="1700" dirty="0" smtClean="0">
                <a:solidFill>
                  <a:schemeClr val="tx1"/>
                </a:solidFill>
              </a:rPr>
              <a:t>dan hewan </a:t>
            </a:r>
            <a:r>
              <a:rPr lang="id-ID" sz="1700" dirty="0">
                <a:solidFill>
                  <a:schemeClr val="tx1"/>
                </a:solidFill>
              </a:rPr>
              <a:t>tertentu.</a:t>
            </a:r>
          </a:p>
          <a:p>
            <a:pPr marL="274638" indent="-274638" algn="l"/>
            <a:r>
              <a:rPr lang="id-ID" sz="1700" dirty="0">
                <a:solidFill>
                  <a:schemeClr val="tx1"/>
                </a:solidFill>
              </a:rPr>
              <a:t>• </a:t>
            </a:r>
            <a:r>
              <a:rPr lang="id-ID" sz="1700" dirty="0" smtClean="0">
                <a:solidFill>
                  <a:schemeClr val="tx1"/>
                </a:solidFill>
              </a:rPr>
              <a:t>	Menjelaskan </a:t>
            </a:r>
            <a:r>
              <a:rPr lang="id-ID" sz="1700" dirty="0">
                <a:solidFill>
                  <a:schemeClr val="tx1"/>
                </a:solidFill>
              </a:rPr>
              <a:t>struktur </a:t>
            </a:r>
            <a:r>
              <a:rPr lang="id-ID" sz="1700" dirty="0" smtClean="0">
                <a:solidFill>
                  <a:schemeClr val="tx1"/>
                </a:solidFill>
              </a:rPr>
              <a:t>dan fungsi </a:t>
            </a:r>
            <a:r>
              <a:rPr lang="id-ID" sz="1700" dirty="0">
                <a:solidFill>
                  <a:schemeClr val="tx1"/>
                </a:solidFill>
              </a:rPr>
              <a:t>jantung, serta </a:t>
            </a:r>
            <a:r>
              <a:rPr lang="id-ID" sz="1700" dirty="0" smtClean="0">
                <a:solidFill>
                  <a:schemeClr val="tx1"/>
                </a:solidFill>
              </a:rPr>
              <a:t>pembuluh darah </a:t>
            </a:r>
            <a:r>
              <a:rPr lang="id-ID" sz="1700" dirty="0">
                <a:solidFill>
                  <a:schemeClr val="tx1"/>
                </a:solidFill>
              </a:rPr>
              <a:t>pada manusia dan </a:t>
            </a:r>
            <a:r>
              <a:rPr lang="id-ID" sz="1700" dirty="0" smtClean="0">
                <a:solidFill>
                  <a:schemeClr val="tx1"/>
                </a:solidFill>
              </a:rPr>
              <a:t>hewan tertentu</a:t>
            </a:r>
            <a:r>
              <a:rPr lang="id-ID" sz="1700" dirty="0">
                <a:solidFill>
                  <a:schemeClr val="tx1"/>
                </a:solidFill>
              </a:rPr>
              <a:t>.</a:t>
            </a:r>
          </a:p>
          <a:p>
            <a:pPr marL="274638" indent="-274638" algn="l"/>
            <a:r>
              <a:rPr lang="id-ID" sz="1700" dirty="0">
                <a:solidFill>
                  <a:schemeClr val="tx1"/>
                </a:solidFill>
              </a:rPr>
              <a:t>• </a:t>
            </a:r>
            <a:r>
              <a:rPr lang="id-ID" sz="1700" dirty="0" smtClean="0">
                <a:solidFill>
                  <a:schemeClr val="tx1"/>
                </a:solidFill>
              </a:rPr>
              <a:t>	Mengaitkan </a:t>
            </a:r>
            <a:r>
              <a:rPr lang="id-ID" sz="1700" dirty="0">
                <a:solidFill>
                  <a:schemeClr val="tx1"/>
                </a:solidFill>
              </a:rPr>
              <a:t>struktur dan </a:t>
            </a:r>
            <a:r>
              <a:rPr lang="id-ID" sz="1700" dirty="0" smtClean="0">
                <a:solidFill>
                  <a:schemeClr val="tx1"/>
                </a:solidFill>
              </a:rPr>
              <a:t>fungsi dengan </a:t>
            </a:r>
            <a:r>
              <a:rPr lang="id-ID" sz="1700" dirty="0">
                <a:solidFill>
                  <a:schemeClr val="tx1"/>
                </a:solidFill>
              </a:rPr>
              <a:t>proses kerja </a:t>
            </a:r>
            <a:r>
              <a:rPr lang="id-ID" sz="1700" dirty="0" smtClean="0">
                <a:solidFill>
                  <a:schemeClr val="tx1"/>
                </a:solidFill>
              </a:rPr>
              <a:t>sistem peredaran </a:t>
            </a:r>
            <a:r>
              <a:rPr lang="id-ID" sz="1700" dirty="0">
                <a:solidFill>
                  <a:schemeClr val="tx1"/>
                </a:solidFill>
              </a:rPr>
              <a:t>darah pada </a:t>
            </a:r>
            <a:r>
              <a:rPr lang="id-ID" sz="1700" dirty="0" smtClean="0">
                <a:solidFill>
                  <a:schemeClr val="tx1"/>
                </a:solidFill>
              </a:rPr>
              <a:t>manusia dan </a:t>
            </a:r>
            <a:r>
              <a:rPr lang="id-ID" sz="1700" dirty="0">
                <a:solidFill>
                  <a:schemeClr val="tx1"/>
                </a:solidFill>
              </a:rPr>
              <a:t>hewan tertentu.</a:t>
            </a:r>
          </a:p>
          <a:p>
            <a:pPr marL="274638" indent="-274638" algn="l"/>
            <a:r>
              <a:rPr lang="id-ID" sz="1700" dirty="0">
                <a:solidFill>
                  <a:schemeClr val="tx1"/>
                </a:solidFill>
              </a:rPr>
              <a:t>• </a:t>
            </a:r>
            <a:r>
              <a:rPr lang="id-ID" sz="1700" dirty="0" smtClean="0">
                <a:solidFill>
                  <a:schemeClr val="tx1"/>
                </a:solidFill>
              </a:rPr>
              <a:t>	Mengidentifikasi </a:t>
            </a:r>
            <a:r>
              <a:rPr lang="id-ID" sz="1700" dirty="0">
                <a:solidFill>
                  <a:schemeClr val="tx1"/>
                </a:solidFill>
              </a:rPr>
              <a:t>kelainan </a:t>
            </a:r>
            <a:r>
              <a:rPr lang="id-ID" sz="1700" dirty="0" smtClean="0">
                <a:solidFill>
                  <a:schemeClr val="tx1"/>
                </a:solidFill>
              </a:rPr>
              <a:t>yang terjadi </a:t>
            </a:r>
            <a:r>
              <a:rPr lang="id-ID" sz="1700" dirty="0">
                <a:solidFill>
                  <a:schemeClr val="tx1"/>
                </a:solidFill>
              </a:rPr>
              <a:t>pada sistem </a:t>
            </a:r>
            <a:r>
              <a:rPr lang="id-ID" sz="1700" dirty="0" smtClean="0">
                <a:solidFill>
                  <a:schemeClr val="tx1"/>
                </a:solidFill>
              </a:rPr>
              <a:t>peredaran darah </a:t>
            </a:r>
            <a:r>
              <a:rPr lang="id-ID" sz="1700" dirty="0">
                <a:solidFill>
                  <a:schemeClr val="tx1"/>
                </a:solidFill>
              </a:rPr>
              <a:t>manusia dan </a:t>
            </a:r>
            <a:r>
              <a:rPr lang="id-ID" sz="1700" dirty="0" smtClean="0">
                <a:solidFill>
                  <a:schemeClr val="tx1"/>
                </a:solidFill>
              </a:rPr>
              <a:t>hewan tertentu</a:t>
            </a:r>
            <a:r>
              <a:rPr lang="id-ID" sz="1700" dirty="0">
                <a:solidFill>
                  <a:schemeClr val="tx1"/>
                </a:solidFill>
              </a:rPr>
              <a:t>.</a:t>
            </a:r>
          </a:p>
          <a:p>
            <a:pPr marL="274638" indent="-274638" algn="l"/>
            <a:r>
              <a:rPr lang="id-ID" sz="1700" dirty="0">
                <a:solidFill>
                  <a:schemeClr val="tx1"/>
                </a:solidFill>
              </a:rPr>
              <a:t>• </a:t>
            </a:r>
            <a:r>
              <a:rPr lang="id-ID" sz="1700" dirty="0" smtClean="0">
                <a:solidFill>
                  <a:schemeClr val="tx1"/>
                </a:solidFill>
              </a:rPr>
              <a:t>	Memberi </a:t>
            </a:r>
            <a:r>
              <a:rPr lang="id-ID" sz="1700" dirty="0">
                <a:solidFill>
                  <a:schemeClr val="tx1"/>
                </a:solidFill>
              </a:rPr>
              <a:t>contoh teknologi </a:t>
            </a:r>
            <a:r>
              <a:rPr lang="id-ID" sz="1700" dirty="0" smtClean="0">
                <a:solidFill>
                  <a:schemeClr val="tx1"/>
                </a:solidFill>
              </a:rPr>
              <a:t>yang berhubungan </a:t>
            </a:r>
            <a:r>
              <a:rPr lang="id-ID" sz="1700" dirty="0">
                <a:solidFill>
                  <a:schemeClr val="tx1"/>
                </a:solidFill>
              </a:rPr>
              <a:t>dengan </a:t>
            </a:r>
            <a:r>
              <a:rPr lang="id-ID" sz="1700" dirty="0" smtClean="0">
                <a:solidFill>
                  <a:schemeClr val="tx1"/>
                </a:solidFill>
              </a:rPr>
              <a:t>kelainan yang </a:t>
            </a:r>
            <a:r>
              <a:rPr lang="id-ID" sz="1700" dirty="0">
                <a:solidFill>
                  <a:schemeClr val="tx1"/>
                </a:solidFill>
              </a:rPr>
              <a:t>terjadi pada </a:t>
            </a:r>
            <a:r>
              <a:rPr lang="id-ID" sz="1700" dirty="0" smtClean="0">
                <a:solidFill>
                  <a:schemeClr val="tx1"/>
                </a:solidFill>
              </a:rPr>
              <a:t>sistem peredaran </a:t>
            </a:r>
            <a:r>
              <a:rPr lang="id-ID" sz="1700" dirty="0">
                <a:solidFill>
                  <a:schemeClr val="tx1"/>
                </a:solidFill>
              </a:rPr>
              <a:t>darah.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2868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2.  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Leukosit </a:t>
            </a: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</a:rPr>
              <a:t>(sel darah putih)</a:t>
            </a:r>
          </a:p>
          <a:p>
            <a:pPr marL="446088" indent="-446088">
              <a:spcBef>
                <a:spcPts val="1200"/>
              </a:spcBef>
              <a:buFont typeface="Wingdings" pitchFamily="2" charset="2"/>
              <a:buChar char="§"/>
            </a:pPr>
            <a:r>
              <a:rPr lang="id-ID" sz="2400" dirty="0" smtClean="0"/>
              <a:t>Enam </a:t>
            </a:r>
            <a:r>
              <a:rPr lang="id-ID" sz="2400" dirty="0"/>
              <a:t>jenis </a:t>
            </a:r>
            <a:r>
              <a:rPr lang="id-ID" sz="2400" dirty="0" smtClean="0"/>
              <a:t>leukosit yaitu </a:t>
            </a:r>
            <a:r>
              <a:rPr lang="id-ID" sz="2400" dirty="0"/>
              <a:t>neutrofil, eosinofil, </a:t>
            </a:r>
            <a:r>
              <a:rPr lang="id-ID" sz="2400" dirty="0" smtClean="0"/>
              <a:t>basofil, monosit</a:t>
            </a:r>
            <a:r>
              <a:rPr lang="id-ID" sz="2400" dirty="0"/>
              <a:t>, limfosit, dan sel plasma. </a:t>
            </a:r>
            <a:endParaRPr lang="en-US" sz="2400" dirty="0" smtClean="0"/>
          </a:p>
          <a:p>
            <a:pPr marL="446088" indent="-446088">
              <a:buFont typeface="Wingdings" pitchFamily="2" charset="2"/>
              <a:buChar char="§"/>
            </a:pPr>
            <a:r>
              <a:rPr lang="id-ID" sz="2400" dirty="0" smtClean="0"/>
              <a:t>Neutrofil, eosinofil</a:t>
            </a:r>
            <a:r>
              <a:rPr lang="id-ID" sz="2400" dirty="0"/>
              <a:t>, dan </a:t>
            </a:r>
            <a:r>
              <a:rPr lang="id-ID" sz="2400" dirty="0" smtClean="0"/>
              <a:t>basofil disebut </a:t>
            </a:r>
            <a:r>
              <a:rPr lang="id-ID" sz="2400" i="1" dirty="0" smtClean="0"/>
              <a:t>granulosit, </a:t>
            </a:r>
            <a:r>
              <a:rPr lang="sv-SE" sz="2400" dirty="0" smtClean="0"/>
              <a:t>limfosit </a:t>
            </a:r>
            <a:r>
              <a:rPr lang="sv-SE" sz="2400" dirty="0"/>
              <a:t>dan monosit </a:t>
            </a:r>
            <a:r>
              <a:rPr lang="sv-SE" sz="2400" dirty="0" smtClean="0"/>
              <a:t>disebut</a:t>
            </a:r>
            <a:r>
              <a:rPr lang="id-ID" sz="2400" dirty="0" smtClean="0"/>
              <a:t> </a:t>
            </a:r>
            <a:r>
              <a:rPr lang="id-ID" sz="2400" i="1" dirty="0" smtClean="0"/>
              <a:t>agranulosit.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Sebagian dibentuk dalam sumsum tulang (granulosit, monosit, dan limfosit) sebagian dalam jaringan</a:t>
            </a:r>
            <a:r>
              <a:rPr lang="es-ES" sz="2400" dirty="0" err="1" smtClean="0"/>
              <a:t>limfa</a:t>
            </a:r>
            <a:r>
              <a:rPr lang="es-ES" sz="2400" dirty="0" smtClean="0"/>
              <a:t> (</a:t>
            </a:r>
            <a:r>
              <a:rPr lang="es-ES" sz="2400" dirty="0" err="1" smtClean="0"/>
              <a:t>limfosit</a:t>
            </a:r>
            <a:r>
              <a:rPr lang="es-ES" sz="2400" dirty="0" smtClean="0"/>
              <a:t> dan </a:t>
            </a:r>
            <a:r>
              <a:rPr lang="es-ES" sz="2400" dirty="0" err="1" smtClean="0"/>
              <a:t>sel-sel</a:t>
            </a:r>
            <a:r>
              <a:rPr lang="es-ES" sz="2400" dirty="0" smtClean="0"/>
              <a:t> plasma).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2400" dirty="0" err="1" smtClean="0"/>
              <a:t>Bahan</a:t>
            </a:r>
            <a:r>
              <a:rPr lang="id-ID" sz="2400" dirty="0" smtClean="0"/>
              <a:t> yang diperlukan untuk membentuk leukosit adalah vitamin dan asam amino.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Manfaat leukosit adalah untuk membantu pertahanan tubuh terhadap infeksi yang masuk.</a:t>
            </a:r>
          </a:p>
          <a:p>
            <a:pPr marL="850900" indent="-393700">
              <a:buFont typeface="Wingdings" pitchFamily="2" charset="2"/>
              <a:buChar char="§"/>
            </a:pPr>
            <a:endParaRPr lang="id-ID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1336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9738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3.    Keping-keping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Darah (Trombosit)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343400"/>
            <a:ext cx="2143140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d-ID" sz="2000" dirty="0"/>
              <a:t>Mekanisme penggumpalan darah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667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Fungsi utamanya adalah </a:t>
            </a:r>
            <a:r>
              <a:rPr lang="id-ID" sz="2400" dirty="0"/>
              <a:t>sebagai sistem </a:t>
            </a:r>
            <a:r>
              <a:rPr lang="id-ID" sz="2400" dirty="0" smtClean="0"/>
              <a:t>pertahanan</a:t>
            </a:r>
            <a:r>
              <a:rPr lang="id-ID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2971800" cy="53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33800" y="4724400"/>
            <a:ext cx="838200" cy="3048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3931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9738" algn="l"/>
              </a:tabLst>
            </a:pP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</a:rPr>
              <a:t>Penggolongan </a:t>
            </a: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</a:rPr>
              <a:t>darah</a:t>
            </a:r>
            <a:endParaRPr lang="id-ID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794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/>
              <a:t>Aglutinogen</a:t>
            </a:r>
            <a:r>
              <a:rPr lang="id-ID" sz="2400" dirty="0"/>
              <a:t> adalah </a:t>
            </a:r>
            <a:r>
              <a:rPr lang="id-ID" sz="2400" dirty="0" smtClean="0"/>
              <a:t>antigen-antigen dalam </a:t>
            </a:r>
            <a:r>
              <a:rPr lang="id-ID" sz="2400" dirty="0"/>
              <a:t>eritrosit yang membuat sel </a:t>
            </a:r>
            <a:r>
              <a:rPr lang="id-ID" sz="2400" dirty="0" smtClean="0"/>
              <a:t>peka terhadap aglutinasi.</a:t>
            </a:r>
          </a:p>
          <a:p>
            <a:r>
              <a:rPr lang="id-ID" sz="2400" i="1" dirty="0"/>
              <a:t>Aglutinin</a:t>
            </a:r>
            <a:r>
              <a:rPr lang="id-ID" sz="2400" dirty="0"/>
              <a:t> adalah substansi </a:t>
            </a:r>
            <a:r>
              <a:rPr lang="id-ID" sz="2400" dirty="0" smtClean="0"/>
              <a:t>yang menyebabkan </a:t>
            </a:r>
            <a:r>
              <a:rPr lang="id-ID" sz="2400" dirty="0"/>
              <a:t>aglutinasi </a:t>
            </a:r>
            <a:r>
              <a:rPr lang="id-ID" sz="2400" dirty="0" smtClean="0"/>
              <a:t>sel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62000" y="3810000"/>
            <a:ext cx="7696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200" dirty="0"/>
              <a:t>Golongan darah dengan unsur </a:t>
            </a:r>
            <a:r>
              <a:rPr lang="id-ID" sz="2200" dirty="0" smtClean="0"/>
              <a:t>aglutinogen dan </a:t>
            </a:r>
            <a:r>
              <a:rPr lang="id-ID" sz="2200" dirty="0"/>
              <a:t>aglutininnya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2004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 Golongan darah sistem ABO</a:t>
            </a:r>
            <a:endParaRPr lang="id-ID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191000"/>
            <a:ext cx="50577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9200"/>
            <a:ext cx="444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355600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2.  Golongan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darah sistem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Rhesus</a:t>
            </a:r>
            <a:endParaRPr lang="id-ID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86740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/>
              <a:t>Pemindahan antibodi anti-Rh </a:t>
            </a:r>
            <a:r>
              <a:rPr lang="id-ID" dirty="0" smtClean="0"/>
              <a:t>pada ibu </a:t>
            </a:r>
            <a:r>
              <a:rPr lang="id-ID" dirty="0"/>
              <a:t>hamil terhadap bayinya.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14111" t="14262" r="50732" b="5000"/>
          <a:stretch>
            <a:fillRect/>
          </a:stretch>
        </p:blipFill>
        <p:spPr bwMode="auto">
          <a:xfrm>
            <a:off x="5105400" y="1169337"/>
            <a:ext cx="3352800" cy="45116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19812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d-ID" sz="2400" dirty="0" smtClean="0"/>
              <a:t>Didasarkan atas ada tidaknya aglutinogen Rhesus (Rh) yang disebut juga faktor rhesus.</a:t>
            </a:r>
          </a:p>
          <a:p>
            <a:pPr>
              <a:spcBef>
                <a:spcPts val="1200"/>
              </a:spcBef>
            </a:pPr>
            <a:endParaRPr lang="id-ID" sz="2400" dirty="0" smtClean="0"/>
          </a:p>
          <a:p>
            <a:pPr>
              <a:spcBef>
                <a:spcPts val="1200"/>
              </a:spcBef>
            </a:pPr>
            <a:r>
              <a:rPr lang="id-ID" sz="2400" dirty="0" smtClean="0"/>
              <a:t>Seseorang yang memiliki faktor Rh di dalam darah merahnya disebut bergolongan Rh</a:t>
            </a:r>
            <a:r>
              <a:rPr lang="id-ID" sz="2400" baseline="30000" dirty="0" smtClean="0"/>
              <a:t>+</a:t>
            </a:r>
            <a:r>
              <a:rPr lang="id-ID" sz="2400" dirty="0" smtClean="0"/>
              <a:t>, sedangkan orang yang tidak memiliki faktor Rh dalam darah merahnya disebut bergolongan Rh</a:t>
            </a:r>
            <a:r>
              <a:rPr lang="id-ID" sz="2400" baseline="30000" dirty="0" smtClean="0"/>
              <a:t>-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2294987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3538" algn="l"/>
              </a:tabLst>
            </a:pP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Transfusi darah</a:t>
            </a:r>
          </a:p>
          <a:p>
            <a:pPr>
              <a:lnSpc>
                <a:spcPct val="150000"/>
              </a:lnSpc>
              <a:tabLst>
                <a:tab pos="363538" algn="l"/>
              </a:tabLst>
            </a:pPr>
            <a:r>
              <a:rPr lang="id-ID" sz="2400" dirty="0" smtClean="0"/>
              <a:t>	</a:t>
            </a:r>
            <a:endParaRPr lang="id-ID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3183" t="46250" r="48730" b="18750"/>
          <a:stretch>
            <a:fillRect/>
          </a:stretch>
        </p:blipFill>
        <p:spPr bwMode="auto">
          <a:xfrm>
            <a:off x="1676400" y="1828800"/>
            <a:ext cx="5000660" cy="26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029200"/>
            <a:ext cx="8602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Wingdings" pitchFamily="2" charset="2"/>
              <a:buChar char="§"/>
              <a:tabLst>
                <a:tab pos="355600" algn="l"/>
              </a:tabLst>
            </a:pPr>
            <a:r>
              <a:rPr lang="id-ID" sz="2400" dirty="0" smtClean="0"/>
              <a:t>Golongan </a:t>
            </a:r>
            <a:r>
              <a:rPr lang="id-ID" sz="2400" dirty="0"/>
              <a:t>darah </a:t>
            </a:r>
            <a:r>
              <a:rPr lang="id-ID" sz="2400" dirty="0" smtClean="0"/>
              <a:t>O dapat </a:t>
            </a:r>
            <a:r>
              <a:rPr lang="id-ID" sz="2400" dirty="0"/>
              <a:t>memberikan darahnya ke </a:t>
            </a:r>
            <a:r>
              <a:rPr lang="id-ID" sz="2400" dirty="0" smtClean="0"/>
              <a:t>semua golongan </a:t>
            </a:r>
            <a:r>
              <a:rPr lang="id-ID" sz="2400" dirty="0"/>
              <a:t>darah sehingga disebut </a:t>
            </a:r>
            <a:r>
              <a:rPr lang="id-ID" sz="2400" i="1" dirty="0"/>
              <a:t>donor </a:t>
            </a:r>
            <a:r>
              <a:rPr lang="id-ID" sz="2400" i="1" dirty="0" smtClean="0"/>
              <a:t>universal.</a:t>
            </a:r>
          </a:p>
          <a:p>
            <a:pPr marL="346075" indent="-346075">
              <a:buFont typeface="Wingdings" pitchFamily="2" charset="2"/>
              <a:buChar char="§"/>
              <a:tabLst>
                <a:tab pos="355600" algn="l"/>
              </a:tabLst>
            </a:pPr>
            <a:r>
              <a:rPr lang="de-DE" sz="2400" dirty="0" smtClean="0"/>
              <a:t>Golongan </a:t>
            </a:r>
            <a:r>
              <a:rPr lang="de-DE" sz="2400" dirty="0"/>
              <a:t>darah AB disebut </a:t>
            </a:r>
            <a:r>
              <a:rPr lang="de-DE" sz="2400" i="1" dirty="0" smtClean="0"/>
              <a:t>resipien</a:t>
            </a:r>
            <a:r>
              <a:rPr lang="id-ID" sz="2400" i="1" dirty="0" smtClean="0"/>
              <a:t> universal </a:t>
            </a:r>
            <a:r>
              <a:rPr lang="id-ID" sz="2400" dirty="0"/>
              <a:t>karena dapat menerima darah </a:t>
            </a:r>
            <a:r>
              <a:rPr lang="id-ID" sz="2400" dirty="0" smtClean="0"/>
              <a:t>dari semua </a:t>
            </a:r>
            <a:r>
              <a:rPr lang="id-ID" sz="2400" dirty="0"/>
              <a:t>golongan darah.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0"/>
            <a:ext cx="2066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295400"/>
            <a:ext cx="3420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Struktur pembuluh darah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8984" t="23497" r="47803" b="13716"/>
          <a:stretch>
            <a:fillRect/>
          </a:stretch>
        </p:blipFill>
        <p:spPr bwMode="auto">
          <a:xfrm>
            <a:off x="1676400" y="1752600"/>
            <a:ext cx="5643602" cy="48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8400"/>
            <a:ext cx="8643998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600" dirty="0" smtClean="0"/>
              <a:t>Pembuluh nadi (arteri) adalah pembuluh yang membawa darah </a:t>
            </a:r>
            <a:r>
              <a:rPr lang="de-DE" sz="2600" dirty="0" smtClean="0"/>
              <a:t>dari jantung dan umumnya mengandung</a:t>
            </a:r>
            <a:r>
              <a:rPr lang="id-ID" sz="2600" dirty="0" smtClean="0"/>
              <a:t> </a:t>
            </a:r>
            <a:r>
              <a:rPr lang="sv-SE" sz="2600" dirty="0" smtClean="0"/>
              <a:t>banyak oksigen. </a:t>
            </a:r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600" dirty="0" smtClean="0"/>
              <a:t>Pembuluh ini tebal, elastis,</a:t>
            </a:r>
            <a:r>
              <a:rPr lang="id-ID" sz="2600" dirty="0" smtClean="0"/>
              <a:t> </a:t>
            </a:r>
            <a:r>
              <a:rPr lang="fi-FI" sz="2600" dirty="0" smtClean="0"/>
              <a:t>dan memiliki sebuah katup (</a:t>
            </a:r>
            <a:r>
              <a:rPr lang="fi-FI" sz="2600" i="1" dirty="0" smtClean="0"/>
              <a:t>valvula semilunaris)</a:t>
            </a:r>
            <a:r>
              <a:rPr lang="id-ID" sz="2600" i="1" dirty="0" smtClean="0"/>
              <a:t> </a:t>
            </a:r>
            <a:r>
              <a:rPr lang="id-ID" sz="2600" dirty="0" smtClean="0"/>
              <a:t>terletak di </a:t>
            </a:r>
            <a:r>
              <a:rPr lang="fi-FI" sz="2600" dirty="0" smtClean="0"/>
              <a:t>dekat permukaan sehingga dapat dirasakan</a:t>
            </a:r>
            <a:r>
              <a:rPr lang="id-ID" sz="2600" dirty="0" smtClean="0"/>
              <a:t> denyutnya.</a:t>
            </a:r>
            <a:endParaRPr lang="id-ID" sz="2600" dirty="0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3402085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Pembuluh Nadi (Arteri)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429684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9738" algn="l"/>
              </a:tabLst>
            </a:pPr>
            <a:r>
              <a:rPr lang="id-ID" sz="2800" dirty="0" smtClean="0"/>
              <a:t>Pembuluh nadi </a:t>
            </a:r>
            <a:r>
              <a:rPr lang="sv-SE" sz="2800" dirty="0" smtClean="0"/>
              <a:t>tersusun atas tiga lapis jaringan.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9738" algn="l"/>
              </a:tabLst>
            </a:pPr>
            <a:r>
              <a:rPr lang="sv-SE" sz="2800" dirty="0" smtClean="0"/>
              <a:t>Lapisan</a:t>
            </a:r>
            <a:r>
              <a:rPr lang="id-ID" sz="2800" dirty="0" smtClean="0"/>
              <a:t> luar berupa jaringan ikat yang kuat dan </a:t>
            </a:r>
            <a:r>
              <a:rPr lang="fi-FI" sz="2800" dirty="0" smtClean="0"/>
              <a:t>elastis.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9738" algn="l"/>
              </a:tabLst>
            </a:pPr>
            <a:r>
              <a:rPr lang="fi-FI" sz="2800" dirty="0" smtClean="0"/>
              <a:t>Lapisan tengah berupa otot polos</a:t>
            </a:r>
            <a:r>
              <a:rPr lang="id-ID" sz="2800" dirty="0" smtClean="0"/>
              <a:t> </a:t>
            </a:r>
            <a:r>
              <a:rPr lang="nn-NO" sz="2800" dirty="0" smtClean="0"/>
              <a:t>yang berkontraksi secara tak sadar.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9738" algn="l"/>
              </a:tabLst>
            </a:pPr>
            <a:r>
              <a:rPr lang="id-ID" sz="2800" dirty="0" smtClean="0"/>
              <a:t>Lapisan dalam berupa jaringan endotelium yang melindungi jaringan di dalamnya.</a:t>
            </a:r>
            <a:endParaRPr lang="id-ID" sz="28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71600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Pembuluh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nadi besar (aorta)</a:t>
            </a:r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i="1" dirty="0" smtClean="0"/>
              <a:t>Aorta </a:t>
            </a:r>
            <a:r>
              <a:rPr lang="sv-SE" sz="2400" dirty="0"/>
              <a:t>adalah pembuluh yang </a:t>
            </a:r>
            <a:r>
              <a:rPr lang="sv-SE" sz="2400" dirty="0" smtClean="0"/>
              <a:t>dilewati</a:t>
            </a:r>
            <a:r>
              <a:rPr lang="id-ID" sz="2400" i="1" dirty="0" smtClean="0"/>
              <a:t> </a:t>
            </a:r>
            <a:r>
              <a:rPr lang="de-DE" sz="2400" dirty="0" smtClean="0"/>
              <a:t>darah </a:t>
            </a:r>
            <a:r>
              <a:rPr lang="de-DE" sz="2400" dirty="0"/>
              <a:t>dari bilik kiri jantung menuju </a:t>
            </a:r>
            <a:r>
              <a:rPr lang="de-DE" sz="2400" dirty="0" smtClean="0"/>
              <a:t>ke</a:t>
            </a:r>
            <a:r>
              <a:rPr lang="id-ID" sz="2400" dirty="0" smtClean="0"/>
              <a:t> seluruh </a:t>
            </a:r>
            <a:r>
              <a:rPr lang="id-ID" sz="2400" dirty="0"/>
              <a:t>tubuh. </a:t>
            </a:r>
            <a:endParaRPr lang="en-US" sz="2400" dirty="0" smtClean="0"/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Aorta bercabang-cabang, </a:t>
            </a:r>
            <a:r>
              <a:rPr lang="fi-FI" sz="2400" dirty="0" smtClean="0"/>
              <a:t>dan disebut</a:t>
            </a:r>
            <a:r>
              <a:rPr lang="id-ID" sz="2400" dirty="0" smtClean="0"/>
              <a:t> pembuluh </a:t>
            </a:r>
            <a:r>
              <a:rPr lang="id-ID" sz="2400" dirty="0"/>
              <a:t>nadi (</a:t>
            </a:r>
            <a:r>
              <a:rPr lang="id-ID" sz="2400" i="1" dirty="0"/>
              <a:t>arteri). Arteri </a:t>
            </a:r>
            <a:r>
              <a:rPr lang="id-ID" sz="2400" dirty="0" smtClean="0"/>
              <a:t>bercabang-cabang,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/>
              <a:t>arteriola</a:t>
            </a:r>
            <a:r>
              <a:rPr lang="en-US" sz="2400" i="1" dirty="0"/>
              <a:t>.</a:t>
            </a:r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Arteriola </a:t>
            </a:r>
            <a:r>
              <a:rPr lang="id-ID" sz="2400" dirty="0"/>
              <a:t>bercabang halus </a:t>
            </a:r>
            <a:r>
              <a:rPr lang="id-ID" sz="2400" dirty="0" smtClean="0"/>
              <a:t>disebut </a:t>
            </a:r>
            <a:r>
              <a:rPr lang="id-ID" sz="2400" i="1" dirty="0" smtClean="0"/>
              <a:t>kapiler. </a:t>
            </a:r>
            <a:endParaRPr lang="en-US" sz="2400" i="1" dirty="0" smtClean="0"/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Kapiler tersusun oleh</a:t>
            </a:r>
            <a:r>
              <a:rPr lang="id-ID" sz="2400" dirty="0" smtClean="0"/>
              <a:t> satu </a:t>
            </a:r>
            <a:r>
              <a:rPr lang="id-ID" sz="2400" dirty="0"/>
              <a:t>lapis jaringan endotelium. </a:t>
            </a:r>
            <a:endParaRPr lang="en-US" sz="2400" dirty="0" smtClean="0"/>
          </a:p>
          <a:p>
            <a:pPr marL="9144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Kapiler-kapiler </a:t>
            </a:r>
            <a:r>
              <a:rPr lang="id-ID" sz="2400" dirty="0"/>
              <a:t>akan saling </a:t>
            </a:r>
            <a:r>
              <a:rPr lang="id-ID" sz="2400" dirty="0" smtClean="0"/>
              <a:t>bertautan dan </a:t>
            </a:r>
            <a:r>
              <a:rPr lang="id-ID" sz="2400" dirty="0"/>
              <a:t>berhubungan dengan kapiler vena </a:t>
            </a:r>
            <a:r>
              <a:rPr lang="id-ID" sz="2400" dirty="0" smtClean="0"/>
              <a:t>yang dinamakan </a:t>
            </a:r>
            <a:r>
              <a:rPr lang="id-ID" sz="2400" i="1" dirty="0"/>
              <a:t>venula.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828800"/>
            <a:ext cx="85487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  <a:tabLst>
                <a:tab pos="355600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Pembuluh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nadi paru-paru (arteri pulmonalis</a:t>
            </a: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514350" indent="-514350">
              <a:tabLst>
                <a:tab pos="355600" algn="l"/>
              </a:tabLst>
            </a:pPr>
            <a:endParaRPr lang="id-ID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693738" indent="-346075">
              <a:buFont typeface="Wingdings" pitchFamily="2" charset="2"/>
              <a:buChar char="§"/>
            </a:pPr>
            <a:r>
              <a:rPr lang="id-ID" sz="2400" dirty="0" smtClean="0"/>
              <a:t>Adalah pembuluh </a:t>
            </a:r>
            <a:r>
              <a:rPr lang="id-ID" sz="2400" dirty="0"/>
              <a:t>yang dilewati darah dari </a:t>
            </a:r>
            <a:r>
              <a:rPr lang="id-ID" sz="2400" dirty="0" smtClean="0"/>
              <a:t>bilik kanan </a:t>
            </a:r>
            <a:r>
              <a:rPr lang="id-ID" sz="2400" dirty="0"/>
              <a:t>menuju paru-paru (pulmo). </a:t>
            </a:r>
            <a:endParaRPr lang="en-US" sz="2400" dirty="0" smtClean="0"/>
          </a:p>
          <a:p>
            <a:pPr marL="693738" indent="-346075">
              <a:buFont typeface="Wingdings" pitchFamily="2" charset="2"/>
              <a:buChar char="§"/>
            </a:pPr>
            <a:r>
              <a:rPr lang="id-ID" sz="2400" dirty="0" smtClean="0"/>
              <a:t>Banyak mengandung karbon dioksida </a:t>
            </a:r>
            <a:r>
              <a:rPr lang="id-ID" sz="2400" dirty="0"/>
              <a:t>yang akan dilepaskan ke paruparu.</a:t>
            </a:r>
          </a:p>
          <a:p>
            <a:pPr marL="693738" indent="-346075">
              <a:buFont typeface="Wingdings" pitchFamily="2" charset="2"/>
              <a:buChar char="§"/>
            </a:pPr>
            <a:r>
              <a:rPr lang="it-IT" sz="2400" dirty="0" smtClean="0"/>
              <a:t>Di </a:t>
            </a:r>
            <a:r>
              <a:rPr lang="it-IT" sz="2400" dirty="0"/>
              <a:t>dalam </a:t>
            </a:r>
            <a:r>
              <a:rPr lang="it-IT" sz="2400" dirty="0" smtClean="0"/>
              <a:t>paru-paru,</a:t>
            </a:r>
            <a:r>
              <a:rPr lang="id-ID" sz="2400" dirty="0" smtClean="0"/>
              <a:t> darah </a:t>
            </a:r>
            <a:r>
              <a:rPr lang="id-ID" sz="2400" dirty="0"/>
              <a:t>melepas karbon dioksida </a:t>
            </a:r>
            <a:r>
              <a:rPr lang="id-ID" sz="2400" dirty="0" smtClean="0"/>
              <a:t>dan mengikat </a:t>
            </a:r>
            <a:r>
              <a:rPr lang="id-ID" sz="2400" dirty="0"/>
              <a:t>oksigen. </a:t>
            </a:r>
            <a:endParaRPr lang="en-US" sz="2400" dirty="0" smtClean="0"/>
          </a:p>
          <a:p>
            <a:pPr marL="693738" indent="-346075">
              <a:buFont typeface="Wingdings" pitchFamily="2" charset="2"/>
              <a:buChar char="§"/>
            </a:pPr>
            <a:r>
              <a:rPr lang="id-ID" sz="2400" dirty="0" smtClean="0"/>
              <a:t>Dari </a:t>
            </a:r>
            <a:r>
              <a:rPr lang="id-ID" sz="2400" dirty="0"/>
              <a:t>kapiler di </a:t>
            </a:r>
            <a:r>
              <a:rPr lang="id-ID" sz="2400" dirty="0" smtClean="0"/>
              <a:t>paruparu, darah </a:t>
            </a:r>
            <a:r>
              <a:rPr lang="id-ID" sz="2400" dirty="0"/>
              <a:t>akan menuju ke </a:t>
            </a:r>
            <a:r>
              <a:rPr lang="id-ID" sz="2400" dirty="0" smtClean="0"/>
              <a:t>venula, </a:t>
            </a:r>
            <a:r>
              <a:rPr lang="fi-FI" sz="2400" dirty="0" smtClean="0"/>
              <a:t>kemudian </a:t>
            </a:r>
            <a:r>
              <a:rPr lang="fi-FI" sz="2400" dirty="0"/>
              <a:t>ke vena pulmonalis dan </a:t>
            </a:r>
            <a:r>
              <a:rPr lang="fi-FI" sz="2400" dirty="0" smtClean="0"/>
              <a:t>kembali</a:t>
            </a:r>
            <a:r>
              <a:rPr lang="id-ID" sz="2400" dirty="0" smtClean="0"/>
              <a:t> ke </a:t>
            </a:r>
            <a:r>
              <a:rPr lang="id-ID" sz="2400" dirty="0"/>
              <a:t>jantung.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701118" cy="55399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id-ID" sz="3000" b="1" dirty="0"/>
              <a:t>KOMPONEN </a:t>
            </a:r>
            <a:r>
              <a:rPr lang="id-ID" sz="3000" b="1" dirty="0" smtClean="0"/>
              <a:t>SISTEM PEREDARAN </a:t>
            </a:r>
            <a:r>
              <a:rPr lang="id-ID" sz="3000" b="1" dirty="0"/>
              <a:t>DARAH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2766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029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Jantung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129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tabLst>
                <a:tab pos="444500" algn="l"/>
              </a:tabLst>
            </a:pP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</a:rPr>
              <a:t>	Pembuluh </a:t>
            </a: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</a:rPr>
              <a:t>Balik (Vena)</a:t>
            </a:r>
          </a:p>
          <a:p>
            <a:pPr marL="539750" indent="-360363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id-ID" sz="2800" dirty="0" smtClean="0"/>
              <a:t>Pembuluh yang </a:t>
            </a:r>
            <a:r>
              <a:rPr lang="id-ID" sz="2800" dirty="0"/>
              <a:t>membawa darah kembali ke </a:t>
            </a:r>
            <a:r>
              <a:rPr lang="id-ID" sz="2800" dirty="0" smtClean="0"/>
              <a:t>jantung, yang mengandung karbon dioksida. D</a:t>
            </a:r>
            <a:endParaRPr lang="en-US" sz="2800" dirty="0" smtClean="0"/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800" dirty="0" smtClean="0"/>
              <a:t>inding pembuluh lebih </a:t>
            </a:r>
            <a:r>
              <a:rPr lang="id-ID" sz="2800" dirty="0"/>
              <a:t>tipis dan tidak elastis. </a:t>
            </a:r>
            <a:endParaRPr lang="en-US" sz="2800" dirty="0" smtClean="0"/>
          </a:p>
          <a:p>
            <a:pPr marL="539750" indent="-360363">
              <a:lnSpc>
                <a:spcPct val="150000"/>
              </a:lnSpc>
              <a:buFont typeface="Arial" pitchFamily="34" charset="0"/>
              <a:buChar char="•"/>
            </a:pPr>
            <a:r>
              <a:rPr lang="nn-NO" sz="2800" dirty="0" smtClean="0"/>
              <a:t>Di</a:t>
            </a:r>
            <a:r>
              <a:rPr lang="id-ID" sz="2800" dirty="0" smtClean="0"/>
              <a:t> sepanjang </a:t>
            </a:r>
            <a:r>
              <a:rPr lang="id-ID" sz="2800" dirty="0"/>
              <a:t>pembuluh balik terdapat </a:t>
            </a:r>
            <a:r>
              <a:rPr lang="id-ID" sz="2800" dirty="0" smtClean="0"/>
              <a:t>katup.</a:t>
            </a:r>
            <a:endParaRPr lang="id-ID" sz="28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624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tabLst>
                <a:tab pos="363538" algn="l"/>
              </a:tabLst>
            </a:pPr>
            <a:r>
              <a:rPr lang="id-ID" sz="2400" dirty="0"/>
              <a:t>Pembuluh balik yang masuk </a:t>
            </a:r>
            <a:r>
              <a:rPr lang="id-ID" sz="2400" dirty="0" smtClean="0"/>
              <a:t>ke jantung</a:t>
            </a:r>
            <a:endParaRPr lang="id-ID" sz="2400" dirty="0"/>
          </a:p>
          <a:p>
            <a:pPr marL="363538" indent="-363538">
              <a:tabLst>
                <a:tab pos="363538" algn="l"/>
              </a:tabLst>
            </a:pPr>
            <a:r>
              <a:rPr lang="id-ID" sz="2400" i="1" dirty="0" smtClean="0"/>
              <a:t>1</a:t>
            </a:r>
            <a:r>
              <a:rPr lang="en-US" sz="2400" i="1" dirty="0" smtClean="0"/>
              <a:t>.</a:t>
            </a:r>
            <a:r>
              <a:rPr lang="id-ID" sz="2400" i="1" dirty="0" smtClean="0"/>
              <a:t> 	Vena </a:t>
            </a:r>
            <a:r>
              <a:rPr lang="id-ID" sz="2400" i="1" dirty="0"/>
              <a:t>Kava</a:t>
            </a:r>
          </a:p>
          <a:p>
            <a:pPr marL="363538" indent="-363538">
              <a:tabLst>
                <a:tab pos="363538" algn="l"/>
              </a:tabLst>
            </a:pPr>
            <a:r>
              <a:rPr lang="id-ID" sz="2400" dirty="0" smtClean="0"/>
              <a:t>	Vena </a:t>
            </a:r>
            <a:r>
              <a:rPr lang="id-ID" sz="2400" dirty="0"/>
              <a:t>kava bercabang-cabang </a:t>
            </a:r>
            <a:r>
              <a:rPr lang="id-ID" sz="2400" dirty="0" smtClean="0"/>
              <a:t>menjadi </a:t>
            </a:r>
            <a:r>
              <a:rPr lang="id-ID" sz="2400" i="1" dirty="0" smtClean="0"/>
              <a:t>vena</a:t>
            </a:r>
            <a:r>
              <a:rPr lang="id-ID" sz="2400" i="1" dirty="0"/>
              <a:t>. </a:t>
            </a:r>
            <a:r>
              <a:rPr lang="id-ID" sz="2400" dirty="0" smtClean="0"/>
              <a:t>Vena</a:t>
            </a:r>
            <a:r>
              <a:rPr lang="id-ID" sz="2400" i="1" dirty="0" smtClean="0"/>
              <a:t> </a:t>
            </a:r>
            <a:r>
              <a:rPr lang="id-ID" sz="2400" dirty="0" smtClean="0"/>
              <a:t>bercabang-cabang menjadi </a:t>
            </a:r>
            <a:r>
              <a:rPr lang="id-ID" sz="2400" dirty="0"/>
              <a:t>kapiler </a:t>
            </a:r>
            <a:r>
              <a:rPr lang="id-ID" sz="2400" dirty="0" smtClean="0"/>
              <a:t>vena </a:t>
            </a:r>
            <a:r>
              <a:rPr lang="it-IT" sz="2400" dirty="0" smtClean="0"/>
              <a:t>yang </a:t>
            </a:r>
            <a:r>
              <a:rPr lang="it-IT" sz="2400" dirty="0"/>
              <a:t>disebut </a:t>
            </a:r>
            <a:r>
              <a:rPr lang="it-IT" sz="2400" i="1" dirty="0"/>
              <a:t>venula. </a:t>
            </a:r>
            <a:r>
              <a:rPr lang="id-ID" sz="2400" dirty="0" smtClean="0"/>
              <a:t>Ada </a:t>
            </a:r>
            <a:r>
              <a:rPr lang="id-ID" sz="2400" dirty="0"/>
              <a:t>dua macam </a:t>
            </a:r>
            <a:r>
              <a:rPr lang="id-ID" sz="2400" dirty="0" smtClean="0"/>
              <a:t>vena kava.</a:t>
            </a:r>
          </a:p>
          <a:p>
            <a:pPr marL="695325" indent="-363538"/>
            <a:r>
              <a:rPr lang="id-ID" sz="2400" dirty="0" smtClean="0"/>
              <a:t>a</a:t>
            </a:r>
            <a:r>
              <a:rPr lang="en-US" sz="2400" dirty="0" smtClean="0"/>
              <a:t>.</a:t>
            </a:r>
            <a:r>
              <a:rPr lang="id-ID" sz="2400" dirty="0" smtClean="0"/>
              <a:t> 	Vena </a:t>
            </a:r>
            <a:r>
              <a:rPr lang="id-ID" sz="2400" dirty="0"/>
              <a:t>kava superior</a:t>
            </a:r>
          </a:p>
          <a:p>
            <a:pPr marL="695325" indent="-363538"/>
            <a:r>
              <a:rPr lang="id-ID" sz="2400" dirty="0" smtClean="0"/>
              <a:t>	Membawa </a:t>
            </a:r>
            <a:r>
              <a:rPr lang="id-ID" sz="2400" dirty="0"/>
              <a:t>darah yang </a:t>
            </a:r>
            <a:r>
              <a:rPr lang="id-ID" sz="2400" dirty="0" smtClean="0"/>
              <a:t>mengandung CO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</a:t>
            </a:r>
            <a:r>
              <a:rPr lang="id-ID" sz="2400" dirty="0"/>
              <a:t>dari bagian atas tubuh </a:t>
            </a:r>
            <a:r>
              <a:rPr lang="sv-SE" sz="2400" dirty="0" smtClean="0"/>
              <a:t>ke serambi</a:t>
            </a:r>
            <a:r>
              <a:rPr lang="id-ID" sz="2400" dirty="0" smtClean="0"/>
              <a:t> kanan </a:t>
            </a:r>
            <a:r>
              <a:rPr lang="id-ID" sz="2400" dirty="0"/>
              <a:t>jantung.</a:t>
            </a:r>
          </a:p>
          <a:p>
            <a:pPr marL="695325" indent="-363538"/>
            <a:r>
              <a:rPr lang="id-ID" sz="2400" dirty="0" smtClean="0"/>
              <a:t>b</a:t>
            </a:r>
            <a:r>
              <a:rPr lang="en-US" sz="2400" dirty="0" smtClean="0"/>
              <a:t>.</a:t>
            </a:r>
            <a:r>
              <a:rPr lang="id-ID" sz="2400" dirty="0" smtClean="0"/>
              <a:t>	Vena </a:t>
            </a:r>
            <a:r>
              <a:rPr lang="id-ID" sz="2400" dirty="0"/>
              <a:t>kava inferior</a:t>
            </a:r>
          </a:p>
          <a:p>
            <a:pPr marL="695325" indent="-363538"/>
            <a:r>
              <a:rPr lang="id-ID" sz="2400" dirty="0" smtClean="0"/>
              <a:t>	Membawa </a:t>
            </a:r>
            <a:r>
              <a:rPr lang="id-ID" sz="2400" dirty="0"/>
              <a:t>darah yang </a:t>
            </a:r>
            <a:r>
              <a:rPr lang="id-ID" sz="2400" dirty="0" smtClean="0"/>
              <a:t>mengandung CO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</a:t>
            </a:r>
            <a:r>
              <a:rPr lang="id-ID" sz="2400" dirty="0"/>
              <a:t>dari bagian tubuh lainnya </a:t>
            </a:r>
            <a:r>
              <a:rPr lang="id-ID" sz="2400" dirty="0" smtClean="0"/>
              <a:t>dan anggota </a:t>
            </a:r>
            <a:r>
              <a:rPr lang="id-ID" sz="2400" dirty="0"/>
              <a:t>badan bawah tubuh ke </a:t>
            </a:r>
            <a:r>
              <a:rPr lang="id-ID" sz="2400" dirty="0" smtClean="0"/>
              <a:t>serambi kanan </a:t>
            </a:r>
            <a:r>
              <a:rPr lang="id-ID" sz="2400" dirty="0"/>
              <a:t>jantung.</a:t>
            </a:r>
          </a:p>
          <a:p>
            <a:pPr marL="363538" indent="-363538"/>
            <a:r>
              <a:rPr lang="id-ID" sz="2400" i="1" dirty="0" smtClean="0"/>
              <a:t>2</a:t>
            </a:r>
            <a:r>
              <a:rPr lang="en-US" sz="2400" i="1" dirty="0" smtClean="0"/>
              <a:t>.</a:t>
            </a:r>
            <a:r>
              <a:rPr lang="id-ID" sz="2400" i="1" dirty="0" smtClean="0"/>
              <a:t> 	Vena </a:t>
            </a:r>
            <a:r>
              <a:rPr lang="id-ID" sz="2400" i="1" dirty="0"/>
              <a:t>Pulmonalis</a:t>
            </a:r>
          </a:p>
          <a:p>
            <a:pPr marL="363538" indent="-363538"/>
            <a:r>
              <a:rPr lang="id-ID" sz="2400" dirty="0" smtClean="0"/>
              <a:t>	Membawa </a:t>
            </a:r>
            <a:r>
              <a:rPr lang="id-ID" sz="2400" dirty="0"/>
              <a:t>darah yang </a:t>
            </a:r>
            <a:r>
              <a:rPr lang="id-ID" sz="2400" dirty="0" smtClean="0"/>
              <a:t>mengandung O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</a:t>
            </a:r>
            <a:r>
              <a:rPr lang="id-ID" sz="2400" dirty="0"/>
              <a:t>dari paru-paru ke </a:t>
            </a:r>
            <a:r>
              <a:rPr lang="id-ID" sz="2400" dirty="0" smtClean="0"/>
              <a:t>serambi kiri </a:t>
            </a:r>
            <a:r>
              <a:rPr lang="id-ID" sz="2400" dirty="0"/>
              <a:t>jantung.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Pembuluh 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1270" t="23750" r="8447" b="7398"/>
          <a:stretch>
            <a:fillRect/>
          </a:stretch>
        </p:blipFill>
        <p:spPr bwMode="auto">
          <a:xfrm>
            <a:off x="1905000" y="1143000"/>
            <a:ext cx="5229244" cy="52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Jantung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81200"/>
            <a:ext cx="83714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Mempunyai empat ruang </a:t>
            </a:r>
            <a:r>
              <a:rPr lang="id-ID" sz="2400" dirty="0"/>
              <a:t>yang terbagi sempurna </a:t>
            </a:r>
            <a:r>
              <a:rPr lang="id-ID" sz="2400" dirty="0" smtClean="0"/>
              <a:t>dan terbungkus oleh </a:t>
            </a:r>
            <a:r>
              <a:rPr lang="id-ID" sz="2400" i="1" dirty="0"/>
              <a:t>perikardia</a:t>
            </a:r>
            <a:r>
              <a:rPr lang="id-ID" sz="2400" i="1" dirty="0" smtClean="0"/>
              <a:t>.</a:t>
            </a:r>
          </a:p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/>
              <a:t>Jantung terdiri dari empat ruang, </a:t>
            </a:r>
            <a:r>
              <a:rPr lang="id-ID" sz="2400" dirty="0" smtClean="0"/>
              <a:t>yakni </a:t>
            </a:r>
            <a:r>
              <a:rPr lang="sv-SE" sz="2400" dirty="0" smtClean="0"/>
              <a:t>dua </a:t>
            </a:r>
            <a:r>
              <a:rPr lang="sv-SE" sz="2400" dirty="0"/>
              <a:t>serambi (</a:t>
            </a:r>
            <a:r>
              <a:rPr lang="sv-SE" sz="2400" i="1" dirty="0"/>
              <a:t>atrium) dan dua </a:t>
            </a:r>
            <a:r>
              <a:rPr lang="sv-SE" sz="2400" i="1" dirty="0" smtClean="0"/>
              <a:t>bilik</a:t>
            </a:r>
            <a:r>
              <a:rPr lang="id-ID" sz="2400" i="1" dirty="0" smtClean="0"/>
              <a:t> </a:t>
            </a:r>
            <a:r>
              <a:rPr lang="sv-SE" sz="2400" i="1" dirty="0" smtClean="0"/>
              <a:t>(ventrikel).</a:t>
            </a:r>
            <a:endParaRPr lang="id-ID" sz="2400" i="1" dirty="0" smtClean="0"/>
          </a:p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Serambi juga </a:t>
            </a:r>
            <a:r>
              <a:rPr lang="id-ID" sz="2400" dirty="0"/>
              <a:t>dapat berfungsi sebagai pompa </a:t>
            </a:r>
            <a:r>
              <a:rPr lang="id-ID" sz="2400" dirty="0" smtClean="0"/>
              <a:t>yang lemah. </a:t>
            </a:r>
            <a:endParaRPr lang="en-US" sz="2400" dirty="0" smtClean="0"/>
          </a:p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Bilik </a:t>
            </a:r>
            <a:r>
              <a:rPr lang="id-ID" sz="2400" dirty="0"/>
              <a:t>memberi </a:t>
            </a:r>
            <a:r>
              <a:rPr lang="id-ID" sz="2400" dirty="0" smtClean="0"/>
              <a:t>tenaga yang </a:t>
            </a:r>
            <a:r>
              <a:rPr lang="id-ID" sz="2400" dirty="0"/>
              <a:t>mendorong darah ke </a:t>
            </a:r>
            <a:r>
              <a:rPr lang="id-ID" sz="2400" dirty="0" smtClean="0"/>
              <a:t>paru paru dan sistem </a:t>
            </a:r>
            <a:r>
              <a:rPr lang="id-ID" sz="2400" dirty="0"/>
              <a:t>sirkulasi </a:t>
            </a:r>
            <a:r>
              <a:rPr lang="id-ID" sz="2400" dirty="0" smtClean="0"/>
              <a:t>tubuh. </a:t>
            </a:r>
          </a:p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Jantung  </a:t>
            </a:r>
            <a:r>
              <a:rPr lang="sv-SE" sz="2400" dirty="0" smtClean="0"/>
              <a:t>dipengaruhi oleh </a:t>
            </a:r>
            <a:r>
              <a:rPr lang="sv-SE" sz="2400" dirty="0"/>
              <a:t>saraf simpatetik </a:t>
            </a:r>
            <a:r>
              <a:rPr lang="sv-SE" sz="2400" dirty="0" smtClean="0"/>
              <a:t>dan</a:t>
            </a:r>
            <a:r>
              <a:rPr lang="id-ID" sz="2400" dirty="0" smtClean="0"/>
              <a:t> parasimpatetik </a:t>
            </a:r>
            <a:r>
              <a:rPr lang="id-ID" sz="2400" dirty="0"/>
              <a:t>(</a:t>
            </a:r>
            <a:r>
              <a:rPr lang="id-ID" sz="2400" i="1" dirty="0"/>
              <a:t>nervus vagus</a:t>
            </a:r>
            <a:r>
              <a:rPr lang="id-ID" sz="2400" i="1" dirty="0" smtClean="0"/>
              <a:t>). </a:t>
            </a:r>
            <a:endParaRPr lang="en-US" sz="2400" i="1" dirty="0" smtClean="0"/>
          </a:p>
          <a:p>
            <a:pPr marL="393700" indent="-393700"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400" dirty="0" smtClean="0"/>
              <a:t>Di </a:t>
            </a:r>
            <a:r>
              <a:rPr lang="it-IT" sz="2400" dirty="0"/>
              <a:t>antara serambi dan bilik </a:t>
            </a:r>
            <a:r>
              <a:rPr lang="it-IT" sz="2400" dirty="0" smtClean="0"/>
              <a:t>jantung</a:t>
            </a:r>
            <a:r>
              <a:rPr lang="id-ID" sz="2400" dirty="0" smtClean="0"/>
              <a:t> terdapat katup</a:t>
            </a:r>
            <a:r>
              <a:rPr lang="en-US" sz="2400" dirty="0" smtClean="0"/>
              <a:t> </a:t>
            </a:r>
            <a:r>
              <a:rPr lang="id-ID" sz="2400" dirty="0" smtClean="0"/>
              <a:t>atrioventrikuler </a:t>
            </a:r>
            <a:r>
              <a:rPr lang="id-ID" sz="2400" dirty="0"/>
              <a:t>(</a:t>
            </a:r>
            <a:r>
              <a:rPr lang="id-ID" sz="2400" i="1" dirty="0" smtClean="0"/>
              <a:t>valvula bikuspidalis</a:t>
            </a:r>
            <a:r>
              <a:rPr lang="id-ID" sz="2400" i="1" dirty="0"/>
              <a:t>)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Jantung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35824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5600" algn="l"/>
              </a:tabLst>
            </a:pPr>
            <a:r>
              <a:rPr lang="id-ID" sz="2600" b="1" dirty="0">
                <a:solidFill>
                  <a:schemeClr val="accent3">
                    <a:lumMod val="50000"/>
                  </a:schemeClr>
                </a:solidFill>
              </a:rPr>
              <a:t>Cara kerja jantung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id-ID" sz="2400" dirty="0" smtClean="0"/>
              <a:t>Otot-otot </a:t>
            </a:r>
            <a:r>
              <a:rPr lang="id-ID" sz="2400" dirty="0"/>
              <a:t>jantung bekerja </a:t>
            </a:r>
            <a:r>
              <a:rPr lang="id-ID" sz="2400" dirty="0" smtClean="0"/>
              <a:t>dengan sendirinya </a:t>
            </a:r>
            <a:r>
              <a:rPr lang="id-ID" sz="2400" dirty="0"/>
              <a:t>(berkontraksi) tanpa </a:t>
            </a:r>
            <a:r>
              <a:rPr lang="id-ID" sz="2400" dirty="0" smtClean="0"/>
              <a:t>menurut </a:t>
            </a:r>
            <a:r>
              <a:rPr lang="fi-FI" sz="2400" dirty="0" smtClean="0"/>
              <a:t>kehendak </a:t>
            </a:r>
            <a:r>
              <a:rPr lang="fi-FI" sz="2400" dirty="0"/>
              <a:t>kita. </a:t>
            </a:r>
            <a:endParaRPr lang="fi-FI" sz="2400" dirty="0" smtClean="0"/>
          </a:p>
          <a:p>
            <a:pPr marL="346075" indent="-346075">
              <a:lnSpc>
                <a:spcPct val="15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id-ID" sz="2400" dirty="0" smtClean="0"/>
              <a:t>M</a:t>
            </a:r>
            <a:r>
              <a:rPr lang="fi-FI" sz="2400" dirty="0" smtClean="0"/>
              <a:t>anusia normal,</a:t>
            </a:r>
            <a:r>
              <a:rPr lang="id-ID" sz="2400" dirty="0" smtClean="0"/>
              <a:t> </a:t>
            </a:r>
            <a:r>
              <a:rPr lang="fi-FI" sz="2400" dirty="0" smtClean="0"/>
              <a:t>biasanya </a:t>
            </a:r>
            <a:r>
              <a:rPr lang="fi-FI" sz="2400" dirty="0"/>
              <a:t>jantung berkontraksi 72 kali </a:t>
            </a:r>
            <a:r>
              <a:rPr lang="fi-FI" sz="2400" dirty="0" smtClean="0"/>
              <a:t>setiap</a:t>
            </a:r>
            <a:r>
              <a:rPr lang="id-ID" sz="2400" dirty="0" smtClean="0"/>
              <a:t> </a:t>
            </a:r>
            <a:r>
              <a:rPr lang="it-IT" sz="2400" dirty="0" smtClean="0"/>
              <a:t>menit </a:t>
            </a:r>
            <a:r>
              <a:rPr lang="it-IT" sz="2400" dirty="0"/>
              <a:t>dan memompa darah 60 </a:t>
            </a:r>
            <a:r>
              <a:rPr lang="it-IT" sz="2400" dirty="0" smtClean="0"/>
              <a:t>cm</a:t>
            </a:r>
            <a:r>
              <a:rPr lang="it-IT" sz="2400" baseline="30000" dirty="0" smtClean="0"/>
              <a:t>3</a:t>
            </a:r>
            <a:r>
              <a:rPr lang="id-ID" sz="2400" i="1" dirty="0" smtClean="0"/>
              <a:t>. </a:t>
            </a:r>
            <a:endParaRPr lang="en-US" sz="2400" i="1" dirty="0" smtClean="0"/>
          </a:p>
          <a:p>
            <a:pPr marL="346075" indent="-346075">
              <a:lnSpc>
                <a:spcPct val="15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id-ID" sz="2400" i="1" dirty="0" smtClean="0"/>
              <a:t>Siklus </a:t>
            </a:r>
            <a:r>
              <a:rPr lang="id-ID" sz="2400" i="1" dirty="0"/>
              <a:t>jantung </a:t>
            </a:r>
            <a:r>
              <a:rPr lang="id-ID" sz="2400" dirty="0"/>
              <a:t>terdiri dari periode </a:t>
            </a:r>
            <a:r>
              <a:rPr lang="id-ID" sz="2400" dirty="0" smtClean="0"/>
              <a:t>relaksasi yang </a:t>
            </a:r>
            <a:r>
              <a:rPr lang="id-ID" sz="2400" dirty="0"/>
              <a:t>dinamakan </a:t>
            </a:r>
            <a:r>
              <a:rPr lang="id-ID" sz="2400" i="1" dirty="0" smtClean="0"/>
              <a:t>diastol.</a:t>
            </a:r>
            <a:endParaRPr lang="en-US" sz="2400" i="1" dirty="0" smtClean="0"/>
          </a:p>
          <a:p>
            <a:pPr marL="346075" indent="-346075">
              <a:lnSpc>
                <a:spcPct val="15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id-ID" sz="2400" dirty="0" smtClean="0"/>
              <a:t>Periode kontraksi dinamakan </a:t>
            </a:r>
            <a:r>
              <a:rPr lang="id-ID" sz="2400" i="1" dirty="0" smtClean="0"/>
              <a:t>sistol.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Jantung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600200"/>
            <a:ext cx="772480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lnSpc>
                <a:spcPct val="15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Darah yang dipompa ke luar jantung memiliki kekuatan dan kecepatan mengalir</a:t>
            </a:r>
          </a:p>
          <a:p>
            <a:pPr marL="346075" indent="-346075">
              <a:lnSpc>
                <a:spcPct val="15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fi-FI" sz="2400" dirty="0" smtClean="0"/>
              <a:t>tertentu. </a:t>
            </a:r>
          </a:p>
          <a:p>
            <a:pPr marL="346075" indent="-346075">
              <a:lnSpc>
                <a:spcPct val="15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D</a:t>
            </a:r>
            <a:r>
              <a:rPr lang="fi-FI" sz="2400" dirty="0" smtClean="0"/>
              <a:t>ilanjutkan oleh</a:t>
            </a:r>
            <a:r>
              <a:rPr lang="id-ID" sz="2400" dirty="0" smtClean="0"/>
              <a:t> pembuluh nadi. </a:t>
            </a:r>
            <a:endParaRPr lang="en-US" sz="2400" dirty="0" smtClean="0"/>
          </a:p>
          <a:p>
            <a:pPr marL="346075" indent="-346075">
              <a:lnSpc>
                <a:spcPct val="15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Tekanan darah diukur dengan tensimeter (</a:t>
            </a:r>
            <a:r>
              <a:rPr lang="id-ID" sz="2400" i="1" dirty="0" smtClean="0"/>
              <a:t>sphygmomanometer). </a:t>
            </a:r>
            <a:endParaRPr lang="en-US" sz="2400" i="1" dirty="0" smtClean="0"/>
          </a:p>
          <a:p>
            <a:pPr marL="346075" indent="-346075">
              <a:lnSpc>
                <a:spcPct val="15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2400" dirty="0" smtClean="0"/>
              <a:t>Orang dewasa yang sehat, sistol 120 mmHg dan diastol 80 mmHg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Jantung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272" y="304800"/>
            <a:ext cx="7643866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PEREDARAN </a:t>
            </a:r>
            <a:r>
              <a:rPr lang="id-ID" sz="2800" b="1" dirty="0" smtClean="0"/>
              <a:t>DARAH MANUSIA</a:t>
            </a:r>
            <a:endParaRPr lang="id-ID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775" t="16250" r="49463" b="5407"/>
          <a:stretch>
            <a:fillRect/>
          </a:stretch>
        </p:blipFill>
        <p:spPr bwMode="auto">
          <a:xfrm>
            <a:off x="914400" y="990600"/>
            <a:ext cx="3440409" cy="513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172200"/>
            <a:ext cx="3143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53662" t="23616" r="9717" b="8750"/>
          <a:stretch>
            <a:fillRect/>
          </a:stretch>
        </p:blipFill>
        <p:spPr bwMode="auto">
          <a:xfrm>
            <a:off x="4953000" y="1066800"/>
            <a:ext cx="3481643" cy="461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943600"/>
            <a:ext cx="2743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358246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KELAINAN </a:t>
            </a:r>
            <a:r>
              <a:rPr lang="id-ID" sz="2800" b="1" dirty="0" smtClean="0"/>
              <a:t>DAN GANGGUAN </a:t>
            </a:r>
            <a:r>
              <a:rPr lang="id-ID" sz="2800" b="1" dirty="0"/>
              <a:t>PADA </a:t>
            </a:r>
            <a:r>
              <a:rPr lang="id-ID" sz="2800" b="1" dirty="0" smtClean="0"/>
              <a:t>SISTEM PEREDARAN </a:t>
            </a:r>
            <a:r>
              <a:rPr lang="id-ID" sz="2800" b="1" dirty="0"/>
              <a:t>DARAH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246" y="1285860"/>
            <a:ext cx="821537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ct val="150000"/>
              </a:lnSpc>
            </a:pPr>
            <a:r>
              <a:rPr lang="id-ID" sz="2600" dirty="0"/>
              <a:t>1. </a:t>
            </a:r>
            <a:r>
              <a:rPr lang="id-ID" sz="2600" b="1" dirty="0" smtClean="0"/>
              <a:t>	Anemia </a:t>
            </a:r>
            <a:r>
              <a:rPr lang="id-ID" sz="2600" b="1" dirty="0"/>
              <a:t>(kurang darah</a:t>
            </a:r>
            <a:r>
              <a:rPr lang="id-ID" sz="2600" b="1" dirty="0" smtClean="0"/>
              <a:t>).</a:t>
            </a:r>
            <a:endParaRPr lang="id-ID" sz="2600" b="1" dirty="0"/>
          </a:p>
          <a:p>
            <a:pPr marL="449263" indent="-449263">
              <a:lnSpc>
                <a:spcPct val="150000"/>
              </a:lnSpc>
            </a:pPr>
            <a:r>
              <a:rPr lang="sv-SE" sz="2600" dirty="0"/>
              <a:t>2. </a:t>
            </a:r>
            <a:r>
              <a:rPr lang="id-ID" sz="2600" b="1" dirty="0" smtClean="0"/>
              <a:t>	</a:t>
            </a:r>
            <a:r>
              <a:rPr lang="sv-SE" sz="2600" b="1" dirty="0" smtClean="0"/>
              <a:t>Varises</a:t>
            </a:r>
            <a:r>
              <a:rPr lang="sv-SE" sz="2600" b="1" i="1" dirty="0" smtClean="0"/>
              <a:t> </a:t>
            </a:r>
            <a:r>
              <a:rPr lang="sv-SE" sz="2600" dirty="0"/>
              <a:t>adalah pelebaran </a:t>
            </a:r>
            <a:r>
              <a:rPr lang="sv-SE" sz="2600" dirty="0" smtClean="0"/>
              <a:t>pembuluh</a:t>
            </a:r>
            <a:r>
              <a:rPr lang="id-ID" sz="2600" dirty="0" smtClean="0"/>
              <a:t> darah </a:t>
            </a:r>
            <a:r>
              <a:rPr lang="id-ID" sz="2600" dirty="0"/>
              <a:t>di </a:t>
            </a:r>
            <a:r>
              <a:rPr lang="id-ID" sz="2600" dirty="0" smtClean="0"/>
              <a:t>betis.</a:t>
            </a:r>
            <a:endParaRPr lang="id-ID" sz="2600" dirty="0"/>
          </a:p>
          <a:p>
            <a:pPr marL="449263" indent="-449263">
              <a:lnSpc>
                <a:spcPct val="150000"/>
              </a:lnSpc>
            </a:pPr>
            <a:r>
              <a:rPr lang="id-ID" sz="2600" dirty="0"/>
              <a:t>3. </a:t>
            </a:r>
            <a:r>
              <a:rPr lang="id-ID" sz="2600" dirty="0" smtClean="0"/>
              <a:t>	</a:t>
            </a:r>
            <a:r>
              <a:rPr lang="id-ID" sz="2600" b="1" dirty="0" smtClean="0"/>
              <a:t>Hemoroid </a:t>
            </a:r>
            <a:r>
              <a:rPr lang="id-ID" sz="2600" b="1" dirty="0"/>
              <a:t>(ambeien</a:t>
            </a:r>
            <a:r>
              <a:rPr lang="id-ID" sz="2600" b="1" dirty="0" smtClean="0"/>
              <a:t>).</a:t>
            </a:r>
            <a:endParaRPr lang="id-ID" sz="2600" b="1" i="1" dirty="0" smtClean="0"/>
          </a:p>
          <a:p>
            <a:pPr marL="449263" indent="-449263">
              <a:lnSpc>
                <a:spcPct val="150000"/>
              </a:lnSpc>
            </a:pPr>
            <a:r>
              <a:rPr lang="id-ID" sz="2600" dirty="0" smtClean="0"/>
              <a:t>4</a:t>
            </a:r>
            <a:r>
              <a:rPr lang="id-ID" sz="2600" dirty="0"/>
              <a:t>.</a:t>
            </a:r>
            <a:r>
              <a:rPr lang="id-ID" sz="2600" b="1" dirty="0"/>
              <a:t> </a:t>
            </a:r>
            <a:r>
              <a:rPr lang="id-ID" sz="2600" b="1" dirty="0" smtClean="0"/>
              <a:t>	Arteriosklerosis</a:t>
            </a:r>
            <a:r>
              <a:rPr lang="id-ID" sz="2600" i="1" dirty="0"/>
              <a:t>, </a:t>
            </a:r>
            <a:r>
              <a:rPr lang="id-ID" sz="2600" dirty="0"/>
              <a:t>adalah </a:t>
            </a:r>
            <a:r>
              <a:rPr lang="id-ID" sz="2600" dirty="0" smtClean="0"/>
              <a:t>pengerasan pembuluh </a:t>
            </a:r>
            <a:r>
              <a:rPr lang="id-ID" sz="2600" dirty="0"/>
              <a:t>nadi karena timbunan </a:t>
            </a:r>
            <a:r>
              <a:rPr lang="id-ID" sz="2600" dirty="0" smtClean="0"/>
              <a:t>atau endapan </a:t>
            </a:r>
            <a:r>
              <a:rPr lang="id-ID" sz="2600" dirty="0"/>
              <a:t>kapur.</a:t>
            </a:r>
          </a:p>
          <a:p>
            <a:pPr marL="449263" indent="-449263">
              <a:lnSpc>
                <a:spcPct val="150000"/>
              </a:lnSpc>
            </a:pPr>
            <a:r>
              <a:rPr lang="sv-SE" sz="2600" dirty="0"/>
              <a:t>5. </a:t>
            </a:r>
            <a:r>
              <a:rPr lang="id-ID" sz="2600" dirty="0" smtClean="0"/>
              <a:t>	</a:t>
            </a:r>
            <a:r>
              <a:rPr lang="sv-SE" sz="2600" b="1" dirty="0" smtClean="0"/>
              <a:t>Atherosklerosis</a:t>
            </a:r>
            <a:r>
              <a:rPr lang="sv-SE" sz="2600" i="1" dirty="0"/>
              <a:t>, </a:t>
            </a:r>
            <a:r>
              <a:rPr lang="id-ID" sz="2600" dirty="0" smtClean="0"/>
              <a:t>adal</a:t>
            </a:r>
            <a:r>
              <a:rPr lang="sv-SE" sz="2600" dirty="0" smtClean="0"/>
              <a:t>ah </a:t>
            </a:r>
            <a:r>
              <a:rPr lang="sv-SE" sz="2600" dirty="0"/>
              <a:t>pengerasan </a:t>
            </a:r>
            <a:r>
              <a:rPr lang="sv-SE" sz="2600" dirty="0" smtClean="0"/>
              <a:t>pembuluh</a:t>
            </a:r>
            <a:r>
              <a:rPr lang="id-ID" sz="2600" dirty="0" smtClean="0"/>
              <a:t> nadi </a:t>
            </a:r>
            <a:r>
              <a:rPr lang="id-ID" sz="2600" dirty="0"/>
              <a:t>karena endapan lemak</a:t>
            </a:r>
            <a:r>
              <a:rPr lang="id-ID" sz="2600" dirty="0" smtClean="0"/>
              <a:t>.</a:t>
            </a:r>
            <a:endParaRPr lang="id-ID" sz="26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286808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568325">
              <a:lnSpc>
                <a:spcPct val="150000"/>
              </a:lnSpc>
            </a:pPr>
            <a:r>
              <a:rPr lang="id-ID" sz="2800" dirty="0" smtClean="0"/>
              <a:t>6. </a:t>
            </a:r>
            <a:r>
              <a:rPr lang="en-US" sz="2800" dirty="0" smtClean="0"/>
              <a:t>	</a:t>
            </a:r>
            <a:r>
              <a:rPr lang="id-ID" sz="2800" b="1" dirty="0" smtClean="0"/>
              <a:t>Embolus</a:t>
            </a:r>
            <a:r>
              <a:rPr lang="id-ID" sz="2800" dirty="0" smtClean="0"/>
              <a:t>, ialah tersumbatnya pembuluh </a:t>
            </a:r>
            <a:r>
              <a:rPr lang="sv-SE" sz="2800" dirty="0" smtClean="0"/>
              <a:t>darah karena benda yang bergerak.</a:t>
            </a:r>
          </a:p>
          <a:p>
            <a:pPr marL="568325" indent="-568325">
              <a:lnSpc>
                <a:spcPct val="150000"/>
              </a:lnSpc>
            </a:pPr>
            <a:r>
              <a:rPr lang="id-ID" sz="2800" dirty="0" smtClean="0"/>
              <a:t>7. </a:t>
            </a:r>
            <a:r>
              <a:rPr lang="en-US" sz="2800" dirty="0" smtClean="0"/>
              <a:t>	</a:t>
            </a:r>
            <a:r>
              <a:rPr lang="id-ID" sz="2800" b="1" dirty="0" smtClean="0"/>
              <a:t>Trombus</a:t>
            </a:r>
            <a:r>
              <a:rPr lang="id-ID" sz="2800" dirty="0" smtClean="0"/>
              <a:t>, ialah tersumbatnya pembuluh darah </a:t>
            </a:r>
          </a:p>
          <a:p>
            <a:pPr marL="568325" indent="-568325">
              <a:lnSpc>
                <a:spcPct val="150000"/>
              </a:lnSpc>
            </a:pPr>
            <a:r>
              <a:rPr lang="id-ID" sz="2800" dirty="0" smtClean="0"/>
              <a:t>9. </a:t>
            </a:r>
            <a:r>
              <a:rPr lang="en-US" sz="2800" dirty="0" smtClean="0"/>
              <a:t>	</a:t>
            </a:r>
            <a:r>
              <a:rPr lang="id-ID" sz="2800" b="1" dirty="0" smtClean="0"/>
              <a:t>Leukemia (kanker darah).</a:t>
            </a:r>
          </a:p>
          <a:p>
            <a:pPr marL="568325" indent="-568325">
              <a:lnSpc>
                <a:spcPct val="150000"/>
              </a:lnSpc>
            </a:pPr>
            <a:r>
              <a:rPr lang="id-ID" sz="2800" dirty="0" smtClean="0"/>
              <a:t>10.</a:t>
            </a:r>
            <a:r>
              <a:rPr lang="en-US" sz="2800" dirty="0" smtClean="0"/>
              <a:t>	</a:t>
            </a:r>
            <a:r>
              <a:rPr lang="id-ID" sz="2800" b="1" dirty="0" smtClean="0"/>
              <a:t>Penyakit kuning. </a:t>
            </a:r>
          </a:p>
          <a:p>
            <a:pPr marL="568325" indent="-568325">
              <a:lnSpc>
                <a:spcPct val="150000"/>
              </a:lnSpc>
            </a:pPr>
            <a:r>
              <a:rPr lang="sv-SE" sz="2800" dirty="0" smtClean="0"/>
              <a:t>11.	</a:t>
            </a:r>
            <a:r>
              <a:rPr lang="sv-SE" sz="2800" b="1" dirty="0" smtClean="0"/>
              <a:t>Penyakit jantung koroner (PJK)</a:t>
            </a:r>
            <a:endParaRPr lang="id-ID" sz="2800" b="1" dirty="0" smtClean="0"/>
          </a:p>
          <a:p>
            <a:pPr marL="568325" indent="-568325">
              <a:lnSpc>
                <a:spcPct val="150000"/>
              </a:lnSpc>
            </a:pPr>
            <a:r>
              <a:rPr lang="id-ID" sz="2800" dirty="0" smtClean="0"/>
              <a:t>12.</a:t>
            </a:r>
            <a:r>
              <a:rPr lang="en-US" sz="2800" dirty="0" smtClean="0"/>
              <a:t>	</a:t>
            </a:r>
            <a:r>
              <a:rPr lang="id-ID" sz="2800" b="1" dirty="0" smtClean="0"/>
              <a:t>Talasemia.</a:t>
            </a:r>
            <a:endParaRPr lang="id-ID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358246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KELAINAN </a:t>
            </a:r>
            <a:r>
              <a:rPr lang="id-ID" sz="2800" b="1" dirty="0" smtClean="0"/>
              <a:t>DAN GANGGUAN </a:t>
            </a:r>
            <a:r>
              <a:rPr lang="id-ID" sz="2800" b="1" dirty="0"/>
              <a:t>PADA </a:t>
            </a:r>
            <a:r>
              <a:rPr lang="id-ID" sz="2800" b="1" dirty="0" smtClean="0"/>
              <a:t>SISTEM PEREDARAN </a:t>
            </a:r>
            <a:r>
              <a:rPr lang="id-ID" sz="2800" b="1" dirty="0"/>
              <a:t>DARAH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00042"/>
            <a:ext cx="821537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TEKNOLOGI PADA </a:t>
            </a:r>
            <a:r>
              <a:rPr lang="id-ID" sz="2800" b="1" dirty="0" smtClean="0"/>
              <a:t>SISTEM PEREDARAN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357158" y="142873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</a:rPr>
              <a:t>Ekokardiograf </a:t>
            </a: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id-ID" sz="2800" b="1" i="1" dirty="0" smtClean="0">
                <a:solidFill>
                  <a:schemeClr val="accent3">
                    <a:lumMod val="50000"/>
                  </a:schemeClr>
                </a:solidFill>
              </a:rPr>
              <a:t>Echocardiography, ECG</a:t>
            </a:r>
            <a:r>
              <a:rPr lang="id-ID" sz="2800" b="1" i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id-ID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032603"/>
            <a:ext cx="8358246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id-ID" sz="2800" dirty="0" smtClean="0"/>
              <a:t>Merupakan </a:t>
            </a:r>
            <a:r>
              <a:rPr lang="id-ID" sz="2800" dirty="0"/>
              <a:t>suatu teknik </a:t>
            </a:r>
            <a:r>
              <a:rPr lang="id-ID" sz="2800" dirty="0" smtClean="0"/>
              <a:t>untuk mengetahui </a:t>
            </a:r>
            <a:r>
              <a:rPr lang="id-ID" sz="2800" dirty="0"/>
              <a:t>struktur internal dan </a:t>
            </a:r>
            <a:r>
              <a:rPr lang="id-ID" sz="2800" dirty="0" smtClean="0"/>
              <a:t>gerakan jantung </a:t>
            </a:r>
            <a:r>
              <a:rPr lang="id-ID" sz="2800" dirty="0"/>
              <a:t>serta pembuluh darah yang </a:t>
            </a:r>
            <a:r>
              <a:rPr lang="id-ID" sz="2800" dirty="0" smtClean="0"/>
              <a:t>besar </a:t>
            </a:r>
            <a:r>
              <a:rPr lang="fi-FI" sz="2800" dirty="0" smtClean="0"/>
              <a:t>tanpa </a:t>
            </a:r>
            <a:r>
              <a:rPr lang="fi-FI" sz="2800" dirty="0"/>
              <a:t>memasukkan alat ke dalam </a:t>
            </a:r>
            <a:r>
              <a:rPr lang="fi-FI" sz="2800" dirty="0" smtClean="0"/>
              <a:t>tubuh</a:t>
            </a:r>
            <a:r>
              <a:rPr lang="id-ID" sz="2800" dirty="0" smtClean="0"/>
              <a:t> pasien dengan caranya</a:t>
            </a:r>
            <a:r>
              <a:rPr lang="id-ID" sz="2800" dirty="0"/>
              <a:t>, gelombang </a:t>
            </a:r>
            <a:r>
              <a:rPr lang="id-ID" sz="2800" dirty="0" smtClean="0"/>
              <a:t>ultrasonik.</a:t>
            </a:r>
            <a:endParaRPr lang="id-ID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0020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5125" algn="l"/>
              </a:tabLst>
            </a:pPr>
            <a:endParaRPr lang="id-ID" sz="2400" b="1" dirty="0" smtClean="0"/>
          </a:p>
          <a:p>
            <a:r>
              <a:rPr lang="id-ID" sz="2400" dirty="0"/>
              <a:t>Fungsi utama darah </a:t>
            </a:r>
            <a:endParaRPr lang="id-ID" sz="2400" dirty="0" smtClean="0"/>
          </a:p>
          <a:p>
            <a:pPr marL="365125" indent="-365125">
              <a:tabLst>
                <a:tab pos="365125" algn="l"/>
              </a:tabLst>
            </a:pPr>
            <a:r>
              <a:rPr lang="nn-NO" sz="2400" dirty="0" smtClean="0"/>
              <a:t>a</a:t>
            </a:r>
            <a:r>
              <a:rPr lang="nn-NO" sz="2400" dirty="0"/>
              <a:t>. </a:t>
            </a:r>
            <a:r>
              <a:rPr lang="id-ID" sz="2400" dirty="0" smtClean="0"/>
              <a:t>	</a:t>
            </a:r>
            <a:r>
              <a:rPr lang="nn-NO" sz="2400" dirty="0" smtClean="0"/>
              <a:t>Mengangkut </a:t>
            </a:r>
            <a:r>
              <a:rPr lang="nn-NO" sz="2400" dirty="0"/>
              <a:t>oksigen ke jaringan </a:t>
            </a:r>
            <a:r>
              <a:rPr lang="nn-NO" sz="2400" dirty="0" smtClean="0"/>
              <a:t>di</a:t>
            </a:r>
            <a:r>
              <a:rPr lang="id-ID" sz="2400" dirty="0" smtClean="0"/>
              <a:t> seluruh </a:t>
            </a:r>
            <a:r>
              <a:rPr lang="id-ID" sz="2400" dirty="0"/>
              <a:t>tubuh.</a:t>
            </a:r>
          </a:p>
          <a:p>
            <a:pPr marL="365125" indent="-365125">
              <a:tabLst>
                <a:tab pos="365125" algn="l"/>
              </a:tabLst>
            </a:pPr>
            <a:r>
              <a:rPr lang="fi-FI" sz="2400" dirty="0"/>
              <a:t>b. </a:t>
            </a:r>
            <a:r>
              <a:rPr lang="id-ID" sz="2400" dirty="0" smtClean="0"/>
              <a:t>	</a:t>
            </a:r>
            <a:r>
              <a:rPr lang="fi-FI" sz="2400" dirty="0" smtClean="0"/>
              <a:t>Mengangkut </a:t>
            </a:r>
            <a:r>
              <a:rPr lang="fi-FI" sz="2400" dirty="0"/>
              <a:t>sari-sari makanan (</a:t>
            </a:r>
            <a:r>
              <a:rPr lang="fi-FI" sz="2400" dirty="0" smtClean="0"/>
              <a:t>nutrien)</a:t>
            </a:r>
            <a:r>
              <a:rPr lang="id-ID" sz="2400" dirty="0" smtClean="0"/>
              <a:t> ke </a:t>
            </a:r>
            <a:r>
              <a:rPr lang="id-ID" sz="2400" dirty="0"/>
              <a:t>seluruh tubuh.</a:t>
            </a:r>
          </a:p>
          <a:p>
            <a:pPr marL="365125" indent="-365125">
              <a:tabLst>
                <a:tab pos="365125" algn="l"/>
              </a:tabLst>
            </a:pPr>
            <a:r>
              <a:rPr lang="id-ID" sz="2400" dirty="0"/>
              <a:t>c. </a:t>
            </a:r>
            <a:r>
              <a:rPr lang="id-ID" sz="2400" dirty="0" smtClean="0"/>
              <a:t>	Mengangkut </a:t>
            </a:r>
            <a:r>
              <a:rPr lang="id-ID" sz="2400" dirty="0"/>
              <a:t>sisa-sisa </a:t>
            </a:r>
            <a:r>
              <a:rPr lang="id-ID" sz="2400" dirty="0" smtClean="0"/>
              <a:t>metabolisme, </a:t>
            </a:r>
            <a:r>
              <a:rPr lang="es-ES" sz="2400" dirty="0" err="1" smtClean="0"/>
              <a:t>misalnya</a:t>
            </a:r>
            <a:r>
              <a:rPr lang="es-ES" sz="2400" dirty="0" smtClean="0"/>
              <a:t> </a:t>
            </a:r>
            <a:r>
              <a:rPr lang="es-ES" sz="2400" dirty="0" err="1"/>
              <a:t>karbon</a:t>
            </a:r>
            <a:r>
              <a:rPr lang="es-ES" sz="2400" dirty="0"/>
              <a:t> </a:t>
            </a:r>
            <a:r>
              <a:rPr lang="es-ES" sz="2400" dirty="0" err="1"/>
              <a:t>dioksida</a:t>
            </a:r>
            <a:r>
              <a:rPr lang="es-ES" sz="2400" dirty="0"/>
              <a:t>, urea, </a:t>
            </a:r>
            <a:r>
              <a:rPr lang="es-ES" sz="2400" dirty="0" smtClean="0"/>
              <a:t>dan</a:t>
            </a:r>
            <a:r>
              <a:rPr lang="id-ID" sz="2400" dirty="0" smtClean="0"/>
              <a:t> asam </a:t>
            </a:r>
            <a:r>
              <a:rPr lang="id-ID" sz="2400" dirty="0"/>
              <a:t>laktat ke alat ekskresi.</a:t>
            </a:r>
          </a:p>
          <a:p>
            <a:pPr marL="457200" indent="-457200">
              <a:buAutoNum type="alphaLcPeriod" startAt="4"/>
              <a:tabLst>
                <a:tab pos="365125" algn="l"/>
              </a:tabLst>
            </a:pPr>
            <a:r>
              <a:rPr lang="id-ID" sz="2400" dirty="0" smtClean="0"/>
              <a:t>Mengedarkan </a:t>
            </a:r>
            <a:r>
              <a:rPr lang="id-ID" sz="2400" dirty="0"/>
              <a:t>hormon (hasil </a:t>
            </a:r>
            <a:r>
              <a:rPr lang="id-ID" sz="2400" dirty="0" smtClean="0"/>
              <a:t>sekresi) </a:t>
            </a:r>
            <a:r>
              <a:rPr lang="fi-FI" sz="2400" dirty="0" smtClean="0"/>
              <a:t>dari </a:t>
            </a:r>
            <a:r>
              <a:rPr lang="fi-FI" sz="2400" dirty="0"/>
              <a:t>kelenjar hormon ke tempat </a:t>
            </a:r>
            <a:r>
              <a:rPr lang="fi-FI" sz="2400" dirty="0" smtClean="0"/>
              <a:t>yang</a:t>
            </a:r>
            <a:r>
              <a:rPr lang="id-ID" sz="2400" dirty="0" smtClean="0"/>
              <a:t> membutuhkan.</a:t>
            </a:r>
          </a:p>
          <a:p>
            <a:pPr marL="457200" indent="-457200">
              <a:buAutoNum type="alphaLcPeriod" startAt="4"/>
              <a:tabLst>
                <a:tab pos="365125" algn="l"/>
              </a:tabLst>
            </a:pPr>
            <a:endParaRPr lang="id-ID" sz="2400" dirty="0" smtClean="0"/>
          </a:p>
          <a:p>
            <a:pPr marL="457200" indent="-457200">
              <a:buAutoNum type="alphaLcPeriod" startAt="4"/>
              <a:tabLst>
                <a:tab pos="365125" algn="l"/>
              </a:tabLst>
            </a:pPr>
            <a:endParaRPr lang="id-ID" sz="2400" dirty="0"/>
          </a:p>
          <a:p>
            <a:r>
              <a:rPr lang="id-ID" sz="2400" dirty="0" smtClean="0"/>
              <a:t>Darah juga berfungsi </a:t>
            </a:r>
            <a:r>
              <a:rPr lang="id-ID" sz="2400" dirty="0"/>
              <a:t>melawan bibit penyakit, </a:t>
            </a:r>
            <a:r>
              <a:rPr lang="id-ID" sz="2400" dirty="0" smtClean="0"/>
              <a:t>mengatur pH </a:t>
            </a:r>
            <a:r>
              <a:rPr lang="id-ID" sz="2400" dirty="0"/>
              <a:t>tubuh, mengatur suhu tubuh, </a:t>
            </a:r>
            <a:r>
              <a:rPr lang="id-ID" sz="2400" dirty="0" smtClean="0"/>
              <a:t> melakukan </a:t>
            </a:r>
            <a:r>
              <a:rPr lang="id-ID" sz="2400" dirty="0"/>
              <a:t>mekanisme pembekuan darah.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sv-SE" sz="2800" b="1" dirty="0" smtClean="0">
                <a:solidFill>
                  <a:schemeClr val="accent3">
                    <a:lumMod val="50000"/>
                  </a:schemeClr>
                </a:solidFill>
              </a:rPr>
              <a:t>Pemindaian </a:t>
            </a:r>
            <a:r>
              <a:rPr lang="sv-SE" sz="2800" b="1" dirty="0">
                <a:solidFill>
                  <a:schemeClr val="accent3">
                    <a:lumMod val="50000"/>
                  </a:schemeClr>
                </a:solidFill>
              </a:rPr>
              <a:t>dengan bahan radioaktif</a:t>
            </a:r>
            <a:endParaRPr lang="id-ID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981200"/>
            <a:ext cx="8786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800" dirty="0" smtClean="0"/>
              <a:t>Merupakan </a:t>
            </a:r>
            <a:r>
              <a:rPr lang="id-ID" sz="2800" dirty="0"/>
              <a:t>cara yang </a:t>
            </a:r>
            <a:r>
              <a:rPr lang="id-ID" sz="2800" dirty="0" smtClean="0"/>
              <a:t>aman untuk </a:t>
            </a:r>
            <a:r>
              <a:rPr lang="id-ID" sz="2800" dirty="0"/>
              <a:t>mendeteksi penyakit jantung</a:t>
            </a:r>
            <a:r>
              <a:rPr lang="id-ID" sz="2800" dirty="0" smtClean="0"/>
              <a:t>. 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800" dirty="0" smtClean="0"/>
              <a:t>Pasien </a:t>
            </a:r>
            <a:r>
              <a:rPr lang="id-ID" sz="2800" dirty="0"/>
              <a:t>disuntik dengan bahan </a:t>
            </a:r>
            <a:r>
              <a:rPr lang="id-ID" sz="2800" dirty="0" smtClean="0"/>
              <a:t>radioaktif yang </a:t>
            </a:r>
            <a:r>
              <a:rPr lang="id-ID" sz="2800" dirty="0"/>
              <a:t>tidak berbahaya</a:t>
            </a:r>
            <a:r>
              <a:rPr lang="id-ID" sz="2800" dirty="0" smtClean="0"/>
              <a:t>. 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800" dirty="0" smtClean="0"/>
              <a:t>Diperiksa dengan </a:t>
            </a:r>
            <a:r>
              <a:rPr lang="id-ID" sz="2800" dirty="0"/>
              <a:t>detektor sinar gamma.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500042"/>
            <a:ext cx="821537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TEKNOLOGI PADA </a:t>
            </a:r>
            <a:r>
              <a:rPr lang="id-ID" sz="2800" b="1" dirty="0" smtClean="0"/>
              <a:t>SISTEM PEREDARAN</a:t>
            </a:r>
            <a:endParaRPr lang="id-ID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6572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Angioplasti</a:t>
            </a:r>
            <a:endParaRPr lang="id-ID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id-ID" sz="2400" dirty="0" smtClean="0"/>
              <a:t>Dilakukan </a:t>
            </a:r>
            <a:r>
              <a:rPr lang="id-ID" sz="2400" dirty="0"/>
              <a:t>untuk </a:t>
            </a:r>
            <a:r>
              <a:rPr lang="id-ID" sz="2400" dirty="0" smtClean="0"/>
              <a:t>membuka aliran </a:t>
            </a:r>
            <a:r>
              <a:rPr lang="id-ID" sz="2400" dirty="0"/>
              <a:t>darah pada pembuluh darah </a:t>
            </a:r>
            <a:r>
              <a:rPr lang="id-ID" sz="2400" dirty="0" smtClean="0"/>
              <a:t>yang tersumbat </a:t>
            </a:r>
            <a:r>
              <a:rPr lang="id-ID" sz="2400" dirty="0"/>
              <a:t>oleh plak (timbunan lemak).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02920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Operasi </a:t>
            </a:r>
            <a:r>
              <a:rPr lang="id-ID" sz="2400" b="1" i="1" dirty="0" smtClean="0">
                <a:solidFill>
                  <a:schemeClr val="accent3">
                    <a:lumMod val="50000"/>
                  </a:schemeClr>
                </a:solidFill>
              </a:rPr>
              <a:t>bypass jantung</a:t>
            </a:r>
            <a:endParaRPr lang="id-ID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33400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id-ID" sz="2400" dirty="0" smtClean="0"/>
              <a:t>Dilakukan terhadap </a:t>
            </a:r>
            <a:r>
              <a:rPr lang="id-ID" sz="2400" dirty="0"/>
              <a:t>pasien yang menderita </a:t>
            </a:r>
            <a:r>
              <a:rPr lang="id-ID" sz="2400" dirty="0" smtClean="0"/>
              <a:t>penyumbatan pembuluh </a:t>
            </a:r>
            <a:r>
              <a:rPr lang="id-ID" sz="2400" dirty="0"/>
              <a:t>darah arteri jantung.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8974" t="51250" r="7974" b="16250"/>
          <a:stretch>
            <a:fillRect/>
          </a:stretch>
        </p:blipFill>
        <p:spPr bwMode="auto">
          <a:xfrm>
            <a:off x="457200" y="2667000"/>
            <a:ext cx="7448520" cy="1941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500042"/>
            <a:ext cx="821537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TEKNOLOGI PADA </a:t>
            </a:r>
            <a:r>
              <a:rPr lang="id-ID" sz="2800" b="1" dirty="0" smtClean="0"/>
              <a:t>SISTEM PEREDARAN</a:t>
            </a:r>
            <a:endParaRPr lang="id-ID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648200"/>
            <a:ext cx="1371600" cy="3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81000"/>
            <a:ext cx="84439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id-ID" sz="3200" b="1" dirty="0"/>
              <a:t>SISTEM </a:t>
            </a:r>
            <a:r>
              <a:rPr lang="id-ID" sz="3200" b="1" dirty="0" smtClean="0"/>
              <a:t>PEREDARAN DARAH </a:t>
            </a:r>
            <a:r>
              <a:rPr lang="id-ID" sz="3200" b="1" dirty="0"/>
              <a:t>HEWAN</a:t>
            </a:r>
            <a:endParaRPr lang="id-ID" sz="3200" dirty="0"/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Terbuka dan Tertutup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267200"/>
            <a:ext cx="6324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pada Vertebrata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40" y="1524000"/>
            <a:ext cx="8686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Sistem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Peredaran Darah Terbuka</a:t>
            </a:r>
          </a:p>
          <a:p>
            <a:pPr>
              <a:lnSpc>
                <a:spcPct val="150000"/>
              </a:lnSpc>
            </a:pPr>
            <a:r>
              <a:rPr lang="id-ID" sz="2400" dirty="0" smtClean="0"/>
              <a:t>Adalah peredaran atau </a:t>
            </a:r>
            <a:r>
              <a:rPr lang="id-ID" sz="2400" dirty="0"/>
              <a:t>distribusi darah ke </a:t>
            </a:r>
            <a:r>
              <a:rPr lang="id-ID" sz="2400" dirty="0" smtClean="0"/>
              <a:t>seluruh tubuh </a:t>
            </a:r>
            <a:r>
              <a:rPr lang="id-ID" sz="2400" dirty="0"/>
              <a:t>(jaringan) yang tidak selalu </a:t>
            </a:r>
            <a:r>
              <a:rPr lang="id-ID" sz="2400" dirty="0" smtClean="0"/>
              <a:t>melewati pembuluh </a:t>
            </a:r>
            <a:r>
              <a:rPr lang="id-ID" sz="2400" dirty="0"/>
              <a:t>darah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id-ID" sz="2400" dirty="0" smtClean="0"/>
              <a:t>Merupakan karakteristik dari </a:t>
            </a:r>
            <a:r>
              <a:rPr lang="id-ID" sz="2400" dirty="0"/>
              <a:t>hewan </a:t>
            </a:r>
            <a:r>
              <a:rPr lang="id-ID" sz="2400" i="1" dirty="0"/>
              <a:t>Arthropoda,</a:t>
            </a:r>
            <a:endParaRPr lang="id-ID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6787" t="17500" r="6787" b="10000"/>
          <a:stretch>
            <a:fillRect/>
          </a:stretch>
        </p:blipFill>
        <p:spPr bwMode="auto">
          <a:xfrm>
            <a:off x="1981200" y="3886200"/>
            <a:ext cx="4833958" cy="237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66800" y="381000"/>
            <a:ext cx="7086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Terbuka dan Tertutup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05000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id-ID" sz="2400" dirty="0" smtClean="0"/>
              <a:t>Pada </a:t>
            </a:r>
            <a:r>
              <a:rPr lang="id-ID" sz="2400" i="1" dirty="0"/>
              <a:t>Daphnia </a:t>
            </a:r>
            <a:r>
              <a:rPr lang="id-ID" sz="2400" dirty="0"/>
              <a:t>dan</a:t>
            </a:r>
            <a:r>
              <a:rPr lang="id-ID" sz="2400" i="1" dirty="0"/>
              <a:t> </a:t>
            </a:r>
            <a:r>
              <a:rPr lang="id-ID" sz="2400" dirty="0"/>
              <a:t>Crustacea, </a:t>
            </a:r>
            <a:r>
              <a:rPr lang="id-ID" sz="2400" dirty="0" smtClean="0"/>
              <a:t>plasma darah </a:t>
            </a:r>
            <a:r>
              <a:rPr lang="id-ID" sz="2400" dirty="0"/>
              <a:t>umumnya tak berwarna </a:t>
            </a:r>
            <a:r>
              <a:rPr lang="id-ID" sz="2400" dirty="0" smtClean="0"/>
              <a:t>dan mengandung </a:t>
            </a:r>
            <a:r>
              <a:rPr lang="id-ID" sz="2400" dirty="0"/>
              <a:t>sel ameboid dengan sel </a:t>
            </a:r>
            <a:r>
              <a:rPr lang="id-ID" sz="2400" dirty="0" smtClean="0"/>
              <a:t>darah.</a:t>
            </a:r>
          </a:p>
          <a:p>
            <a:pPr>
              <a:tabLst>
                <a:tab pos="363538" algn="l"/>
              </a:tabLst>
            </a:pPr>
            <a:r>
              <a:rPr lang="id-ID" sz="2400" dirty="0" smtClean="0"/>
              <a:t>Sistem </a:t>
            </a:r>
            <a:r>
              <a:rPr lang="id-ID" sz="2400" dirty="0"/>
              <a:t>peredaran darah terbuka </a:t>
            </a:r>
            <a:r>
              <a:rPr lang="id-ID" sz="2400" dirty="0" smtClean="0"/>
              <a:t>terdiri</a:t>
            </a:r>
            <a:r>
              <a:rPr lang="en-US" sz="2400" dirty="0" smtClean="0"/>
              <a:t> </a:t>
            </a:r>
            <a:r>
              <a:rPr lang="fi-FI" sz="2400" dirty="0" smtClean="0"/>
              <a:t>dari </a:t>
            </a:r>
            <a:r>
              <a:rPr lang="fi-FI" sz="2400" dirty="0"/>
              <a:t>jantung sebagai pusat </a:t>
            </a:r>
            <a:r>
              <a:rPr lang="fi-FI" sz="2400" dirty="0" smtClean="0"/>
              <a:t>peredaran</a:t>
            </a:r>
            <a:r>
              <a:rPr lang="id-ID" sz="2400" dirty="0" smtClean="0"/>
              <a:t> darah</a:t>
            </a:r>
            <a:r>
              <a:rPr lang="de-DE" sz="2400" dirty="0" smtClean="0"/>
              <a:t>. </a:t>
            </a:r>
          </a:p>
          <a:p>
            <a:pPr>
              <a:tabLst>
                <a:tab pos="363538" algn="l"/>
              </a:tabLst>
            </a:pPr>
            <a:r>
              <a:rPr lang="de-DE" sz="2400" dirty="0" smtClean="0"/>
              <a:t>Jantung berbentuk</a:t>
            </a:r>
            <a:r>
              <a:rPr lang="id-ID" sz="2400" dirty="0" smtClean="0"/>
              <a:t> sadel </a:t>
            </a:r>
            <a:r>
              <a:rPr lang="id-ID" sz="2400" dirty="0"/>
              <a:t>atau tabung terbungkus </a:t>
            </a:r>
            <a:r>
              <a:rPr lang="id-ID" sz="2400" dirty="0" smtClean="0"/>
              <a:t>oleh membran </a:t>
            </a:r>
            <a:r>
              <a:rPr lang="id-ID" sz="2400" dirty="0"/>
              <a:t>(</a:t>
            </a:r>
            <a:r>
              <a:rPr lang="id-ID" sz="2400" i="1" dirty="0"/>
              <a:t>perikardium</a:t>
            </a:r>
            <a:r>
              <a:rPr lang="id-ID" sz="2400" i="1" dirty="0" smtClean="0"/>
              <a:t>).</a:t>
            </a:r>
          </a:p>
          <a:p>
            <a:pPr>
              <a:tabLst>
                <a:tab pos="363538" algn="l"/>
              </a:tabLst>
            </a:pPr>
            <a:r>
              <a:rPr lang="id-ID" sz="2400" dirty="0" smtClean="0"/>
              <a:t>Arteri-arteri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tabLst>
                <a:tab pos="363538" algn="l"/>
              </a:tabLst>
            </a:pPr>
            <a:r>
              <a:rPr lang="it-IT" sz="2400" dirty="0" smtClean="0"/>
              <a:t>1. </a:t>
            </a:r>
            <a:r>
              <a:rPr lang="id-ID" sz="2400" dirty="0" smtClean="0"/>
              <a:t>	</a:t>
            </a:r>
            <a:r>
              <a:rPr lang="it-IT" sz="2400" dirty="0" smtClean="0"/>
              <a:t>Arteri </a:t>
            </a:r>
            <a:r>
              <a:rPr lang="it-IT" sz="2400" dirty="0"/>
              <a:t>optalmik (</a:t>
            </a:r>
            <a:r>
              <a:rPr lang="it-IT" sz="2400" dirty="0" smtClean="0"/>
              <a:t>mata</a:t>
            </a:r>
            <a:endParaRPr lang="id-ID" sz="2400" dirty="0"/>
          </a:p>
          <a:p>
            <a:pPr>
              <a:tabLst>
                <a:tab pos="363538" algn="l"/>
              </a:tabLst>
            </a:pPr>
            <a:r>
              <a:rPr lang="id-ID" sz="2400" dirty="0" smtClean="0"/>
              <a:t>2</a:t>
            </a:r>
            <a:r>
              <a:rPr lang="en-US" sz="2400" dirty="0" smtClean="0"/>
              <a:t>.</a:t>
            </a:r>
            <a:r>
              <a:rPr lang="id-ID" sz="2400" dirty="0" smtClean="0"/>
              <a:t> 	Dua </a:t>
            </a:r>
            <a:r>
              <a:rPr lang="id-ID" sz="2400" dirty="0"/>
              <a:t>arteri </a:t>
            </a:r>
            <a:r>
              <a:rPr lang="id-ID" sz="2400" dirty="0" smtClean="0"/>
              <a:t>antena; </a:t>
            </a:r>
          </a:p>
          <a:p>
            <a:pPr>
              <a:tabLst>
                <a:tab pos="363538" algn="l"/>
              </a:tabLst>
            </a:pPr>
            <a:r>
              <a:rPr lang="id-ID" sz="2400" dirty="0" smtClean="0"/>
              <a:t>3</a:t>
            </a:r>
            <a:r>
              <a:rPr lang="en-US" sz="2400" dirty="0" smtClean="0"/>
              <a:t>.</a:t>
            </a:r>
            <a:r>
              <a:rPr lang="id-ID" sz="2400" dirty="0" smtClean="0"/>
              <a:t> </a:t>
            </a:r>
            <a:r>
              <a:rPr lang="en-US" sz="2400" dirty="0" smtClean="0"/>
              <a:t>	</a:t>
            </a:r>
            <a:r>
              <a:rPr lang="id-ID" sz="2400" dirty="0" smtClean="0"/>
              <a:t>Dua </a:t>
            </a:r>
            <a:r>
              <a:rPr lang="id-ID" sz="2400" dirty="0"/>
              <a:t>saluran arteri </a:t>
            </a:r>
            <a:r>
              <a:rPr lang="id-ID" sz="2400" dirty="0" smtClean="0"/>
              <a:t>hati;</a:t>
            </a:r>
          </a:p>
          <a:p>
            <a:pPr>
              <a:tabLst>
                <a:tab pos="363538" algn="l"/>
              </a:tabLst>
            </a:pPr>
            <a:r>
              <a:rPr lang="it-IT" sz="2400" dirty="0" smtClean="0"/>
              <a:t>4. 	Saluran </a:t>
            </a:r>
            <a:r>
              <a:rPr lang="it-IT" sz="2400" dirty="0"/>
              <a:t>arteri dorso abdominalis;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086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Terbuka dan Tertutup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4433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indent="-393700"/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Sistem </a:t>
            </a:r>
            <a:r>
              <a:rPr lang="id-ID" sz="2400" b="1" dirty="0">
                <a:solidFill>
                  <a:schemeClr val="accent3">
                    <a:lumMod val="50000"/>
                  </a:schemeClr>
                </a:solidFill>
              </a:rPr>
              <a:t>Peredaran Darah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Tertutup</a:t>
            </a:r>
            <a:endParaRPr lang="id-ID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605898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Adalah sirkulasi </a:t>
            </a:r>
            <a:r>
              <a:rPr lang="id-ID" sz="2400" dirty="0"/>
              <a:t>darah ke seluruh tubuh </a:t>
            </a:r>
            <a:r>
              <a:rPr lang="id-ID" sz="2400" dirty="0" smtClean="0"/>
              <a:t>melalui pembuluh-pembuluh dara.</a:t>
            </a:r>
          </a:p>
          <a:p>
            <a:pPr marL="393700" indent="-3937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i="1" dirty="0" smtClean="0"/>
              <a:t>Annelida </a:t>
            </a:r>
            <a:r>
              <a:rPr lang="id-ID" sz="2400" dirty="0"/>
              <a:t>dan vertebrata </a:t>
            </a:r>
            <a:r>
              <a:rPr lang="id-ID" sz="2400" dirty="0" smtClean="0"/>
              <a:t>telah memiliki </a:t>
            </a:r>
            <a:r>
              <a:rPr lang="id-ID" sz="2400" dirty="0"/>
              <a:t>perkembangan </a:t>
            </a:r>
            <a:r>
              <a:rPr lang="id-ID" sz="2400" dirty="0" smtClean="0"/>
              <a:t>sistem peredaran darahnya</a:t>
            </a:r>
            <a:r>
              <a:rPr lang="id-ID" sz="2400" dirty="0"/>
              <a:t>, yakni telah adanya </a:t>
            </a:r>
            <a:r>
              <a:rPr lang="id-ID" sz="2400" dirty="0" smtClean="0"/>
              <a:t>sistem</a:t>
            </a:r>
            <a:r>
              <a:rPr lang="en-US" sz="2400" dirty="0" smtClean="0"/>
              <a:t> </a:t>
            </a:r>
            <a:r>
              <a:rPr lang="id-ID" sz="2400" dirty="0" smtClean="0"/>
              <a:t>peredaran </a:t>
            </a:r>
            <a:r>
              <a:rPr lang="id-ID" sz="2400" dirty="0"/>
              <a:t>darah tertutup</a:t>
            </a:r>
            <a:r>
              <a:rPr lang="id-ID" sz="2400" dirty="0" smtClean="0"/>
              <a:t>.</a:t>
            </a:r>
          </a:p>
          <a:p>
            <a:pPr marL="393700" indent="-3937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Pada </a:t>
            </a:r>
            <a:r>
              <a:rPr lang="id-ID" sz="2400" dirty="0"/>
              <a:t>cacing tanah, sistem </a:t>
            </a:r>
            <a:r>
              <a:rPr lang="id-ID" sz="2400" dirty="0" smtClean="0"/>
              <a:t>peredarannya terdiri </a:t>
            </a:r>
            <a:r>
              <a:rPr lang="id-ID" sz="2400" dirty="0"/>
              <a:t>dari cairan darah, </a:t>
            </a:r>
            <a:r>
              <a:rPr lang="id-ID" sz="2400" dirty="0" smtClean="0"/>
              <a:t>beberapa pembuluh </a:t>
            </a:r>
            <a:r>
              <a:rPr lang="id-ID" sz="2400" dirty="0"/>
              <a:t>darah, dan jantung </a:t>
            </a:r>
            <a:r>
              <a:rPr lang="id-ID" sz="2400" dirty="0" smtClean="0"/>
              <a:t>sebagai pusat </a:t>
            </a:r>
            <a:r>
              <a:rPr lang="id-ID" sz="2400" dirty="0"/>
              <a:t>peredaran.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81000"/>
            <a:ext cx="7086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Terbuka dan Tertutup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7099" t="16250" r="15039" b="8750"/>
          <a:stretch>
            <a:fillRect/>
          </a:stretch>
        </p:blipFill>
        <p:spPr bwMode="auto">
          <a:xfrm>
            <a:off x="1524000" y="1219200"/>
            <a:ext cx="6172200" cy="4687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5943600"/>
            <a:ext cx="707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/>
              <a:t>Peredaran darah tertutup </a:t>
            </a:r>
            <a:r>
              <a:rPr lang="id-ID" dirty="0" smtClean="0"/>
              <a:t>pada cacing </a:t>
            </a:r>
            <a:r>
              <a:rPr lang="id-ID" dirty="0"/>
              <a:t>tanah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1000"/>
            <a:ext cx="7086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Terbuka dan Tertutup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7496204" cy="588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61950" algn="l"/>
              </a:tabLst>
            </a:pPr>
            <a:r>
              <a:rPr lang="pt-BR" sz="2400" dirty="0" smtClean="0"/>
              <a:t>Sistem </a:t>
            </a:r>
            <a:r>
              <a:rPr lang="pt-BR" sz="2400" dirty="0"/>
              <a:t>peredaran darah pada </a:t>
            </a:r>
            <a:r>
              <a:rPr lang="pt-BR" sz="2400" dirty="0" smtClean="0"/>
              <a:t>vertebrata</a:t>
            </a:r>
            <a:r>
              <a:rPr lang="id-ID" sz="2400" dirty="0" smtClean="0"/>
              <a:t> dibedakan menjadi, sistem </a:t>
            </a:r>
            <a:r>
              <a:rPr lang="id-ID" sz="2400" dirty="0"/>
              <a:t>peredaran darah dan </a:t>
            </a:r>
            <a:r>
              <a:rPr lang="id-ID" sz="2400" dirty="0" smtClean="0"/>
              <a:t>sistem limfatik </a:t>
            </a:r>
            <a:r>
              <a:rPr lang="id-ID" sz="2400" dirty="0"/>
              <a:t>(peredaran getah bening</a:t>
            </a:r>
            <a:r>
              <a:rPr lang="id-ID" sz="2400" dirty="0" smtClean="0"/>
              <a:t>).</a:t>
            </a:r>
          </a:p>
          <a:p>
            <a:pPr marL="393700" indent="-3937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61950" algn="l"/>
              </a:tabLst>
            </a:pPr>
            <a:r>
              <a:rPr lang="id-ID" sz="2400" dirty="0" smtClean="0"/>
              <a:t>Sistem </a:t>
            </a:r>
            <a:r>
              <a:rPr lang="id-ID" sz="2400" dirty="0"/>
              <a:t>peredaran darah </a:t>
            </a:r>
            <a:r>
              <a:rPr lang="id-ID" sz="2400" dirty="0" smtClean="0"/>
              <a:t>vertebrata terdiri </a:t>
            </a:r>
            <a:r>
              <a:rPr lang="id-ID" sz="2400" dirty="0"/>
              <a:t>dari jantung, arteri, vena, </a:t>
            </a:r>
            <a:r>
              <a:rPr lang="id-ID" sz="2400" dirty="0" smtClean="0"/>
              <a:t>kapiler, dan darah.</a:t>
            </a:r>
          </a:p>
          <a:p>
            <a:pPr marL="393700" indent="-3937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61950" algn="l"/>
              </a:tabLst>
            </a:pPr>
            <a:r>
              <a:rPr lang="id-ID" sz="2400" dirty="0" smtClean="0"/>
              <a:t>Plasma </a:t>
            </a:r>
            <a:r>
              <a:rPr lang="id-ID" sz="2400" dirty="0"/>
              <a:t>darah vertebrata tak </a:t>
            </a:r>
            <a:r>
              <a:rPr lang="id-ID" sz="2400" dirty="0" smtClean="0"/>
              <a:t>berwarna </a:t>
            </a:r>
            <a:r>
              <a:rPr lang="de-DE" sz="2400" dirty="0" smtClean="0"/>
              <a:t>dan </a:t>
            </a:r>
            <a:r>
              <a:rPr lang="de-DE" sz="2400" dirty="0"/>
              <a:t>mengandung sel darah </a:t>
            </a:r>
            <a:r>
              <a:rPr lang="de-DE" sz="2400" dirty="0" smtClean="0"/>
              <a:t>merah</a:t>
            </a:r>
            <a:r>
              <a:rPr lang="id-ID" sz="2400" dirty="0" smtClean="0"/>
              <a:t> (</a:t>
            </a:r>
            <a:r>
              <a:rPr lang="id-ID" sz="2400" i="1" dirty="0" smtClean="0"/>
              <a:t>eritrosit). </a:t>
            </a:r>
            <a:endParaRPr lang="en-US" sz="2400" i="1" dirty="0" smtClean="0"/>
          </a:p>
          <a:p>
            <a:pPr marL="393700" indent="-3937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61950" algn="l"/>
              </a:tabLst>
            </a:pPr>
            <a:r>
              <a:rPr lang="id-ID" sz="2400" i="1" dirty="0" smtClean="0"/>
              <a:t> </a:t>
            </a:r>
            <a:r>
              <a:rPr lang="id-ID" sz="2400" dirty="0" smtClean="0"/>
              <a:t>Selain </a:t>
            </a:r>
            <a:r>
              <a:rPr lang="id-ID" sz="2400" dirty="0"/>
              <a:t>itu, terdapat juga </a:t>
            </a:r>
            <a:r>
              <a:rPr lang="id-ID" sz="2400" dirty="0" smtClean="0"/>
              <a:t>kepingkeping darah </a:t>
            </a:r>
            <a:r>
              <a:rPr lang="id-ID" sz="2400" dirty="0"/>
              <a:t>(</a:t>
            </a:r>
            <a:r>
              <a:rPr lang="id-ID" sz="2400" i="1" dirty="0" smtClean="0"/>
              <a:t>trombosit).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361950" algn="l"/>
              </a:tabLst>
            </a:pPr>
            <a:r>
              <a:rPr lang="id-ID" sz="2400" i="1" dirty="0"/>
              <a:t>	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381000"/>
            <a:ext cx="6324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pada Vertebrata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572560" cy="406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sz="2400" dirty="0" smtClean="0"/>
              <a:t>Eritrosit berwarna merah karena adanya hemoglobin yang berperan dalam pengikatan O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pada sistem pernapasan.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t-IT" sz="2400" dirty="0" smtClean="0"/>
              <a:t>Plasma darah berfungsi membawa sari-sari</a:t>
            </a:r>
            <a:r>
              <a:rPr lang="id-ID" sz="2400" dirty="0" smtClean="0"/>
              <a:t> makanan, sampah metabolisme, hasil </a:t>
            </a:r>
            <a:r>
              <a:rPr lang="nb-NO" sz="2400" dirty="0" smtClean="0"/>
              <a:t>proses sekresi, dan beberapa gas.</a:t>
            </a:r>
            <a:endParaRPr lang="id-ID" sz="24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sz="2400" dirty="0" smtClean="0"/>
              <a:t>Sistem peredaran getah bening (sistem </a:t>
            </a:r>
            <a:r>
              <a:rPr lang="sv-SE" sz="2400" dirty="0" smtClean="0"/>
              <a:t>limfatik) berperan dalam pertahanan tubuh</a:t>
            </a:r>
            <a:r>
              <a:rPr lang="id-ID" sz="2400" dirty="0" smtClean="0"/>
              <a:t> dan pengembalian plasma dari jaringanjaringan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381000"/>
            <a:ext cx="6324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pada Vertebrata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30957" t="16250" r="47802" b="13750"/>
          <a:stretch>
            <a:fillRect/>
          </a:stretch>
        </p:blipFill>
        <p:spPr bwMode="auto">
          <a:xfrm>
            <a:off x="838200" y="1452748"/>
            <a:ext cx="2590800" cy="500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066800"/>
            <a:ext cx="3767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Bagan peredaran darah </a:t>
            </a:r>
            <a:r>
              <a:rPr lang="id-ID" sz="2400" b="1" dirty="0" smtClean="0"/>
              <a:t>ikan</a:t>
            </a:r>
            <a:endParaRPr lang="id-ID" sz="24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52930" t="19084" r="26562" b="15584"/>
          <a:stretch>
            <a:fillRect/>
          </a:stretch>
        </p:blipFill>
        <p:spPr bwMode="auto">
          <a:xfrm>
            <a:off x="5333999" y="1676400"/>
            <a:ext cx="2567127" cy="47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00600" y="1143000"/>
            <a:ext cx="3927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Bagan peredaran darah katak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81000"/>
            <a:ext cx="6324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pada Vertebrata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9200"/>
            <a:ext cx="833919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5125" algn="l"/>
              </a:tabLst>
            </a:pP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Plasma </a:t>
            </a:r>
            <a:r>
              <a:rPr lang="id-ID" sz="2600" b="1" dirty="0">
                <a:solidFill>
                  <a:schemeClr val="accent3">
                    <a:lumMod val="50000"/>
                  </a:schemeClr>
                </a:solidFill>
              </a:rPr>
              <a:t>Darah</a:t>
            </a:r>
          </a:p>
          <a:p>
            <a:pPr marL="361950" indent="-36195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B</a:t>
            </a:r>
            <a:r>
              <a:rPr lang="pt-BR" sz="2400" dirty="0" smtClean="0"/>
              <a:t>erguna </a:t>
            </a:r>
            <a:r>
              <a:rPr lang="pt-BR" sz="2400" dirty="0"/>
              <a:t>dalam </a:t>
            </a:r>
            <a:r>
              <a:rPr lang="pt-BR" sz="2400" dirty="0" smtClean="0"/>
              <a:t>pengaturan</a:t>
            </a:r>
            <a:r>
              <a:rPr lang="id-ID" sz="2400" dirty="0" smtClean="0"/>
              <a:t> tekanan </a:t>
            </a:r>
            <a:r>
              <a:rPr lang="id-ID" sz="2400" dirty="0"/>
              <a:t>osmosis </a:t>
            </a:r>
            <a:r>
              <a:rPr lang="id-ID" sz="2400" dirty="0" smtClean="0"/>
              <a:t>darah, </a:t>
            </a:r>
            <a:r>
              <a:rPr lang="pt-BR" sz="2400" dirty="0" smtClean="0"/>
              <a:t>bertugas</a:t>
            </a:r>
            <a:r>
              <a:rPr lang="id-ID" sz="2400" dirty="0" smtClean="0"/>
              <a:t> </a:t>
            </a:r>
            <a:r>
              <a:rPr lang="fi-FI" sz="2400" dirty="0" smtClean="0"/>
              <a:t>membawa </a:t>
            </a:r>
            <a:r>
              <a:rPr lang="fi-FI" sz="2400" dirty="0"/>
              <a:t>sari-sari makanan, sisa </a:t>
            </a:r>
            <a:r>
              <a:rPr lang="fi-FI" sz="2400" dirty="0" smtClean="0"/>
              <a:t>metabolisme,</a:t>
            </a:r>
            <a:r>
              <a:rPr lang="id-ID" sz="2400" dirty="0" smtClean="0"/>
              <a:t> </a:t>
            </a:r>
            <a:r>
              <a:rPr lang="es-ES" sz="2400" dirty="0" err="1" smtClean="0"/>
              <a:t>hasil</a:t>
            </a:r>
            <a:r>
              <a:rPr lang="es-ES" sz="2400" dirty="0" smtClean="0"/>
              <a:t> </a:t>
            </a:r>
            <a:r>
              <a:rPr lang="es-ES" sz="2400" dirty="0" err="1"/>
              <a:t>sekresi</a:t>
            </a:r>
            <a:r>
              <a:rPr lang="es-ES" sz="2400" dirty="0"/>
              <a:t>, dan </a:t>
            </a:r>
            <a:r>
              <a:rPr lang="es-ES" sz="2400" dirty="0" err="1"/>
              <a:t>beberapa</a:t>
            </a:r>
            <a:r>
              <a:rPr lang="es-ES" sz="2400" dirty="0"/>
              <a:t> </a:t>
            </a:r>
            <a:r>
              <a:rPr lang="es-ES" sz="2400" dirty="0" smtClean="0"/>
              <a:t>gas.</a:t>
            </a:r>
            <a:r>
              <a:rPr lang="id-ID" sz="2400" dirty="0" smtClean="0"/>
              <a:t> 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M</a:t>
            </a:r>
            <a:r>
              <a:rPr lang="pt-BR" sz="2400" dirty="0" smtClean="0"/>
              <a:t>engandung</a:t>
            </a:r>
            <a:r>
              <a:rPr lang="id-ID" sz="2400" dirty="0" smtClean="0"/>
              <a:t> sekitar </a:t>
            </a:r>
            <a:r>
              <a:rPr lang="id-ID" sz="2400" dirty="0"/>
              <a:t>92% air, protein, dan </a:t>
            </a:r>
            <a:r>
              <a:rPr lang="id-ID" sz="2400" dirty="0" smtClean="0"/>
              <a:t>senyawa </a:t>
            </a:r>
            <a:r>
              <a:rPr lang="fi-FI" sz="2400" dirty="0" smtClean="0"/>
              <a:t>organik </a:t>
            </a:r>
            <a:r>
              <a:rPr lang="fi-FI" sz="2400" dirty="0"/>
              <a:t>lainnya. </a:t>
            </a:r>
            <a:endParaRPr lang="id-ID" sz="2400" dirty="0" smtClean="0"/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T</a:t>
            </a:r>
            <a:r>
              <a:rPr lang="fi-FI" sz="2400" dirty="0" smtClean="0"/>
              <a:t>erdapat</a:t>
            </a:r>
            <a:r>
              <a:rPr lang="id-ID" sz="2400" dirty="0" smtClean="0"/>
              <a:t> garam </a:t>
            </a:r>
            <a:r>
              <a:rPr lang="id-ID" sz="2400" dirty="0"/>
              <a:t>anorganik, terutama NaCl. </a:t>
            </a:r>
            <a:endParaRPr lang="id-ID" sz="2400" dirty="0" smtClean="0"/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Protein yang </a:t>
            </a:r>
            <a:r>
              <a:rPr lang="id-ID" sz="2400" dirty="0"/>
              <a:t>larut dalam </a:t>
            </a:r>
            <a:r>
              <a:rPr lang="id-ID" sz="2400" dirty="0" smtClean="0"/>
              <a:t>darah, </a:t>
            </a:r>
            <a:r>
              <a:rPr lang="id-ID" sz="2400" dirty="0"/>
              <a:t>terdiri atas albumin, globulin, </a:t>
            </a:r>
            <a:r>
              <a:rPr lang="id-ID" sz="2400" dirty="0" smtClean="0"/>
              <a:t>dan protein </a:t>
            </a:r>
            <a:r>
              <a:rPr lang="id-ID" sz="2400" dirty="0"/>
              <a:t>pembentuk darah.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0029" t="18750" r="47998" b="17500"/>
          <a:stretch>
            <a:fillRect/>
          </a:stretch>
        </p:blipFill>
        <p:spPr bwMode="auto">
          <a:xfrm>
            <a:off x="642910" y="1676400"/>
            <a:ext cx="2879925" cy="48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2002" t="22500" r="26025" b="13750"/>
          <a:stretch>
            <a:fillRect/>
          </a:stretch>
        </p:blipFill>
        <p:spPr bwMode="auto">
          <a:xfrm>
            <a:off x="5142322" y="1582980"/>
            <a:ext cx="2934878" cy="49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4204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Bagan peredaran darah </a:t>
            </a:r>
            <a:r>
              <a:rPr lang="id-ID" sz="2400" b="1" dirty="0" smtClean="0"/>
              <a:t>Reptilia</a:t>
            </a: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953000" y="1066800"/>
            <a:ext cx="38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Bagan peredaran darah </a:t>
            </a:r>
            <a:r>
              <a:rPr lang="id-ID" sz="2400" b="1" dirty="0" smtClean="0"/>
              <a:t>Aves</a:t>
            </a:r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381000"/>
            <a:ext cx="63246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ysClr val="windowText" lastClr="000000"/>
                </a:solidFill>
              </a:rPr>
              <a:t>Sistem Peredaran Darah pada Vertebrata</a:t>
            </a:r>
            <a:endParaRPr lang="id-ID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225538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65125" algn="l"/>
              </a:tabLst>
            </a:pPr>
            <a:r>
              <a:rPr lang="id-ID" sz="2600" b="1" dirty="0" smtClean="0">
                <a:solidFill>
                  <a:schemeClr val="accent3">
                    <a:lumMod val="50000"/>
                  </a:schemeClr>
                </a:solidFill>
              </a:rPr>
              <a:t>Sel-Sel </a:t>
            </a:r>
            <a:r>
              <a:rPr lang="id-ID" sz="2600" b="1" dirty="0">
                <a:solidFill>
                  <a:schemeClr val="accent3">
                    <a:lumMod val="50000"/>
                  </a:schemeClr>
                </a:solidFill>
              </a:rPr>
              <a:t>Darah</a:t>
            </a:r>
            <a:endParaRPr lang="id-ID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dirty="0" smtClean="0"/>
              <a:t>Ada tiga </a:t>
            </a:r>
            <a:r>
              <a:rPr lang="id-ID" sz="2400" dirty="0"/>
              <a:t>macam sel darah, yaitu sel </a:t>
            </a:r>
            <a:r>
              <a:rPr lang="id-ID" sz="2400" dirty="0" smtClean="0"/>
              <a:t>darah merah </a:t>
            </a:r>
            <a:r>
              <a:rPr lang="id-ID" sz="2400" dirty="0"/>
              <a:t>(eritrosit), </a:t>
            </a:r>
            <a:r>
              <a:rPr lang="id-ID" sz="2400" dirty="0" smtClean="0"/>
              <a:t>sel darah </a:t>
            </a:r>
            <a:r>
              <a:rPr lang="id-ID" sz="2400" dirty="0"/>
              <a:t>putih (leukosit</a:t>
            </a:r>
            <a:r>
              <a:rPr lang="id-ID" sz="2400" dirty="0" smtClean="0"/>
              <a:t>), </a:t>
            </a:r>
            <a:r>
              <a:rPr lang="id-ID" sz="2400" dirty="0"/>
              <a:t>keping-keping darah (trombosit).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6397" t="31250" r="13574" b="13367"/>
          <a:stretch>
            <a:fillRect/>
          </a:stretch>
        </p:blipFill>
        <p:spPr bwMode="auto">
          <a:xfrm>
            <a:off x="4114800" y="2016106"/>
            <a:ext cx="4114800" cy="4446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8248680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365125" algn="l"/>
              </a:tabLst>
            </a:pPr>
            <a:r>
              <a:rPr lang="id-ID" sz="2400" dirty="0" smtClean="0"/>
              <a:t>a</a:t>
            </a:r>
            <a:r>
              <a:rPr lang="en-US" sz="2400" dirty="0" smtClean="0"/>
              <a:t>.</a:t>
            </a:r>
            <a:r>
              <a:rPr lang="id-ID" sz="2400" dirty="0" smtClean="0"/>
              <a:t> 	Ciri </a:t>
            </a:r>
            <a:r>
              <a:rPr lang="id-ID" sz="2400" dirty="0"/>
              <a:t>dan fungsi</a:t>
            </a:r>
          </a:p>
          <a:p>
            <a:pPr marL="692150" indent="-346075">
              <a:buFont typeface="Wingdings" pitchFamily="2" charset="2"/>
              <a:buChar char="§"/>
            </a:pPr>
            <a:r>
              <a:rPr lang="id-ID" sz="2400" dirty="0" smtClean="0"/>
              <a:t>Eritrosit </a:t>
            </a:r>
            <a:r>
              <a:rPr lang="id-ID" sz="2400" dirty="0"/>
              <a:t>mamalia tidak berinti </a:t>
            </a:r>
            <a:r>
              <a:rPr lang="id-ID" sz="2400" dirty="0" smtClean="0"/>
              <a:t>sehingga tidak </a:t>
            </a:r>
            <a:r>
              <a:rPr lang="id-ID" sz="2400" dirty="0"/>
              <a:t>memiliki </a:t>
            </a:r>
            <a:r>
              <a:rPr lang="id-ID" sz="2400" dirty="0" smtClean="0"/>
              <a:t>DNA berbentuk bikonkaf</a:t>
            </a:r>
            <a:r>
              <a:rPr lang="id-ID" sz="2400" dirty="0"/>
              <a:t>.</a:t>
            </a:r>
            <a:endParaRPr lang="id-ID" sz="2400" dirty="0" smtClean="0"/>
          </a:p>
          <a:p>
            <a:pPr marL="692150" indent="-346075">
              <a:buFont typeface="Wingdings" pitchFamily="2" charset="2"/>
              <a:buChar char="§"/>
            </a:pPr>
            <a:r>
              <a:rPr lang="id-ID" sz="2400" dirty="0" smtClean="0"/>
              <a:t>Warna </a:t>
            </a:r>
            <a:r>
              <a:rPr lang="id-ID" sz="2400" dirty="0"/>
              <a:t>eritrosit </a:t>
            </a:r>
            <a:r>
              <a:rPr lang="id-ID" sz="2400" dirty="0" smtClean="0"/>
              <a:t>tergantung pada </a:t>
            </a:r>
            <a:r>
              <a:rPr lang="id-ID" sz="2400" i="1" dirty="0"/>
              <a:t>hemoglobin</a:t>
            </a:r>
            <a:r>
              <a:rPr lang="id-ID" sz="2400" i="1" dirty="0" smtClean="0"/>
              <a:t>.</a:t>
            </a:r>
          </a:p>
          <a:p>
            <a:pPr marL="692150" indent="-346075">
              <a:buFont typeface="Wingdings" pitchFamily="2" charset="2"/>
              <a:buChar char="§"/>
            </a:pPr>
            <a:r>
              <a:rPr lang="id-ID" sz="2400" dirty="0"/>
              <a:t>Kadar hemoglobin dalam (Hb) </a:t>
            </a:r>
            <a:r>
              <a:rPr lang="id-ID" sz="2400" dirty="0" smtClean="0"/>
              <a:t>darah </a:t>
            </a:r>
            <a:r>
              <a:rPr lang="fi-FI" sz="2400" dirty="0" smtClean="0"/>
              <a:t>bervariasi</a:t>
            </a:r>
            <a:r>
              <a:rPr lang="fi-FI" sz="2400" dirty="0"/>
              <a:t>, tergantung pada jenis </a:t>
            </a:r>
            <a:r>
              <a:rPr lang="fi-FI" sz="2400" dirty="0" smtClean="0"/>
              <a:t>kelamin</a:t>
            </a:r>
            <a:r>
              <a:rPr lang="id-ID" sz="2400" dirty="0" smtClean="0"/>
              <a:t> dan </a:t>
            </a:r>
            <a:r>
              <a:rPr lang="id-ID" sz="2400" dirty="0"/>
              <a:t>umur seseorang</a:t>
            </a:r>
            <a:r>
              <a:rPr lang="id-ID" sz="2400" dirty="0" smtClean="0"/>
              <a:t>.</a:t>
            </a:r>
          </a:p>
          <a:p>
            <a:pPr marL="692150" indent="-346075">
              <a:buFont typeface="Wingdings" pitchFamily="2" charset="2"/>
              <a:buChar char="§"/>
            </a:pPr>
            <a:r>
              <a:rPr lang="id-ID" sz="2400" dirty="0" smtClean="0"/>
              <a:t>Eritrosit </a:t>
            </a:r>
            <a:r>
              <a:rPr lang="id-ID" sz="2400" dirty="0"/>
              <a:t>juga mengkatalisis </a:t>
            </a:r>
            <a:r>
              <a:rPr lang="id-ID" sz="2400" dirty="0" smtClean="0"/>
              <a:t>reaksi </a:t>
            </a:r>
            <a:r>
              <a:rPr lang="es-ES" sz="2400" dirty="0" smtClean="0"/>
              <a:t>antara </a:t>
            </a:r>
            <a:r>
              <a:rPr lang="es-ES" sz="2400" dirty="0" err="1"/>
              <a:t>karbon</a:t>
            </a:r>
            <a:r>
              <a:rPr lang="es-ES" sz="2400" dirty="0"/>
              <a:t> </a:t>
            </a:r>
            <a:r>
              <a:rPr lang="es-ES" sz="2400" dirty="0" err="1"/>
              <a:t>dioksida</a:t>
            </a:r>
            <a:r>
              <a:rPr lang="es-ES" sz="2400" dirty="0"/>
              <a:t> (CO</a:t>
            </a:r>
            <a:r>
              <a:rPr lang="es-ES" sz="2400" baseline="-25000" dirty="0"/>
              <a:t>2</a:t>
            </a:r>
            <a:r>
              <a:rPr lang="es-ES" sz="2400" dirty="0"/>
              <a:t>) dan </a:t>
            </a:r>
            <a:r>
              <a:rPr lang="es-ES" sz="2400" dirty="0" smtClean="0"/>
              <a:t>air</a:t>
            </a:r>
            <a:r>
              <a:rPr lang="id-ID" sz="2400" dirty="0" smtClean="0"/>
              <a:t>.</a:t>
            </a:r>
          </a:p>
          <a:p>
            <a:pPr marL="692150" indent="-346075">
              <a:buFont typeface="Wingdings" pitchFamily="2" charset="2"/>
              <a:buChar char="§"/>
            </a:pPr>
            <a:r>
              <a:rPr lang="id-ID" sz="2400" dirty="0" smtClean="0"/>
              <a:t>Jumlah </a:t>
            </a:r>
            <a:r>
              <a:rPr lang="id-ID" sz="2400" dirty="0"/>
              <a:t>eritrosit bervariasi, </a:t>
            </a:r>
            <a:r>
              <a:rPr lang="id-ID" sz="2400" dirty="0" smtClean="0"/>
              <a:t>tergantung </a:t>
            </a:r>
            <a:r>
              <a:rPr lang="fi-FI" sz="2400" dirty="0" smtClean="0"/>
              <a:t>jenis </a:t>
            </a:r>
            <a:r>
              <a:rPr lang="fi-FI" sz="2400" dirty="0"/>
              <a:t>kelamin, usia, dan ketinggian </a:t>
            </a:r>
            <a:r>
              <a:rPr lang="fi-FI" sz="2400" dirty="0" smtClean="0"/>
              <a:t>tempat</a:t>
            </a:r>
            <a:r>
              <a:rPr lang="id-ID" sz="2400" dirty="0" smtClean="0"/>
              <a:t> tinggal </a:t>
            </a:r>
            <a:r>
              <a:rPr lang="id-ID" sz="2400" dirty="0"/>
              <a:t>seseorang.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389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5125" algn="l"/>
              </a:tabLst>
            </a:pP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</a:rPr>
              <a:t>1. 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Eritrosit (sel darah merah)</a:t>
            </a:r>
            <a:endParaRPr lang="de-DE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81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d-ID" sz="2000" dirty="0" smtClean="0"/>
              <a:t>b</a:t>
            </a:r>
            <a:r>
              <a:rPr lang="en-US" sz="2000" dirty="0" smtClean="0"/>
              <a:t>.	</a:t>
            </a:r>
            <a:r>
              <a:rPr lang="id-ID" sz="2400" dirty="0" smtClean="0"/>
              <a:t>Pembentukan </a:t>
            </a:r>
            <a:r>
              <a:rPr lang="id-ID" sz="2400" dirty="0"/>
              <a:t>eritrosit</a:t>
            </a:r>
          </a:p>
          <a:p>
            <a:pPr marL="815975" indent="-366713">
              <a:buFont typeface="Wingdings" pitchFamily="2" charset="2"/>
              <a:buChar char="§"/>
            </a:pPr>
            <a:r>
              <a:rPr lang="id-ID" sz="2400" dirty="0" smtClean="0"/>
              <a:t>Disebut </a:t>
            </a:r>
            <a:r>
              <a:rPr lang="id-ID" sz="2400" i="1" dirty="0" smtClean="0"/>
              <a:t>eritropoiesis</a:t>
            </a:r>
            <a:r>
              <a:rPr lang="id-ID" sz="2400" i="1" dirty="0"/>
              <a:t>. </a:t>
            </a:r>
            <a:endParaRPr lang="en-US" sz="2400" i="1" dirty="0" smtClean="0"/>
          </a:p>
          <a:p>
            <a:pPr marL="815975" indent="-366713">
              <a:buFont typeface="Wingdings" pitchFamily="2" charset="2"/>
              <a:buChar char="§"/>
            </a:pPr>
            <a:r>
              <a:rPr lang="id-ID" sz="2400" dirty="0" smtClean="0"/>
              <a:t>Beberapa </a:t>
            </a:r>
            <a:r>
              <a:rPr lang="id-ID" sz="2400" dirty="0"/>
              <a:t>minggu </a:t>
            </a:r>
            <a:r>
              <a:rPr lang="id-ID" sz="2400" dirty="0" smtClean="0"/>
              <a:t>pertama </a:t>
            </a:r>
            <a:r>
              <a:rPr lang="it-IT" sz="2400" dirty="0" smtClean="0"/>
              <a:t>embrio </a:t>
            </a:r>
            <a:r>
              <a:rPr lang="it-IT" sz="2400" dirty="0"/>
              <a:t>di dalam </a:t>
            </a:r>
            <a:r>
              <a:rPr lang="it-IT" sz="2400" dirty="0" smtClean="0"/>
              <a:t>kandungan,</a:t>
            </a:r>
            <a:r>
              <a:rPr lang="id-ID" sz="2400" dirty="0" smtClean="0"/>
              <a:t> eritrosit </a:t>
            </a:r>
            <a:r>
              <a:rPr lang="id-ID" sz="2400" dirty="0"/>
              <a:t>dihasilkan dalam </a:t>
            </a:r>
            <a:r>
              <a:rPr lang="id-ID" sz="2400" dirty="0" smtClean="0"/>
              <a:t>kantong </a:t>
            </a:r>
            <a:r>
              <a:rPr lang="fi-FI" sz="2400" dirty="0" smtClean="0"/>
              <a:t>kuning </a:t>
            </a:r>
            <a:r>
              <a:rPr lang="fi-FI" sz="2400" dirty="0"/>
              <a:t>telur. </a:t>
            </a:r>
            <a:endParaRPr lang="fi-FI" sz="2400" dirty="0" smtClean="0"/>
          </a:p>
          <a:p>
            <a:pPr marL="815975" indent="-366713">
              <a:buFont typeface="Wingdings" pitchFamily="2" charset="2"/>
              <a:buChar char="§"/>
            </a:pPr>
            <a:r>
              <a:rPr lang="fi-FI" sz="2400" dirty="0" smtClean="0"/>
              <a:t>Beberapa </a:t>
            </a:r>
            <a:r>
              <a:rPr lang="fi-FI" sz="2400" dirty="0"/>
              <a:t>bulan </a:t>
            </a:r>
            <a:r>
              <a:rPr lang="fi-FI" sz="2400" dirty="0" smtClean="0"/>
              <a:t>kemudian,</a:t>
            </a:r>
            <a:r>
              <a:rPr lang="id-ID" sz="2400" dirty="0" smtClean="0"/>
              <a:t> </a:t>
            </a:r>
            <a:r>
              <a:rPr lang="it-IT" sz="2400" dirty="0" smtClean="0"/>
              <a:t>pembentukan </a:t>
            </a:r>
            <a:r>
              <a:rPr lang="it-IT" sz="2400" dirty="0"/>
              <a:t>eritrosit terjadi di hati, </a:t>
            </a:r>
            <a:r>
              <a:rPr lang="it-IT" sz="2400" dirty="0" smtClean="0"/>
              <a:t>limfa,</a:t>
            </a:r>
            <a:r>
              <a:rPr lang="id-ID" sz="2400" dirty="0" smtClean="0"/>
              <a:t> dan </a:t>
            </a:r>
            <a:r>
              <a:rPr lang="id-ID" sz="2400" dirty="0"/>
              <a:t>kelenjar limfa. </a:t>
            </a:r>
            <a:endParaRPr lang="en-US" sz="2400" dirty="0" smtClean="0"/>
          </a:p>
          <a:p>
            <a:pPr marL="815975" indent="-366713">
              <a:buFont typeface="Wingdings" pitchFamily="2" charset="2"/>
              <a:buChar char="§"/>
            </a:pPr>
            <a:r>
              <a:rPr lang="id-ID" sz="2400" dirty="0" smtClean="0"/>
              <a:t>Sesudah </a:t>
            </a:r>
            <a:r>
              <a:rPr lang="id-ID" sz="2400" dirty="0"/>
              <a:t>bayi </a:t>
            </a:r>
            <a:r>
              <a:rPr lang="id-ID" sz="2400" dirty="0" smtClean="0"/>
              <a:t>lahir, </a:t>
            </a:r>
            <a:r>
              <a:rPr lang="de-DE" sz="2400" dirty="0" smtClean="0"/>
              <a:t>eritrosit </a:t>
            </a:r>
            <a:r>
              <a:rPr lang="de-DE" sz="2400" dirty="0"/>
              <a:t>dibentuk oleh sumsum </a:t>
            </a:r>
            <a:r>
              <a:rPr lang="de-DE" sz="2400" dirty="0" smtClean="0"/>
              <a:t>tulang.</a:t>
            </a:r>
            <a:r>
              <a:rPr lang="id-ID" sz="2400" dirty="0" smtClean="0"/>
              <a:t> </a:t>
            </a:r>
            <a:endParaRPr lang="en-US" sz="2400" dirty="0" smtClean="0"/>
          </a:p>
          <a:p>
            <a:pPr marL="815975" indent="-366713">
              <a:buFont typeface="Wingdings" pitchFamily="2" charset="2"/>
              <a:buChar char="§"/>
            </a:pPr>
            <a:r>
              <a:rPr lang="id-ID" sz="2400" dirty="0" smtClean="0"/>
              <a:t>Di </a:t>
            </a:r>
            <a:r>
              <a:rPr lang="id-ID" sz="2400" dirty="0"/>
              <a:t>usia 20 </a:t>
            </a:r>
            <a:r>
              <a:rPr lang="id-ID" sz="2400" dirty="0" smtClean="0"/>
              <a:t>tahun, </a:t>
            </a:r>
            <a:r>
              <a:rPr lang="nn-NO" sz="2400" dirty="0" smtClean="0"/>
              <a:t>sumsum </a:t>
            </a:r>
            <a:r>
              <a:rPr lang="nn-NO" sz="2400" dirty="0"/>
              <a:t>bagian proksimal tulang </a:t>
            </a:r>
            <a:r>
              <a:rPr lang="nn-NO" sz="2400" dirty="0" smtClean="0"/>
              <a:t>panjang</a:t>
            </a:r>
            <a:r>
              <a:rPr lang="id-ID" sz="2400" dirty="0" smtClean="0"/>
              <a:t> sudah </a:t>
            </a:r>
            <a:r>
              <a:rPr lang="id-ID" sz="2400" dirty="0"/>
              <a:t>tidak menghasilkan </a:t>
            </a:r>
            <a:r>
              <a:rPr lang="id-ID" sz="2400" dirty="0" smtClean="0"/>
              <a:t>eritrosit. </a:t>
            </a:r>
            <a:endParaRPr lang="en-US" sz="2400" dirty="0" smtClean="0"/>
          </a:p>
          <a:p>
            <a:pPr marL="815975" indent="-366713">
              <a:buFont typeface="Wingdings" pitchFamily="2" charset="2"/>
              <a:buChar char="§"/>
            </a:pPr>
            <a:r>
              <a:rPr lang="id-ID" sz="2400" dirty="0" smtClean="0"/>
              <a:t>Eritrosit dihasilkan </a:t>
            </a:r>
            <a:r>
              <a:rPr lang="pt-BR" sz="2400" dirty="0" smtClean="0"/>
              <a:t>dalam </a:t>
            </a:r>
            <a:r>
              <a:rPr lang="pt-BR" sz="2400" dirty="0"/>
              <a:t>sumsum tulang </a:t>
            </a:r>
            <a:r>
              <a:rPr lang="pt-BR" sz="2400" dirty="0" smtClean="0"/>
              <a:t>membranosa.</a:t>
            </a:r>
            <a:r>
              <a:rPr lang="id-ID" sz="2400" dirty="0" smtClean="0"/>
              <a:t>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2880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Sel yang dapat membentuk eritrosit adalah </a:t>
            </a:r>
            <a:r>
              <a:rPr lang="id-ID" sz="2400" i="1" dirty="0" smtClean="0"/>
              <a:t>hemositoblas </a:t>
            </a:r>
            <a:r>
              <a:rPr lang="id-ID" sz="2400" dirty="0" smtClean="0"/>
              <a:t>atau</a:t>
            </a:r>
            <a:r>
              <a:rPr lang="id-ID" sz="2400" i="1" dirty="0" smtClean="0"/>
              <a:t> sel batang mieloid </a:t>
            </a:r>
            <a:r>
              <a:rPr lang="id-ID" sz="2400" dirty="0" smtClean="0"/>
              <a:t>yang mampu berkembang menjadi berbagai </a:t>
            </a:r>
            <a:r>
              <a:rPr lang="de-DE" sz="2400" dirty="0" smtClean="0"/>
              <a:t>jenis sel darah (bersifat </a:t>
            </a:r>
            <a:r>
              <a:rPr lang="de-DE" sz="2400" i="1" dirty="0" smtClean="0"/>
              <a:t>pluripoten).</a:t>
            </a:r>
            <a:endParaRPr lang="id-ID" sz="2400" i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/>
              <a:t>Sel ini terdapat di sumsum tulang dan akan membentuk berbagai jenis leukosit, eritrosit, dan megakariosit (pembentuk keping darah). </a:t>
            </a:r>
            <a:endParaRPr lang="en-US" sz="24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it-IT" sz="2400" dirty="0" smtClean="0"/>
              <a:t>Eritrosit tua dimusnahkan di organ limpa</a:t>
            </a:r>
            <a:r>
              <a:rPr lang="id-ID" sz="2400" dirty="0" smtClean="0"/>
              <a:t> (lien) dan hati.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32766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000" b="1" dirty="0" smtClean="0">
                <a:solidFill>
                  <a:sysClr val="windowText" lastClr="000000"/>
                </a:solidFill>
              </a:rPr>
              <a:t>Darah</a:t>
            </a:r>
            <a:endParaRPr lang="id-ID" sz="3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381000"/>
            <a:ext cx="388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chemeClr val="accent3">
                    <a:lumMod val="50000"/>
                  </a:schemeClr>
                </a:solidFill>
              </a:rPr>
              <a:t>Diferensiasi sel-sel darah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857224" y="990599"/>
            <a:ext cx="7296176" cy="5504825"/>
            <a:chOff x="785786" y="771280"/>
            <a:chExt cx="7592602" cy="56394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928670"/>
              <a:ext cx="6457920" cy="5242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4185782" y="771280"/>
              <a:ext cx="12144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sel induk</a:t>
              </a:r>
            </a:p>
            <a:p>
              <a:r>
                <a:rPr lang="id-ID" sz="1600" dirty="0"/>
                <a:t>pluripoten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0694" y="1428736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sel </a:t>
              </a:r>
              <a:r>
                <a:rPr lang="id-ID" sz="1600" dirty="0" smtClean="0"/>
                <a:t>induk mieloid</a:t>
              </a:r>
              <a:endParaRPr lang="id-ID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63876" y="3200172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basofil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3876" y="4786322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eosinofil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7818" y="6072206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/>
                <a:t>neutrofil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5250" y="6072206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/>
                <a:t>monosit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8104" y="5811854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/>
                <a:t>limfosit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1604" y="5300902"/>
              <a:ext cx="642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 smtClean="0"/>
                <a:t>sel B</a:t>
              </a:r>
              <a:endParaRPr lang="id-ID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00298" y="5300902"/>
              <a:ext cx="6429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 smtClean="0"/>
                <a:t>sel T</a:t>
              </a:r>
              <a:endParaRPr lang="id-ID" sz="1600" dirty="0"/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2228040" y="5228444"/>
              <a:ext cx="285752" cy="973144"/>
            </a:xfrm>
            <a:prstGeom prst="rightBrace">
              <a:avLst>
                <a:gd name="adj1" fmla="val 8333"/>
                <a:gd name="adj2" fmla="val 4975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57488" y="3462338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 smtClean="0"/>
                <a:t>eritrosit</a:t>
              </a:r>
              <a:endParaRPr lang="id-ID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8178" y="4500570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600" dirty="0" smtClean="0"/>
                <a:t>trombosit</a:t>
              </a:r>
              <a:endParaRPr lang="id-ID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786" y="1504936"/>
              <a:ext cx="171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dirty="0"/>
                <a:t>sel </a:t>
              </a:r>
              <a:r>
                <a:rPr lang="id-ID" sz="1600" dirty="0" smtClean="0"/>
                <a:t>induk limfoid</a:t>
              </a:r>
              <a:endParaRPr lang="id-ID" sz="1600" dirty="0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1236</Words>
  <Application>Microsoft Office PowerPoint</Application>
  <PresentationFormat>On-screen Show (4:3)</PresentationFormat>
  <Paragraphs>219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BAB 4 SISTEM PEREDARAN DARAH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Sistem Regulasi Manusia</dc:title>
  <dc:creator>BAMBANG</dc:creator>
  <cp:lastModifiedBy>Dwi Rahmayuni Hajar</cp:lastModifiedBy>
  <cp:revision>97</cp:revision>
  <dcterms:created xsi:type="dcterms:W3CDTF">2012-01-08T06:21:41Z</dcterms:created>
  <dcterms:modified xsi:type="dcterms:W3CDTF">2012-02-28T09:07:48Z</dcterms:modified>
</cp:coreProperties>
</file>