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86" r:id="rId3"/>
  </p:sldMasterIdLst>
  <p:notesMasterIdLst>
    <p:notesMasterId r:id="rId15"/>
  </p:notesMasterIdLst>
  <p:handoutMasterIdLst>
    <p:handoutMasterId r:id="rId16"/>
  </p:handoutMasterIdLst>
  <p:sldIdLst>
    <p:sldId id="291" r:id="rId4"/>
    <p:sldId id="256" r:id="rId5"/>
    <p:sldId id="292" r:id="rId6"/>
    <p:sldId id="259" r:id="rId7"/>
    <p:sldId id="293" r:id="rId8"/>
    <p:sldId id="294" r:id="rId9"/>
    <p:sldId id="295" r:id="rId10"/>
    <p:sldId id="296" r:id="rId11"/>
    <p:sldId id="298" r:id="rId12"/>
    <p:sldId id="297" r:id="rId13"/>
    <p:sldId id="263" r:id="rId14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49" d="100"/>
          <a:sy n="49" d="100"/>
        </p:scale>
        <p:origin x="-702" y="-7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6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BFA6-89EB-4D76-957E-E1C3AE8B4DC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09484-7E19-44C5-BBA7-955540985A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FB5F9-9D2A-4583-AD64-D8BB94702748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9FC20-7366-4A0C-AA7D-F4AAF6FB2A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614814" y="1615108"/>
            <a:ext cx="10147990" cy="4426102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9600"/>
            </a:lvl1pPr>
          </a:lstStyle>
          <a:p>
            <a:r>
              <a:rPr lang="en-US" altLang="ja-JP" dirty="0" smtClean="0"/>
              <a:t>Presentation</a:t>
            </a:r>
            <a:br>
              <a:rPr lang="en-US" altLang="ja-JP" dirty="0" smtClean="0"/>
            </a:br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758830" y="6439644"/>
            <a:ext cx="10153128" cy="158417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6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</a:p>
          <a:p>
            <a:r>
              <a:rPr lang="en-US" dirty="0" smtClean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375643" y="4058014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7103297" y="4242009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106139" y="4043991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066134" y="39243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10532918" y="5975218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9530076" y="5808404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8570081" y="5688761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5614814" y="6079604"/>
            <a:ext cx="10153128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02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666" y="4664988"/>
            <a:ext cx="16417824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9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70321" y="292033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355932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0321" y="5905330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6544322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0" y="4135388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6341" y="7159725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9901" y="2683618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0301" y="5184075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5920" y="3466626"/>
            <a:ext cx="10050393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69785" y="5935588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758830" y="7704356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758017" y="8455869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56978" y="2551212"/>
            <a:ext cx="5265948" cy="6243067"/>
          </a:xfrm>
        </p:spPr>
        <p:txBody>
          <a:bodyPr anchor="ctr">
            <a:normAutofit/>
          </a:bodyPr>
          <a:lstStyle>
            <a:lvl1pPr algn="l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694934" y="4304948"/>
            <a:ext cx="10738556" cy="2782768"/>
          </a:xfrm>
        </p:spPr>
        <p:txBody>
          <a:bodyPr anchor="ctr"/>
          <a:lstStyle>
            <a:lvl1pPr algn="l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02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666" y="4664988"/>
            <a:ext cx="16417824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6007596"/>
            <a:ext cx="1259921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599842" y="7041252"/>
            <a:ext cx="12592036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14538" y="2766889"/>
            <a:ext cx="5760516" cy="5760516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92" y="2765632"/>
            <a:ext cx="8476929" cy="72168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5328592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53290" y="8210533"/>
            <a:ext cx="5760000" cy="766544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5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6302" y="306478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448802" y="6347140"/>
            <a:ext cx="4354395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182766" y="436127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4625266" y="7643630"/>
            <a:ext cx="4354395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59230" y="2617184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8801730" y="5899538"/>
            <a:ext cx="4354395" cy="607972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3535694" y="3477508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12978194" y="6759862"/>
            <a:ext cx="4354395" cy="607972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34294" y="7303740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38752" y="8599884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4" y="687169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63687" y="759177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2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182766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99190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815614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8" y="2906150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4" name="グラフ プレースホルダー 5"/>
          <p:cNvSpPr>
            <a:spLocks noGrp="1"/>
          </p:cNvSpPr>
          <p:nvPr>
            <p:ph type="chart" sz="quarter" idx="26" hasCustomPrompt="1"/>
          </p:nvPr>
        </p:nvSpPr>
        <p:spPr>
          <a:xfrm>
            <a:off x="5302706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5" name="グラフ プレースホルダー 5"/>
          <p:cNvSpPr>
            <a:spLocks noGrp="1"/>
          </p:cNvSpPr>
          <p:nvPr>
            <p:ph type="chart" sz="quarter" idx="27" hasCustomPrompt="1"/>
          </p:nvPr>
        </p:nvSpPr>
        <p:spPr>
          <a:xfrm>
            <a:off x="9129752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6" name="グラフ プレースホルダー 5"/>
          <p:cNvSpPr>
            <a:spLocks noGrp="1"/>
          </p:cNvSpPr>
          <p:nvPr>
            <p:ph type="chart" sz="quarter" idx="28" hasCustomPrompt="1"/>
          </p:nvPr>
        </p:nvSpPr>
        <p:spPr>
          <a:xfrm>
            <a:off x="12952903" y="2900254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8677" y="6727676"/>
            <a:ext cx="3448065" cy="50565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26782" y="6727676"/>
            <a:ext cx="3448065" cy="50565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143206" y="6727676"/>
            <a:ext cx="3448065" cy="50565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2959630" y="6727676"/>
            <a:ext cx="3448065" cy="50565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38750" y="3813742"/>
            <a:ext cx="12313368" cy="1329758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4800" baseline="0">
                <a:latin typeface="Aleo-BoldItalic" pitchFamily="34" charset="0"/>
              </a:defRPr>
            </a:lvl1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38750" y="4936096"/>
            <a:ext cx="10153128" cy="567444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Text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375643" y="4058014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7103297" y="4242009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106139" y="4043991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066134" y="39243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10532918" y="5975218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9530076" y="5808404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8570081" y="5688761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54774" y="8095828"/>
            <a:ext cx="9289032" cy="1800200"/>
          </a:xfrm>
        </p:spPr>
        <p:txBody>
          <a:bodyPr anchor="b">
            <a:normAutofit/>
          </a:bodyPr>
          <a:lstStyle>
            <a:lvl1pPr algn="r">
              <a:defRPr sz="2400">
                <a:latin typeface="+mn-lt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7" name="表プレースホルダー 6"/>
          <p:cNvSpPr>
            <a:spLocks noGrp="1"/>
          </p:cNvSpPr>
          <p:nvPr>
            <p:ph type="tbl" sz="quarter" idx="22" hasCustomPrompt="1"/>
          </p:nvPr>
        </p:nvSpPr>
        <p:spPr>
          <a:xfrm>
            <a:off x="1798390" y="2840039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Add Table</a:t>
            </a:r>
            <a:endParaRPr lang="en-US" dirty="0"/>
          </a:p>
        </p:txBody>
      </p:sp>
      <p:sp>
        <p:nvSpPr>
          <p:cNvPr id="43" name="表プレースホルダー 6"/>
          <p:cNvSpPr>
            <a:spLocks noGrp="1"/>
          </p:cNvSpPr>
          <p:nvPr>
            <p:ph type="tbl" sz="quarter" idx="23" hasCustomPrompt="1"/>
          </p:nvPr>
        </p:nvSpPr>
        <p:spPr>
          <a:xfrm>
            <a:off x="6766942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Add Table</a:t>
            </a:r>
            <a:endParaRPr lang="en-US" dirty="0"/>
          </a:p>
        </p:txBody>
      </p:sp>
      <p:sp>
        <p:nvSpPr>
          <p:cNvPr id="44" name="表プレースホルダー 6"/>
          <p:cNvSpPr>
            <a:spLocks noGrp="1"/>
          </p:cNvSpPr>
          <p:nvPr>
            <p:ph type="tbl" sz="quarter" idx="24" hasCustomPrompt="1"/>
          </p:nvPr>
        </p:nvSpPr>
        <p:spPr>
          <a:xfrm>
            <a:off x="11735369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Add Table</a:t>
            </a:r>
            <a:endParaRPr lang="en-US" dirty="0"/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7920881" cy="626469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563271" y="5863580"/>
            <a:ext cx="6748737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3258" y="6655668"/>
            <a:ext cx="6696744" cy="2449876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14977665" cy="4680520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22413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22487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599422" y="6131586"/>
            <a:ext cx="6168893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827343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10304278" y="6131586"/>
            <a:ext cx="6168893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Caption Here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970030" y="7150206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330" y="7149860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70321" y="292033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355932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0321" y="5905330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6544322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0" y="4135388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6341" y="7159725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582367" y="2479204"/>
            <a:ext cx="15265696" cy="417646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15064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7879804"/>
            <a:ext cx="15265697" cy="1665265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017193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991078" y="276723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991079" y="579157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991079" y="6655668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7375748"/>
            <a:ext cx="6814885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694399" y="651165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4399" y="7375748"/>
            <a:ext cx="6768751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406902" y="6241394"/>
            <a:ext cx="10147990" cy="2430498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baseline="0"/>
            </a:lvl1pPr>
          </a:lstStyle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SECTION</a:t>
            </a:r>
            <a:br>
              <a:rPr lang="en-US" altLang="ja-JP" dirty="0" smtClean="0"/>
            </a:br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430134" y="8527876"/>
            <a:ext cx="10700822" cy="122413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7203466" y="1393812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8778769" y="13470281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45378" y="11609845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911656" y="12282292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 rot="18000000">
            <a:off x="1161546" y="8413309"/>
            <a:ext cx="5472608" cy="720080"/>
          </a:xfrm>
        </p:spPr>
        <p:txBody>
          <a:bodyPr anchor="ctr">
            <a:normAutofit/>
          </a:bodyPr>
          <a:lstStyle>
            <a:lvl1pPr algn="r">
              <a:defRPr sz="36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SECTION 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7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212555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1654374" y="3081264"/>
            <a:ext cx="1435564" cy="1435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212553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>
                    <a:lumMod val="7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212555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654374" y="5161312"/>
            <a:ext cx="1435564" cy="1435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212553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2555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654374" y="7257728"/>
            <a:ext cx="1435564" cy="1435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212553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989419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9431238" y="3081264"/>
            <a:ext cx="1435564" cy="14355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989417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989419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9431238" y="5161312"/>
            <a:ext cx="1435564" cy="14355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989417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989419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</a:p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431238" y="7257728"/>
            <a:ext cx="1435564" cy="14355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989417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</a:p>
        </p:txBody>
      </p:sp>
      <p:sp>
        <p:nvSpPr>
          <p:cNvPr id="38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5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2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168804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807796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383861"/>
            <a:ext cx="15265697" cy="1161208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3213" cy="22050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0013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83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00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4625" y="6610350"/>
            <a:ext cx="15543213" cy="20431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4625" y="4360863"/>
            <a:ext cx="15543213" cy="22494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30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400300"/>
            <a:ext cx="8151813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218613" y="2400300"/>
            <a:ext cx="8153400" cy="6789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77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303463"/>
            <a:ext cx="8080375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288463" y="2303463"/>
            <a:ext cx="8083550" cy="958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288463" y="3262313"/>
            <a:ext cx="8083550" cy="5927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3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03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7879804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158430" y="8095828"/>
            <a:ext cx="13969552" cy="180020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02246" y="7807796"/>
            <a:ext cx="14905656" cy="1296144"/>
          </a:xfrm>
        </p:spPr>
        <p:txBody>
          <a:bodyPr anchor="b">
            <a:normAutofit/>
          </a:bodyPr>
          <a:lstStyle>
            <a:lvl1pPr algn="l">
              <a:defRPr sz="66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02246" y="8887916"/>
            <a:ext cx="14905656" cy="864096"/>
          </a:xfr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54374" y="5359524"/>
            <a:ext cx="14905656" cy="1296144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654374" y="6439644"/>
            <a:ext cx="14905656" cy="864096"/>
          </a:xfrm>
        </p:spPr>
        <p:txBody>
          <a:bodyPr anchor="t">
            <a:normAutofit/>
          </a:bodyPr>
          <a:lstStyle>
            <a:lvl1pPr algn="ctr">
              <a:defRPr sz="44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1375455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Add Image</a:t>
            </a:r>
            <a:endParaRPr lang="en-US" dirty="0"/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519470" y="462980"/>
            <a:ext cx="6552728" cy="2808312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19470" y="3271292"/>
            <a:ext cx="6552728" cy="1584176"/>
          </a:xfr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tx1"/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278433" y="1052966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7271285" y="8165936"/>
            <a:ext cx="6982211" cy="29183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4635565" y="11523483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6266517" y="8789800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582366" y="2551212"/>
            <a:ext cx="14905656" cy="2808312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582366" y="5503540"/>
            <a:ext cx="14905656" cy="1584176"/>
          </a:xfrm>
        </p:spPr>
        <p:txBody>
          <a:bodyPr anchor="t">
            <a:normAutofit/>
          </a:bodyPr>
          <a:lstStyle>
            <a:lvl1pPr algn="ctr">
              <a:defRPr sz="28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8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6007596"/>
            <a:ext cx="1259921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 smtClean="0"/>
              <a:t>“Text Here”</a:t>
            </a:r>
            <a:endParaRPr 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599842" y="7041252"/>
            <a:ext cx="12592036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altLang="ja-JP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 Here</a:t>
            </a:r>
            <a:endParaRPr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33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3" r:id="rId3"/>
    <p:sldLayoutId id="2147483661" r:id="rId4"/>
    <p:sldLayoutId id="2147483672" r:id="rId5"/>
    <p:sldLayoutId id="2147483684" r:id="rId6"/>
    <p:sldLayoutId id="2147483674" r:id="rId7"/>
    <p:sldLayoutId id="2147483679" r:id="rId8"/>
    <p:sldLayoutId id="2147483676" r:id="rId9"/>
    <p:sldLayoutId id="214748368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 smtClean="0"/>
              <a:t>Master Title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858" y="9534527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AD88-CD89-445B-80D2-D1F46C85367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54" r:id="rId3"/>
    <p:sldLayoutId id="2147483655" r:id="rId4"/>
    <p:sldLayoutId id="2147483668" r:id="rId5"/>
    <p:sldLayoutId id="2147483656" r:id="rId6"/>
    <p:sldLayoutId id="2147483658" r:id="rId7"/>
    <p:sldLayoutId id="2147483659" r:id="rId8"/>
    <p:sldLayoutId id="2147483673" r:id="rId9"/>
    <p:sldLayoutId id="2147483677" r:id="rId10"/>
    <p:sldLayoutId id="2147483675" r:id="rId11"/>
    <p:sldLayoutId id="2147483680" r:id="rId12"/>
    <p:sldLayoutId id="2147483678" r:id="rId13"/>
    <p:sldLayoutId id="2147483669" r:id="rId14"/>
    <p:sldLayoutId id="2147483660" r:id="rId15"/>
    <p:sldLayoutId id="2147483663" r:id="rId16"/>
    <p:sldLayoutId id="2147483666" r:id="rId17"/>
    <p:sldLayoutId id="2147483670" r:id="rId18"/>
    <p:sldLayoutId id="2147483682" r:id="rId19"/>
    <p:sldLayoutId id="2147483665" r:id="rId20"/>
    <p:sldLayoutId id="2147483683" r:id="rId2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4400" y="412750"/>
            <a:ext cx="16457613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14400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EA080-DEFE-4B72-A14A-95CBC0D21EBF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48400" y="9534525"/>
            <a:ext cx="578961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3104813" y="9534525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B6C1-4221-4A9A-A151-916FD7220AA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38" y="1734105"/>
            <a:ext cx="12673408" cy="84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11228" y="751012"/>
            <a:ext cx="13681520" cy="987125"/>
          </a:xfrm>
        </p:spPr>
        <p:txBody>
          <a:bodyPr/>
          <a:lstStyle/>
          <a:p>
            <a:r>
              <a:rPr lang="en-US" dirty="0"/>
              <a:t>Keys to  healthy relationships</a:t>
            </a:r>
            <a:br>
              <a:rPr lang="en-US" dirty="0"/>
            </a:b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37" y="1399084"/>
            <a:ext cx="9860632" cy="88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4390678" y="534988"/>
            <a:ext cx="13681520" cy="987125"/>
          </a:xfrm>
        </p:spPr>
        <p:txBody>
          <a:bodyPr/>
          <a:lstStyle/>
          <a:p>
            <a:r>
              <a:rPr lang="en-US" b="1" dirty="0"/>
              <a:t>How do I know if my relationship is healthy?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Lorem ipsum dolor sit amet, alii aliquip ei vel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yourself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6"/>
          </p:nvPr>
        </p:nvSpPr>
        <p:spPr>
          <a:xfrm>
            <a:off x="7991078" y="3631332"/>
            <a:ext cx="9145016" cy="6264696"/>
          </a:xfrm>
        </p:spPr>
        <p:txBody>
          <a:bodyPr>
            <a:normAutofit/>
          </a:bodyPr>
          <a:lstStyle/>
          <a:p>
            <a:r>
              <a:rPr lang="en-US" dirty="0"/>
              <a:t>Does your partner listen to and respect your ideas?</a:t>
            </a:r>
          </a:p>
          <a:p>
            <a:r>
              <a:rPr lang="en-US" dirty="0"/>
              <a:t>Does your partner give you space to spend time with your friends and family?</a:t>
            </a:r>
          </a:p>
          <a:p>
            <a:r>
              <a:rPr lang="en-US" dirty="0"/>
              <a:t>Do you have fun spending time together?</a:t>
            </a:r>
          </a:p>
          <a:p>
            <a:r>
              <a:rPr lang="en-US" dirty="0"/>
              <a:t>Do you feel comfortable telling your partner when something they do upsets you?</a:t>
            </a:r>
          </a:p>
          <a:p>
            <a:r>
              <a:rPr lang="en-US" dirty="0"/>
              <a:t>Do you feel comfortable sharing your thoughts and feelings?</a:t>
            </a:r>
          </a:p>
          <a:p>
            <a:r>
              <a:rPr lang="en-US" dirty="0"/>
              <a:t>Can you tell your partner what you like sexually?</a:t>
            </a:r>
          </a:p>
          <a:p>
            <a:r>
              <a:rPr lang="en-US" dirty="0"/>
              <a:t>Does your partner make an effort to get along with your friends and family?</a:t>
            </a:r>
          </a:p>
          <a:p>
            <a:r>
              <a:rPr lang="en-US" dirty="0"/>
              <a:t>Is your partner proud of your accomplishments and successes?</a:t>
            </a:r>
          </a:p>
          <a:p>
            <a:r>
              <a:rPr lang="en-US" dirty="0"/>
              <a:t>Does your partner respect your differences?</a:t>
            </a:r>
          </a:p>
        </p:txBody>
      </p:sp>
      <p:pic>
        <p:nvPicPr>
          <p:cNvPr id="15" name="Espace réservé pour une image  1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r="26804"/>
          <a:stretch>
            <a:fillRect/>
          </a:stretch>
        </p:blipFill>
        <p:spPr>
          <a:xfrm>
            <a:off x="1942406" y="2911252"/>
            <a:ext cx="5760516" cy="5760516"/>
          </a:xfrm>
        </p:spPr>
      </p:pic>
    </p:spTree>
    <p:extLst>
      <p:ext uri="{BB962C8B-B14F-4D97-AF65-F5344CB8AC3E}">
        <p14:creationId xmlns:p14="http://schemas.microsoft.com/office/powerpoint/2010/main" val="27895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Relationships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we evaluate relationships</a:t>
            </a:r>
          </a:p>
          <a:p>
            <a:r>
              <a:rPr lang="en-US" dirty="0" smtClean="0"/>
              <a:t>Keys to  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relationship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According to </a:t>
            </a:r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way in which two or more people or things are connected, or the state of being connected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way in which two or more people or groups regard and behave towards each other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an emotional and sexual association between two people</a:t>
            </a:r>
            <a:r>
              <a:rPr lang="en-US" sz="2800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 state of being connected by blood or marriage.</a:t>
            </a:r>
          </a:p>
        </p:txBody>
      </p:sp>
    </p:spTree>
    <p:extLst>
      <p:ext uri="{BB962C8B-B14F-4D97-AF65-F5344CB8AC3E}">
        <p14:creationId xmlns:p14="http://schemas.microsoft.com/office/powerpoint/2010/main" val="278077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relationship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According to Wikipedia</a:t>
            </a:r>
            <a:endParaRPr 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Relationship most often refers to: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Family relations and relatives: consanguinity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Interpersonal relationship, a strong, deep, or close association or acquaintance between two or more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Correlation and dependence, relationships in mathematics and statistics between two variables or sets of data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Semantic relationship, an ontology component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Romance (love), a connection between two people driven by love and/or sexual attraction</a:t>
            </a:r>
          </a:p>
        </p:txBody>
      </p:sp>
    </p:spTree>
    <p:extLst>
      <p:ext uri="{BB962C8B-B14F-4D97-AF65-F5344CB8AC3E}">
        <p14:creationId xmlns:p14="http://schemas.microsoft.com/office/powerpoint/2010/main" val="6748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14" y="1161162"/>
            <a:ext cx="7128791" cy="804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0678" y="606996"/>
            <a:ext cx="13681520" cy="987125"/>
          </a:xfrm>
        </p:spPr>
        <p:txBody>
          <a:bodyPr/>
          <a:lstStyle/>
          <a:p>
            <a:r>
              <a:rPr lang="en-US" dirty="0" smtClean="0"/>
              <a:t>Is your relationship healthy?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015666" y="2335188"/>
            <a:ext cx="16417824" cy="6192688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relationship is well balanced. Every healthy</a:t>
            </a:r>
            <a:br>
              <a:rPr lang="en-US" dirty="0"/>
            </a:br>
            <a:r>
              <a:rPr lang="en-US" dirty="0"/>
              <a:t>relationship has to have a good dose of give and take. Both parties needs should be considered in a relationship. One person’s needs shouldn’t consistently take precedence over the other’s</a:t>
            </a:r>
            <a:r>
              <a:rPr lang="en-US" dirty="0" smtClean="0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The ability to compromise through the hard times. It’s inevitable that life will throw you lemons every now and then. A tell-tale sign of a healthy relationship is how you support each other during these times.</a:t>
            </a:r>
          </a:p>
        </p:txBody>
      </p:sp>
    </p:spTree>
    <p:extLst>
      <p:ext uri="{BB962C8B-B14F-4D97-AF65-F5344CB8AC3E}">
        <p14:creationId xmlns:p14="http://schemas.microsoft.com/office/powerpoint/2010/main" val="17478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015666" y="2839244"/>
            <a:ext cx="16417824" cy="5472608"/>
          </a:xfrm>
        </p:spPr>
        <p:txBody>
          <a:bodyPr>
            <a:normAutofit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You support each other’s growth. Healthy couples naturally spend a lot of time together. But they also recognize the importance of doing things separately. This is how we grow individually and together</a:t>
            </a:r>
            <a:r>
              <a:rPr lang="en-US" dirty="0" smtClean="0"/>
              <a:t>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Don’t become complacent. Appreciate the little things. Life’s most beautiful moments often sneak up on us. Recognize and appreciate these moments when they occur</a:t>
            </a:r>
            <a:r>
              <a:rPr lang="en-US" dirty="0" smtClean="0"/>
              <a:t>.</a:t>
            </a:r>
          </a:p>
          <a:p>
            <a:pPr algn="l" fontAlgn="base"/>
            <a:endParaRPr lang="en-US" dirty="0"/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You each have space to engage in separate interests. Personal space is important in any relationship. We all need time to explore, reflect, and express ourselves individually.</a:t>
            </a:r>
          </a:p>
        </p:txBody>
      </p:sp>
    </p:spTree>
    <p:extLst>
      <p:ext uri="{BB962C8B-B14F-4D97-AF65-F5344CB8AC3E}">
        <p14:creationId xmlns:p14="http://schemas.microsoft.com/office/powerpoint/2010/main" val="164846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015666" y="2695228"/>
            <a:ext cx="16417824" cy="5688632"/>
          </a:xfrm>
        </p:spPr>
        <p:txBody>
          <a:bodyPr>
            <a:normAutofit fontScale="92500"/>
          </a:bodyPr>
          <a:lstStyle/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Good communication. If your partner asks what’s bothering you, “nothing, it’s fine” isn’t the best answer.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You can talk about anything. You are open and honest even when it’s scary. Speaking your mind can be incredibly difficult sometimes, but people in healthy relationships don’t hold back.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Trust. Great relationships are built on a foundation of trust. Trusting your partner is vital, and it takes time to build.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You inspire each other to be your authentic self. Healthy relationships are also built on mutual motivation and inspiration. Your partner should inspire you to be true to yourself.</a:t>
            </a:r>
          </a:p>
          <a:p>
            <a:pPr marL="457200" indent="-457200" algn="l" fontAlgn="base">
              <a:buFont typeface="Arial" panose="020B0604020202020204" pitchFamily="34" charset="0"/>
              <a:buChar char="•"/>
            </a:pPr>
            <a:r>
              <a:rPr lang="en-US" dirty="0"/>
              <a:t>Having an ability to hear and understand each other’s feelings. Allowing space for different experiences without getting into a power struggle over whose experiences are “right”.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unhealthy relationships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D97FAD88-CD89-445B-80D2-D1F46C8536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Power of PowerPoint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1015666" y="3055268"/>
            <a:ext cx="16480468" cy="6048672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50000"/>
              </a:lnSpc>
            </a:pPr>
            <a:r>
              <a:rPr lang="fr-FR" b="1" dirty="0"/>
              <a:t>INTENSITY</a:t>
            </a:r>
            <a:r>
              <a:rPr lang="fr-FR" b="1" dirty="0" smtClean="0"/>
              <a:t>: </a:t>
            </a:r>
            <a:r>
              <a:rPr lang="en-US" dirty="0"/>
              <a:t>E</a:t>
            </a:r>
            <a:r>
              <a:rPr lang="en-US" dirty="0" smtClean="0"/>
              <a:t>xtreme </a:t>
            </a:r>
            <a:r>
              <a:rPr lang="en-US" dirty="0"/>
              <a:t>feelings or over-the-top behavior that feels like too much.</a:t>
            </a:r>
          </a:p>
          <a:p>
            <a:pPr algn="l">
              <a:lnSpc>
                <a:spcPct val="150000"/>
              </a:lnSpc>
            </a:pPr>
            <a:r>
              <a:rPr lang="fr-FR" b="1" dirty="0" smtClean="0"/>
              <a:t>JEALOUSY</a:t>
            </a:r>
            <a:r>
              <a:rPr lang="fr-FR" b="1" dirty="0"/>
              <a:t>: </a:t>
            </a:r>
            <a:r>
              <a:rPr lang="en-US" dirty="0"/>
              <a:t>An emotion that everyone experiences, jealousy becomes unhealthy when someone lashes out or tries to control you because of it.</a:t>
            </a:r>
            <a:endParaRPr lang="fr-FR" dirty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MANIPULATION: </a:t>
            </a:r>
            <a:r>
              <a:rPr lang="en-US" dirty="0"/>
              <a:t>When a partner tries to influence your decisions, actions or emotions. Manipulation is not always easy to spot</a:t>
            </a:r>
            <a:endParaRPr lang="fr-FR" b="1" dirty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ISOLATION: </a:t>
            </a:r>
            <a:r>
              <a:rPr lang="en-US" dirty="0"/>
              <a:t>Keeping you away from friends, family, or other people. </a:t>
            </a:r>
            <a:endParaRPr lang="fr-FR" b="1" dirty="0" smtClean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SABOTAGE: </a:t>
            </a:r>
            <a:r>
              <a:rPr lang="en-US" dirty="0"/>
              <a:t>Purposely ruining your reputation, achievements or success. </a:t>
            </a:r>
            <a:endParaRPr lang="fr-FR" b="1" dirty="0" smtClean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BELITTLING: </a:t>
            </a:r>
            <a:r>
              <a:rPr lang="en-US" dirty="0"/>
              <a:t>Making you feel bad about yourself. </a:t>
            </a:r>
            <a:endParaRPr lang="fr-FR" b="1" dirty="0" smtClean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GUILTING: </a:t>
            </a:r>
            <a:r>
              <a:rPr lang="en-US" dirty="0"/>
              <a:t>Making you feel guilty or responsible for your partner’s actions</a:t>
            </a:r>
            <a:endParaRPr lang="fr-FR" b="1" dirty="0"/>
          </a:p>
          <a:p>
            <a:pPr algn="l">
              <a:lnSpc>
                <a:spcPct val="150000"/>
              </a:lnSpc>
            </a:pPr>
            <a:r>
              <a:rPr lang="fr-FR" b="1" dirty="0" smtClean="0"/>
              <a:t>BETRAYAL:</a:t>
            </a:r>
            <a:r>
              <a:rPr lang="en-US" dirty="0"/>
              <a:t>When your partner acts differently with you versus how they act when you’re not around.</a:t>
            </a:r>
            <a:endParaRPr lang="fr-FR" b="1" dirty="0"/>
          </a:p>
          <a:p>
            <a:pPr algn="l"/>
            <a:endParaRPr lang="fr-FR" b="1" dirty="0"/>
          </a:p>
          <a:p>
            <a:pPr algn="l"/>
            <a:endParaRPr lang="fr-FR" b="1" dirty="0"/>
          </a:p>
          <a:p>
            <a:pPr algn="l"/>
            <a:endParaRPr lang="fr-FR" b="1" dirty="0"/>
          </a:p>
          <a:p>
            <a:pPr algn="l"/>
            <a:endParaRPr lang="fr-F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eb Title">
  <a:themeElements>
    <a:clrScheme name="Blue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0066CC"/>
      </a:accent1>
      <a:accent2>
        <a:srgbClr val="0099CC"/>
      </a:accent2>
      <a:accent3>
        <a:srgbClr val="009999"/>
      </a:accent3>
      <a:accent4>
        <a:srgbClr val="00CC99"/>
      </a:accent4>
      <a:accent5>
        <a:srgbClr val="4BACC6"/>
      </a:accent5>
      <a:accent6>
        <a:srgbClr val="F79646"/>
      </a:accent6>
      <a:hlink>
        <a:srgbClr val="0099FF"/>
      </a:hlink>
      <a:folHlink>
        <a:srgbClr val="0066CC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eb Contents">
  <a:themeElements>
    <a:clrScheme name="Blue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0066CC"/>
      </a:accent1>
      <a:accent2>
        <a:srgbClr val="0099CC"/>
      </a:accent2>
      <a:accent3>
        <a:srgbClr val="009999"/>
      </a:accent3>
      <a:accent4>
        <a:srgbClr val="00CC99"/>
      </a:accent4>
      <a:accent5>
        <a:srgbClr val="4BACC6"/>
      </a:accent5>
      <a:accent6>
        <a:srgbClr val="F79646"/>
      </a:accent6>
      <a:hlink>
        <a:srgbClr val="0099FF"/>
      </a:hlink>
      <a:folHlink>
        <a:srgbClr val="0066CC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12600</TotalTime>
  <Words>588</Words>
  <Application>Microsoft Office PowerPoint</Application>
  <PresentationFormat>Personnalisé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Deneb Title</vt:lpstr>
      <vt:lpstr>Deneb Contents</vt:lpstr>
      <vt:lpstr>Conception personnalisée</vt:lpstr>
      <vt:lpstr>Présentation PowerPoint</vt:lpstr>
      <vt:lpstr>Relationships</vt:lpstr>
      <vt:lpstr>What is a relationship</vt:lpstr>
      <vt:lpstr>What is a relationship</vt:lpstr>
      <vt:lpstr>Présentation PowerPoint</vt:lpstr>
      <vt:lpstr>Is your relationship healthy?</vt:lpstr>
      <vt:lpstr>Présentation PowerPoint</vt:lpstr>
      <vt:lpstr>Présentation PowerPoint</vt:lpstr>
      <vt:lpstr>Signs of unhealthy relationships</vt:lpstr>
      <vt:lpstr>Keys to  healthy relationships </vt:lpstr>
      <vt:lpstr>How do I know if my relationship is healthy?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Deneb</dc:title>
  <dc:creator>Jun</dc:creator>
  <cp:lastModifiedBy>Utilisateur Windows</cp:lastModifiedBy>
  <cp:revision>124</cp:revision>
  <dcterms:created xsi:type="dcterms:W3CDTF">2014-05-31T17:00:12Z</dcterms:created>
  <dcterms:modified xsi:type="dcterms:W3CDTF">2019-10-31T10:04:42Z</dcterms:modified>
</cp:coreProperties>
</file>