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slides/slide89.xml" ContentType="application/vnd.openxmlformats-officedocument.presentationml.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97"/>
  </p:notesMasterIdLst>
  <p:sldIdLst>
    <p:sldId id="378" r:id="rId2"/>
    <p:sldId id="256" r:id="rId3"/>
    <p:sldId id="291" r:id="rId4"/>
    <p:sldId id="330" r:id="rId5"/>
    <p:sldId id="266" r:id="rId6"/>
    <p:sldId id="379" r:id="rId7"/>
    <p:sldId id="267" r:id="rId8"/>
    <p:sldId id="268" r:id="rId9"/>
    <p:sldId id="289" r:id="rId10"/>
    <p:sldId id="269" r:id="rId11"/>
    <p:sldId id="273" r:id="rId12"/>
    <p:sldId id="295" r:id="rId13"/>
    <p:sldId id="275" r:id="rId14"/>
    <p:sldId id="274" r:id="rId15"/>
    <p:sldId id="312" r:id="rId16"/>
    <p:sldId id="297" r:id="rId17"/>
    <p:sldId id="288" r:id="rId18"/>
    <p:sldId id="286" r:id="rId19"/>
    <p:sldId id="265" r:id="rId20"/>
    <p:sldId id="309" r:id="rId21"/>
    <p:sldId id="311" r:id="rId22"/>
    <p:sldId id="260" r:id="rId23"/>
    <p:sldId id="258" r:id="rId24"/>
    <p:sldId id="294" r:id="rId25"/>
    <p:sldId id="298" r:id="rId26"/>
    <p:sldId id="299" r:id="rId27"/>
    <p:sldId id="300" r:id="rId28"/>
    <p:sldId id="301" r:id="rId29"/>
    <p:sldId id="305" r:id="rId30"/>
    <p:sldId id="303" r:id="rId31"/>
    <p:sldId id="318" r:id="rId32"/>
    <p:sldId id="324" r:id="rId33"/>
    <p:sldId id="307" r:id="rId34"/>
    <p:sldId id="314" r:id="rId35"/>
    <p:sldId id="315" r:id="rId36"/>
    <p:sldId id="322" r:id="rId37"/>
    <p:sldId id="323" r:id="rId38"/>
    <p:sldId id="287" r:id="rId39"/>
    <p:sldId id="270" r:id="rId40"/>
    <p:sldId id="279" r:id="rId41"/>
    <p:sldId id="278" r:id="rId42"/>
    <p:sldId id="325" r:id="rId43"/>
    <p:sldId id="356" r:id="rId44"/>
    <p:sldId id="326" r:id="rId45"/>
    <p:sldId id="382" r:id="rId46"/>
    <p:sldId id="384" r:id="rId47"/>
    <p:sldId id="385" r:id="rId48"/>
    <p:sldId id="386" r:id="rId49"/>
    <p:sldId id="381" r:id="rId50"/>
    <p:sldId id="380" r:id="rId51"/>
    <p:sldId id="387" r:id="rId52"/>
    <p:sldId id="388" r:id="rId53"/>
    <p:sldId id="313" r:id="rId54"/>
    <p:sldId id="316" r:id="rId55"/>
    <p:sldId id="333" r:id="rId56"/>
    <p:sldId id="359" r:id="rId57"/>
    <p:sldId id="336" r:id="rId58"/>
    <p:sldId id="352" r:id="rId59"/>
    <p:sldId id="334" r:id="rId60"/>
    <p:sldId id="354" r:id="rId61"/>
    <p:sldId id="355" r:id="rId62"/>
    <p:sldId id="357" r:id="rId63"/>
    <p:sldId id="363" r:id="rId64"/>
    <p:sldId id="364" r:id="rId65"/>
    <p:sldId id="392" r:id="rId66"/>
    <p:sldId id="365" r:id="rId67"/>
    <p:sldId id="373" r:id="rId68"/>
    <p:sldId id="374" r:id="rId69"/>
    <p:sldId id="366" r:id="rId70"/>
    <p:sldId id="375" r:id="rId71"/>
    <p:sldId id="362" r:id="rId72"/>
    <p:sldId id="338" r:id="rId73"/>
    <p:sldId id="340" r:id="rId74"/>
    <p:sldId id="341" r:id="rId75"/>
    <p:sldId id="342" r:id="rId76"/>
    <p:sldId id="360" r:id="rId77"/>
    <p:sldId id="343" r:id="rId78"/>
    <p:sldId id="345" r:id="rId79"/>
    <p:sldId id="346" r:id="rId80"/>
    <p:sldId id="344" r:id="rId81"/>
    <p:sldId id="389" r:id="rId82"/>
    <p:sldId id="368" r:id="rId83"/>
    <p:sldId id="369" r:id="rId84"/>
    <p:sldId id="370" r:id="rId85"/>
    <p:sldId id="350" r:id="rId86"/>
    <p:sldId id="349" r:id="rId87"/>
    <p:sldId id="328" r:id="rId88"/>
    <p:sldId id="395" r:id="rId89"/>
    <p:sldId id="393" r:id="rId90"/>
    <p:sldId id="348" r:id="rId91"/>
    <p:sldId id="390" r:id="rId92"/>
    <p:sldId id="391" r:id="rId93"/>
    <p:sldId id="372" r:id="rId94"/>
    <p:sldId id="394" r:id="rId95"/>
    <p:sldId id="376" r:id="rId9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89661" autoAdjust="0"/>
  </p:normalViewPr>
  <p:slideViewPr>
    <p:cSldViewPr>
      <p:cViewPr varScale="1">
        <p:scale>
          <a:sx n="98" d="100"/>
          <a:sy n="98" d="100"/>
        </p:scale>
        <p:origin x="-3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9DA5B7-C4F4-46E4-A4C3-0438AB8C10E1}" type="doc">
      <dgm:prSet loTypeId="urn:microsoft.com/office/officeart/2005/8/layout/hProcess4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C7F5AC2-202D-4C7F-9687-926203885C70}">
      <dgm:prSet phldrT="[Text]" custT="1"/>
      <dgm:spPr/>
      <dgm:t>
        <a:bodyPr/>
        <a:lstStyle/>
        <a:p>
          <a:r>
            <a:rPr lang="en-US" sz="2500" u="none" dirty="0" smtClean="0">
              <a:latin typeface="Times New Roman" pitchFamily="18" charset="0"/>
              <a:cs typeface="Times New Roman" pitchFamily="18" charset="0"/>
            </a:rPr>
            <a:t>Problems with </a:t>
          </a:r>
          <a:r>
            <a:rPr lang="en-US" sz="2500" u="none" dirty="0" err="1" smtClean="0">
              <a:latin typeface="Times New Roman" pitchFamily="18" charset="0"/>
              <a:cs typeface="Times New Roman" pitchFamily="18" charset="0"/>
            </a:rPr>
            <a:t>warfarin</a:t>
          </a:r>
          <a:r>
            <a:rPr lang="en-US" sz="2500" u="none" dirty="0" smtClean="0">
              <a:latin typeface="Times New Roman" pitchFamily="18" charset="0"/>
              <a:cs typeface="Times New Roman" pitchFamily="18" charset="0"/>
            </a:rPr>
            <a:t>:</a:t>
          </a:r>
          <a:endParaRPr lang="en-US" sz="2500" u="none" dirty="0">
            <a:latin typeface="Times New Roman" pitchFamily="18" charset="0"/>
            <a:cs typeface="Times New Roman" pitchFamily="18" charset="0"/>
          </a:endParaRPr>
        </a:p>
      </dgm:t>
    </dgm:pt>
    <dgm:pt modelId="{5309B267-1D13-4EF8-9A2C-A8183C1DEF1E}" type="parTrans" cxnId="{26D0FB89-EA57-4248-97D6-1A7A9328AE41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6D7CF954-03EC-4901-96D0-0093FF4B090F}" type="sibTrans" cxnId="{26D0FB89-EA57-4248-97D6-1A7A9328AE41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F531451D-0654-48C2-9996-33776D4BD429}">
      <dgm:prSet phldrT="[Text]"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Narrow therapeutic range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611A7E8E-8A4E-4432-81B5-93538DCCAD15}" type="parTrans" cxnId="{E192B0D3-16C3-4B1F-BD3F-27F4C0C751E5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7C337251-F684-4AE8-8082-6CD160B2A274}" type="sibTrans" cxnId="{E192B0D3-16C3-4B1F-BD3F-27F4C0C751E5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BBDAA401-7AEE-4615-9DBA-C74B3BB7D470}">
      <dgm:prSet phldrT="[Text]" custT="1"/>
      <dgm:spPr/>
      <dgm:t>
        <a:bodyPr/>
        <a:lstStyle/>
        <a:p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Novel anticoagulants:</a:t>
          </a:r>
          <a:endParaRPr lang="en-US" sz="2500" dirty="0">
            <a:latin typeface="Times New Roman" pitchFamily="18" charset="0"/>
            <a:cs typeface="Times New Roman" pitchFamily="18" charset="0"/>
          </a:endParaRPr>
        </a:p>
      </dgm:t>
    </dgm:pt>
    <dgm:pt modelId="{74BA6AB7-D870-445D-846D-664F8F56C002}" type="parTrans" cxnId="{D0E60415-E231-4E9B-93CB-B9B4822E0E22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F7AF0485-2628-473F-B058-FDDFB3BE4B32}" type="sibTrans" cxnId="{D0E60415-E231-4E9B-93CB-B9B4822E0E22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D985BAC5-EDCB-47E2-90D8-32990E763EFD}">
      <dgm:prSet phldrT="[Text]"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Wide therapeutic range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5DAD3AD8-58C9-4088-9159-24A956366326}" type="parTrans" cxnId="{0B7EE913-A825-4835-91E6-BF3F85C6833C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6F02253F-89C6-46CB-A282-34FF2508AF41}" type="sibTrans" cxnId="{0B7EE913-A825-4835-91E6-BF3F85C6833C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8511F4FD-7551-4233-9FBB-DD0A5DCE06ED}">
      <dgm:prSet phldrT="[Text]"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Rapid onset/offset of action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E056D8E9-EBEE-46CE-A53C-E1625F00EE14}" type="parTrans" cxnId="{D0D66352-C0A7-4875-94B5-D6177101DF8C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59F526BE-CCD4-4CAD-A444-5DA2290D5B63}" type="sibTrans" cxnId="{D0D66352-C0A7-4875-94B5-D6177101DF8C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5A67E021-DE80-4563-9D6A-18979FA3AE73}">
      <dgm:prSet custT="1"/>
      <dgm:spPr/>
      <dgm:t>
        <a:bodyPr/>
        <a:lstStyle/>
        <a:p>
          <a:r>
            <a:rPr lang="en-US" sz="2000" smtClean="0">
              <a:latin typeface="Times New Roman" pitchFamily="18" charset="0"/>
              <a:cs typeface="Times New Roman" pitchFamily="18" charset="0"/>
            </a:rPr>
            <a:t>Slow onset of action</a:t>
          </a:r>
          <a:endParaRPr lang="en-US" sz="2000" dirty="0" smtClean="0">
            <a:latin typeface="Times New Roman" pitchFamily="18" charset="0"/>
            <a:cs typeface="Times New Roman" pitchFamily="18" charset="0"/>
          </a:endParaRPr>
        </a:p>
      </dgm:t>
    </dgm:pt>
    <dgm:pt modelId="{D543C2F5-E310-4D0D-A6E3-87066C8CA221}" type="parTrans" cxnId="{2A9CCE1A-2B32-4BE2-BADE-5FD0EEE35F02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60E2D1FA-8669-4BB0-8B9E-BB30E4F64916}" type="sibTrans" cxnId="{2A9CCE1A-2B32-4BE2-BADE-5FD0EEE35F02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84751E6F-4465-48B9-80A6-93D2DE45F32C}">
      <dgm:prSet custT="1"/>
      <dgm:spPr/>
      <dgm:t>
        <a:bodyPr/>
        <a:lstStyle/>
        <a:p>
          <a:r>
            <a:rPr lang="en-US" sz="2000" smtClean="0">
              <a:latin typeface="Times New Roman" pitchFamily="18" charset="0"/>
              <a:cs typeface="Times New Roman" pitchFamily="18" charset="0"/>
            </a:rPr>
            <a:t>Long DOA &amp; half life</a:t>
          </a:r>
          <a:endParaRPr lang="en-US" sz="2000" dirty="0" smtClean="0">
            <a:latin typeface="Times New Roman" pitchFamily="18" charset="0"/>
            <a:cs typeface="Times New Roman" pitchFamily="18" charset="0"/>
          </a:endParaRPr>
        </a:p>
      </dgm:t>
    </dgm:pt>
    <dgm:pt modelId="{FF164A4B-063C-4C97-BE3D-3342BF17DF05}" type="parTrans" cxnId="{E02F28BF-AEAA-4113-A5FB-57F65ABDFB2D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A8F303DD-E675-40F7-8350-9F81F6723987}" type="sibTrans" cxnId="{E02F28BF-AEAA-4113-A5FB-57F65ABDFB2D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05C68809-F7F3-42F9-B204-A19911CB16FD}">
      <dgm:prSet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Multiple drug &amp; dietary interactions</a:t>
          </a:r>
        </a:p>
      </dgm:t>
    </dgm:pt>
    <dgm:pt modelId="{05BF8361-95F4-47B1-B3A9-9EB224F0ABF9}" type="parTrans" cxnId="{0D391B4A-50BD-41DB-989E-26C836E57109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AB9CD2C0-EE3B-4861-A3F9-0EAEE0155BB8}" type="sibTrans" cxnId="{0D391B4A-50BD-41DB-989E-26C836E57109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BCC91C03-44CC-4967-B182-0CD75E82DDCB}">
      <dgm:prSet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Monitoring required (INR)</a:t>
          </a:r>
        </a:p>
      </dgm:t>
    </dgm:pt>
    <dgm:pt modelId="{CCFF787F-2063-47AE-B4AD-D70E4A646208}" type="parTrans" cxnId="{64E2B823-3577-49FC-ACBB-384FE8DC67E4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22993650-4EE3-4335-80EF-D84C3CC9B6C5}" type="sibTrans" cxnId="{64E2B823-3577-49FC-ACBB-384FE8DC67E4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5BF5989A-EB02-4EA8-8F7C-35CB99E9DFED}">
      <dgm:prSet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Major side 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1F0D3C1E-E680-45BF-80C7-05C2538FAE2B}" type="parTrans" cxnId="{31EE5AFD-8AA2-470B-A489-D1A69C376BAB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90A4079E-6D23-4141-A353-B26FA23C40B1}" type="sibTrans" cxnId="{31EE5AFD-8AA2-470B-A489-D1A69C376BAB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A7CF0D99-2128-4ED7-BA4C-57F10FEEB838}">
      <dgm:prSet phldrT="[Text]"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No food or DDI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4CFFE3D2-36AA-4D90-B871-8C36C39263E2}" type="parTrans" cxnId="{0641A2DA-D7C3-4277-A78E-A00E71E67EC0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0D721185-F0F4-4BA3-9C0D-1AD07BE1D97B}" type="sibTrans" cxnId="{0641A2DA-D7C3-4277-A78E-A00E71E67EC0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D59CC08C-3C8E-4F05-A9F6-1EE330ECDF4F}">
      <dgm:prSet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Antidote needed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2A725D5E-F6D8-402B-B2E6-1FC0D3B5B947}" type="parTrans" cxnId="{30E42BA7-72C7-429E-93F8-EE5A8A15EC3A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131E419B-24A3-463C-A6D1-80C3DBD9E4AC}" type="sibTrans" cxnId="{30E42BA7-72C7-429E-93F8-EE5A8A15EC3A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F812D58E-E76B-45CC-ADD7-874E0F5CE485}">
      <dgm:prSet phldrT="[Text]"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Well defined pharmacokinetics (in renal or hepatic disease)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BE6F2417-4FFC-47D0-A46D-59E1A659A929}" type="parTrans" cxnId="{6E98EE95-D8C2-426A-AB5F-26D311DFFA8F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64598B2C-378F-48F8-8738-F6998F771BEB}" type="sibTrans" cxnId="{6E98EE95-D8C2-426A-AB5F-26D311DFFA8F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888DA0D3-D2E0-4E07-A9C6-7EF6373E7E63}">
      <dgm:prSet phldrT="[Text]"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No monitoring required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6ACE927A-C9C8-4F2E-8913-0310FA396A8D}" type="parTrans" cxnId="{E71010BA-4F65-4F28-B859-E17E2A7C4E64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F21E30D6-711B-422C-BBFE-C3C296E12BFB}" type="sibTrans" cxnId="{E71010BA-4F65-4F28-B859-E17E2A7C4E64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E21808CE-8C1A-43BB-82E6-F4E60A7D8C6E}">
      <dgm:prSet phldrT="[Text]" custT="1"/>
      <dgm:spPr/>
      <dgm:t>
        <a:bodyPr/>
        <a:lstStyle/>
        <a:p>
          <a:r>
            <a:rPr lang="en-US" sz="2000" smtClean="0">
              <a:latin typeface="Times New Roman" pitchFamily="18" charset="0"/>
              <a:cs typeface="Times New Roman" pitchFamily="18" charset="0"/>
            </a:rPr>
            <a:t>Easily reversible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090428D2-7189-44E9-951F-62DBAE346919}" type="parTrans" cxnId="{6DE7B943-32A0-4C08-96C9-E8DE0A76FEBA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E7225724-5159-42E7-984F-A6FF57A24854}" type="sibTrans" cxnId="{6DE7B943-32A0-4C08-96C9-E8DE0A76FEBA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B0102816-7684-43E6-A327-D715FB2B6599}">
      <dgm:prSet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Genetic polymorphism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F8132A2F-D349-45FF-99C1-A42DB03BC074}" type="parTrans" cxnId="{F3F8428D-F79E-4464-A99B-E68B62A2F866}">
      <dgm:prSet/>
      <dgm:spPr/>
      <dgm:t>
        <a:bodyPr/>
        <a:lstStyle/>
        <a:p>
          <a:endParaRPr lang="en-US"/>
        </a:p>
      </dgm:t>
    </dgm:pt>
    <dgm:pt modelId="{9C032430-20C3-431A-AD4D-BC0D1911FE69}" type="sibTrans" cxnId="{F3F8428D-F79E-4464-A99B-E68B62A2F866}">
      <dgm:prSet/>
      <dgm:spPr/>
      <dgm:t>
        <a:bodyPr/>
        <a:lstStyle/>
        <a:p>
          <a:endParaRPr lang="en-US"/>
        </a:p>
      </dgm:t>
    </dgm:pt>
    <dgm:pt modelId="{42068D52-4BA7-4F77-974E-91392E0A8481}" type="pres">
      <dgm:prSet presAssocID="{8D9DA5B7-C4F4-46E4-A4C3-0438AB8C10E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40EAB2-4DE4-4FEC-8923-9AF71DED6B83}" type="pres">
      <dgm:prSet presAssocID="{8D9DA5B7-C4F4-46E4-A4C3-0438AB8C10E1}" presName="tSp" presStyleCnt="0"/>
      <dgm:spPr/>
      <dgm:t>
        <a:bodyPr/>
        <a:lstStyle/>
        <a:p>
          <a:endParaRPr lang="en-US"/>
        </a:p>
      </dgm:t>
    </dgm:pt>
    <dgm:pt modelId="{1338D2ED-72BE-40A9-AC5A-214C24794666}" type="pres">
      <dgm:prSet presAssocID="{8D9DA5B7-C4F4-46E4-A4C3-0438AB8C10E1}" presName="bSp" presStyleCnt="0"/>
      <dgm:spPr/>
      <dgm:t>
        <a:bodyPr/>
        <a:lstStyle/>
        <a:p>
          <a:endParaRPr lang="en-US"/>
        </a:p>
      </dgm:t>
    </dgm:pt>
    <dgm:pt modelId="{60922768-8EC3-4980-9ED0-AF2F6DA5D661}" type="pres">
      <dgm:prSet presAssocID="{8D9DA5B7-C4F4-46E4-A4C3-0438AB8C10E1}" presName="process" presStyleCnt="0"/>
      <dgm:spPr/>
      <dgm:t>
        <a:bodyPr/>
        <a:lstStyle/>
        <a:p>
          <a:endParaRPr lang="en-US"/>
        </a:p>
      </dgm:t>
    </dgm:pt>
    <dgm:pt modelId="{6A43EA4E-5644-45AE-8C03-55AACD5F774C}" type="pres">
      <dgm:prSet presAssocID="{5C7F5AC2-202D-4C7F-9687-926203885C70}" presName="composite1" presStyleCnt="0"/>
      <dgm:spPr/>
      <dgm:t>
        <a:bodyPr/>
        <a:lstStyle/>
        <a:p>
          <a:endParaRPr lang="en-US"/>
        </a:p>
      </dgm:t>
    </dgm:pt>
    <dgm:pt modelId="{63B1F232-FEF5-4643-98CC-7719BC67FC61}" type="pres">
      <dgm:prSet presAssocID="{5C7F5AC2-202D-4C7F-9687-926203885C70}" presName="dummyNode1" presStyleLbl="node1" presStyleIdx="0" presStyleCnt="2"/>
      <dgm:spPr/>
      <dgm:t>
        <a:bodyPr/>
        <a:lstStyle/>
        <a:p>
          <a:endParaRPr lang="en-US"/>
        </a:p>
      </dgm:t>
    </dgm:pt>
    <dgm:pt modelId="{88642F69-B1DD-424C-97B1-39EE0B7B5494}" type="pres">
      <dgm:prSet presAssocID="{5C7F5AC2-202D-4C7F-9687-926203885C70}" presName="childNode1" presStyleLbl="bgAcc1" presStyleIdx="0" presStyleCnt="2" custScaleX="94043" custScaleY="96662" custLinFactNeighborX="6991" custLinFactNeighborY="-63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5CD932-FD37-4EA1-9584-7CDEAB8F8CEC}" type="pres">
      <dgm:prSet presAssocID="{5C7F5AC2-202D-4C7F-9687-926203885C70}" presName="childNode1tx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FB5311-E4DC-4168-8B2B-936BB4CB2081}" type="pres">
      <dgm:prSet presAssocID="{5C7F5AC2-202D-4C7F-9687-926203885C70}" presName="parentNode1" presStyleLbl="node1" presStyleIdx="0" presStyleCnt="2" custScaleX="94582" custScaleY="66809" custLinFactNeighborX="3790" custLinFactNeighborY="1024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A55161-A92B-4589-9DB5-1CB52AFBF257}" type="pres">
      <dgm:prSet presAssocID="{5C7F5AC2-202D-4C7F-9687-926203885C70}" presName="connSite1" presStyleCnt="0"/>
      <dgm:spPr/>
      <dgm:t>
        <a:bodyPr/>
        <a:lstStyle/>
        <a:p>
          <a:endParaRPr lang="en-US"/>
        </a:p>
      </dgm:t>
    </dgm:pt>
    <dgm:pt modelId="{63AA7EB4-E849-4805-816E-3E97322880E9}" type="pres">
      <dgm:prSet presAssocID="{6D7CF954-03EC-4901-96D0-0093FF4B090F}" presName="Name9" presStyleLbl="sibTrans2D1" presStyleIdx="0" presStyleCnt="1" custAng="21041201" custLinFactNeighborX="13658" custLinFactNeighborY="-9978"/>
      <dgm:spPr/>
      <dgm:t>
        <a:bodyPr/>
        <a:lstStyle/>
        <a:p>
          <a:endParaRPr lang="en-US"/>
        </a:p>
      </dgm:t>
    </dgm:pt>
    <dgm:pt modelId="{05AB3E0E-E103-429D-9FED-81DC2A8A0E0B}" type="pres">
      <dgm:prSet presAssocID="{BBDAA401-7AEE-4615-9DBA-C74B3BB7D470}" presName="composite2" presStyleCnt="0"/>
      <dgm:spPr/>
      <dgm:t>
        <a:bodyPr/>
        <a:lstStyle/>
        <a:p>
          <a:endParaRPr lang="en-US"/>
        </a:p>
      </dgm:t>
    </dgm:pt>
    <dgm:pt modelId="{0AAB935D-A4D4-44B1-AE6A-7485C7A915C1}" type="pres">
      <dgm:prSet presAssocID="{BBDAA401-7AEE-4615-9DBA-C74B3BB7D470}" presName="dummyNode2" presStyleLbl="node1" presStyleIdx="0" presStyleCnt="2"/>
      <dgm:spPr/>
      <dgm:t>
        <a:bodyPr/>
        <a:lstStyle/>
        <a:p>
          <a:endParaRPr lang="en-US"/>
        </a:p>
      </dgm:t>
    </dgm:pt>
    <dgm:pt modelId="{133B4154-F40E-4AED-80CA-E2CA5098D413}" type="pres">
      <dgm:prSet presAssocID="{BBDAA401-7AEE-4615-9DBA-C74B3BB7D470}" presName="childNode2" presStyleLbl="bgAcc1" presStyleIdx="1" presStyleCnt="2" custScaleX="112929" custScaleY="100755" custLinFactNeighborX="-2572" custLinFactNeighborY="224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AFCD8C-677B-49F9-8631-E587B39D4F05}" type="pres">
      <dgm:prSet presAssocID="{BBDAA401-7AEE-4615-9DBA-C74B3BB7D470}" presName="childNode2tx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E09256-17F8-4F65-8D60-B829A334FBE7}" type="pres">
      <dgm:prSet presAssocID="{BBDAA401-7AEE-4615-9DBA-C74B3BB7D470}" presName="parentNode2" presStyleLbl="node1" presStyleIdx="1" presStyleCnt="2" custScaleX="90161" custScaleY="66810" custLinFactNeighborX="-6783" custLinFactNeighborY="5609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48A743-E0EE-425D-BC0A-BD477C0F5054}" type="pres">
      <dgm:prSet presAssocID="{BBDAA401-7AEE-4615-9DBA-C74B3BB7D470}" presName="connSite2" presStyleCnt="0"/>
      <dgm:spPr/>
      <dgm:t>
        <a:bodyPr/>
        <a:lstStyle/>
        <a:p>
          <a:endParaRPr lang="en-US"/>
        </a:p>
      </dgm:t>
    </dgm:pt>
  </dgm:ptLst>
  <dgm:cxnLst>
    <dgm:cxn modelId="{BD196C2E-DE28-4A2B-A620-4BC58AF32C17}" type="presOf" srcId="{BBDAA401-7AEE-4615-9DBA-C74B3BB7D470}" destId="{D6E09256-17F8-4F65-8D60-B829A334FBE7}" srcOrd="0" destOrd="0" presId="urn:microsoft.com/office/officeart/2005/8/layout/hProcess4"/>
    <dgm:cxn modelId="{A6D0657D-F05C-4B30-8237-9CE0E8D0E8B1}" type="presOf" srcId="{A7CF0D99-2128-4ED7-BA4C-57F10FEEB838}" destId="{133B4154-F40E-4AED-80CA-E2CA5098D413}" srcOrd="0" destOrd="2" presId="urn:microsoft.com/office/officeart/2005/8/layout/hProcess4"/>
    <dgm:cxn modelId="{0C1354D5-4919-4EE6-B2E9-7A9B8C73A2A3}" type="presOf" srcId="{6D7CF954-03EC-4901-96D0-0093FF4B090F}" destId="{63AA7EB4-E849-4805-816E-3E97322880E9}" srcOrd="0" destOrd="0" presId="urn:microsoft.com/office/officeart/2005/8/layout/hProcess4"/>
    <dgm:cxn modelId="{E6A70F4D-E263-4BF4-867A-0B726A0B1477}" type="presOf" srcId="{888DA0D3-D2E0-4E07-A9C6-7EF6373E7E63}" destId="{133B4154-F40E-4AED-80CA-E2CA5098D413}" srcOrd="0" destOrd="4" presId="urn:microsoft.com/office/officeart/2005/8/layout/hProcess4"/>
    <dgm:cxn modelId="{0EC33F50-F27B-458E-89CE-674246C06FEE}" type="presOf" srcId="{8511F4FD-7551-4233-9FBB-DD0A5DCE06ED}" destId="{0EAFCD8C-677B-49F9-8631-E587B39D4F05}" srcOrd="1" destOrd="1" presId="urn:microsoft.com/office/officeart/2005/8/layout/hProcess4"/>
    <dgm:cxn modelId="{0B7EE913-A825-4835-91E6-BF3F85C6833C}" srcId="{BBDAA401-7AEE-4615-9DBA-C74B3BB7D470}" destId="{D985BAC5-EDCB-47E2-90D8-32990E763EFD}" srcOrd="0" destOrd="0" parTransId="{5DAD3AD8-58C9-4088-9159-24A956366326}" sibTransId="{6F02253F-89C6-46CB-A282-34FF2508AF41}"/>
    <dgm:cxn modelId="{E71010BA-4F65-4F28-B859-E17E2A7C4E64}" srcId="{BBDAA401-7AEE-4615-9DBA-C74B3BB7D470}" destId="{888DA0D3-D2E0-4E07-A9C6-7EF6373E7E63}" srcOrd="4" destOrd="0" parTransId="{6ACE927A-C9C8-4F2E-8913-0310FA396A8D}" sibTransId="{F21E30D6-711B-422C-BBFE-C3C296E12BFB}"/>
    <dgm:cxn modelId="{53E30D1B-CB53-4092-B597-2CEA83C0DA94}" type="presOf" srcId="{5A67E021-DE80-4563-9D6A-18979FA3AE73}" destId="{7C5CD932-FD37-4EA1-9584-7CDEAB8F8CEC}" srcOrd="1" destOrd="1" presId="urn:microsoft.com/office/officeart/2005/8/layout/hProcess4"/>
    <dgm:cxn modelId="{26D0FB89-EA57-4248-97D6-1A7A9328AE41}" srcId="{8D9DA5B7-C4F4-46E4-A4C3-0438AB8C10E1}" destId="{5C7F5AC2-202D-4C7F-9687-926203885C70}" srcOrd="0" destOrd="0" parTransId="{5309B267-1D13-4EF8-9A2C-A8183C1DEF1E}" sibTransId="{6D7CF954-03EC-4901-96D0-0093FF4B090F}"/>
    <dgm:cxn modelId="{16D6653C-30D4-4717-8F9B-EC96665C4102}" type="presOf" srcId="{BCC91C03-44CC-4967-B182-0CD75E82DDCB}" destId="{7C5CD932-FD37-4EA1-9584-7CDEAB8F8CEC}" srcOrd="1" destOrd="4" presId="urn:microsoft.com/office/officeart/2005/8/layout/hProcess4"/>
    <dgm:cxn modelId="{1BE4C686-6B78-4801-B997-07CB91A7A052}" type="presOf" srcId="{B0102816-7684-43E6-A327-D715FB2B6599}" destId="{7C5CD932-FD37-4EA1-9584-7CDEAB8F8CEC}" srcOrd="1" destOrd="7" presId="urn:microsoft.com/office/officeart/2005/8/layout/hProcess4"/>
    <dgm:cxn modelId="{D0D66352-C0A7-4875-94B5-D6177101DF8C}" srcId="{BBDAA401-7AEE-4615-9DBA-C74B3BB7D470}" destId="{8511F4FD-7551-4233-9FBB-DD0A5DCE06ED}" srcOrd="1" destOrd="0" parTransId="{E056D8E9-EBEE-46CE-A53C-E1625F00EE14}" sibTransId="{59F526BE-CCD4-4CAD-A444-5DA2290D5B63}"/>
    <dgm:cxn modelId="{757807A9-B61D-4F15-B2DC-2027C697216F}" type="presOf" srcId="{5A67E021-DE80-4563-9D6A-18979FA3AE73}" destId="{88642F69-B1DD-424C-97B1-39EE0B7B5494}" srcOrd="0" destOrd="1" presId="urn:microsoft.com/office/officeart/2005/8/layout/hProcess4"/>
    <dgm:cxn modelId="{9D99EFA3-49CE-4EA5-A792-21564133AF12}" type="presOf" srcId="{D985BAC5-EDCB-47E2-90D8-32990E763EFD}" destId="{0EAFCD8C-677B-49F9-8631-E587B39D4F05}" srcOrd="1" destOrd="0" presId="urn:microsoft.com/office/officeart/2005/8/layout/hProcess4"/>
    <dgm:cxn modelId="{03621F1F-C422-4FC5-8F14-7570A81796A4}" type="presOf" srcId="{D59CC08C-3C8E-4F05-A9F6-1EE330ECDF4F}" destId="{88642F69-B1DD-424C-97B1-39EE0B7B5494}" srcOrd="0" destOrd="6" presId="urn:microsoft.com/office/officeart/2005/8/layout/hProcess4"/>
    <dgm:cxn modelId="{F3F8428D-F79E-4464-A99B-E68B62A2F866}" srcId="{5C7F5AC2-202D-4C7F-9687-926203885C70}" destId="{B0102816-7684-43E6-A327-D715FB2B6599}" srcOrd="7" destOrd="0" parTransId="{F8132A2F-D349-45FF-99C1-A42DB03BC074}" sibTransId="{9C032430-20C3-431A-AD4D-BC0D1911FE69}"/>
    <dgm:cxn modelId="{7442FD49-B577-4C48-A9CA-DBC3D6D474D3}" type="presOf" srcId="{84751E6F-4465-48B9-80A6-93D2DE45F32C}" destId="{7C5CD932-FD37-4EA1-9584-7CDEAB8F8CEC}" srcOrd="1" destOrd="2" presId="urn:microsoft.com/office/officeart/2005/8/layout/hProcess4"/>
    <dgm:cxn modelId="{4F1855AB-08D5-42CC-B368-AADB12367792}" type="presOf" srcId="{D59CC08C-3C8E-4F05-A9F6-1EE330ECDF4F}" destId="{7C5CD932-FD37-4EA1-9584-7CDEAB8F8CEC}" srcOrd="1" destOrd="6" presId="urn:microsoft.com/office/officeart/2005/8/layout/hProcess4"/>
    <dgm:cxn modelId="{E02F28BF-AEAA-4113-A5FB-57F65ABDFB2D}" srcId="{5C7F5AC2-202D-4C7F-9687-926203885C70}" destId="{84751E6F-4465-48B9-80A6-93D2DE45F32C}" srcOrd="2" destOrd="0" parTransId="{FF164A4B-063C-4C97-BE3D-3342BF17DF05}" sibTransId="{A8F303DD-E675-40F7-8350-9F81F6723987}"/>
    <dgm:cxn modelId="{2EF055B7-1DC0-43DE-AAD2-5399A5F38EC8}" type="presOf" srcId="{F531451D-0654-48C2-9996-33776D4BD429}" destId="{7C5CD932-FD37-4EA1-9584-7CDEAB8F8CEC}" srcOrd="1" destOrd="0" presId="urn:microsoft.com/office/officeart/2005/8/layout/hProcess4"/>
    <dgm:cxn modelId="{09FDD7AB-9F29-4950-A505-123FEE2C368C}" type="presOf" srcId="{888DA0D3-D2E0-4E07-A9C6-7EF6373E7E63}" destId="{0EAFCD8C-677B-49F9-8631-E587B39D4F05}" srcOrd="1" destOrd="4" presId="urn:microsoft.com/office/officeart/2005/8/layout/hProcess4"/>
    <dgm:cxn modelId="{6EDFF670-7C5A-45FF-9C79-F51E2B89652C}" type="presOf" srcId="{E21808CE-8C1A-43BB-82E6-F4E60A7D8C6E}" destId="{0EAFCD8C-677B-49F9-8631-E587B39D4F05}" srcOrd="1" destOrd="5" presId="urn:microsoft.com/office/officeart/2005/8/layout/hProcess4"/>
    <dgm:cxn modelId="{E9FBFDDD-D314-4FBC-AE24-A7746C485E71}" type="presOf" srcId="{F812D58E-E76B-45CC-ADD7-874E0F5CE485}" destId="{133B4154-F40E-4AED-80CA-E2CA5098D413}" srcOrd="0" destOrd="3" presId="urn:microsoft.com/office/officeart/2005/8/layout/hProcess4"/>
    <dgm:cxn modelId="{31EE5AFD-8AA2-470B-A489-D1A69C376BAB}" srcId="{5C7F5AC2-202D-4C7F-9687-926203885C70}" destId="{5BF5989A-EB02-4EA8-8F7C-35CB99E9DFED}" srcOrd="5" destOrd="0" parTransId="{1F0D3C1E-E680-45BF-80C7-05C2538FAE2B}" sibTransId="{90A4079E-6D23-4141-A353-B26FA23C40B1}"/>
    <dgm:cxn modelId="{D0E60415-E231-4E9B-93CB-B9B4822E0E22}" srcId="{8D9DA5B7-C4F4-46E4-A4C3-0438AB8C10E1}" destId="{BBDAA401-7AEE-4615-9DBA-C74B3BB7D470}" srcOrd="1" destOrd="0" parTransId="{74BA6AB7-D870-445D-846D-664F8F56C002}" sibTransId="{F7AF0485-2628-473F-B058-FDDFB3BE4B32}"/>
    <dgm:cxn modelId="{8749ECCD-AAD6-4A1E-A5F8-40516B97C50A}" type="presOf" srcId="{8D9DA5B7-C4F4-46E4-A4C3-0438AB8C10E1}" destId="{42068D52-4BA7-4F77-974E-91392E0A8481}" srcOrd="0" destOrd="0" presId="urn:microsoft.com/office/officeart/2005/8/layout/hProcess4"/>
    <dgm:cxn modelId="{64E2B823-3577-49FC-ACBB-384FE8DC67E4}" srcId="{5C7F5AC2-202D-4C7F-9687-926203885C70}" destId="{BCC91C03-44CC-4967-B182-0CD75E82DDCB}" srcOrd="4" destOrd="0" parTransId="{CCFF787F-2063-47AE-B4AD-D70E4A646208}" sibTransId="{22993650-4EE3-4335-80EF-D84C3CC9B6C5}"/>
    <dgm:cxn modelId="{E192B0D3-16C3-4B1F-BD3F-27F4C0C751E5}" srcId="{5C7F5AC2-202D-4C7F-9687-926203885C70}" destId="{F531451D-0654-48C2-9996-33776D4BD429}" srcOrd="0" destOrd="0" parTransId="{611A7E8E-8A4E-4432-81B5-93538DCCAD15}" sibTransId="{7C337251-F684-4AE8-8082-6CD160B2A274}"/>
    <dgm:cxn modelId="{0D391B4A-50BD-41DB-989E-26C836E57109}" srcId="{5C7F5AC2-202D-4C7F-9687-926203885C70}" destId="{05C68809-F7F3-42F9-B204-A19911CB16FD}" srcOrd="3" destOrd="0" parTransId="{05BF8361-95F4-47B1-B3A9-9EB224F0ABF9}" sibTransId="{AB9CD2C0-EE3B-4861-A3F9-0EAEE0155BB8}"/>
    <dgm:cxn modelId="{AC926D2D-33F7-4D96-9EC6-8C85DB90BBAE}" type="presOf" srcId="{F812D58E-E76B-45CC-ADD7-874E0F5CE485}" destId="{0EAFCD8C-677B-49F9-8631-E587B39D4F05}" srcOrd="1" destOrd="3" presId="urn:microsoft.com/office/officeart/2005/8/layout/hProcess4"/>
    <dgm:cxn modelId="{6DE7B943-32A0-4C08-96C9-E8DE0A76FEBA}" srcId="{BBDAA401-7AEE-4615-9DBA-C74B3BB7D470}" destId="{E21808CE-8C1A-43BB-82E6-F4E60A7D8C6E}" srcOrd="5" destOrd="0" parTransId="{090428D2-7189-44E9-951F-62DBAE346919}" sibTransId="{E7225724-5159-42E7-984F-A6FF57A24854}"/>
    <dgm:cxn modelId="{74B4AE93-5ACF-4434-AECA-205F6334C288}" type="presOf" srcId="{5BF5989A-EB02-4EA8-8F7C-35CB99E9DFED}" destId="{88642F69-B1DD-424C-97B1-39EE0B7B5494}" srcOrd="0" destOrd="5" presId="urn:microsoft.com/office/officeart/2005/8/layout/hProcess4"/>
    <dgm:cxn modelId="{30E42BA7-72C7-429E-93F8-EE5A8A15EC3A}" srcId="{5C7F5AC2-202D-4C7F-9687-926203885C70}" destId="{D59CC08C-3C8E-4F05-A9F6-1EE330ECDF4F}" srcOrd="6" destOrd="0" parTransId="{2A725D5E-F6D8-402B-B2E6-1FC0D3B5B947}" sibTransId="{131E419B-24A3-463C-A6D1-80C3DBD9E4AC}"/>
    <dgm:cxn modelId="{9F3E6F8B-DA99-437E-BE75-A58B7C0FD8B9}" type="presOf" srcId="{D985BAC5-EDCB-47E2-90D8-32990E763EFD}" destId="{133B4154-F40E-4AED-80CA-E2CA5098D413}" srcOrd="0" destOrd="0" presId="urn:microsoft.com/office/officeart/2005/8/layout/hProcess4"/>
    <dgm:cxn modelId="{22D1902F-9399-4B43-8AB9-9CDEB7510C6F}" type="presOf" srcId="{05C68809-F7F3-42F9-B204-A19911CB16FD}" destId="{88642F69-B1DD-424C-97B1-39EE0B7B5494}" srcOrd="0" destOrd="3" presId="urn:microsoft.com/office/officeart/2005/8/layout/hProcess4"/>
    <dgm:cxn modelId="{75D4B778-EC54-40C2-938C-80477CE911D3}" type="presOf" srcId="{05C68809-F7F3-42F9-B204-A19911CB16FD}" destId="{7C5CD932-FD37-4EA1-9584-7CDEAB8F8CEC}" srcOrd="1" destOrd="3" presId="urn:microsoft.com/office/officeart/2005/8/layout/hProcess4"/>
    <dgm:cxn modelId="{D473657C-5B81-4F90-B0B3-A506AB9F5B2D}" type="presOf" srcId="{F531451D-0654-48C2-9996-33776D4BD429}" destId="{88642F69-B1DD-424C-97B1-39EE0B7B5494}" srcOrd="0" destOrd="0" presId="urn:microsoft.com/office/officeart/2005/8/layout/hProcess4"/>
    <dgm:cxn modelId="{F16CAAB0-F054-49FA-9173-FAFCFB5A9C94}" type="presOf" srcId="{8511F4FD-7551-4233-9FBB-DD0A5DCE06ED}" destId="{133B4154-F40E-4AED-80CA-E2CA5098D413}" srcOrd="0" destOrd="1" presId="urn:microsoft.com/office/officeart/2005/8/layout/hProcess4"/>
    <dgm:cxn modelId="{F4D3EF5B-1B5A-4DAE-92BE-F5EF2D28370B}" type="presOf" srcId="{5C7F5AC2-202D-4C7F-9687-926203885C70}" destId="{32FB5311-E4DC-4168-8B2B-936BB4CB2081}" srcOrd="0" destOrd="0" presId="urn:microsoft.com/office/officeart/2005/8/layout/hProcess4"/>
    <dgm:cxn modelId="{2A9CCE1A-2B32-4BE2-BADE-5FD0EEE35F02}" srcId="{5C7F5AC2-202D-4C7F-9687-926203885C70}" destId="{5A67E021-DE80-4563-9D6A-18979FA3AE73}" srcOrd="1" destOrd="0" parTransId="{D543C2F5-E310-4D0D-A6E3-87066C8CA221}" sibTransId="{60E2D1FA-8669-4BB0-8B9E-BB30E4F64916}"/>
    <dgm:cxn modelId="{0641A2DA-D7C3-4277-A78E-A00E71E67EC0}" srcId="{BBDAA401-7AEE-4615-9DBA-C74B3BB7D470}" destId="{A7CF0D99-2128-4ED7-BA4C-57F10FEEB838}" srcOrd="2" destOrd="0" parTransId="{4CFFE3D2-36AA-4D90-B871-8C36C39263E2}" sibTransId="{0D721185-F0F4-4BA3-9C0D-1AD07BE1D97B}"/>
    <dgm:cxn modelId="{1326EB4D-DC54-4025-89EF-AD7FC2914D2F}" type="presOf" srcId="{A7CF0D99-2128-4ED7-BA4C-57F10FEEB838}" destId="{0EAFCD8C-677B-49F9-8631-E587B39D4F05}" srcOrd="1" destOrd="2" presId="urn:microsoft.com/office/officeart/2005/8/layout/hProcess4"/>
    <dgm:cxn modelId="{EEEF8C39-8FAF-4C20-88A2-888CBB9B1D11}" type="presOf" srcId="{E21808CE-8C1A-43BB-82E6-F4E60A7D8C6E}" destId="{133B4154-F40E-4AED-80CA-E2CA5098D413}" srcOrd="0" destOrd="5" presId="urn:microsoft.com/office/officeart/2005/8/layout/hProcess4"/>
    <dgm:cxn modelId="{44829567-4E4C-4D8A-B483-376F2455161F}" type="presOf" srcId="{BCC91C03-44CC-4967-B182-0CD75E82DDCB}" destId="{88642F69-B1DD-424C-97B1-39EE0B7B5494}" srcOrd="0" destOrd="4" presId="urn:microsoft.com/office/officeart/2005/8/layout/hProcess4"/>
    <dgm:cxn modelId="{E534B0E6-6C43-4620-8048-1A786CF27328}" type="presOf" srcId="{B0102816-7684-43E6-A327-D715FB2B6599}" destId="{88642F69-B1DD-424C-97B1-39EE0B7B5494}" srcOrd="0" destOrd="7" presId="urn:microsoft.com/office/officeart/2005/8/layout/hProcess4"/>
    <dgm:cxn modelId="{6E98EE95-D8C2-426A-AB5F-26D311DFFA8F}" srcId="{BBDAA401-7AEE-4615-9DBA-C74B3BB7D470}" destId="{F812D58E-E76B-45CC-ADD7-874E0F5CE485}" srcOrd="3" destOrd="0" parTransId="{BE6F2417-4FFC-47D0-A46D-59E1A659A929}" sibTransId="{64598B2C-378F-48F8-8738-F6998F771BEB}"/>
    <dgm:cxn modelId="{91DCA4A8-5ABE-4C33-B547-6E176F12A45D}" type="presOf" srcId="{84751E6F-4465-48B9-80A6-93D2DE45F32C}" destId="{88642F69-B1DD-424C-97B1-39EE0B7B5494}" srcOrd="0" destOrd="2" presId="urn:microsoft.com/office/officeart/2005/8/layout/hProcess4"/>
    <dgm:cxn modelId="{0123D6D2-00F9-48A1-8E12-FCBE28F5DF94}" type="presOf" srcId="{5BF5989A-EB02-4EA8-8F7C-35CB99E9DFED}" destId="{7C5CD932-FD37-4EA1-9584-7CDEAB8F8CEC}" srcOrd="1" destOrd="5" presId="urn:microsoft.com/office/officeart/2005/8/layout/hProcess4"/>
    <dgm:cxn modelId="{7154E9BF-5DF9-48FE-AEB8-BD9E4ACD978B}" type="presParOf" srcId="{42068D52-4BA7-4F77-974E-91392E0A8481}" destId="{A240EAB2-4DE4-4FEC-8923-9AF71DED6B83}" srcOrd="0" destOrd="0" presId="urn:microsoft.com/office/officeart/2005/8/layout/hProcess4"/>
    <dgm:cxn modelId="{E6144F00-61D4-4CD5-BE49-7D2229A95FF7}" type="presParOf" srcId="{42068D52-4BA7-4F77-974E-91392E0A8481}" destId="{1338D2ED-72BE-40A9-AC5A-214C24794666}" srcOrd="1" destOrd="0" presId="urn:microsoft.com/office/officeart/2005/8/layout/hProcess4"/>
    <dgm:cxn modelId="{37AD7966-B06E-49D9-9007-829D3BD310D3}" type="presParOf" srcId="{42068D52-4BA7-4F77-974E-91392E0A8481}" destId="{60922768-8EC3-4980-9ED0-AF2F6DA5D661}" srcOrd="2" destOrd="0" presId="urn:microsoft.com/office/officeart/2005/8/layout/hProcess4"/>
    <dgm:cxn modelId="{1E4EC5A3-0DBA-4B3C-9B50-F8103E02A6E7}" type="presParOf" srcId="{60922768-8EC3-4980-9ED0-AF2F6DA5D661}" destId="{6A43EA4E-5644-45AE-8C03-55AACD5F774C}" srcOrd="0" destOrd="0" presId="urn:microsoft.com/office/officeart/2005/8/layout/hProcess4"/>
    <dgm:cxn modelId="{30A95ACA-BE80-4BB0-BDBF-E33E09CB1E60}" type="presParOf" srcId="{6A43EA4E-5644-45AE-8C03-55AACD5F774C}" destId="{63B1F232-FEF5-4643-98CC-7719BC67FC61}" srcOrd="0" destOrd="0" presId="urn:microsoft.com/office/officeart/2005/8/layout/hProcess4"/>
    <dgm:cxn modelId="{9BB6708A-48E7-44F7-97C1-6D8A8C63BCFD}" type="presParOf" srcId="{6A43EA4E-5644-45AE-8C03-55AACD5F774C}" destId="{88642F69-B1DD-424C-97B1-39EE0B7B5494}" srcOrd="1" destOrd="0" presId="urn:microsoft.com/office/officeart/2005/8/layout/hProcess4"/>
    <dgm:cxn modelId="{CB316AD7-7978-4D42-A488-04C38307566D}" type="presParOf" srcId="{6A43EA4E-5644-45AE-8C03-55AACD5F774C}" destId="{7C5CD932-FD37-4EA1-9584-7CDEAB8F8CEC}" srcOrd="2" destOrd="0" presId="urn:microsoft.com/office/officeart/2005/8/layout/hProcess4"/>
    <dgm:cxn modelId="{88EF4409-13AE-47F8-BEED-689A8446217D}" type="presParOf" srcId="{6A43EA4E-5644-45AE-8C03-55AACD5F774C}" destId="{32FB5311-E4DC-4168-8B2B-936BB4CB2081}" srcOrd="3" destOrd="0" presId="urn:microsoft.com/office/officeart/2005/8/layout/hProcess4"/>
    <dgm:cxn modelId="{9C21BCE9-ECAD-4949-BA8A-D4DCC797618B}" type="presParOf" srcId="{6A43EA4E-5644-45AE-8C03-55AACD5F774C}" destId="{51A55161-A92B-4589-9DB5-1CB52AFBF257}" srcOrd="4" destOrd="0" presId="urn:microsoft.com/office/officeart/2005/8/layout/hProcess4"/>
    <dgm:cxn modelId="{82930ABE-EED5-4656-8225-F30EF46FB15D}" type="presParOf" srcId="{60922768-8EC3-4980-9ED0-AF2F6DA5D661}" destId="{63AA7EB4-E849-4805-816E-3E97322880E9}" srcOrd="1" destOrd="0" presId="urn:microsoft.com/office/officeart/2005/8/layout/hProcess4"/>
    <dgm:cxn modelId="{CC3886AB-DAD8-42AD-A389-9DE82ECE6629}" type="presParOf" srcId="{60922768-8EC3-4980-9ED0-AF2F6DA5D661}" destId="{05AB3E0E-E103-429D-9FED-81DC2A8A0E0B}" srcOrd="2" destOrd="0" presId="urn:microsoft.com/office/officeart/2005/8/layout/hProcess4"/>
    <dgm:cxn modelId="{DB12A03B-046D-4FCB-B592-FFFFF3841090}" type="presParOf" srcId="{05AB3E0E-E103-429D-9FED-81DC2A8A0E0B}" destId="{0AAB935D-A4D4-44B1-AE6A-7485C7A915C1}" srcOrd="0" destOrd="0" presId="urn:microsoft.com/office/officeart/2005/8/layout/hProcess4"/>
    <dgm:cxn modelId="{B81BAB73-26A1-46FA-9D3F-BA7337C7C4B6}" type="presParOf" srcId="{05AB3E0E-E103-429D-9FED-81DC2A8A0E0B}" destId="{133B4154-F40E-4AED-80CA-E2CA5098D413}" srcOrd="1" destOrd="0" presId="urn:microsoft.com/office/officeart/2005/8/layout/hProcess4"/>
    <dgm:cxn modelId="{6C7DB175-D933-4952-AB6F-EAB69FA9CAA8}" type="presParOf" srcId="{05AB3E0E-E103-429D-9FED-81DC2A8A0E0B}" destId="{0EAFCD8C-677B-49F9-8631-E587B39D4F05}" srcOrd="2" destOrd="0" presId="urn:microsoft.com/office/officeart/2005/8/layout/hProcess4"/>
    <dgm:cxn modelId="{6F249DDE-3643-4B6C-B55A-C359BD2448FD}" type="presParOf" srcId="{05AB3E0E-E103-429D-9FED-81DC2A8A0E0B}" destId="{D6E09256-17F8-4F65-8D60-B829A334FBE7}" srcOrd="3" destOrd="0" presId="urn:microsoft.com/office/officeart/2005/8/layout/hProcess4"/>
    <dgm:cxn modelId="{8065A257-A2AC-47B3-A98A-6BC90332CF81}" type="presParOf" srcId="{05AB3E0E-E103-429D-9FED-81DC2A8A0E0B}" destId="{AF48A743-E0EE-425D-BC0A-BD477C0F5054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D12F9F-A47C-4D02-B169-CCA7270F205D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980AC134-8273-4DD0-8AC5-F2A4CAD222BC}">
      <dgm:prSet phldrT="[Text]" custT="1"/>
      <dgm:spPr/>
      <dgm:t>
        <a:bodyPr/>
        <a:lstStyle/>
        <a:p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Reduces ischemic outcomes &amp; mortality without increasing overall major bleeding rates</a:t>
          </a:r>
          <a:endParaRPr lang="en-US" sz="2500" dirty="0"/>
        </a:p>
      </dgm:t>
    </dgm:pt>
    <dgm:pt modelId="{073CA26D-8924-49B6-9153-C54F36AB7658}" type="parTrans" cxnId="{DEEF29C8-84D9-481B-ACA9-A45050C19A84}">
      <dgm:prSet/>
      <dgm:spPr/>
      <dgm:t>
        <a:bodyPr/>
        <a:lstStyle/>
        <a:p>
          <a:endParaRPr lang="en-US"/>
        </a:p>
      </dgm:t>
    </dgm:pt>
    <dgm:pt modelId="{A8BDD737-1307-4306-8BA9-6335AEA32CEC}" type="sibTrans" cxnId="{DEEF29C8-84D9-481B-ACA9-A45050C19A84}">
      <dgm:prSet/>
      <dgm:spPr/>
      <dgm:t>
        <a:bodyPr/>
        <a:lstStyle/>
        <a:p>
          <a:endParaRPr lang="en-US"/>
        </a:p>
      </dgm:t>
    </dgm:pt>
    <dgm:pt modelId="{808647E6-44E1-496B-A493-F0467BEECF2D}">
      <dgm:prSet phldrT="[Text]" custT="1"/>
      <dgm:spPr/>
      <dgm:t>
        <a:bodyPr/>
        <a:lstStyle/>
        <a:p>
          <a:r>
            <a:rPr lang="en-US" sz="2300" u="sng" dirty="0" smtClean="0">
              <a:latin typeface="Times New Roman" pitchFamily="18" charset="0"/>
              <a:cs typeface="Times New Roman" pitchFamily="18" charset="0"/>
            </a:rPr>
            <a:t>Not affected by</a:t>
          </a:r>
          <a:r>
            <a:rPr lang="en-US" sz="2300" dirty="0" smtClean="0">
              <a:latin typeface="Times New Roman" pitchFamily="18" charset="0"/>
              <a:cs typeface="Times New Roman" pitchFamily="18" charset="0"/>
            </a:rPr>
            <a:t>: age, diabetes status, renal function, stroke history, body weight</a:t>
          </a:r>
          <a:endParaRPr lang="en-US" sz="2300" dirty="0"/>
        </a:p>
      </dgm:t>
    </dgm:pt>
    <dgm:pt modelId="{75603013-5A63-4D8A-A216-5BFFF1A20D27}" type="parTrans" cxnId="{DD2CD213-5CEE-4420-B1E1-9348BD180F8D}">
      <dgm:prSet/>
      <dgm:spPr/>
      <dgm:t>
        <a:bodyPr/>
        <a:lstStyle/>
        <a:p>
          <a:endParaRPr lang="en-US"/>
        </a:p>
      </dgm:t>
    </dgm:pt>
    <dgm:pt modelId="{71222344-0CC7-4A57-8338-CB703EDD19FD}" type="sibTrans" cxnId="{DD2CD213-5CEE-4420-B1E1-9348BD180F8D}">
      <dgm:prSet/>
      <dgm:spPr/>
      <dgm:t>
        <a:bodyPr/>
        <a:lstStyle/>
        <a:p>
          <a:endParaRPr lang="en-US"/>
        </a:p>
      </dgm:t>
    </dgm:pt>
    <dgm:pt modelId="{570DC7B0-25EC-4432-B187-71EE4027D21C}">
      <dgm:prSet phldrT="[Text]" custT="1"/>
      <dgm:spPr/>
      <dgm:t>
        <a:bodyPr/>
        <a:lstStyle/>
        <a:p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Not used concurrently with: </a:t>
          </a:r>
          <a:endParaRPr lang="en-US" sz="2500" dirty="0"/>
        </a:p>
      </dgm:t>
    </dgm:pt>
    <dgm:pt modelId="{F796BF4B-9D6A-4699-B5C4-4816DC8870D1}" type="parTrans" cxnId="{52741938-E6A0-48F3-ADE4-B1BA3B006F11}">
      <dgm:prSet/>
      <dgm:spPr/>
      <dgm:t>
        <a:bodyPr/>
        <a:lstStyle/>
        <a:p>
          <a:endParaRPr lang="en-US"/>
        </a:p>
      </dgm:t>
    </dgm:pt>
    <dgm:pt modelId="{797EC2B6-393E-49A1-8ACF-FB6BF0B5D24C}" type="sibTrans" cxnId="{52741938-E6A0-48F3-ADE4-B1BA3B006F11}">
      <dgm:prSet/>
      <dgm:spPr/>
      <dgm:t>
        <a:bodyPr/>
        <a:lstStyle/>
        <a:p>
          <a:endParaRPr lang="en-US"/>
        </a:p>
      </dgm:t>
    </dgm:pt>
    <dgm:pt modelId="{AB61C463-4513-4319-A7CB-4735245A8C8F}">
      <dgm:prSet phldrT="[Text]" custT="1"/>
      <dgm:spPr/>
      <dgm:t>
        <a:bodyPr/>
        <a:lstStyle/>
        <a:p>
          <a:r>
            <a:rPr lang="en-US" sz="2300" dirty="0" smtClean="0">
              <a:latin typeface="Times New Roman" pitchFamily="18" charset="0"/>
              <a:cs typeface="Times New Roman" pitchFamily="18" charset="0"/>
            </a:rPr>
            <a:t>ASA (dose&gt;100mg) </a:t>
          </a:r>
          <a:r>
            <a:rPr lang="en-US" sz="230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 Black box warning</a:t>
          </a:r>
          <a:endParaRPr lang="en-US" sz="2300" dirty="0"/>
        </a:p>
      </dgm:t>
    </dgm:pt>
    <dgm:pt modelId="{4D13FE91-07E8-4B8A-A10D-402B3B9E02A0}" type="parTrans" cxnId="{8733DED0-13FC-444A-88B3-303E4EA60702}">
      <dgm:prSet/>
      <dgm:spPr/>
      <dgm:t>
        <a:bodyPr/>
        <a:lstStyle/>
        <a:p>
          <a:endParaRPr lang="en-US"/>
        </a:p>
      </dgm:t>
    </dgm:pt>
    <dgm:pt modelId="{52677A32-6689-4794-AE8D-5A7CF7420874}" type="sibTrans" cxnId="{8733DED0-13FC-444A-88B3-303E4EA60702}">
      <dgm:prSet/>
      <dgm:spPr/>
      <dgm:t>
        <a:bodyPr/>
        <a:lstStyle/>
        <a:p>
          <a:endParaRPr lang="en-US"/>
        </a:p>
      </dgm:t>
    </dgm:pt>
    <dgm:pt modelId="{27C2600F-5C1C-41AF-A48A-1A6FBC51325E}">
      <dgm:prSet phldrT="[Text]" custT="1"/>
      <dgm:spPr/>
      <dgm:t>
        <a:bodyPr/>
        <a:lstStyle/>
        <a:p>
          <a:r>
            <a:rPr lang="en-US" sz="2300" dirty="0" smtClean="0">
              <a:latin typeface="Times New Roman" pitchFamily="18" charset="0"/>
              <a:cs typeface="Times New Roman" pitchFamily="18" charset="0"/>
            </a:rPr>
            <a:t>D/C 5 days before CABG</a:t>
          </a:r>
          <a:endParaRPr lang="en-US" sz="2300" dirty="0"/>
        </a:p>
      </dgm:t>
    </dgm:pt>
    <dgm:pt modelId="{8B41A7C9-BB4E-467A-B9B7-BB4660B8DBBE}" type="parTrans" cxnId="{E4EDAEBF-E637-4F66-9E57-E25823CE5DA6}">
      <dgm:prSet/>
      <dgm:spPr/>
      <dgm:t>
        <a:bodyPr/>
        <a:lstStyle/>
        <a:p>
          <a:endParaRPr lang="en-US"/>
        </a:p>
      </dgm:t>
    </dgm:pt>
    <dgm:pt modelId="{0658ABEE-63C1-4810-B867-241226F8E105}" type="sibTrans" cxnId="{E4EDAEBF-E637-4F66-9E57-E25823CE5DA6}">
      <dgm:prSet/>
      <dgm:spPr/>
      <dgm:t>
        <a:bodyPr/>
        <a:lstStyle/>
        <a:p>
          <a:endParaRPr lang="en-US"/>
        </a:p>
      </dgm:t>
    </dgm:pt>
    <dgm:pt modelId="{B375D59F-662D-4985-B646-1EFCD12304A9}">
      <dgm:prSet phldrT="[Text]" custT="1"/>
      <dgm:spPr/>
      <dgm:t>
        <a:bodyPr/>
        <a:lstStyle/>
        <a:p>
          <a:r>
            <a:rPr lang="en-US" sz="230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CYP 3A4 inhibitors/inducers</a:t>
          </a:r>
          <a:endParaRPr lang="en-US" sz="2300" dirty="0"/>
        </a:p>
      </dgm:t>
    </dgm:pt>
    <dgm:pt modelId="{E79D203C-2115-4534-BED1-8C08F0EF8034}" type="parTrans" cxnId="{1ACED808-963E-4F0A-88AA-AB218DFD04B3}">
      <dgm:prSet/>
      <dgm:spPr/>
      <dgm:t>
        <a:bodyPr/>
        <a:lstStyle/>
        <a:p>
          <a:endParaRPr lang="en-US"/>
        </a:p>
      </dgm:t>
    </dgm:pt>
    <dgm:pt modelId="{C3D11CC0-5B47-44B7-BA8F-BE74EB13E058}" type="sibTrans" cxnId="{1ACED808-963E-4F0A-88AA-AB218DFD04B3}">
      <dgm:prSet/>
      <dgm:spPr/>
      <dgm:t>
        <a:bodyPr/>
        <a:lstStyle/>
        <a:p>
          <a:endParaRPr lang="en-US"/>
        </a:p>
      </dgm:t>
    </dgm:pt>
    <dgm:pt modelId="{CA0637DF-30DC-4A03-8CD5-279B0A033AC9}">
      <dgm:prSet phldrT="[Text]" custT="1"/>
      <dgm:spPr/>
      <dgm:t>
        <a:bodyPr/>
        <a:lstStyle/>
        <a:p>
          <a:r>
            <a:rPr lang="en-US" sz="230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High dose </a:t>
          </a:r>
          <a:r>
            <a:rPr lang="en-US" sz="2300" dirty="0" err="1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statins</a:t>
          </a:r>
          <a:r>
            <a:rPr lang="en-US" sz="230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 (&gt;40mg)</a:t>
          </a:r>
          <a:endParaRPr lang="en-US" sz="2300" dirty="0"/>
        </a:p>
      </dgm:t>
    </dgm:pt>
    <dgm:pt modelId="{5C08C5CD-B32B-4AB9-B25C-1A032EB76677}" type="parTrans" cxnId="{0DBEB9CA-81CC-4001-BAEB-39CE8434C108}">
      <dgm:prSet/>
      <dgm:spPr/>
      <dgm:t>
        <a:bodyPr/>
        <a:lstStyle/>
        <a:p>
          <a:endParaRPr lang="en-US"/>
        </a:p>
      </dgm:t>
    </dgm:pt>
    <dgm:pt modelId="{0522F77C-BAF6-487B-8850-E4DD54A5E992}" type="sibTrans" cxnId="{0DBEB9CA-81CC-4001-BAEB-39CE8434C108}">
      <dgm:prSet/>
      <dgm:spPr/>
      <dgm:t>
        <a:bodyPr/>
        <a:lstStyle/>
        <a:p>
          <a:endParaRPr lang="en-US"/>
        </a:p>
      </dgm:t>
    </dgm:pt>
    <dgm:pt modelId="{F9CF4E74-1F85-42E4-9372-EFCC3F5E7C31}" type="pres">
      <dgm:prSet presAssocID="{0AD12F9F-A47C-4D02-B169-CCA7270F20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146934-9B3C-4FFD-B8A1-5789655272F9}" type="pres">
      <dgm:prSet presAssocID="{980AC134-8273-4DD0-8AC5-F2A4CAD222BC}" presName="parentText" presStyleLbl="node1" presStyleIdx="0" presStyleCnt="2" custScaleY="727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EEC12E-F9C9-426D-A786-A7F53C32D752}" type="pres">
      <dgm:prSet presAssocID="{980AC134-8273-4DD0-8AC5-F2A4CAD222BC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78ECEC-08E1-48DC-8929-B31DB2465E27}" type="pres">
      <dgm:prSet presAssocID="{570DC7B0-25EC-4432-B187-71EE4027D21C}" presName="parentText" presStyleLbl="node1" presStyleIdx="1" presStyleCnt="2" custScaleY="5009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1ACB6A-568D-416E-9113-8B3072C1BF80}" type="pres">
      <dgm:prSet presAssocID="{570DC7B0-25EC-4432-B187-71EE4027D21C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0BF3D5-57A9-4567-AFEB-2094559EB142}" type="presOf" srcId="{570DC7B0-25EC-4432-B187-71EE4027D21C}" destId="{4F78ECEC-08E1-48DC-8929-B31DB2465E27}" srcOrd="0" destOrd="0" presId="urn:microsoft.com/office/officeart/2005/8/layout/vList2"/>
    <dgm:cxn modelId="{B62B20C3-00B3-4EC7-B654-4370B99D72D1}" type="presOf" srcId="{808647E6-44E1-496B-A493-F0467BEECF2D}" destId="{03EEC12E-F9C9-426D-A786-A7F53C32D752}" srcOrd="0" destOrd="0" presId="urn:microsoft.com/office/officeart/2005/8/layout/vList2"/>
    <dgm:cxn modelId="{94E033BB-3E8F-4651-BAB0-778896D96ACF}" type="presOf" srcId="{0AD12F9F-A47C-4D02-B169-CCA7270F205D}" destId="{F9CF4E74-1F85-42E4-9372-EFCC3F5E7C31}" srcOrd="0" destOrd="0" presId="urn:microsoft.com/office/officeart/2005/8/layout/vList2"/>
    <dgm:cxn modelId="{DEEF29C8-84D9-481B-ACA9-A45050C19A84}" srcId="{0AD12F9F-A47C-4D02-B169-CCA7270F205D}" destId="{980AC134-8273-4DD0-8AC5-F2A4CAD222BC}" srcOrd="0" destOrd="0" parTransId="{073CA26D-8924-49B6-9153-C54F36AB7658}" sibTransId="{A8BDD737-1307-4306-8BA9-6335AEA32CEC}"/>
    <dgm:cxn modelId="{52741938-E6A0-48F3-ADE4-B1BA3B006F11}" srcId="{0AD12F9F-A47C-4D02-B169-CCA7270F205D}" destId="{570DC7B0-25EC-4432-B187-71EE4027D21C}" srcOrd="1" destOrd="0" parTransId="{F796BF4B-9D6A-4699-B5C4-4816DC8870D1}" sibTransId="{797EC2B6-393E-49A1-8ACF-FB6BF0B5D24C}"/>
    <dgm:cxn modelId="{E4EDAEBF-E637-4F66-9E57-E25823CE5DA6}" srcId="{980AC134-8273-4DD0-8AC5-F2A4CAD222BC}" destId="{27C2600F-5C1C-41AF-A48A-1A6FBC51325E}" srcOrd="1" destOrd="0" parTransId="{8B41A7C9-BB4E-467A-B9B7-BB4660B8DBBE}" sibTransId="{0658ABEE-63C1-4810-B867-241226F8E105}"/>
    <dgm:cxn modelId="{8733DED0-13FC-444A-88B3-303E4EA60702}" srcId="{570DC7B0-25EC-4432-B187-71EE4027D21C}" destId="{AB61C463-4513-4319-A7CB-4735245A8C8F}" srcOrd="0" destOrd="0" parTransId="{4D13FE91-07E8-4B8A-A10D-402B3B9E02A0}" sibTransId="{52677A32-6689-4794-AE8D-5A7CF7420874}"/>
    <dgm:cxn modelId="{99831895-CA12-41A6-8512-1F9765ABAAF4}" type="presOf" srcId="{27C2600F-5C1C-41AF-A48A-1A6FBC51325E}" destId="{03EEC12E-F9C9-426D-A786-A7F53C32D752}" srcOrd="0" destOrd="1" presId="urn:microsoft.com/office/officeart/2005/8/layout/vList2"/>
    <dgm:cxn modelId="{0DBEB9CA-81CC-4001-BAEB-39CE8434C108}" srcId="{570DC7B0-25EC-4432-B187-71EE4027D21C}" destId="{CA0637DF-30DC-4A03-8CD5-279B0A033AC9}" srcOrd="2" destOrd="0" parTransId="{5C08C5CD-B32B-4AB9-B25C-1A032EB76677}" sibTransId="{0522F77C-BAF6-487B-8850-E4DD54A5E992}"/>
    <dgm:cxn modelId="{038D380D-F129-4F41-8F65-A27C861EF148}" type="presOf" srcId="{AB61C463-4513-4319-A7CB-4735245A8C8F}" destId="{CB1ACB6A-568D-416E-9113-8B3072C1BF80}" srcOrd="0" destOrd="0" presId="urn:microsoft.com/office/officeart/2005/8/layout/vList2"/>
    <dgm:cxn modelId="{F97B3DBC-F967-43B4-828A-7CF2BA5E8488}" type="presOf" srcId="{B375D59F-662D-4985-B646-1EFCD12304A9}" destId="{CB1ACB6A-568D-416E-9113-8B3072C1BF80}" srcOrd="0" destOrd="1" presId="urn:microsoft.com/office/officeart/2005/8/layout/vList2"/>
    <dgm:cxn modelId="{CE56455F-DDCD-4042-85F2-E1976D70AE93}" type="presOf" srcId="{CA0637DF-30DC-4A03-8CD5-279B0A033AC9}" destId="{CB1ACB6A-568D-416E-9113-8B3072C1BF80}" srcOrd="0" destOrd="2" presId="urn:microsoft.com/office/officeart/2005/8/layout/vList2"/>
    <dgm:cxn modelId="{1ACED808-963E-4F0A-88AA-AB218DFD04B3}" srcId="{570DC7B0-25EC-4432-B187-71EE4027D21C}" destId="{B375D59F-662D-4985-B646-1EFCD12304A9}" srcOrd="1" destOrd="0" parTransId="{E79D203C-2115-4534-BED1-8C08F0EF8034}" sibTransId="{C3D11CC0-5B47-44B7-BA8F-BE74EB13E058}"/>
    <dgm:cxn modelId="{0C94F444-2F8E-4F2C-B2F3-F8B8324DC5B5}" type="presOf" srcId="{980AC134-8273-4DD0-8AC5-F2A4CAD222BC}" destId="{BB146934-9B3C-4FFD-B8A1-5789655272F9}" srcOrd="0" destOrd="0" presId="urn:microsoft.com/office/officeart/2005/8/layout/vList2"/>
    <dgm:cxn modelId="{DD2CD213-5CEE-4420-B1E1-9348BD180F8D}" srcId="{980AC134-8273-4DD0-8AC5-F2A4CAD222BC}" destId="{808647E6-44E1-496B-A493-F0467BEECF2D}" srcOrd="0" destOrd="0" parTransId="{75603013-5A63-4D8A-A216-5BFFF1A20D27}" sibTransId="{71222344-0CC7-4A57-8338-CB703EDD19FD}"/>
    <dgm:cxn modelId="{25DC4247-295F-45E5-96C2-E1B2E6DBBB1A}" type="presParOf" srcId="{F9CF4E74-1F85-42E4-9372-EFCC3F5E7C31}" destId="{BB146934-9B3C-4FFD-B8A1-5789655272F9}" srcOrd="0" destOrd="0" presId="urn:microsoft.com/office/officeart/2005/8/layout/vList2"/>
    <dgm:cxn modelId="{B424EBB4-54D4-4A4A-BCD7-1410C582532A}" type="presParOf" srcId="{F9CF4E74-1F85-42E4-9372-EFCC3F5E7C31}" destId="{03EEC12E-F9C9-426D-A786-A7F53C32D752}" srcOrd="1" destOrd="0" presId="urn:microsoft.com/office/officeart/2005/8/layout/vList2"/>
    <dgm:cxn modelId="{A647DE3D-89B4-4F22-BF4B-6D17AA864755}" type="presParOf" srcId="{F9CF4E74-1F85-42E4-9372-EFCC3F5E7C31}" destId="{4F78ECEC-08E1-48DC-8929-B31DB2465E27}" srcOrd="2" destOrd="0" presId="urn:microsoft.com/office/officeart/2005/8/layout/vList2"/>
    <dgm:cxn modelId="{FAF0CE62-0D09-48F2-B8E9-30AD44EA0DE9}" type="presParOf" srcId="{F9CF4E74-1F85-42E4-9372-EFCC3F5E7C31}" destId="{CB1ACB6A-568D-416E-9113-8B3072C1BF8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87B7D6-0618-427E-B5D1-8A423A9AB9B3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1B476AED-838A-4605-B7E7-30C93F7B0D62}">
      <dgm:prSet phldrT="[Text]" custT="1"/>
      <dgm:spPr/>
      <dgm:t>
        <a:bodyPr/>
        <a:lstStyle/>
        <a:p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Reduces ischemic outcomes &amp; mortality with increasing CABG related bleeding rates</a:t>
          </a:r>
          <a:endParaRPr lang="en-US" sz="2500" dirty="0"/>
        </a:p>
      </dgm:t>
    </dgm:pt>
    <dgm:pt modelId="{DD77EA5F-9443-4AF9-B4F1-E3C8E6DCE3C5}" type="parTrans" cxnId="{6E9B7B09-941F-433F-8832-6BC573BEBD5B}">
      <dgm:prSet/>
      <dgm:spPr/>
      <dgm:t>
        <a:bodyPr/>
        <a:lstStyle/>
        <a:p>
          <a:endParaRPr lang="en-US"/>
        </a:p>
      </dgm:t>
    </dgm:pt>
    <dgm:pt modelId="{EE72142C-A7C4-42BF-BB78-1AE9FE5E25CE}" type="sibTrans" cxnId="{6E9B7B09-941F-433F-8832-6BC573BEBD5B}">
      <dgm:prSet/>
      <dgm:spPr/>
      <dgm:t>
        <a:bodyPr/>
        <a:lstStyle/>
        <a:p>
          <a:endParaRPr lang="en-US"/>
        </a:p>
      </dgm:t>
    </dgm:pt>
    <dgm:pt modelId="{EC85E131-DF30-43C9-BCF9-87C23BF86250}">
      <dgm:prSet phldrT="[Text]" custT="1"/>
      <dgm:spPr/>
      <dgm:t>
        <a:bodyPr/>
        <a:lstStyle/>
        <a:p>
          <a:r>
            <a:rPr lang="en-US" sz="2300" u="sng" dirty="0" smtClean="0">
              <a:latin typeface="Times New Roman" pitchFamily="18" charset="0"/>
              <a:cs typeface="Times New Roman" pitchFamily="18" charset="0"/>
            </a:rPr>
            <a:t>Not affected by</a:t>
          </a:r>
          <a:r>
            <a:rPr lang="en-US" sz="2300" dirty="0" smtClean="0">
              <a:latin typeface="Times New Roman" pitchFamily="18" charset="0"/>
              <a:cs typeface="Times New Roman" pitchFamily="18" charset="0"/>
            </a:rPr>
            <a:t>: diabetes status, renal function</a:t>
          </a:r>
          <a:endParaRPr lang="en-US" sz="2300" dirty="0"/>
        </a:p>
      </dgm:t>
    </dgm:pt>
    <dgm:pt modelId="{EE7833FF-A159-4544-84B3-EC38A162641A}" type="parTrans" cxnId="{450B3BDC-52C5-45DB-AB1E-5AC0E9FD20D5}">
      <dgm:prSet/>
      <dgm:spPr/>
      <dgm:t>
        <a:bodyPr/>
        <a:lstStyle/>
        <a:p>
          <a:endParaRPr lang="en-US"/>
        </a:p>
      </dgm:t>
    </dgm:pt>
    <dgm:pt modelId="{3A2BBC89-61F1-41B3-A5C7-9FAE1D5AC879}" type="sibTrans" cxnId="{450B3BDC-52C5-45DB-AB1E-5AC0E9FD20D5}">
      <dgm:prSet/>
      <dgm:spPr/>
      <dgm:t>
        <a:bodyPr/>
        <a:lstStyle/>
        <a:p>
          <a:endParaRPr lang="en-US"/>
        </a:p>
      </dgm:t>
    </dgm:pt>
    <dgm:pt modelId="{1B1A0609-0D4A-42F7-A042-D366486102B4}">
      <dgm:prSet phldrT="[Text]" custT="1"/>
      <dgm:spPr/>
      <dgm:t>
        <a:bodyPr/>
        <a:lstStyle/>
        <a:p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Used in caution in elderly &amp; low weight patient</a:t>
          </a:r>
          <a:endParaRPr lang="en-US" sz="2500" dirty="0"/>
        </a:p>
      </dgm:t>
    </dgm:pt>
    <dgm:pt modelId="{8C57C170-D375-4449-9A43-CD2722CEA4BA}" type="parTrans" cxnId="{C005635F-E4E2-484B-B69F-74915138CDC4}">
      <dgm:prSet/>
      <dgm:spPr/>
      <dgm:t>
        <a:bodyPr/>
        <a:lstStyle/>
        <a:p>
          <a:endParaRPr lang="en-US"/>
        </a:p>
      </dgm:t>
    </dgm:pt>
    <dgm:pt modelId="{2955DFB4-31D8-4F84-BEA1-1E07E85F268D}" type="sibTrans" cxnId="{C005635F-E4E2-484B-B69F-74915138CDC4}">
      <dgm:prSet/>
      <dgm:spPr/>
      <dgm:t>
        <a:bodyPr/>
        <a:lstStyle/>
        <a:p>
          <a:endParaRPr lang="en-US"/>
        </a:p>
      </dgm:t>
    </dgm:pt>
    <dgm:pt modelId="{8AE812D9-134F-40B6-AA7B-277D5C240224}">
      <dgm:prSet phldrT="[Text]" custT="1"/>
      <dgm:spPr/>
      <dgm:t>
        <a:bodyPr/>
        <a:lstStyle/>
        <a:p>
          <a:r>
            <a:rPr lang="en-US" sz="2300" dirty="0" smtClean="0">
              <a:latin typeface="Times New Roman" pitchFamily="18" charset="0"/>
              <a:cs typeface="Times New Roman" pitchFamily="18" charset="0"/>
            </a:rPr>
            <a:t>Use 5 mg dose in specific patients</a:t>
          </a:r>
          <a:endParaRPr lang="en-US" sz="2300" dirty="0"/>
        </a:p>
      </dgm:t>
    </dgm:pt>
    <dgm:pt modelId="{F756A7D2-FAD5-4C9B-B347-1E53D18A7A6E}" type="parTrans" cxnId="{536055D3-65EC-45A9-82C6-6D34A81A67B6}">
      <dgm:prSet/>
      <dgm:spPr/>
      <dgm:t>
        <a:bodyPr/>
        <a:lstStyle/>
        <a:p>
          <a:endParaRPr lang="en-US"/>
        </a:p>
      </dgm:t>
    </dgm:pt>
    <dgm:pt modelId="{CE7DC4A3-FA87-47F6-BDFB-2E778A01D07A}" type="sibTrans" cxnId="{536055D3-65EC-45A9-82C6-6D34A81A67B6}">
      <dgm:prSet/>
      <dgm:spPr/>
      <dgm:t>
        <a:bodyPr/>
        <a:lstStyle/>
        <a:p>
          <a:endParaRPr lang="en-US"/>
        </a:p>
      </dgm:t>
    </dgm:pt>
    <dgm:pt modelId="{97EE9A23-EAD0-48DF-A8AE-2865C66CAAAD}">
      <dgm:prSet phldrT="[Text]" custT="1"/>
      <dgm:spPr/>
      <dgm:t>
        <a:bodyPr/>
        <a:lstStyle/>
        <a:p>
          <a:r>
            <a:rPr lang="en-US" sz="2300" dirty="0" smtClean="0">
              <a:latin typeface="Times New Roman" pitchFamily="18" charset="0"/>
              <a:cs typeface="Times New Roman" pitchFamily="18" charset="0"/>
            </a:rPr>
            <a:t>CI in patient with history of stroke/TIA </a:t>
          </a:r>
          <a:endParaRPr lang="en-US" sz="2300" dirty="0"/>
        </a:p>
      </dgm:t>
    </dgm:pt>
    <dgm:pt modelId="{7CF51A4A-4DB6-43F1-8517-A0CD489DDDBA}" type="parTrans" cxnId="{B5160018-E943-4A57-80A2-B7AEC549A3C0}">
      <dgm:prSet/>
      <dgm:spPr/>
      <dgm:t>
        <a:bodyPr/>
        <a:lstStyle/>
        <a:p>
          <a:endParaRPr lang="en-US"/>
        </a:p>
      </dgm:t>
    </dgm:pt>
    <dgm:pt modelId="{BA48AD05-E183-4C35-B689-4EC706E96478}" type="sibTrans" cxnId="{B5160018-E943-4A57-80A2-B7AEC549A3C0}">
      <dgm:prSet/>
      <dgm:spPr/>
      <dgm:t>
        <a:bodyPr/>
        <a:lstStyle/>
        <a:p>
          <a:endParaRPr lang="en-US"/>
        </a:p>
      </dgm:t>
    </dgm:pt>
    <dgm:pt modelId="{1D6A76C0-683D-4962-8F79-64F1848924F4}">
      <dgm:prSet phldrT="[Text]" custT="1"/>
      <dgm:spPr/>
      <dgm:t>
        <a:bodyPr/>
        <a:lstStyle/>
        <a:p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Not used concurrently with </a:t>
          </a:r>
          <a:r>
            <a:rPr lang="en-US" sz="250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CYP 3A4 inhibitors/inducers</a:t>
          </a:r>
          <a:endParaRPr lang="en-US" sz="2500" dirty="0"/>
        </a:p>
      </dgm:t>
    </dgm:pt>
    <dgm:pt modelId="{DA05494F-72D1-4F42-B6FE-CC1A5A90D45F}" type="parTrans" cxnId="{E8F40BF5-9834-4A05-8CBE-58B4D4BAA248}">
      <dgm:prSet/>
      <dgm:spPr/>
      <dgm:t>
        <a:bodyPr/>
        <a:lstStyle/>
        <a:p>
          <a:endParaRPr lang="en-US"/>
        </a:p>
      </dgm:t>
    </dgm:pt>
    <dgm:pt modelId="{36778A82-C823-41D1-997A-32912323DA01}" type="sibTrans" cxnId="{E8F40BF5-9834-4A05-8CBE-58B4D4BAA248}">
      <dgm:prSet/>
      <dgm:spPr/>
      <dgm:t>
        <a:bodyPr/>
        <a:lstStyle/>
        <a:p>
          <a:endParaRPr lang="en-US"/>
        </a:p>
      </dgm:t>
    </dgm:pt>
    <dgm:pt modelId="{EAEA7D88-60D4-4D38-91F1-12581DD0C1E4}" type="pres">
      <dgm:prSet presAssocID="{9587B7D6-0618-427E-B5D1-8A423A9AB9B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09E652-F7B5-4BA2-ACC8-51D792B0F8B3}" type="pres">
      <dgm:prSet presAssocID="{1B476AED-838A-4605-B7E7-30C93F7B0D62}" presName="parentText" presStyleLbl="node1" presStyleIdx="0" presStyleCnt="3" custScaleY="6229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E18BC1-DF12-4CC5-B152-67819E0872FC}" type="pres">
      <dgm:prSet presAssocID="{1B476AED-838A-4605-B7E7-30C93F7B0D6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793997-E624-4CB0-8CE0-1C11904A548D}" type="pres">
      <dgm:prSet presAssocID="{1B1A0609-0D4A-42F7-A042-D366486102B4}" presName="parentText" presStyleLbl="node1" presStyleIdx="1" presStyleCnt="3" custScaleY="4626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68149-0148-4C25-A783-1C7601C990BD}" type="pres">
      <dgm:prSet presAssocID="{1B1A0609-0D4A-42F7-A042-D366486102B4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1CC50F-6BF7-4069-A482-AA947DEF4DB6}" type="pres">
      <dgm:prSet presAssocID="{1D6A76C0-683D-4962-8F79-64F1848924F4}" presName="parentText" presStyleLbl="node1" presStyleIdx="2" presStyleCnt="3" custScaleY="4379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160018-E943-4A57-80A2-B7AEC549A3C0}" srcId="{1B476AED-838A-4605-B7E7-30C93F7B0D62}" destId="{97EE9A23-EAD0-48DF-A8AE-2865C66CAAAD}" srcOrd="1" destOrd="0" parTransId="{7CF51A4A-4DB6-43F1-8517-A0CD489DDDBA}" sibTransId="{BA48AD05-E183-4C35-B689-4EC706E96478}"/>
    <dgm:cxn modelId="{1FA20E53-DAC2-4AF0-BEBE-F4D2F4EC786D}" type="presOf" srcId="{EC85E131-DF30-43C9-BCF9-87C23BF86250}" destId="{25E18BC1-DF12-4CC5-B152-67819E0872FC}" srcOrd="0" destOrd="0" presId="urn:microsoft.com/office/officeart/2005/8/layout/vList2"/>
    <dgm:cxn modelId="{6E9B7B09-941F-433F-8832-6BC573BEBD5B}" srcId="{9587B7D6-0618-427E-B5D1-8A423A9AB9B3}" destId="{1B476AED-838A-4605-B7E7-30C93F7B0D62}" srcOrd="0" destOrd="0" parTransId="{DD77EA5F-9443-4AF9-B4F1-E3C8E6DCE3C5}" sibTransId="{EE72142C-A7C4-42BF-BB78-1AE9FE5E25CE}"/>
    <dgm:cxn modelId="{536055D3-65EC-45A9-82C6-6D34A81A67B6}" srcId="{1B1A0609-0D4A-42F7-A042-D366486102B4}" destId="{8AE812D9-134F-40B6-AA7B-277D5C240224}" srcOrd="0" destOrd="0" parTransId="{F756A7D2-FAD5-4C9B-B347-1E53D18A7A6E}" sibTransId="{CE7DC4A3-FA87-47F6-BDFB-2E778A01D07A}"/>
    <dgm:cxn modelId="{E5B9D745-4B33-4DBD-80BE-ABD115A3928D}" type="presOf" srcId="{1B1A0609-0D4A-42F7-A042-D366486102B4}" destId="{E5793997-E624-4CB0-8CE0-1C11904A548D}" srcOrd="0" destOrd="0" presId="urn:microsoft.com/office/officeart/2005/8/layout/vList2"/>
    <dgm:cxn modelId="{94A10F99-EE88-4D09-AE73-8539B0EF0428}" type="presOf" srcId="{8AE812D9-134F-40B6-AA7B-277D5C240224}" destId="{38C68149-0148-4C25-A783-1C7601C990BD}" srcOrd="0" destOrd="0" presId="urn:microsoft.com/office/officeart/2005/8/layout/vList2"/>
    <dgm:cxn modelId="{678E4D86-9B6B-47B5-8147-E3A3A7719BC1}" type="presOf" srcId="{9587B7D6-0618-427E-B5D1-8A423A9AB9B3}" destId="{EAEA7D88-60D4-4D38-91F1-12581DD0C1E4}" srcOrd="0" destOrd="0" presId="urn:microsoft.com/office/officeart/2005/8/layout/vList2"/>
    <dgm:cxn modelId="{C005635F-E4E2-484B-B69F-74915138CDC4}" srcId="{9587B7D6-0618-427E-B5D1-8A423A9AB9B3}" destId="{1B1A0609-0D4A-42F7-A042-D366486102B4}" srcOrd="1" destOrd="0" parTransId="{8C57C170-D375-4449-9A43-CD2722CEA4BA}" sibTransId="{2955DFB4-31D8-4F84-BEA1-1E07E85F268D}"/>
    <dgm:cxn modelId="{F26D4527-9779-47D0-9289-CF15DE3CCA53}" type="presOf" srcId="{1D6A76C0-683D-4962-8F79-64F1848924F4}" destId="{811CC50F-6BF7-4069-A482-AA947DEF4DB6}" srcOrd="0" destOrd="0" presId="urn:microsoft.com/office/officeart/2005/8/layout/vList2"/>
    <dgm:cxn modelId="{450B3BDC-52C5-45DB-AB1E-5AC0E9FD20D5}" srcId="{1B476AED-838A-4605-B7E7-30C93F7B0D62}" destId="{EC85E131-DF30-43C9-BCF9-87C23BF86250}" srcOrd="0" destOrd="0" parTransId="{EE7833FF-A159-4544-84B3-EC38A162641A}" sibTransId="{3A2BBC89-61F1-41B3-A5C7-9FAE1D5AC879}"/>
    <dgm:cxn modelId="{764B2CE5-5F47-4AE8-A5A4-92382CFC29FD}" type="presOf" srcId="{1B476AED-838A-4605-B7E7-30C93F7B0D62}" destId="{2309E652-F7B5-4BA2-ACC8-51D792B0F8B3}" srcOrd="0" destOrd="0" presId="urn:microsoft.com/office/officeart/2005/8/layout/vList2"/>
    <dgm:cxn modelId="{490BC5FC-E4C5-441B-B31D-349208D23674}" type="presOf" srcId="{97EE9A23-EAD0-48DF-A8AE-2865C66CAAAD}" destId="{25E18BC1-DF12-4CC5-B152-67819E0872FC}" srcOrd="0" destOrd="1" presId="urn:microsoft.com/office/officeart/2005/8/layout/vList2"/>
    <dgm:cxn modelId="{E8F40BF5-9834-4A05-8CBE-58B4D4BAA248}" srcId="{9587B7D6-0618-427E-B5D1-8A423A9AB9B3}" destId="{1D6A76C0-683D-4962-8F79-64F1848924F4}" srcOrd="2" destOrd="0" parTransId="{DA05494F-72D1-4F42-B6FE-CC1A5A90D45F}" sibTransId="{36778A82-C823-41D1-997A-32912323DA01}"/>
    <dgm:cxn modelId="{B46DF7BE-1519-43FB-9CEB-5450D3F7DD43}" type="presParOf" srcId="{EAEA7D88-60D4-4D38-91F1-12581DD0C1E4}" destId="{2309E652-F7B5-4BA2-ACC8-51D792B0F8B3}" srcOrd="0" destOrd="0" presId="urn:microsoft.com/office/officeart/2005/8/layout/vList2"/>
    <dgm:cxn modelId="{C6F48938-E232-451D-9391-C7A44E4A4DF1}" type="presParOf" srcId="{EAEA7D88-60D4-4D38-91F1-12581DD0C1E4}" destId="{25E18BC1-DF12-4CC5-B152-67819E0872FC}" srcOrd="1" destOrd="0" presId="urn:microsoft.com/office/officeart/2005/8/layout/vList2"/>
    <dgm:cxn modelId="{44B3C63F-A0FF-4851-ADE7-ADFFBC95DCD8}" type="presParOf" srcId="{EAEA7D88-60D4-4D38-91F1-12581DD0C1E4}" destId="{E5793997-E624-4CB0-8CE0-1C11904A548D}" srcOrd="2" destOrd="0" presId="urn:microsoft.com/office/officeart/2005/8/layout/vList2"/>
    <dgm:cxn modelId="{8B8A4E4E-ABED-4AC5-8180-165DAC962CB0}" type="presParOf" srcId="{EAEA7D88-60D4-4D38-91F1-12581DD0C1E4}" destId="{38C68149-0148-4C25-A783-1C7601C990BD}" srcOrd="3" destOrd="0" presId="urn:microsoft.com/office/officeart/2005/8/layout/vList2"/>
    <dgm:cxn modelId="{269F5025-9EBD-482C-8FA4-999C51726E1C}" type="presParOf" srcId="{EAEA7D88-60D4-4D38-91F1-12581DD0C1E4}" destId="{811CC50F-6BF7-4069-A482-AA947DEF4DB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6A55C9-B208-4F32-9FDF-7289F0E1B001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652E8A0A-F7FB-4DC5-BB51-C948AF43B9DC}">
      <dgm:prSet phldrT="[Text]" custT="1"/>
      <dgm:spPr/>
      <dgm:t>
        <a:bodyPr/>
        <a:lstStyle/>
        <a:p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Significantly decreases stroke &amp; intracranial bleeding risk, regardless of:</a:t>
          </a:r>
          <a:endParaRPr lang="en-US" sz="2500" dirty="0">
            <a:latin typeface="Times New Roman" pitchFamily="18" charset="0"/>
            <a:cs typeface="Times New Roman" pitchFamily="18" charset="0"/>
          </a:endParaRPr>
        </a:p>
      </dgm:t>
    </dgm:pt>
    <dgm:pt modelId="{602FB8B8-5402-4737-8750-DEC07BAF0D23}" type="parTrans" cxnId="{1E20B7DC-495A-4C25-8982-D44F2F42C536}">
      <dgm:prSet/>
      <dgm:spPr/>
      <dgm:t>
        <a:bodyPr/>
        <a:lstStyle/>
        <a:p>
          <a:endParaRPr lang="en-US"/>
        </a:p>
      </dgm:t>
    </dgm:pt>
    <dgm:pt modelId="{52970CE8-221A-4DF9-8264-C4CBE4275835}" type="sibTrans" cxnId="{1E20B7DC-495A-4C25-8982-D44F2F42C536}">
      <dgm:prSet/>
      <dgm:spPr/>
      <dgm:t>
        <a:bodyPr/>
        <a:lstStyle/>
        <a:p>
          <a:endParaRPr lang="en-US"/>
        </a:p>
      </dgm:t>
    </dgm:pt>
    <dgm:pt modelId="{E0CCD6FB-8E7E-4546-A4CF-95A7AA9305BA}">
      <dgm:prSet phldrT="[Text]" custT="1"/>
      <dgm:spPr/>
      <dgm:t>
        <a:bodyPr/>
        <a:lstStyle/>
        <a:p>
          <a:r>
            <a:rPr lang="en-US" sz="2300" dirty="0" smtClean="0">
              <a:latin typeface="Times New Roman" pitchFamily="18" charset="0"/>
              <a:cs typeface="Times New Roman" pitchFamily="18" charset="0"/>
            </a:rPr>
            <a:t>Age</a:t>
          </a:r>
          <a:endParaRPr lang="en-US" sz="2300" dirty="0">
            <a:latin typeface="Times New Roman" pitchFamily="18" charset="0"/>
            <a:cs typeface="Times New Roman" pitchFamily="18" charset="0"/>
          </a:endParaRPr>
        </a:p>
      </dgm:t>
    </dgm:pt>
    <dgm:pt modelId="{0F10A560-93F7-44DB-9021-371B46A2CF54}" type="parTrans" cxnId="{43A09DAC-7D61-4B27-BCBA-DE97B70215E2}">
      <dgm:prSet/>
      <dgm:spPr/>
      <dgm:t>
        <a:bodyPr/>
        <a:lstStyle/>
        <a:p>
          <a:endParaRPr lang="en-US"/>
        </a:p>
      </dgm:t>
    </dgm:pt>
    <dgm:pt modelId="{3F9B0750-5188-4B6D-80E6-C8E5803D6446}" type="sibTrans" cxnId="{43A09DAC-7D61-4B27-BCBA-DE97B70215E2}">
      <dgm:prSet/>
      <dgm:spPr/>
      <dgm:t>
        <a:bodyPr/>
        <a:lstStyle/>
        <a:p>
          <a:endParaRPr lang="en-US"/>
        </a:p>
      </dgm:t>
    </dgm:pt>
    <dgm:pt modelId="{EF55F766-D124-488A-B7E2-CF30F9519B8E}">
      <dgm:prSet phldrT="[Text]" custT="1"/>
      <dgm:spPr/>
      <dgm:t>
        <a:bodyPr/>
        <a:lstStyle/>
        <a:p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Dose adjustment:</a:t>
          </a:r>
          <a:endParaRPr lang="en-US" sz="2500" dirty="0">
            <a:latin typeface="Times New Roman" pitchFamily="18" charset="0"/>
            <a:cs typeface="Times New Roman" pitchFamily="18" charset="0"/>
          </a:endParaRPr>
        </a:p>
      </dgm:t>
    </dgm:pt>
    <dgm:pt modelId="{12EB957A-358A-4CC9-9A77-93C50B714EF2}" type="parTrans" cxnId="{B07FF586-7336-48F7-AE59-821600994F51}">
      <dgm:prSet/>
      <dgm:spPr/>
      <dgm:t>
        <a:bodyPr/>
        <a:lstStyle/>
        <a:p>
          <a:endParaRPr lang="en-US"/>
        </a:p>
      </dgm:t>
    </dgm:pt>
    <dgm:pt modelId="{00E7CC76-0748-49AF-8BDE-7DF40069B461}" type="sibTrans" cxnId="{B07FF586-7336-48F7-AE59-821600994F51}">
      <dgm:prSet/>
      <dgm:spPr/>
      <dgm:t>
        <a:bodyPr/>
        <a:lstStyle/>
        <a:p>
          <a:endParaRPr lang="en-US"/>
        </a:p>
      </dgm:t>
    </dgm:pt>
    <dgm:pt modelId="{16893C83-C59B-4FD9-8146-ADA595F1F397}">
      <dgm:prSet phldrT="[Text]" custT="1"/>
      <dgm:spPr/>
      <dgm:t>
        <a:bodyPr/>
        <a:lstStyle/>
        <a:p>
          <a:r>
            <a:rPr lang="en-US" sz="2300" dirty="0" smtClean="0">
              <a:latin typeface="Times New Roman" pitchFamily="18" charset="0"/>
              <a:cs typeface="Times New Roman" pitchFamily="18" charset="0"/>
            </a:rPr>
            <a:t>Pregnancy</a:t>
          </a:r>
          <a:endParaRPr lang="en-US" sz="2300" dirty="0">
            <a:latin typeface="Times New Roman" pitchFamily="18" charset="0"/>
            <a:cs typeface="Times New Roman" pitchFamily="18" charset="0"/>
          </a:endParaRPr>
        </a:p>
      </dgm:t>
    </dgm:pt>
    <dgm:pt modelId="{14141A9F-9256-4764-9AD1-6C85F0BAE63D}" type="parTrans" cxnId="{CF918B99-2BB8-419B-BC0F-F5366679F3BD}">
      <dgm:prSet/>
      <dgm:spPr/>
      <dgm:t>
        <a:bodyPr/>
        <a:lstStyle/>
        <a:p>
          <a:endParaRPr lang="en-US"/>
        </a:p>
      </dgm:t>
    </dgm:pt>
    <dgm:pt modelId="{1B0C50AA-E867-406E-BFE9-41AD07A25544}" type="sibTrans" cxnId="{CF918B99-2BB8-419B-BC0F-F5366679F3BD}">
      <dgm:prSet/>
      <dgm:spPr/>
      <dgm:t>
        <a:bodyPr/>
        <a:lstStyle/>
        <a:p>
          <a:endParaRPr lang="en-US"/>
        </a:p>
      </dgm:t>
    </dgm:pt>
    <dgm:pt modelId="{9E08681D-86F5-4350-9460-5A52BEF44A4B}">
      <dgm:prSet phldrT="[Text]" custT="1"/>
      <dgm:spPr/>
      <dgm:t>
        <a:bodyPr/>
        <a:lstStyle/>
        <a:p>
          <a:r>
            <a:rPr lang="en-US" sz="2300" dirty="0" smtClean="0">
              <a:latin typeface="Times New Roman" pitchFamily="18" charset="0"/>
              <a:cs typeface="Times New Roman" pitchFamily="18" charset="0"/>
            </a:rPr>
            <a:t>Body weight</a:t>
          </a:r>
          <a:endParaRPr lang="en-US" sz="2300" dirty="0">
            <a:latin typeface="Times New Roman" pitchFamily="18" charset="0"/>
            <a:cs typeface="Times New Roman" pitchFamily="18" charset="0"/>
          </a:endParaRPr>
        </a:p>
      </dgm:t>
    </dgm:pt>
    <dgm:pt modelId="{4E56EC98-DE27-4562-A8F2-FA5D6790E8AC}" type="parTrans" cxnId="{AD6A750C-1DB0-4659-B7E8-73CAF0BC9DAD}">
      <dgm:prSet/>
      <dgm:spPr/>
      <dgm:t>
        <a:bodyPr/>
        <a:lstStyle/>
        <a:p>
          <a:endParaRPr lang="en-US"/>
        </a:p>
      </dgm:t>
    </dgm:pt>
    <dgm:pt modelId="{9469E036-DF50-446F-BCFE-77CCDF6172F4}" type="sibTrans" cxnId="{AD6A750C-1DB0-4659-B7E8-73CAF0BC9DAD}">
      <dgm:prSet/>
      <dgm:spPr/>
      <dgm:t>
        <a:bodyPr/>
        <a:lstStyle/>
        <a:p>
          <a:endParaRPr lang="en-US"/>
        </a:p>
      </dgm:t>
    </dgm:pt>
    <dgm:pt modelId="{31186EBD-126E-46A1-B0AA-E5D987B1550B}">
      <dgm:prSet phldrT="[Text]" custT="1"/>
      <dgm:spPr/>
      <dgm:t>
        <a:bodyPr/>
        <a:lstStyle/>
        <a:p>
          <a:r>
            <a:rPr lang="en-US" sz="2300" dirty="0" err="1" smtClean="0">
              <a:latin typeface="Times New Roman" pitchFamily="18" charset="0"/>
              <a:cs typeface="Times New Roman" pitchFamily="18" charset="0"/>
            </a:rPr>
            <a:t>CrCl</a:t>
          </a:r>
          <a:r>
            <a:rPr lang="en-US" sz="2300" dirty="0" smtClean="0">
              <a:latin typeface="Times New Roman" pitchFamily="18" charset="0"/>
              <a:cs typeface="Times New Roman" pitchFamily="18" charset="0"/>
            </a:rPr>
            <a:t> 30-49 ml/min</a:t>
          </a:r>
          <a:endParaRPr lang="en-US" sz="2300" dirty="0">
            <a:latin typeface="Times New Roman" pitchFamily="18" charset="0"/>
            <a:cs typeface="Times New Roman" pitchFamily="18" charset="0"/>
          </a:endParaRPr>
        </a:p>
      </dgm:t>
    </dgm:pt>
    <dgm:pt modelId="{4FDE8606-BDA2-46B6-8E1B-E18AC953F4C0}" type="parTrans" cxnId="{F702F53F-8078-4E1C-959B-5C54C5580BC5}">
      <dgm:prSet/>
      <dgm:spPr/>
      <dgm:t>
        <a:bodyPr/>
        <a:lstStyle/>
        <a:p>
          <a:endParaRPr lang="en-US"/>
        </a:p>
      </dgm:t>
    </dgm:pt>
    <dgm:pt modelId="{1CD4490D-A7D6-4154-9997-5D82717CD07D}" type="sibTrans" cxnId="{F702F53F-8078-4E1C-959B-5C54C5580BC5}">
      <dgm:prSet/>
      <dgm:spPr/>
      <dgm:t>
        <a:bodyPr/>
        <a:lstStyle/>
        <a:p>
          <a:endParaRPr lang="en-US"/>
        </a:p>
      </dgm:t>
    </dgm:pt>
    <dgm:pt modelId="{F5D591C5-FA19-4D4B-8781-F84AEC9FF69E}">
      <dgm:prSet phldrT="[Text]" custT="1"/>
      <dgm:spPr/>
      <dgm:t>
        <a:bodyPr/>
        <a:lstStyle/>
        <a:p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Contraindication:</a:t>
          </a:r>
          <a:endParaRPr lang="en-US" sz="2500" dirty="0">
            <a:latin typeface="Times New Roman" pitchFamily="18" charset="0"/>
            <a:cs typeface="Times New Roman" pitchFamily="18" charset="0"/>
          </a:endParaRPr>
        </a:p>
      </dgm:t>
    </dgm:pt>
    <dgm:pt modelId="{DAAC4185-3467-44F3-9B04-B10AE92E187A}" type="parTrans" cxnId="{B608DAE4-1A38-4E59-B0A0-3A877CCFEA34}">
      <dgm:prSet/>
      <dgm:spPr/>
      <dgm:t>
        <a:bodyPr/>
        <a:lstStyle/>
        <a:p>
          <a:endParaRPr lang="en-US"/>
        </a:p>
      </dgm:t>
    </dgm:pt>
    <dgm:pt modelId="{BD9EFC0D-99FE-4BB4-AE47-9A5166D0BEE9}" type="sibTrans" cxnId="{B608DAE4-1A38-4E59-B0A0-3A877CCFEA34}">
      <dgm:prSet/>
      <dgm:spPr/>
      <dgm:t>
        <a:bodyPr/>
        <a:lstStyle/>
        <a:p>
          <a:endParaRPr lang="en-US"/>
        </a:p>
      </dgm:t>
    </dgm:pt>
    <dgm:pt modelId="{8E42EF89-60D6-4735-9567-65741929DFFB}">
      <dgm:prSet phldrT="[Text]" custT="1"/>
      <dgm:spPr/>
      <dgm:t>
        <a:bodyPr/>
        <a:lstStyle/>
        <a:p>
          <a:r>
            <a:rPr lang="en-US" sz="2300" dirty="0" err="1" smtClean="0">
              <a:latin typeface="Times New Roman" pitchFamily="18" charset="0"/>
              <a:cs typeface="Times New Roman" pitchFamily="18" charset="0"/>
            </a:rPr>
            <a:t>CrCl</a:t>
          </a:r>
          <a:r>
            <a:rPr lang="en-US" sz="2300" dirty="0" smtClean="0">
              <a:latin typeface="Times New Roman" pitchFamily="18" charset="0"/>
              <a:cs typeface="Times New Roman" pitchFamily="18" charset="0"/>
            </a:rPr>
            <a:t> &lt; 30ml/min</a:t>
          </a:r>
          <a:endParaRPr lang="en-US" sz="2300" dirty="0">
            <a:latin typeface="Times New Roman" pitchFamily="18" charset="0"/>
            <a:cs typeface="Times New Roman" pitchFamily="18" charset="0"/>
          </a:endParaRPr>
        </a:p>
      </dgm:t>
    </dgm:pt>
    <dgm:pt modelId="{8733DF6C-1887-4B35-9D4D-E5188E19CCB5}" type="parTrans" cxnId="{2A2EEFD6-FF28-4AE2-985D-6CF46DA403B4}">
      <dgm:prSet/>
      <dgm:spPr/>
      <dgm:t>
        <a:bodyPr/>
        <a:lstStyle/>
        <a:p>
          <a:endParaRPr lang="en-US"/>
        </a:p>
      </dgm:t>
    </dgm:pt>
    <dgm:pt modelId="{E7941907-0D33-490E-B456-098E58EFFFC6}" type="sibTrans" cxnId="{2A2EEFD6-FF28-4AE2-985D-6CF46DA403B4}">
      <dgm:prSet/>
      <dgm:spPr/>
      <dgm:t>
        <a:bodyPr/>
        <a:lstStyle/>
        <a:p>
          <a:endParaRPr lang="en-US"/>
        </a:p>
      </dgm:t>
    </dgm:pt>
    <dgm:pt modelId="{E262BE2F-A7FE-4660-B3A0-194BFCDD71BD}">
      <dgm:prSet phldrT="[Text]" custT="1"/>
      <dgm:spPr/>
      <dgm:t>
        <a:bodyPr/>
        <a:lstStyle/>
        <a:p>
          <a:r>
            <a:rPr lang="en-US" sz="2300" dirty="0" smtClean="0">
              <a:latin typeface="Times New Roman" pitchFamily="18" charset="0"/>
              <a:cs typeface="Times New Roman" pitchFamily="18" charset="0"/>
            </a:rPr>
            <a:t>CYP 3A4 inhibitors/inducers</a:t>
          </a:r>
          <a:endParaRPr lang="en-US" sz="2300" dirty="0">
            <a:latin typeface="Times New Roman" pitchFamily="18" charset="0"/>
            <a:cs typeface="Times New Roman" pitchFamily="18" charset="0"/>
          </a:endParaRPr>
        </a:p>
      </dgm:t>
    </dgm:pt>
    <dgm:pt modelId="{D4D6DD7C-46B5-42EC-BA55-09B58A49468B}" type="parTrans" cxnId="{D22B2D86-8E63-4873-84A0-A40BCECAC23D}">
      <dgm:prSet/>
      <dgm:spPr/>
      <dgm:t>
        <a:bodyPr/>
        <a:lstStyle/>
        <a:p>
          <a:endParaRPr lang="en-US"/>
        </a:p>
      </dgm:t>
    </dgm:pt>
    <dgm:pt modelId="{089FAC04-7DE2-4C04-BDE3-4C569886B61A}" type="sibTrans" cxnId="{D22B2D86-8E63-4873-84A0-A40BCECAC23D}">
      <dgm:prSet/>
      <dgm:spPr/>
      <dgm:t>
        <a:bodyPr/>
        <a:lstStyle/>
        <a:p>
          <a:endParaRPr lang="en-US"/>
        </a:p>
      </dgm:t>
    </dgm:pt>
    <dgm:pt modelId="{0CB5B024-D19B-40D5-8FE6-7CDF6A6B07E3}" type="pres">
      <dgm:prSet presAssocID="{A76A55C9-B208-4F32-9FDF-7289F0E1B00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1363F4-1800-4D36-A8BA-93CA79740DE6}" type="pres">
      <dgm:prSet presAssocID="{652E8A0A-F7FB-4DC5-BB51-C948AF43B9DC}" presName="parentText" presStyleLbl="node1" presStyleIdx="0" presStyleCnt="3" custScaleY="7553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4844E0-8B8C-4315-AD3A-7CFF953DD322}" type="pres">
      <dgm:prSet presAssocID="{652E8A0A-F7FB-4DC5-BB51-C948AF43B9DC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7A3B57-51BE-49A2-B1D7-DE4FBB51BCE9}" type="pres">
      <dgm:prSet presAssocID="{EF55F766-D124-488A-B7E2-CF30F9519B8E}" presName="parentText" presStyleLbl="node1" presStyleIdx="1" presStyleCnt="3" custScaleY="6188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9571C8-57AC-4EA4-902A-DB240BAF236E}" type="pres">
      <dgm:prSet presAssocID="{EF55F766-D124-488A-B7E2-CF30F9519B8E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08A56A-29C5-4D97-A732-E5546B21B923}" type="pres">
      <dgm:prSet presAssocID="{F5D591C5-FA19-4D4B-8781-F84AEC9FF69E}" presName="parentText" presStyleLbl="node1" presStyleIdx="2" presStyleCnt="3" custScaleY="6541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865B9-3C0B-4DF6-9C06-68A6A2F723D3}" type="pres">
      <dgm:prSet presAssocID="{F5D591C5-FA19-4D4B-8781-F84AEC9FF69E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5F3076-BD8D-4DC4-ACDF-0B9A35C90E54}" type="presOf" srcId="{9E08681D-86F5-4350-9460-5A52BEF44A4B}" destId="{544844E0-8B8C-4315-AD3A-7CFF953DD322}" srcOrd="0" destOrd="1" presId="urn:microsoft.com/office/officeart/2005/8/layout/vList2"/>
    <dgm:cxn modelId="{C4760810-A8C0-4082-AE30-BD36C5270256}" type="presOf" srcId="{652E8A0A-F7FB-4DC5-BB51-C948AF43B9DC}" destId="{8A1363F4-1800-4D36-A8BA-93CA79740DE6}" srcOrd="0" destOrd="0" presId="urn:microsoft.com/office/officeart/2005/8/layout/vList2"/>
    <dgm:cxn modelId="{D22B2D86-8E63-4873-84A0-A40BCECAC23D}" srcId="{F5D591C5-FA19-4D4B-8781-F84AEC9FF69E}" destId="{E262BE2F-A7FE-4660-B3A0-194BFCDD71BD}" srcOrd="2" destOrd="0" parTransId="{D4D6DD7C-46B5-42EC-BA55-09B58A49468B}" sibTransId="{089FAC04-7DE2-4C04-BDE3-4C569886B61A}"/>
    <dgm:cxn modelId="{B07FF586-7336-48F7-AE59-821600994F51}" srcId="{A76A55C9-B208-4F32-9FDF-7289F0E1B001}" destId="{EF55F766-D124-488A-B7E2-CF30F9519B8E}" srcOrd="1" destOrd="0" parTransId="{12EB957A-358A-4CC9-9A77-93C50B714EF2}" sibTransId="{00E7CC76-0748-49AF-8BDE-7DF40069B461}"/>
    <dgm:cxn modelId="{B608DAE4-1A38-4E59-B0A0-3A877CCFEA34}" srcId="{A76A55C9-B208-4F32-9FDF-7289F0E1B001}" destId="{F5D591C5-FA19-4D4B-8781-F84AEC9FF69E}" srcOrd="2" destOrd="0" parTransId="{DAAC4185-3467-44F3-9B04-B10AE92E187A}" sibTransId="{BD9EFC0D-99FE-4BB4-AE47-9A5166D0BEE9}"/>
    <dgm:cxn modelId="{B309737E-0F7B-4A49-8490-206810ECDD24}" type="presOf" srcId="{F5D591C5-FA19-4D4B-8781-F84AEC9FF69E}" destId="{FA08A56A-29C5-4D97-A732-E5546B21B923}" srcOrd="0" destOrd="0" presId="urn:microsoft.com/office/officeart/2005/8/layout/vList2"/>
    <dgm:cxn modelId="{1E20B7DC-495A-4C25-8982-D44F2F42C536}" srcId="{A76A55C9-B208-4F32-9FDF-7289F0E1B001}" destId="{652E8A0A-F7FB-4DC5-BB51-C948AF43B9DC}" srcOrd="0" destOrd="0" parTransId="{602FB8B8-5402-4737-8750-DEC07BAF0D23}" sibTransId="{52970CE8-221A-4DF9-8264-C4CBE4275835}"/>
    <dgm:cxn modelId="{43A09DAC-7D61-4B27-BCBA-DE97B70215E2}" srcId="{652E8A0A-F7FB-4DC5-BB51-C948AF43B9DC}" destId="{E0CCD6FB-8E7E-4546-A4CF-95A7AA9305BA}" srcOrd="0" destOrd="0" parTransId="{0F10A560-93F7-44DB-9021-371B46A2CF54}" sibTransId="{3F9B0750-5188-4B6D-80E6-C8E5803D6446}"/>
    <dgm:cxn modelId="{AD6A750C-1DB0-4659-B7E8-73CAF0BC9DAD}" srcId="{652E8A0A-F7FB-4DC5-BB51-C948AF43B9DC}" destId="{9E08681D-86F5-4350-9460-5A52BEF44A4B}" srcOrd="1" destOrd="0" parTransId="{4E56EC98-DE27-4562-A8F2-FA5D6790E8AC}" sibTransId="{9469E036-DF50-446F-BCFE-77CCDF6172F4}"/>
    <dgm:cxn modelId="{E1D5CD77-2FA9-42FC-8D86-F5E82B8B8237}" type="presOf" srcId="{A76A55C9-B208-4F32-9FDF-7289F0E1B001}" destId="{0CB5B024-D19B-40D5-8FE6-7CDF6A6B07E3}" srcOrd="0" destOrd="0" presId="urn:microsoft.com/office/officeart/2005/8/layout/vList2"/>
    <dgm:cxn modelId="{F702F53F-8078-4E1C-959B-5C54C5580BC5}" srcId="{EF55F766-D124-488A-B7E2-CF30F9519B8E}" destId="{31186EBD-126E-46A1-B0AA-E5D987B1550B}" srcOrd="0" destOrd="0" parTransId="{4FDE8606-BDA2-46B6-8E1B-E18AC953F4C0}" sibTransId="{1CD4490D-A7D6-4154-9997-5D82717CD07D}"/>
    <dgm:cxn modelId="{CF918B99-2BB8-419B-BC0F-F5366679F3BD}" srcId="{F5D591C5-FA19-4D4B-8781-F84AEC9FF69E}" destId="{16893C83-C59B-4FD9-8146-ADA595F1F397}" srcOrd="0" destOrd="0" parTransId="{14141A9F-9256-4764-9AD1-6C85F0BAE63D}" sibTransId="{1B0C50AA-E867-406E-BFE9-41AD07A25544}"/>
    <dgm:cxn modelId="{3994882D-4725-4DCA-ADFE-45D9318B2F76}" type="presOf" srcId="{31186EBD-126E-46A1-B0AA-E5D987B1550B}" destId="{359571C8-57AC-4EA4-902A-DB240BAF236E}" srcOrd="0" destOrd="0" presId="urn:microsoft.com/office/officeart/2005/8/layout/vList2"/>
    <dgm:cxn modelId="{7178A732-EBE4-4BA8-B24A-F72D334FA2F5}" type="presOf" srcId="{EF55F766-D124-488A-B7E2-CF30F9519B8E}" destId="{4D7A3B57-51BE-49A2-B1D7-DE4FBB51BCE9}" srcOrd="0" destOrd="0" presId="urn:microsoft.com/office/officeart/2005/8/layout/vList2"/>
    <dgm:cxn modelId="{BD977778-D944-4FF0-B3C7-EF7BD5C3E6BB}" type="presOf" srcId="{E262BE2F-A7FE-4660-B3A0-194BFCDD71BD}" destId="{015865B9-3C0B-4DF6-9C06-68A6A2F723D3}" srcOrd="0" destOrd="2" presId="urn:microsoft.com/office/officeart/2005/8/layout/vList2"/>
    <dgm:cxn modelId="{2A2EEFD6-FF28-4AE2-985D-6CF46DA403B4}" srcId="{F5D591C5-FA19-4D4B-8781-F84AEC9FF69E}" destId="{8E42EF89-60D6-4735-9567-65741929DFFB}" srcOrd="1" destOrd="0" parTransId="{8733DF6C-1887-4B35-9D4D-E5188E19CCB5}" sibTransId="{E7941907-0D33-490E-B456-098E58EFFFC6}"/>
    <dgm:cxn modelId="{5D679AD5-7B2A-43B0-960D-402FC9B3B078}" type="presOf" srcId="{8E42EF89-60D6-4735-9567-65741929DFFB}" destId="{015865B9-3C0B-4DF6-9C06-68A6A2F723D3}" srcOrd="0" destOrd="1" presId="urn:microsoft.com/office/officeart/2005/8/layout/vList2"/>
    <dgm:cxn modelId="{86D77715-52A8-4DD3-BAC5-8FC24CAFF8C3}" type="presOf" srcId="{E0CCD6FB-8E7E-4546-A4CF-95A7AA9305BA}" destId="{544844E0-8B8C-4315-AD3A-7CFF953DD322}" srcOrd="0" destOrd="0" presId="urn:microsoft.com/office/officeart/2005/8/layout/vList2"/>
    <dgm:cxn modelId="{321527E3-FC75-4A26-8D4A-D96C5310D959}" type="presOf" srcId="{16893C83-C59B-4FD9-8146-ADA595F1F397}" destId="{015865B9-3C0B-4DF6-9C06-68A6A2F723D3}" srcOrd="0" destOrd="0" presId="urn:microsoft.com/office/officeart/2005/8/layout/vList2"/>
    <dgm:cxn modelId="{1686ADA3-E6DA-40DB-B503-B111E95AACFF}" type="presParOf" srcId="{0CB5B024-D19B-40D5-8FE6-7CDF6A6B07E3}" destId="{8A1363F4-1800-4D36-A8BA-93CA79740DE6}" srcOrd="0" destOrd="0" presId="urn:microsoft.com/office/officeart/2005/8/layout/vList2"/>
    <dgm:cxn modelId="{5CA99E46-14C7-4A86-A2D8-CF2B0D00AEC3}" type="presParOf" srcId="{0CB5B024-D19B-40D5-8FE6-7CDF6A6B07E3}" destId="{544844E0-8B8C-4315-AD3A-7CFF953DD322}" srcOrd="1" destOrd="0" presId="urn:microsoft.com/office/officeart/2005/8/layout/vList2"/>
    <dgm:cxn modelId="{A8FB7FE3-8232-4655-9C6E-ED1E89C6AF3F}" type="presParOf" srcId="{0CB5B024-D19B-40D5-8FE6-7CDF6A6B07E3}" destId="{4D7A3B57-51BE-49A2-B1D7-DE4FBB51BCE9}" srcOrd="2" destOrd="0" presId="urn:microsoft.com/office/officeart/2005/8/layout/vList2"/>
    <dgm:cxn modelId="{D495AEDF-39AD-40A9-A231-02C28C5B83C0}" type="presParOf" srcId="{0CB5B024-D19B-40D5-8FE6-7CDF6A6B07E3}" destId="{359571C8-57AC-4EA4-902A-DB240BAF236E}" srcOrd="3" destOrd="0" presId="urn:microsoft.com/office/officeart/2005/8/layout/vList2"/>
    <dgm:cxn modelId="{FF3D27BF-D848-41E1-85BF-94CB668444E9}" type="presParOf" srcId="{0CB5B024-D19B-40D5-8FE6-7CDF6A6B07E3}" destId="{FA08A56A-29C5-4D97-A732-E5546B21B923}" srcOrd="4" destOrd="0" presId="urn:microsoft.com/office/officeart/2005/8/layout/vList2"/>
    <dgm:cxn modelId="{BE5A9DAF-5E44-495E-BD56-C205163B79F8}" type="presParOf" srcId="{0CB5B024-D19B-40D5-8FE6-7CDF6A6B07E3}" destId="{015865B9-3C0B-4DF6-9C06-68A6A2F723D3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3EFFC7-6BB6-4FF7-973A-7C9C19F6EA3D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82F321C6-ECB0-44A0-82CD-DB69BF181DA9}">
      <dgm:prSet phldrT="[Text]" custT="1"/>
      <dgm:spPr/>
      <dgm:t>
        <a:bodyPr/>
        <a:lstStyle/>
        <a:p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Preventing stroke or systemic embolism</a:t>
          </a:r>
          <a:endParaRPr lang="en-US" sz="2600" dirty="0"/>
        </a:p>
      </dgm:t>
    </dgm:pt>
    <dgm:pt modelId="{588F8BC8-FFD4-4FE1-B7E5-AFADB56726D7}" type="parTrans" cxnId="{28972AA9-E38D-4B8B-9356-EB5FD316800B}">
      <dgm:prSet/>
      <dgm:spPr/>
      <dgm:t>
        <a:bodyPr/>
        <a:lstStyle/>
        <a:p>
          <a:endParaRPr lang="en-US"/>
        </a:p>
      </dgm:t>
    </dgm:pt>
    <dgm:pt modelId="{152ABD0A-5050-454D-AC5A-4B143E2A54CA}" type="sibTrans" cxnId="{28972AA9-E38D-4B8B-9356-EB5FD316800B}">
      <dgm:prSet/>
      <dgm:spPr/>
      <dgm:t>
        <a:bodyPr/>
        <a:lstStyle/>
        <a:p>
          <a:endParaRPr lang="en-US"/>
        </a:p>
      </dgm:t>
    </dgm:pt>
    <dgm:pt modelId="{BCBADE25-BACB-4151-8BF3-BDDF8EF36AE0}">
      <dgm:prSet phldrT="[Text]" custT="1"/>
      <dgm:spPr/>
      <dgm:t>
        <a:bodyPr/>
        <a:lstStyle/>
        <a:p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Same across all subgroups (all P &gt;0.1)</a:t>
          </a:r>
          <a:endParaRPr lang="en-US" sz="2500" dirty="0"/>
        </a:p>
      </dgm:t>
    </dgm:pt>
    <dgm:pt modelId="{643EFAE6-9DD1-4F30-B5B4-1F5D4EDE7EBC}" type="parTrans" cxnId="{7A8D27DF-2B52-4667-AE36-2EE367458F07}">
      <dgm:prSet/>
      <dgm:spPr/>
      <dgm:t>
        <a:bodyPr/>
        <a:lstStyle/>
        <a:p>
          <a:endParaRPr lang="en-US"/>
        </a:p>
      </dgm:t>
    </dgm:pt>
    <dgm:pt modelId="{253D2FCA-2DC4-4019-B42D-051B65CBB304}" type="sibTrans" cxnId="{7A8D27DF-2B52-4667-AE36-2EE367458F07}">
      <dgm:prSet/>
      <dgm:spPr/>
      <dgm:t>
        <a:bodyPr/>
        <a:lstStyle/>
        <a:p>
          <a:endParaRPr lang="en-US"/>
        </a:p>
      </dgm:t>
    </dgm:pt>
    <dgm:pt modelId="{49217783-5343-4E72-A314-856643D54C47}">
      <dgm:prSet phldrT="[Text]" custT="1"/>
      <dgm:spPr/>
      <dgm:t>
        <a:bodyPr/>
        <a:lstStyle/>
        <a:p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Decreasing risk of  bleeding</a:t>
          </a:r>
          <a:endParaRPr lang="en-US" sz="2600" dirty="0"/>
        </a:p>
      </dgm:t>
    </dgm:pt>
    <dgm:pt modelId="{4A8D9896-CE18-4EAD-BA47-2ABB21DB4DD7}" type="parTrans" cxnId="{A0FAF437-BF8C-4FBF-9CDE-4CE522A1EFD7}">
      <dgm:prSet/>
      <dgm:spPr/>
      <dgm:t>
        <a:bodyPr/>
        <a:lstStyle/>
        <a:p>
          <a:endParaRPr lang="en-US"/>
        </a:p>
      </dgm:t>
    </dgm:pt>
    <dgm:pt modelId="{46105AB9-3EB2-4EC3-9ABE-E9117F80ED4C}" type="sibTrans" cxnId="{A0FAF437-BF8C-4FBF-9CDE-4CE522A1EFD7}">
      <dgm:prSet/>
      <dgm:spPr/>
      <dgm:t>
        <a:bodyPr/>
        <a:lstStyle/>
        <a:p>
          <a:endParaRPr lang="en-US"/>
        </a:p>
      </dgm:t>
    </dgm:pt>
    <dgm:pt modelId="{FAD87E94-B969-4230-9FE9-594635864EC9}">
      <dgm:prSet phldrT="[Text]" custT="1"/>
      <dgm:spPr/>
      <dgm:t>
        <a:bodyPr/>
        <a:lstStyle/>
        <a:p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More in moderate to severe renal impairment </a:t>
          </a:r>
          <a:r>
            <a:rPr lang="en-US" sz="1700" dirty="0" smtClean="0">
              <a:latin typeface="Times New Roman" pitchFamily="18" charset="0"/>
              <a:cs typeface="Times New Roman" pitchFamily="18" charset="0"/>
            </a:rPr>
            <a:t>(Pint = 0.03)</a:t>
          </a:r>
          <a:endParaRPr lang="en-US" sz="1700" dirty="0"/>
        </a:p>
      </dgm:t>
    </dgm:pt>
    <dgm:pt modelId="{87B4487C-D3CB-4D9B-9891-1503CBED7A7C}" type="parTrans" cxnId="{27983185-DD7D-4E3A-A705-0150F170872C}">
      <dgm:prSet/>
      <dgm:spPr/>
      <dgm:t>
        <a:bodyPr/>
        <a:lstStyle/>
        <a:p>
          <a:endParaRPr lang="en-US"/>
        </a:p>
      </dgm:t>
    </dgm:pt>
    <dgm:pt modelId="{962F5BF2-3BFC-4EB5-89CC-54740E731905}" type="sibTrans" cxnId="{27983185-DD7D-4E3A-A705-0150F170872C}">
      <dgm:prSet/>
      <dgm:spPr/>
      <dgm:t>
        <a:bodyPr/>
        <a:lstStyle/>
        <a:p>
          <a:endParaRPr lang="en-US"/>
        </a:p>
      </dgm:t>
    </dgm:pt>
    <dgm:pt modelId="{57D78F99-AB63-443C-99DE-F74AB1101CE3}">
      <dgm:prSet phldrT="[Text]" custT="1"/>
      <dgm:spPr/>
      <dgm:t>
        <a:bodyPr/>
        <a:lstStyle/>
        <a:p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CI in pregnancy</a:t>
          </a:r>
          <a:endParaRPr lang="en-US" sz="2600" dirty="0"/>
        </a:p>
      </dgm:t>
    </dgm:pt>
    <dgm:pt modelId="{E0255601-34FA-47F7-A184-72EF0EF4FD88}" type="parTrans" cxnId="{01765D79-3C37-405F-82EC-6D6F8386C347}">
      <dgm:prSet/>
      <dgm:spPr/>
      <dgm:t>
        <a:bodyPr/>
        <a:lstStyle/>
        <a:p>
          <a:endParaRPr lang="en-US"/>
        </a:p>
      </dgm:t>
    </dgm:pt>
    <dgm:pt modelId="{61A91AD4-ECF4-4785-85D7-D61FB46C02B3}" type="sibTrans" cxnId="{01765D79-3C37-405F-82EC-6D6F8386C347}">
      <dgm:prSet/>
      <dgm:spPr/>
      <dgm:t>
        <a:bodyPr/>
        <a:lstStyle/>
        <a:p>
          <a:endParaRPr lang="en-US"/>
        </a:p>
      </dgm:t>
    </dgm:pt>
    <dgm:pt modelId="{32472609-8C27-40DD-A8B8-39735C9E7719}" type="pres">
      <dgm:prSet presAssocID="{F43EFFC7-6BB6-4FF7-973A-7C9C19F6EA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306B27-6B93-431E-A2FF-976531ACE3EE}" type="pres">
      <dgm:prSet presAssocID="{82F321C6-ECB0-44A0-82CD-DB69BF181DA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A139BC-D788-4B7B-8715-B6E7F139201F}" type="pres">
      <dgm:prSet presAssocID="{82F321C6-ECB0-44A0-82CD-DB69BF181DA9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F8BB14-3056-4631-9138-5518840D56CD}" type="pres">
      <dgm:prSet presAssocID="{49217783-5343-4E72-A314-856643D54C4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D63CCA-4A95-4AAD-AB06-4E07A0AC0C74}" type="pres">
      <dgm:prSet presAssocID="{49217783-5343-4E72-A314-856643D54C4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B5CFBF-418D-43EE-81C7-56E058A9C6E0}" type="pres">
      <dgm:prSet presAssocID="{57D78F99-AB63-443C-99DE-F74AB1101CE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BAA9D0-410E-4AA7-B765-E2609D93E89A}" type="presOf" srcId="{BCBADE25-BACB-4151-8BF3-BDDF8EF36AE0}" destId="{61A139BC-D788-4B7B-8715-B6E7F139201F}" srcOrd="0" destOrd="0" presId="urn:microsoft.com/office/officeart/2005/8/layout/vList2"/>
    <dgm:cxn modelId="{136C7B50-6E50-4308-BDAA-BB889C38F8D3}" type="presOf" srcId="{F43EFFC7-6BB6-4FF7-973A-7C9C19F6EA3D}" destId="{32472609-8C27-40DD-A8B8-39735C9E7719}" srcOrd="0" destOrd="0" presId="urn:microsoft.com/office/officeart/2005/8/layout/vList2"/>
    <dgm:cxn modelId="{7A8D27DF-2B52-4667-AE36-2EE367458F07}" srcId="{82F321C6-ECB0-44A0-82CD-DB69BF181DA9}" destId="{BCBADE25-BACB-4151-8BF3-BDDF8EF36AE0}" srcOrd="0" destOrd="0" parTransId="{643EFAE6-9DD1-4F30-B5B4-1F5D4EDE7EBC}" sibTransId="{253D2FCA-2DC4-4019-B42D-051B65CBB304}"/>
    <dgm:cxn modelId="{D2444C31-1934-4831-B12A-367A1643687C}" type="presOf" srcId="{82F321C6-ECB0-44A0-82CD-DB69BF181DA9}" destId="{50306B27-6B93-431E-A2FF-976531ACE3EE}" srcOrd="0" destOrd="0" presId="urn:microsoft.com/office/officeart/2005/8/layout/vList2"/>
    <dgm:cxn modelId="{9E314063-3C33-44E6-9875-0FC05EC07507}" type="presOf" srcId="{FAD87E94-B969-4230-9FE9-594635864EC9}" destId="{09D63CCA-4A95-4AAD-AB06-4E07A0AC0C74}" srcOrd="0" destOrd="0" presId="urn:microsoft.com/office/officeart/2005/8/layout/vList2"/>
    <dgm:cxn modelId="{27983185-DD7D-4E3A-A705-0150F170872C}" srcId="{49217783-5343-4E72-A314-856643D54C47}" destId="{FAD87E94-B969-4230-9FE9-594635864EC9}" srcOrd="0" destOrd="0" parTransId="{87B4487C-D3CB-4D9B-9891-1503CBED7A7C}" sibTransId="{962F5BF2-3BFC-4EB5-89CC-54740E731905}"/>
    <dgm:cxn modelId="{FC953144-7713-49E2-9199-28181B9B0E7F}" type="presOf" srcId="{57D78F99-AB63-443C-99DE-F74AB1101CE3}" destId="{DCB5CFBF-418D-43EE-81C7-56E058A9C6E0}" srcOrd="0" destOrd="0" presId="urn:microsoft.com/office/officeart/2005/8/layout/vList2"/>
    <dgm:cxn modelId="{DBCE746F-6BE5-48BF-91C6-90710B92F6EE}" type="presOf" srcId="{49217783-5343-4E72-A314-856643D54C47}" destId="{9CF8BB14-3056-4631-9138-5518840D56CD}" srcOrd="0" destOrd="0" presId="urn:microsoft.com/office/officeart/2005/8/layout/vList2"/>
    <dgm:cxn modelId="{01765D79-3C37-405F-82EC-6D6F8386C347}" srcId="{F43EFFC7-6BB6-4FF7-973A-7C9C19F6EA3D}" destId="{57D78F99-AB63-443C-99DE-F74AB1101CE3}" srcOrd="2" destOrd="0" parTransId="{E0255601-34FA-47F7-A184-72EF0EF4FD88}" sibTransId="{61A91AD4-ECF4-4785-85D7-D61FB46C02B3}"/>
    <dgm:cxn modelId="{28972AA9-E38D-4B8B-9356-EB5FD316800B}" srcId="{F43EFFC7-6BB6-4FF7-973A-7C9C19F6EA3D}" destId="{82F321C6-ECB0-44A0-82CD-DB69BF181DA9}" srcOrd="0" destOrd="0" parTransId="{588F8BC8-FFD4-4FE1-B7E5-AFADB56726D7}" sibTransId="{152ABD0A-5050-454D-AC5A-4B143E2A54CA}"/>
    <dgm:cxn modelId="{A0FAF437-BF8C-4FBF-9CDE-4CE522A1EFD7}" srcId="{F43EFFC7-6BB6-4FF7-973A-7C9C19F6EA3D}" destId="{49217783-5343-4E72-A314-856643D54C47}" srcOrd="1" destOrd="0" parTransId="{4A8D9896-CE18-4EAD-BA47-2ABB21DB4DD7}" sibTransId="{46105AB9-3EB2-4EC3-9ABE-E9117F80ED4C}"/>
    <dgm:cxn modelId="{4AB4BC0A-7D29-4BF4-A28C-B0B97719540A}" type="presParOf" srcId="{32472609-8C27-40DD-A8B8-39735C9E7719}" destId="{50306B27-6B93-431E-A2FF-976531ACE3EE}" srcOrd="0" destOrd="0" presId="urn:microsoft.com/office/officeart/2005/8/layout/vList2"/>
    <dgm:cxn modelId="{47309F52-B188-4192-8330-9D3A669458E6}" type="presParOf" srcId="{32472609-8C27-40DD-A8B8-39735C9E7719}" destId="{61A139BC-D788-4B7B-8715-B6E7F139201F}" srcOrd="1" destOrd="0" presId="urn:microsoft.com/office/officeart/2005/8/layout/vList2"/>
    <dgm:cxn modelId="{36CB24E0-A5FD-475A-9602-FF252351F30C}" type="presParOf" srcId="{32472609-8C27-40DD-A8B8-39735C9E7719}" destId="{9CF8BB14-3056-4631-9138-5518840D56CD}" srcOrd="2" destOrd="0" presId="urn:microsoft.com/office/officeart/2005/8/layout/vList2"/>
    <dgm:cxn modelId="{1345DCCA-0A8A-41BA-BC9D-8D654762B5A1}" type="presParOf" srcId="{32472609-8C27-40DD-A8B8-39735C9E7719}" destId="{09D63CCA-4A95-4AAD-AB06-4E07A0AC0C74}" srcOrd="3" destOrd="0" presId="urn:microsoft.com/office/officeart/2005/8/layout/vList2"/>
    <dgm:cxn modelId="{418B4B36-C61E-401B-B3DD-EE325EFD572C}" type="presParOf" srcId="{32472609-8C27-40DD-A8B8-39735C9E7719}" destId="{DCB5CFBF-418D-43EE-81C7-56E058A9C6E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FB9DD99-AA1A-443B-B0C4-9998A78C5761}" type="doc">
      <dgm:prSet loTypeId="urn:microsoft.com/office/officeart/2005/8/layout/cycle6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DE62BA0-C634-4E9F-B1A5-89004272E9EE}">
      <dgm:prSet phldrT="[Text]"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Read the prescription well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F3E8EFD4-F169-4C6C-BC3A-28CB50B8A1E8}" type="parTrans" cxnId="{B8DB190D-C810-45E8-BE3A-FBD496000248}">
      <dgm:prSet/>
      <dgm:spPr/>
      <dgm:t>
        <a:bodyPr/>
        <a:lstStyle/>
        <a:p>
          <a:endParaRPr lang="en-US"/>
        </a:p>
      </dgm:t>
    </dgm:pt>
    <dgm:pt modelId="{49060550-DEFC-4F78-96F2-AEE44CA2B987}" type="sibTrans" cxnId="{B8DB190D-C810-45E8-BE3A-FBD496000248}">
      <dgm:prSet/>
      <dgm:spPr/>
      <dgm:t>
        <a:bodyPr/>
        <a:lstStyle/>
        <a:p>
          <a:endParaRPr lang="en-US"/>
        </a:p>
      </dgm:t>
    </dgm:pt>
    <dgm:pt modelId="{44B9F01E-391F-4282-BF28-05F87232D718}">
      <dgm:prSet phldrT="[Text]"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Adjust the dose depending on  age &amp; PMH if needed 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(refer to the dr.)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21850142-AEE6-41EB-914B-6C4CA6E7DB7E}" type="parTrans" cxnId="{5E6189DA-8511-4462-A14B-4293EA054E45}">
      <dgm:prSet/>
      <dgm:spPr/>
      <dgm:t>
        <a:bodyPr/>
        <a:lstStyle/>
        <a:p>
          <a:endParaRPr lang="en-US"/>
        </a:p>
      </dgm:t>
    </dgm:pt>
    <dgm:pt modelId="{3BF92D9D-C615-4B98-9D6B-C0BE7FDF3157}" type="sibTrans" cxnId="{5E6189DA-8511-4462-A14B-4293EA054E45}">
      <dgm:prSet/>
      <dgm:spPr/>
      <dgm:t>
        <a:bodyPr/>
        <a:lstStyle/>
        <a:p>
          <a:endParaRPr lang="en-US"/>
        </a:p>
      </dgm:t>
    </dgm:pt>
    <dgm:pt modelId="{6F5A3130-739C-4C73-8DFE-8FF34431A1AA}">
      <dgm:prSet phldrT="[Text]"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Ask if patient is pregnant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F2CBD05C-A3DF-48BF-B8AE-C74C5DD0CE04}" type="parTrans" cxnId="{5D7F01A0-BD4E-4377-977D-5ED47526351C}">
      <dgm:prSet/>
      <dgm:spPr/>
      <dgm:t>
        <a:bodyPr/>
        <a:lstStyle/>
        <a:p>
          <a:endParaRPr lang="en-US"/>
        </a:p>
      </dgm:t>
    </dgm:pt>
    <dgm:pt modelId="{0DC345B7-BF18-4835-A22C-0FA817D77845}" type="sibTrans" cxnId="{5D7F01A0-BD4E-4377-977D-5ED47526351C}">
      <dgm:prSet/>
      <dgm:spPr/>
      <dgm:t>
        <a:bodyPr/>
        <a:lstStyle/>
        <a:p>
          <a:endParaRPr lang="en-US"/>
        </a:p>
      </dgm:t>
    </dgm:pt>
    <dgm:pt modelId="{F35B00DF-AD28-482D-B5D7-962226AEC399}">
      <dgm:prSet phldrT="[Text]"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Check for DDI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CB521260-0061-4FC6-8913-A8DC8FCDE919}" type="parTrans" cxnId="{4459F1CE-4EC9-4BC0-9E2F-F64708189D34}">
      <dgm:prSet/>
      <dgm:spPr/>
      <dgm:t>
        <a:bodyPr/>
        <a:lstStyle/>
        <a:p>
          <a:endParaRPr lang="en-US"/>
        </a:p>
      </dgm:t>
    </dgm:pt>
    <dgm:pt modelId="{4C5283DE-FB21-4F15-A037-87949E891F01}" type="sibTrans" cxnId="{4459F1CE-4EC9-4BC0-9E2F-F64708189D34}">
      <dgm:prSet/>
      <dgm:spPr/>
      <dgm:t>
        <a:bodyPr/>
        <a:lstStyle/>
        <a:p>
          <a:endParaRPr lang="en-US"/>
        </a:p>
      </dgm:t>
    </dgm:pt>
    <dgm:pt modelId="{3F2FCC49-AAA9-423D-8B8C-A3F3067347BD}">
      <dgm:prSet phldrT="[Text]"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Counsel about non-pharmacological treatment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C6FF81B4-62EB-4B01-9BA6-5287A682D38B}" type="parTrans" cxnId="{7CB3F44B-05CA-4C9D-AB04-81DAF85DEF5F}">
      <dgm:prSet/>
      <dgm:spPr/>
      <dgm:t>
        <a:bodyPr/>
        <a:lstStyle/>
        <a:p>
          <a:endParaRPr lang="en-US"/>
        </a:p>
      </dgm:t>
    </dgm:pt>
    <dgm:pt modelId="{729A6D57-4068-4070-A1D1-F081294AEA67}" type="sibTrans" cxnId="{7CB3F44B-05CA-4C9D-AB04-81DAF85DEF5F}">
      <dgm:prSet/>
      <dgm:spPr/>
      <dgm:t>
        <a:bodyPr/>
        <a:lstStyle/>
        <a:p>
          <a:endParaRPr lang="en-US"/>
        </a:p>
      </dgm:t>
    </dgm:pt>
    <dgm:pt modelId="{F97769DF-A5CB-4D93-920D-ECAD34EFA15D}" type="pres">
      <dgm:prSet presAssocID="{8FB9DD99-AA1A-443B-B0C4-9998A78C576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BA7423-B32E-491D-8164-C2CCD6187EE7}" type="pres">
      <dgm:prSet presAssocID="{9DE62BA0-C634-4E9F-B1A5-89004272E9E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5A8016-86A1-4AD6-8CCD-5CD472289B99}" type="pres">
      <dgm:prSet presAssocID="{9DE62BA0-C634-4E9F-B1A5-89004272E9EE}" presName="spNode" presStyleCnt="0"/>
      <dgm:spPr/>
    </dgm:pt>
    <dgm:pt modelId="{E60AC560-1B0D-4E28-9A50-2BD78806B581}" type="pres">
      <dgm:prSet presAssocID="{49060550-DEFC-4F78-96F2-AEE44CA2B987}" presName="sibTrans" presStyleLbl="sibTrans1D1" presStyleIdx="0" presStyleCnt="5"/>
      <dgm:spPr/>
      <dgm:t>
        <a:bodyPr/>
        <a:lstStyle/>
        <a:p>
          <a:endParaRPr lang="en-US"/>
        </a:p>
      </dgm:t>
    </dgm:pt>
    <dgm:pt modelId="{FF552A2E-20F4-4530-B071-DC701B55D19C}" type="pres">
      <dgm:prSet presAssocID="{44B9F01E-391F-4282-BF28-05F87232D718}" presName="node" presStyleLbl="node1" presStyleIdx="1" presStyleCnt="5" custScaleX="126780" custScaleY="1423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6D811E-A43D-471F-9EE0-9D5862B0C795}" type="pres">
      <dgm:prSet presAssocID="{44B9F01E-391F-4282-BF28-05F87232D718}" presName="spNode" presStyleCnt="0"/>
      <dgm:spPr/>
    </dgm:pt>
    <dgm:pt modelId="{B412587A-4E2E-4303-BAD5-DE345E749886}" type="pres">
      <dgm:prSet presAssocID="{3BF92D9D-C615-4B98-9D6B-C0BE7FDF3157}" presName="sibTrans" presStyleLbl="sibTrans1D1" presStyleIdx="1" presStyleCnt="5"/>
      <dgm:spPr/>
      <dgm:t>
        <a:bodyPr/>
        <a:lstStyle/>
        <a:p>
          <a:endParaRPr lang="en-US"/>
        </a:p>
      </dgm:t>
    </dgm:pt>
    <dgm:pt modelId="{CFDD934B-BCB7-42A6-9E81-75AB1082DD64}" type="pres">
      <dgm:prSet presAssocID="{6F5A3130-739C-4C73-8DFE-8FF34431A1A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23682E-221D-4AE3-A26B-7C1EE71595CF}" type="pres">
      <dgm:prSet presAssocID="{6F5A3130-739C-4C73-8DFE-8FF34431A1AA}" presName="spNode" presStyleCnt="0"/>
      <dgm:spPr/>
    </dgm:pt>
    <dgm:pt modelId="{39A36774-17ED-4A66-8F84-0029A1795972}" type="pres">
      <dgm:prSet presAssocID="{0DC345B7-BF18-4835-A22C-0FA817D77845}" presName="sibTrans" presStyleLbl="sibTrans1D1" presStyleIdx="2" presStyleCnt="5"/>
      <dgm:spPr/>
      <dgm:t>
        <a:bodyPr/>
        <a:lstStyle/>
        <a:p>
          <a:endParaRPr lang="en-US"/>
        </a:p>
      </dgm:t>
    </dgm:pt>
    <dgm:pt modelId="{8BE4CC8F-D5DC-4259-BA7C-1F6FA0E12F4A}" type="pres">
      <dgm:prSet presAssocID="{F35B00DF-AD28-482D-B5D7-962226AEC39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0102E8-7F6A-46AE-A1B3-7A3594B58041}" type="pres">
      <dgm:prSet presAssocID="{F35B00DF-AD28-482D-B5D7-962226AEC399}" presName="spNode" presStyleCnt="0"/>
      <dgm:spPr/>
    </dgm:pt>
    <dgm:pt modelId="{B2FBC5D5-5974-415B-AED7-FFF64CA0E4B2}" type="pres">
      <dgm:prSet presAssocID="{4C5283DE-FB21-4F15-A037-87949E891F01}" presName="sibTrans" presStyleLbl="sibTrans1D1" presStyleIdx="3" presStyleCnt="5"/>
      <dgm:spPr/>
      <dgm:t>
        <a:bodyPr/>
        <a:lstStyle/>
        <a:p>
          <a:endParaRPr lang="en-US"/>
        </a:p>
      </dgm:t>
    </dgm:pt>
    <dgm:pt modelId="{B5B885CC-CB0D-4411-82F3-FB71FD7320C8}" type="pres">
      <dgm:prSet presAssocID="{3F2FCC49-AAA9-423D-8B8C-A3F3067347BD}" presName="node" presStyleLbl="node1" presStyleIdx="4" presStyleCnt="5" custScaleX="128366" custScaleY="1279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8FC8C6-6AF7-45B3-A69B-C740F62E1658}" type="pres">
      <dgm:prSet presAssocID="{3F2FCC49-AAA9-423D-8B8C-A3F3067347BD}" presName="spNode" presStyleCnt="0"/>
      <dgm:spPr/>
    </dgm:pt>
    <dgm:pt modelId="{FE53AC8B-845D-47A6-876D-0D5E61966CE5}" type="pres">
      <dgm:prSet presAssocID="{729A6D57-4068-4070-A1D1-F081294AEA67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5E6189DA-8511-4462-A14B-4293EA054E45}" srcId="{8FB9DD99-AA1A-443B-B0C4-9998A78C5761}" destId="{44B9F01E-391F-4282-BF28-05F87232D718}" srcOrd="1" destOrd="0" parTransId="{21850142-AEE6-41EB-914B-6C4CA6E7DB7E}" sibTransId="{3BF92D9D-C615-4B98-9D6B-C0BE7FDF3157}"/>
    <dgm:cxn modelId="{E7080C6A-9E61-42C0-9A02-DB465130C534}" type="presOf" srcId="{44B9F01E-391F-4282-BF28-05F87232D718}" destId="{FF552A2E-20F4-4530-B071-DC701B55D19C}" srcOrd="0" destOrd="0" presId="urn:microsoft.com/office/officeart/2005/8/layout/cycle6"/>
    <dgm:cxn modelId="{5D7F01A0-BD4E-4377-977D-5ED47526351C}" srcId="{8FB9DD99-AA1A-443B-B0C4-9998A78C5761}" destId="{6F5A3130-739C-4C73-8DFE-8FF34431A1AA}" srcOrd="2" destOrd="0" parTransId="{F2CBD05C-A3DF-48BF-B8AE-C74C5DD0CE04}" sibTransId="{0DC345B7-BF18-4835-A22C-0FA817D77845}"/>
    <dgm:cxn modelId="{96A3B151-3C2B-4C92-BBEE-CB26A30A635B}" type="presOf" srcId="{9DE62BA0-C634-4E9F-B1A5-89004272E9EE}" destId="{C6BA7423-B32E-491D-8164-C2CCD6187EE7}" srcOrd="0" destOrd="0" presId="urn:microsoft.com/office/officeart/2005/8/layout/cycle6"/>
    <dgm:cxn modelId="{310A70DF-4517-44B1-A92A-088FF6DD2A8B}" type="presOf" srcId="{F35B00DF-AD28-482D-B5D7-962226AEC399}" destId="{8BE4CC8F-D5DC-4259-BA7C-1F6FA0E12F4A}" srcOrd="0" destOrd="0" presId="urn:microsoft.com/office/officeart/2005/8/layout/cycle6"/>
    <dgm:cxn modelId="{7CB3F44B-05CA-4C9D-AB04-81DAF85DEF5F}" srcId="{8FB9DD99-AA1A-443B-B0C4-9998A78C5761}" destId="{3F2FCC49-AAA9-423D-8B8C-A3F3067347BD}" srcOrd="4" destOrd="0" parTransId="{C6FF81B4-62EB-4B01-9BA6-5287A682D38B}" sibTransId="{729A6D57-4068-4070-A1D1-F081294AEA67}"/>
    <dgm:cxn modelId="{B8DB190D-C810-45E8-BE3A-FBD496000248}" srcId="{8FB9DD99-AA1A-443B-B0C4-9998A78C5761}" destId="{9DE62BA0-C634-4E9F-B1A5-89004272E9EE}" srcOrd="0" destOrd="0" parTransId="{F3E8EFD4-F169-4C6C-BC3A-28CB50B8A1E8}" sibTransId="{49060550-DEFC-4F78-96F2-AEE44CA2B987}"/>
    <dgm:cxn modelId="{A6AE53A3-8606-444E-9B1A-7A6E214D9D86}" type="presOf" srcId="{3F2FCC49-AAA9-423D-8B8C-A3F3067347BD}" destId="{B5B885CC-CB0D-4411-82F3-FB71FD7320C8}" srcOrd="0" destOrd="0" presId="urn:microsoft.com/office/officeart/2005/8/layout/cycle6"/>
    <dgm:cxn modelId="{4459F1CE-4EC9-4BC0-9E2F-F64708189D34}" srcId="{8FB9DD99-AA1A-443B-B0C4-9998A78C5761}" destId="{F35B00DF-AD28-482D-B5D7-962226AEC399}" srcOrd="3" destOrd="0" parTransId="{CB521260-0061-4FC6-8913-A8DC8FCDE919}" sibTransId="{4C5283DE-FB21-4F15-A037-87949E891F01}"/>
    <dgm:cxn modelId="{5570F39F-C7C3-464E-8EEE-368C026A2C26}" type="presOf" srcId="{6F5A3130-739C-4C73-8DFE-8FF34431A1AA}" destId="{CFDD934B-BCB7-42A6-9E81-75AB1082DD64}" srcOrd="0" destOrd="0" presId="urn:microsoft.com/office/officeart/2005/8/layout/cycle6"/>
    <dgm:cxn modelId="{2FA9D50B-F0B8-401C-AB8E-EF78BD6D332A}" type="presOf" srcId="{49060550-DEFC-4F78-96F2-AEE44CA2B987}" destId="{E60AC560-1B0D-4E28-9A50-2BD78806B581}" srcOrd="0" destOrd="0" presId="urn:microsoft.com/office/officeart/2005/8/layout/cycle6"/>
    <dgm:cxn modelId="{58F517D9-84C8-4CE8-8223-CACFA41F4742}" type="presOf" srcId="{729A6D57-4068-4070-A1D1-F081294AEA67}" destId="{FE53AC8B-845D-47A6-876D-0D5E61966CE5}" srcOrd="0" destOrd="0" presId="urn:microsoft.com/office/officeart/2005/8/layout/cycle6"/>
    <dgm:cxn modelId="{5A942CA4-61BD-4CAA-B7F0-424332B6D01C}" type="presOf" srcId="{4C5283DE-FB21-4F15-A037-87949E891F01}" destId="{B2FBC5D5-5974-415B-AED7-FFF64CA0E4B2}" srcOrd="0" destOrd="0" presId="urn:microsoft.com/office/officeart/2005/8/layout/cycle6"/>
    <dgm:cxn modelId="{98BEAF64-26DE-46CA-85DA-038B0025C5A4}" type="presOf" srcId="{8FB9DD99-AA1A-443B-B0C4-9998A78C5761}" destId="{F97769DF-A5CB-4D93-920D-ECAD34EFA15D}" srcOrd="0" destOrd="0" presId="urn:microsoft.com/office/officeart/2005/8/layout/cycle6"/>
    <dgm:cxn modelId="{9FD96B3D-31CB-410E-A65F-F08B8675CD62}" type="presOf" srcId="{0DC345B7-BF18-4835-A22C-0FA817D77845}" destId="{39A36774-17ED-4A66-8F84-0029A1795972}" srcOrd="0" destOrd="0" presId="urn:microsoft.com/office/officeart/2005/8/layout/cycle6"/>
    <dgm:cxn modelId="{C26AFF91-C408-4738-A542-0D1812149A1A}" type="presOf" srcId="{3BF92D9D-C615-4B98-9D6B-C0BE7FDF3157}" destId="{B412587A-4E2E-4303-BAD5-DE345E749886}" srcOrd="0" destOrd="0" presId="urn:microsoft.com/office/officeart/2005/8/layout/cycle6"/>
    <dgm:cxn modelId="{2FF24A34-9655-4599-9887-5EFED590F823}" type="presParOf" srcId="{F97769DF-A5CB-4D93-920D-ECAD34EFA15D}" destId="{C6BA7423-B32E-491D-8164-C2CCD6187EE7}" srcOrd="0" destOrd="0" presId="urn:microsoft.com/office/officeart/2005/8/layout/cycle6"/>
    <dgm:cxn modelId="{2EF3343A-DF1C-4254-B792-B6D0BC2D4F8B}" type="presParOf" srcId="{F97769DF-A5CB-4D93-920D-ECAD34EFA15D}" destId="{9E5A8016-86A1-4AD6-8CCD-5CD472289B99}" srcOrd="1" destOrd="0" presId="urn:microsoft.com/office/officeart/2005/8/layout/cycle6"/>
    <dgm:cxn modelId="{3FA3A5A6-CBAE-4AE4-9182-20B376012B43}" type="presParOf" srcId="{F97769DF-A5CB-4D93-920D-ECAD34EFA15D}" destId="{E60AC560-1B0D-4E28-9A50-2BD78806B581}" srcOrd="2" destOrd="0" presId="urn:microsoft.com/office/officeart/2005/8/layout/cycle6"/>
    <dgm:cxn modelId="{83B79331-5D61-4813-84D7-09C6CE587387}" type="presParOf" srcId="{F97769DF-A5CB-4D93-920D-ECAD34EFA15D}" destId="{FF552A2E-20F4-4530-B071-DC701B55D19C}" srcOrd="3" destOrd="0" presId="urn:microsoft.com/office/officeart/2005/8/layout/cycle6"/>
    <dgm:cxn modelId="{588F26AA-0D87-4449-B6A5-34330987470E}" type="presParOf" srcId="{F97769DF-A5CB-4D93-920D-ECAD34EFA15D}" destId="{066D811E-A43D-471F-9EE0-9D5862B0C795}" srcOrd="4" destOrd="0" presId="urn:microsoft.com/office/officeart/2005/8/layout/cycle6"/>
    <dgm:cxn modelId="{63214929-D9DC-4A27-9E42-ABA421286555}" type="presParOf" srcId="{F97769DF-A5CB-4D93-920D-ECAD34EFA15D}" destId="{B412587A-4E2E-4303-BAD5-DE345E749886}" srcOrd="5" destOrd="0" presId="urn:microsoft.com/office/officeart/2005/8/layout/cycle6"/>
    <dgm:cxn modelId="{1598D259-1ABB-440D-92CA-CC2B6BD4420A}" type="presParOf" srcId="{F97769DF-A5CB-4D93-920D-ECAD34EFA15D}" destId="{CFDD934B-BCB7-42A6-9E81-75AB1082DD64}" srcOrd="6" destOrd="0" presId="urn:microsoft.com/office/officeart/2005/8/layout/cycle6"/>
    <dgm:cxn modelId="{87E33318-FF7B-4B23-B45E-25C5B9C52001}" type="presParOf" srcId="{F97769DF-A5CB-4D93-920D-ECAD34EFA15D}" destId="{5A23682E-221D-4AE3-A26B-7C1EE71595CF}" srcOrd="7" destOrd="0" presId="urn:microsoft.com/office/officeart/2005/8/layout/cycle6"/>
    <dgm:cxn modelId="{3BBFF0D7-6AA6-4F41-BB35-366F2A37D4D8}" type="presParOf" srcId="{F97769DF-A5CB-4D93-920D-ECAD34EFA15D}" destId="{39A36774-17ED-4A66-8F84-0029A1795972}" srcOrd="8" destOrd="0" presId="urn:microsoft.com/office/officeart/2005/8/layout/cycle6"/>
    <dgm:cxn modelId="{1A85A7FD-BBDF-4B9A-AB91-A014C3F35C57}" type="presParOf" srcId="{F97769DF-A5CB-4D93-920D-ECAD34EFA15D}" destId="{8BE4CC8F-D5DC-4259-BA7C-1F6FA0E12F4A}" srcOrd="9" destOrd="0" presId="urn:microsoft.com/office/officeart/2005/8/layout/cycle6"/>
    <dgm:cxn modelId="{1C132627-C0B6-4AE2-9515-491A93ABA6FC}" type="presParOf" srcId="{F97769DF-A5CB-4D93-920D-ECAD34EFA15D}" destId="{E70102E8-7F6A-46AE-A1B3-7A3594B58041}" srcOrd="10" destOrd="0" presId="urn:microsoft.com/office/officeart/2005/8/layout/cycle6"/>
    <dgm:cxn modelId="{403BEEBC-2102-437E-A1D0-5AC6135D2126}" type="presParOf" srcId="{F97769DF-A5CB-4D93-920D-ECAD34EFA15D}" destId="{B2FBC5D5-5974-415B-AED7-FFF64CA0E4B2}" srcOrd="11" destOrd="0" presId="urn:microsoft.com/office/officeart/2005/8/layout/cycle6"/>
    <dgm:cxn modelId="{67084BE7-A624-4AF0-A501-2CBC85078E9E}" type="presParOf" srcId="{F97769DF-A5CB-4D93-920D-ECAD34EFA15D}" destId="{B5B885CC-CB0D-4411-82F3-FB71FD7320C8}" srcOrd="12" destOrd="0" presId="urn:microsoft.com/office/officeart/2005/8/layout/cycle6"/>
    <dgm:cxn modelId="{C8C78BA3-BB01-4614-AE59-229FA813817A}" type="presParOf" srcId="{F97769DF-A5CB-4D93-920D-ECAD34EFA15D}" destId="{888FC8C6-6AF7-45B3-A69B-C740F62E1658}" srcOrd="13" destOrd="0" presId="urn:microsoft.com/office/officeart/2005/8/layout/cycle6"/>
    <dgm:cxn modelId="{C14C248F-D519-4D1A-AE0A-D6429A1C18A9}" type="presParOf" srcId="{F97769DF-A5CB-4D93-920D-ECAD34EFA15D}" destId="{FE53AC8B-845D-47A6-876D-0D5E61966CE5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DDF266-8DCC-498F-8574-CED095DC2FD3}" type="datetimeFigureOut">
              <a:rPr lang="en-US" smtClean="0"/>
              <a:pPr/>
              <a:t>2/28/2014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F8F176-3CB0-4969-B422-E243662529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Clopido</a:t>
            </a:r>
            <a:r>
              <a:rPr lang="en-US" dirty="0" smtClean="0"/>
              <a:t> &amp; </a:t>
            </a:r>
            <a:r>
              <a:rPr lang="en-US" dirty="0" err="1" smtClean="0"/>
              <a:t>prasu</a:t>
            </a:r>
            <a:r>
              <a:rPr lang="en-US" dirty="0" smtClean="0"/>
              <a:t> are irreversible </a:t>
            </a:r>
            <a:r>
              <a:rPr lang="en-US" dirty="0" err="1" smtClean="0"/>
              <a:t>inh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8F176-3CB0-4969-B422-E2436625294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With PPI: both </a:t>
            </a:r>
            <a:r>
              <a:rPr lang="en-US" dirty="0" err="1" smtClean="0"/>
              <a:t>clopido</a:t>
            </a:r>
            <a:r>
              <a:rPr lang="en-US" dirty="0" smtClean="0"/>
              <a:t> (7.7%)</a:t>
            </a:r>
            <a:r>
              <a:rPr lang="en-US" baseline="0" dirty="0" smtClean="0"/>
              <a:t> &amp; </a:t>
            </a:r>
            <a:r>
              <a:rPr lang="en-US" baseline="0" dirty="0" err="1" smtClean="0"/>
              <a:t>prasug</a:t>
            </a:r>
            <a:r>
              <a:rPr lang="en-US" baseline="0" dirty="0" smtClean="0"/>
              <a:t> (6.2%) inc risk of CV death in comparison with no PPI (clop: 6.6%, </a:t>
            </a:r>
            <a:r>
              <a:rPr lang="en-US" baseline="0" dirty="0" err="1" smtClean="0"/>
              <a:t>pras</a:t>
            </a:r>
            <a:r>
              <a:rPr lang="en-US" baseline="0" dirty="0" smtClean="0"/>
              <a:t>: 5.4%)</a:t>
            </a:r>
          </a:p>
          <a:p>
            <a:r>
              <a:rPr lang="en-US" baseline="0" dirty="0" err="1" smtClean="0"/>
              <a:t>Clopi</a:t>
            </a:r>
            <a:r>
              <a:rPr lang="en-US" baseline="0" dirty="0" smtClean="0"/>
              <a:t> : with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without PPI p=0.02 (lower mean </a:t>
            </a:r>
            <a:r>
              <a:rPr lang="en-US" baseline="0" dirty="0" err="1" smtClean="0"/>
              <a:t>inh</a:t>
            </a:r>
            <a:r>
              <a:rPr lang="en-US" baseline="0" dirty="0" smtClean="0"/>
              <a:t>.. In PPI </a:t>
            </a:r>
            <a:r>
              <a:rPr lang="en-US" baseline="0" dirty="0" err="1" smtClean="0"/>
              <a:t>grp</a:t>
            </a:r>
            <a:r>
              <a:rPr lang="en-US" baseline="0" dirty="0" smtClean="0"/>
              <a:t>)</a:t>
            </a:r>
          </a:p>
          <a:p>
            <a:r>
              <a:rPr lang="en-US" baseline="0" dirty="0" err="1" smtClean="0"/>
              <a:t>Pras</a:t>
            </a:r>
            <a:r>
              <a:rPr lang="en-US" baseline="0" dirty="0" smtClean="0"/>
              <a:t>.: with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without PPI p=0.054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8F176-3CB0-4969-B422-E2436625294C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Both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pras</a:t>
            </a:r>
            <a:r>
              <a:rPr lang="en-US" baseline="0" dirty="0" smtClean="0"/>
              <a:t>. 5% &amp; </a:t>
            </a:r>
            <a:r>
              <a:rPr lang="en-US" baseline="0" dirty="0" err="1" smtClean="0"/>
              <a:t>clopido</a:t>
            </a:r>
            <a:r>
              <a:rPr lang="en-US" baseline="0" dirty="0" smtClean="0"/>
              <a:t> 6.1%) </a:t>
            </a:r>
            <a:r>
              <a:rPr lang="en-US" baseline="0" dirty="0" err="1" smtClean="0"/>
              <a:t>dec</a:t>
            </a:r>
            <a:r>
              <a:rPr lang="en-US" baseline="0" dirty="0" smtClean="0"/>
              <a:t> risk of death in </a:t>
            </a:r>
            <a:r>
              <a:rPr lang="en-US" baseline="0" dirty="0" err="1" smtClean="0"/>
              <a:t>statin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grp</a:t>
            </a:r>
            <a:r>
              <a:rPr lang="en-US" baseline="0" dirty="0" smtClean="0"/>
              <a:t> &gt; non </a:t>
            </a:r>
            <a:r>
              <a:rPr lang="en-US" baseline="0" dirty="0" err="1" smtClean="0"/>
              <a:t>statin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grp</a:t>
            </a:r>
            <a:r>
              <a:rPr lang="en-US" baseline="0" dirty="0" smtClean="0"/>
              <a:t> ( clop 8.9%, </a:t>
            </a:r>
            <a:r>
              <a:rPr lang="en-US" baseline="0" dirty="0" err="1" smtClean="0"/>
              <a:t>pras</a:t>
            </a:r>
            <a:r>
              <a:rPr lang="en-US" baseline="0" dirty="0" smtClean="0"/>
              <a:t> 7%)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8F176-3CB0-4969-B422-E2436625294C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Major</a:t>
            </a:r>
            <a:r>
              <a:rPr lang="en-US" baseline="0" dirty="0" smtClean="0"/>
              <a:t> bleed: 3.6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3.4 (</a:t>
            </a:r>
            <a:r>
              <a:rPr lang="en-US" baseline="0" dirty="0" err="1" smtClean="0"/>
              <a:t>warfarin</a:t>
            </a:r>
            <a:r>
              <a:rPr lang="en-US" baseline="0" dirty="0" smtClean="0"/>
              <a:t> less bleed risk but not sig) HR=1.04</a:t>
            </a:r>
          </a:p>
          <a:p>
            <a:r>
              <a:rPr lang="en-US" baseline="0" dirty="0" smtClean="0"/>
              <a:t>Non major bleed:  16.7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16.2 % (</a:t>
            </a:r>
            <a:r>
              <a:rPr lang="en-US" baseline="0" dirty="0" err="1" smtClean="0"/>
              <a:t>warfarin</a:t>
            </a:r>
            <a:r>
              <a:rPr lang="en-US" baseline="0" dirty="0" smtClean="0"/>
              <a:t> less bleed risk but not sig) HR=1.04</a:t>
            </a:r>
          </a:p>
          <a:p>
            <a:r>
              <a:rPr lang="en-US" baseline="0" dirty="0" smtClean="0"/>
              <a:t>IC bleed: 0.8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1.2% ( </a:t>
            </a:r>
            <a:r>
              <a:rPr lang="en-US" baseline="0" dirty="0" err="1" smtClean="0"/>
              <a:t>riva</a:t>
            </a:r>
            <a:r>
              <a:rPr lang="en-US" baseline="0" dirty="0" smtClean="0"/>
              <a:t> less IC bleed sig) HR= 0.67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8F176-3CB0-4969-B422-E2436625294C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Rivaroxaban was non-inferior to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warfarin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prevention of stroke and non-CNS embolism.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Rivaroxaban was superior to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warfarin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while patients were taking study drug.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 intention-to-treat,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rivaroxaban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was non-inferior to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warfarin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but did not achieve superiority.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8F176-3CB0-4969-B422-E2436625294C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Cl</a:t>
            </a:r>
            <a:r>
              <a:rPr lang="en-US" dirty="0" smtClean="0"/>
              <a:t>/f: total clearance</a:t>
            </a:r>
          </a:p>
          <a:p>
            <a:r>
              <a:rPr lang="en-US" dirty="0" err="1" smtClean="0"/>
              <a:t>Cl</a:t>
            </a:r>
            <a:r>
              <a:rPr lang="en-US" dirty="0" smtClean="0"/>
              <a:t>/R: renal </a:t>
            </a:r>
            <a:r>
              <a:rPr lang="en-US" dirty="0" err="1" smtClean="0"/>
              <a:t>clearacne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8F176-3CB0-4969-B422-E2436625294C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8F176-3CB0-4969-B422-E2436625294C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8F176-3CB0-4969-B422-E2436625294C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stroke (ischemic or hemorrhagic)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8F176-3CB0-4969-B422-E2436625294C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Rivaroxaban was non-inferior to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warfarin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prevention of stroke and non-CNS embolism.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Rivaroxaban was superior to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warfarin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while patients were taking study drug.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 intention-to-treat,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rivaroxaban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was non-inferior to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warfarin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but did not achieve superiority.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8F176-3CB0-4969-B422-E2436625294C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Normal: 50-120 kg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8F176-3CB0-4969-B422-E2436625294C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major life-threatening bleeding 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fatal bleeding, intracranial bleeding,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intrapericardial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bleeding with cardiac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tamponade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hypovolemic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shock or severe hypotension due to bleeding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requiring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pressors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surgery, a decline in the hemoglobin level of 5.0 g per deciliter or more, or the need for transfusion of at least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8F176-3CB0-4969-B422-E2436625294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units of red cells. We defined other major bleeding as bleeding that led to clinically significant disability (e.g., intraocular bleeding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permanent vision loss) or bleeding either associated with a drop in the hemoglobin level of at least 3.0 g per deciliter but less than 5.0 g per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deciliter or requiring transfusion of 2 to 3 units of red cells.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8F176-3CB0-4969-B422-E2436625294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Inc in Cr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doesn’t progress during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tx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 return to baseline with continued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tx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8F176-3CB0-4969-B422-E2436625294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Elderly patients with acute coronary syndrome have a high prevalence of cardiovascular risk factors and are at high risk of recurrent ischemic events and death.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Elderly patients have a high risk of complications during antithrombotic therapy and revascularization.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The increased risk of bleeding in elderly as compared with younger patients using some </a:t>
            </a:r>
            <a:r>
              <a:rPr lang="en-US" dirty="0" err="1" smtClean="0"/>
              <a:t>antiplatelet</a:t>
            </a:r>
            <a:r>
              <a:rPr lang="en-US" dirty="0" smtClean="0"/>
              <a:t> and anticoagulant therapies reduces the net clinical benefit of these therapies.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8F176-3CB0-4969-B422-E2436625294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8F176-3CB0-4969-B422-E2436625294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Reduced renal function is associated with a poorer prognosis and increased bleeding risk in patients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acute coronary syndromes and may therefore alter the risk-benefit ratio with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antiplatelet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therapies.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8F176-3CB0-4969-B422-E2436625294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8F176-3CB0-4969-B422-E2436625294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8F176-3CB0-4969-B422-E2436625294C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6F8C-9E8B-45C8-9A88-1206D5534D78}" type="datetime1">
              <a:rPr lang="en-US" smtClean="0"/>
              <a:pPr/>
              <a:t>2/28/2014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1D277AC-08AC-44D1-BC92-2FF8AA6FEF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5C8AD-9DC6-4CF4-B60B-3F22A1861D7D}" type="datetime1">
              <a:rPr lang="en-US" smtClean="0"/>
              <a:pPr/>
              <a:t>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77AC-08AC-44D1-BC92-2FF8AA6FEF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1D277AC-08AC-44D1-BC92-2FF8AA6FEF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47E2-C13B-4DD2-A42C-F41523B3E818}" type="datetime1">
              <a:rPr lang="en-US" smtClean="0"/>
              <a:pPr/>
              <a:t>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48162-8AE3-4877-952E-2CEDA3D9E989}" type="datetime1">
              <a:rPr lang="en-US" smtClean="0"/>
              <a:pPr/>
              <a:t>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1D277AC-08AC-44D1-BC92-2FF8AA6FEF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6FE2-91FD-475C-8A5C-F451931F4826}" type="datetime1">
              <a:rPr lang="en-US" smtClean="0"/>
              <a:pPr/>
              <a:t>2/28/2014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1D277AC-08AC-44D1-BC92-2FF8AA6FEF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F865444-0F74-4CFD-AA9E-EC8210E97FE1}" type="datetime1">
              <a:rPr lang="en-US" smtClean="0"/>
              <a:pPr/>
              <a:t>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77AC-08AC-44D1-BC92-2FF8AA6FEF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5FC47-C886-4A38-9D52-27B8821D4EEB}" type="datetime1">
              <a:rPr lang="en-US" smtClean="0"/>
              <a:pPr/>
              <a:t>2/28/2014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1D277AC-08AC-44D1-BC92-2FF8AA6FEF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6C80-AE04-42D6-AC0E-126958840BE0}" type="datetime1">
              <a:rPr lang="en-US" smtClean="0"/>
              <a:pPr/>
              <a:t>2/28/2014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1D277AC-08AC-44D1-BC92-2FF8AA6FEF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99C9B-E0D6-4B48-A9B9-0A1A1E0D93E8}" type="datetime1">
              <a:rPr lang="en-US" smtClean="0"/>
              <a:pPr/>
              <a:t>2/28/2014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1D277AC-08AC-44D1-BC92-2FF8AA6FEF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1D277AC-08AC-44D1-BC92-2FF8AA6FEF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BF5D-3891-4F13-8294-5C9C2CEF7AA8}" type="datetime1">
              <a:rPr lang="en-US" smtClean="0"/>
              <a:pPr/>
              <a:t>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1D277AC-08AC-44D1-BC92-2FF8AA6FEF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8A5E9B1-C350-45E1-9E47-613E0481B8A4}" type="datetime1">
              <a:rPr lang="en-US" smtClean="0"/>
              <a:pPr/>
              <a:t>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87CB863-9C7E-49C2-B4F2-57C7CF0E45CB}" type="datetime1">
              <a:rPr lang="en-US" smtClean="0"/>
              <a:pPr/>
              <a:t>2/28/2014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1D277AC-08AC-44D1-BC92-2FF8AA6FEF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hyperlink" Target="https://www.google.com.lb/url?url=http://www.telegraph.co.uk/finance/jobs/john-timpson/10439887/Ask-John-If-you-feel-your-pregnant-colleague-is-not-playing-fair-tell-her.html&amp;rct=j&amp;sa=U&amp;ei=55sDU87oJImbtQadkoFY&amp;ved=0CE8Q9QEwEQ&amp;q=pregnant&amp;usg=AFQjCNHsHG-gLYd9tji18BoqhuWuh-rjvA" TargetMode="External"/><Relationship Id="rId7" Type="http://schemas.openxmlformats.org/officeDocument/2006/relationships/hyperlink" Target="https://www.google.com.lb/url?url=http://emergencydentistcare.com/2012/06/ny-endodontic-treatment-for-elderly/&amp;rct=j&amp;sa=U&amp;ei=cJwDU6m8MILoswaGmIGgDQ&amp;ved=0CEMQ9QEwCw&amp;q=elderly&amp;usg=AFQjCNFAFjI3tUHXpCjewL7tj_QE4Gt_fQ" TargetMode="External"/><Relationship Id="rId12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11" Type="http://schemas.openxmlformats.org/officeDocument/2006/relationships/hyperlink" Target="https://www.google.com.lb/url?url=http://www.toonpool.com/cartoons/Anorexia_24930&amp;rct=j&amp;sa=U&amp;ei=GqADU7S3FsqItQbT0YGoBw&amp;ved=0CDkQ9QEwBg&amp;q=anorexic+cartoon&amp;usg=AFQjCNF0A7B9jVgvUunGbN0uQBTU2sKyqQ" TargetMode="External"/><Relationship Id="rId5" Type="http://schemas.openxmlformats.org/officeDocument/2006/relationships/hyperlink" Target="https://www.google.com.lb/url?url=http://www.medindia.net/patients/patientinfo/acuterenalfailure.htm&amp;rct=j&amp;sa=U&amp;ei=IZwDU8HVG4ijtAbN7oCIDQ&amp;ved=0CDEQ9QEwAg&amp;q=renal+failure+patient&amp;usg=AFQjCNGEVm3JXaqQApO5Z10-SbzWK7STWQ" TargetMode="External"/><Relationship Id="rId10" Type="http://schemas.openxmlformats.org/officeDocument/2006/relationships/image" Target="../media/image32.jpeg"/><Relationship Id="rId4" Type="http://schemas.openxmlformats.org/officeDocument/2006/relationships/image" Target="../media/image29.jpeg"/><Relationship Id="rId9" Type="http://schemas.openxmlformats.org/officeDocument/2006/relationships/hyperlink" Target="https://www.google.com.lb/url?url=http://www.pepid.com/drug-interactions/&amp;rct=j&amp;sa=U&amp;ei=7p0DU_H8KsTvswaoyoDwDQ&amp;ved=0CDkQ9QEwBg&amp;q=drug+drug+interaction&amp;usg=AFQjCNGBNXdo-tnTywRFrgt2do6KCDU6pQ" TargetMode="Externa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28600"/>
            <a:ext cx="769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Use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f Novel Oral Anticoagulants and Anti-Platelets in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pecial Populations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3962400"/>
            <a:ext cx="4038285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Presented by: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Kholoud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Shamas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Presented to: Dr. Jihan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Safwan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Picture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676400"/>
            <a:ext cx="1905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77AC-08AC-44D1-BC92-2FF8AA6FEF8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rrowheads="1"/>
          </p:cNvSpPr>
          <p:nvPr/>
        </p:nvSpPr>
        <p:spPr bwMode="blackWhite">
          <a:xfrm>
            <a:off x="3505200" y="5029200"/>
            <a:ext cx="2667000" cy="434975"/>
          </a:xfrm>
          <a:prstGeom prst="roundRect">
            <a:avLst>
              <a:gd name="adj" fmla="val 16667"/>
            </a:avLst>
          </a:prstGeom>
          <a:noFill/>
          <a:ln w="28575" cap="rnd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95000"/>
              </a:lnSpc>
              <a:spcBef>
                <a:spcPct val="0"/>
              </a:spcBef>
            </a:pPr>
            <a:r>
              <a:rPr lang="en-GB" sz="2200" b="1" dirty="0" smtClean="0">
                <a:latin typeface="Times New Roman" pitchFamily="18" charset="0"/>
                <a:cs typeface="Times New Roman" pitchFamily="18" charset="0"/>
              </a:rPr>
              <a:t>6–12 month </a:t>
            </a:r>
            <a:r>
              <a:rPr lang="en-GB" sz="2200" b="1" dirty="0">
                <a:latin typeface="Times New Roman" pitchFamily="18" charset="0"/>
                <a:cs typeface="Times New Roman" pitchFamily="18" charset="0"/>
              </a:rPr>
              <a:t>exposure</a:t>
            </a:r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5105400" y="2971800"/>
            <a:ext cx="0" cy="290513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7"/>
          <p:cNvSpPr>
            <a:spLocks/>
          </p:cNvSpPr>
          <p:nvPr/>
        </p:nvSpPr>
        <p:spPr bwMode="auto">
          <a:xfrm rot="5400000">
            <a:off x="4764881" y="1254919"/>
            <a:ext cx="473075" cy="4516437"/>
          </a:xfrm>
          <a:prstGeom prst="leftBracket">
            <a:avLst>
              <a:gd name="adj" fmla="val 0"/>
            </a:avLst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ot="10800000" vert="eaVert" wrap="none" anchor="ctr"/>
          <a:lstStyle/>
          <a:p>
            <a:pPr>
              <a:spcBef>
                <a:spcPct val="0"/>
              </a:spcBef>
            </a:pPr>
            <a:endParaRPr lang="en-GB" sz="22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blackWhite">
          <a:xfrm>
            <a:off x="304800" y="3657600"/>
            <a:ext cx="4572000" cy="1371600"/>
          </a:xfrm>
          <a:prstGeom prst="roundRect">
            <a:avLst>
              <a:gd name="adj" fmla="val 16667"/>
            </a:avLst>
          </a:prstGeom>
          <a:ln w="28575"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GB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Clopidogrel</a:t>
            </a:r>
          </a:p>
          <a:p>
            <a:pPr eaLnBrk="0" hangingPunct="0">
              <a:spcBef>
                <a:spcPct val="0"/>
              </a:spcBef>
            </a:pPr>
            <a:r>
              <a:rPr lang="en-GB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-If </a:t>
            </a:r>
            <a:r>
              <a:rPr lang="en-GB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pre-treated, no additional loading dose;</a:t>
            </a:r>
          </a:p>
          <a:p>
            <a:pPr eaLnBrk="0" hangingPunct="0">
              <a:spcBef>
                <a:spcPct val="0"/>
              </a:spcBef>
            </a:pPr>
            <a:r>
              <a:rPr lang="en-GB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-If naive: 300-600 </a:t>
            </a:r>
            <a:r>
              <a:rPr lang="en-GB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mg </a:t>
            </a:r>
            <a:r>
              <a:rPr lang="en-GB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loading dose, then</a:t>
            </a:r>
          </a:p>
          <a:p>
            <a:pPr eaLnBrk="0" hangingPunct="0">
              <a:spcBef>
                <a:spcPct val="0"/>
              </a:spcBef>
            </a:pPr>
            <a:r>
              <a:rPr lang="en-GB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75 mg </a:t>
            </a:r>
            <a:r>
              <a:rPr lang="en-GB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qd</a:t>
            </a:r>
            <a:r>
              <a:rPr lang="en-GB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maintenance</a:t>
            </a:r>
            <a:endParaRPr lang="en-GB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blackWhite">
          <a:xfrm>
            <a:off x="5562600" y="3733800"/>
            <a:ext cx="2971800" cy="1225550"/>
          </a:xfrm>
          <a:prstGeom prst="roundRect">
            <a:avLst>
              <a:gd name="adj" fmla="val 16667"/>
            </a:avLst>
          </a:prstGeom>
          <a:ln w="38100"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GB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Ticagrelor</a:t>
            </a:r>
          </a:p>
          <a:p>
            <a:pPr eaLnBrk="0" hangingPunct="0">
              <a:spcBef>
                <a:spcPct val="0"/>
              </a:spcBef>
            </a:pPr>
            <a:r>
              <a:rPr lang="en-GB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180 mg loading dose, then</a:t>
            </a:r>
          </a:p>
          <a:p>
            <a:pPr eaLnBrk="0" hangingPunct="0">
              <a:spcBef>
                <a:spcPct val="0"/>
              </a:spcBef>
            </a:pPr>
            <a:r>
              <a:rPr lang="en-GB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90 mg bid </a:t>
            </a:r>
            <a:r>
              <a:rPr lang="en-GB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maintenance</a:t>
            </a:r>
            <a:endParaRPr lang="en-GB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blackWhite">
          <a:xfrm>
            <a:off x="2590800" y="1905000"/>
            <a:ext cx="4724400" cy="1150937"/>
          </a:xfrm>
          <a:prstGeom prst="roundRect">
            <a:avLst>
              <a:gd name="adj" fmla="val 16667"/>
            </a:avLst>
          </a:prstGeom>
          <a:ln w="38100">
            <a:solidFill>
              <a:schemeClr val="accent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GB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STEMI </a:t>
            </a:r>
          </a:p>
          <a:p>
            <a:pPr eaLnBrk="0" hangingPunct="0">
              <a:spcBef>
                <a:spcPct val="0"/>
              </a:spcBef>
            </a:pPr>
            <a:r>
              <a:rPr lang="en-GB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Clopidogrel</a:t>
            </a:r>
            <a:r>
              <a:rPr lang="en-GB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-treated </a:t>
            </a:r>
            <a:r>
              <a:rPr lang="en-GB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 -naive;</a:t>
            </a:r>
          </a:p>
          <a:p>
            <a:pPr eaLnBrk="0" hangingPunct="0">
              <a:spcBef>
                <a:spcPct val="0"/>
              </a:spcBef>
            </a:pPr>
            <a:r>
              <a:rPr lang="en-GB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andomised </a:t>
            </a:r>
            <a:r>
              <a:rPr lang="en-GB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within 24 hours of index event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95600" y="228600"/>
            <a:ext cx="320536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PLATO Trial</a:t>
            </a:r>
            <a:endParaRPr lang="en-US" sz="4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828800" y="5638800"/>
            <a:ext cx="5867400" cy="1015663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Efficacy 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endpoint: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CV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death, MI,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Stroke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Stent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Thrombosis </a:t>
            </a:r>
            <a:b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Safety endpoints: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Major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bleeds, Life-threatening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bleeds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1371600"/>
            <a:ext cx="22910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u="sng" dirty="0" smtClean="0">
                <a:latin typeface="Times New Roman" pitchFamily="18" charset="0"/>
                <a:cs typeface="Times New Roman" pitchFamily="18" charset="0"/>
              </a:rPr>
              <a:t>Study design:</a:t>
            </a:r>
            <a:endParaRPr lang="en-US" sz="3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77AC-08AC-44D1-BC92-2FF8AA6FEF8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3321050" y="6159500"/>
            <a:ext cx="2384425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Months</a:t>
            </a: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3125787" y="3346450"/>
            <a:ext cx="2830513" cy="2374900"/>
            <a:chOff x="750" y="1352"/>
            <a:chExt cx="1783" cy="1496"/>
          </a:xfrm>
        </p:grpSpPr>
        <p:grpSp>
          <p:nvGrpSpPr>
            <p:cNvPr id="4" name="Group 21"/>
            <p:cNvGrpSpPr>
              <a:grpSpLocks/>
            </p:cNvGrpSpPr>
            <p:nvPr/>
          </p:nvGrpSpPr>
          <p:grpSpPr bwMode="auto">
            <a:xfrm>
              <a:off x="750" y="2502"/>
              <a:ext cx="24" cy="346"/>
              <a:chOff x="750" y="2502"/>
              <a:chExt cx="24" cy="346"/>
            </a:xfrm>
          </p:grpSpPr>
          <p:grpSp>
            <p:nvGrpSpPr>
              <p:cNvPr id="18" name="Group 22"/>
              <p:cNvGrpSpPr>
                <a:grpSpLocks/>
              </p:cNvGrpSpPr>
              <p:nvPr/>
            </p:nvGrpSpPr>
            <p:grpSpPr bwMode="auto">
              <a:xfrm>
                <a:off x="750" y="2606"/>
                <a:ext cx="11" cy="242"/>
                <a:chOff x="750" y="2606"/>
                <a:chExt cx="11" cy="242"/>
              </a:xfrm>
            </p:grpSpPr>
            <p:sp>
              <p:nvSpPr>
                <p:cNvPr id="20" name="AutoShape 23"/>
                <p:cNvSpPr>
                  <a:spLocks noChangeArrowheads="1"/>
                </p:cNvSpPr>
                <p:nvPr/>
              </p:nvSpPr>
              <p:spPr bwMode="auto">
                <a:xfrm>
                  <a:off x="750" y="2721"/>
                  <a:ext cx="6" cy="127"/>
                </a:xfrm>
                <a:custGeom>
                  <a:avLst/>
                  <a:gdLst>
                    <a:gd name="T0" fmla="*/ 0 w 45"/>
                    <a:gd name="T1" fmla="*/ 0 h 511"/>
                    <a:gd name="T2" fmla="*/ 0 w 45"/>
                    <a:gd name="T3" fmla="*/ 0 h 511"/>
                    <a:gd name="T4" fmla="*/ 0 w 45"/>
                    <a:gd name="T5" fmla="*/ 0 h 511"/>
                    <a:gd name="T6" fmla="*/ 0 w 45"/>
                    <a:gd name="T7" fmla="*/ 0 h 511"/>
                    <a:gd name="T8" fmla="*/ 0 w 45"/>
                    <a:gd name="T9" fmla="*/ 0 h 511"/>
                    <a:gd name="T10" fmla="*/ 0 w 45"/>
                    <a:gd name="T11" fmla="*/ 0 h 511"/>
                    <a:gd name="T12" fmla="*/ 0 w 45"/>
                    <a:gd name="T13" fmla="*/ 0 h 511"/>
                    <a:gd name="T14" fmla="*/ 0 w 45"/>
                    <a:gd name="T15" fmla="*/ 0 h 511"/>
                    <a:gd name="T16" fmla="*/ 0 w 45"/>
                    <a:gd name="T17" fmla="*/ 0 h 511"/>
                    <a:gd name="T18" fmla="*/ 0 w 45"/>
                    <a:gd name="T19" fmla="*/ 0 h 511"/>
                    <a:gd name="T20" fmla="*/ 0 w 45"/>
                    <a:gd name="T21" fmla="*/ 0 h 511"/>
                    <a:gd name="T22" fmla="*/ 0 w 45"/>
                    <a:gd name="T23" fmla="*/ 0 h 511"/>
                    <a:gd name="T24" fmla="*/ 0 w 45"/>
                    <a:gd name="T25" fmla="*/ 0 h 511"/>
                    <a:gd name="T26" fmla="*/ 0 w 45"/>
                    <a:gd name="T27" fmla="*/ 0 h 511"/>
                    <a:gd name="T28" fmla="*/ 0 w 45"/>
                    <a:gd name="T29" fmla="*/ 0 h 511"/>
                    <a:gd name="T30" fmla="*/ 0 w 45"/>
                    <a:gd name="T31" fmla="*/ 0 h 511"/>
                    <a:gd name="T32" fmla="*/ 0 w 45"/>
                    <a:gd name="T33" fmla="*/ 0 h 511"/>
                    <a:gd name="T34" fmla="*/ 0 w 45"/>
                    <a:gd name="T35" fmla="*/ 0 h 511"/>
                    <a:gd name="T36" fmla="*/ 0 w 45"/>
                    <a:gd name="T37" fmla="*/ 0 h 511"/>
                    <a:gd name="T38" fmla="*/ 0 w 45"/>
                    <a:gd name="T39" fmla="*/ 0 h 511"/>
                    <a:gd name="T40" fmla="*/ 0 w 45"/>
                    <a:gd name="T41" fmla="*/ 0 h 511"/>
                    <a:gd name="T42" fmla="*/ 0 w 45"/>
                    <a:gd name="T43" fmla="*/ 0 h 511"/>
                    <a:gd name="T44" fmla="*/ 0 w 45"/>
                    <a:gd name="T45" fmla="*/ 0 h 511"/>
                    <a:gd name="T46" fmla="*/ 0 w 45"/>
                    <a:gd name="T47" fmla="*/ 0 h 511"/>
                    <a:gd name="T48" fmla="*/ 0 w 45"/>
                    <a:gd name="T49" fmla="*/ 0 h 511"/>
                    <a:gd name="T50" fmla="*/ 0 w 45"/>
                    <a:gd name="T51" fmla="*/ 0 h 511"/>
                    <a:gd name="T52" fmla="*/ 0 w 45"/>
                    <a:gd name="T53" fmla="*/ 0 h 511"/>
                    <a:gd name="T54" fmla="*/ 0 w 45"/>
                    <a:gd name="T55" fmla="*/ 0 h 511"/>
                    <a:gd name="T56" fmla="*/ 0 w 45"/>
                    <a:gd name="T57" fmla="*/ 0 h 511"/>
                    <a:gd name="T58" fmla="*/ 0 w 45"/>
                    <a:gd name="T59" fmla="*/ 0 h 511"/>
                    <a:gd name="T60" fmla="*/ 0 w 45"/>
                    <a:gd name="T61" fmla="*/ 0 h 511"/>
                    <a:gd name="T62" fmla="*/ 0 w 45"/>
                    <a:gd name="T63" fmla="*/ 0 h 511"/>
                    <a:gd name="T64" fmla="*/ 0 w 45"/>
                    <a:gd name="T65" fmla="*/ 0 h 511"/>
                    <a:gd name="T66" fmla="*/ 0 w 45"/>
                    <a:gd name="T67" fmla="*/ 0 h 511"/>
                    <a:gd name="T68" fmla="*/ 0 w 45"/>
                    <a:gd name="T69" fmla="*/ 0 h 511"/>
                    <a:gd name="T70" fmla="*/ 0 w 45"/>
                    <a:gd name="T71" fmla="*/ 0 h 511"/>
                    <a:gd name="T72" fmla="*/ 0 w 45"/>
                    <a:gd name="T73" fmla="*/ 0 h 511"/>
                    <a:gd name="T74" fmla="*/ 0 w 45"/>
                    <a:gd name="T75" fmla="*/ 0 h 511"/>
                    <a:gd name="T76" fmla="*/ 0 w 45"/>
                    <a:gd name="T77" fmla="*/ 0 h 511"/>
                    <a:gd name="T78" fmla="*/ 0 w 45"/>
                    <a:gd name="T79" fmla="*/ 0 h 511"/>
                    <a:gd name="T80" fmla="*/ 0 w 45"/>
                    <a:gd name="T81" fmla="*/ 0 h 511"/>
                    <a:gd name="T82" fmla="*/ 0 w 45"/>
                    <a:gd name="T83" fmla="*/ 0 h 511"/>
                    <a:gd name="T84" fmla="*/ 0 w 45"/>
                    <a:gd name="T85" fmla="*/ 0 h 511"/>
                    <a:gd name="T86" fmla="*/ 0 w 45"/>
                    <a:gd name="T87" fmla="*/ 0 h 511"/>
                    <a:gd name="T88" fmla="*/ 0 w 45"/>
                    <a:gd name="T89" fmla="*/ 0 h 511"/>
                    <a:gd name="T90" fmla="*/ 0 w 45"/>
                    <a:gd name="T91" fmla="*/ 0 h 511"/>
                    <a:gd name="T92" fmla="*/ 0 w 45"/>
                    <a:gd name="T93" fmla="*/ 0 h 511"/>
                    <a:gd name="T94" fmla="*/ 0 w 45"/>
                    <a:gd name="T95" fmla="*/ 0 h 511"/>
                    <a:gd name="T96" fmla="*/ 0 w 45"/>
                    <a:gd name="T97" fmla="*/ 0 h 511"/>
                    <a:gd name="T98" fmla="*/ 0 w 45"/>
                    <a:gd name="T99" fmla="*/ 0 h 511"/>
                    <a:gd name="T100" fmla="*/ 0 w 45"/>
                    <a:gd name="T101" fmla="*/ 0 h 511"/>
                    <a:gd name="T102" fmla="*/ 0 w 45"/>
                    <a:gd name="T103" fmla="*/ 0 h 511"/>
                    <a:gd name="T104" fmla="*/ 0 w 45"/>
                    <a:gd name="T105" fmla="*/ 0 h 511"/>
                    <a:gd name="T106" fmla="*/ 0 w 45"/>
                    <a:gd name="T107" fmla="*/ 0 h 511"/>
                    <a:gd name="T108" fmla="*/ 0 w 45"/>
                    <a:gd name="T109" fmla="*/ 0 h 511"/>
                    <a:gd name="T110" fmla="*/ 0 w 45"/>
                    <a:gd name="T111" fmla="*/ 0 h 511"/>
                    <a:gd name="T112" fmla="*/ 0 w 45"/>
                    <a:gd name="T113" fmla="*/ 0 h 511"/>
                    <a:gd name="T114" fmla="*/ 0 w 45"/>
                    <a:gd name="T115" fmla="*/ 0 h 511"/>
                    <a:gd name="T116" fmla="*/ 0 w 45"/>
                    <a:gd name="T117" fmla="*/ 0 h 511"/>
                    <a:gd name="T118" fmla="*/ 0 w 45"/>
                    <a:gd name="T119" fmla="*/ 0 h 511"/>
                    <a:gd name="T120" fmla="*/ 0 w 45"/>
                    <a:gd name="T121" fmla="*/ 0 h 511"/>
                    <a:gd name="T122" fmla="*/ 0 w 45"/>
                    <a:gd name="T123" fmla="*/ 0 h 511"/>
                    <a:gd name="T124" fmla="*/ 0 w 45"/>
                    <a:gd name="T125" fmla="*/ 0 h 511"/>
                    <a:gd name="T126" fmla="*/ 0 w 45"/>
                    <a:gd name="T127" fmla="*/ 0 h 511"/>
                    <a:gd name="T128" fmla="*/ 45 w 45"/>
                    <a:gd name="T129" fmla="*/ 511 h 5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T126" t="T127" r="T128" b="T129"/>
                  <a:pathLst>
                    <a:path w="45" h="511">
                      <a:moveTo>
                        <a:pt x="0" y="511"/>
                      </a:moveTo>
                      <a:lnTo>
                        <a:pt x="35" y="497"/>
                      </a:lnTo>
                      <a:lnTo>
                        <a:pt x="35" y="490"/>
                      </a:lnTo>
                      <a:lnTo>
                        <a:pt x="35" y="484"/>
                      </a:lnTo>
                      <a:lnTo>
                        <a:pt x="36" y="478"/>
                      </a:lnTo>
                      <a:lnTo>
                        <a:pt x="36" y="472"/>
                      </a:lnTo>
                      <a:lnTo>
                        <a:pt x="36" y="464"/>
                      </a:lnTo>
                      <a:lnTo>
                        <a:pt x="36" y="451"/>
                      </a:lnTo>
                      <a:lnTo>
                        <a:pt x="36" y="446"/>
                      </a:lnTo>
                      <a:lnTo>
                        <a:pt x="37" y="425"/>
                      </a:lnTo>
                      <a:lnTo>
                        <a:pt x="37" y="418"/>
                      </a:lnTo>
                      <a:lnTo>
                        <a:pt x="37" y="405"/>
                      </a:lnTo>
                      <a:lnTo>
                        <a:pt x="37" y="399"/>
                      </a:lnTo>
                      <a:lnTo>
                        <a:pt x="37" y="392"/>
                      </a:lnTo>
                      <a:lnTo>
                        <a:pt x="37" y="386"/>
                      </a:lnTo>
                      <a:lnTo>
                        <a:pt x="37" y="379"/>
                      </a:lnTo>
                      <a:lnTo>
                        <a:pt x="37" y="373"/>
                      </a:lnTo>
                      <a:lnTo>
                        <a:pt x="37" y="366"/>
                      </a:lnTo>
                      <a:lnTo>
                        <a:pt x="38" y="360"/>
                      </a:lnTo>
                      <a:lnTo>
                        <a:pt x="38" y="347"/>
                      </a:lnTo>
                      <a:lnTo>
                        <a:pt x="38" y="340"/>
                      </a:lnTo>
                      <a:lnTo>
                        <a:pt x="38" y="327"/>
                      </a:lnTo>
                      <a:lnTo>
                        <a:pt x="38" y="321"/>
                      </a:lnTo>
                      <a:lnTo>
                        <a:pt x="38" y="308"/>
                      </a:lnTo>
                      <a:lnTo>
                        <a:pt x="38" y="294"/>
                      </a:lnTo>
                      <a:lnTo>
                        <a:pt x="38" y="280"/>
                      </a:lnTo>
                      <a:lnTo>
                        <a:pt x="38" y="268"/>
                      </a:lnTo>
                      <a:lnTo>
                        <a:pt x="38" y="262"/>
                      </a:lnTo>
                      <a:lnTo>
                        <a:pt x="38" y="248"/>
                      </a:lnTo>
                      <a:lnTo>
                        <a:pt x="38" y="242"/>
                      </a:lnTo>
                      <a:lnTo>
                        <a:pt x="38" y="236"/>
                      </a:lnTo>
                      <a:lnTo>
                        <a:pt x="38" y="222"/>
                      </a:lnTo>
                      <a:lnTo>
                        <a:pt x="38" y="215"/>
                      </a:lnTo>
                      <a:lnTo>
                        <a:pt x="38" y="209"/>
                      </a:lnTo>
                      <a:lnTo>
                        <a:pt x="38" y="197"/>
                      </a:lnTo>
                      <a:lnTo>
                        <a:pt x="39" y="189"/>
                      </a:lnTo>
                      <a:lnTo>
                        <a:pt x="39" y="182"/>
                      </a:lnTo>
                      <a:lnTo>
                        <a:pt x="39" y="170"/>
                      </a:lnTo>
                      <a:lnTo>
                        <a:pt x="39" y="163"/>
                      </a:lnTo>
                      <a:lnTo>
                        <a:pt x="40" y="156"/>
                      </a:lnTo>
                      <a:lnTo>
                        <a:pt x="40" y="150"/>
                      </a:lnTo>
                      <a:lnTo>
                        <a:pt x="40" y="143"/>
                      </a:lnTo>
                      <a:lnTo>
                        <a:pt x="40" y="130"/>
                      </a:lnTo>
                      <a:lnTo>
                        <a:pt x="40" y="124"/>
                      </a:lnTo>
                      <a:lnTo>
                        <a:pt x="41" y="117"/>
                      </a:lnTo>
                      <a:lnTo>
                        <a:pt x="41" y="111"/>
                      </a:lnTo>
                      <a:lnTo>
                        <a:pt x="41" y="104"/>
                      </a:lnTo>
                      <a:lnTo>
                        <a:pt x="41" y="98"/>
                      </a:lnTo>
                      <a:lnTo>
                        <a:pt x="41" y="91"/>
                      </a:lnTo>
                      <a:lnTo>
                        <a:pt x="41" y="85"/>
                      </a:lnTo>
                      <a:lnTo>
                        <a:pt x="41" y="78"/>
                      </a:lnTo>
                      <a:lnTo>
                        <a:pt x="41" y="71"/>
                      </a:lnTo>
                      <a:lnTo>
                        <a:pt x="43" y="65"/>
                      </a:lnTo>
                      <a:lnTo>
                        <a:pt x="43" y="58"/>
                      </a:lnTo>
                      <a:lnTo>
                        <a:pt x="43" y="52"/>
                      </a:lnTo>
                      <a:lnTo>
                        <a:pt x="44" y="45"/>
                      </a:lnTo>
                      <a:lnTo>
                        <a:pt x="44" y="39"/>
                      </a:lnTo>
                      <a:lnTo>
                        <a:pt x="44" y="32"/>
                      </a:lnTo>
                      <a:lnTo>
                        <a:pt x="44" y="26"/>
                      </a:lnTo>
                      <a:lnTo>
                        <a:pt x="44" y="19"/>
                      </a:lnTo>
                      <a:lnTo>
                        <a:pt x="45" y="13"/>
                      </a:lnTo>
                      <a:lnTo>
                        <a:pt x="45" y="5"/>
                      </a:lnTo>
                      <a:lnTo>
                        <a:pt x="45" y="0"/>
                      </a:lnTo>
                    </a:path>
                  </a:pathLst>
                </a:custGeom>
                <a:ln>
                  <a:solidFill>
                    <a:srgbClr val="FFC000"/>
                  </a:solidFill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wrap="none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" name="AutoShape 24"/>
                <p:cNvSpPr>
                  <a:spLocks noChangeArrowheads="1"/>
                </p:cNvSpPr>
                <p:nvPr/>
              </p:nvSpPr>
              <p:spPr bwMode="auto">
                <a:xfrm>
                  <a:off x="756" y="2606"/>
                  <a:ext cx="5" cy="115"/>
                </a:xfrm>
                <a:custGeom>
                  <a:avLst/>
                  <a:gdLst>
                    <a:gd name="T0" fmla="*/ 0 w 41"/>
                    <a:gd name="T1" fmla="*/ 0 h 467"/>
                    <a:gd name="T2" fmla="*/ 0 w 41"/>
                    <a:gd name="T3" fmla="*/ 0 h 467"/>
                    <a:gd name="T4" fmla="*/ 0 w 41"/>
                    <a:gd name="T5" fmla="*/ 0 h 467"/>
                    <a:gd name="T6" fmla="*/ 0 w 41"/>
                    <a:gd name="T7" fmla="*/ 0 h 467"/>
                    <a:gd name="T8" fmla="*/ 0 w 41"/>
                    <a:gd name="T9" fmla="*/ 0 h 467"/>
                    <a:gd name="T10" fmla="*/ 0 w 41"/>
                    <a:gd name="T11" fmla="*/ 0 h 467"/>
                    <a:gd name="T12" fmla="*/ 0 w 41"/>
                    <a:gd name="T13" fmla="*/ 0 h 467"/>
                    <a:gd name="T14" fmla="*/ 0 w 41"/>
                    <a:gd name="T15" fmla="*/ 0 h 467"/>
                    <a:gd name="T16" fmla="*/ 0 w 41"/>
                    <a:gd name="T17" fmla="*/ 0 h 467"/>
                    <a:gd name="T18" fmla="*/ 0 w 41"/>
                    <a:gd name="T19" fmla="*/ 0 h 467"/>
                    <a:gd name="T20" fmla="*/ 0 w 41"/>
                    <a:gd name="T21" fmla="*/ 0 h 467"/>
                    <a:gd name="T22" fmla="*/ 0 w 41"/>
                    <a:gd name="T23" fmla="*/ 0 h 467"/>
                    <a:gd name="T24" fmla="*/ 0 w 41"/>
                    <a:gd name="T25" fmla="*/ 0 h 467"/>
                    <a:gd name="T26" fmla="*/ 0 w 41"/>
                    <a:gd name="T27" fmla="*/ 0 h 467"/>
                    <a:gd name="T28" fmla="*/ 0 w 41"/>
                    <a:gd name="T29" fmla="*/ 0 h 467"/>
                    <a:gd name="T30" fmla="*/ 0 w 41"/>
                    <a:gd name="T31" fmla="*/ 0 h 467"/>
                    <a:gd name="T32" fmla="*/ 0 w 41"/>
                    <a:gd name="T33" fmla="*/ 0 h 467"/>
                    <a:gd name="T34" fmla="*/ 0 w 41"/>
                    <a:gd name="T35" fmla="*/ 0 h 467"/>
                    <a:gd name="T36" fmla="*/ 0 w 41"/>
                    <a:gd name="T37" fmla="*/ 0 h 467"/>
                    <a:gd name="T38" fmla="*/ 0 w 41"/>
                    <a:gd name="T39" fmla="*/ 0 h 467"/>
                    <a:gd name="T40" fmla="*/ 0 w 41"/>
                    <a:gd name="T41" fmla="*/ 0 h 467"/>
                    <a:gd name="T42" fmla="*/ 0 w 41"/>
                    <a:gd name="T43" fmla="*/ 0 h 467"/>
                    <a:gd name="T44" fmla="*/ 0 w 41"/>
                    <a:gd name="T45" fmla="*/ 0 h 467"/>
                    <a:gd name="T46" fmla="*/ 0 w 41"/>
                    <a:gd name="T47" fmla="*/ 0 h 467"/>
                    <a:gd name="T48" fmla="*/ 0 w 41"/>
                    <a:gd name="T49" fmla="*/ 0 h 467"/>
                    <a:gd name="T50" fmla="*/ 0 w 41"/>
                    <a:gd name="T51" fmla="*/ 0 h 467"/>
                    <a:gd name="T52" fmla="*/ 0 w 41"/>
                    <a:gd name="T53" fmla="*/ 0 h 467"/>
                    <a:gd name="T54" fmla="*/ 0 w 41"/>
                    <a:gd name="T55" fmla="*/ 0 h 467"/>
                    <a:gd name="T56" fmla="*/ 0 w 41"/>
                    <a:gd name="T57" fmla="*/ 0 h 467"/>
                    <a:gd name="T58" fmla="*/ 0 w 41"/>
                    <a:gd name="T59" fmla="*/ 0 h 467"/>
                    <a:gd name="T60" fmla="*/ 0 w 41"/>
                    <a:gd name="T61" fmla="*/ 0 h 467"/>
                    <a:gd name="T62" fmla="*/ 0 w 41"/>
                    <a:gd name="T63" fmla="*/ 0 h 467"/>
                    <a:gd name="T64" fmla="*/ 0 w 41"/>
                    <a:gd name="T65" fmla="*/ 0 h 467"/>
                    <a:gd name="T66" fmla="*/ 41 w 41"/>
                    <a:gd name="T67" fmla="*/ 467 h 4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T64" t="T65" r="T66" b="T67"/>
                  <a:pathLst>
                    <a:path w="41" h="467">
                      <a:moveTo>
                        <a:pt x="0" y="467"/>
                      </a:moveTo>
                      <a:lnTo>
                        <a:pt x="0" y="460"/>
                      </a:lnTo>
                      <a:lnTo>
                        <a:pt x="2" y="454"/>
                      </a:lnTo>
                      <a:lnTo>
                        <a:pt x="2" y="446"/>
                      </a:lnTo>
                      <a:lnTo>
                        <a:pt x="2" y="439"/>
                      </a:lnTo>
                      <a:lnTo>
                        <a:pt x="5" y="434"/>
                      </a:lnTo>
                      <a:lnTo>
                        <a:pt x="5" y="421"/>
                      </a:lnTo>
                      <a:lnTo>
                        <a:pt x="5" y="413"/>
                      </a:lnTo>
                      <a:lnTo>
                        <a:pt x="5" y="407"/>
                      </a:lnTo>
                      <a:lnTo>
                        <a:pt x="7" y="400"/>
                      </a:lnTo>
                      <a:lnTo>
                        <a:pt x="7" y="388"/>
                      </a:lnTo>
                      <a:lnTo>
                        <a:pt x="8" y="381"/>
                      </a:lnTo>
                      <a:lnTo>
                        <a:pt x="8" y="374"/>
                      </a:lnTo>
                      <a:lnTo>
                        <a:pt x="8" y="368"/>
                      </a:lnTo>
                      <a:lnTo>
                        <a:pt x="9" y="362"/>
                      </a:lnTo>
                      <a:lnTo>
                        <a:pt x="9" y="355"/>
                      </a:lnTo>
                      <a:lnTo>
                        <a:pt x="9" y="348"/>
                      </a:lnTo>
                      <a:lnTo>
                        <a:pt x="10" y="342"/>
                      </a:lnTo>
                      <a:lnTo>
                        <a:pt x="11" y="335"/>
                      </a:lnTo>
                      <a:lnTo>
                        <a:pt x="11" y="329"/>
                      </a:lnTo>
                      <a:lnTo>
                        <a:pt x="12" y="322"/>
                      </a:lnTo>
                      <a:lnTo>
                        <a:pt x="13" y="315"/>
                      </a:lnTo>
                      <a:lnTo>
                        <a:pt x="13" y="309"/>
                      </a:lnTo>
                      <a:lnTo>
                        <a:pt x="13" y="302"/>
                      </a:lnTo>
                      <a:lnTo>
                        <a:pt x="14" y="289"/>
                      </a:lnTo>
                      <a:lnTo>
                        <a:pt x="14" y="276"/>
                      </a:lnTo>
                      <a:lnTo>
                        <a:pt x="15" y="270"/>
                      </a:lnTo>
                      <a:lnTo>
                        <a:pt x="15" y="263"/>
                      </a:lnTo>
                      <a:lnTo>
                        <a:pt x="16" y="257"/>
                      </a:lnTo>
                      <a:lnTo>
                        <a:pt x="16" y="250"/>
                      </a:lnTo>
                      <a:lnTo>
                        <a:pt x="16" y="244"/>
                      </a:lnTo>
                      <a:lnTo>
                        <a:pt x="17" y="237"/>
                      </a:lnTo>
                      <a:lnTo>
                        <a:pt x="17" y="224"/>
                      </a:lnTo>
                      <a:lnTo>
                        <a:pt x="20" y="218"/>
                      </a:lnTo>
                      <a:lnTo>
                        <a:pt x="20" y="211"/>
                      </a:lnTo>
                      <a:lnTo>
                        <a:pt x="21" y="203"/>
                      </a:lnTo>
                      <a:lnTo>
                        <a:pt x="23" y="197"/>
                      </a:lnTo>
                      <a:lnTo>
                        <a:pt x="23" y="191"/>
                      </a:lnTo>
                      <a:lnTo>
                        <a:pt x="23" y="185"/>
                      </a:lnTo>
                      <a:lnTo>
                        <a:pt x="24" y="178"/>
                      </a:lnTo>
                      <a:lnTo>
                        <a:pt x="24" y="171"/>
                      </a:lnTo>
                      <a:lnTo>
                        <a:pt x="25" y="164"/>
                      </a:lnTo>
                      <a:lnTo>
                        <a:pt x="25" y="159"/>
                      </a:lnTo>
                      <a:lnTo>
                        <a:pt x="25" y="152"/>
                      </a:lnTo>
                      <a:lnTo>
                        <a:pt x="27" y="146"/>
                      </a:lnTo>
                      <a:lnTo>
                        <a:pt x="28" y="138"/>
                      </a:lnTo>
                      <a:lnTo>
                        <a:pt x="28" y="132"/>
                      </a:lnTo>
                      <a:lnTo>
                        <a:pt x="28" y="125"/>
                      </a:lnTo>
                      <a:lnTo>
                        <a:pt x="28" y="120"/>
                      </a:lnTo>
                      <a:lnTo>
                        <a:pt x="29" y="112"/>
                      </a:lnTo>
                      <a:lnTo>
                        <a:pt x="31" y="106"/>
                      </a:lnTo>
                      <a:lnTo>
                        <a:pt x="31" y="99"/>
                      </a:lnTo>
                      <a:lnTo>
                        <a:pt x="31" y="93"/>
                      </a:lnTo>
                      <a:lnTo>
                        <a:pt x="31" y="86"/>
                      </a:lnTo>
                      <a:lnTo>
                        <a:pt x="33" y="79"/>
                      </a:lnTo>
                      <a:lnTo>
                        <a:pt x="34" y="73"/>
                      </a:lnTo>
                      <a:lnTo>
                        <a:pt x="34" y="66"/>
                      </a:lnTo>
                      <a:lnTo>
                        <a:pt x="34" y="60"/>
                      </a:lnTo>
                      <a:lnTo>
                        <a:pt x="34" y="53"/>
                      </a:lnTo>
                      <a:lnTo>
                        <a:pt x="37" y="40"/>
                      </a:lnTo>
                      <a:lnTo>
                        <a:pt x="37" y="27"/>
                      </a:lnTo>
                      <a:lnTo>
                        <a:pt x="37" y="21"/>
                      </a:lnTo>
                      <a:lnTo>
                        <a:pt x="40" y="14"/>
                      </a:lnTo>
                      <a:lnTo>
                        <a:pt x="40" y="8"/>
                      </a:lnTo>
                      <a:lnTo>
                        <a:pt x="41" y="0"/>
                      </a:lnTo>
                    </a:path>
                  </a:pathLst>
                </a:custGeom>
                <a:ln>
                  <a:solidFill>
                    <a:srgbClr val="FFC000"/>
                  </a:solidFill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wrap="none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9" name="AutoShape 25"/>
              <p:cNvSpPr>
                <a:spLocks noChangeArrowheads="1"/>
              </p:cNvSpPr>
              <p:nvPr/>
            </p:nvSpPr>
            <p:spPr bwMode="auto">
              <a:xfrm>
                <a:off x="761" y="2502"/>
                <a:ext cx="13" cy="104"/>
              </a:xfrm>
              <a:custGeom>
                <a:avLst/>
                <a:gdLst>
                  <a:gd name="T0" fmla="*/ 0 w 93"/>
                  <a:gd name="T1" fmla="*/ 0 h 413"/>
                  <a:gd name="T2" fmla="*/ 0 w 93"/>
                  <a:gd name="T3" fmla="*/ 0 h 413"/>
                  <a:gd name="T4" fmla="*/ 0 w 93"/>
                  <a:gd name="T5" fmla="*/ 0 h 413"/>
                  <a:gd name="T6" fmla="*/ 0 w 93"/>
                  <a:gd name="T7" fmla="*/ 0 h 413"/>
                  <a:gd name="T8" fmla="*/ 0 w 93"/>
                  <a:gd name="T9" fmla="*/ 0 h 413"/>
                  <a:gd name="T10" fmla="*/ 0 w 93"/>
                  <a:gd name="T11" fmla="*/ 0 h 413"/>
                  <a:gd name="T12" fmla="*/ 0 w 93"/>
                  <a:gd name="T13" fmla="*/ 0 h 413"/>
                  <a:gd name="T14" fmla="*/ 0 w 93"/>
                  <a:gd name="T15" fmla="*/ 0 h 413"/>
                  <a:gd name="T16" fmla="*/ 0 w 93"/>
                  <a:gd name="T17" fmla="*/ 0 h 413"/>
                  <a:gd name="T18" fmla="*/ 0 w 93"/>
                  <a:gd name="T19" fmla="*/ 0 h 413"/>
                  <a:gd name="T20" fmla="*/ 0 w 93"/>
                  <a:gd name="T21" fmla="*/ 0 h 413"/>
                  <a:gd name="T22" fmla="*/ 0 w 93"/>
                  <a:gd name="T23" fmla="*/ 0 h 413"/>
                  <a:gd name="T24" fmla="*/ 0 w 93"/>
                  <a:gd name="T25" fmla="*/ 0 h 413"/>
                  <a:gd name="T26" fmla="*/ 0 w 93"/>
                  <a:gd name="T27" fmla="*/ 0 h 413"/>
                  <a:gd name="T28" fmla="*/ 0 w 93"/>
                  <a:gd name="T29" fmla="*/ 0 h 413"/>
                  <a:gd name="T30" fmla="*/ 0 w 93"/>
                  <a:gd name="T31" fmla="*/ 0 h 413"/>
                  <a:gd name="T32" fmla="*/ 0 w 93"/>
                  <a:gd name="T33" fmla="*/ 0 h 413"/>
                  <a:gd name="T34" fmla="*/ 0 w 93"/>
                  <a:gd name="T35" fmla="*/ 0 h 413"/>
                  <a:gd name="T36" fmla="*/ 0 w 93"/>
                  <a:gd name="T37" fmla="*/ 0 h 413"/>
                  <a:gd name="T38" fmla="*/ 0 w 93"/>
                  <a:gd name="T39" fmla="*/ 0 h 413"/>
                  <a:gd name="T40" fmla="*/ 0 w 93"/>
                  <a:gd name="T41" fmla="*/ 0 h 413"/>
                  <a:gd name="T42" fmla="*/ 0 w 93"/>
                  <a:gd name="T43" fmla="*/ 0 h 413"/>
                  <a:gd name="T44" fmla="*/ 0 w 93"/>
                  <a:gd name="T45" fmla="*/ 0 h 413"/>
                  <a:gd name="T46" fmla="*/ 0 w 93"/>
                  <a:gd name="T47" fmla="*/ 0 h 413"/>
                  <a:gd name="T48" fmla="*/ 0 w 93"/>
                  <a:gd name="T49" fmla="*/ 0 h 413"/>
                  <a:gd name="T50" fmla="*/ 0 w 93"/>
                  <a:gd name="T51" fmla="*/ 0 h 413"/>
                  <a:gd name="T52" fmla="*/ 0 w 93"/>
                  <a:gd name="T53" fmla="*/ 0 h 413"/>
                  <a:gd name="T54" fmla="*/ 0 w 93"/>
                  <a:gd name="T55" fmla="*/ 0 h 413"/>
                  <a:gd name="T56" fmla="*/ 0 w 93"/>
                  <a:gd name="T57" fmla="*/ 0 h 413"/>
                  <a:gd name="T58" fmla="*/ 0 w 93"/>
                  <a:gd name="T59" fmla="*/ 0 h 413"/>
                  <a:gd name="T60" fmla="*/ 0 w 93"/>
                  <a:gd name="T61" fmla="*/ 0 h 413"/>
                  <a:gd name="T62" fmla="*/ 0 w 93"/>
                  <a:gd name="T63" fmla="*/ 0 h 413"/>
                  <a:gd name="T64" fmla="*/ 0 w 93"/>
                  <a:gd name="T65" fmla="*/ 0 h 413"/>
                  <a:gd name="T66" fmla="*/ 0 w 93"/>
                  <a:gd name="T67" fmla="*/ 0 h 413"/>
                  <a:gd name="T68" fmla="*/ 0 w 93"/>
                  <a:gd name="T69" fmla="*/ 0 h 413"/>
                  <a:gd name="T70" fmla="*/ 0 w 93"/>
                  <a:gd name="T71" fmla="*/ 0 h 413"/>
                  <a:gd name="T72" fmla="*/ 0 w 93"/>
                  <a:gd name="T73" fmla="*/ 0 h 413"/>
                  <a:gd name="T74" fmla="*/ 0 w 93"/>
                  <a:gd name="T75" fmla="*/ 0 h 413"/>
                  <a:gd name="T76" fmla="*/ 0 w 93"/>
                  <a:gd name="T77" fmla="*/ 0 h 413"/>
                  <a:gd name="T78" fmla="*/ 0 w 93"/>
                  <a:gd name="T79" fmla="*/ 0 h 413"/>
                  <a:gd name="T80" fmla="*/ 0 w 93"/>
                  <a:gd name="T81" fmla="*/ 0 h 413"/>
                  <a:gd name="T82" fmla="*/ 0 w 93"/>
                  <a:gd name="T83" fmla="*/ 0 h 413"/>
                  <a:gd name="T84" fmla="*/ 0 w 93"/>
                  <a:gd name="T85" fmla="*/ 0 h 413"/>
                  <a:gd name="T86" fmla="*/ 0 w 93"/>
                  <a:gd name="T87" fmla="*/ 0 h 413"/>
                  <a:gd name="T88" fmla="*/ 0 w 93"/>
                  <a:gd name="T89" fmla="*/ 0 h 413"/>
                  <a:gd name="T90" fmla="*/ 0 w 93"/>
                  <a:gd name="T91" fmla="*/ 0 h 413"/>
                  <a:gd name="T92" fmla="*/ 0 w 93"/>
                  <a:gd name="T93" fmla="*/ 0 h 413"/>
                  <a:gd name="T94" fmla="*/ 0 w 93"/>
                  <a:gd name="T95" fmla="*/ 0 h 413"/>
                  <a:gd name="T96" fmla="*/ 0 w 93"/>
                  <a:gd name="T97" fmla="*/ 0 h 413"/>
                  <a:gd name="T98" fmla="*/ 0 w 93"/>
                  <a:gd name="T99" fmla="*/ 0 h 413"/>
                  <a:gd name="T100" fmla="*/ 0 w 93"/>
                  <a:gd name="T101" fmla="*/ 0 h 413"/>
                  <a:gd name="T102" fmla="*/ 0 w 93"/>
                  <a:gd name="T103" fmla="*/ 0 h 413"/>
                  <a:gd name="T104" fmla="*/ 0 w 93"/>
                  <a:gd name="T105" fmla="*/ 0 h 413"/>
                  <a:gd name="T106" fmla="*/ 0 w 93"/>
                  <a:gd name="T107" fmla="*/ 0 h 413"/>
                  <a:gd name="T108" fmla="*/ 0 w 93"/>
                  <a:gd name="T109" fmla="*/ 0 h 413"/>
                  <a:gd name="T110" fmla="*/ 0 w 93"/>
                  <a:gd name="T111" fmla="*/ 0 h 413"/>
                  <a:gd name="T112" fmla="*/ 0 w 93"/>
                  <a:gd name="T113" fmla="*/ 0 h 413"/>
                  <a:gd name="T114" fmla="*/ 0 w 93"/>
                  <a:gd name="T115" fmla="*/ 0 h 413"/>
                  <a:gd name="T116" fmla="*/ 0 w 93"/>
                  <a:gd name="T117" fmla="*/ 0 h 413"/>
                  <a:gd name="T118" fmla="*/ 0 w 93"/>
                  <a:gd name="T119" fmla="*/ 0 h 413"/>
                  <a:gd name="T120" fmla="*/ 0 w 93"/>
                  <a:gd name="T121" fmla="*/ 0 h 413"/>
                  <a:gd name="T122" fmla="*/ 0 w 93"/>
                  <a:gd name="T123" fmla="*/ 0 h 413"/>
                  <a:gd name="T124" fmla="*/ 0 w 93"/>
                  <a:gd name="T125" fmla="*/ 0 h 413"/>
                  <a:gd name="T126" fmla="*/ 0 w 93"/>
                  <a:gd name="T127" fmla="*/ 0 h 413"/>
                  <a:gd name="T128" fmla="*/ 93 w 93"/>
                  <a:gd name="T129" fmla="*/ 413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T126" t="T127" r="T128" b="T129"/>
                <a:pathLst>
                  <a:path w="93" h="413">
                    <a:moveTo>
                      <a:pt x="0" y="413"/>
                    </a:moveTo>
                    <a:lnTo>
                      <a:pt x="5" y="407"/>
                    </a:lnTo>
                    <a:lnTo>
                      <a:pt x="5" y="401"/>
                    </a:lnTo>
                    <a:lnTo>
                      <a:pt x="5" y="395"/>
                    </a:lnTo>
                    <a:lnTo>
                      <a:pt x="7" y="388"/>
                    </a:lnTo>
                    <a:lnTo>
                      <a:pt x="8" y="380"/>
                    </a:lnTo>
                    <a:lnTo>
                      <a:pt x="10" y="374"/>
                    </a:lnTo>
                    <a:lnTo>
                      <a:pt x="10" y="368"/>
                    </a:lnTo>
                    <a:lnTo>
                      <a:pt x="10" y="362"/>
                    </a:lnTo>
                    <a:lnTo>
                      <a:pt x="12" y="354"/>
                    </a:lnTo>
                    <a:lnTo>
                      <a:pt x="16" y="348"/>
                    </a:lnTo>
                    <a:lnTo>
                      <a:pt x="16" y="335"/>
                    </a:lnTo>
                    <a:lnTo>
                      <a:pt x="17" y="328"/>
                    </a:lnTo>
                    <a:lnTo>
                      <a:pt x="17" y="322"/>
                    </a:lnTo>
                    <a:lnTo>
                      <a:pt x="17" y="315"/>
                    </a:lnTo>
                    <a:lnTo>
                      <a:pt x="19" y="309"/>
                    </a:lnTo>
                    <a:lnTo>
                      <a:pt x="19" y="302"/>
                    </a:lnTo>
                    <a:lnTo>
                      <a:pt x="22" y="296"/>
                    </a:lnTo>
                    <a:lnTo>
                      <a:pt x="22" y="289"/>
                    </a:lnTo>
                    <a:lnTo>
                      <a:pt x="22" y="283"/>
                    </a:lnTo>
                    <a:lnTo>
                      <a:pt x="23" y="276"/>
                    </a:lnTo>
                    <a:lnTo>
                      <a:pt x="25" y="269"/>
                    </a:lnTo>
                    <a:lnTo>
                      <a:pt x="25" y="263"/>
                    </a:lnTo>
                    <a:lnTo>
                      <a:pt x="26" y="256"/>
                    </a:lnTo>
                    <a:lnTo>
                      <a:pt x="26" y="250"/>
                    </a:lnTo>
                    <a:lnTo>
                      <a:pt x="27" y="242"/>
                    </a:lnTo>
                    <a:lnTo>
                      <a:pt x="29" y="237"/>
                    </a:lnTo>
                    <a:lnTo>
                      <a:pt x="30" y="230"/>
                    </a:lnTo>
                    <a:lnTo>
                      <a:pt x="30" y="224"/>
                    </a:lnTo>
                    <a:lnTo>
                      <a:pt x="30" y="216"/>
                    </a:lnTo>
                    <a:lnTo>
                      <a:pt x="31" y="210"/>
                    </a:lnTo>
                    <a:lnTo>
                      <a:pt x="32" y="203"/>
                    </a:lnTo>
                    <a:lnTo>
                      <a:pt x="32" y="198"/>
                    </a:lnTo>
                    <a:lnTo>
                      <a:pt x="36" y="190"/>
                    </a:lnTo>
                    <a:lnTo>
                      <a:pt x="40" y="184"/>
                    </a:lnTo>
                    <a:lnTo>
                      <a:pt x="41" y="177"/>
                    </a:lnTo>
                    <a:lnTo>
                      <a:pt x="41" y="170"/>
                    </a:lnTo>
                    <a:lnTo>
                      <a:pt x="42" y="164"/>
                    </a:lnTo>
                    <a:lnTo>
                      <a:pt x="42" y="157"/>
                    </a:lnTo>
                    <a:lnTo>
                      <a:pt x="45" y="151"/>
                    </a:lnTo>
                    <a:lnTo>
                      <a:pt x="48" y="144"/>
                    </a:lnTo>
                    <a:lnTo>
                      <a:pt x="49" y="138"/>
                    </a:lnTo>
                    <a:lnTo>
                      <a:pt x="49" y="131"/>
                    </a:lnTo>
                    <a:lnTo>
                      <a:pt x="49" y="125"/>
                    </a:lnTo>
                    <a:lnTo>
                      <a:pt x="49" y="118"/>
                    </a:lnTo>
                    <a:lnTo>
                      <a:pt x="50" y="111"/>
                    </a:lnTo>
                    <a:lnTo>
                      <a:pt x="56" y="105"/>
                    </a:lnTo>
                    <a:lnTo>
                      <a:pt x="56" y="99"/>
                    </a:lnTo>
                    <a:lnTo>
                      <a:pt x="66" y="92"/>
                    </a:lnTo>
                    <a:lnTo>
                      <a:pt x="72" y="85"/>
                    </a:lnTo>
                    <a:lnTo>
                      <a:pt x="72" y="78"/>
                    </a:lnTo>
                    <a:lnTo>
                      <a:pt x="73" y="73"/>
                    </a:lnTo>
                    <a:lnTo>
                      <a:pt x="75" y="66"/>
                    </a:lnTo>
                    <a:lnTo>
                      <a:pt x="75" y="58"/>
                    </a:lnTo>
                    <a:lnTo>
                      <a:pt x="78" y="52"/>
                    </a:lnTo>
                    <a:lnTo>
                      <a:pt x="78" y="45"/>
                    </a:lnTo>
                    <a:lnTo>
                      <a:pt x="79" y="39"/>
                    </a:lnTo>
                    <a:lnTo>
                      <a:pt x="81" y="32"/>
                    </a:lnTo>
                    <a:lnTo>
                      <a:pt x="81" y="26"/>
                    </a:lnTo>
                    <a:lnTo>
                      <a:pt x="85" y="19"/>
                    </a:lnTo>
                    <a:lnTo>
                      <a:pt x="89" y="13"/>
                    </a:lnTo>
                    <a:lnTo>
                      <a:pt x="90" y="6"/>
                    </a:lnTo>
                    <a:lnTo>
                      <a:pt x="93" y="0"/>
                    </a:lnTo>
                  </a:path>
                </a:pathLst>
              </a:custGeom>
              <a:ln>
                <a:solidFill>
                  <a:srgbClr val="FFC000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" name="AutoShape 26"/>
            <p:cNvSpPr>
              <a:spLocks noChangeArrowheads="1"/>
            </p:cNvSpPr>
            <p:nvPr/>
          </p:nvSpPr>
          <p:spPr bwMode="auto">
            <a:xfrm>
              <a:off x="775" y="2397"/>
              <a:ext cx="15" cy="105"/>
            </a:xfrm>
            <a:custGeom>
              <a:avLst/>
              <a:gdLst>
                <a:gd name="T0" fmla="*/ 0 w 111"/>
                <a:gd name="T1" fmla="*/ 0 h 423"/>
                <a:gd name="T2" fmla="*/ 0 w 111"/>
                <a:gd name="T3" fmla="*/ 0 h 423"/>
                <a:gd name="T4" fmla="*/ 0 w 111"/>
                <a:gd name="T5" fmla="*/ 0 h 423"/>
                <a:gd name="T6" fmla="*/ 0 w 111"/>
                <a:gd name="T7" fmla="*/ 0 h 423"/>
                <a:gd name="T8" fmla="*/ 0 w 111"/>
                <a:gd name="T9" fmla="*/ 0 h 423"/>
                <a:gd name="T10" fmla="*/ 0 w 111"/>
                <a:gd name="T11" fmla="*/ 0 h 423"/>
                <a:gd name="T12" fmla="*/ 0 w 111"/>
                <a:gd name="T13" fmla="*/ 0 h 423"/>
                <a:gd name="T14" fmla="*/ 0 w 111"/>
                <a:gd name="T15" fmla="*/ 0 h 423"/>
                <a:gd name="T16" fmla="*/ 0 w 111"/>
                <a:gd name="T17" fmla="*/ 0 h 423"/>
                <a:gd name="T18" fmla="*/ 0 w 111"/>
                <a:gd name="T19" fmla="*/ 0 h 423"/>
                <a:gd name="T20" fmla="*/ 0 w 111"/>
                <a:gd name="T21" fmla="*/ 0 h 423"/>
                <a:gd name="T22" fmla="*/ 0 w 111"/>
                <a:gd name="T23" fmla="*/ 0 h 423"/>
                <a:gd name="T24" fmla="*/ 0 w 111"/>
                <a:gd name="T25" fmla="*/ 0 h 423"/>
                <a:gd name="T26" fmla="*/ 0 w 111"/>
                <a:gd name="T27" fmla="*/ 0 h 423"/>
                <a:gd name="T28" fmla="*/ 0 w 111"/>
                <a:gd name="T29" fmla="*/ 0 h 423"/>
                <a:gd name="T30" fmla="*/ 0 w 111"/>
                <a:gd name="T31" fmla="*/ 0 h 423"/>
                <a:gd name="T32" fmla="*/ 0 w 111"/>
                <a:gd name="T33" fmla="*/ 0 h 423"/>
                <a:gd name="T34" fmla="*/ 0 w 111"/>
                <a:gd name="T35" fmla="*/ 0 h 423"/>
                <a:gd name="T36" fmla="*/ 0 w 111"/>
                <a:gd name="T37" fmla="*/ 0 h 423"/>
                <a:gd name="T38" fmla="*/ 0 w 111"/>
                <a:gd name="T39" fmla="*/ 0 h 423"/>
                <a:gd name="T40" fmla="*/ 0 w 111"/>
                <a:gd name="T41" fmla="*/ 0 h 423"/>
                <a:gd name="T42" fmla="*/ 0 w 111"/>
                <a:gd name="T43" fmla="*/ 0 h 423"/>
                <a:gd name="T44" fmla="*/ 0 w 111"/>
                <a:gd name="T45" fmla="*/ 0 h 423"/>
                <a:gd name="T46" fmla="*/ 0 w 111"/>
                <a:gd name="T47" fmla="*/ 0 h 423"/>
                <a:gd name="T48" fmla="*/ 0 w 111"/>
                <a:gd name="T49" fmla="*/ 0 h 423"/>
                <a:gd name="T50" fmla="*/ 0 w 111"/>
                <a:gd name="T51" fmla="*/ 0 h 423"/>
                <a:gd name="T52" fmla="*/ 0 w 111"/>
                <a:gd name="T53" fmla="*/ 0 h 423"/>
                <a:gd name="T54" fmla="*/ 0 w 111"/>
                <a:gd name="T55" fmla="*/ 0 h 423"/>
                <a:gd name="T56" fmla="*/ 0 w 111"/>
                <a:gd name="T57" fmla="*/ 0 h 423"/>
                <a:gd name="T58" fmla="*/ 0 w 111"/>
                <a:gd name="T59" fmla="*/ 0 h 423"/>
                <a:gd name="T60" fmla="*/ 0 w 111"/>
                <a:gd name="T61" fmla="*/ 0 h 423"/>
                <a:gd name="T62" fmla="*/ 0 w 111"/>
                <a:gd name="T63" fmla="*/ 0 h 423"/>
                <a:gd name="T64" fmla="*/ 0 w 111"/>
                <a:gd name="T65" fmla="*/ 0 h 423"/>
                <a:gd name="T66" fmla="*/ 111 w 111"/>
                <a:gd name="T67" fmla="*/ 423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T64" t="T65" r="T66" b="T67"/>
              <a:pathLst>
                <a:path w="111" h="423">
                  <a:moveTo>
                    <a:pt x="0" y="423"/>
                  </a:moveTo>
                  <a:lnTo>
                    <a:pt x="3" y="416"/>
                  </a:lnTo>
                  <a:lnTo>
                    <a:pt x="5" y="409"/>
                  </a:lnTo>
                  <a:lnTo>
                    <a:pt x="6" y="402"/>
                  </a:lnTo>
                  <a:lnTo>
                    <a:pt x="7" y="397"/>
                  </a:lnTo>
                  <a:lnTo>
                    <a:pt x="8" y="390"/>
                  </a:lnTo>
                  <a:lnTo>
                    <a:pt x="9" y="382"/>
                  </a:lnTo>
                  <a:lnTo>
                    <a:pt x="10" y="376"/>
                  </a:lnTo>
                  <a:lnTo>
                    <a:pt x="10" y="369"/>
                  </a:lnTo>
                  <a:lnTo>
                    <a:pt x="11" y="363"/>
                  </a:lnTo>
                  <a:lnTo>
                    <a:pt x="14" y="356"/>
                  </a:lnTo>
                  <a:lnTo>
                    <a:pt x="15" y="350"/>
                  </a:lnTo>
                  <a:lnTo>
                    <a:pt x="16" y="343"/>
                  </a:lnTo>
                  <a:lnTo>
                    <a:pt x="20" y="337"/>
                  </a:lnTo>
                  <a:lnTo>
                    <a:pt x="24" y="330"/>
                  </a:lnTo>
                  <a:lnTo>
                    <a:pt x="30" y="324"/>
                  </a:lnTo>
                  <a:lnTo>
                    <a:pt x="31" y="316"/>
                  </a:lnTo>
                  <a:lnTo>
                    <a:pt x="32" y="310"/>
                  </a:lnTo>
                  <a:lnTo>
                    <a:pt x="32" y="304"/>
                  </a:lnTo>
                  <a:lnTo>
                    <a:pt x="38" y="298"/>
                  </a:lnTo>
                  <a:lnTo>
                    <a:pt x="39" y="290"/>
                  </a:lnTo>
                  <a:lnTo>
                    <a:pt x="42" y="283"/>
                  </a:lnTo>
                  <a:lnTo>
                    <a:pt x="43" y="277"/>
                  </a:lnTo>
                  <a:lnTo>
                    <a:pt x="43" y="270"/>
                  </a:lnTo>
                  <a:lnTo>
                    <a:pt x="46" y="264"/>
                  </a:lnTo>
                  <a:lnTo>
                    <a:pt x="46" y="257"/>
                  </a:lnTo>
                  <a:lnTo>
                    <a:pt x="51" y="251"/>
                  </a:lnTo>
                  <a:lnTo>
                    <a:pt x="51" y="244"/>
                  </a:lnTo>
                  <a:lnTo>
                    <a:pt x="53" y="238"/>
                  </a:lnTo>
                  <a:lnTo>
                    <a:pt x="58" y="231"/>
                  </a:lnTo>
                  <a:lnTo>
                    <a:pt x="61" y="225"/>
                  </a:lnTo>
                  <a:lnTo>
                    <a:pt x="64" y="217"/>
                  </a:lnTo>
                  <a:lnTo>
                    <a:pt x="64" y="211"/>
                  </a:lnTo>
                  <a:lnTo>
                    <a:pt x="64" y="205"/>
                  </a:lnTo>
                  <a:lnTo>
                    <a:pt x="66" y="198"/>
                  </a:lnTo>
                  <a:lnTo>
                    <a:pt x="69" y="191"/>
                  </a:lnTo>
                  <a:lnTo>
                    <a:pt x="69" y="184"/>
                  </a:lnTo>
                  <a:lnTo>
                    <a:pt x="70" y="178"/>
                  </a:lnTo>
                  <a:lnTo>
                    <a:pt x="70" y="171"/>
                  </a:lnTo>
                  <a:lnTo>
                    <a:pt x="74" y="165"/>
                  </a:lnTo>
                  <a:lnTo>
                    <a:pt x="75" y="158"/>
                  </a:lnTo>
                  <a:lnTo>
                    <a:pt x="76" y="152"/>
                  </a:lnTo>
                  <a:lnTo>
                    <a:pt x="76" y="145"/>
                  </a:lnTo>
                  <a:lnTo>
                    <a:pt x="76" y="139"/>
                  </a:lnTo>
                  <a:lnTo>
                    <a:pt x="79" y="132"/>
                  </a:lnTo>
                  <a:lnTo>
                    <a:pt x="81" y="125"/>
                  </a:lnTo>
                  <a:lnTo>
                    <a:pt x="86" y="118"/>
                  </a:lnTo>
                  <a:lnTo>
                    <a:pt x="89" y="113"/>
                  </a:lnTo>
                  <a:lnTo>
                    <a:pt x="91" y="106"/>
                  </a:lnTo>
                  <a:lnTo>
                    <a:pt x="96" y="99"/>
                  </a:lnTo>
                  <a:lnTo>
                    <a:pt x="96" y="92"/>
                  </a:lnTo>
                  <a:lnTo>
                    <a:pt x="99" y="86"/>
                  </a:lnTo>
                  <a:lnTo>
                    <a:pt x="99" y="79"/>
                  </a:lnTo>
                  <a:lnTo>
                    <a:pt x="99" y="72"/>
                  </a:lnTo>
                  <a:lnTo>
                    <a:pt x="102" y="66"/>
                  </a:lnTo>
                  <a:lnTo>
                    <a:pt x="103" y="59"/>
                  </a:lnTo>
                  <a:lnTo>
                    <a:pt x="104" y="53"/>
                  </a:lnTo>
                  <a:lnTo>
                    <a:pt x="105" y="46"/>
                  </a:lnTo>
                  <a:lnTo>
                    <a:pt x="105" y="40"/>
                  </a:lnTo>
                  <a:lnTo>
                    <a:pt x="106" y="32"/>
                  </a:lnTo>
                  <a:lnTo>
                    <a:pt x="106" y="26"/>
                  </a:lnTo>
                  <a:lnTo>
                    <a:pt x="106" y="19"/>
                  </a:lnTo>
                  <a:lnTo>
                    <a:pt x="108" y="14"/>
                  </a:lnTo>
                  <a:lnTo>
                    <a:pt x="109" y="6"/>
                  </a:lnTo>
                  <a:lnTo>
                    <a:pt x="111" y="0"/>
                  </a:lnTo>
                </a:path>
              </a:pathLst>
            </a:custGeom>
            <a:ln>
              <a:solidFill>
                <a:srgbClr val="FFC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AutoShape 27"/>
            <p:cNvSpPr>
              <a:spLocks noChangeArrowheads="1"/>
            </p:cNvSpPr>
            <p:nvPr/>
          </p:nvSpPr>
          <p:spPr bwMode="auto">
            <a:xfrm>
              <a:off x="790" y="2294"/>
              <a:ext cx="22" cy="103"/>
            </a:xfrm>
            <a:custGeom>
              <a:avLst/>
              <a:gdLst>
                <a:gd name="T0" fmla="*/ 0 w 153"/>
                <a:gd name="T1" fmla="*/ 0 h 410"/>
                <a:gd name="T2" fmla="*/ 0 w 153"/>
                <a:gd name="T3" fmla="*/ 0 h 410"/>
                <a:gd name="T4" fmla="*/ 0 w 153"/>
                <a:gd name="T5" fmla="*/ 0 h 410"/>
                <a:gd name="T6" fmla="*/ 0 w 153"/>
                <a:gd name="T7" fmla="*/ 0 h 410"/>
                <a:gd name="T8" fmla="*/ 0 w 153"/>
                <a:gd name="T9" fmla="*/ 0 h 410"/>
                <a:gd name="T10" fmla="*/ 0 w 153"/>
                <a:gd name="T11" fmla="*/ 0 h 410"/>
                <a:gd name="T12" fmla="*/ 0 w 153"/>
                <a:gd name="T13" fmla="*/ 0 h 410"/>
                <a:gd name="T14" fmla="*/ 0 w 153"/>
                <a:gd name="T15" fmla="*/ 0 h 410"/>
                <a:gd name="T16" fmla="*/ 0 w 153"/>
                <a:gd name="T17" fmla="*/ 0 h 410"/>
                <a:gd name="T18" fmla="*/ 0 w 153"/>
                <a:gd name="T19" fmla="*/ 0 h 410"/>
                <a:gd name="T20" fmla="*/ 0 w 153"/>
                <a:gd name="T21" fmla="*/ 0 h 410"/>
                <a:gd name="T22" fmla="*/ 0 w 153"/>
                <a:gd name="T23" fmla="*/ 0 h 410"/>
                <a:gd name="T24" fmla="*/ 0 w 153"/>
                <a:gd name="T25" fmla="*/ 0 h 410"/>
                <a:gd name="T26" fmla="*/ 0 w 153"/>
                <a:gd name="T27" fmla="*/ 0 h 410"/>
                <a:gd name="T28" fmla="*/ 0 w 153"/>
                <a:gd name="T29" fmla="*/ 0 h 410"/>
                <a:gd name="T30" fmla="*/ 0 w 153"/>
                <a:gd name="T31" fmla="*/ 0 h 410"/>
                <a:gd name="T32" fmla="*/ 0 w 153"/>
                <a:gd name="T33" fmla="*/ 0 h 410"/>
                <a:gd name="T34" fmla="*/ 0 w 153"/>
                <a:gd name="T35" fmla="*/ 0 h 410"/>
                <a:gd name="T36" fmla="*/ 0 w 153"/>
                <a:gd name="T37" fmla="*/ 0 h 410"/>
                <a:gd name="T38" fmla="*/ 0 w 153"/>
                <a:gd name="T39" fmla="*/ 0 h 410"/>
                <a:gd name="T40" fmla="*/ 0 w 153"/>
                <a:gd name="T41" fmla="*/ 0 h 410"/>
                <a:gd name="T42" fmla="*/ 0 w 153"/>
                <a:gd name="T43" fmla="*/ 0 h 410"/>
                <a:gd name="T44" fmla="*/ 0 w 153"/>
                <a:gd name="T45" fmla="*/ 0 h 410"/>
                <a:gd name="T46" fmla="*/ 0 w 153"/>
                <a:gd name="T47" fmla="*/ 0 h 410"/>
                <a:gd name="T48" fmla="*/ 0 w 153"/>
                <a:gd name="T49" fmla="*/ 0 h 410"/>
                <a:gd name="T50" fmla="*/ 0 w 153"/>
                <a:gd name="T51" fmla="*/ 0 h 410"/>
                <a:gd name="T52" fmla="*/ 0 w 153"/>
                <a:gd name="T53" fmla="*/ 0 h 410"/>
                <a:gd name="T54" fmla="*/ 0 w 153"/>
                <a:gd name="T55" fmla="*/ 0 h 410"/>
                <a:gd name="T56" fmla="*/ 0 w 153"/>
                <a:gd name="T57" fmla="*/ 0 h 410"/>
                <a:gd name="T58" fmla="*/ 0 w 153"/>
                <a:gd name="T59" fmla="*/ 0 h 410"/>
                <a:gd name="T60" fmla="*/ 0 w 153"/>
                <a:gd name="T61" fmla="*/ 0 h 410"/>
                <a:gd name="T62" fmla="*/ 0 w 153"/>
                <a:gd name="T63" fmla="*/ 0 h 410"/>
                <a:gd name="T64" fmla="*/ 0 w 153"/>
                <a:gd name="T65" fmla="*/ 0 h 410"/>
                <a:gd name="T66" fmla="*/ 0 w 153"/>
                <a:gd name="T67" fmla="*/ 0 h 410"/>
                <a:gd name="T68" fmla="*/ 0 w 153"/>
                <a:gd name="T69" fmla="*/ 0 h 410"/>
                <a:gd name="T70" fmla="*/ 0 w 153"/>
                <a:gd name="T71" fmla="*/ 0 h 410"/>
                <a:gd name="T72" fmla="*/ 0 w 153"/>
                <a:gd name="T73" fmla="*/ 0 h 410"/>
                <a:gd name="T74" fmla="*/ 0 w 153"/>
                <a:gd name="T75" fmla="*/ 0 h 410"/>
                <a:gd name="T76" fmla="*/ 0 w 153"/>
                <a:gd name="T77" fmla="*/ 0 h 410"/>
                <a:gd name="T78" fmla="*/ 0 w 153"/>
                <a:gd name="T79" fmla="*/ 0 h 410"/>
                <a:gd name="T80" fmla="*/ 0 w 153"/>
                <a:gd name="T81" fmla="*/ 0 h 410"/>
                <a:gd name="T82" fmla="*/ 0 w 153"/>
                <a:gd name="T83" fmla="*/ 0 h 410"/>
                <a:gd name="T84" fmla="*/ 0 w 153"/>
                <a:gd name="T85" fmla="*/ 0 h 410"/>
                <a:gd name="T86" fmla="*/ 0 w 153"/>
                <a:gd name="T87" fmla="*/ 0 h 410"/>
                <a:gd name="T88" fmla="*/ 0 w 153"/>
                <a:gd name="T89" fmla="*/ 0 h 410"/>
                <a:gd name="T90" fmla="*/ 0 w 153"/>
                <a:gd name="T91" fmla="*/ 0 h 410"/>
                <a:gd name="T92" fmla="*/ 0 w 153"/>
                <a:gd name="T93" fmla="*/ 0 h 410"/>
                <a:gd name="T94" fmla="*/ 0 w 153"/>
                <a:gd name="T95" fmla="*/ 0 h 410"/>
                <a:gd name="T96" fmla="*/ 0 w 153"/>
                <a:gd name="T97" fmla="*/ 0 h 410"/>
                <a:gd name="T98" fmla="*/ 0 w 153"/>
                <a:gd name="T99" fmla="*/ 0 h 410"/>
                <a:gd name="T100" fmla="*/ 0 w 153"/>
                <a:gd name="T101" fmla="*/ 0 h 410"/>
                <a:gd name="T102" fmla="*/ 0 w 153"/>
                <a:gd name="T103" fmla="*/ 0 h 410"/>
                <a:gd name="T104" fmla="*/ 0 w 153"/>
                <a:gd name="T105" fmla="*/ 0 h 410"/>
                <a:gd name="T106" fmla="*/ 0 w 153"/>
                <a:gd name="T107" fmla="*/ 0 h 410"/>
                <a:gd name="T108" fmla="*/ 0 w 153"/>
                <a:gd name="T109" fmla="*/ 0 h 410"/>
                <a:gd name="T110" fmla="*/ 0 w 153"/>
                <a:gd name="T111" fmla="*/ 0 h 410"/>
                <a:gd name="T112" fmla="*/ 0 w 153"/>
                <a:gd name="T113" fmla="*/ 0 h 410"/>
                <a:gd name="T114" fmla="*/ 0 w 153"/>
                <a:gd name="T115" fmla="*/ 0 h 410"/>
                <a:gd name="T116" fmla="*/ 0 w 153"/>
                <a:gd name="T117" fmla="*/ 0 h 410"/>
                <a:gd name="T118" fmla="*/ 0 w 153"/>
                <a:gd name="T119" fmla="*/ 0 h 410"/>
                <a:gd name="T120" fmla="*/ 0 w 153"/>
                <a:gd name="T121" fmla="*/ 0 h 410"/>
                <a:gd name="T122" fmla="*/ 0 w 153"/>
                <a:gd name="T123" fmla="*/ 0 h 410"/>
                <a:gd name="T124" fmla="*/ 0 w 153"/>
                <a:gd name="T125" fmla="*/ 0 h 410"/>
                <a:gd name="T126" fmla="*/ 0 w 153"/>
                <a:gd name="T127" fmla="*/ 0 h 410"/>
                <a:gd name="T128" fmla="*/ 153 w 153"/>
                <a:gd name="T129" fmla="*/ 41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T126" t="T127" r="T128" b="T129"/>
              <a:pathLst>
                <a:path w="153" h="410">
                  <a:moveTo>
                    <a:pt x="0" y="410"/>
                  </a:moveTo>
                  <a:lnTo>
                    <a:pt x="2" y="403"/>
                  </a:lnTo>
                  <a:lnTo>
                    <a:pt x="6" y="397"/>
                  </a:lnTo>
                  <a:lnTo>
                    <a:pt x="6" y="390"/>
                  </a:lnTo>
                  <a:lnTo>
                    <a:pt x="7" y="383"/>
                  </a:lnTo>
                  <a:lnTo>
                    <a:pt x="13" y="377"/>
                  </a:lnTo>
                  <a:lnTo>
                    <a:pt x="14" y="369"/>
                  </a:lnTo>
                  <a:lnTo>
                    <a:pt x="17" y="364"/>
                  </a:lnTo>
                  <a:lnTo>
                    <a:pt x="17" y="357"/>
                  </a:lnTo>
                  <a:lnTo>
                    <a:pt x="24" y="350"/>
                  </a:lnTo>
                  <a:lnTo>
                    <a:pt x="26" y="343"/>
                  </a:lnTo>
                  <a:lnTo>
                    <a:pt x="28" y="337"/>
                  </a:lnTo>
                  <a:lnTo>
                    <a:pt x="33" y="331"/>
                  </a:lnTo>
                  <a:lnTo>
                    <a:pt x="36" y="324"/>
                  </a:lnTo>
                  <a:lnTo>
                    <a:pt x="36" y="317"/>
                  </a:lnTo>
                  <a:lnTo>
                    <a:pt x="43" y="311"/>
                  </a:lnTo>
                  <a:lnTo>
                    <a:pt x="43" y="304"/>
                  </a:lnTo>
                  <a:lnTo>
                    <a:pt x="44" y="298"/>
                  </a:lnTo>
                  <a:lnTo>
                    <a:pt x="45" y="291"/>
                  </a:lnTo>
                  <a:lnTo>
                    <a:pt x="48" y="283"/>
                  </a:lnTo>
                  <a:lnTo>
                    <a:pt x="50" y="277"/>
                  </a:lnTo>
                  <a:lnTo>
                    <a:pt x="51" y="271"/>
                  </a:lnTo>
                  <a:lnTo>
                    <a:pt x="52" y="265"/>
                  </a:lnTo>
                  <a:lnTo>
                    <a:pt x="54" y="257"/>
                  </a:lnTo>
                  <a:lnTo>
                    <a:pt x="59" y="251"/>
                  </a:lnTo>
                  <a:lnTo>
                    <a:pt x="61" y="244"/>
                  </a:lnTo>
                  <a:lnTo>
                    <a:pt x="65" y="238"/>
                  </a:lnTo>
                  <a:lnTo>
                    <a:pt x="69" y="231"/>
                  </a:lnTo>
                  <a:lnTo>
                    <a:pt x="69" y="225"/>
                  </a:lnTo>
                  <a:lnTo>
                    <a:pt x="70" y="217"/>
                  </a:lnTo>
                  <a:lnTo>
                    <a:pt x="72" y="212"/>
                  </a:lnTo>
                  <a:lnTo>
                    <a:pt x="76" y="205"/>
                  </a:lnTo>
                  <a:lnTo>
                    <a:pt x="79" y="199"/>
                  </a:lnTo>
                  <a:lnTo>
                    <a:pt x="81" y="191"/>
                  </a:lnTo>
                  <a:lnTo>
                    <a:pt x="91" y="184"/>
                  </a:lnTo>
                  <a:lnTo>
                    <a:pt x="91" y="178"/>
                  </a:lnTo>
                  <a:lnTo>
                    <a:pt x="93" y="171"/>
                  </a:lnTo>
                  <a:lnTo>
                    <a:pt x="93" y="165"/>
                  </a:lnTo>
                  <a:lnTo>
                    <a:pt x="95" y="158"/>
                  </a:lnTo>
                  <a:lnTo>
                    <a:pt x="96" y="152"/>
                  </a:lnTo>
                  <a:lnTo>
                    <a:pt x="96" y="145"/>
                  </a:lnTo>
                  <a:lnTo>
                    <a:pt x="97" y="139"/>
                  </a:lnTo>
                  <a:lnTo>
                    <a:pt x="101" y="132"/>
                  </a:lnTo>
                  <a:lnTo>
                    <a:pt x="103" y="125"/>
                  </a:lnTo>
                  <a:lnTo>
                    <a:pt x="106" y="118"/>
                  </a:lnTo>
                  <a:lnTo>
                    <a:pt x="108" y="113"/>
                  </a:lnTo>
                  <a:lnTo>
                    <a:pt x="108" y="105"/>
                  </a:lnTo>
                  <a:lnTo>
                    <a:pt x="109" y="98"/>
                  </a:lnTo>
                  <a:lnTo>
                    <a:pt x="110" y="92"/>
                  </a:lnTo>
                  <a:lnTo>
                    <a:pt x="111" y="85"/>
                  </a:lnTo>
                  <a:lnTo>
                    <a:pt x="113" y="79"/>
                  </a:lnTo>
                  <a:lnTo>
                    <a:pt x="114" y="72"/>
                  </a:lnTo>
                  <a:lnTo>
                    <a:pt x="123" y="66"/>
                  </a:lnTo>
                  <a:lnTo>
                    <a:pt x="126" y="58"/>
                  </a:lnTo>
                  <a:lnTo>
                    <a:pt x="132" y="53"/>
                  </a:lnTo>
                  <a:lnTo>
                    <a:pt x="135" y="46"/>
                  </a:lnTo>
                  <a:lnTo>
                    <a:pt x="136" y="39"/>
                  </a:lnTo>
                  <a:lnTo>
                    <a:pt x="138" y="32"/>
                  </a:lnTo>
                  <a:lnTo>
                    <a:pt x="142" y="26"/>
                  </a:lnTo>
                  <a:lnTo>
                    <a:pt x="146" y="20"/>
                  </a:lnTo>
                  <a:lnTo>
                    <a:pt x="146" y="13"/>
                  </a:lnTo>
                  <a:lnTo>
                    <a:pt x="149" y="6"/>
                  </a:lnTo>
                  <a:lnTo>
                    <a:pt x="153" y="0"/>
                  </a:lnTo>
                </a:path>
              </a:pathLst>
            </a:custGeom>
            <a:ln>
              <a:solidFill>
                <a:srgbClr val="FFC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AutoShape 28"/>
            <p:cNvSpPr>
              <a:spLocks noChangeArrowheads="1"/>
            </p:cNvSpPr>
            <p:nvPr/>
          </p:nvSpPr>
          <p:spPr bwMode="auto">
            <a:xfrm>
              <a:off x="812" y="2188"/>
              <a:ext cx="44" cy="106"/>
            </a:xfrm>
            <a:custGeom>
              <a:avLst/>
              <a:gdLst>
                <a:gd name="T0" fmla="*/ 0 w 323"/>
                <a:gd name="T1" fmla="*/ 0 h 425"/>
                <a:gd name="T2" fmla="*/ 0 w 323"/>
                <a:gd name="T3" fmla="*/ 0 h 425"/>
                <a:gd name="T4" fmla="*/ 0 w 323"/>
                <a:gd name="T5" fmla="*/ 0 h 425"/>
                <a:gd name="T6" fmla="*/ 0 w 323"/>
                <a:gd name="T7" fmla="*/ 0 h 425"/>
                <a:gd name="T8" fmla="*/ 0 w 323"/>
                <a:gd name="T9" fmla="*/ 0 h 425"/>
                <a:gd name="T10" fmla="*/ 0 w 323"/>
                <a:gd name="T11" fmla="*/ 0 h 425"/>
                <a:gd name="T12" fmla="*/ 0 w 323"/>
                <a:gd name="T13" fmla="*/ 0 h 425"/>
                <a:gd name="T14" fmla="*/ 0 w 323"/>
                <a:gd name="T15" fmla="*/ 0 h 425"/>
                <a:gd name="T16" fmla="*/ 0 w 323"/>
                <a:gd name="T17" fmla="*/ 0 h 425"/>
                <a:gd name="T18" fmla="*/ 0 w 323"/>
                <a:gd name="T19" fmla="*/ 0 h 425"/>
                <a:gd name="T20" fmla="*/ 0 w 323"/>
                <a:gd name="T21" fmla="*/ 0 h 425"/>
                <a:gd name="T22" fmla="*/ 0 w 323"/>
                <a:gd name="T23" fmla="*/ 0 h 425"/>
                <a:gd name="T24" fmla="*/ 0 w 323"/>
                <a:gd name="T25" fmla="*/ 0 h 425"/>
                <a:gd name="T26" fmla="*/ 0 w 323"/>
                <a:gd name="T27" fmla="*/ 0 h 425"/>
                <a:gd name="T28" fmla="*/ 0 w 323"/>
                <a:gd name="T29" fmla="*/ 0 h 425"/>
                <a:gd name="T30" fmla="*/ 0 w 323"/>
                <a:gd name="T31" fmla="*/ 0 h 425"/>
                <a:gd name="T32" fmla="*/ 0 w 323"/>
                <a:gd name="T33" fmla="*/ 0 h 425"/>
                <a:gd name="T34" fmla="*/ 0 w 323"/>
                <a:gd name="T35" fmla="*/ 0 h 425"/>
                <a:gd name="T36" fmla="*/ 0 w 323"/>
                <a:gd name="T37" fmla="*/ 0 h 425"/>
                <a:gd name="T38" fmla="*/ 0 w 323"/>
                <a:gd name="T39" fmla="*/ 0 h 425"/>
                <a:gd name="T40" fmla="*/ 0 w 323"/>
                <a:gd name="T41" fmla="*/ 0 h 425"/>
                <a:gd name="T42" fmla="*/ 0 w 323"/>
                <a:gd name="T43" fmla="*/ 0 h 425"/>
                <a:gd name="T44" fmla="*/ 0 w 323"/>
                <a:gd name="T45" fmla="*/ 0 h 425"/>
                <a:gd name="T46" fmla="*/ 0 w 323"/>
                <a:gd name="T47" fmla="*/ 0 h 425"/>
                <a:gd name="T48" fmla="*/ 0 w 323"/>
                <a:gd name="T49" fmla="*/ 0 h 425"/>
                <a:gd name="T50" fmla="*/ 0 w 323"/>
                <a:gd name="T51" fmla="*/ 0 h 425"/>
                <a:gd name="T52" fmla="*/ 0 w 323"/>
                <a:gd name="T53" fmla="*/ 0 h 425"/>
                <a:gd name="T54" fmla="*/ 0 w 323"/>
                <a:gd name="T55" fmla="*/ 0 h 425"/>
                <a:gd name="T56" fmla="*/ 0 w 323"/>
                <a:gd name="T57" fmla="*/ 0 h 425"/>
                <a:gd name="T58" fmla="*/ 0 w 323"/>
                <a:gd name="T59" fmla="*/ 0 h 425"/>
                <a:gd name="T60" fmla="*/ 0 w 323"/>
                <a:gd name="T61" fmla="*/ 0 h 425"/>
                <a:gd name="T62" fmla="*/ 0 w 323"/>
                <a:gd name="T63" fmla="*/ 0 h 425"/>
                <a:gd name="T64" fmla="*/ 0 w 323"/>
                <a:gd name="T65" fmla="*/ 0 h 425"/>
                <a:gd name="T66" fmla="*/ 323 w 323"/>
                <a:gd name="T67" fmla="*/ 4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T64" t="T65" r="T66" b="T67"/>
              <a:pathLst>
                <a:path w="323" h="425">
                  <a:moveTo>
                    <a:pt x="0" y="425"/>
                  </a:moveTo>
                  <a:lnTo>
                    <a:pt x="6" y="418"/>
                  </a:lnTo>
                  <a:lnTo>
                    <a:pt x="7" y="411"/>
                  </a:lnTo>
                  <a:lnTo>
                    <a:pt x="8" y="405"/>
                  </a:lnTo>
                  <a:lnTo>
                    <a:pt x="11" y="397"/>
                  </a:lnTo>
                  <a:lnTo>
                    <a:pt x="13" y="391"/>
                  </a:lnTo>
                  <a:lnTo>
                    <a:pt x="20" y="385"/>
                  </a:lnTo>
                  <a:lnTo>
                    <a:pt x="24" y="378"/>
                  </a:lnTo>
                  <a:lnTo>
                    <a:pt x="26" y="371"/>
                  </a:lnTo>
                  <a:lnTo>
                    <a:pt x="28" y="365"/>
                  </a:lnTo>
                  <a:lnTo>
                    <a:pt x="29" y="358"/>
                  </a:lnTo>
                  <a:lnTo>
                    <a:pt x="37" y="352"/>
                  </a:lnTo>
                  <a:lnTo>
                    <a:pt x="46" y="345"/>
                  </a:lnTo>
                  <a:lnTo>
                    <a:pt x="52" y="339"/>
                  </a:lnTo>
                  <a:lnTo>
                    <a:pt x="54" y="331"/>
                  </a:lnTo>
                  <a:lnTo>
                    <a:pt x="56" y="326"/>
                  </a:lnTo>
                  <a:lnTo>
                    <a:pt x="56" y="319"/>
                  </a:lnTo>
                  <a:lnTo>
                    <a:pt x="63" y="311"/>
                  </a:lnTo>
                  <a:lnTo>
                    <a:pt x="70" y="305"/>
                  </a:lnTo>
                  <a:lnTo>
                    <a:pt x="70" y="298"/>
                  </a:lnTo>
                  <a:lnTo>
                    <a:pt x="71" y="292"/>
                  </a:lnTo>
                  <a:lnTo>
                    <a:pt x="71" y="285"/>
                  </a:lnTo>
                  <a:lnTo>
                    <a:pt x="75" y="279"/>
                  </a:lnTo>
                  <a:lnTo>
                    <a:pt x="75" y="272"/>
                  </a:lnTo>
                  <a:lnTo>
                    <a:pt x="87" y="266"/>
                  </a:lnTo>
                  <a:lnTo>
                    <a:pt x="88" y="259"/>
                  </a:lnTo>
                  <a:lnTo>
                    <a:pt x="90" y="253"/>
                  </a:lnTo>
                  <a:lnTo>
                    <a:pt x="93" y="245"/>
                  </a:lnTo>
                  <a:lnTo>
                    <a:pt x="95" y="239"/>
                  </a:lnTo>
                  <a:lnTo>
                    <a:pt x="95" y="232"/>
                  </a:lnTo>
                  <a:lnTo>
                    <a:pt x="95" y="227"/>
                  </a:lnTo>
                  <a:lnTo>
                    <a:pt x="96" y="219"/>
                  </a:lnTo>
                  <a:lnTo>
                    <a:pt x="101" y="212"/>
                  </a:lnTo>
                  <a:lnTo>
                    <a:pt x="111" y="206"/>
                  </a:lnTo>
                  <a:lnTo>
                    <a:pt x="117" y="199"/>
                  </a:lnTo>
                  <a:lnTo>
                    <a:pt x="127" y="193"/>
                  </a:lnTo>
                  <a:lnTo>
                    <a:pt x="128" y="186"/>
                  </a:lnTo>
                  <a:lnTo>
                    <a:pt x="142" y="179"/>
                  </a:lnTo>
                  <a:lnTo>
                    <a:pt x="154" y="172"/>
                  </a:lnTo>
                  <a:lnTo>
                    <a:pt x="160" y="167"/>
                  </a:lnTo>
                  <a:lnTo>
                    <a:pt x="165" y="159"/>
                  </a:lnTo>
                  <a:lnTo>
                    <a:pt x="169" y="153"/>
                  </a:lnTo>
                  <a:lnTo>
                    <a:pt x="179" y="146"/>
                  </a:lnTo>
                  <a:lnTo>
                    <a:pt x="180" y="140"/>
                  </a:lnTo>
                  <a:lnTo>
                    <a:pt x="184" y="133"/>
                  </a:lnTo>
                  <a:lnTo>
                    <a:pt x="189" y="126"/>
                  </a:lnTo>
                  <a:lnTo>
                    <a:pt x="189" y="120"/>
                  </a:lnTo>
                  <a:lnTo>
                    <a:pt x="194" y="112"/>
                  </a:lnTo>
                  <a:lnTo>
                    <a:pt x="210" y="107"/>
                  </a:lnTo>
                  <a:lnTo>
                    <a:pt x="212" y="100"/>
                  </a:lnTo>
                  <a:lnTo>
                    <a:pt x="222" y="93"/>
                  </a:lnTo>
                  <a:lnTo>
                    <a:pt x="230" y="86"/>
                  </a:lnTo>
                  <a:lnTo>
                    <a:pt x="231" y="80"/>
                  </a:lnTo>
                  <a:lnTo>
                    <a:pt x="246" y="73"/>
                  </a:lnTo>
                  <a:lnTo>
                    <a:pt x="257" y="67"/>
                  </a:lnTo>
                  <a:lnTo>
                    <a:pt x="259" y="60"/>
                  </a:lnTo>
                  <a:lnTo>
                    <a:pt x="261" y="52"/>
                  </a:lnTo>
                  <a:lnTo>
                    <a:pt x="269" y="47"/>
                  </a:lnTo>
                  <a:lnTo>
                    <a:pt x="271" y="41"/>
                  </a:lnTo>
                  <a:lnTo>
                    <a:pt x="273" y="34"/>
                  </a:lnTo>
                  <a:lnTo>
                    <a:pt x="274" y="26"/>
                  </a:lnTo>
                  <a:lnTo>
                    <a:pt x="282" y="20"/>
                  </a:lnTo>
                  <a:lnTo>
                    <a:pt x="297" y="14"/>
                  </a:lnTo>
                  <a:lnTo>
                    <a:pt x="305" y="7"/>
                  </a:lnTo>
                  <a:lnTo>
                    <a:pt x="323" y="0"/>
                  </a:lnTo>
                </a:path>
              </a:pathLst>
            </a:custGeom>
            <a:ln>
              <a:solidFill>
                <a:srgbClr val="FFC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AutoShape 29"/>
            <p:cNvSpPr>
              <a:spLocks noChangeArrowheads="1"/>
            </p:cNvSpPr>
            <p:nvPr/>
          </p:nvSpPr>
          <p:spPr bwMode="auto">
            <a:xfrm>
              <a:off x="856" y="2097"/>
              <a:ext cx="70" cy="91"/>
            </a:xfrm>
            <a:custGeom>
              <a:avLst/>
              <a:gdLst>
                <a:gd name="T0" fmla="*/ 0 w 498"/>
                <a:gd name="T1" fmla="*/ 0 h 365"/>
                <a:gd name="T2" fmla="*/ 0 w 498"/>
                <a:gd name="T3" fmla="*/ 0 h 365"/>
                <a:gd name="T4" fmla="*/ 0 w 498"/>
                <a:gd name="T5" fmla="*/ 0 h 365"/>
                <a:gd name="T6" fmla="*/ 0 w 498"/>
                <a:gd name="T7" fmla="*/ 0 h 365"/>
                <a:gd name="T8" fmla="*/ 0 w 498"/>
                <a:gd name="T9" fmla="*/ 0 h 365"/>
                <a:gd name="T10" fmla="*/ 0 w 498"/>
                <a:gd name="T11" fmla="*/ 0 h 365"/>
                <a:gd name="T12" fmla="*/ 0 w 498"/>
                <a:gd name="T13" fmla="*/ 0 h 365"/>
                <a:gd name="T14" fmla="*/ 0 w 498"/>
                <a:gd name="T15" fmla="*/ 0 h 365"/>
                <a:gd name="T16" fmla="*/ 0 w 498"/>
                <a:gd name="T17" fmla="*/ 0 h 365"/>
                <a:gd name="T18" fmla="*/ 0 w 498"/>
                <a:gd name="T19" fmla="*/ 0 h 365"/>
                <a:gd name="T20" fmla="*/ 0 w 498"/>
                <a:gd name="T21" fmla="*/ 0 h 365"/>
                <a:gd name="T22" fmla="*/ 0 w 498"/>
                <a:gd name="T23" fmla="*/ 0 h 365"/>
                <a:gd name="T24" fmla="*/ 0 w 498"/>
                <a:gd name="T25" fmla="*/ 0 h 365"/>
                <a:gd name="T26" fmla="*/ 0 w 498"/>
                <a:gd name="T27" fmla="*/ 0 h 365"/>
                <a:gd name="T28" fmla="*/ 0 w 498"/>
                <a:gd name="T29" fmla="*/ 0 h 365"/>
                <a:gd name="T30" fmla="*/ 0 w 498"/>
                <a:gd name="T31" fmla="*/ 0 h 365"/>
                <a:gd name="T32" fmla="*/ 0 w 498"/>
                <a:gd name="T33" fmla="*/ 0 h 365"/>
                <a:gd name="T34" fmla="*/ 0 w 498"/>
                <a:gd name="T35" fmla="*/ 0 h 365"/>
                <a:gd name="T36" fmla="*/ 0 w 498"/>
                <a:gd name="T37" fmla="*/ 0 h 365"/>
                <a:gd name="T38" fmla="*/ 0 w 498"/>
                <a:gd name="T39" fmla="*/ 0 h 365"/>
                <a:gd name="T40" fmla="*/ 0 w 498"/>
                <a:gd name="T41" fmla="*/ 0 h 365"/>
                <a:gd name="T42" fmla="*/ 0 w 498"/>
                <a:gd name="T43" fmla="*/ 0 h 365"/>
                <a:gd name="T44" fmla="*/ 0 w 498"/>
                <a:gd name="T45" fmla="*/ 0 h 365"/>
                <a:gd name="T46" fmla="*/ 0 w 498"/>
                <a:gd name="T47" fmla="*/ 0 h 365"/>
                <a:gd name="T48" fmla="*/ 0 w 498"/>
                <a:gd name="T49" fmla="*/ 0 h 365"/>
                <a:gd name="T50" fmla="*/ 0 w 498"/>
                <a:gd name="T51" fmla="*/ 0 h 365"/>
                <a:gd name="T52" fmla="*/ 0 w 498"/>
                <a:gd name="T53" fmla="*/ 0 h 365"/>
                <a:gd name="T54" fmla="*/ 0 w 498"/>
                <a:gd name="T55" fmla="*/ 0 h 365"/>
                <a:gd name="T56" fmla="*/ 0 w 498"/>
                <a:gd name="T57" fmla="*/ 0 h 365"/>
                <a:gd name="T58" fmla="*/ 0 w 498"/>
                <a:gd name="T59" fmla="*/ 0 h 365"/>
                <a:gd name="T60" fmla="*/ 0 w 498"/>
                <a:gd name="T61" fmla="*/ 0 h 365"/>
                <a:gd name="T62" fmla="*/ 0 w 498"/>
                <a:gd name="T63" fmla="*/ 0 h 365"/>
                <a:gd name="T64" fmla="*/ 0 w 498"/>
                <a:gd name="T65" fmla="*/ 0 h 365"/>
                <a:gd name="T66" fmla="*/ 0 w 498"/>
                <a:gd name="T67" fmla="*/ 0 h 365"/>
                <a:gd name="T68" fmla="*/ 0 w 498"/>
                <a:gd name="T69" fmla="*/ 0 h 365"/>
                <a:gd name="T70" fmla="*/ 0 w 498"/>
                <a:gd name="T71" fmla="*/ 0 h 365"/>
                <a:gd name="T72" fmla="*/ 0 w 498"/>
                <a:gd name="T73" fmla="*/ 0 h 365"/>
                <a:gd name="T74" fmla="*/ 0 w 498"/>
                <a:gd name="T75" fmla="*/ 0 h 365"/>
                <a:gd name="T76" fmla="*/ 0 w 498"/>
                <a:gd name="T77" fmla="*/ 0 h 365"/>
                <a:gd name="T78" fmla="*/ 0 w 498"/>
                <a:gd name="T79" fmla="*/ 0 h 365"/>
                <a:gd name="T80" fmla="*/ 0 w 498"/>
                <a:gd name="T81" fmla="*/ 0 h 365"/>
                <a:gd name="T82" fmla="*/ 0 w 498"/>
                <a:gd name="T83" fmla="*/ 0 h 365"/>
                <a:gd name="T84" fmla="*/ 0 w 498"/>
                <a:gd name="T85" fmla="*/ 0 h 365"/>
                <a:gd name="T86" fmla="*/ 0 w 498"/>
                <a:gd name="T87" fmla="*/ 0 h 365"/>
                <a:gd name="T88" fmla="*/ 0 w 498"/>
                <a:gd name="T89" fmla="*/ 0 h 365"/>
                <a:gd name="T90" fmla="*/ 0 w 498"/>
                <a:gd name="T91" fmla="*/ 0 h 365"/>
                <a:gd name="T92" fmla="*/ 0 w 498"/>
                <a:gd name="T93" fmla="*/ 0 h 365"/>
                <a:gd name="T94" fmla="*/ 0 w 498"/>
                <a:gd name="T95" fmla="*/ 0 h 365"/>
                <a:gd name="T96" fmla="*/ 0 w 498"/>
                <a:gd name="T97" fmla="*/ 0 h 365"/>
                <a:gd name="T98" fmla="*/ 0 w 498"/>
                <a:gd name="T99" fmla="*/ 0 h 365"/>
                <a:gd name="T100" fmla="*/ 0 w 498"/>
                <a:gd name="T101" fmla="*/ 0 h 365"/>
                <a:gd name="T102" fmla="*/ 0 w 498"/>
                <a:gd name="T103" fmla="*/ 0 h 365"/>
                <a:gd name="T104" fmla="*/ 0 w 498"/>
                <a:gd name="T105" fmla="*/ 0 h 365"/>
                <a:gd name="T106" fmla="*/ 0 w 498"/>
                <a:gd name="T107" fmla="*/ 0 h 365"/>
                <a:gd name="T108" fmla="*/ 0 w 498"/>
                <a:gd name="T109" fmla="*/ 0 h 365"/>
                <a:gd name="T110" fmla="*/ 0 w 498"/>
                <a:gd name="T111" fmla="*/ 0 h 365"/>
                <a:gd name="T112" fmla="*/ 0 w 498"/>
                <a:gd name="T113" fmla="*/ 0 h 365"/>
                <a:gd name="T114" fmla="*/ 0 w 498"/>
                <a:gd name="T115" fmla="*/ 0 h 365"/>
                <a:gd name="T116" fmla="*/ 0 w 498"/>
                <a:gd name="T117" fmla="*/ 0 h 365"/>
                <a:gd name="T118" fmla="*/ 0 w 498"/>
                <a:gd name="T119" fmla="*/ 0 h 365"/>
                <a:gd name="T120" fmla="*/ 0 w 498"/>
                <a:gd name="T121" fmla="*/ 0 h 365"/>
                <a:gd name="T122" fmla="*/ 0 w 498"/>
                <a:gd name="T123" fmla="*/ 0 h 365"/>
                <a:gd name="T124" fmla="*/ 0 w 498"/>
                <a:gd name="T125" fmla="*/ 0 h 365"/>
                <a:gd name="T126" fmla="*/ 0 w 498"/>
                <a:gd name="T127" fmla="*/ 0 h 365"/>
                <a:gd name="T128" fmla="*/ 498 w 498"/>
                <a:gd name="T129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T126" t="T127" r="T128" b="T129"/>
              <a:pathLst>
                <a:path w="498" h="365">
                  <a:moveTo>
                    <a:pt x="0" y="365"/>
                  </a:moveTo>
                  <a:lnTo>
                    <a:pt x="3" y="359"/>
                  </a:lnTo>
                  <a:lnTo>
                    <a:pt x="6" y="352"/>
                  </a:lnTo>
                  <a:lnTo>
                    <a:pt x="6" y="346"/>
                  </a:lnTo>
                  <a:lnTo>
                    <a:pt x="13" y="339"/>
                  </a:lnTo>
                  <a:lnTo>
                    <a:pt x="23" y="332"/>
                  </a:lnTo>
                  <a:lnTo>
                    <a:pt x="25" y="325"/>
                  </a:lnTo>
                  <a:lnTo>
                    <a:pt x="36" y="320"/>
                  </a:lnTo>
                  <a:lnTo>
                    <a:pt x="40" y="312"/>
                  </a:lnTo>
                  <a:lnTo>
                    <a:pt x="42" y="305"/>
                  </a:lnTo>
                  <a:lnTo>
                    <a:pt x="46" y="299"/>
                  </a:lnTo>
                  <a:lnTo>
                    <a:pt x="56" y="292"/>
                  </a:lnTo>
                  <a:lnTo>
                    <a:pt x="66" y="286"/>
                  </a:lnTo>
                  <a:lnTo>
                    <a:pt x="68" y="279"/>
                  </a:lnTo>
                  <a:lnTo>
                    <a:pt x="80" y="273"/>
                  </a:lnTo>
                  <a:lnTo>
                    <a:pt x="83" y="265"/>
                  </a:lnTo>
                  <a:lnTo>
                    <a:pt x="83" y="260"/>
                  </a:lnTo>
                  <a:lnTo>
                    <a:pt x="86" y="253"/>
                  </a:lnTo>
                  <a:lnTo>
                    <a:pt x="105" y="246"/>
                  </a:lnTo>
                  <a:lnTo>
                    <a:pt x="115" y="246"/>
                  </a:lnTo>
                  <a:lnTo>
                    <a:pt x="124" y="239"/>
                  </a:lnTo>
                  <a:lnTo>
                    <a:pt x="138" y="233"/>
                  </a:lnTo>
                  <a:lnTo>
                    <a:pt x="159" y="233"/>
                  </a:lnTo>
                  <a:lnTo>
                    <a:pt x="168" y="226"/>
                  </a:lnTo>
                  <a:lnTo>
                    <a:pt x="178" y="220"/>
                  </a:lnTo>
                  <a:lnTo>
                    <a:pt x="180" y="213"/>
                  </a:lnTo>
                  <a:lnTo>
                    <a:pt x="185" y="205"/>
                  </a:lnTo>
                  <a:lnTo>
                    <a:pt x="188" y="200"/>
                  </a:lnTo>
                  <a:lnTo>
                    <a:pt x="191" y="193"/>
                  </a:lnTo>
                  <a:lnTo>
                    <a:pt x="201" y="186"/>
                  </a:lnTo>
                  <a:lnTo>
                    <a:pt x="210" y="179"/>
                  </a:lnTo>
                  <a:lnTo>
                    <a:pt x="212" y="173"/>
                  </a:lnTo>
                  <a:lnTo>
                    <a:pt x="227" y="166"/>
                  </a:lnTo>
                  <a:lnTo>
                    <a:pt x="237" y="160"/>
                  </a:lnTo>
                  <a:lnTo>
                    <a:pt x="254" y="153"/>
                  </a:lnTo>
                  <a:lnTo>
                    <a:pt x="256" y="146"/>
                  </a:lnTo>
                  <a:lnTo>
                    <a:pt x="264" y="140"/>
                  </a:lnTo>
                  <a:lnTo>
                    <a:pt x="269" y="134"/>
                  </a:lnTo>
                  <a:lnTo>
                    <a:pt x="274" y="126"/>
                  </a:lnTo>
                  <a:lnTo>
                    <a:pt x="279" y="119"/>
                  </a:lnTo>
                  <a:lnTo>
                    <a:pt x="279" y="113"/>
                  </a:lnTo>
                  <a:lnTo>
                    <a:pt x="293" y="106"/>
                  </a:lnTo>
                  <a:lnTo>
                    <a:pt x="307" y="100"/>
                  </a:lnTo>
                  <a:lnTo>
                    <a:pt x="311" y="93"/>
                  </a:lnTo>
                  <a:lnTo>
                    <a:pt x="318" y="86"/>
                  </a:lnTo>
                  <a:lnTo>
                    <a:pt x="342" y="86"/>
                  </a:lnTo>
                  <a:lnTo>
                    <a:pt x="344" y="80"/>
                  </a:lnTo>
                  <a:lnTo>
                    <a:pt x="346" y="74"/>
                  </a:lnTo>
                  <a:lnTo>
                    <a:pt x="370" y="74"/>
                  </a:lnTo>
                  <a:lnTo>
                    <a:pt x="373" y="66"/>
                  </a:lnTo>
                  <a:lnTo>
                    <a:pt x="383" y="66"/>
                  </a:lnTo>
                  <a:lnTo>
                    <a:pt x="384" y="60"/>
                  </a:lnTo>
                  <a:lnTo>
                    <a:pt x="391" y="53"/>
                  </a:lnTo>
                  <a:lnTo>
                    <a:pt x="411" y="53"/>
                  </a:lnTo>
                  <a:lnTo>
                    <a:pt x="416" y="47"/>
                  </a:lnTo>
                  <a:lnTo>
                    <a:pt x="434" y="40"/>
                  </a:lnTo>
                  <a:lnTo>
                    <a:pt x="444" y="34"/>
                  </a:lnTo>
                  <a:lnTo>
                    <a:pt x="455" y="34"/>
                  </a:lnTo>
                  <a:lnTo>
                    <a:pt x="455" y="26"/>
                  </a:lnTo>
                  <a:lnTo>
                    <a:pt x="460" y="20"/>
                  </a:lnTo>
                  <a:lnTo>
                    <a:pt x="472" y="14"/>
                  </a:lnTo>
                  <a:lnTo>
                    <a:pt x="484" y="6"/>
                  </a:lnTo>
                  <a:lnTo>
                    <a:pt x="498" y="0"/>
                  </a:lnTo>
                </a:path>
              </a:pathLst>
            </a:custGeom>
            <a:ln>
              <a:solidFill>
                <a:srgbClr val="FFC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AutoShape 30"/>
            <p:cNvSpPr>
              <a:spLocks noChangeArrowheads="1"/>
            </p:cNvSpPr>
            <p:nvPr/>
          </p:nvSpPr>
          <p:spPr bwMode="auto">
            <a:xfrm>
              <a:off x="926" y="2007"/>
              <a:ext cx="100" cy="90"/>
            </a:xfrm>
            <a:custGeom>
              <a:avLst/>
              <a:gdLst>
                <a:gd name="T0" fmla="*/ 0 w 717"/>
                <a:gd name="T1" fmla="*/ 0 h 360"/>
                <a:gd name="T2" fmla="*/ 0 w 717"/>
                <a:gd name="T3" fmla="*/ 0 h 360"/>
                <a:gd name="T4" fmla="*/ 0 w 717"/>
                <a:gd name="T5" fmla="*/ 0 h 360"/>
                <a:gd name="T6" fmla="*/ 0 w 717"/>
                <a:gd name="T7" fmla="*/ 0 h 360"/>
                <a:gd name="T8" fmla="*/ 0 w 717"/>
                <a:gd name="T9" fmla="*/ 0 h 360"/>
                <a:gd name="T10" fmla="*/ 0 w 717"/>
                <a:gd name="T11" fmla="*/ 0 h 360"/>
                <a:gd name="T12" fmla="*/ 0 w 717"/>
                <a:gd name="T13" fmla="*/ 0 h 360"/>
                <a:gd name="T14" fmla="*/ 0 w 717"/>
                <a:gd name="T15" fmla="*/ 0 h 360"/>
                <a:gd name="T16" fmla="*/ 0 w 717"/>
                <a:gd name="T17" fmla="*/ 0 h 360"/>
                <a:gd name="T18" fmla="*/ 0 w 717"/>
                <a:gd name="T19" fmla="*/ 0 h 360"/>
                <a:gd name="T20" fmla="*/ 0 w 717"/>
                <a:gd name="T21" fmla="*/ 0 h 360"/>
                <a:gd name="T22" fmla="*/ 0 w 717"/>
                <a:gd name="T23" fmla="*/ 0 h 360"/>
                <a:gd name="T24" fmla="*/ 0 w 717"/>
                <a:gd name="T25" fmla="*/ 0 h 360"/>
                <a:gd name="T26" fmla="*/ 0 w 717"/>
                <a:gd name="T27" fmla="*/ 0 h 360"/>
                <a:gd name="T28" fmla="*/ 0 w 717"/>
                <a:gd name="T29" fmla="*/ 0 h 360"/>
                <a:gd name="T30" fmla="*/ 0 w 717"/>
                <a:gd name="T31" fmla="*/ 0 h 360"/>
                <a:gd name="T32" fmla="*/ 0 w 717"/>
                <a:gd name="T33" fmla="*/ 0 h 360"/>
                <a:gd name="T34" fmla="*/ 0 w 717"/>
                <a:gd name="T35" fmla="*/ 0 h 360"/>
                <a:gd name="T36" fmla="*/ 0 w 717"/>
                <a:gd name="T37" fmla="*/ 0 h 360"/>
                <a:gd name="T38" fmla="*/ 0 w 717"/>
                <a:gd name="T39" fmla="*/ 0 h 360"/>
                <a:gd name="T40" fmla="*/ 0 w 717"/>
                <a:gd name="T41" fmla="*/ 0 h 360"/>
                <a:gd name="T42" fmla="*/ 0 w 717"/>
                <a:gd name="T43" fmla="*/ 0 h 360"/>
                <a:gd name="T44" fmla="*/ 0 w 717"/>
                <a:gd name="T45" fmla="*/ 0 h 360"/>
                <a:gd name="T46" fmla="*/ 0 w 717"/>
                <a:gd name="T47" fmla="*/ 0 h 360"/>
                <a:gd name="T48" fmla="*/ 0 w 717"/>
                <a:gd name="T49" fmla="*/ 0 h 360"/>
                <a:gd name="T50" fmla="*/ 0 w 717"/>
                <a:gd name="T51" fmla="*/ 0 h 360"/>
                <a:gd name="T52" fmla="*/ 0 w 717"/>
                <a:gd name="T53" fmla="*/ 0 h 360"/>
                <a:gd name="T54" fmla="*/ 0 w 717"/>
                <a:gd name="T55" fmla="*/ 0 h 360"/>
                <a:gd name="T56" fmla="*/ 0 w 717"/>
                <a:gd name="T57" fmla="*/ 0 h 360"/>
                <a:gd name="T58" fmla="*/ 0 w 717"/>
                <a:gd name="T59" fmla="*/ 0 h 360"/>
                <a:gd name="T60" fmla="*/ 0 w 717"/>
                <a:gd name="T61" fmla="*/ 0 h 360"/>
                <a:gd name="T62" fmla="*/ 0 w 717"/>
                <a:gd name="T63" fmla="*/ 0 h 360"/>
                <a:gd name="T64" fmla="*/ 0 w 717"/>
                <a:gd name="T65" fmla="*/ 0 h 360"/>
                <a:gd name="T66" fmla="*/ 717 w 717"/>
                <a:gd name="T67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T64" t="T65" r="T66" b="T67"/>
              <a:pathLst>
                <a:path w="717" h="360">
                  <a:moveTo>
                    <a:pt x="0" y="360"/>
                  </a:moveTo>
                  <a:lnTo>
                    <a:pt x="12" y="353"/>
                  </a:lnTo>
                  <a:lnTo>
                    <a:pt x="28" y="353"/>
                  </a:lnTo>
                  <a:lnTo>
                    <a:pt x="42" y="347"/>
                  </a:lnTo>
                  <a:lnTo>
                    <a:pt x="53" y="340"/>
                  </a:lnTo>
                  <a:lnTo>
                    <a:pt x="55" y="334"/>
                  </a:lnTo>
                  <a:lnTo>
                    <a:pt x="67" y="334"/>
                  </a:lnTo>
                  <a:lnTo>
                    <a:pt x="77" y="326"/>
                  </a:lnTo>
                  <a:lnTo>
                    <a:pt x="78" y="321"/>
                  </a:lnTo>
                  <a:lnTo>
                    <a:pt x="83" y="313"/>
                  </a:lnTo>
                  <a:lnTo>
                    <a:pt x="85" y="307"/>
                  </a:lnTo>
                  <a:lnTo>
                    <a:pt x="100" y="307"/>
                  </a:lnTo>
                  <a:lnTo>
                    <a:pt x="117" y="300"/>
                  </a:lnTo>
                  <a:lnTo>
                    <a:pt x="141" y="300"/>
                  </a:lnTo>
                  <a:lnTo>
                    <a:pt x="144" y="293"/>
                  </a:lnTo>
                  <a:lnTo>
                    <a:pt x="164" y="293"/>
                  </a:lnTo>
                  <a:lnTo>
                    <a:pt x="166" y="287"/>
                  </a:lnTo>
                  <a:lnTo>
                    <a:pt x="169" y="280"/>
                  </a:lnTo>
                  <a:lnTo>
                    <a:pt x="174" y="273"/>
                  </a:lnTo>
                  <a:lnTo>
                    <a:pt x="188" y="266"/>
                  </a:lnTo>
                  <a:lnTo>
                    <a:pt x="206" y="261"/>
                  </a:lnTo>
                  <a:lnTo>
                    <a:pt x="223" y="253"/>
                  </a:lnTo>
                  <a:lnTo>
                    <a:pt x="230" y="247"/>
                  </a:lnTo>
                  <a:lnTo>
                    <a:pt x="237" y="239"/>
                  </a:lnTo>
                  <a:lnTo>
                    <a:pt x="238" y="234"/>
                  </a:lnTo>
                  <a:lnTo>
                    <a:pt x="245" y="227"/>
                  </a:lnTo>
                  <a:lnTo>
                    <a:pt x="259" y="219"/>
                  </a:lnTo>
                  <a:lnTo>
                    <a:pt x="267" y="213"/>
                  </a:lnTo>
                  <a:lnTo>
                    <a:pt x="279" y="213"/>
                  </a:lnTo>
                  <a:lnTo>
                    <a:pt x="280" y="206"/>
                  </a:lnTo>
                  <a:lnTo>
                    <a:pt x="282" y="200"/>
                  </a:lnTo>
                  <a:lnTo>
                    <a:pt x="286" y="193"/>
                  </a:lnTo>
                  <a:lnTo>
                    <a:pt x="287" y="186"/>
                  </a:lnTo>
                  <a:lnTo>
                    <a:pt x="292" y="179"/>
                  </a:lnTo>
                  <a:lnTo>
                    <a:pt x="298" y="174"/>
                  </a:lnTo>
                  <a:lnTo>
                    <a:pt x="311" y="166"/>
                  </a:lnTo>
                  <a:lnTo>
                    <a:pt x="322" y="160"/>
                  </a:lnTo>
                  <a:lnTo>
                    <a:pt x="336" y="153"/>
                  </a:lnTo>
                  <a:lnTo>
                    <a:pt x="349" y="153"/>
                  </a:lnTo>
                  <a:lnTo>
                    <a:pt x="349" y="147"/>
                  </a:lnTo>
                  <a:lnTo>
                    <a:pt x="363" y="140"/>
                  </a:lnTo>
                  <a:lnTo>
                    <a:pt x="382" y="134"/>
                  </a:lnTo>
                  <a:lnTo>
                    <a:pt x="387" y="126"/>
                  </a:lnTo>
                  <a:lnTo>
                    <a:pt x="428" y="119"/>
                  </a:lnTo>
                  <a:lnTo>
                    <a:pt x="473" y="113"/>
                  </a:lnTo>
                  <a:lnTo>
                    <a:pt x="476" y="106"/>
                  </a:lnTo>
                  <a:lnTo>
                    <a:pt x="493" y="100"/>
                  </a:lnTo>
                  <a:lnTo>
                    <a:pt x="507" y="93"/>
                  </a:lnTo>
                  <a:lnTo>
                    <a:pt x="510" y="87"/>
                  </a:lnTo>
                  <a:lnTo>
                    <a:pt x="527" y="80"/>
                  </a:lnTo>
                  <a:lnTo>
                    <a:pt x="538" y="73"/>
                  </a:lnTo>
                  <a:lnTo>
                    <a:pt x="569" y="73"/>
                  </a:lnTo>
                  <a:lnTo>
                    <a:pt x="584" y="66"/>
                  </a:lnTo>
                  <a:lnTo>
                    <a:pt x="621" y="60"/>
                  </a:lnTo>
                  <a:lnTo>
                    <a:pt x="621" y="53"/>
                  </a:lnTo>
                  <a:lnTo>
                    <a:pt x="641" y="47"/>
                  </a:lnTo>
                  <a:lnTo>
                    <a:pt x="644" y="39"/>
                  </a:lnTo>
                  <a:lnTo>
                    <a:pt x="653" y="33"/>
                  </a:lnTo>
                  <a:lnTo>
                    <a:pt x="659" y="27"/>
                  </a:lnTo>
                  <a:lnTo>
                    <a:pt x="671" y="27"/>
                  </a:lnTo>
                  <a:lnTo>
                    <a:pt x="675" y="19"/>
                  </a:lnTo>
                  <a:lnTo>
                    <a:pt x="676" y="13"/>
                  </a:lnTo>
                  <a:lnTo>
                    <a:pt x="692" y="6"/>
                  </a:lnTo>
                  <a:lnTo>
                    <a:pt x="711" y="6"/>
                  </a:lnTo>
                  <a:lnTo>
                    <a:pt x="717" y="0"/>
                  </a:lnTo>
                </a:path>
              </a:pathLst>
            </a:custGeom>
            <a:ln>
              <a:solidFill>
                <a:srgbClr val="FFC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AutoShape 31"/>
            <p:cNvSpPr>
              <a:spLocks noChangeArrowheads="1"/>
            </p:cNvSpPr>
            <p:nvPr/>
          </p:nvSpPr>
          <p:spPr bwMode="auto">
            <a:xfrm>
              <a:off x="1026" y="1915"/>
              <a:ext cx="110" cy="92"/>
            </a:xfrm>
            <a:custGeom>
              <a:avLst/>
              <a:gdLst>
                <a:gd name="T0" fmla="*/ 0 w 794"/>
                <a:gd name="T1" fmla="*/ 0 h 368"/>
                <a:gd name="T2" fmla="*/ 0 w 794"/>
                <a:gd name="T3" fmla="*/ 0 h 368"/>
                <a:gd name="T4" fmla="*/ 0 w 794"/>
                <a:gd name="T5" fmla="*/ 0 h 368"/>
                <a:gd name="T6" fmla="*/ 0 w 794"/>
                <a:gd name="T7" fmla="*/ 0 h 368"/>
                <a:gd name="T8" fmla="*/ 0 w 794"/>
                <a:gd name="T9" fmla="*/ 0 h 368"/>
                <a:gd name="T10" fmla="*/ 0 w 794"/>
                <a:gd name="T11" fmla="*/ 0 h 368"/>
                <a:gd name="T12" fmla="*/ 0 w 794"/>
                <a:gd name="T13" fmla="*/ 0 h 368"/>
                <a:gd name="T14" fmla="*/ 0 w 794"/>
                <a:gd name="T15" fmla="*/ 0 h 368"/>
                <a:gd name="T16" fmla="*/ 0 w 794"/>
                <a:gd name="T17" fmla="*/ 0 h 368"/>
                <a:gd name="T18" fmla="*/ 0 w 794"/>
                <a:gd name="T19" fmla="*/ 0 h 368"/>
                <a:gd name="T20" fmla="*/ 0 w 794"/>
                <a:gd name="T21" fmla="*/ 0 h 368"/>
                <a:gd name="T22" fmla="*/ 0 w 794"/>
                <a:gd name="T23" fmla="*/ 0 h 368"/>
                <a:gd name="T24" fmla="*/ 0 w 794"/>
                <a:gd name="T25" fmla="*/ 0 h 368"/>
                <a:gd name="T26" fmla="*/ 0 w 794"/>
                <a:gd name="T27" fmla="*/ 0 h 368"/>
                <a:gd name="T28" fmla="*/ 0 w 794"/>
                <a:gd name="T29" fmla="*/ 0 h 368"/>
                <a:gd name="T30" fmla="*/ 0 w 794"/>
                <a:gd name="T31" fmla="*/ 0 h 368"/>
                <a:gd name="T32" fmla="*/ 0 w 794"/>
                <a:gd name="T33" fmla="*/ 0 h 368"/>
                <a:gd name="T34" fmla="*/ 0 w 794"/>
                <a:gd name="T35" fmla="*/ 0 h 368"/>
                <a:gd name="T36" fmla="*/ 0 w 794"/>
                <a:gd name="T37" fmla="*/ 0 h 368"/>
                <a:gd name="T38" fmla="*/ 0 w 794"/>
                <a:gd name="T39" fmla="*/ 0 h 368"/>
                <a:gd name="T40" fmla="*/ 0 w 794"/>
                <a:gd name="T41" fmla="*/ 0 h 368"/>
                <a:gd name="T42" fmla="*/ 0 w 794"/>
                <a:gd name="T43" fmla="*/ 0 h 368"/>
                <a:gd name="T44" fmla="*/ 0 w 794"/>
                <a:gd name="T45" fmla="*/ 0 h 368"/>
                <a:gd name="T46" fmla="*/ 0 w 794"/>
                <a:gd name="T47" fmla="*/ 0 h 368"/>
                <a:gd name="T48" fmla="*/ 0 w 794"/>
                <a:gd name="T49" fmla="*/ 0 h 368"/>
                <a:gd name="T50" fmla="*/ 0 w 794"/>
                <a:gd name="T51" fmla="*/ 0 h 368"/>
                <a:gd name="T52" fmla="*/ 0 w 794"/>
                <a:gd name="T53" fmla="*/ 0 h 368"/>
                <a:gd name="T54" fmla="*/ 0 w 794"/>
                <a:gd name="T55" fmla="*/ 0 h 368"/>
                <a:gd name="T56" fmla="*/ 0 w 794"/>
                <a:gd name="T57" fmla="*/ 0 h 368"/>
                <a:gd name="T58" fmla="*/ 0 w 794"/>
                <a:gd name="T59" fmla="*/ 0 h 368"/>
                <a:gd name="T60" fmla="*/ 0 w 794"/>
                <a:gd name="T61" fmla="*/ 0 h 368"/>
                <a:gd name="T62" fmla="*/ 0 w 794"/>
                <a:gd name="T63" fmla="*/ 0 h 368"/>
                <a:gd name="T64" fmla="*/ 0 w 794"/>
                <a:gd name="T65" fmla="*/ 0 h 368"/>
                <a:gd name="T66" fmla="*/ 0 w 794"/>
                <a:gd name="T67" fmla="*/ 0 h 368"/>
                <a:gd name="T68" fmla="*/ 0 w 794"/>
                <a:gd name="T69" fmla="*/ 0 h 368"/>
                <a:gd name="T70" fmla="*/ 0 w 794"/>
                <a:gd name="T71" fmla="*/ 0 h 368"/>
                <a:gd name="T72" fmla="*/ 0 w 794"/>
                <a:gd name="T73" fmla="*/ 0 h 368"/>
                <a:gd name="T74" fmla="*/ 0 w 794"/>
                <a:gd name="T75" fmla="*/ 0 h 368"/>
                <a:gd name="T76" fmla="*/ 0 w 794"/>
                <a:gd name="T77" fmla="*/ 0 h 368"/>
                <a:gd name="T78" fmla="*/ 0 w 794"/>
                <a:gd name="T79" fmla="*/ 0 h 368"/>
                <a:gd name="T80" fmla="*/ 0 w 794"/>
                <a:gd name="T81" fmla="*/ 0 h 368"/>
                <a:gd name="T82" fmla="*/ 0 w 794"/>
                <a:gd name="T83" fmla="*/ 0 h 368"/>
                <a:gd name="T84" fmla="*/ 0 w 794"/>
                <a:gd name="T85" fmla="*/ 0 h 368"/>
                <a:gd name="T86" fmla="*/ 0 w 794"/>
                <a:gd name="T87" fmla="*/ 0 h 368"/>
                <a:gd name="T88" fmla="*/ 0 w 794"/>
                <a:gd name="T89" fmla="*/ 0 h 368"/>
                <a:gd name="T90" fmla="*/ 0 w 794"/>
                <a:gd name="T91" fmla="*/ 0 h 368"/>
                <a:gd name="T92" fmla="*/ 0 w 794"/>
                <a:gd name="T93" fmla="*/ 0 h 368"/>
                <a:gd name="T94" fmla="*/ 0 w 794"/>
                <a:gd name="T95" fmla="*/ 0 h 368"/>
                <a:gd name="T96" fmla="*/ 0 w 794"/>
                <a:gd name="T97" fmla="*/ 0 h 368"/>
                <a:gd name="T98" fmla="*/ 0 w 794"/>
                <a:gd name="T99" fmla="*/ 0 h 368"/>
                <a:gd name="T100" fmla="*/ 0 w 794"/>
                <a:gd name="T101" fmla="*/ 0 h 368"/>
                <a:gd name="T102" fmla="*/ 0 w 794"/>
                <a:gd name="T103" fmla="*/ 0 h 368"/>
                <a:gd name="T104" fmla="*/ 0 w 794"/>
                <a:gd name="T105" fmla="*/ 0 h 368"/>
                <a:gd name="T106" fmla="*/ 0 w 794"/>
                <a:gd name="T107" fmla="*/ 0 h 368"/>
                <a:gd name="T108" fmla="*/ 0 w 794"/>
                <a:gd name="T109" fmla="*/ 0 h 368"/>
                <a:gd name="T110" fmla="*/ 0 w 794"/>
                <a:gd name="T111" fmla="*/ 0 h 368"/>
                <a:gd name="T112" fmla="*/ 0 w 794"/>
                <a:gd name="T113" fmla="*/ 0 h 368"/>
                <a:gd name="T114" fmla="*/ 0 w 794"/>
                <a:gd name="T115" fmla="*/ 0 h 368"/>
                <a:gd name="T116" fmla="*/ 0 w 794"/>
                <a:gd name="T117" fmla="*/ 0 h 368"/>
                <a:gd name="T118" fmla="*/ 0 w 794"/>
                <a:gd name="T119" fmla="*/ 0 h 368"/>
                <a:gd name="T120" fmla="*/ 0 w 794"/>
                <a:gd name="T121" fmla="*/ 0 h 368"/>
                <a:gd name="T122" fmla="*/ 0 w 794"/>
                <a:gd name="T123" fmla="*/ 0 h 368"/>
                <a:gd name="T124" fmla="*/ 0 w 794"/>
                <a:gd name="T125" fmla="*/ 0 h 368"/>
                <a:gd name="T126" fmla="*/ 0 w 794"/>
                <a:gd name="T127" fmla="*/ 0 h 368"/>
                <a:gd name="T128" fmla="*/ 794 w 794"/>
                <a:gd name="T129" fmla="*/ 36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T126" t="T127" r="T128" b="T129"/>
              <a:pathLst>
                <a:path w="794" h="368">
                  <a:moveTo>
                    <a:pt x="0" y="368"/>
                  </a:moveTo>
                  <a:lnTo>
                    <a:pt x="51" y="361"/>
                  </a:lnTo>
                  <a:lnTo>
                    <a:pt x="57" y="354"/>
                  </a:lnTo>
                  <a:lnTo>
                    <a:pt x="61" y="347"/>
                  </a:lnTo>
                  <a:lnTo>
                    <a:pt x="88" y="341"/>
                  </a:lnTo>
                  <a:lnTo>
                    <a:pt x="101" y="334"/>
                  </a:lnTo>
                  <a:lnTo>
                    <a:pt x="103" y="328"/>
                  </a:lnTo>
                  <a:lnTo>
                    <a:pt x="105" y="320"/>
                  </a:lnTo>
                  <a:lnTo>
                    <a:pt x="111" y="314"/>
                  </a:lnTo>
                  <a:lnTo>
                    <a:pt x="115" y="308"/>
                  </a:lnTo>
                  <a:lnTo>
                    <a:pt x="121" y="300"/>
                  </a:lnTo>
                  <a:lnTo>
                    <a:pt x="137" y="300"/>
                  </a:lnTo>
                  <a:lnTo>
                    <a:pt x="142" y="294"/>
                  </a:lnTo>
                  <a:lnTo>
                    <a:pt x="150" y="287"/>
                  </a:lnTo>
                  <a:lnTo>
                    <a:pt x="165" y="287"/>
                  </a:lnTo>
                  <a:lnTo>
                    <a:pt x="170" y="281"/>
                  </a:lnTo>
                  <a:lnTo>
                    <a:pt x="184" y="274"/>
                  </a:lnTo>
                  <a:lnTo>
                    <a:pt x="188" y="267"/>
                  </a:lnTo>
                  <a:lnTo>
                    <a:pt x="247" y="260"/>
                  </a:lnTo>
                  <a:lnTo>
                    <a:pt x="258" y="254"/>
                  </a:lnTo>
                  <a:lnTo>
                    <a:pt x="282" y="254"/>
                  </a:lnTo>
                  <a:lnTo>
                    <a:pt x="284" y="247"/>
                  </a:lnTo>
                  <a:lnTo>
                    <a:pt x="290" y="241"/>
                  </a:lnTo>
                  <a:lnTo>
                    <a:pt x="299" y="234"/>
                  </a:lnTo>
                  <a:lnTo>
                    <a:pt x="308" y="227"/>
                  </a:lnTo>
                  <a:lnTo>
                    <a:pt x="314" y="221"/>
                  </a:lnTo>
                  <a:lnTo>
                    <a:pt x="317" y="213"/>
                  </a:lnTo>
                  <a:lnTo>
                    <a:pt x="325" y="207"/>
                  </a:lnTo>
                  <a:lnTo>
                    <a:pt x="331" y="200"/>
                  </a:lnTo>
                  <a:lnTo>
                    <a:pt x="355" y="200"/>
                  </a:lnTo>
                  <a:lnTo>
                    <a:pt x="357" y="194"/>
                  </a:lnTo>
                  <a:lnTo>
                    <a:pt x="370" y="187"/>
                  </a:lnTo>
                  <a:lnTo>
                    <a:pt x="387" y="187"/>
                  </a:lnTo>
                  <a:lnTo>
                    <a:pt x="400" y="180"/>
                  </a:lnTo>
                  <a:lnTo>
                    <a:pt x="407" y="174"/>
                  </a:lnTo>
                  <a:lnTo>
                    <a:pt x="417" y="167"/>
                  </a:lnTo>
                  <a:lnTo>
                    <a:pt x="437" y="160"/>
                  </a:lnTo>
                  <a:lnTo>
                    <a:pt x="449" y="160"/>
                  </a:lnTo>
                  <a:lnTo>
                    <a:pt x="449" y="153"/>
                  </a:lnTo>
                  <a:lnTo>
                    <a:pt x="450" y="147"/>
                  </a:lnTo>
                  <a:lnTo>
                    <a:pt x="458" y="140"/>
                  </a:lnTo>
                  <a:lnTo>
                    <a:pt x="483" y="133"/>
                  </a:lnTo>
                  <a:lnTo>
                    <a:pt x="564" y="133"/>
                  </a:lnTo>
                  <a:lnTo>
                    <a:pt x="564" y="126"/>
                  </a:lnTo>
                  <a:lnTo>
                    <a:pt x="578" y="120"/>
                  </a:lnTo>
                  <a:lnTo>
                    <a:pt x="580" y="113"/>
                  </a:lnTo>
                  <a:lnTo>
                    <a:pt x="583" y="107"/>
                  </a:lnTo>
                  <a:lnTo>
                    <a:pt x="583" y="99"/>
                  </a:lnTo>
                  <a:lnTo>
                    <a:pt x="601" y="93"/>
                  </a:lnTo>
                  <a:lnTo>
                    <a:pt x="642" y="87"/>
                  </a:lnTo>
                  <a:lnTo>
                    <a:pt x="651" y="80"/>
                  </a:lnTo>
                  <a:lnTo>
                    <a:pt x="653" y="73"/>
                  </a:lnTo>
                  <a:lnTo>
                    <a:pt x="694" y="66"/>
                  </a:lnTo>
                  <a:lnTo>
                    <a:pt x="697" y="60"/>
                  </a:lnTo>
                  <a:lnTo>
                    <a:pt x="698" y="53"/>
                  </a:lnTo>
                  <a:lnTo>
                    <a:pt x="702" y="46"/>
                  </a:lnTo>
                  <a:lnTo>
                    <a:pt x="711" y="39"/>
                  </a:lnTo>
                  <a:lnTo>
                    <a:pt x="726" y="33"/>
                  </a:lnTo>
                  <a:lnTo>
                    <a:pt x="748" y="33"/>
                  </a:lnTo>
                  <a:lnTo>
                    <a:pt x="755" y="26"/>
                  </a:lnTo>
                  <a:lnTo>
                    <a:pt x="762" y="12"/>
                  </a:lnTo>
                  <a:lnTo>
                    <a:pt x="782" y="7"/>
                  </a:lnTo>
                  <a:lnTo>
                    <a:pt x="794" y="0"/>
                  </a:lnTo>
                </a:path>
              </a:pathLst>
            </a:custGeom>
            <a:ln>
              <a:solidFill>
                <a:srgbClr val="FFC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AutoShape 32"/>
            <p:cNvSpPr>
              <a:spLocks noChangeArrowheads="1"/>
            </p:cNvSpPr>
            <p:nvPr/>
          </p:nvSpPr>
          <p:spPr bwMode="auto">
            <a:xfrm>
              <a:off x="1136" y="1826"/>
              <a:ext cx="145" cy="89"/>
            </a:xfrm>
            <a:custGeom>
              <a:avLst/>
              <a:gdLst>
                <a:gd name="T0" fmla="*/ 0 w 1037"/>
                <a:gd name="T1" fmla="*/ 0 h 356"/>
                <a:gd name="T2" fmla="*/ 0 w 1037"/>
                <a:gd name="T3" fmla="*/ 0 h 356"/>
                <a:gd name="T4" fmla="*/ 0 w 1037"/>
                <a:gd name="T5" fmla="*/ 0 h 356"/>
                <a:gd name="T6" fmla="*/ 0 w 1037"/>
                <a:gd name="T7" fmla="*/ 0 h 356"/>
                <a:gd name="T8" fmla="*/ 0 w 1037"/>
                <a:gd name="T9" fmla="*/ 0 h 356"/>
                <a:gd name="T10" fmla="*/ 0 w 1037"/>
                <a:gd name="T11" fmla="*/ 0 h 356"/>
                <a:gd name="T12" fmla="*/ 0 w 1037"/>
                <a:gd name="T13" fmla="*/ 0 h 356"/>
                <a:gd name="T14" fmla="*/ 0 w 1037"/>
                <a:gd name="T15" fmla="*/ 0 h 356"/>
                <a:gd name="T16" fmla="*/ 0 w 1037"/>
                <a:gd name="T17" fmla="*/ 0 h 356"/>
                <a:gd name="T18" fmla="*/ 0 w 1037"/>
                <a:gd name="T19" fmla="*/ 0 h 356"/>
                <a:gd name="T20" fmla="*/ 0 w 1037"/>
                <a:gd name="T21" fmla="*/ 0 h 356"/>
                <a:gd name="T22" fmla="*/ 0 w 1037"/>
                <a:gd name="T23" fmla="*/ 0 h 356"/>
                <a:gd name="T24" fmla="*/ 0 w 1037"/>
                <a:gd name="T25" fmla="*/ 0 h 356"/>
                <a:gd name="T26" fmla="*/ 0 w 1037"/>
                <a:gd name="T27" fmla="*/ 0 h 356"/>
                <a:gd name="T28" fmla="*/ 0 w 1037"/>
                <a:gd name="T29" fmla="*/ 0 h 356"/>
                <a:gd name="T30" fmla="*/ 0 w 1037"/>
                <a:gd name="T31" fmla="*/ 0 h 356"/>
                <a:gd name="T32" fmla="*/ 0 w 1037"/>
                <a:gd name="T33" fmla="*/ 0 h 356"/>
                <a:gd name="T34" fmla="*/ 0 w 1037"/>
                <a:gd name="T35" fmla="*/ 0 h 356"/>
                <a:gd name="T36" fmla="*/ 0 w 1037"/>
                <a:gd name="T37" fmla="*/ 0 h 356"/>
                <a:gd name="T38" fmla="*/ 0 w 1037"/>
                <a:gd name="T39" fmla="*/ 0 h 356"/>
                <a:gd name="T40" fmla="*/ 0 w 1037"/>
                <a:gd name="T41" fmla="*/ 0 h 356"/>
                <a:gd name="T42" fmla="*/ 0 w 1037"/>
                <a:gd name="T43" fmla="*/ 0 h 356"/>
                <a:gd name="T44" fmla="*/ 0 w 1037"/>
                <a:gd name="T45" fmla="*/ 0 h 356"/>
                <a:gd name="T46" fmla="*/ 0 w 1037"/>
                <a:gd name="T47" fmla="*/ 0 h 356"/>
                <a:gd name="T48" fmla="*/ 0 w 1037"/>
                <a:gd name="T49" fmla="*/ 0 h 356"/>
                <a:gd name="T50" fmla="*/ 0 w 1037"/>
                <a:gd name="T51" fmla="*/ 0 h 356"/>
                <a:gd name="T52" fmla="*/ 0 w 1037"/>
                <a:gd name="T53" fmla="*/ 0 h 356"/>
                <a:gd name="T54" fmla="*/ 0 w 1037"/>
                <a:gd name="T55" fmla="*/ 0 h 356"/>
                <a:gd name="T56" fmla="*/ 0 w 1037"/>
                <a:gd name="T57" fmla="*/ 0 h 356"/>
                <a:gd name="T58" fmla="*/ 0 w 1037"/>
                <a:gd name="T59" fmla="*/ 0 h 356"/>
                <a:gd name="T60" fmla="*/ 0 w 1037"/>
                <a:gd name="T61" fmla="*/ 0 h 356"/>
                <a:gd name="T62" fmla="*/ 0 w 1037"/>
                <a:gd name="T63" fmla="*/ 0 h 356"/>
                <a:gd name="T64" fmla="*/ 0 w 1037"/>
                <a:gd name="T65" fmla="*/ 0 h 356"/>
                <a:gd name="T66" fmla="*/ 1037 w 1037"/>
                <a:gd name="T67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T64" t="T65" r="T66" b="T67"/>
              <a:pathLst>
                <a:path w="1037" h="356">
                  <a:moveTo>
                    <a:pt x="0" y="356"/>
                  </a:moveTo>
                  <a:lnTo>
                    <a:pt x="8" y="349"/>
                  </a:lnTo>
                  <a:lnTo>
                    <a:pt x="14" y="342"/>
                  </a:lnTo>
                  <a:lnTo>
                    <a:pt x="42" y="335"/>
                  </a:lnTo>
                  <a:lnTo>
                    <a:pt x="50" y="329"/>
                  </a:lnTo>
                  <a:lnTo>
                    <a:pt x="82" y="322"/>
                  </a:lnTo>
                  <a:lnTo>
                    <a:pt x="86" y="315"/>
                  </a:lnTo>
                  <a:lnTo>
                    <a:pt x="147" y="308"/>
                  </a:lnTo>
                  <a:lnTo>
                    <a:pt x="152" y="302"/>
                  </a:lnTo>
                  <a:lnTo>
                    <a:pt x="154" y="295"/>
                  </a:lnTo>
                  <a:lnTo>
                    <a:pt x="170" y="295"/>
                  </a:lnTo>
                  <a:lnTo>
                    <a:pt x="219" y="289"/>
                  </a:lnTo>
                  <a:lnTo>
                    <a:pt x="231" y="281"/>
                  </a:lnTo>
                  <a:lnTo>
                    <a:pt x="255" y="276"/>
                  </a:lnTo>
                  <a:lnTo>
                    <a:pt x="296" y="268"/>
                  </a:lnTo>
                  <a:lnTo>
                    <a:pt x="299" y="261"/>
                  </a:lnTo>
                  <a:lnTo>
                    <a:pt x="336" y="255"/>
                  </a:lnTo>
                  <a:lnTo>
                    <a:pt x="343" y="248"/>
                  </a:lnTo>
                  <a:lnTo>
                    <a:pt x="347" y="242"/>
                  </a:lnTo>
                  <a:lnTo>
                    <a:pt x="364" y="234"/>
                  </a:lnTo>
                  <a:lnTo>
                    <a:pt x="366" y="228"/>
                  </a:lnTo>
                  <a:lnTo>
                    <a:pt x="382" y="228"/>
                  </a:lnTo>
                  <a:lnTo>
                    <a:pt x="384" y="221"/>
                  </a:lnTo>
                  <a:lnTo>
                    <a:pt x="406" y="215"/>
                  </a:lnTo>
                  <a:lnTo>
                    <a:pt x="413" y="208"/>
                  </a:lnTo>
                  <a:lnTo>
                    <a:pt x="433" y="201"/>
                  </a:lnTo>
                  <a:lnTo>
                    <a:pt x="442" y="195"/>
                  </a:lnTo>
                  <a:lnTo>
                    <a:pt x="532" y="195"/>
                  </a:lnTo>
                  <a:lnTo>
                    <a:pt x="532" y="189"/>
                  </a:lnTo>
                  <a:lnTo>
                    <a:pt x="574" y="181"/>
                  </a:lnTo>
                  <a:lnTo>
                    <a:pt x="585" y="174"/>
                  </a:lnTo>
                  <a:lnTo>
                    <a:pt x="599" y="174"/>
                  </a:lnTo>
                  <a:lnTo>
                    <a:pt x="610" y="168"/>
                  </a:lnTo>
                  <a:lnTo>
                    <a:pt x="617" y="161"/>
                  </a:lnTo>
                  <a:lnTo>
                    <a:pt x="630" y="161"/>
                  </a:lnTo>
                  <a:lnTo>
                    <a:pt x="636" y="154"/>
                  </a:lnTo>
                  <a:lnTo>
                    <a:pt x="665" y="154"/>
                  </a:lnTo>
                  <a:lnTo>
                    <a:pt x="667" y="147"/>
                  </a:lnTo>
                  <a:lnTo>
                    <a:pt x="679" y="147"/>
                  </a:lnTo>
                  <a:lnTo>
                    <a:pt x="679" y="141"/>
                  </a:lnTo>
                  <a:lnTo>
                    <a:pt x="697" y="141"/>
                  </a:lnTo>
                  <a:lnTo>
                    <a:pt x="709" y="134"/>
                  </a:lnTo>
                  <a:lnTo>
                    <a:pt x="716" y="128"/>
                  </a:lnTo>
                  <a:lnTo>
                    <a:pt x="749" y="128"/>
                  </a:lnTo>
                  <a:lnTo>
                    <a:pt x="752" y="120"/>
                  </a:lnTo>
                  <a:lnTo>
                    <a:pt x="764" y="114"/>
                  </a:lnTo>
                  <a:lnTo>
                    <a:pt x="786" y="114"/>
                  </a:lnTo>
                  <a:lnTo>
                    <a:pt x="795" y="108"/>
                  </a:lnTo>
                  <a:lnTo>
                    <a:pt x="813" y="101"/>
                  </a:lnTo>
                  <a:lnTo>
                    <a:pt x="827" y="94"/>
                  </a:lnTo>
                  <a:lnTo>
                    <a:pt x="832" y="87"/>
                  </a:lnTo>
                  <a:lnTo>
                    <a:pt x="847" y="81"/>
                  </a:lnTo>
                  <a:lnTo>
                    <a:pt x="862" y="73"/>
                  </a:lnTo>
                  <a:lnTo>
                    <a:pt x="873" y="67"/>
                  </a:lnTo>
                  <a:lnTo>
                    <a:pt x="873" y="60"/>
                  </a:lnTo>
                  <a:lnTo>
                    <a:pt x="895" y="54"/>
                  </a:lnTo>
                  <a:lnTo>
                    <a:pt x="951" y="54"/>
                  </a:lnTo>
                  <a:lnTo>
                    <a:pt x="960" y="47"/>
                  </a:lnTo>
                  <a:lnTo>
                    <a:pt x="976" y="40"/>
                  </a:lnTo>
                  <a:lnTo>
                    <a:pt x="1007" y="33"/>
                  </a:lnTo>
                  <a:lnTo>
                    <a:pt x="1011" y="28"/>
                  </a:lnTo>
                  <a:lnTo>
                    <a:pt x="1012" y="20"/>
                  </a:lnTo>
                  <a:lnTo>
                    <a:pt x="1022" y="13"/>
                  </a:lnTo>
                  <a:lnTo>
                    <a:pt x="1024" y="6"/>
                  </a:lnTo>
                  <a:lnTo>
                    <a:pt x="1037" y="0"/>
                  </a:lnTo>
                </a:path>
              </a:pathLst>
            </a:custGeom>
            <a:ln>
              <a:solidFill>
                <a:srgbClr val="FFC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AutoShape 33"/>
            <p:cNvSpPr>
              <a:spLocks noChangeArrowheads="1"/>
            </p:cNvSpPr>
            <p:nvPr/>
          </p:nvSpPr>
          <p:spPr bwMode="auto">
            <a:xfrm>
              <a:off x="1281" y="1742"/>
              <a:ext cx="150" cy="84"/>
            </a:xfrm>
            <a:custGeom>
              <a:avLst/>
              <a:gdLst>
                <a:gd name="T0" fmla="*/ 0 w 1076"/>
                <a:gd name="T1" fmla="*/ 0 h 337"/>
                <a:gd name="T2" fmla="*/ 0 w 1076"/>
                <a:gd name="T3" fmla="*/ 0 h 337"/>
                <a:gd name="T4" fmla="*/ 0 w 1076"/>
                <a:gd name="T5" fmla="*/ 0 h 337"/>
                <a:gd name="T6" fmla="*/ 0 w 1076"/>
                <a:gd name="T7" fmla="*/ 0 h 337"/>
                <a:gd name="T8" fmla="*/ 0 w 1076"/>
                <a:gd name="T9" fmla="*/ 0 h 337"/>
                <a:gd name="T10" fmla="*/ 0 w 1076"/>
                <a:gd name="T11" fmla="*/ 0 h 337"/>
                <a:gd name="T12" fmla="*/ 0 w 1076"/>
                <a:gd name="T13" fmla="*/ 0 h 337"/>
                <a:gd name="T14" fmla="*/ 0 w 1076"/>
                <a:gd name="T15" fmla="*/ 0 h 337"/>
                <a:gd name="T16" fmla="*/ 0 w 1076"/>
                <a:gd name="T17" fmla="*/ 0 h 337"/>
                <a:gd name="T18" fmla="*/ 0 w 1076"/>
                <a:gd name="T19" fmla="*/ 0 h 337"/>
                <a:gd name="T20" fmla="*/ 0 w 1076"/>
                <a:gd name="T21" fmla="*/ 0 h 337"/>
                <a:gd name="T22" fmla="*/ 0 w 1076"/>
                <a:gd name="T23" fmla="*/ 0 h 337"/>
                <a:gd name="T24" fmla="*/ 0 w 1076"/>
                <a:gd name="T25" fmla="*/ 0 h 337"/>
                <a:gd name="T26" fmla="*/ 0 w 1076"/>
                <a:gd name="T27" fmla="*/ 0 h 337"/>
                <a:gd name="T28" fmla="*/ 0 w 1076"/>
                <a:gd name="T29" fmla="*/ 0 h 337"/>
                <a:gd name="T30" fmla="*/ 0 w 1076"/>
                <a:gd name="T31" fmla="*/ 0 h 337"/>
                <a:gd name="T32" fmla="*/ 0 w 1076"/>
                <a:gd name="T33" fmla="*/ 0 h 337"/>
                <a:gd name="T34" fmla="*/ 0 w 1076"/>
                <a:gd name="T35" fmla="*/ 0 h 337"/>
                <a:gd name="T36" fmla="*/ 0 w 1076"/>
                <a:gd name="T37" fmla="*/ 0 h 337"/>
                <a:gd name="T38" fmla="*/ 0 w 1076"/>
                <a:gd name="T39" fmla="*/ 0 h 337"/>
                <a:gd name="T40" fmla="*/ 0 w 1076"/>
                <a:gd name="T41" fmla="*/ 0 h 337"/>
                <a:gd name="T42" fmla="*/ 0 w 1076"/>
                <a:gd name="T43" fmla="*/ 0 h 337"/>
                <a:gd name="T44" fmla="*/ 0 w 1076"/>
                <a:gd name="T45" fmla="*/ 0 h 337"/>
                <a:gd name="T46" fmla="*/ 0 w 1076"/>
                <a:gd name="T47" fmla="*/ 0 h 337"/>
                <a:gd name="T48" fmla="*/ 0 w 1076"/>
                <a:gd name="T49" fmla="*/ 0 h 337"/>
                <a:gd name="T50" fmla="*/ 0 w 1076"/>
                <a:gd name="T51" fmla="*/ 0 h 337"/>
                <a:gd name="T52" fmla="*/ 0 w 1076"/>
                <a:gd name="T53" fmla="*/ 0 h 337"/>
                <a:gd name="T54" fmla="*/ 0 w 1076"/>
                <a:gd name="T55" fmla="*/ 0 h 337"/>
                <a:gd name="T56" fmla="*/ 0 w 1076"/>
                <a:gd name="T57" fmla="*/ 0 h 337"/>
                <a:gd name="T58" fmla="*/ 0 w 1076"/>
                <a:gd name="T59" fmla="*/ 0 h 337"/>
                <a:gd name="T60" fmla="*/ 0 w 1076"/>
                <a:gd name="T61" fmla="*/ 0 h 337"/>
                <a:gd name="T62" fmla="*/ 0 w 1076"/>
                <a:gd name="T63" fmla="*/ 0 h 337"/>
                <a:gd name="T64" fmla="*/ 0 w 1076"/>
                <a:gd name="T65" fmla="*/ 0 h 337"/>
                <a:gd name="T66" fmla="*/ 0 w 1076"/>
                <a:gd name="T67" fmla="*/ 0 h 337"/>
                <a:gd name="T68" fmla="*/ 0 w 1076"/>
                <a:gd name="T69" fmla="*/ 0 h 337"/>
                <a:gd name="T70" fmla="*/ 0 w 1076"/>
                <a:gd name="T71" fmla="*/ 0 h 337"/>
                <a:gd name="T72" fmla="*/ 0 w 1076"/>
                <a:gd name="T73" fmla="*/ 0 h 337"/>
                <a:gd name="T74" fmla="*/ 0 w 1076"/>
                <a:gd name="T75" fmla="*/ 0 h 337"/>
                <a:gd name="T76" fmla="*/ 0 w 1076"/>
                <a:gd name="T77" fmla="*/ 0 h 337"/>
                <a:gd name="T78" fmla="*/ 0 w 1076"/>
                <a:gd name="T79" fmla="*/ 0 h 337"/>
                <a:gd name="T80" fmla="*/ 0 w 1076"/>
                <a:gd name="T81" fmla="*/ 0 h 337"/>
                <a:gd name="T82" fmla="*/ 0 w 1076"/>
                <a:gd name="T83" fmla="*/ 0 h 337"/>
                <a:gd name="T84" fmla="*/ 0 w 1076"/>
                <a:gd name="T85" fmla="*/ 0 h 337"/>
                <a:gd name="T86" fmla="*/ 0 w 1076"/>
                <a:gd name="T87" fmla="*/ 0 h 337"/>
                <a:gd name="T88" fmla="*/ 0 w 1076"/>
                <a:gd name="T89" fmla="*/ 0 h 337"/>
                <a:gd name="T90" fmla="*/ 0 w 1076"/>
                <a:gd name="T91" fmla="*/ 0 h 337"/>
                <a:gd name="T92" fmla="*/ 0 w 1076"/>
                <a:gd name="T93" fmla="*/ 0 h 337"/>
                <a:gd name="T94" fmla="*/ 0 w 1076"/>
                <a:gd name="T95" fmla="*/ 0 h 337"/>
                <a:gd name="T96" fmla="*/ 0 w 1076"/>
                <a:gd name="T97" fmla="*/ 0 h 337"/>
                <a:gd name="T98" fmla="*/ 0 w 1076"/>
                <a:gd name="T99" fmla="*/ 0 h 337"/>
                <a:gd name="T100" fmla="*/ 0 w 1076"/>
                <a:gd name="T101" fmla="*/ 0 h 337"/>
                <a:gd name="T102" fmla="*/ 0 w 1076"/>
                <a:gd name="T103" fmla="*/ 0 h 337"/>
                <a:gd name="T104" fmla="*/ 0 w 1076"/>
                <a:gd name="T105" fmla="*/ 0 h 337"/>
                <a:gd name="T106" fmla="*/ 0 w 1076"/>
                <a:gd name="T107" fmla="*/ 0 h 337"/>
                <a:gd name="T108" fmla="*/ 0 w 1076"/>
                <a:gd name="T109" fmla="*/ 0 h 337"/>
                <a:gd name="T110" fmla="*/ 0 w 1076"/>
                <a:gd name="T111" fmla="*/ 0 h 337"/>
                <a:gd name="T112" fmla="*/ 0 w 1076"/>
                <a:gd name="T113" fmla="*/ 0 h 337"/>
                <a:gd name="T114" fmla="*/ 0 w 1076"/>
                <a:gd name="T115" fmla="*/ 0 h 337"/>
                <a:gd name="T116" fmla="*/ 0 w 1076"/>
                <a:gd name="T117" fmla="*/ 0 h 337"/>
                <a:gd name="T118" fmla="*/ 0 w 1076"/>
                <a:gd name="T119" fmla="*/ 0 h 337"/>
                <a:gd name="T120" fmla="*/ 0 w 1076"/>
                <a:gd name="T121" fmla="*/ 0 h 337"/>
                <a:gd name="T122" fmla="*/ 0 w 1076"/>
                <a:gd name="T123" fmla="*/ 0 h 337"/>
                <a:gd name="T124" fmla="*/ 0 w 1076"/>
                <a:gd name="T125" fmla="*/ 0 h 337"/>
                <a:gd name="T126" fmla="*/ 0 w 1076"/>
                <a:gd name="T127" fmla="*/ 0 h 337"/>
                <a:gd name="T128" fmla="*/ 1076 w 1076"/>
                <a:gd name="T129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T126" t="T127" r="T128" b="T129"/>
              <a:pathLst>
                <a:path w="1076" h="337">
                  <a:moveTo>
                    <a:pt x="0" y="337"/>
                  </a:moveTo>
                  <a:lnTo>
                    <a:pt x="28" y="330"/>
                  </a:lnTo>
                  <a:lnTo>
                    <a:pt x="68" y="330"/>
                  </a:lnTo>
                  <a:lnTo>
                    <a:pt x="70" y="323"/>
                  </a:lnTo>
                  <a:lnTo>
                    <a:pt x="87" y="317"/>
                  </a:lnTo>
                  <a:lnTo>
                    <a:pt x="104" y="310"/>
                  </a:lnTo>
                  <a:lnTo>
                    <a:pt x="106" y="304"/>
                  </a:lnTo>
                  <a:lnTo>
                    <a:pt x="107" y="296"/>
                  </a:lnTo>
                  <a:lnTo>
                    <a:pt x="116" y="290"/>
                  </a:lnTo>
                  <a:lnTo>
                    <a:pt x="118" y="283"/>
                  </a:lnTo>
                  <a:lnTo>
                    <a:pt x="142" y="283"/>
                  </a:lnTo>
                  <a:lnTo>
                    <a:pt x="148" y="277"/>
                  </a:lnTo>
                  <a:lnTo>
                    <a:pt x="195" y="277"/>
                  </a:lnTo>
                  <a:lnTo>
                    <a:pt x="201" y="270"/>
                  </a:lnTo>
                  <a:lnTo>
                    <a:pt x="202" y="262"/>
                  </a:lnTo>
                  <a:lnTo>
                    <a:pt x="204" y="257"/>
                  </a:lnTo>
                  <a:lnTo>
                    <a:pt x="213" y="249"/>
                  </a:lnTo>
                  <a:lnTo>
                    <a:pt x="244" y="249"/>
                  </a:lnTo>
                  <a:lnTo>
                    <a:pt x="274" y="243"/>
                  </a:lnTo>
                  <a:lnTo>
                    <a:pt x="317" y="235"/>
                  </a:lnTo>
                  <a:lnTo>
                    <a:pt x="317" y="230"/>
                  </a:lnTo>
                  <a:lnTo>
                    <a:pt x="385" y="230"/>
                  </a:lnTo>
                  <a:lnTo>
                    <a:pt x="386" y="223"/>
                  </a:lnTo>
                  <a:lnTo>
                    <a:pt x="397" y="216"/>
                  </a:lnTo>
                  <a:lnTo>
                    <a:pt x="413" y="209"/>
                  </a:lnTo>
                  <a:lnTo>
                    <a:pt x="423" y="203"/>
                  </a:lnTo>
                  <a:lnTo>
                    <a:pt x="429" y="196"/>
                  </a:lnTo>
                  <a:lnTo>
                    <a:pt x="438" y="188"/>
                  </a:lnTo>
                  <a:lnTo>
                    <a:pt x="445" y="182"/>
                  </a:lnTo>
                  <a:lnTo>
                    <a:pt x="481" y="176"/>
                  </a:lnTo>
                  <a:lnTo>
                    <a:pt x="497" y="176"/>
                  </a:lnTo>
                  <a:lnTo>
                    <a:pt x="515" y="169"/>
                  </a:lnTo>
                  <a:lnTo>
                    <a:pt x="529" y="162"/>
                  </a:lnTo>
                  <a:lnTo>
                    <a:pt x="579" y="155"/>
                  </a:lnTo>
                  <a:lnTo>
                    <a:pt x="584" y="149"/>
                  </a:lnTo>
                  <a:lnTo>
                    <a:pt x="585" y="142"/>
                  </a:lnTo>
                  <a:lnTo>
                    <a:pt x="615" y="135"/>
                  </a:lnTo>
                  <a:lnTo>
                    <a:pt x="617" y="129"/>
                  </a:lnTo>
                  <a:lnTo>
                    <a:pt x="651" y="122"/>
                  </a:lnTo>
                  <a:lnTo>
                    <a:pt x="659" y="116"/>
                  </a:lnTo>
                  <a:lnTo>
                    <a:pt x="697" y="108"/>
                  </a:lnTo>
                  <a:lnTo>
                    <a:pt x="702" y="101"/>
                  </a:lnTo>
                  <a:lnTo>
                    <a:pt x="712" y="101"/>
                  </a:lnTo>
                  <a:lnTo>
                    <a:pt x="732" y="95"/>
                  </a:lnTo>
                  <a:lnTo>
                    <a:pt x="752" y="95"/>
                  </a:lnTo>
                  <a:lnTo>
                    <a:pt x="754" y="88"/>
                  </a:lnTo>
                  <a:lnTo>
                    <a:pt x="811" y="88"/>
                  </a:lnTo>
                  <a:lnTo>
                    <a:pt x="814" y="81"/>
                  </a:lnTo>
                  <a:lnTo>
                    <a:pt x="816" y="74"/>
                  </a:lnTo>
                  <a:lnTo>
                    <a:pt x="816" y="69"/>
                  </a:lnTo>
                  <a:lnTo>
                    <a:pt x="828" y="61"/>
                  </a:lnTo>
                  <a:lnTo>
                    <a:pt x="833" y="55"/>
                  </a:lnTo>
                  <a:lnTo>
                    <a:pt x="852" y="55"/>
                  </a:lnTo>
                  <a:lnTo>
                    <a:pt x="878" y="47"/>
                  </a:lnTo>
                  <a:lnTo>
                    <a:pt x="883" y="42"/>
                  </a:lnTo>
                  <a:lnTo>
                    <a:pt x="893" y="42"/>
                  </a:lnTo>
                  <a:lnTo>
                    <a:pt x="943" y="34"/>
                  </a:lnTo>
                  <a:lnTo>
                    <a:pt x="969" y="27"/>
                  </a:lnTo>
                  <a:lnTo>
                    <a:pt x="977" y="21"/>
                  </a:lnTo>
                  <a:lnTo>
                    <a:pt x="1032" y="21"/>
                  </a:lnTo>
                  <a:lnTo>
                    <a:pt x="1052" y="14"/>
                  </a:lnTo>
                  <a:lnTo>
                    <a:pt x="1061" y="8"/>
                  </a:lnTo>
                  <a:lnTo>
                    <a:pt x="1076" y="0"/>
                  </a:lnTo>
                </a:path>
              </a:pathLst>
            </a:custGeom>
            <a:ln>
              <a:solidFill>
                <a:srgbClr val="FFC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AutoShape 34"/>
            <p:cNvSpPr>
              <a:spLocks noChangeArrowheads="1"/>
            </p:cNvSpPr>
            <p:nvPr/>
          </p:nvSpPr>
          <p:spPr bwMode="auto">
            <a:xfrm>
              <a:off x="1431" y="1651"/>
              <a:ext cx="189" cy="91"/>
            </a:xfrm>
            <a:custGeom>
              <a:avLst/>
              <a:gdLst>
                <a:gd name="T0" fmla="*/ 0 w 1356"/>
                <a:gd name="T1" fmla="*/ 0 h 363"/>
                <a:gd name="T2" fmla="*/ 0 w 1356"/>
                <a:gd name="T3" fmla="*/ 0 h 363"/>
                <a:gd name="T4" fmla="*/ 0 w 1356"/>
                <a:gd name="T5" fmla="*/ 0 h 363"/>
                <a:gd name="T6" fmla="*/ 0 w 1356"/>
                <a:gd name="T7" fmla="*/ 0 h 363"/>
                <a:gd name="T8" fmla="*/ 0 w 1356"/>
                <a:gd name="T9" fmla="*/ 0 h 363"/>
                <a:gd name="T10" fmla="*/ 0 w 1356"/>
                <a:gd name="T11" fmla="*/ 0 h 363"/>
                <a:gd name="T12" fmla="*/ 0 w 1356"/>
                <a:gd name="T13" fmla="*/ 0 h 363"/>
                <a:gd name="T14" fmla="*/ 0 w 1356"/>
                <a:gd name="T15" fmla="*/ 0 h 363"/>
                <a:gd name="T16" fmla="*/ 0 w 1356"/>
                <a:gd name="T17" fmla="*/ 0 h 363"/>
                <a:gd name="T18" fmla="*/ 0 w 1356"/>
                <a:gd name="T19" fmla="*/ 0 h 363"/>
                <a:gd name="T20" fmla="*/ 0 w 1356"/>
                <a:gd name="T21" fmla="*/ 0 h 363"/>
                <a:gd name="T22" fmla="*/ 0 w 1356"/>
                <a:gd name="T23" fmla="*/ 0 h 363"/>
                <a:gd name="T24" fmla="*/ 0 w 1356"/>
                <a:gd name="T25" fmla="*/ 0 h 363"/>
                <a:gd name="T26" fmla="*/ 0 w 1356"/>
                <a:gd name="T27" fmla="*/ 0 h 363"/>
                <a:gd name="T28" fmla="*/ 0 w 1356"/>
                <a:gd name="T29" fmla="*/ 0 h 363"/>
                <a:gd name="T30" fmla="*/ 0 w 1356"/>
                <a:gd name="T31" fmla="*/ 0 h 363"/>
                <a:gd name="T32" fmla="*/ 0 w 1356"/>
                <a:gd name="T33" fmla="*/ 0 h 363"/>
                <a:gd name="T34" fmla="*/ 0 w 1356"/>
                <a:gd name="T35" fmla="*/ 0 h 363"/>
                <a:gd name="T36" fmla="*/ 0 w 1356"/>
                <a:gd name="T37" fmla="*/ 0 h 363"/>
                <a:gd name="T38" fmla="*/ 0 w 1356"/>
                <a:gd name="T39" fmla="*/ 0 h 363"/>
                <a:gd name="T40" fmla="*/ 0 w 1356"/>
                <a:gd name="T41" fmla="*/ 0 h 363"/>
                <a:gd name="T42" fmla="*/ 0 w 1356"/>
                <a:gd name="T43" fmla="*/ 0 h 363"/>
                <a:gd name="T44" fmla="*/ 0 w 1356"/>
                <a:gd name="T45" fmla="*/ 0 h 363"/>
                <a:gd name="T46" fmla="*/ 0 w 1356"/>
                <a:gd name="T47" fmla="*/ 0 h 363"/>
                <a:gd name="T48" fmla="*/ 0 w 1356"/>
                <a:gd name="T49" fmla="*/ 0 h 363"/>
                <a:gd name="T50" fmla="*/ 0 w 1356"/>
                <a:gd name="T51" fmla="*/ 0 h 363"/>
                <a:gd name="T52" fmla="*/ 0 w 1356"/>
                <a:gd name="T53" fmla="*/ 0 h 363"/>
                <a:gd name="T54" fmla="*/ 0 w 1356"/>
                <a:gd name="T55" fmla="*/ 0 h 363"/>
                <a:gd name="T56" fmla="*/ 0 w 1356"/>
                <a:gd name="T57" fmla="*/ 0 h 363"/>
                <a:gd name="T58" fmla="*/ 0 w 1356"/>
                <a:gd name="T59" fmla="*/ 0 h 363"/>
                <a:gd name="T60" fmla="*/ 0 w 1356"/>
                <a:gd name="T61" fmla="*/ 0 h 363"/>
                <a:gd name="T62" fmla="*/ 0 w 1356"/>
                <a:gd name="T63" fmla="*/ 0 h 363"/>
                <a:gd name="T64" fmla="*/ 0 w 1356"/>
                <a:gd name="T65" fmla="*/ 0 h 363"/>
                <a:gd name="T66" fmla="*/ 1356 w 1356"/>
                <a:gd name="T67" fmla="*/ 36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T64" t="T65" r="T66" b="T67"/>
              <a:pathLst>
                <a:path w="1356" h="363">
                  <a:moveTo>
                    <a:pt x="0" y="363"/>
                  </a:moveTo>
                  <a:lnTo>
                    <a:pt x="20" y="357"/>
                  </a:lnTo>
                  <a:lnTo>
                    <a:pt x="22" y="350"/>
                  </a:lnTo>
                  <a:lnTo>
                    <a:pt x="28" y="344"/>
                  </a:lnTo>
                  <a:lnTo>
                    <a:pt x="35" y="336"/>
                  </a:lnTo>
                  <a:lnTo>
                    <a:pt x="37" y="330"/>
                  </a:lnTo>
                  <a:lnTo>
                    <a:pt x="45" y="324"/>
                  </a:lnTo>
                  <a:lnTo>
                    <a:pt x="47" y="316"/>
                  </a:lnTo>
                  <a:lnTo>
                    <a:pt x="61" y="310"/>
                  </a:lnTo>
                  <a:lnTo>
                    <a:pt x="80" y="302"/>
                  </a:lnTo>
                  <a:lnTo>
                    <a:pt x="86" y="297"/>
                  </a:lnTo>
                  <a:lnTo>
                    <a:pt x="154" y="289"/>
                  </a:lnTo>
                  <a:lnTo>
                    <a:pt x="226" y="283"/>
                  </a:lnTo>
                  <a:lnTo>
                    <a:pt x="226" y="276"/>
                  </a:lnTo>
                  <a:lnTo>
                    <a:pt x="233" y="270"/>
                  </a:lnTo>
                  <a:lnTo>
                    <a:pt x="247" y="270"/>
                  </a:lnTo>
                  <a:lnTo>
                    <a:pt x="259" y="263"/>
                  </a:lnTo>
                  <a:lnTo>
                    <a:pt x="304" y="256"/>
                  </a:lnTo>
                  <a:lnTo>
                    <a:pt x="313" y="249"/>
                  </a:lnTo>
                  <a:lnTo>
                    <a:pt x="339" y="242"/>
                  </a:lnTo>
                  <a:lnTo>
                    <a:pt x="377" y="242"/>
                  </a:lnTo>
                  <a:lnTo>
                    <a:pt x="387" y="236"/>
                  </a:lnTo>
                  <a:lnTo>
                    <a:pt x="413" y="228"/>
                  </a:lnTo>
                  <a:lnTo>
                    <a:pt x="428" y="222"/>
                  </a:lnTo>
                  <a:lnTo>
                    <a:pt x="443" y="215"/>
                  </a:lnTo>
                  <a:lnTo>
                    <a:pt x="478" y="209"/>
                  </a:lnTo>
                  <a:lnTo>
                    <a:pt x="494" y="202"/>
                  </a:lnTo>
                  <a:lnTo>
                    <a:pt x="509" y="195"/>
                  </a:lnTo>
                  <a:lnTo>
                    <a:pt x="516" y="189"/>
                  </a:lnTo>
                  <a:lnTo>
                    <a:pt x="583" y="182"/>
                  </a:lnTo>
                  <a:lnTo>
                    <a:pt x="589" y="175"/>
                  </a:lnTo>
                  <a:lnTo>
                    <a:pt x="596" y="169"/>
                  </a:lnTo>
                  <a:lnTo>
                    <a:pt x="607" y="162"/>
                  </a:lnTo>
                  <a:lnTo>
                    <a:pt x="642" y="154"/>
                  </a:lnTo>
                  <a:lnTo>
                    <a:pt x="646" y="148"/>
                  </a:lnTo>
                  <a:lnTo>
                    <a:pt x="659" y="141"/>
                  </a:lnTo>
                  <a:lnTo>
                    <a:pt x="752" y="141"/>
                  </a:lnTo>
                  <a:lnTo>
                    <a:pt x="771" y="135"/>
                  </a:lnTo>
                  <a:lnTo>
                    <a:pt x="930" y="135"/>
                  </a:lnTo>
                  <a:lnTo>
                    <a:pt x="942" y="128"/>
                  </a:lnTo>
                  <a:lnTo>
                    <a:pt x="961" y="128"/>
                  </a:lnTo>
                  <a:lnTo>
                    <a:pt x="981" y="121"/>
                  </a:lnTo>
                  <a:lnTo>
                    <a:pt x="983" y="114"/>
                  </a:lnTo>
                  <a:lnTo>
                    <a:pt x="985" y="108"/>
                  </a:lnTo>
                  <a:lnTo>
                    <a:pt x="1000" y="108"/>
                  </a:lnTo>
                  <a:lnTo>
                    <a:pt x="1037" y="93"/>
                  </a:lnTo>
                  <a:lnTo>
                    <a:pt x="1088" y="87"/>
                  </a:lnTo>
                  <a:lnTo>
                    <a:pt x="1104" y="87"/>
                  </a:lnTo>
                  <a:lnTo>
                    <a:pt x="1120" y="80"/>
                  </a:lnTo>
                  <a:lnTo>
                    <a:pt x="1131" y="74"/>
                  </a:lnTo>
                  <a:lnTo>
                    <a:pt x="1169" y="67"/>
                  </a:lnTo>
                  <a:lnTo>
                    <a:pt x="1179" y="67"/>
                  </a:lnTo>
                  <a:lnTo>
                    <a:pt x="1206" y="61"/>
                  </a:lnTo>
                  <a:lnTo>
                    <a:pt x="1219" y="61"/>
                  </a:lnTo>
                  <a:lnTo>
                    <a:pt x="1244" y="54"/>
                  </a:lnTo>
                  <a:lnTo>
                    <a:pt x="1244" y="47"/>
                  </a:lnTo>
                  <a:lnTo>
                    <a:pt x="1249" y="40"/>
                  </a:lnTo>
                  <a:lnTo>
                    <a:pt x="1262" y="34"/>
                  </a:lnTo>
                  <a:lnTo>
                    <a:pt x="1267" y="27"/>
                  </a:lnTo>
                  <a:lnTo>
                    <a:pt x="1277" y="20"/>
                  </a:lnTo>
                  <a:lnTo>
                    <a:pt x="1315" y="20"/>
                  </a:lnTo>
                  <a:lnTo>
                    <a:pt x="1317" y="13"/>
                  </a:lnTo>
                  <a:lnTo>
                    <a:pt x="1321" y="6"/>
                  </a:lnTo>
                  <a:lnTo>
                    <a:pt x="1341" y="0"/>
                  </a:lnTo>
                  <a:lnTo>
                    <a:pt x="1356" y="0"/>
                  </a:lnTo>
                </a:path>
              </a:pathLst>
            </a:custGeom>
            <a:ln>
              <a:solidFill>
                <a:srgbClr val="FFC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AutoShape 35"/>
            <p:cNvSpPr>
              <a:spLocks noChangeArrowheads="1"/>
            </p:cNvSpPr>
            <p:nvPr/>
          </p:nvSpPr>
          <p:spPr bwMode="auto">
            <a:xfrm>
              <a:off x="1620" y="1595"/>
              <a:ext cx="185" cy="56"/>
            </a:xfrm>
            <a:custGeom>
              <a:avLst/>
              <a:gdLst>
                <a:gd name="T0" fmla="*/ 0 w 1329"/>
                <a:gd name="T1" fmla="*/ 0 h 222"/>
                <a:gd name="T2" fmla="*/ 0 w 1329"/>
                <a:gd name="T3" fmla="*/ 0 h 222"/>
                <a:gd name="T4" fmla="*/ 0 w 1329"/>
                <a:gd name="T5" fmla="*/ 0 h 222"/>
                <a:gd name="T6" fmla="*/ 0 w 1329"/>
                <a:gd name="T7" fmla="*/ 0 h 222"/>
                <a:gd name="T8" fmla="*/ 0 w 1329"/>
                <a:gd name="T9" fmla="*/ 0 h 222"/>
                <a:gd name="T10" fmla="*/ 0 w 1329"/>
                <a:gd name="T11" fmla="*/ 0 h 222"/>
                <a:gd name="T12" fmla="*/ 0 w 1329"/>
                <a:gd name="T13" fmla="*/ 0 h 222"/>
                <a:gd name="T14" fmla="*/ 0 w 1329"/>
                <a:gd name="T15" fmla="*/ 0 h 222"/>
                <a:gd name="T16" fmla="*/ 0 w 1329"/>
                <a:gd name="T17" fmla="*/ 0 h 222"/>
                <a:gd name="T18" fmla="*/ 0 w 1329"/>
                <a:gd name="T19" fmla="*/ 0 h 222"/>
                <a:gd name="T20" fmla="*/ 0 w 1329"/>
                <a:gd name="T21" fmla="*/ 0 h 222"/>
                <a:gd name="T22" fmla="*/ 0 w 1329"/>
                <a:gd name="T23" fmla="*/ 0 h 222"/>
                <a:gd name="T24" fmla="*/ 0 w 1329"/>
                <a:gd name="T25" fmla="*/ 0 h 222"/>
                <a:gd name="T26" fmla="*/ 0 w 1329"/>
                <a:gd name="T27" fmla="*/ 0 h 222"/>
                <a:gd name="T28" fmla="*/ 0 w 1329"/>
                <a:gd name="T29" fmla="*/ 0 h 222"/>
                <a:gd name="T30" fmla="*/ 0 w 1329"/>
                <a:gd name="T31" fmla="*/ 0 h 222"/>
                <a:gd name="T32" fmla="*/ 0 w 1329"/>
                <a:gd name="T33" fmla="*/ 0 h 222"/>
                <a:gd name="T34" fmla="*/ 0 w 1329"/>
                <a:gd name="T35" fmla="*/ 0 h 222"/>
                <a:gd name="T36" fmla="*/ 0 w 1329"/>
                <a:gd name="T37" fmla="*/ 0 h 222"/>
                <a:gd name="T38" fmla="*/ 0 w 1329"/>
                <a:gd name="T39" fmla="*/ 0 h 222"/>
                <a:gd name="T40" fmla="*/ 0 w 1329"/>
                <a:gd name="T41" fmla="*/ 0 h 222"/>
                <a:gd name="T42" fmla="*/ 0 w 1329"/>
                <a:gd name="T43" fmla="*/ 0 h 222"/>
                <a:gd name="T44" fmla="*/ 0 w 1329"/>
                <a:gd name="T45" fmla="*/ 0 h 222"/>
                <a:gd name="T46" fmla="*/ 0 w 1329"/>
                <a:gd name="T47" fmla="*/ 0 h 222"/>
                <a:gd name="T48" fmla="*/ 0 w 1329"/>
                <a:gd name="T49" fmla="*/ 0 h 222"/>
                <a:gd name="T50" fmla="*/ 0 w 1329"/>
                <a:gd name="T51" fmla="*/ 0 h 222"/>
                <a:gd name="T52" fmla="*/ 0 w 1329"/>
                <a:gd name="T53" fmla="*/ 0 h 222"/>
                <a:gd name="T54" fmla="*/ 0 w 1329"/>
                <a:gd name="T55" fmla="*/ 0 h 222"/>
                <a:gd name="T56" fmla="*/ 0 w 1329"/>
                <a:gd name="T57" fmla="*/ 0 h 222"/>
                <a:gd name="T58" fmla="*/ 0 w 1329"/>
                <a:gd name="T59" fmla="*/ 0 h 222"/>
                <a:gd name="T60" fmla="*/ 0 w 1329"/>
                <a:gd name="T61" fmla="*/ 0 h 222"/>
                <a:gd name="T62" fmla="*/ 0 w 1329"/>
                <a:gd name="T63" fmla="*/ 0 h 222"/>
                <a:gd name="T64" fmla="*/ 0 w 1329"/>
                <a:gd name="T65" fmla="*/ 0 h 222"/>
                <a:gd name="T66" fmla="*/ 0 w 1329"/>
                <a:gd name="T67" fmla="*/ 0 h 222"/>
                <a:gd name="T68" fmla="*/ 0 w 1329"/>
                <a:gd name="T69" fmla="*/ 0 h 222"/>
                <a:gd name="T70" fmla="*/ 0 w 1329"/>
                <a:gd name="T71" fmla="*/ 0 h 222"/>
                <a:gd name="T72" fmla="*/ 0 w 1329"/>
                <a:gd name="T73" fmla="*/ 0 h 222"/>
                <a:gd name="T74" fmla="*/ 0 w 1329"/>
                <a:gd name="T75" fmla="*/ 0 h 222"/>
                <a:gd name="T76" fmla="*/ 0 w 1329"/>
                <a:gd name="T77" fmla="*/ 0 h 222"/>
                <a:gd name="T78" fmla="*/ 0 w 1329"/>
                <a:gd name="T79" fmla="*/ 0 h 222"/>
                <a:gd name="T80" fmla="*/ 0 w 1329"/>
                <a:gd name="T81" fmla="*/ 0 h 222"/>
                <a:gd name="T82" fmla="*/ 0 w 1329"/>
                <a:gd name="T83" fmla="*/ 0 h 222"/>
                <a:gd name="T84" fmla="*/ 0 w 1329"/>
                <a:gd name="T85" fmla="*/ 0 h 222"/>
                <a:gd name="T86" fmla="*/ 0 w 1329"/>
                <a:gd name="T87" fmla="*/ 0 h 222"/>
                <a:gd name="T88" fmla="*/ 0 w 1329"/>
                <a:gd name="T89" fmla="*/ 0 h 222"/>
                <a:gd name="T90" fmla="*/ 0 w 1329"/>
                <a:gd name="T91" fmla="*/ 0 h 222"/>
                <a:gd name="T92" fmla="*/ 0 w 1329"/>
                <a:gd name="T93" fmla="*/ 0 h 222"/>
                <a:gd name="T94" fmla="*/ 0 w 1329"/>
                <a:gd name="T95" fmla="*/ 0 h 222"/>
                <a:gd name="T96" fmla="*/ 0 w 1329"/>
                <a:gd name="T97" fmla="*/ 0 h 222"/>
                <a:gd name="T98" fmla="*/ 0 w 1329"/>
                <a:gd name="T99" fmla="*/ 0 h 222"/>
                <a:gd name="T100" fmla="*/ 0 w 1329"/>
                <a:gd name="T101" fmla="*/ 0 h 222"/>
                <a:gd name="T102" fmla="*/ 0 w 1329"/>
                <a:gd name="T103" fmla="*/ 0 h 222"/>
                <a:gd name="T104" fmla="*/ 0 w 1329"/>
                <a:gd name="T105" fmla="*/ 0 h 222"/>
                <a:gd name="T106" fmla="*/ 0 w 1329"/>
                <a:gd name="T107" fmla="*/ 0 h 222"/>
                <a:gd name="T108" fmla="*/ 0 w 1329"/>
                <a:gd name="T109" fmla="*/ 0 h 222"/>
                <a:gd name="T110" fmla="*/ 0 w 1329"/>
                <a:gd name="T111" fmla="*/ 0 h 222"/>
                <a:gd name="T112" fmla="*/ 0 w 1329"/>
                <a:gd name="T113" fmla="*/ 0 h 222"/>
                <a:gd name="T114" fmla="*/ 0 w 1329"/>
                <a:gd name="T115" fmla="*/ 0 h 222"/>
                <a:gd name="T116" fmla="*/ 0 w 1329"/>
                <a:gd name="T117" fmla="*/ 0 h 222"/>
                <a:gd name="T118" fmla="*/ 0 w 1329"/>
                <a:gd name="T119" fmla="*/ 0 h 222"/>
                <a:gd name="T120" fmla="*/ 0 w 1329"/>
                <a:gd name="T121" fmla="*/ 0 h 222"/>
                <a:gd name="T122" fmla="*/ 0 w 1329"/>
                <a:gd name="T123" fmla="*/ 0 h 222"/>
                <a:gd name="T124" fmla="*/ 0 w 1329"/>
                <a:gd name="T125" fmla="*/ 0 h 222"/>
                <a:gd name="T126" fmla="*/ 0 w 1329"/>
                <a:gd name="T127" fmla="*/ 0 h 222"/>
                <a:gd name="T128" fmla="*/ 1329 w 1329"/>
                <a:gd name="T12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T126" t="T127" r="T128" b="T129"/>
              <a:pathLst>
                <a:path w="1329" h="222">
                  <a:moveTo>
                    <a:pt x="0" y="222"/>
                  </a:moveTo>
                  <a:lnTo>
                    <a:pt x="2" y="214"/>
                  </a:lnTo>
                  <a:lnTo>
                    <a:pt x="18" y="208"/>
                  </a:lnTo>
                  <a:lnTo>
                    <a:pt x="44" y="208"/>
                  </a:lnTo>
                  <a:lnTo>
                    <a:pt x="53" y="201"/>
                  </a:lnTo>
                  <a:lnTo>
                    <a:pt x="67" y="195"/>
                  </a:lnTo>
                  <a:lnTo>
                    <a:pt x="129" y="195"/>
                  </a:lnTo>
                  <a:lnTo>
                    <a:pt x="129" y="187"/>
                  </a:lnTo>
                  <a:lnTo>
                    <a:pt x="151" y="187"/>
                  </a:lnTo>
                  <a:lnTo>
                    <a:pt x="195" y="187"/>
                  </a:lnTo>
                  <a:lnTo>
                    <a:pt x="196" y="181"/>
                  </a:lnTo>
                  <a:lnTo>
                    <a:pt x="254" y="181"/>
                  </a:lnTo>
                  <a:lnTo>
                    <a:pt x="254" y="174"/>
                  </a:lnTo>
                  <a:lnTo>
                    <a:pt x="266" y="174"/>
                  </a:lnTo>
                  <a:lnTo>
                    <a:pt x="269" y="168"/>
                  </a:lnTo>
                  <a:lnTo>
                    <a:pt x="287" y="168"/>
                  </a:lnTo>
                  <a:lnTo>
                    <a:pt x="287" y="160"/>
                  </a:lnTo>
                  <a:lnTo>
                    <a:pt x="297" y="160"/>
                  </a:lnTo>
                  <a:lnTo>
                    <a:pt x="300" y="153"/>
                  </a:lnTo>
                  <a:lnTo>
                    <a:pt x="301" y="147"/>
                  </a:lnTo>
                  <a:lnTo>
                    <a:pt x="322" y="147"/>
                  </a:lnTo>
                  <a:lnTo>
                    <a:pt x="322" y="139"/>
                  </a:lnTo>
                  <a:lnTo>
                    <a:pt x="353" y="139"/>
                  </a:lnTo>
                  <a:lnTo>
                    <a:pt x="363" y="139"/>
                  </a:lnTo>
                  <a:lnTo>
                    <a:pt x="391" y="139"/>
                  </a:lnTo>
                  <a:lnTo>
                    <a:pt x="400" y="139"/>
                  </a:lnTo>
                  <a:lnTo>
                    <a:pt x="429" y="139"/>
                  </a:lnTo>
                  <a:lnTo>
                    <a:pt x="430" y="133"/>
                  </a:lnTo>
                  <a:lnTo>
                    <a:pt x="447" y="133"/>
                  </a:lnTo>
                  <a:lnTo>
                    <a:pt x="447" y="125"/>
                  </a:lnTo>
                  <a:lnTo>
                    <a:pt x="467" y="125"/>
                  </a:lnTo>
                  <a:lnTo>
                    <a:pt x="500" y="125"/>
                  </a:lnTo>
                  <a:lnTo>
                    <a:pt x="544" y="125"/>
                  </a:lnTo>
                  <a:lnTo>
                    <a:pt x="575" y="125"/>
                  </a:lnTo>
                  <a:lnTo>
                    <a:pt x="577" y="118"/>
                  </a:lnTo>
                  <a:lnTo>
                    <a:pt x="611" y="118"/>
                  </a:lnTo>
                  <a:lnTo>
                    <a:pt x="611" y="110"/>
                  </a:lnTo>
                  <a:lnTo>
                    <a:pt x="653" y="110"/>
                  </a:lnTo>
                  <a:lnTo>
                    <a:pt x="668" y="110"/>
                  </a:lnTo>
                  <a:lnTo>
                    <a:pt x="669" y="102"/>
                  </a:lnTo>
                  <a:lnTo>
                    <a:pt x="683" y="102"/>
                  </a:lnTo>
                  <a:lnTo>
                    <a:pt x="686" y="94"/>
                  </a:lnTo>
                  <a:lnTo>
                    <a:pt x="693" y="87"/>
                  </a:lnTo>
                  <a:lnTo>
                    <a:pt x="710" y="87"/>
                  </a:lnTo>
                  <a:lnTo>
                    <a:pt x="714" y="79"/>
                  </a:lnTo>
                  <a:lnTo>
                    <a:pt x="734" y="79"/>
                  </a:lnTo>
                  <a:lnTo>
                    <a:pt x="736" y="71"/>
                  </a:lnTo>
                  <a:lnTo>
                    <a:pt x="827" y="71"/>
                  </a:lnTo>
                  <a:lnTo>
                    <a:pt x="828" y="63"/>
                  </a:lnTo>
                  <a:lnTo>
                    <a:pt x="869" y="63"/>
                  </a:lnTo>
                  <a:lnTo>
                    <a:pt x="872" y="56"/>
                  </a:lnTo>
                  <a:lnTo>
                    <a:pt x="907" y="56"/>
                  </a:lnTo>
                  <a:lnTo>
                    <a:pt x="916" y="48"/>
                  </a:lnTo>
                  <a:lnTo>
                    <a:pt x="952" y="48"/>
                  </a:lnTo>
                  <a:lnTo>
                    <a:pt x="963" y="40"/>
                  </a:lnTo>
                  <a:lnTo>
                    <a:pt x="972" y="32"/>
                  </a:lnTo>
                  <a:lnTo>
                    <a:pt x="984" y="24"/>
                  </a:lnTo>
                  <a:lnTo>
                    <a:pt x="985" y="16"/>
                  </a:lnTo>
                  <a:lnTo>
                    <a:pt x="992" y="8"/>
                  </a:lnTo>
                  <a:lnTo>
                    <a:pt x="1013" y="8"/>
                  </a:lnTo>
                  <a:lnTo>
                    <a:pt x="1046" y="8"/>
                  </a:lnTo>
                  <a:lnTo>
                    <a:pt x="1046" y="0"/>
                  </a:lnTo>
                  <a:lnTo>
                    <a:pt x="1329" y="0"/>
                  </a:lnTo>
                </a:path>
              </a:pathLst>
            </a:custGeom>
            <a:ln>
              <a:solidFill>
                <a:srgbClr val="FFC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AutoShape 36"/>
            <p:cNvSpPr>
              <a:spLocks noChangeArrowheads="1"/>
            </p:cNvSpPr>
            <p:nvPr/>
          </p:nvSpPr>
          <p:spPr bwMode="auto">
            <a:xfrm>
              <a:off x="1805" y="1515"/>
              <a:ext cx="216" cy="80"/>
            </a:xfrm>
            <a:custGeom>
              <a:avLst/>
              <a:gdLst>
                <a:gd name="T0" fmla="*/ 0 w 1548"/>
                <a:gd name="T1" fmla="*/ 0 h 322"/>
                <a:gd name="T2" fmla="*/ 0 w 1548"/>
                <a:gd name="T3" fmla="*/ 0 h 322"/>
                <a:gd name="T4" fmla="*/ 0 w 1548"/>
                <a:gd name="T5" fmla="*/ 0 h 322"/>
                <a:gd name="T6" fmla="*/ 0 w 1548"/>
                <a:gd name="T7" fmla="*/ 0 h 322"/>
                <a:gd name="T8" fmla="*/ 0 w 1548"/>
                <a:gd name="T9" fmla="*/ 0 h 322"/>
                <a:gd name="T10" fmla="*/ 0 w 1548"/>
                <a:gd name="T11" fmla="*/ 0 h 322"/>
                <a:gd name="T12" fmla="*/ 0 w 1548"/>
                <a:gd name="T13" fmla="*/ 0 h 322"/>
                <a:gd name="T14" fmla="*/ 0 w 1548"/>
                <a:gd name="T15" fmla="*/ 0 h 322"/>
                <a:gd name="T16" fmla="*/ 0 w 1548"/>
                <a:gd name="T17" fmla="*/ 0 h 322"/>
                <a:gd name="T18" fmla="*/ 0 w 1548"/>
                <a:gd name="T19" fmla="*/ 0 h 322"/>
                <a:gd name="T20" fmla="*/ 0 w 1548"/>
                <a:gd name="T21" fmla="*/ 0 h 322"/>
                <a:gd name="T22" fmla="*/ 0 w 1548"/>
                <a:gd name="T23" fmla="*/ 0 h 322"/>
                <a:gd name="T24" fmla="*/ 0 w 1548"/>
                <a:gd name="T25" fmla="*/ 0 h 322"/>
                <a:gd name="T26" fmla="*/ 0 w 1548"/>
                <a:gd name="T27" fmla="*/ 0 h 322"/>
                <a:gd name="T28" fmla="*/ 0 w 1548"/>
                <a:gd name="T29" fmla="*/ 0 h 322"/>
                <a:gd name="T30" fmla="*/ 0 w 1548"/>
                <a:gd name="T31" fmla="*/ 0 h 322"/>
                <a:gd name="T32" fmla="*/ 0 w 1548"/>
                <a:gd name="T33" fmla="*/ 0 h 322"/>
                <a:gd name="T34" fmla="*/ 0 w 1548"/>
                <a:gd name="T35" fmla="*/ 0 h 322"/>
                <a:gd name="T36" fmla="*/ 0 w 1548"/>
                <a:gd name="T37" fmla="*/ 0 h 322"/>
                <a:gd name="T38" fmla="*/ 0 w 1548"/>
                <a:gd name="T39" fmla="*/ 0 h 322"/>
                <a:gd name="T40" fmla="*/ 0 w 1548"/>
                <a:gd name="T41" fmla="*/ 0 h 322"/>
                <a:gd name="T42" fmla="*/ 0 w 1548"/>
                <a:gd name="T43" fmla="*/ 0 h 322"/>
                <a:gd name="T44" fmla="*/ 0 w 1548"/>
                <a:gd name="T45" fmla="*/ 0 h 322"/>
                <a:gd name="T46" fmla="*/ 0 w 1548"/>
                <a:gd name="T47" fmla="*/ 0 h 322"/>
                <a:gd name="T48" fmla="*/ 0 w 1548"/>
                <a:gd name="T49" fmla="*/ 0 h 322"/>
                <a:gd name="T50" fmla="*/ 0 w 1548"/>
                <a:gd name="T51" fmla="*/ 0 h 322"/>
                <a:gd name="T52" fmla="*/ 0 w 1548"/>
                <a:gd name="T53" fmla="*/ 0 h 322"/>
                <a:gd name="T54" fmla="*/ 0 w 1548"/>
                <a:gd name="T55" fmla="*/ 0 h 322"/>
                <a:gd name="T56" fmla="*/ 0 w 1548"/>
                <a:gd name="T57" fmla="*/ 0 h 322"/>
                <a:gd name="T58" fmla="*/ 0 w 1548"/>
                <a:gd name="T59" fmla="*/ 0 h 322"/>
                <a:gd name="T60" fmla="*/ 0 w 1548"/>
                <a:gd name="T61" fmla="*/ 0 h 322"/>
                <a:gd name="T62" fmla="*/ 0 w 1548"/>
                <a:gd name="T63" fmla="*/ 0 h 322"/>
                <a:gd name="T64" fmla="*/ 0 w 1548"/>
                <a:gd name="T65" fmla="*/ 0 h 322"/>
                <a:gd name="T66" fmla="*/ 1548 w 1548"/>
                <a:gd name="T67" fmla="*/ 32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T64" t="T65" r="T66" b="T67"/>
              <a:pathLst>
                <a:path w="1548" h="322">
                  <a:moveTo>
                    <a:pt x="0" y="322"/>
                  </a:moveTo>
                  <a:lnTo>
                    <a:pt x="0" y="314"/>
                  </a:lnTo>
                  <a:lnTo>
                    <a:pt x="11" y="306"/>
                  </a:lnTo>
                  <a:lnTo>
                    <a:pt x="37" y="306"/>
                  </a:lnTo>
                  <a:lnTo>
                    <a:pt x="95" y="306"/>
                  </a:lnTo>
                  <a:lnTo>
                    <a:pt x="98" y="298"/>
                  </a:lnTo>
                  <a:lnTo>
                    <a:pt x="113" y="298"/>
                  </a:lnTo>
                  <a:lnTo>
                    <a:pt x="126" y="290"/>
                  </a:lnTo>
                  <a:lnTo>
                    <a:pt x="134" y="282"/>
                  </a:lnTo>
                  <a:lnTo>
                    <a:pt x="142" y="273"/>
                  </a:lnTo>
                  <a:lnTo>
                    <a:pt x="152" y="273"/>
                  </a:lnTo>
                  <a:lnTo>
                    <a:pt x="157" y="265"/>
                  </a:lnTo>
                  <a:lnTo>
                    <a:pt x="177" y="265"/>
                  </a:lnTo>
                  <a:lnTo>
                    <a:pt x="227" y="265"/>
                  </a:lnTo>
                  <a:lnTo>
                    <a:pt x="239" y="258"/>
                  </a:lnTo>
                  <a:lnTo>
                    <a:pt x="267" y="258"/>
                  </a:lnTo>
                  <a:lnTo>
                    <a:pt x="271" y="248"/>
                  </a:lnTo>
                  <a:lnTo>
                    <a:pt x="330" y="248"/>
                  </a:lnTo>
                  <a:lnTo>
                    <a:pt x="346" y="240"/>
                  </a:lnTo>
                  <a:lnTo>
                    <a:pt x="365" y="240"/>
                  </a:lnTo>
                  <a:lnTo>
                    <a:pt x="374" y="233"/>
                  </a:lnTo>
                  <a:lnTo>
                    <a:pt x="381" y="224"/>
                  </a:lnTo>
                  <a:lnTo>
                    <a:pt x="387" y="215"/>
                  </a:lnTo>
                  <a:lnTo>
                    <a:pt x="395" y="208"/>
                  </a:lnTo>
                  <a:lnTo>
                    <a:pt x="461" y="208"/>
                  </a:lnTo>
                  <a:lnTo>
                    <a:pt x="480" y="200"/>
                  </a:lnTo>
                  <a:lnTo>
                    <a:pt x="497" y="192"/>
                  </a:lnTo>
                  <a:lnTo>
                    <a:pt x="512" y="192"/>
                  </a:lnTo>
                  <a:lnTo>
                    <a:pt x="529" y="183"/>
                  </a:lnTo>
                  <a:lnTo>
                    <a:pt x="579" y="183"/>
                  </a:lnTo>
                  <a:lnTo>
                    <a:pt x="581" y="175"/>
                  </a:lnTo>
                  <a:lnTo>
                    <a:pt x="685" y="175"/>
                  </a:lnTo>
                  <a:lnTo>
                    <a:pt x="687" y="166"/>
                  </a:lnTo>
                  <a:lnTo>
                    <a:pt x="728" y="166"/>
                  </a:lnTo>
                  <a:lnTo>
                    <a:pt x="732" y="159"/>
                  </a:lnTo>
                  <a:lnTo>
                    <a:pt x="745" y="150"/>
                  </a:lnTo>
                  <a:lnTo>
                    <a:pt x="789" y="150"/>
                  </a:lnTo>
                  <a:lnTo>
                    <a:pt x="794" y="141"/>
                  </a:lnTo>
                  <a:lnTo>
                    <a:pt x="817" y="134"/>
                  </a:lnTo>
                  <a:lnTo>
                    <a:pt x="825" y="125"/>
                  </a:lnTo>
                  <a:lnTo>
                    <a:pt x="867" y="125"/>
                  </a:lnTo>
                  <a:lnTo>
                    <a:pt x="869" y="116"/>
                  </a:lnTo>
                  <a:lnTo>
                    <a:pt x="883" y="109"/>
                  </a:lnTo>
                  <a:lnTo>
                    <a:pt x="894" y="100"/>
                  </a:lnTo>
                  <a:lnTo>
                    <a:pt x="929" y="93"/>
                  </a:lnTo>
                  <a:lnTo>
                    <a:pt x="1010" y="93"/>
                  </a:lnTo>
                  <a:lnTo>
                    <a:pt x="1010" y="84"/>
                  </a:lnTo>
                  <a:lnTo>
                    <a:pt x="1068" y="84"/>
                  </a:lnTo>
                  <a:lnTo>
                    <a:pt x="1073" y="75"/>
                  </a:lnTo>
                  <a:lnTo>
                    <a:pt x="1116" y="75"/>
                  </a:lnTo>
                  <a:lnTo>
                    <a:pt x="1129" y="68"/>
                  </a:lnTo>
                  <a:lnTo>
                    <a:pt x="1156" y="68"/>
                  </a:lnTo>
                  <a:lnTo>
                    <a:pt x="1176" y="59"/>
                  </a:lnTo>
                  <a:lnTo>
                    <a:pt x="1183" y="51"/>
                  </a:lnTo>
                  <a:lnTo>
                    <a:pt x="1184" y="42"/>
                  </a:lnTo>
                  <a:lnTo>
                    <a:pt x="1300" y="42"/>
                  </a:lnTo>
                  <a:lnTo>
                    <a:pt x="1313" y="34"/>
                  </a:lnTo>
                  <a:lnTo>
                    <a:pt x="1324" y="34"/>
                  </a:lnTo>
                  <a:lnTo>
                    <a:pt x="1331" y="25"/>
                  </a:lnTo>
                  <a:lnTo>
                    <a:pt x="1343" y="25"/>
                  </a:lnTo>
                  <a:lnTo>
                    <a:pt x="1356" y="17"/>
                  </a:lnTo>
                  <a:lnTo>
                    <a:pt x="1365" y="9"/>
                  </a:lnTo>
                  <a:lnTo>
                    <a:pt x="1481" y="9"/>
                  </a:lnTo>
                  <a:lnTo>
                    <a:pt x="1489" y="0"/>
                  </a:lnTo>
                  <a:lnTo>
                    <a:pt x="1548" y="0"/>
                  </a:lnTo>
                </a:path>
              </a:pathLst>
            </a:custGeom>
            <a:ln>
              <a:solidFill>
                <a:srgbClr val="FFC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AutoShape 37"/>
            <p:cNvSpPr>
              <a:spLocks noChangeArrowheads="1"/>
            </p:cNvSpPr>
            <p:nvPr/>
          </p:nvSpPr>
          <p:spPr bwMode="auto">
            <a:xfrm>
              <a:off x="2020" y="1442"/>
              <a:ext cx="171" cy="73"/>
            </a:xfrm>
            <a:custGeom>
              <a:avLst/>
              <a:gdLst>
                <a:gd name="T0" fmla="*/ 0 w 1230"/>
                <a:gd name="T1" fmla="*/ 0 h 290"/>
                <a:gd name="T2" fmla="*/ 0 w 1230"/>
                <a:gd name="T3" fmla="*/ 0 h 290"/>
                <a:gd name="T4" fmla="*/ 0 w 1230"/>
                <a:gd name="T5" fmla="*/ 0 h 290"/>
                <a:gd name="T6" fmla="*/ 0 w 1230"/>
                <a:gd name="T7" fmla="*/ 0 h 290"/>
                <a:gd name="T8" fmla="*/ 0 w 1230"/>
                <a:gd name="T9" fmla="*/ 0 h 290"/>
                <a:gd name="T10" fmla="*/ 0 w 1230"/>
                <a:gd name="T11" fmla="*/ 0 h 290"/>
                <a:gd name="T12" fmla="*/ 0 w 1230"/>
                <a:gd name="T13" fmla="*/ 0 h 290"/>
                <a:gd name="T14" fmla="*/ 0 w 1230"/>
                <a:gd name="T15" fmla="*/ 0 h 290"/>
                <a:gd name="T16" fmla="*/ 0 w 1230"/>
                <a:gd name="T17" fmla="*/ 0 h 290"/>
                <a:gd name="T18" fmla="*/ 0 w 1230"/>
                <a:gd name="T19" fmla="*/ 0 h 290"/>
                <a:gd name="T20" fmla="*/ 0 w 1230"/>
                <a:gd name="T21" fmla="*/ 0 h 290"/>
                <a:gd name="T22" fmla="*/ 0 w 1230"/>
                <a:gd name="T23" fmla="*/ 0 h 290"/>
                <a:gd name="T24" fmla="*/ 0 w 1230"/>
                <a:gd name="T25" fmla="*/ 0 h 290"/>
                <a:gd name="T26" fmla="*/ 0 w 1230"/>
                <a:gd name="T27" fmla="*/ 0 h 290"/>
                <a:gd name="T28" fmla="*/ 0 w 1230"/>
                <a:gd name="T29" fmla="*/ 0 h 290"/>
                <a:gd name="T30" fmla="*/ 0 w 1230"/>
                <a:gd name="T31" fmla="*/ 0 h 290"/>
                <a:gd name="T32" fmla="*/ 0 w 1230"/>
                <a:gd name="T33" fmla="*/ 0 h 290"/>
                <a:gd name="T34" fmla="*/ 0 w 1230"/>
                <a:gd name="T35" fmla="*/ 0 h 290"/>
                <a:gd name="T36" fmla="*/ 0 w 1230"/>
                <a:gd name="T37" fmla="*/ 0 h 290"/>
                <a:gd name="T38" fmla="*/ 0 w 1230"/>
                <a:gd name="T39" fmla="*/ 0 h 290"/>
                <a:gd name="T40" fmla="*/ 0 w 1230"/>
                <a:gd name="T41" fmla="*/ 0 h 290"/>
                <a:gd name="T42" fmla="*/ 0 w 1230"/>
                <a:gd name="T43" fmla="*/ 0 h 290"/>
                <a:gd name="T44" fmla="*/ 0 w 1230"/>
                <a:gd name="T45" fmla="*/ 0 h 290"/>
                <a:gd name="T46" fmla="*/ 0 w 1230"/>
                <a:gd name="T47" fmla="*/ 0 h 290"/>
                <a:gd name="T48" fmla="*/ 0 w 1230"/>
                <a:gd name="T49" fmla="*/ 0 h 290"/>
                <a:gd name="T50" fmla="*/ 0 w 1230"/>
                <a:gd name="T51" fmla="*/ 0 h 290"/>
                <a:gd name="T52" fmla="*/ 0 w 1230"/>
                <a:gd name="T53" fmla="*/ 0 h 290"/>
                <a:gd name="T54" fmla="*/ 0 w 1230"/>
                <a:gd name="T55" fmla="*/ 0 h 290"/>
                <a:gd name="T56" fmla="*/ 0 w 1230"/>
                <a:gd name="T57" fmla="*/ 0 h 290"/>
                <a:gd name="T58" fmla="*/ 0 w 1230"/>
                <a:gd name="T59" fmla="*/ 0 h 290"/>
                <a:gd name="T60" fmla="*/ 0 w 1230"/>
                <a:gd name="T61" fmla="*/ 0 h 290"/>
                <a:gd name="T62" fmla="*/ 0 w 1230"/>
                <a:gd name="T63" fmla="*/ 0 h 290"/>
                <a:gd name="T64" fmla="*/ 0 w 1230"/>
                <a:gd name="T65" fmla="*/ 0 h 290"/>
                <a:gd name="T66" fmla="*/ 0 w 1230"/>
                <a:gd name="T67" fmla="*/ 0 h 290"/>
                <a:gd name="T68" fmla="*/ 0 w 1230"/>
                <a:gd name="T69" fmla="*/ 0 h 290"/>
                <a:gd name="T70" fmla="*/ 0 w 1230"/>
                <a:gd name="T71" fmla="*/ 0 h 290"/>
                <a:gd name="T72" fmla="*/ 0 w 1230"/>
                <a:gd name="T73" fmla="*/ 0 h 290"/>
                <a:gd name="T74" fmla="*/ 0 w 1230"/>
                <a:gd name="T75" fmla="*/ 0 h 290"/>
                <a:gd name="T76" fmla="*/ 0 w 1230"/>
                <a:gd name="T77" fmla="*/ 0 h 290"/>
                <a:gd name="T78" fmla="*/ 0 w 1230"/>
                <a:gd name="T79" fmla="*/ 0 h 290"/>
                <a:gd name="T80" fmla="*/ 0 w 1230"/>
                <a:gd name="T81" fmla="*/ 0 h 290"/>
                <a:gd name="T82" fmla="*/ 0 w 1230"/>
                <a:gd name="T83" fmla="*/ 0 h 290"/>
                <a:gd name="T84" fmla="*/ 0 w 1230"/>
                <a:gd name="T85" fmla="*/ 0 h 290"/>
                <a:gd name="T86" fmla="*/ 0 w 1230"/>
                <a:gd name="T87" fmla="*/ 0 h 290"/>
                <a:gd name="T88" fmla="*/ 0 w 1230"/>
                <a:gd name="T89" fmla="*/ 0 h 290"/>
                <a:gd name="T90" fmla="*/ 0 w 1230"/>
                <a:gd name="T91" fmla="*/ 0 h 290"/>
                <a:gd name="T92" fmla="*/ 0 w 1230"/>
                <a:gd name="T93" fmla="*/ 0 h 290"/>
                <a:gd name="T94" fmla="*/ 0 w 1230"/>
                <a:gd name="T95" fmla="*/ 0 h 290"/>
                <a:gd name="T96" fmla="*/ 0 w 1230"/>
                <a:gd name="T97" fmla="*/ 0 h 290"/>
                <a:gd name="T98" fmla="*/ 0 w 1230"/>
                <a:gd name="T99" fmla="*/ 0 h 290"/>
                <a:gd name="T100" fmla="*/ 0 w 1230"/>
                <a:gd name="T101" fmla="*/ 0 h 290"/>
                <a:gd name="T102" fmla="*/ 0 w 1230"/>
                <a:gd name="T103" fmla="*/ 0 h 290"/>
                <a:gd name="T104" fmla="*/ 0 w 1230"/>
                <a:gd name="T105" fmla="*/ 0 h 290"/>
                <a:gd name="T106" fmla="*/ 0 w 1230"/>
                <a:gd name="T107" fmla="*/ 0 h 290"/>
                <a:gd name="T108" fmla="*/ 0 w 1230"/>
                <a:gd name="T109" fmla="*/ 0 h 290"/>
                <a:gd name="T110" fmla="*/ 0 w 1230"/>
                <a:gd name="T111" fmla="*/ 0 h 290"/>
                <a:gd name="T112" fmla="*/ 0 w 1230"/>
                <a:gd name="T113" fmla="*/ 0 h 290"/>
                <a:gd name="T114" fmla="*/ 0 w 1230"/>
                <a:gd name="T115" fmla="*/ 0 h 290"/>
                <a:gd name="T116" fmla="*/ 0 w 1230"/>
                <a:gd name="T117" fmla="*/ 0 h 290"/>
                <a:gd name="T118" fmla="*/ 0 w 1230"/>
                <a:gd name="T119" fmla="*/ 0 h 290"/>
                <a:gd name="T120" fmla="*/ 0 w 1230"/>
                <a:gd name="T121" fmla="*/ 0 h 290"/>
                <a:gd name="T122" fmla="*/ 0 w 1230"/>
                <a:gd name="T123" fmla="*/ 0 h 290"/>
                <a:gd name="T124" fmla="*/ 0 w 1230"/>
                <a:gd name="T125" fmla="*/ 0 h 290"/>
                <a:gd name="T126" fmla="*/ 0 w 1230"/>
                <a:gd name="T127" fmla="*/ 0 h 290"/>
                <a:gd name="T128" fmla="*/ 1230 w 1230"/>
                <a:gd name="T129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T126" t="T127" r="T128" b="T129"/>
              <a:pathLst>
                <a:path w="1230" h="290">
                  <a:moveTo>
                    <a:pt x="0" y="290"/>
                  </a:moveTo>
                  <a:lnTo>
                    <a:pt x="9" y="282"/>
                  </a:lnTo>
                  <a:lnTo>
                    <a:pt x="16" y="274"/>
                  </a:lnTo>
                  <a:lnTo>
                    <a:pt x="19" y="266"/>
                  </a:lnTo>
                  <a:lnTo>
                    <a:pt x="35" y="266"/>
                  </a:lnTo>
                  <a:lnTo>
                    <a:pt x="53" y="257"/>
                  </a:lnTo>
                  <a:lnTo>
                    <a:pt x="64" y="249"/>
                  </a:lnTo>
                  <a:lnTo>
                    <a:pt x="106" y="240"/>
                  </a:lnTo>
                  <a:lnTo>
                    <a:pt x="139" y="240"/>
                  </a:lnTo>
                  <a:lnTo>
                    <a:pt x="148" y="232"/>
                  </a:lnTo>
                  <a:lnTo>
                    <a:pt x="213" y="232"/>
                  </a:lnTo>
                  <a:lnTo>
                    <a:pt x="239" y="224"/>
                  </a:lnTo>
                  <a:lnTo>
                    <a:pt x="255" y="224"/>
                  </a:lnTo>
                  <a:lnTo>
                    <a:pt x="259" y="215"/>
                  </a:lnTo>
                  <a:lnTo>
                    <a:pt x="267" y="206"/>
                  </a:lnTo>
                  <a:lnTo>
                    <a:pt x="323" y="206"/>
                  </a:lnTo>
                  <a:lnTo>
                    <a:pt x="344" y="199"/>
                  </a:lnTo>
                  <a:lnTo>
                    <a:pt x="429" y="199"/>
                  </a:lnTo>
                  <a:lnTo>
                    <a:pt x="497" y="199"/>
                  </a:lnTo>
                  <a:lnTo>
                    <a:pt x="497" y="190"/>
                  </a:lnTo>
                  <a:lnTo>
                    <a:pt x="577" y="190"/>
                  </a:lnTo>
                  <a:lnTo>
                    <a:pt x="578" y="181"/>
                  </a:lnTo>
                  <a:lnTo>
                    <a:pt x="610" y="181"/>
                  </a:lnTo>
                  <a:lnTo>
                    <a:pt x="620" y="173"/>
                  </a:lnTo>
                  <a:lnTo>
                    <a:pt x="646" y="173"/>
                  </a:lnTo>
                  <a:lnTo>
                    <a:pt x="679" y="173"/>
                  </a:lnTo>
                  <a:lnTo>
                    <a:pt x="688" y="173"/>
                  </a:lnTo>
                  <a:lnTo>
                    <a:pt x="699" y="164"/>
                  </a:lnTo>
                  <a:lnTo>
                    <a:pt x="710" y="164"/>
                  </a:lnTo>
                  <a:lnTo>
                    <a:pt x="712" y="155"/>
                  </a:lnTo>
                  <a:lnTo>
                    <a:pt x="716" y="146"/>
                  </a:lnTo>
                  <a:lnTo>
                    <a:pt x="747" y="146"/>
                  </a:lnTo>
                  <a:lnTo>
                    <a:pt x="752" y="138"/>
                  </a:lnTo>
                  <a:lnTo>
                    <a:pt x="753" y="128"/>
                  </a:lnTo>
                  <a:lnTo>
                    <a:pt x="782" y="128"/>
                  </a:lnTo>
                  <a:lnTo>
                    <a:pt x="791" y="128"/>
                  </a:lnTo>
                  <a:lnTo>
                    <a:pt x="800" y="119"/>
                  </a:lnTo>
                  <a:lnTo>
                    <a:pt x="815" y="119"/>
                  </a:lnTo>
                  <a:lnTo>
                    <a:pt x="828" y="119"/>
                  </a:lnTo>
                  <a:lnTo>
                    <a:pt x="857" y="119"/>
                  </a:lnTo>
                  <a:lnTo>
                    <a:pt x="857" y="110"/>
                  </a:lnTo>
                  <a:lnTo>
                    <a:pt x="858" y="100"/>
                  </a:lnTo>
                  <a:lnTo>
                    <a:pt x="891" y="100"/>
                  </a:lnTo>
                  <a:lnTo>
                    <a:pt x="900" y="100"/>
                  </a:lnTo>
                  <a:lnTo>
                    <a:pt x="900" y="90"/>
                  </a:lnTo>
                  <a:lnTo>
                    <a:pt x="908" y="81"/>
                  </a:lnTo>
                  <a:lnTo>
                    <a:pt x="916" y="71"/>
                  </a:lnTo>
                  <a:lnTo>
                    <a:pt x="926" y="71"/>
                  </a:lnTo>
                  <a:lnTo>
                    <a:pt x="934" y="61"/>
                  </a:lnTo>
                  <a:lnTo>
                    <a:pt x="966" y="61"/>
                  </a:lnTo>
                  <a:lnTo>
                    <a:pt x="967" y="51"/>
                  </a:lnTo>
                  <a:lnTo>
                    <a:pt x="976" y="51"/>
                  </a:lnTo>
                  <a:lnTo>
                    <a:pt x="986" y="41"/>
                  </a:lnTo>
                  <a:lnTo>
                    <a:pt x="997" y="41"/>
                  </a:lnTo>
                  <a:lnTo>
                    <a:pt x="1147" y="41"/>
                  </a:lnTo>
                  <a:lnTo>
                    <a:pt x="1160" y="41"/>
                  </a:lnTo>
                  <a:lnTo>
                    <a:pt x="1164" y="30"/>
                  </a:lnTo>
                  <a:lnTo>
                    <a:pt x="1179" y="30"/>
                  </a:lnTo>
                  <a:lnTo>
                    <a:pt x="1179" y="20"/>
                  </a:lnTo>
                  <a:lnTo>
                    <a:pt x="1207" y="20"/>
                  </a:lnTo>
                  <a:lnTo>
                    <a:pt x="1207" y="9"/>
                  </a:lnTo>
                  <a:lnTo>
                    <a:pt x="1220" y="9"/>
                  </a:lnTo>
                  <a:lnTo>
                    <a:pt x="1230" y="0"/>
                  </a:lnTo>
                </a:path>
              </a:pathLst>
            </a:custGeom>
            <a:ln>
              <a:solidFill>
                <a:srgbClr val="FFC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AutoShape 38"/>
            <p:cNvSpPr>
              <a:spLocks noChangeArrowheads="1"/>
            </p:cNvSpPr>
            <p:nvPr/>
          </p:nvSpPr>
          <p:spPr bwMode="auto">
            <a:xfrm>
              <a:off x="2191" y="1352"/>
              <a:ext cx="343" cy="90"/>
            </a:xfrm>
            <a:custGeom>
              <a:avLst/>
              <a:gdLst>
                <a:gd name="T0" fmla="*/ 0 w 2458"/>
                <a:gd name="T1" fmla="*/ 0 h 363"/>
                <a:gd name="T2" fmla="*/ 0 w 2458"/>
                <a:gd name="T3" fmla="*/ 0 h 363"/>
                <a:gd name="T4" fmla="*/ 0 w 2458"/>
                <a:gd name="T5" fmla="*/ 0 h 363"/>
                <a:gd name="T6" fmla="*/ 0 w 2458"/>
                <a:gd name="T7" fmla="*/ 0 h 363"/>
                <a:gd name="T8" fmla="*/ 0 w 2458"/>
                <a:gd name="T9" fmla="*/ 0 h 363"/>
                <a:gd name="T10" fmla="*/ 0 w 2458"/>
                <a:gd name="T11" fmla="*/ 0 h 363"/>
                <a:gd name="T12" fmla="*/ 0 w 2458"/>
                <a:gd name="T13" fmla="*/ 0 h 363"/>
                <a:gd name="T14" fmla="*/ 0 w 2458"/>
                <a:gd name="T15" fmla="*/ 0 h 363"/>
                <a:gd name="T16" fmla="*/ 0 w 2458"/>
                <a:gd name="T17" fmla="*/ 0 h 363"/>
                <a:gd name="T18" fmla="*/ 0 w 2458"/>
                <a:gd name="T19" fmla="*/ 0 h 363"/>
                <a:gd name="T20" fmla="*/ 0 w 2458"/>
                <a:gd name="T21" fmla="*/ 0 h 363"/>
                <a:gd name="T22" fmla="*/ 0 w 2458"/>
                <a:gd name="T23" fmla="*/ 0 h 363"/>
                <a:gd name="T24" fmla="*/ 0 w 2458"/>
                <a:gd name="T25" fmla="*/ 0 h 363"/>
                <a:gd name="T26" fmla="*/ 0 w 2458"/>
                <a:gd name="T27" fmla="*/ 0 h 363"/>
                <a:gd name="T28" fmla="*/ 0 w 2458"/>
                <a:gd name="T29" fmla="*/ 0 h 363"/>
                <a:gd name="T30" fmla="*/ 0 w 2458"/>
                <a:gd name="T31" fmla="*/ 0 h 363"/>
                <a:gd name="T32" fmla="*/ 0 w 2458"/>
                <a:gd name="T33" fmla="*/ 0 h 363"/>
                <a:gd name="T34" fmla="*/ 0 w 2458"/>
                <a:gd name="T35" fmla="*/ 0 h 363"/>
                <a:gd name="T36" fmla="*/ 0 w 2458"/>
                <a:gd name="T37" fmla="*/ 0 h 363"/>
                <a:gd name="T38" fmla="*/ 0 w 2458"/>
                <a:gd name="T39" fmla="*/ 0 h 363"/>
                <a:gd name="T40" fmla="*/ 0 w 2458"/>
                <a:gd name="T41" fmla="*/ 0 h 363"/>
                <a:gd name="T42" fmla="*/ 0 w 2458"/>
                <a:gd name="T43" fmla="*/ 0 h 363"/>
                <a:gd name="T44" fmla="*/ 0 w 2458"/>
                <a:gd name="T45" fmla="*/ 0 h 363"/>
                <a:gd name="T46" fmla="*/ 0 w 2458"/>
                <a:gd name="T47" fmla="*/ 0 h 363"/>
                <a:gd name="T48" fmla="*/ 0 w 2458"/>
                <a:gd name="T49" fmla="*/ 0 h 363"/>
                <a:gd name="T50" fmla="*/ 0 w 2458"/>
                <a:gd name="T51" fmla="*/ 0 h 363"/>
                <a:gd name="T52" fmla="*/ 0 w 2458"/>
                <a:gd name="T53" fmla="*/ 0 h 363"/>
                <a:gd name="T54" fmla="*/ 0 w 2458"/>
                <a:gd name="T55" fmla="*/ 0 h 363"/>
                <a:gd name="T56" fmla="*/ 0 w 2458"/>
                <a:gd name="T57" fmla="*/ 0 h 363"/>
                <a:gd name="T58" fmla="*/ 0 w 2458"/>
                <a:gd name="T59" fmla="*/ 0 h 363"/>
                <a:gd name="T60" fmla="*/ 0 w 2458"/>
                <a:gd name="T61" fmla="*/ 0 h 363"/>
                <a:gd name="T62" fmla="*/ 0 w 2458"/>
                <a:gd name="T63" fmla="*/ 0 h 363"/>
                <a:gd name="T64" fmla="*/ 0 w 2458"/>
                <a:gd name="T65" fmla="*/ 0 h 363"/>
                <a:gd name="T66" fmla="*/ 2458 w 2458"/>
                <a:gd name="T67" fmla="*/ 36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T64" t="T65" r="T66" b="T67"/>
              <a:pathLst>
                <a:path w="2458" h="363">
                  <a:moveTo>
                    <a:pt x="0" y="363"/>
                  </a:moveTo>
                  <a:lnTo>
                    <a:pt x="4" y="352"/>
                  </a:lnTo>
                  <a:lnTo>
                    <a:pt x="22" y="352"/>
                  </a:lnTo>
                  <a:lnTo>
                    <a:pt x="54" y="352"/>
                  </a:lnTo>
                  <a:lnTo>
                    <a:pt x="55" y="342"/>
                  </a:lnTo>
                  <a:lnTo>
                    <a:pt x="99" y="342"/>
                  </a:lnTo>
                  <a:lnTo>
                    <a:pt x="109" y="331"/>
                  </a:lnTo>
                  <a:lnTo>
                    <a:pt x="280" y="331"/>
                  </a:lnTo>
                  <a:lnTo>
                    <a:pt x="295" y="320"/>
                  </a:lnTo>
                  <a:lnTo>
                    <a:pt x="304" y="309"/>
                  </a:lnTo>
                  <a:lnTo>
                    <a:pt x="354" y="309"/>
                  </a:lnTo>
                  <a:lnTo>
                    <a:pt x="370" y="298"/>
                  </a:lnTo>
                  <a:lnTo>
                    <a:pt x="460" y="298"/>
                  </a:lnTo>
                  <a:lnTo>
                    <a:pt x="465" y="289"/>
                  </a:lnTo>
                  <a:lnTo>
                    <a:pt x="482" y="289"/>
                  </a:lnTo>
                  <a:lnTo>
                    <a:pt x="491" y="289"/>
                  </a:lnTo>
                  <a:lnTo>
                    <a:pt x="507" y="289"/>
                  </a:lnTo>
                  <a:lnTo>
                    <a:pt x="509" y="277"/>
                  </a:lnTo>
                  <a:lnTo>
                    <a:pt x="521" y="266"/>
                  </a:lnTo>
                  <a:lnTo>
                    <a:pt x="604" y="266"/>
                  </a:lnTo>
                  <a:lnTo>
                    <a:pt x="630" y="255"/>
                  </a:lnTo>
                  <a:lnTo>
                    <a:pt x="642" y="255"/>
                  </a:lnTo>
                  <a:lnTo>
                    <a:pt x="646" y="243"/>
                  </a:lnTo>
                  <a:lnTo>
                    <a:pt x="783" y="243"/>
                  </a:lnTo>
                  <a:lnTo>
                    <a:pt x="791" y="232"/>
                  </a:lnTo>
                  <a:lnTo>
                    <a:pt x="816" y="232"/>
                  </a:lnTo>
                  <a:lnTo>
                    <a:pt x="831" y="221"/>
                  </a:lnTo>
                  <a:lnTo>
                    <a:pt x="927" y="221"/>
                  </a:lnTo>
                  <a:lnTo>
                    <a:pt x="937" y="209"/>
                  </a:lnTo>
                  <a:lnTo>
                    <a:pt x="959" y="209"/>
                  </a:lnTo>
                  <a:lnTo>
                    <a:pt x="962" y="198"/>
                  </a:lnTo>
                  <a:lnTo>
                    <a:pt x="1037" y="198"/>
                  </a:lnTo>
                  <a:lnTo>
                    <a:pt x="1041" y="186"/>
                  </a:lnTo>
                  <a:lnTo>
                    <a:pt x="1105" y="186"/>
                  </a:lnTo>
                  <a:lnTo>
                    <a:pt x="1115" y="176"/>
                  </a:lnTo>
                  <a:lnTo>
                    <a:pt x="1238" y="176"/>
                  </a:lnTo>
                  <a:lnTo>
                    <a:pt x="1239" y="164"/>
                  </a:lnTo>
                  <a:lnTo>
                    <a:pt x="1348" y="164"/>
                  </a:lnTo>
                  <a:lnTo>
                    <a:pt x="1348" y="153"/>
                  </a:lnTo>
                  <a:lnTo>
                    <a:pt x="1369" y="142"/>
                  </a:lnTo>
                  <a:lnTo>
                    <a:pt x="1426" y="142"/>
                  </a:lnTo>
                  <a:lnTo>
                    <a:pt x="1448" y="130"/>
                  </a:lnTo>
                  <a:lnTo>
                    <a:pt x="1502" y="130"/>
                  </a:lnTo>
                  <a:lnTo>
                    <a:pt x="1504" y="118"/>
                  </a:lnTo>
                  <a:lnTo>
                    <a:pt x="1577" y="118"/>
                  </a:lnTo>
                  <a:lnTo>
                    <a:pt x="1587" y="107"/>
                  </a:lnTo>
                  <a:lnTo>
                    <a:pt x="1892" y="107"/>
                  </a:lnTo>
                  <a:lnTo>
                    <a:pt x="1893" y="95"/>
                  </a:lnTo>
                  <a:lnTo>
                    <a:pt x="2001" y="95"/>
                  </a:lnTo>
                  <a:lnTo>
                    <a:pt x="2001" y="83"/>
                  </a:lnTo>
                  <a:lnTo>
                    <a:pt x="2075" y="83"/>
                  </a:lnTo>
                  <a:lnTo>
                    <a:pt x="2079" y="72"/>
                  </a:lnTo>
                  <a:lnTo>
                    <a:pt x="2086" y="60"/>
                  </a:lnTo>
                  <a:lnTo>
                    <a:pt x="2115" y="60"/>
                  </a:lnTo>
                  <a:lnTo>
                    <a:pt x="2115" y="48"/>
                  </a:lnTo>
                  <a:lnTo>
                    <a:pt x="2222" y="48"/>
                  </a:lnTo>
                  <a:lnTo>
                    <a:pt x="2227" y="37"/>
                  </a:lnTo>
                  <a:lnTo>
                    <a:pt x="2254" y="37"/>
                  </a:lnTo>
                  <a:lnTo>
                    <a:pt x="2282" y="37"/>
                  </a:lnTo>
                  <a:lnTo>
                    <a:pt x="2285" y="25"/>
                  </a:lnTo>
                  <a:lnTo>
                    <a:pt x="2356" y="25"/>
                  </a:lnTo>
                  <a:lnTo>
                    <a:pt x="2357" y="13"/>
                  </a:lnTo>
                  <a:lnTo>
                    <a:pt x="2435" y="13"/>
                  </a:lnTo>
                  <a:lnTo>
                    <a:pt x="2458" y="13"/>
                  </a:lnTo>
                  <a:lnTo>
                    <a:pt x="2458" y="0"/>
                  </a:lnTo>
                </a:path>
              </a:pathLst>
            </a:custGeom>
            <a:ln>
              <a:solidFill>
                <a:srgbClr val="FFC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AutoShape 39"/>
          <p:cNvSpPr>
            <a:spLocks noChangeArrowheads="1"/>
          </p:cNvSpPr>
          <p:nvPr/>
        </p:nvSpPr>
        <p:spPr bwMode="auto">
          <a:xfrm>
            <a:off x="5959475" y="3346450"/>
            <a:ext cx="23812" cy="1588"/>
          </a:xfrm>
          <a:custGeom>
            <a:avLst/>
            <a:gdLst>
              <a:gd name="T0" fmla="*/ 0 w 111"/>
              <a:gd name="T1" fmla="*/ 0 h 1588"/>
              <a:gd name="T2" fmla="*/ 2147483647 w 111"/>
              <a:gd name="T3" fmla="*/ 0 h 1588"/>
              <a:gd name="T4" fmla="*/ 2147483647 w 111"/>
              <a:gd name="T5" fmla="*/ 0 h 1588"/>
              <a:gd name="T6" fmla="*/ 2147483647 w 111"/>
              <a:gd name="T7" fmla="*/ 0 h 1588"/>
              <a:gd name="T8" fmla="*/ 2147483647 w 111"/>
              <a:gd name="T9" fmla="*/ 0 h 1588"/>
              <a:gd name="T10" fmla="*/ 2147483647 w 111"/>
              <a:gd name="T11" fmla="*/ 0 h 1588"/>
              <a:gd name="T12" fmla="*/ 0 w 111"/>
              <a:gd name="T13" fmla="*/ 0 h 1588"/>
              <a:gd name="T14" fmla="*/ 111 w 111"/>
              <a:gd name="T15" fmla="*/ 1588 h 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111" h="1588">
                <a:moveTo>
                  <a:pt x="0" y="0"/>
                </a:moveTo>
                <a:lnTo>
                  <a:pt x="10" y="0"/>
                </a:lnTo>
                <a:lnTo>
                  <a:pt x="38" y="0"/>
                </a:lnTo>
                <a:lnTo>
                  <a:pt x="77" y="0"/>
                </a:lnTo>
                <a:lnTo>
                  <a:pt x="86" y="0"/>
                </a:lnTo>
                <a:lnTo>
                  <a:pt x="111" y="0"/>
                </a:lnTo>
              </a:path>
            </a:pathLst>
          </a:custGeom>
          <a:noFill/>
          <a:ln w="2844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40"/>
          <p:cNvSpPr txBox="1">
            <a:spLocks noChangeArrowheads="1"/>
          </p:cNvSpPr>
          <p:nvPr/>
        </p:nvSpPr>
        <p:spPr bwMode="auto">
          <a:xfrm>
            <a:off x="2998787" y="5942013"/>
            <a:ext cx="297174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4" name="Text Box 41"/>
          <p:cNvSpPr txBox="1">
            <a:spLocks noChangeArrowheads="1"/>
          </p:cNvSpPr>
          <p:nvPr/>
        </p:nvSpPr>
        <p:spPr bwMode="auto">
          <a:xfrm>
            <a:off x="3478212" y="5942013"/>
            <a:ext cx="297174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5" name="Text Box 42"/>
          <p:cNvSpPr txBox="1">
            <a:spLocks noChangeArrowheads="1"/>
          </p:cNvSpPr>
          <p:nvPr/>
        </p:nvSpPr>
        <p:spPr bwMode="auto">
          <a:xfrm>
            <a:off x="3954462" y="5942013"/>
            <a:ext cx="297174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6" name="Text Box 43"/>
          <p:cNvSpPr txBox="1">
            <a:spLocks noChangeArrowheads="1"/>
          </p:cNvSpPr>
          <p:nvPr/>
        </p:nvSpPr>
        <p:spPr bwMode="auto">
          <a:xfrm>
            <a:off x="4432300" y="5942013"/>
            <a:ext cx="297174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7" name="Text Box 44"/>
          <p:cNvSpPr txBox="1">
            <a:spLocks noChangeArrowheads="1"/>
          </p:cNvSpPr>
          <p:nvPr/>
        </p:nvSpPr>
        <p:spPr bwMode="auto">
          <a:xfrm>
            <a:off x="4908550" y="5942013"/>
            <a:ext cx="297174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8" name="Text Box 45"/>
          <p:cNvSpPr txBox="1">
            <a:spLocks noChangeArrowheads="1"/>
          </p:cNvSpPr>
          <p:nvPr/>
        </p:nvSpPr>
        <p:spPr bwMode="auto">
          <a:xfrm>
            <a:off x="5351462" y="5942013"/>
            <a:ext cx="412591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29" name="Text Box 46"/>
          <p:cNvSpPr txBox="1">
            <a:spLocks noChangeArrowheads="1"/>
          </p:cNvSpPr>
          <p:nvPr/>
        </p:nvSpPr>
        <p:spPr bwMode="auto">
          <a:xfrm>
            <a:off x="5829300" y="5942013"/>
            <a:ext cx="412591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30" name="Text Box 47"/>
          <p:cNvSpPr txBox="1">
            <a:spLocks noChangeArrowheads="1"/>
          </p:cNvSpPr>
          <p:nvPr/>
        </p:nvSpPr>
        <p:spPr bwMode="auto">
          <a:xfrm>
            <a:off x="2598897" y="2641600"/>
            <a:ext cx="412590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31" name="Text Box 48"/>
          <p:cNvSpPr txBox="1">
            <a:spLocks noChangeArrowheads="1"/>
          </p:cNvSpPr>
          <p:nvPr/>
        </p:nvSpPr>
        <p:spPr bwMode="auto">
          <a:xfrm>
            <a:off x="2620189" y="2884488"/>
            <a:ext cx="403998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32" name="Text Box 49"/>
          <p:cNvSpPr txBox="1">
            <a:spLocks noChangeArrowheads="1"/>
          </p:cNvSpPr>
          <p:nvPr/>
        </p:nvSpPr>
        <p:spPr bwMode="auto">
          <a:xfrm>
            <a:off x="2595722" y="3127375"/>
            <a:ext cx="412590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33" name="Text Box 50"/>
          <p:cNvSpPr txBox="1">
            <a:spLocks noChangeArrowheads="1"/>
          </p:cNvSpPr>
          <p:nvPr/>
        </p:nvSpPr>
        <p:spPr bwMode="auto">
          <a:xfrm>
            <a:off x="2711138" y="3370263"/>
            <a:ext cx="297174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34" name="Text Box 51"/>
          <p:cNvSpPr txBox="1">
            <a:spLocks noChangeArrowheads="1"/>
          </p:cNvSpPr>
          <p:nvPr/>
        </p:nvSpPr>
        <p:spPr bwMode="auto">
          <a:xfrm>
            <a:off x="2711138" y="3614738"/>
            <a:ext cx="297174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5" name="Text Box 52"/>
          <p:cNvSpPr txBox="1">
            <a:spLocks noChangeArrowheads="1"/>
          </p:cNvSpPr>
          <p:nvPr/>
        </p:nvSpPr>
        <p:spPr bwMode="auto">
          <a:xfrm>
            <a:off x="2711138" y="3857625"/>
            <a:ext cx="297174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6" name="Text Box 53"/>
          <p:cNvSpPr txBox="1">
            <a:spLocks noChangeArrowheads="1"/>
          </p:cNvSpPr>
          <p:nvPr/>
        </p:nvSpPr>
        <p:spPr bwMode="auto">
          <a:xfrm>
            <a:off x="2711138" y="4100513"/>
            <a:ext cx="297174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7" name="Text Box 54"/>
          <p:cNvSpPr txBox="1">
            <a:spLocks noChangeArrowheads="1"/>
          </p:cNvSpPr>
          <p:nvPr/>
        </p:nvSpPr>
        <p:spPr bwMode="auto">
          <a:xfrm>
            <a:off x="2711138" y="4343400"/>
            <a:ext cx="297174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8" name="Text Box 55"/>
          <p:cNvSpPr txBox="1">
            <a:spLocks noChangeArrowheads="1"/>
          </p:cNvSpPr>
          <p:nvPr/>
        </p:nvSpPr>
        <p:spPr bwMode="auto">
          <a:xfrm>
            <a:off x="2711138" y="4587875"/>
            <a:ext cx="297174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9" name="Text Box 56"/>
          <p:cNvSpPr txBox="1">
            <a:spLocks noChangeArrowheads="1"/>
          </p:cNvSpPr>
          <p:nvPr/>
        </p:nvSpPr>
        <p:spPr bwMode="auto">
          <a:xfrm>
            <a:off x="2714313" y="4830763"/>
            <a:ext cx="297174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0" name="Text Box 57"/>
          <p:cNvSpPr txBox="1">
            <a:spLocks noChangeArrowheads="1"/>
          </p:cNvSpPr>
          <p:nvPr/>
        </p:nvSpPr>
        <p:spPr bwMode="auto">
          <a:xfrm>
            <a:off x="2711138" y="5073650"/>
            <a:ext cx="297174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1" name="Text Box 58"/>
          <p:cNvSpPr txBox="1">
            <a:spLocks noChangeArrowheads="1"/>
          </p:cNvSpPr>
          <p:nvPr/>
        </p:nvSpPr>
        <p:spPr bwMode="auto">
          <a:xfrm>
            <a:off x="2727013" y="5316538"/>
            <a:ext cx="297174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2" name="Text Box 59"/>
          <p:cNvSpPr txBox="1">
            <a:spLocks noChangeArrowheads="1"/>
          </p:cNvSpPr>
          <p:nvPr/>
        </p:nvSpPr>
        <p:spPr bwMode="auto">
          <a:xfrm>
            <a:off x="2711138" y="5559425"/>
            <a:ext cx="297174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3" name="Text Box 60"/>
          <p:cNvSpPr txBox="1">
            <a:spLocks noChangeArrowheads="1"/>
          </p:cNvSpPr>
          <p:nvPr/>
        </p:nvSpPr>
        <p:spPr bwMode="auto">
          <a:xfrm>
            <a:off x="2598897" y="2397125"/>
            <a:ext cx="412590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44" name="Text Box 61"/>
          <p:cNvSpPr txBox="1">
            <a:spLocks noChangeArrowheads="1"/>
          </p:cNvSpPr>
          <p:nvPr/>
        </p:nvSpPr>
        <p:spPr bwMode="auto">
          <a:xfrm rot="16200000">
            <a:off x="681056" y="3956517"/>
            <a:ext cx="3616325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K-M estimated rate  (% per year)</a:t>
            </a:r>
          </a:p>
        </p:txBody>
      </p:sp>
      <p:sp>
        <p:nvSpPr>
          <p:cNvPr id="45" name="Text Box 62"/>
          <p:cNvSpPr txBox="1">
            <a:spLocks noChangeArrowheads="1"/>
          </p:cNvSpPr>
          <p:nvPr/>
        </p:nvSpPr>
        <p:spPr bwMode="auto">
          <a:xfrm>
            <a:off x="5973762" y="3173413"/>
            <a:ext cx="662660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9.8%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63"/>
          <p:cNvSpPr txBox="1">
            <a:spLocks noChangeArrowheads="1"/>
          </p:cNvSpPr>
          <p:nvPr/>
        </p:nvSpPr>
        <p:spPr bwMode="auto">
          <a:xfrm>
            <a:off x="5959475" y="2719388"/>
            <a:ext cx="769483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11.7%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7" name="Group 64"/>
          <p:cNvGrpSpPr>
            <a:grpSpLocks/>
          </p:cNvGrpSpPr>
          <p:nvPr/>
        </p:nvGrpSpPr>
        <p:grpSpPr bwMode="auto">
          <a:xfrm>
            <a:off x="2989262" y="2551113"/>
            <a:ext cx="3001963" cy="3421062"/>
            <a:chOff x="664" y="851"/>
            <a:chExt cx="1891" cy="2155"/>
          </a:xfrm>
        </p:grpSpPr>
        <p:sp>
          <p:nvSpPr>
            <p:cNvPr id="48" name="Line 65"/>
            <p:cNvSpPr>
              <a:spLocks noChangeShapeType="1"/>
            </p:cNvSpPr>
            <p:nvPr/>
          </p:nvSpPr>
          <p:spPr bwMode="auto">
            <a:xfrm>
              <a:off x="683" y="2967"/>
              <a:ext cx="1873" cy="1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Line 66"/>
            <p:cNvSpPr>
              <a:spLocks noChangeShapeType="1"/>
            </p:cNvSpPr>
            <p:nvPr/>
          </p:nvSpPr>
          <p:spPr bwMode="auto">
            <a:xfrm>
              <a:off x="2553" y="2959"/>
              <a:ext cx="1" cy="48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Line 67"/>
            <p:cNvSpPr>
              <a:spLocks noChangeShapeType="1"/>
            </p:cNvSpPr>
            <p:nvPr/>
          </p:nvSpPr>
          <p:spPr bwMode="auto">
            <a:xfrm>
              <a:off x="750" y="2961"/>
              <a:ext cx="1" cy="46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Line 68"/>
            <p:cNvSpPr>
              <a:spLocks noChangeShapeType="1"/>
            </p:cNvSpPr>
            <p:nvPr/>
          </p:nvSpPr>
          <p:spPr bwMode="auto">
            <a:xfrm>
              <a:off x="1050" y="2961"/>
              <a:ext cx="1" cy="46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Line 69"/>
            <p:cNvSpPr>
              <a:spLocks noChangeShapeType="1"/>
            </p:cNvSpPr>
            <p:nvPr/>
          </p:nvSpPr>
          <p:spPr bwMode="auto">
            <a:xfrm>
              <a:off x="1350" y="2961"/>
              <a:ext cx="1" cy="46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Line 70"/>
            <p:cNvSpPr>
              <a:spLocks noChangeShapeType="1"/>
            </p:cNvSpPr>
            <p:nvPr/>
          </p:nvSpPr>
          <p:spPr bwMode="auto">
            <a:xfrm>
              <a:off x="1651" y="2961"/>
              <a:ext cx="1" cy="46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Line 71"/>
            <p:cNvSpPr>
              <a:spLocks noChangeShapeType="1"/>
            </p:cNvSpPr>
            <p:nvPr/>
          </p:nvSpPr>
          <p:spPr bwMode="auto">
            <a:xfrm>
              <a:off x="1952" y="2961"/>
              <a:ext cx="1" cy="46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Line 72"/>
            <p:cNvSpPr>
              <a:spLocks noChangeShapeType="1"/>
            </p:cNvSpPr>
            <p:nvPr/>
          </p:nvSpPr>
          <p:spPr bwMode="auto">
            <a:xfrm>
              <a:off x="2252" y="2961"/>
              <a:ext cx="1" cy="46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Line 73"/>
            <p:cNvSpPr>
              <a:spLocks noChangeShapeType="1"/>
            </p:cNvSpPr>
            <p:nvPr/>
          </p:nvSpPr>
          <p:spPr bwMode="auto">
            <a:xfrm>
              <a:off x="687" y="851"/>
              <a:ext cx="1" cy="2124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Line 74"/>
            <p:cNvSpPr>
              <a:spLocks noChangeShapeType="1"/>
            </p:cNvSpPr>
            <p:nvPr/>
          </p:nvSpPr>
          <p:spPr bwMode="auto">
            <a:xfrm>
              <a:off x="664" y="860"/>
              <a:ext cx="27" cy="1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Line 75"/>
            <p:cNvSpPr>
              <a:spLocks noChangeShapeType="1"/>
            </p:cNvSpPr>
            <p:nvPr/>
          </p:nvSpPr>
          <p:spPr bwMode="auto">
            <a:xfrm>
              <a:off x="664" y="1013"/>
              <a:ext cx="24" cy="1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Line 76"/>
            <p:cNvSpPr>
              <a:spLocks noChangeShapeType="1"/>
            </p:cNvSpPr>
            <p:nvPr/>
          </p:nvSpPr>
          <p:spPr bwMode="auto">
            <a:xfrm>
              <a:off x="664" y="1166"/>
              <a:ext cx="24" cy="1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Line 77"/>
            <p:cNvSpPr>
              <a:spLocks noChangeShapeType="1"/>
            </p:cNvSpPr>
            <p:nvPr/>
          </p:nvSpPr>
          <p:spPr bwMode="auto">
            <a:xfrm>
              <a:off x="664" y="1319"/>
              <a:ext cx="24" cy="1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Line 78"/>
            <p:cNvSpPr>
              <a:spLocks noChangeShapeType="1"/>
            </p:cNvSpPr>
            <p:nvPr/>
          </p:nvSpPr>
          <p:spPr bwMode="auto">
            <a:xfrm>
              <a:off x="664" y="1472"/>
              <a:ext cx="24" cy="1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Line 79"/>
            <p:cNvSpPr>
              <a:spLocks noChangeShapeType="1"/>
            </p:cNvSpPr>
            <p:nvPr/>
          </p:nvSpPr>
          <p:spPr bwMode="auto">
            <a:xfrm>
              <a:off x="664" y="1625"/>
              <a:ext cx="24" cy="1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Line 80"/>
            <p:cNvSpPr>
              <a:spLocks noChangeShapeType="1"/>
            </p:cNvSpPr>
            <p:nvPr/>
          </p:nvSpPr>
          <p:spPr bwMode="auto">
            <a:xfrm>
              <a:off x="664" y="1779"/>
              <a:ext cx="24" cy="1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Line 81"/>
            <p:cNvSpPr>
              <a:spLocks noChangeShapeType="1"/>
            </p:cNvSpPr>
            <p:nvPr/>
          </p:nvSpPr>
          <p:spPr bwMode="auto">
            <a:xfrm>
              <a:off x="664" y="1931"/>
              <a:ext cx="24" cy="1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Line 82"/>
            <p:cNvSpPr>
              <a:spLocks noChangeShapeType="1"/>
            </p:cNvSpPr>
            <p:nvPr/>
          </p:nvSpPr>
          <p:spPr bwMode="auto">
            <a:xfrm>
              <a:off x="664" y="2084"/>
              <a:ext cx="24" cy="1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Line 83"/>
            <p:cNvSpPr>
              <a:spLocks noChangeShapeType="1"/>
            </p:cNvSpPr>
            <p:nvPr/>
          </p:nvSpPr>
          <p:spPr bwMode="auto">
            <a:xfrm>
              <a:off x="664" y="2238"/>
              <a:ext cx="24" cy="1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Line 84"/>
            <p:cNvSpPr>
              <a:spLocks noChangeShapeType="1"/>
            </p:cNvSpPr>
            <p:nvPr/>
          </p:nvSpPr>
          <p:spPr bwMode="auto">
            <a:xfrm>
              <a:off x="664" y="2391"/>
              <a:ext cx="24" cy="1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Line 85"/>
            <p:cNvSpPr>
              <a:spLocks noChangeShapeType="1"/>
            </p:cNvSpPr>
            <p:nvPr/>
          </p:nvSpPr>
          <p:spPr bwMode="auto">
            <a:xfrm>
              <a:off x="664" y="2544"/>
              <a:ext cx="24" cy="1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Line 86"/>
            <p:cNvSpPr>
              <a:spLocks noChangeShapeType="1"/>
            </p:cNvSpPr>
            <p:nvPr/>
          </p:nvSpPr>
          <p:spPr bwMode="auto">
            <a:xfrm>
              <a:off x="664" y="2697"/>
              <a:ext cx="24" cy="1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Line 87"/>
            <p:cNvSpPr>
              <a:spLocks noChangeShapeType="1"/>
            </p:cNvSpPr>
            <p:nvPr/>
          </p:nvSpPr>
          <p:spPr bwMode="auto">
            <a:xfrm>
              <a:off x="664" y="2851"/>
              <a:ext cx="24" cy="1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1" name="Text Box 88"/>
          <p:cNvSpPr txBox="1">
            <a:spLocks noChangeArrowheads="1"/>
          </p:cNvSpPr>
          <p:nvPr/>
        </p:nvSpPr>
        <p:spPr bwMode="auto">
          <a:xfrm>
            <a:off x="3141662" y="2551113"/>
            <a:ext cx="1045777" cy="40229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P&lt;0.001</a:t>
            </a:r>
            <a:endParaRPr lang="en-GB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 Box 89"/>
          <p:cNvSpPr txBox="1">
            <a:spLocks noChangeArrowheads="1"/>
          </p:cNvSpPr>
          <p:nvPr/>
        </p:nvSpPr>
        <p:spPr bwMode="auto">
          <a:xfrm>
            <a:off x="4284662" y="2627313"/>
            <a:ext cx="1529884" cy="4330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Clopidogrel</a:t>
            </a:r>
          </a:p>
        </p:txBody>
      </p:sp>
      <p:sp>
        <p:nvSpPr>
          <p:cNvPr id="73" name="Text Box 90"/>
          <p:cNvSpPr txBox="1">
            <a:spLocks noChangeArrowheads="1"/>
          </p:cNvSpPr>
          <p:nvPr/>
        </p:nvSpPr>
        <p:spPr bwMode="auto">
          <a:xfrm>
            <a:off x="5199062" y="3541713"/>
            <a:ext cx="1348424" cy="4330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Ticagrelor</a:t>
            </a:r>
          </a:p>
        </p:txBody>
      </p:sp>
      <p:sp>
        <p:nvSpPr>
          <p:cNvPr id="74" name="AutoShape 91"/>
          <p:cNvSpPr>
            <a:spLocks noChangeArrowheads="1"/>
          </p:cNvSpPr>
          <p:nvPr/>
        </p:nvSpPr>
        <p:spPr bwMode="auto">
          <a:xfrm>
            <a:off x="3124200" y="2895600"/>
            <a:ext cx="2871787" cy="2846388"/>
          </a:xfrm>
          <a:custGeom>
            <a:avLst/>
            <a:gdLst>
              <a:gd name="T0" fmla="*/ 2147483647 w 3244"/>
              <a:gd name="T1" fmla="*/ 2147483647 h 1793"/>
              <a:gd name="T2" fmla="*/ 2147483647 w 3244"/>
              <a:gd name="T3" fmla="*/ 2147483647 h 1793"/>
              <a:gd name="T4" fmla="*/ 2147483647 w 3244"/>
              <a:gd name="T5" fmla="*/ 2147483647 h 1793"/>
              <a:gd name="T6" fmla="*/ 2147483647 w 3244"/>
              <a:gd name="T7" fmla="*/ 2147483647 h 1793"/>
              <a:gd name="T8" fmla="*/ 2147483647 w 3244"/>
              <a:gd name="T9" fmla="*/ 2147483647 h 1793"/>
              <a:gd name="T10" fmla="*/ 2147483647 w 3244"/>
              <a:gd name="T11" fmla="*/ 2147483647 h 1793"/>
              <a:gd name="T12" fmla="*/ 2147483647 w 3244"/>
              <a:gd name="T13" fmla="*/ 2147483647 h 1793"/>
              <a:gd name="T14" fmla="*/ 2147483647 w 3244"/>
              <a:gd name="T15" fmla="*/ 2147483647 h 1793"/>
              <a:gd name="T16" fmla="*/ 2147483647 w 3244"/>
              <a:gd name="T17" fmla="*/ 2147483647 h 1793"/>
              <a:gd name="T18" fmla="*/ 2147483647 w 3244"/>
              <a:gd name="T19" fmla="*/ 2147483647 h 1793"/>
              <a:gd name="T20" fmla="*/ 2147483647 w 3244"/>
              <a:gd name="T21" fmla="*/ 2147483647 h 1793"/>
              <a:gd name="T22" fmla="*/ 2147483647 w 3244"/>
              <a:gd name="T23" fmla="*/ 2147483647 h 1793"/>
              <a:gd name="T24" fmla="*/ 2147483647 w 3244"/>
              <a:gd name="T25" fmla="*/ 2147483647 h 1793"/>
              <a:gd name="T26" fmla="*/ 2147483647 w 3244"/>
              <a:gd name="T27" fmla="*/ 2147483647 h 1793"/>
              <a:gd name="T28" fmla="*/ 2147483647 w 3244"/>
              <a:gd name="T29" fmla="*/ 2147483647 h 1793"/>
              <a:gd name="T30" fmla="*/ 2147483647 w 3244"/>
              <a:gd name="T31" fmla="*/ 2147483647 h 1793"/>
              <a:gd name="T32" fmla="*/ 2147483647 w 3244"/>
              <a:gd name="T33" fmla="*/ 2147483647 h 1793"/>
              <a:gd name="T34" fmla="*/ 2147483647 w 3244"/>
              <a:gd name="T35" fmla="*/ 2147483647 h 1793"/>
              <a:gd name="T36" fmla="*/ 2147483647 w 3244"/>
              <a:gd name="T37" fmla="*/ 2147483647 h 1793"/>
              <a:gd name="T38" fmla="*/ 2147483647 w 3244"/>
              <a:gd name="T39" fmla="*/ 2147483647 h 1793"/>
              <a:gd name="T40" fmla="*/ 2147483647 w 3244"/>
              <a:gd name="T41" fmla="*/ 2147483647 h 1793"/>
              <a:gd name="T42" fmla="*/ 2147483647 w 3244"/>
              <a:gd name="T43" fmla="*/ 2147483647 h 1793"/>
              <a:gd name="T44" fmla="*/ 2147483647 w 3244"/>
              <a:gd name="T45" fmla="*/ 2147483647 h 1793"/>
              <a:gd name="T46" fmla="*/ 2147483647 w 3244"/>
              <a:gd name="T47" fmla="*/ 2147483647 h 1793"/>
              <a:gd name="T48" fmla="*/ 2147483647 w 3244"/>
              <a:gd name="T49" fmla="*/ 2147483647 h 1793"/>
              <a:gd name="T50" fmla="*/ 2147483647 w 3244"/>
              <a:gd name="T51" fmla="*/ 2147483647 h 1793"/>
              <a:gd name="T52" fmla="*/ 2147483647 w 3244"/>
              <a:gd name="T53" fmla="*/ 2147483647 h 1793"/>
              <a:gd name="T54" fmla="*/ 2147483647 w 3244"/>
              <a:gd name="T55" fmla="*/ 2147483647 h 1793"/>
              <a:gd name="T56" fmla="*/ 2147483647 w 3244"/>
              <a:gd name="T57" fmla="*/ 2147483647 h 1793"/>
              <a:gd name="T58" fmla="*/ 2147483647 w 3244"/>
              <a:gd name="T59" fmla="*/ 2147483647 h 1793"/>
              <a:gd name="T60" fmla="*/ 2147483647 w 3244"/>
              <a:gd name="T61" fmla="*/ 2147483647 h 1793"/>
              <a:gd name="T62" fmla="*/ 2147483647 w 3244"/>
              <a:gd name="T63" fmla="*/ 2147483647 h 1793"/>
              <a:gd name="T64" fmla="*/ 2147483647 w 3244"/>
              <a:gd name="T65" fmla="*/ 2147483647 h 1793"/>
              <a:gd name="T66" fmla="*/ 2147483647 w 3244"/>
              <a:gd name="T67" fmla="*/ 2147483647 h 1793"/>
              <a:gd name="T68" fmla="*/ 2147483647 w 3244"/>
              <a:gd name="T69" fmla="*/ 2147483647 h 1793"/>
              <a:gd name="T70" fmla="*/ 2147483647 w 3244"/>
              <a:gd name="T71" fmla="*/ 2147483647 h 1793"/>
              <a:gd name="T72" fmla="*/ 2147483647 w 3244"/>
              <a:gd name="T73" fmla="*/ 2147483647 h 1793"/>
              <a:gd name="T74" fmla="*/ 2147483647 w 3244"/>
              <a:gd name="T75" fmla="*/ 2147483647 h 1793"/>
              <a:gd name="T76" fmla="*/ 2147483647 w 3244"/>
              <a:gd name="T77" fmla="*/ 2147483647 h 1793"/>
              <a:gd name="T78" fmla="*/ 2147483647 w 3244"/>
              <a:gd name="T79" fmla="*/ 2147483647 h 1793"/>
              <a:gd name="T80" fmla="*/ 2147483647 w 3244"/>
              <a:gd name="T81" fmla="*/ 2147483647 h 1793"/>
              <a:gd name="T82" fmla="*/ 2147483647 w 3244"/>
              <a:gd name="T83" fmla="*/ 2147483647 h 1793"/>
              <a:gd name="T84" fmla="*/ 2147483647 w 3244"/>
              <a:gd name="T85" fmla="*/ 2147483647 h 1793"/>
              <a:gd name="T86" fmla="*/ 2147483647 w 3244"/>
              <a:gd name="T87" fmla="*/ 2147483647 h 1793"/>
              <a:gd name="T88" fmla="*/ 2147483647 w 3244"/>
              <a:gd name="T89" fmla="*/ 2147483647 h 1793"/>
              <a:gd name="T90" fmla="*/ 2147483647 w 3244"/>
              <a:gd name="T91" fmla="*/ 2147483647 h 1793"/>
              <a:gd name="T92" fmla="*/ 2147483647 w 3244"/>
              <a:gd name="T93" fmla="*/ 2147483647 h 1793"/>
              <a:gd name="T94" fmla="*/ 2147483647 w 3244"/>
              <a:gd name="T95" fmla="*/ 2147483647 h 1793"/>
              <a:gd name="T96" fmla="*/ 2147483647 w 3244"/>
              <a:gd name="T97" fmla="*/ 2147483647 h 1793"/>
              <a:gd name="T98" fmla="*/ 2147483647 w 3244"/>
              <a:gd name="T99" fmla="*/ 2147483647 h 1793"/>
              <a:gd name="T100" fmla="*/ 2147483647 w 3244"/>
              <a:gd name="T101" fmla="*/ 2147483647 h 1793"/>
              <a:gd name="T102" fmla="*/ 2147483647 w 3244"/>
              <a:gd name="T103" fmla="*/ 2147483647 h 1793"/>
              <a:gd name="T104" fmla="*/ 2147483647 w 3244"/>
              <a:gd name="T105" fmla="*/ 2147483647 h 1793"/>
              <a:gd name="T106" fmla="*/ 2147483647 w 3244"/>
              <a:gd name="T107" fmla="*/ 2147483647 h 1793"/>
              <a:gd name="T108" fmla="*/ 2147483647 w 3244"/>
              <a:gd name="T109" fmla="*/ 2147483647 h 1793"/>
              <a:gd name="T110" fmla="*/ 2147483647 w 3244"/>
              <a:gd name="T111" fmla="*/ 2147483647 h 1793"/>
              <a:gd name="T112" fmla="*/ 2147483647 w 3244"/>
              <a:gd name="T113" fmla="*/ 2147483647 h 1793"/>
              <a:gd name="T114" fmla="*/ 0 w 3244"/>
              <a:gd name="T115" fmla="*/ 0 h 1793"/>
              <a:gd name="T116" fmla="*/ 3244 w 3244"/>
              <a:gd name="T117" fmla="*/ 1793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T114" t="T115" r="T116" b="T117"/>
            <a:pathLst>
              <a:path w="3244" h="1793">
                <a:moveTo>
                  <a:pt x="0" y="1793"/>
                </a:moveTo>
                <a:lnTo>
                  <a:pt x="15" y="1790"/>
                </a:lnTo>
                <a:lnTo>
                  <a:pt x="13" y="1661"/>
                </a:lnTo>
                <a:lnTo>
                  <a:pt x="18" y="1661"/>
                </a:lnTo>
                <a:lnTo>
                  <a:pt x="18" y="1629"/>
                </a:lnTo>
                <a:lnTo>
                  <a:pt x="22" y="1629"/>
                </a:lnTo>
                <a:lnTo>
                  <a:pt x="19" y="1571"/>
                </a:lnTo>
                <a:lnTo>
                  <a:pt x="25" y="1572"/>
                </a:lnTo>
                <a:lnTo>
                  <a:pt x="24" y="1527"/>
                </a:lnTo>
                <a:lnTo>
                  <a:pt x="30" y="1526"/>
                </a:lnTo>
                <a:lnTo>
                  <a:pt x="30" y="1499"/>
                </a:lnTo>
                <a:lnTo>
                  <a:pt x="34" y="1497"/>
                </a:lnTo>
                <a:lnTo>
                  <a:pt x="33" y="1467"/>
                </a:lnTo>
                <a:lnTo>
                  <a:pt x="40" y="1467"/>
                </a:lnTo>
                <a:lnTo>
                  <a:pt x="39" y="1430"/>
                </a:lnTo>
                <a:lnTo>
                  <a:pt x="43" y="1431"/>
                </a:lnTo>
                <a:lnTo>
                  <a:pt x="43" y="1403"/>
                </a:lnTo>
                <a:lnTo>
                  <a:pt x="48" y="1403"/>
                </a:lnTo>
                <a:lnTo>
                  <a:pt x="48" y="1383"/>
                </a:lnTo>
                <a:lnTo>
                  <a:pt x="55" y="1383"/>
                </a:lnTo>
                <a:lnTo>
                  <a:pt x="55" y="1334"/>
                </a:lnTo>
                <a:lnTo>
                  <a:pt x="61" y="1331"/>
                </a:lnTo>
                <a:lnTo>
                  <a:pt x="63" y="1301"/>
                </a:lnTo>
                <a:lnTo>
                  <a:pt x="69" y="1302"/>
                </a:lnTo>
                <a:lnTo>
                  <a:pt x="69" y="1281"/>
                </a:lnTo>
                <a:lnTo>
                  <a:pt x="76" y="1277"/>
                </a:lnTo>
                <a:lnTo>
                  <a:pt x="76" y="1254"/>
                </a:lnTo>
                <a:lnTo>
                  <a:pt x="79" y="1256"/>
                </a:lnTo>
                <a:lnTo>
                  <a:pt x="79" y="1247"/>
                </a:lnTo>
                <a:lnTo>
                  <a:pt x="81" y="1239"/>
                </a:lnTo>
                <a:lnTo>
                  <a:pt x="88" y="1232"/>
                </a:lnTo>
                <a:lnTo>
                  <a:pt x="90" y="1224"/>
                </a:lnTo>
                <a:lnTo>
                  <a:pt x="91" y="1217"/>
                </a:lnTo>
                <a:lnTo>
                  <a:pt x="93" y="1202"/>
                </a:lnTo>
                <a:lnTo>
                  <a:pt x="99" y="1202"/>
                </a:lnTo>
                <a:lnTo>
                  <a:pt x="99" y="1191"/>
                </a:lnTo>
                <a:lnTo>
                  <a:pt x="103" y="1182"/>
                </a:lnTo>
                <a:lnTo>
                  <a:pt x="106" y="1173"/>
                </a:lnTo>
                <a:lnTo>
                  <a:pt x="112" y="1172"/>
                </a:lnTo>
                <a:lnTo>
                  <a:pt x="111" y="1158"/>
                </a:lnTo>
                <a:lnTo>
                  <a:pt x="115" y="1158"/>
                </a:lnTo>
                <a:lnTo>
                  <a:pt x="117" y="1151"/>
                </a:lnTo>
                <a:lnTo>
                  <a:pt x="120" y="1142"/>
                </a:lnTo>
                <a:lnTo>
                  <a:pt x="126" y="1137"/>
                </a:lnTo>
                <a:lnTo>
                  <a:pt x="129" y="1133"/>
                </a:lnTo>
                <a:lnTo>
                  <a:pt x="132" y="1125"/>
                </a:lnTo>
                <a:lnTo>
                  <a:pt x="136" y="1122"/>
                </a:lnTo>
                <a:lnTo>
                  <a:pt x="139" y="1113"/>
                </a:lnTo>
                <a:lnTo>
                  <a:pt x="141" y="1104"/>
                </a:lnTo>
                <a:lnTo>
                  <a:pt x="144" y="1098"/>
                </a:lnTo>
                <a:lnTo>
                  <a:pt x="147" y="1089"/>
                </a:lnTo>
                <a:lnTo>
                  <a:pt x="153" y="1083"/>
                </a:lnTo>
                <a:lnTo>
                  <a:pt x="153" y="1076"/>
                </a:lnTo>
                <a:lnTo>
                  <a:pt x="162" y="1076"/>
                </a:lnTo>
                <a:lnTo>
                  <a:pt x="166" y="1067"/>
                </a:lnTo>
                <a:lnTo>
                  <a:pt x="175" y="1064"/>
                </a:lnTo>
                <a:lnTo>
                  <a:pt x="181" y="1058"/>
                </a:lnTo>
                <a:lnTo>
                  <a:pt x="189" y="1050"/>
                </a:lnTo>
                <a:lnTo>
                  <a:pt x="189" y="1043"/>
                </a:lnTo>
                <a:lnTo>
                  <a:pt x="198" y="1040"/>
                </a:lnTo>
                <a:lnTo>
                  <a:pt x="199" y="1032"/>
                </a:lnTo>
                <a:lnTo>
                  <a:pt x="202" y="1028"/>
                </a:lnTo>
                <a:lnTo>
                  <a:pt x="213" y="1020"/>
                </a:lnTo>
                <a:lnTo>
                  <a:pt x="216" y="1014"/>
                </a:lnTo>
                <a:lnTo>
                  <a:pt x="220" y="1008"/>
                </a:lnTo>
                <a:lnTo>
                  <a:pt x="225" y="1002"/>
                </a:lnTo>
                <a:lnTo>
                  <a:pt x="228" y="999"/>
                </a:lnTo>
                <a:lnTo>
                  <a:pt x="238" y="996"/>
                </a:lnTo>
                <a:lnTo>
                  <a:pt x="237" y="989"/>
                </a:lnTo>
                <a:lnTo>
                  <a:pt x="241" y="983"/>
                </a:lnTo>
                <a:lnTo>
                  <a:pt x="247" y="980"/>
                </a:lnTo>
                <a:lnTo>
                  <a:pt x="252" y="974"/>
                </a:lnTo>
                <a:lnTo>
                  <a:pt x="255" y="969"/>
                </a:lnTo>
                <a:lnTo>
                  <a:pt x="261" y="965"/>
                </a:lnTo>
                <a:lnTo>
                  <a:pt x="265" y="965"/>
                </a:lnTo>
                <a:lnTo>
                  <a:pt x="271" y="959"/>
                </a:lnTo>
                <a:lnTo>
                  <a:pt x="277" y="957"/>
                </a:lnTo>
                <a:lnTo>
                  <a:pt x="286" y="953"/>
                </a:lnTo>
                <a:lnTo>
                  <a:pt x="291" y="945"/>
                </a:lnTo>
                <a:lnTo>
                  <a:pt x="295" y="941"/>
                </a:lnTo>
                <a:lnTo>
                  <a:pt x="301" y="936"/>
                </a:lnTo>
                <a:lnTo>
                  <a:pt x="306" y="933"/>
                </a:lnTo>
                <a:lnTo>
                  <a:pt x="309" y="929"/>
                </a:lnTo>
                <a:lnTo>
                  <a:pt x="313" y="923"/>
                </a:lnTo>
                <a:lnTo>
                  <a:pt x="313" y="915"/>
                </a:lnTo>
                <a:lnTo>
                  <a:pt x="333" y="915"/>
                </a:lnTo>
                <a:lnTo>
                  <a:pt x="334" y="909"/>
                </a:lnTo>
                <a:lnTo>
                  <a:pt x="346" y="909"/>
                </a:lnTo>
                <a:lnTo>
                  <a:pt x="355" y="906"/>
                </a:lnTo>
                <a:lnTo>
                  <a:pt x="364" y="906"/>
                </a:lnTo>
                <a:lnTo>
                  <a:pt x="367" y="890"/>
                </a:lnTo>
                <a:lnTo>
                  <a:pt x="378" y="890"/>
                </a:lnTo>
                <a:lnTo>
                  <a:pt x="385" y="881"/>
                </a:lnTo>
                <a:lnTo>
                  <a:pt x="391" y="881"/>
                </a:lnTo>
                <a:lnTo>
                  <a:pt x="393" y="872"/>
                </a:lnTo>
                <a:lnTo>
                  <a:pt x="408" y="872"/>
                </a:lnTo>
                <a:lnTo>
                  <a:pt x="409" y="864"/>
                </a:lnTo>
                <a:lnTo>
                  <a:pt x="420" y="861"/>
                </a:lnTo>
                <a:lnTo>
                  <a:pt x="420" y="855"/>
                </a:lnTo>
                <a:lnTo>
                  <a:pt x="432" y="855"/>
                </a:lnTo>
                <a:lnTo>
                  <a:pt x="432" y="846"/>
                </a:lnTo>
                <a:lnTo>
                  <a:pt x="438" y="839"/>
                </a:lnTo>
                <a:lnTo>
                  <a:pt x="439" y="833"/>
                </a:lnTo>
                <a:lnTo>
                  <a:pt x="448" y="833"/>
                </a:lnTo>
                <a:lnTo>
                  <a:pt x="448" y="825"/>
                </a:lnTo>
                <a:lnTo>
                  <a:pt x="457" y="825"/>
                </a:lnTo>
                <a:lnTo>
                  <a:pt x="460" y="816"/>
                </a:lnTo>
                <a:lnTo>
                  <a:pt x="472" y="816"/>
                </a:lnTo>
                <a:lnTo>
                  <a:pt x="477" y="806"/>
                </a:lnTo>
                <a:lnTo>
                  <a:pt x="490" y="806"/>
                </a:lnTo>
                <a:lnTo>
                  <a:pt x="490" y="795"/>
                </a:lnTo>
                <a:lnTo>
                  <a:pt x="507" y="797"/>
                </a:lnTo>
                <a:lnTo>
                  <a:pt x="505" y="779"/>
                </a:lnTo>
                <a:lnTo>
                  <a:pt x="513" y="779"/>
                </a:lnTo>
                <a:lnTo>
                  <a:pt x="519" y="776"/>
                </a:lnTo>
                <a:lnTo>
                  <a:pt x="522" y="770"/>
                </a:lnTo>
                <a:lnTo>
                  <a:pt x="531" y="770"/>
                </a:lnTo>
                <a:lnTo>
                  <a:pt x="531" y="765"/>
                </a:lnTo>
                <a:lnTo>
                  <a:pt x="537" y="765"/>
                </a:lnTo>
                <a:lnTo>
                  <a:pt x="540" y="759"/>
                </a:lnTo>
                <a:lnTo>
                  <a:pt x="546" y="759"/>
                </a:lnTo>
                <a:lnTo>
                  <a:pt x="552" y="755"/>
                </a:lnTo>
                <a:lnTo>
                  <a:pt x="556" y="755"/>
                </a:lnTo>
                <a:lnTo>
                  <a:pt x="559" y="750"/>
                </a:lnTo>
                <a:lnTo>
                  <a:pt x="565" y="747"/>
                </a:lnTo>
                <a:lnTo>
                  <a:pt x="573" y="744"/>
                </a:lnTo>
                <a:lnTo>
                  <a:pt x="579" y="744"/>
                </a:lnTo>
                <a:lnTo>
                  <a:pt x="583" y="738"/>
                </a:lnTo>
                <a:lnTo>
                  <a:pt x="589" y="738"/>
                </a:lnTo>
                <a:lnTo>
                  <a:pt x="597" y="737"/>
                </a:lnTo>
                <a:lnTo>
                  <a:pt x="604" y="734"/>
                </a:lnTo>
                <a:lnTo>
                  <a:pt x="607" y="729"/>
                </a:lnTo>
                <a:lnTo>
                  <a:pt x="612" y="725"/>
                </a:lnTo>
                <a:lnTo>
                  <a:pt x="619" y="720"/>
                </a:lnTo>
                <a:lnTo>
                  <a:pt x="627" y="720"/>
                </a:lnTo>
                <a:lnTo>
                  <a:pt x="631" y="714"/>
                </a:lnTo>
                <a:lnTo>
                  <a:pt x="639" y="716"/>
                </a:lnTo>
                <a:lnTo>
                  <a:pt x="657" y="716"/>
                </a:lnTo>
                <a:lnTo>
                  <a:pt x="657" y="707"/>
                </a:lnTo>
                <a:lnTo>
                  <a:pt x="667" y="705"/>
                </a:lnTo>
                <a:lnTo>
                  <a:pt x="669" y="699"/>
                </a:lnTo>
                <a:lnTo>
                  <a:pt x="684" y="699"/>
                </a:lnTo>
                <a:lnTo>
                  <a:pt x="690" y="690"/>
                </a:lnTo>
                <a:lnTo>
                  <a:pt x="699" y="692"/>
                </a:lnTo>
                <a:lnTo>
                  <a:pt x="711" y="692"/>
                </a:lnTo>
                <a:lnTo>
                  <a:pt x="711" y="686"/>
                </a:lnTo>
                <a:lnTo>
                  <a:pt x="720" y="686"/>
                </a:lnTo>
                <a:lnTo>
                  <a:pt x="721" y="678"/>
                </a:lnTo>
                <a:lnTo>
                  <a:pt x="754" y="678"/>
                </a:lnTo>
                <a:lnTo>
                  <a:pt x="756" y="671"/>
                </a:lnTo>
                <a:lnTo>
                  <a:pt x="763" y="669"/>
                </a:lnTo>
                <a:lnTo>
                  <a:pt x="771" y="666"/>
                </a:lnTo>
                <a:lnTo>
                  <a:pt x="783" y="662"/>
                </a:lnTo>
                <a:lnTo>
                  <a:pt x="789" y="654"/>
                </a:lnTo>
                <a:lnTo>
                  <a:pt x="813" y="656"/>
                </a:lnTo>
                <a:lnTo>
                  <a:pt x="814" y="648"/>
                </a:lnTo>
                <a:lnTo>
                  <a:pt x="828" y="648"/>
                </a:lnTo>
                <a:lnTo>
                  <a:pt x="832" y="644"/>
                </a:lnTo>
                <a:lnTo>
                  <a:pt x="841" y="642"/>
                </a:lnTo>
                <a:lnTo>
                  <a:pt x="850" y="638"/>
                </a:lnTo>
                <a:lnTo>
                  <a:pt x="859" y="632"/>
                </a:lnTo>
                <a:lnTo>
                  <a:pt x="868" y="624"/>
                </a:lnTo>
                <a:lnTo>
                  <a:pt x="877" y="618"/>
                </a:lnTo>
                <a:lnTo>
                  <a:pt x="888" y="618"/>
                </a:lnTo>
                <a:lnTo>
                  <a:pt x="894" y="615"/>
                </a:lnTo>
                <a:lnTo>
                  <a:pt x="901" y="617"/>
                </a:lnTo>
                <a:lnTo>
                  <a:pt x="903" y="611"/>
                </a:lnTo>
                <a:lnTo>
                  <a:pt x="924" y="612"/>
                </a:lnTo>
                <a:lnTo>
                  <a:pt x="928" y="605"/>
                </a:lnTo>
                <a:lnTo>
                  <a:pt x="936" y="602"/>
                </a:lnTo>
                <a:lnTo>
                  <a:pt x="948" y="599"/>
                </a:lnTo>
                <a:lnTo>
                  <a:pt x="952" y="591"/>
                </a:lnTo>
                <a:lnTo>
                  <a:pt x="963" y="591"/>
                </a:lnTo>
                <a:lnTo>
                  <a:pt x="972" y="585"/>
                </a:lnTo>
                <a:lnTo>
                  <a:pt x="982" y="579"/>
                </a:lnTo>
                <a:lnTo>
                  <a:pt x="993" y="573"/>
                </a:lnTo>
                <a:lnTo>
                  <a:pt x="1000" y="570"/>
                </a:lnTo>
                <a:lnTo>
                  <a:pt x="1009" y="569"/>
                </a:lnTo>
                <a:lnTo>
                  <a:pt x="1012" y="563"/>
                </a:lnTo>
                <a:lnTo>
                  <a:pt x="1020" y="563"/>
                </a:lnTo>
                <a:lnTo>
                  <a:pt x="1023" y="558"/>
                </a:lnTo>
                <a:lnTo>
                  <a:pt x="1072" y="558"/>
                </a:lnTo>
                <a:lnTo>
                  <a:pt x="1069" y="549"/>
                </a:lnTo>
                <a:lnTo>
                  <a:pt x="1092" y="551"/>
                </a:lnTo>
                <a:lnTo>
                  <a:pt x="1095" y="540"/>
                </a:lnTo>
                <a:lnTo>
                  <a:pt x="1143" y="540"/>
                </a:lnTo>
                <a:lnTo>
                  <a:pt x="1143" y="528"/>
                </a:lnTo>
                <a:lnTo>
                  <a:pt x="1161" y="530"/>
                </a:lnTo>
                <a:lnTo>
                  <a:pt x="1164" y="518"/>
                </a:lnTo>
                <a:lnTo>
                  <a:pt x="1195" y="516"/>
                </a:lnTo>
                <a:lnTo>
                  <a:pt x="1195" y="507"/>
                </a:lnTo>
                <a:lnTo>
                  <a:pt x="1203" y="506"/>
                </a:lnTo>
                <a:lnTo>
                  <a:pt x="1204" y="500"/>
                </a:lnTo>
                <a:lnTo>
                  <a:pt x="1215" y="498"/>
                </a:lnTo>
                <a:lnTo>
                  <a:pt x="1219" y="492"/>
                </a:lnTo>
                <a:lnTo>
                  <a:pt x="1233" y="489"/>
                </a:lnTo>
                <a:lnTo>
                  <a:pt x="1239" y="483"/>
                </a:lnTo>
                <a:lnTo>
                  <a:pt x="1252" y="482"/>
                </a:lnTo>
                <a:lnTo>
                  <a:pt x="1251" y="473"/>
                </a:lnTo>
                <a:lnTo>
                  <a:pt x="1267" y="474"/>
                </a:lnTo>
                <a:lnTo>
                  <a:pt x="1269" y="468"/>
                </a:lnTo>
                <a:lnTo>
                  <a:pt x="1309" y="470"/>
                </a:lnTo>
                <a:lnTo>
                  <a:pt x="1317" y="465"/>
                </a:lnTo>
                <a:lnTo>
                  <a:pt x="1326" y="462"/>
                </a:lnTo>
                <a:lnTo>
                  <a:pt x="1338" y="459"/>
                </a:lnTo>
                <a:lnTo>
                  <a:pt x="1345" y="455"/>
                </a:lnTo>
                <a:lnTo>
                  <a:pt x="1356" y="452"/>
                </a:lnTo>
                <a:lnTo>
                  <a:pt x="1362" y="446"/>
                </a:lnTo>
                <a:lnTo>
                  <a:pt x="1371" y="444"/>
                </a:lnTo>
                <a:lnTo>
                  <a:pt x="1374" y="434"/>
                </a:lnTo>
                <a:lnTo>
                  <a:pt x="1392" y="434"/>
                </a:lnTo>
                <a:lnTo>
                  <a:pt x="1395" y="429"/>
                </a:lnTo>
                <a:lnTo>
                  <a:pt x="1405" y="432"/>
                </a:lnTo>
                <a:lnTo>
                  <a:pt x="1407" y="425"/>
                </a:lnTo>
                <a:lnTo>
                  <a:pt x="1425" y="425"/>
                </a:lnTo>
                <a:lnTo>
                  <a:pt x="1432" y="422"/>
                </a:lnTo>
                <a:lnTo>
                  <a:pt x="1440" y="422"/>
                </a:lnTo>
                <a:lnTo>
                  <a:pt x="1447" y="419"/>
                </a:lnTo>
                <a:lnTo>
                  <a:pt x="1474" y="420"/>
                </a:lnTo>
                <a:lnTo>
                  <a:pt x="1476" y="416"/>
                </a:lnTo>
                <a:lnTo>
                  <a:pt x="1497" y="414"/>
                </a:lnTo>
                <a:lnTo>
                  <a:pt x="1497" y="410"/>
                </a:lnTo>
                <a:lnTo>
                  <a:pt x="1524" y="411"/>
                </a:lnTo>
                <a:lnTo>
                  <a:pt x="1525" y="404"/>
                </a:lnTo>
                <a:lnTo>
                  <a:pt x="1558" y="405"/>
                </a:lnTo>
                <a:lnTo>
                  <a:pt x="1561" y="398"/>
                </a:lnTo>
                <a:lnTo>
                  <a:pt x="1569" y="398"/>
                </a:lnTo>
                <a:lnTo>
                  <a:pt x="1572" y="389"/>
                </a:lnTo>
                <a:lnTo>
                  <a:pt x="1593" y="387"/>
                </a:lnTo>
                <a:lnTo>
                  <a:pt x="1594" y="383"/>
                </a:lnTo>
                <a:lnTo>
                  <a:pt x="1621" y="381"/>
                </a:lnTo>
                <a:lnTo>
                  <a:pt x="1623" y="372"/>
                </a:lnTo>
                <a:lnTo>
                  <a:pt x="1647" y="372"/>
                </a:lnTo>
                <a:lnTo>
                  <a:pt x="1648" y="366"/>
                </a:lnTo>
                <a:lnTo>
                  <a:pt x="1672" y="368"/>
                </a:lnTo>
                <a:lnTo>
                  <a:pt x="1674" y="360"/>
                </a:lnTo>
                <a:lnTo>
                  <a:pt x="1693" y="359"/>
                </a:lnTo>
                <a:lnTo>
                  <a:pt x="1692" y="351"/>
                </a:lnTo>
                <a:lnTo>
                  <a:pt x="1728" y="351"/>
                </a:lnTo>
                <a:lnTo>
                  <a:pt x="1728" y="347"/>
                </a:lnTo>
                <a:lnTo>
                  <a:pt x="1761" y="348"/>
                </a:lnTo>
                <a:lnTo>
                  <a:pt x="1762" y="345"/>
                </a:lnTo>
                <a:lnTo>
                  <a:pt x="1770" y="342"/>
                </a:lnTo>
                <a:lnTo>
                  <a:pt x="1774" y="335"/>
                </a:lnTo>
                <a:lnTo>
                  <a:pt x="1786" y="335"/>
                </a:lnTo>
                <a:lnTo>
                  <a:pt x="1786" y="330"/>
                </a:lnTo>
                <a:lnTo>
                  <a:pt x="1803" y="333"/>
                </a:lnTo>
                <a:lnTo>
                  <a:pt x="1804" y="324"/>
                </a:lnTo>
                <a:lnTo>
                  <a:pt x="1818" y="323"/>
                </a:lnTo>
                <a:lnTo>
                  <a:pt x="1819" y="320"/>
                </a:lnTo>
                <a:lnTo>
                  <a:pt x="1840" y="321"/>
                </a:lnTo>
                <a:lnTo>
                  <a:pt x="1842" y="315"/>
                </a:lnTo>
                <a:lnTo>
                  <a:pt x="1870" y="314"/>
                </a:lnTo>
                <a:lnTo>
                  <a:pt x="1872" y="308"/>
                </a:lnTo>
                <a:lnTo>
                  <a:pt x="1890" y="311"/>
                </a:lnTo>
                <a:lnTo>
                  <a:pt x="1888" y="302"/>
                </a:lnTo>
                <a:lnTo>
                  <a:pt x="1921" y="303"/>
                </a:lnTo>
                <a:lnTo>
                  <a:pt x="1921" y="291"/>
                </a:lnTo>
                <a:lnTo>
                  <a:pt x="1941" y="294"/>
                </a:lnTo>
                <a:lnTo>
                  <a:pt x="1941" y="288"/>
                </a:lnTo>
                <a:lnTo>
                  <a:pt x="1987" y="288"/>
                </a:lnTo>
                <a:lnTo>
                  <a:pt x="1989" y="279"/>
                </a:lnTo>
                <a:lnTo>
                  <a:pt x="2017" y="279"/>
                </a:lnTo>
                <a:lnTo>
                  <a:pt x="2019" y="272"/>
                </a:lnTo>
                <a:lnTo>
                  <a:pt x="2032" y="273"/>
                </a:lnTo>
                <a:lnTo>
                  <a:pt x="2038" y="270"/>
                </a:lnTo>
                <a:lnTo>
                  <a:pt x="2049" y="272"/>
                </a:lnTo>
                <a:lnTo>
                  <a:pt x="2052" y="266"/>
                </a:lnTo>
                <a:lnTo>
                  <a:pt x="2062" y="266"/>
                </a:lnTo>
                <a:lnTo>
                  <a:pt x="2068" y="261"/>
                </a:lnTo>
                <a:lnTo>
                  <a:pt x="2080" y="263"/>
                </a:lnTo>
                <a:lnTo>
                  <a:pt x="2083" y="257"/>
                </a:lnTo>
                <a:lnTo>
                  <a:pt x="2107" y="258"/>
                </a:lnTo>
                <a:lnTo>
                  <a:pt x="2109" y="242"/>
                </a:lnTo>
                <a:lnTo>
                  <a:pt x="2133" y="240"/>
                </a:lnTo>
                <a:lnTo>
                  <a:pt x="2145" y="236"/>
                </a:lnTo>
                <a:lnTo>
                  <a:pt x="2152" y="230"/>
                </a:lnTo>
                <a:lnTo>
                  <a:pt x="2158" y="225"/>
                </a:lnTo>
                <a:lnTo>
                  <a:pt x="2236" y="225"/>
                </a:lnTo>
                <a:lnTo>
                  <a:pt x="2236" y="218"/>
                </a:lnTo>
                <a:lnTo>
                  <a:pt x="2266" y="219"/>
                </a:lnTo>
                <a:lnTo>
                  <a:pt x="2266" y="203"/>
                </a:lnTo>
                <a:lnTo>
                  <a:pt x="2286" y="206"/>
                </a:lnTo>
                <a:lnTo>
                  <a:pt x="2289" y="198"/>
                </a:lnTo>
                <a:lnTo>
                  <a:pt x="2310" y="198"/>
                </a:lnTo>
                <a:lnTo>
                  <a:pt x="2314" y="194"/>
                </a:lnTo>
                <a:lnTo>
                  <a:pt x="2341" y="195"/>
                </a:lnTo>
                <a:lnTo>
                  <a:pt x="2343" y="191"/>
                </a:lnTo>
                <a:lnTo>
                  <a:pt x="2385" y="189"/>
                </a:lnTo>
                <a:lnTo>
                  <a:pt x="2383" y="183"/>
                </a:lnTo>
                <a:lnTo>
                  <a:pt x="2407" y="183"/>
                </a:lnTo>
                <a:lnTo>
                  <a:pt x="2406" y="176"/>
                </a:lnTo>
                <a:lnTo>
                  <a:pt x="2439" y="174"/>
                </a:lnTo>
                <a:lnTo>
                  <a:pt x="2493" y="176"/>
                </a:lnTo>
                <a:lnTo>
                  <a:pt x="2493" y="168"/>
                </a:lnTo>
                <a:lnTo>
                  <a:pt x="2509" y="168"/>
                </a:lnTo>
                <a:lnTo>
                  <a:pt x="2508" y="164"/>
                </a:lnTo>
                <a:lnTo>
                  <a:pt x="2539" y="164"/>
                </a:lnTo>
                <a:lnTo>
                  <a:pt x="2541" y="158"/>
                </a:lnTo>
                <a:lnTo>
                  <a:pt x="2550" y="156"/>
                </a:lnTo>
                <a:lnTo>
                  <a:pt x="2548" y="149"/>
                </a:lnTo>
                <a:lnTo>
                  <a:pt x="2568" y="152"/>
                </a:lnTo>
                <a:lnTo>
                  <a:pt x="2568" y="146"/>
                </a:lnTo>
                <a:lnTo>
                  <a:pt x="2586" y="146"/>
                </a:lnTo>
                <a:lnTo>
                  <a:pt x="2584" y="140"/>
                </a:lnTo>
                <a:lnTo>
                  <a:pt x="2598" y="140"/>
                </a:lnTo>
                <a:lnTo>
                  <a:pt x="2598" y="134"/>
                </a:lnTo>
                <a:lnTo>
                  <a:pt x="2625" y="132"/>
                </a:lnTo>
                <a:lnTo>
                  <a:pt x="2626" y="128"/>
                </a:lnTo>
                <a:lnTo>
                  <a:pt x="2665" y="129"/>
                </a:lnTo>
                <a:lnTo>
                  <a:pt x="2665" y="119"/>
                </a:lnTo>
                <a:lnTo>
                  <a:pt x="2700" y="119"/>
                </a:lnTo>
                <a:lnTo>
                  <a:pt x="2700" y="111"/>
                </a:lnTo>
                <a:lnTo>
                  <a:pt x="2715" y="110"/>
                </a:lnTo>
                <a:lnTo>
                  <a:pt x="2716" y="105"/>
                </a:lnTo>
                <a:lnTo>
                  <a:pt x="2812" y="104"/>
                </a:lnTo>
                <a:lnTo>
                  <a:pt x="2814" y="99"/>
                </a:lnTo>
                <a:lnTo>
                  <a:pt x="2829" y="102"/>
                </a:lnTo>
                <a:lnTo>
                  <a:pt x="2829" y="92"/>
                </a:lnTo>
                <a:lnTo>
                  <a:pt x="2851" y="92"/>
                </a:lnTo>
                <a:lnTo>
                  <a:pt x="2853" y="83"/>
                </a:lnTo>
                <a:lnTo>
                  <a:pt x="2878" y="83"/>
                </a:lnTo>
                <a:lnTo>
                  <a:pt x="2878" y="74"/>
                </a:lnTo>
                <a:lnTo>
                  <a:pt x="2892" y="74"/>
                </a:lnTo>
                <a:lnTo>
                  <a:pt x="2896" y="62"/>
                </a:lnTo>
                <a:lnTo>
                  <a:pt x="2941" y="62"/>
                </a:lnTo>
                <a:lnTo>
                  <a:pt x="2943" y="54"/>
                </a:lnTo>
                <a:lnTo>
                  <a:pt x="2953" y="56"/>
                </a:lnTo>
                <a:lnTo>
                  <a:pt x="2955" y="51"/>
                </a:lnTo>
                <a:lnTo>
                  <a:pt x="2971" y="51"/>
                </a:lnTo>
                <a:lnTo>
                  <a:pt x="2971" y="44"/>
                </a:lnTo>
                <a:lnTo>
                  <a:pt x="2988" y="45"/>
                </a:lnTo>
                <a:lnTo>
                  <a:pt x="2986" y="39"/>
                </a:lnTo>
                <a:lnTo>
                  <a:pt x="3013" y="39"/>
                </a:lnTo>
                <a:lnTo>
                  <a:pt x="3013" y="33"/>
                </a:lnTo>
                <a:lnTo>
                  <a:pt x="3060" y="33"/>
                </a:lnTo>
                <a:lnTo>
                  <a:pt x="3058" y="26"/>
                </a:lnTo>
                <a:lnTo>
                  <a:pt x="3084" y="27"/>
                </a:lnTo>
                <a:lnTo>
                  <a:pt x="3085" y="23"/>
                </a:lnTo>
                <a:lnTo>
                  <a:pt x="3133" y="23"/>
                </a:lnTo>
                <a:lnTo>
                  <a:pt x="3133" y="18"/>
                </a:lnTo>
                <a:lnTo>
                  <a:pt x="3183" y="18"/>
                </a:lnTo>
                <a:lnTo>
                  <a:pt x="3183" y="8"/>
                </a:lnTo>
                <a:lnTo>
                  <a:pt x="3222" y="8"/>
                </a:lnTo>
                <a:lnTo>
                  <a:pt x="3222" y="0"/>
                </a:lnTo>
                <a:lnTo>
                  <a:pt x="3244" y="0"/>
                </a:lnTo>
              </a:path>
            </a:pathLst>
          </a:custGeom>
          <a:noFill/>
          <a:ln>
            <a:solidFill>
              <a:srgbClr val="92D050"/>
            </a:solidFill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 Box 141"/>
          <p:cNvSpPr txBox="1">
            <a:spLocks noChangeArrowheads="1"/>
          </p:cNvSpPr>
          <p:nvPr/>
        </p:nvSpPr>
        <p:spPr bwMode="auto">
          <a:xfrm>
            <a:off x="152400" y="1600200"/>
            <a:ext cx="4356652" cy="5561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000" u="sng" dirty="0" smtClean="0">
                <a:latin typeface="Times New Roman" pitchFamily="18" charset="0"/>
                <a:cs typeface="Times New Roman" pitchFamily="18" charset="0"/>
              </a:rPr>
              <a:t>CV death, stroke outcome:</a:t>
            </a:r>
            <a:endParaRPr lang="en-GB" sz="3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209800" y="304800"/>
            <a:ext cx="504881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PLATO Trial Results</a:t>
            </a:r>
            <a:endParaRPr lang="en-US" sz="4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77AC-08AC-44D1-BC92-2FF8AA6FEF8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828800"/>
            <a:ext cx="8991600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Results regarding the primary end point did not show significant heterogeneity in analyses of the 33 subgroups, </a:t>
            </a:r>
            <a:r>
              <a:rPr lang="en-US" sz="2500" u="sng" dirty="0" smtClean="0">
                <a:latin typeface="Times New Roman" pitchFamily="18" charset="0"/>
                <a:cs typeface="Times New Roman" pitchFamily="18" charset="0"/>
              </a:rPr>
              <a:t>except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in patient:</a:t>
            </a:r>
          </a:p>
          <a:p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AutoNum type="arabicPeriod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With low weight: </a:t>
            </a:r>
          </a:p>
          <a:p>
            <a:pPr marL="1714500" lvl="3" indent="-342900">
              <a:buFont typeface="Courier New" pitchFamily="49" charset="0"/>
              <a:buChar char="o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p=0.04</a:t>
            </a:r>
          </a:p>
          <a:p>
            <a:pPr marL="342900" indent="-342900">
              <a:buAutoNum type="arabicPeriod"/>
            </a:pP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/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2.   Not taking lipid lowering drug: </a:t>
            </a:r>
          </a:p>
          <a:p>
            <a:pPr marL="1714500" lvl="3" indent="-342900">
              <a:buFont typeface="Courier New" pitchFamily="49" charset="0"/>
              <a:buChar char="o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p=0.04</a:t>
            </a:r>
          </a:p>
          <a:p>
            <a:pPr marL="342900" indent="-342900"/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      3.  Living in North America:</a:t>
            </a:r>
          </a:p>
          <a:p>
            <a:pPr marL="1714500" lvl="3" indent="-342900">
              <a:buFont typeface="Courier New" pitchFamily="49" charset="0"/>
              <a:buChar char="o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p= 0.045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5334000" y="2971800"/>
            <a:ext cx="457200" cy="3048000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72200" y="4038600"/>
            <a:ext cx="2133600" cy="86177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Ticagrelor is less beneficial 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9800" y="304800"/>
            <a:ext cx="504881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PLATO Trial Results</a:t>
            </a:r>
            <a:endParaRPr lang="en-US" sz="4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77AC-08AC-44D1-BC92-2FF8AA6FEF8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152400" y="1600200"/>
            <a:ext cx="51816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000" b="0" u="sng" dirty="0">
                <a:latin typeface="Times New Roman" pitchFamily="18" charset="0"/>
                <a:cs typeface="Times New Roman" pitchFamily="18" charset="0"/>
              </a:rPr>
              <a:t>Stent </a:t>
            </a:r>
            <a:r>
              <a:rPr lang="en-GB" sz="3000" b="0" u="sng" dirty="0" smtClean="0">
                <a:latin typeface="Times New Roman" pitchFamily="18" charset="0"/>
                <a:cs typeface="Times New Roman" pitchFamily="18" charset="0"/>
              </a:rPr>
              <a:t>thrombosis outcome:</a:t>
            </a:r>
            <a:endParaRPr lang="en-GB" sz="3000" b="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93"/>
          <p:cNvSpPr txBox="1">
            <a:spLocks noChangeArrowheads="1"/>
          </p:cNvSpPr>
          <p:nvPr/>
        </p:nvSpPr>
        <p:spPr bwMode="auto">
          <a:xfrm>
            <a:off x="2624137" y="5867400"/>
            <a:ext cx="309999" cy="402291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5" name="Text Box 94"/>
          <p:cNvSpPr txBox="1">
            <a:spLocks noChangeArrowheads="1"/>
          </p:cNvSpPr>
          <p:nvPr/>
        </p:nvSpPr>
        <p:spPr bwMode="auto">
          <a:xfrm>
            <a:off x="3133725" y="5867400"/>
            <a:ext cx="309999" cy="402291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Text Box 95"/>
          <p:cNvSpPr txBox="1">
            <a:spLocks noChangeArrowheads="1"/>
          </p:cNvSpPr>
          <p:nvPr/>
        </p:nvSpPr>
        <p:spPr bwMode="auto">
          <a:xfrm>
            <a:off x="3640137" y="5867400"/>
            <a:ext cx="309999" cy="402291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7" name="Text Box 96"/>
          <p:cNvSpPr txBox="1">
            <a:spLocks noChangeArrowheads="1"/>
          </p:cNvSpPr>
          <p:nvPr/>
        </p:nvSpPr>
        <p:spPr bwMode="auto">
          <a:xfrm>
            <a:off x="4149725" y="5867400"/>
            <a:ext cx="309999" cy="402291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8" name="Text Box 97"/>
          <p:cNvSpPr txBox="1">
            <a:spLocks noChangeArrowheads="1"/>
          </p:cNvSpPr>
          <p:nvPr/>
        </p:nvSpPr>
        <p:spPr bwMode="auto">
          <a:xfrm>
            <a:off x="4656137" y="5867400"/>
            <a:ext cx="309999" cy="402291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9" name="Text Box 98"/>
          <p:cNvSpPr txBox="1">
            <a:spLocks noChangeArrowheads="1"/>
          </p:cNvSpPr>
          <p:nvPr/>
        </p:nvSpPr>
        <p:spPr bwMode="auto">
          <a:xfrm>
            <a:off x="5129212" y="5867400"/>
            <a:ext cx="438239" cy="402291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0" name="Text Box 99"/>
          <p:cNvSpPr txBox="1">
            <a:spLocks noChangeArrowheads="1"/>
          </p:cNvSpPr>
          <p:nvPr/>
        </p:nvSpPr>
        <p:spPr bwMode="auto">
          <a:xfrm>
            <a:off x="5638800" y="5867400"/>
            <a:ext cx="438239" cy="402291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1" name="Text Box 100"/>
          <p:cNvSpPr txBox="1">
            <a:spLocks noChangeArrowheads="1"/>
          </p:cNvSpPr>
          <p:nvPr/>
        </p:nvSpPr>
        <p:spPr bwMode="auto">
          <a:xfrm>
            <a:off x="2344737" y="3670300"/>
            <a:ext cx="309998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01"/>
          <p:cNvSpPr txBox="1">
            <a:spLocks noChangeArrowheads="1"/>
          </p:cNvSpPr>
          <p:nvPr/>
        </p:nvSpPr>
        <p:spPr bwMode="auto">
          <a:xfrm>
            <a:off x="2344737" y="4813300"/>
            <a:ext cx="309998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4" name="Text Box 103"/>
          <p:cNvSpPr txBox="1">
            <a:spLocks noChangeArrowheads="1"/>
          </p:cNvSpPr>
          <p:nvPr/>
        </p:nvSpPr>
        <p:spPr bwMode="auto">
          <a:xfrm>
            <a:off x="2344737" y="2451100"/>
            <a:ext cx="309998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04"/>
          <p:cNvSpPr txBox="1">
            <a:spLocks noChangeArrowheads="1"/>
          </p:cNvSpPr>
          <p:nvPr/>
        </p:nvSpPr>
        <p:spPr bwMode="auto">
          <a:xfrm>
            <a:off x="4325937" y="3441700"/>
            <a:ext cx="1404850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Clopidogrel</a:t>
            </a:r>
          </a:p>
        </p:txBody>
      </p:sp>
      <p:sp>
        <p:nvSpPr>
          <p:cNvPr id="16" name="Text Box 105"/>
          <p:cNvSpPr txBox="1">
            <a:spLocks noChangeArrowheads="1"/>
          </p:cNvSpPr>
          <p:nvPr/>
        </p:nvSpPr>
        <p:spPr bwMode="auto">
          <a:xfrm>
            <a:off x="4554537" y="4432300"/>
            <a:ext cx="1238714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Ticagrelor</a:t>
            </a:r>
          </a:p>
        </p:txBody>
      </p:sp>
      <p:sp>
        <p:nvSpPr>
          <p:cNvPr id="17" name="Text Box 106"/>
          <p:cNvSpPr txBox="1">
            <a:spLocks noChangeArrowheads="1"/>
          </p:cNvSpPr>
          <p:nvPr/>
        </p:nvSpPr>
        <p:spPr bwMode="auto">
          <a:xfrm>
            <a:off x="5773737" y="4051300"/>
            <a:ext cx="715558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1.3%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107"/>
          <p:cNvSpPr txBox="1">
            <a:spLocks noChangeArrowheads="1"/>
          </p:cNvSpPr>
          <p:nvPr/>
        </p:nvSpPr>
        <p:spPr bwMode="auto">
          <a:xfrm>
            <a:off x="5773737" y="3441700"/>
            <a:ext cx="715558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1.9%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Line 108"/>
          <p:cNvSpPr>
            <a:spLocks noChangeShapeType="1"/>
          </p:cNvSpPr>
          <p:nvPr/>
        </p:nvSpPr>
        <p:spPr bwMode="auto">
          <a:xfrm>
            <a:off x="2640012" y="5837237"/>
            <a:ext cx="3162300" cy="1588"/>
          </a:xfrm>
          <a:prstGeom prst="line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Line 109"/>
          <p:cNvSpPr>
            <a:spLocks noChangeShapeType="1"/>
          </p:cNvSpPr>
          <p:nvPr/>
        </p:nvSpPr>
        <p:spPr bwMode="auto">
          <a:xfrm>
            <a:off x="5797550" y="5824537"/>
            <a:ext cx="1587" cy="76200"/>
          </a:xfrm>
          <a:prstGeom prst="line">
            <a:avLst/>
          </a:prstGeom>
          <a:noFill/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Line 110"/>
          <p:cNvSpPr>
            <a:spLocks noChangeShapeType="1"/>
          </p:cNvSpPr>
          <p:nvPr/>
        </p:nvSpPr>
        <p:spPr bwMode="auto">
          <a:xfrm>
            <a:off x="2751137" y="5827712"/>
            <a:ext cx="1588" cy="73025"/>
          </a:xfrm>
          <a:prstGeom prst="line">
            <a:avLst/>
          </a:prstGeom>
          <a:noFill/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Line 111"/>
          <p:cNvSpPr>
            <a:spLocks noChangeShapeType="1"/>
          </p:cNvSpPr>
          <p:nvPr/>
        </p:nvSpPr>
        <p:spPr bwMode="auto">
          <a:xfrm>
            <a:off x="3259137" y="5827712"/>
            <a:ext cx="1588" cy="73025"/>
          </a:xfrm>
          <a:prstGeom prst="line">
            <a:avLst/>
          </a:prstGeom>
          <a:noFill/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Line 112"/>
          <p:cNvSpPr>
            <a:spLocks noChangeShapeType="1"/>
          </p:cNvSpPr>
          <p:nvPr/>
        </p:nvSpPr>
        <p:spPr bwMode="auto">
          <a:xfrm>
            <a:off x="3767137" y="5827712"/>
            <a:ext cx="1588" cy="73025"/>
          </a:xfrm>
          <a:prstGeom prst="line">
            <a:avLst/>
          </a:prstGeom>
          <a:noFill/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Line 113"/>
          <p:cNvSpPr>
            <a:spLocks noChangeShapeType="1"/>
          </p:cNvSpPr>
          <p:nvPr/>
        </p:nvSpPr>
        <p:spPr bwMode="auto">
          <a:xfrm>
            <a:off x="4275137" y="5827712"/>
            <a:ext cx="1588" cy="73025"/>
          </a:xfrm>
          <a:prstGeom prst="line">
            <a:avLst/>
          </a:prstGeom>
          <a:noFill/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Line 114"/>
          <p:cNvSpPr>
            <a:spLocks noChangeShapeType="1"/>
          </p:cNvSpPr>
          <p:nvPr/>
        </p:nvSpPr>
        <p:spPr bwMode="auto">
          <a:xfrm>
            <a:off x="4781550" y="5827712"/>
            <a:ext cx="1587" cy="73025"/>
          </a:xfrm>
          <a:prstGeom prst="line">
            <a:avLst/>
          </a:prstGeom>
          <a:noFill/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Line 115"/>
          <p:cNvSpPr>
            <a:spLocks noChangeShapeType="1"/>
          </p:cNvSpPr>
          <p:nvPr/>
        </p:nvSpPr>
        <p:spPr bwMode="auto">
          <a:xfrm>
            <a:off x="5289550" y="5827712"/>
            <a:ext cx="1587" cy="73025"/>
          </a:xfrm>
          <a:prstGeom prst="line">
            <a:avLst/>
          </a:prstGeom>
          <a:noFill/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Line 116"/>
          <p:cNvSpPr>
            <a:spLocks noChangeShapeType="1"/>
          </p:cNvSpPr>
          <p:nvPr/>
        </p:nvSpPr>
        <p:spPr bwMode="auto">
          <a:xfrm>
            <a:off x="2646362" y="2476500"/>
            <a:ext cx="1588" cy="3373437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Line 117"/>
          <p:cNvSpPr>
            <a:spLocks noChangeShapeType="1"/>
          </p:cNvSpPr>
          <p:nvPr/>
        </p:nvSpPr>
        <p:spPr bwMode="auto">
          <a:xfrm>
            <a:off x="2606675" y="2490787"/>
            <a:ext cx="42862" cy="1588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Line 118"/>
          <p:cNvSpPr>
            <a:spLocks noChangeShapeType="1"/>
          </p:cNvSpPr>
          <p:nvPr/>
        </p:nvSpPr>
        <p:spPr bwMode="auto">
          <a:xfrm>
            <a:off x="2606675" y="3544887"/>
            <a:ext cx="41275" cy="1588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Line 119"/>
          <p:cNvSpPr>
            <a:spLocks noChangeShapeType="1"/>
          </p:cNvSpPr>
          <p:nvPr/>
        </p:nvSpPr>
        <p:spPr bwMode="auto">
          <a:xfrm>
            <a:off x="2606675" y="4598987"/>
            <a:ext cx="41275" cy="1588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Line 120"/>
          <p:cNvSpPr>
            <a:spLocks noChangeShapeType="1"/>
          </p:cNvSpPr>
          <p:nvPr/>
        </p:nvSpPr>
        <p:spPr bwMode="auto">
          <a:xfrm>
            <a:off x="2606675" y="5653087"/>
            <a:ext cx="41275" cy="1588"/>
          </a:xfrm>
          <a:prstGeom prst="line">
            <a:avLst/>
          </a:prstGeom>
          <a:noFill/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Group 122"/>
          <p:cNvGrpSpPr>
            <a:grpSpLocks/>
          </p:cNvGrpSpPr>
          <p:nvPr/>
        </p:nvGrpSpPr>
        <p:grpSpPr bwMode="auto">
          <a:xfrm>
            <a:off x="2749550" y="3898900"/>
            <a:ext cx="3044825" cy="1758950"/>
            <a:chOff x="3287" y="1322"/>
            <a:chExt cx="1918" cy="1539"/>
          </a:xfrm>
        </p:grpSpPr>
        <p:sp>
          <p:nvSpPr>
            <p:cNvPr id="33" name="AutoShape 123"/>
            <p:cNvSpPr>
              <a:spLocks noChangeArrowheads="1"/>
            </p:cNvSpPr>
            <p:nvPr/>
          </p:nvSpPr>
          <p:spPr bwMode="auto">
            <a:xfrm>
              <a:off x="3287" y="2656"/>
              <a:ext cx="11" cy="206"/>
            </a:xfrm>
            <a:custGeom>
              <a:avLst/>
              <a:gdLst>
                <a:gd name="T0" fmla="*/ 0 w 76"/>
                <a:gd name="T1" fmla="*/ 0 h 824"/>
                <a:gd name="T2" fmla="*/ 0 w 76"/>
                <a:gd name="T3" fmla="*/ 0 h 824"/>
                <a:gd name="T4" fmla="*/ 0 w 76"/>
                <a:gd name="T5" fmla="*/ 0 h 824"/>
                <a:gd name="T6" fmla="*/ 0 w 76"/>
                <a:gd name="T7" fmla="*/ 0 h 824"/>
                <a:gd name="T8" fmla="*/ 0 w 76"/>
                <a:gd name="T9" fmla="*/ 0 h 824"/>
                <a:gd name="T10" fmla="*/ 0 w 76"/>
                <a:gd name="T11" fmla="*/ 0 h 824"/>
                <a:gd name="T12" fmla="*/ 0 w 76"/>
                <a:gd name="T13" fmla="*/ 0 h 824"/>
                <a:gd name="T14" fmla="*/ 0 w 76"/>
                <a:gd name="T15" fmla="*/ 0 h 824"/>
                <a:gd name="T16" fmla="*/ 0 w 76"/>
                <a:gd name="T17" fmla="*/ 0 h 824"/>
                <a:gd name="T18" fmla="*/ 0 w 76"/>
                <a:gd name="T19" fmla="*/ 0 h 824"/>
                <a:gd name="T20" fmla="*/ 0 w 76"/>
                <a:gd name="T21" fmla="*/ 0 h 824"/>
                <a:gd name="T22" fmla="*/ 0 w 76"/>
                <a:gd name="T23" fmla="*/ 0 h 824"/>
                <a:gd name="T24" fmla="*/ 0 w 76"/>
                <a:gd name="T25" fmla="*/ 0 h 824"/>
                <a:gd name="T26" fmla="*/ 0 w 76"/>
                <a:gd name="T27" fmla="*/ 0 h 824"/>
                <a:gd name="T28" fmla="*/ 0 w 76"/>
                <a:gd name="T29" fmla="*/ 0 h 824"/>
                <a:gd name="T30" fmla="*/ 0 w 76"/>
                <a:gd name="T31" fmla="*/ 0 h 824"/>
                <a:gd name="T32" fmla="*/ 0 w 76"/>
                <a:gd name="T33" fmla="*/ 0 h 824"/>
                <a:gd name="T34" fmla="*/ 0 w 76"/>
                <a:gd name="T35" fmla="*/ 0 h 824"/>
                <a:gd name="T36" fmla="*/ 0 w 76"/>
                <a:gd name="T37" fmla="*/ 0 h 824"/>
                <a:gd name="T38" fmla="*/ 0 w 76"/>
                <a:gd name="T39" fmla="*/ 0 h 824"/>
                <a:gd name="T40" fmla="*/ 0 w 76"/>
                <a:gd name="T41" fmla="*/ 0 h 824"/>
                <a:gd name="T42" fmla="*/ 0 w 76"/>
                <a:gd name="T43" fmla="*/ 0 h 824"/>
                <a:gd name="T44" fmla="*/ 0 w 76"/>
                <a:gd name="T45" fmla="*/ 0 h 824"/>
                <a:gd name="T46" fmla="*/ 0 w 76"/>
                <a:gd name="T47" fmla="*/ 0 h 824"/>
                <a:gd name="T48" fmla="*/ 0 w 76"/>
                <a:gd name="T49" fmla="*/ 0 h 824"/>
                <a:gd name="T50" fmla="*/ 0 w 76"/>
                <a:gd name="T51" fmla="*/ 0 h 824"/>
                <a:gd name="T52" fmla="*/ 0 w 76"/>
                <a:gd name="T53" fmla="*/ 0 h 824"/>
                <a:gd name="T54" fmla="*/ 0 w 76"/>
                <a:gd name="T55" fmla="*/ 0 h 824"/>
                <a:gd name="T56" fmla="*/ 0 w 76"/>
                <a:gd name="T57" fmla="*/ 0 h 824"/>
                <a:gd name="T58" fmla="*/ 0 w 76"/>
                <a:gd name="T59" fmla="*/ 0 h 824"/>
                <a:gd name="T60" fmla="*/ 0 w 76"/>
                <a:gd name="T61" fmla="*/ 0 h 824"/>
                <a:gd name="T62" fmla="*/ 0 w 76"/>
                <a:gd name="T63" fmla="*/ 0 h 824"/>
                <a:gd name="T64" fmla="*/ 0 w 76"/>
                <a:gd name="T65" fmla="*/ 0 h 824"/>
                <a:gd name="T66" fmla="*/ 0 w 76"/>
                <a:gd name="T67" fmla="*/ 0 h 824"/>
                <a:gd name="T68" fmla="*/ 0 w 76"/>
                <a:gd name="T69" fmla="*/ 0 h 824"/>
                <a:gd name="T70" fmla="*/ 0 w 76"/>
                <a:gd name="T71" fmla="*/ 0 h 824"/>
                <a:gd name="T72" fmla="*/ 0 w 76"/>
                <a:gd name="T73" fmla="*/ 0 h 824"/>
                <a:gd name="T74" fmla="*/ 0 w 76"/>
                <a:gd name="T75" fmla="*/ 0 h 824"/>
                <a:gd name="T76" fmla="*/ 0 w 76"/>
                <a:gd name="T77" fmla="*/ 0 h 824"/>
                <a:gd name="T78" fmla="*/ 0 w 76"/>
                <a:gd name="T79" fmla="*/ 0 h 824"/>
                <a:gd name="T80" fmla="*/ 0 w 76"/>
                <a:gd name="T81" fmla="*/ 0 h 824"/>
                <a:gd name="T82" fmla="*/ 0 w 76"/>
                <a:gd name="T83" fmla="*/ 0 h 824"/>
                <a:gd name="T84" fmla="*/ 0 w 76"/>
                <a:gd name="T85" fmla="*/ 0 h 824"/>
                <a:gd name="T86" fmla="*/ 0 w 76"/>
                <a:gd name="T87" fmla="*/ 0 h 824"/>
                <a:gd name="T88" fmla="*/ 0 w 76"/>
                <a:gd name="T89" fmla="*/ 0 h 824"/>
                <a:gd name="T90" fmla="*/ 0 w 76"/>
                <a:gd name="T91" fmla="*/ 0 h 824"/>
                <a:gd name="T92" fmla="*/ 0 w 76"/>
                <a:gd name="T93" fmla="*/ 0 h 824"/>
                <a:gd name="T94" fmla="*/ 0 w 76"/>
                <a:gd name="T95" fmla="*/ 0 h 824"/>
                <a:gd name="T96" fmla="*/ 0 w 76"/>
                <a:gd name="T97" fmla="*/ 0 h 824"/>
                <a:gd name="T98" fmla="*/ 0 w 76"/>
                <a:gd name="T99" fmla="*/ 0 h 824"/>
                <a:gd name="T100" fmla="*/ 0 w 76"/>
                <a:gd name="T101" fmla="*/ 0 h 824"/>
                <a:gd name="T102" fmla="*/ 0 w 76"/>
                <a:gd name="T103" fmla="*/ 0 h 824"/>
                <a:gd name="T104" fmla="*/ 0 w 76"/>
                <a:gd name="T105" fmla="*/ 0 h 824"/>
                <a:gd name="T106" fmla="*/ 0 w 76"/>
                <a:gd name="T107" fmla="*/ 0 h 824"/>
                <a:gd name="T108" fmla="*/ 0 w 76"/>
                <a:gd name="T109" fmla="*/ 0 h 824"/>
                <a:gd name="T110" fmla="*/ 0 w 76"/>
                <a:gd name="T111" fmla="*/ 0 h 824"/>
                <a:gd name="T112" fmla="*/ 0 w 76"/>
                <a:gd name="T113" fmla="*/ 0 h 824"/>
                <a:gd name="T114" fmla="*/ 0 w 76"/>
                <a:gd name="T115" fmla="*/ 0 h 824"/>
                <a:gd name="T116" fmla="*/ 0 w 76"/>
                <a:gd name="T117" fmla="*/ 0 h 824"/>
                <a:gd name="T118" fmla="*/ 0 w 76"/>
                <a:gd name="T119" fmla="*/ 0 h 824"/>
                <a:gd name="T120" fmla="*/ 0 w 76"/>
                <a:gd name="T121" fmla="*/ 0 h 824"/>
                <a:gd name="T122" fmla="*/ 0 w 76"/>
                <a:gd name="T123" fmla="*/ 0 h 824"/>
                <a:gd name="T124" fmla="*/ 0 w 76"/>
                <a:gd name="T125" fmla="*/ 0 h 824"/>
                <a:gd name="T126" fmla="*/ 0 w 76"/>
                <a:gd name="T127" fmla="*/ 0 h 824"/>
                <a:gd name="T128" fmla="*/ 76 w 76"/>
                <a:gd name="T129" fmla="*/ 824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T126" t="T127" r="T128" b="T129"/>
              <a:pathLst>
                <a:path w="76" h="824">
                  <a:moveTo>
                    <a:pt x="0" y="824"/>
                  </a:moveTo>
                  <a:lnTo>
                    <a:pt x="36" y="807"/>
                  </a:lnTo>
                  <a:lnTo>
                    <a:pt x="36" y="790"/>
                  </a:lnTo>
                  <a:lnTo>
                    <a:pt x="36" y="766"/>
                  </a:lnTo>
                  <a:lnTo>
                    <a:pt x="36" y="743"/>
                  </a:lnTo>
                  <a:lnTo>
                    <a:pt x="36" y="727"/>
                  </a:lnTo>
                  <a:lnTo>
                    <a:pt x="36" y="715"/>
                  </a:lnTo>
                  <a:lnTo>
                    <a:pt x="36" y="697"/>
                  </a:lnTo>
                  <a:lnTo>
                    <a:pt x="36" y="685"/>
                  </a:lnTo>
                  <a:lnTo>
                    <a:pt x="37" y="674"/>
                  </a:lnTo>
                  <a:lnTo>
                    <a:pt x="37" y="663"/>
                  </a:lnTo>
                  <a:lnTo>
                    <a:pt x="37" y="646"/>
                  </a:lnTo>
                  <a:lnTo>
                    <a:pt x="37" y="628"/>
                  </a:lnTo>
                  <a:lnTo>
                    <a:pt x="37" y="616"/>
                  </a:lnTo>
                  <a:lnTo>
                    <a:pt x="37" y="605"/>
                  </a:lnTo>
                  <a:lnTo>
                    <a:pt x="37" y="593"/>
                  </a:lnTo>
                  <a:lnTo>
                    <a:pt x="38" y="582"/>
                  </a:lnTo>
                  <a:lnTo>
                    <a:pt x="39" y="572"/>
                  </a:lnTo>
                  <a:lnTo>
                    <a:pt x="39" y="560"/>
                  </a:lnTo>
                  <a:lnTo>
                    <a:pt x="39" y="548"/>
                  </a:lnTo>
                  <a:lnTo>
                    <a:pt x="40" y="536"/>
                  </a:lnTo>
                  <a:lnTo>
                    <a:pt x="40" y="525"/>
                  </a:lnTo>
                  <a:lnTo>
                    <a:pt x="40" y="514"/>
                  </a:lnTo>
                  <a:lnTo>
                    <a:pt x="40" y="496"/>
                  </a:lnTo>
                  <a:lnTo>
                    <a:pt x="40" y="484"/>
                  </a:lnTo>
                  <a:lnTo>
                    <a:pt x="42" y="467"/>
                  </a:lnTo>
                  <a:lnTo>
                    <a:pt x="44" y="449"/>
                  </a:lnTo>
                  <a:lnTo>
                    <a:pt x="44" y="438"/>
                  </a:lnTo>
                  <a:lnTo>
                    <a:pt x="44" y="421"/>
                  </a:lnTo>
                  <a:lnTo>
                    <a:pt x="44" y="409"/>
                  </a:lnTo>
                  <a:lnTo>
                    <a:pt x="44" y="391"/>
                  </a:lnTo>
                  <a:lnTo>
                    <a:pt x="44" y="380"/>
                  </a:lnTo>
                  <a:lnTo>
                    <a:pt x="45" y="370"/>
                  </a:lnTo>
                  <a:lnTo>
                    <a:pt x="46" y="357"/>
                  </a:lnTo>
                  <a:lnTo>
                    <a:pt x="46" y="345"/>
                  </a:lnTo>
                  <a:lnTo>
                    <a:pt x="46" y="335"/>
                  </a:lnTo>
                  <a:lnTo>
                    <a:pt x="46" y="323"/>
                  </a:lnTo>
                  <a:lnTo>
                    <a:pt x="47" y="312"/>
                  </a:lnTo>
                  <a:lnTo>
                    <a:pt x="48" y="300"/>
                  </a:lnTo>
                  <a:lnTo>
                    <a:pt x="49" y="289"/>
                  </a:lnTo>
                  <a:lnTo>
                    <a:pt x="50" y="277"/>
                  </a:lnTo>
                  <a:lnTo>
                    <a:pt x="51" y="265"/>
                  </a:lnTo>
                  <a:lnTo>
                    <a:pt x="52" y="254"/>
                  </a:lnTo>
                  <a:lnTo>
                    <a:pt x="52" y="242"/>
                  </a:lnTo>
                  <a:lnTo>
                    <a:pt x="53" y="231"/>
                  </a:lnTo>
                  <a:lnTo>
                    <a:pt x="55" y="220"/>
                  </a:lnTo>
                  <a:lnTo>
                    <a:pt x="56" y="208"/>
                  </a:lnTo>
                  <a:lnTo>
                    <a:pt x="57" y="196"/>
                  </a:lnTo>
                  <a:lnTo>
                    <a:pt x="61" y="184"/>
                  </a:lnTo>
                  <a:lnTo>
                    <a:pt x="61" y="173"/>
                  </a:lnTo>
                  <a:lnTo>
                    <a:pt x="64" y="162"/>
                  </a:lnTo>
                  <a:lnTo>
                    <a:pt x="64" y="150"/>
                  </a:lnTo>
                  <a:lnTo>
                    <a:pt x="65" y="139"/>
                  </a:lnTo>
                  <a:lnTo>
                    <a:pt x="67" y="127"/>
                  </a:lnTo>
                  <a:lnTo>
                    <a:pt x="68" y="115"/>
                  </a:lnTo>
                  <a:lnTo>
                    <a:pt x="69" y="104"/>
                  </a:lnTo>
                  <a:lnTo>
                    <a:pt x="70" y="92"/>
                  </a:lnTo>
                  <a:lnTo>
                    <a:pt x="70" y="81"/>
                  </a:lnTo>
                  <a:lnTo>
                    <a:pt x="72" y="64"/>
                  </a:lnTo>
                  <a:lnTo>
                    <a:pt x="72" y="34"/>
                  </a:lnTo>
                  <a:lnTo>
                    <a:pt x="72" y="23"/>
                  </a:lnTo>
                  <a:lnTo>
                    <a:pt x="76" y="12"/>
                  </a:lnTo>
                  <a:lnTo>
                    <a:pt x="76" y="0"/>
                  </a:lnTo>
                </a:path>
              </a:pathLst>
            </a:custGeom>
            <a:noFill/>
            <a:ln w="28440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AutoShape 124"/>
            <p:cNvSpPr>
              <a:spLocks noChangeArrowheads="1"/>
            </p:cNvSpPr>
            <p:nvPr/>
          </p:nvSpPr>
          <p:spPr bwMode="auto">
            <a:xfrm>
              <a:off x="3298" y="2469"/>
              <a:ext cx="15" cy="187"/>
            </a:xfrm>
            <a:custGeom>
              <a:avLst/>
              <a:gdLst>
                <a:gd name="T0" fmla="*/ 0 w 99"/>
                <a:gd name="T1" fmla="*/ 0 h 749"/>
                <a:gd name="T2" fmla="*/ 0 w 99"/>
                <a:gd name="T3" fmla="*/ 0 h 749"/>
                <a:gd name="T4" fmla="*/ 0 w 99"/>
                <a:gd name="T5" fmla="*/ 0 h 749"/>
                <a:gd name="T6" fmla="*/ 0 w 99"/>
                <a:gd name="T7" fmla="*/ 0 h 749"/>
                <a:gd name="T8" fmla="*/ 0 w 99"/>
                <a:gd name="T9" fmla="*/ 0 h 749"/>
                <a:gd name="T10" fmla="*/ 0 w 99"/>
                <a:gd name="T11" fmla="*/ 0 h 749"/>
                <a:gd name="T12" fmla="*/ 0 w 99"/>
                <a:gd name="T13" fmla="*/ 0 h 749"/>
                <a:gd name="T14" fmla="*/ 0 w 99"/>
                <a:gd name="T15" fmla="*/ 0 h 749"/>
                <a:gd name="T16" fmla="*/ 0 w 99"/>
                <a:gd name="T17" fmla="*/ 0 h 749"/>
                <a:gd name="T18" fmla="*/ 0 w 99"/>
                <a:gd name="T19" fmla="*/ 0 h 749"/>
                <a:gd name="T20" fmla="*/ 0 w 99"/>
                <a:gd name="T21" fmla="*/ 0 h 749"/>
                <a:gd name="T22" fmla="*/ 0 w 99"/>
                <a:gd name="T23" fmla="*/ 0 h 749"/>
                <a:gd name="T24" fmla="*/ 0 w 99"/>
                <a:gd name="T25" fmla="*/ 0 h 749"/>
                <a:gd name="T26" fmla="*/ 0 w 99"/>
                <a:gd name="T27" fmla="*/ 0 h 749"/>
                <a:gd name="T28" fmla="*/ 0 w 99"/>
                <a:gd name="T29" fmla="*/ 0 h 749"/>
                <a:gd name="T30" fmla="*/ 0 w 99"/>
                <a:gd name="T31" fmla="*/ 0 h 749"/>
                <a:gd name="T32" fmla="*/ 0 w 99"/>
                <a:gd name="T33" fmla="*/ 0 h 749"/>
                <a:gd name="T34" fmla="*/ 0 w 99"/>
                <a:gd name="T35" fmla="*/ 0 h 749"/>
                <a:gd name="T36" fmla="*/ 0 w 99"/>
                <a:gd name="T37" fmla="*/ 0 h 749"/>
                <a:gd name="T38" fmla="*/ 0 w 99"/>
                <a:gd name="T39" fmla="*/ 0 h 749"/>
                <a:gd name="T40" fmla="*/ 0 w 99"/>
                <a:gd name="T41" fmla="*/ 0 h 749"/>
                <a:gd name="T42" fmla="*/ 0 w 99"/>
                <a:gd name="T43" fmla="*/ 0 h 749"/>
                <a:gd name="T44" fmla="*/ 0 w 99"/>
                <a:gd name="T45" fmla="*/ 0 h 749"/>
                <a:gd name="T46" fmla="*/ 0 w 99"/>
                <a:gd name="T47" fmla="*/ 0 h 749"/>
                <a:gd name="T48" fmla="*/ 0 w 99"/>
                <a:gd name="T49" fmla="*/ 0 h 749"/>
                <a:gd name="T50" fmla="*/ 0 w 99"/>
                <a:gd name="T51" fmla="*/ 0 h 749"/>
                <a:gd name="T52" fmla="*/ 0 w 99"/>
                <a:gd name="T53" fmla="*/ 0 h 749"/>
                <a:gd name="T54" fmla="*/ 0 w 99"/>
                <a:gd name="T55" fmla="*/ 0 h 749"/>
                <a:gd name="T56" fmla="*/ 0 w 99"/>
                <a:gd name="T57" fmla="*/ 0 h 749"/>
                <a:gd name="T58" fmla="*/ 0 w 99"/>
                <a:gd name="T59" fmla="*/ 0 h 749"/>
                <a:gd name="T60" fmla="*/ 0 w 99"/>
                <a:gd name="T61" fmla="*/ 0 h 749"/>
                <a:gd name="T62" fmla="*/ 0 w 99"/>
                <a:gd name="T63" fmla="*/ 0 h 749"/>
                <a:gd name="T64" fmla="*/ 0 w 99"/>
                <a:gd name="T65" fmla="*/ 0 h 749"/>
                <a:gd name="T66" fmla="*/ 99 w 99"/>
                <a:gd name="T67" fmla="*/ 749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T64" t="T65" r="T66" b="T67"/>
              <a:pathLst>
                <a:path w="99" h="749">
                  <a:moveTo>
                    <a:pt x="0" y="749"/>
                  </a:moveTo>
                  <a:lnTo>
                    <a:pt x="2" y="737"/>
                  </a:lnTo>
                  <a:lnTo>
                    <a:pt x="3" y="725"/>
                  </a:lnTo>
                  <a:lnTo>
                    <a:pt x="4" y="714"/>
                  </a:lnTo>
                  <a:lnTo>
                    <a:pt x="5" y="704"/>
                  </a:lnTo>
                  <a:lnTo>
                    <a:pt x="7" y="692"/>
                  </a:lnTo>
                  <a:lnTo>
                    <a:pt x="8" y="681"/>
                  </a:lnTo>
                  <a:lnTo>
                    <a:pt x="9" y="669"/>
                  </a:lnTo>
                  <a:lnTo>
                    <a:pt x="10" y="657"/>
                  </a:lnTo>
                  <a:lnTo>
                    <a:pt x="11" y="646"/>
                  </a:lnTo>
                  <a:lnTo>
                    <a:pt x="11" y="634"/>
                  </a:lnTo>
                  <a:lnTo>
                    <a:pt x="17" y="623"/>
                  </a:lnTo>
                  <a:lnTo>
                    <a:pt x="18" y="611"/>
                  </a:lnTo>
                  <a:lnTo>
                    <a:pt x="20" y="600"/>
                  </a:lnTo>
                  <a:lnTo>
                    <a:pt x="22" y="588"/>
                  </a:lnTo>
                  <a:lnTo>
                    <a:pt x="23" y="576"/>
                  </a:lnTo>
                  <a:lnTo>
                    <a:pt x="23" y="565"/>
                  </a:lnTo>
                  <a:lnTo>
                    <a:pt x="25" y="554"/>
                  </a:lnTo>
                  <a:lnTo>
                    <a:pt x="26" y="542"/>
                  </a:lnTo>
                  <a:lnTo>
                    <a:pt x="27" y="530"/>
                  </a:lnTo>
                  <a:lnTo>
                    <a:pt x="28" y="518"/>
                  </a:lnTo>
                  <a:lnTo>
                    <a:pt x="28" y="501"/>
                  </a:lnTo>
                  <a:lnTo>
                    <a:pt x="29" y="489"/>
                  </a:lnTo>
                  <a:lnTo>
                    <a:pt x="32" y="479"/>
                  </a:lnTo>
                  <a:lnTo>
                    <a:pt x="32" y="468"/>
                  </a:lnTo>
                  <a:lnTo>
                    <a:pt x="33" y="456"/>
                  </a:lnTo>
                  <a:lnTo>
                    <a:pt x="35" y="444"/>
                  </a:lnTo>
                  <a:lnTo>
                    <a:pt x="36" y="432"/>
                  </a:lnTo>
                  <a:lnTo>
                    <a:pt x="36" y="421"/>
                  </a:lnTo>
                  <a:lnTo>
                    <a:pt x="40" y="410"/>
                  </a:lnTo>
                  <a:lnTo>
                    <a:pt x="43" y="398"/>
                  </a:lnTo>
                  <a:lnTo>
                    <a:pt x="44" y="386"/>
                  </a:lnTo>
                  <a:lnTo>
                    <a:pt x="46" y="374"/>
                  </a:lnTo>
                  <a:lnTo>
                    <a:pt x="46" y="363"/>
                  </a:lnTo>
                  <a:lnTo>
                    <a:pt x="49" y="352"/>
                  </a:lnTo>
                  <a:lnTo>
                    <a:pt x="53" y="340"/>
                  </a:lnTo>
                  <a:lnTo>
                    <a:pt x="54" y="329"/>
                  </a:lnTo>
                  <a:lnTo>
                    <a:pt x="56" y="317"/>
                  </a:lnTo>
                  <a:lnTo>
                    <a:pt x="58" y="305"/>
                  </a:lnTo>
                  <a:lnTo>
                    <a:pt x="58" y="294"/>
                  </a:lnTo>
                  <a:lnTo>
                    <a:pt x="59" y="282"/>
                  </a:lnTo>
                  <a:lnTo>
                    <a:pt x="59" y="271"/>
                  </a:lnTo>
                  <a:lnTo>
                    <a:pt x="61" y="260"/>
                  </a:lnTo>
                  <a:lnTo>
                    <a:pt x="61" y="248"/>
                  </a:lnTo>
                  <a:lnTo>
                    <a:pt x="62" y="236"/>
                  </a:lnTo>
                  <a:lnTo>
                    <a:pt x="63" y="224"/>
                  </a:lnTo>
                  <a:lnTo>
                    <a:pt x="63" y="213"/>
                  </a:lnTo>
                  <a:lnTo>
                    <a:pt x="66" y="196"/>
                  </a:lnTo>
                  <a:lnTo>
                    <a:pt x="66" y="185"/>
                  </a:lnTo>
                  <a:lnTo>
                    <a:pt x="67" y="173"/>
                  </a:lnTo>
                  <a:lnTo>
                    <a:pt x="67" y="161"/>
                  </a:lnTo>
                  <a:lnTo>
                    <a:pt x="67" y="150"/>
                  </a:lnTo>
                  <a:lnTo>
                    <a:pt x="70" y="138"/>
                  </a:lnTo>
                  <a:lnTo>
                    <a:pt x="71" y="127"/>
                  </a:lnTo>
                  <a:lnTo>
                    <a:pt x="76" y="116"/>
                  </a:lnTo>
                  <a:lnTo>
                    <a:pt x="82" y="104"/>
                  </a:lnTo>
                  <a:lnTo>
                    <a:pt x="85" y="92"/>
                  </a:lnTo>
                  <a:lnTo>
                    <a:pt x="90" y="80"/>
                  </a:lnTo>
                  <a:lnTo>
                    <a:pt x="91" y="69"/>
                  </a:lnTo>
                  <a:lnTo>
                    <a:pt x="93" y="58"/>
                  </a:lnTo>
                  <a:lnTo>
                    <a:pt x="93" y="46"/>
                  </a:lnTo>
                  <a:lnTo>
                    <a:pt x="95" y="35"/>
                  </a:lnTo>
                  <a:lnTo>
                    <a:pt x="97" y="23"/>
                  </a:lnTo>
                  <a:lnTo>
                    <a:pt x="97" y="11"/>
                  </a:lnTo>
                  <a:lnTo>
                    <a:pt x="99" y="0"/>
                  </a:lnTo>
                </a:path>
              </a:pathLst>
            </a:custGeom>
            <a:noFill/>
            <a:ln w="28440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AutoShape 125"/>
            <p:cNvSpPr>
              <a:spLocks noChangeArrowheads="1"/>
            </p:cNvSpPr>
            <p:nvPr/>
          </p:nvSpPr>
          <p:spPr bwMode="auto">
            <a:xfrm>
              <a:off x="3313" y="2280"/>
              <a:ext cx="21" cy="189"/>
            </a:xfrm>
            <a:custGeom>
              <a:avLst/>
              <a:gdLst>
                <a:gd name="T0" fmla="*/ 0 w 147"/>
                <a:gd name="T1" fmla="*/ 0 h 752"/>
                <a:gd name="T2" fmla="*/ 0 w 147"/>
                <a:gd name="T3" fmla="*/ 0 h 752"/>
                <a:gd name="T4" fmla="*/ 0 w 147"/>
                <a:gd name="T5" fmla="*/ 0 h 752"/>
                <a:gd name="T6" fmla="*/ 0 w 147"/>
                <a:gd name="T7" fmla="*/ 0 h 752"/>
                <a:gd name="T8" fmla="*/ 0 w 147"/>
                <a:gd name="T9" fmla="*/ 0 h 752"/>
                <a:gd name="T10" fmla="*/ 0 w 147"/>
                <a:gd name="T11" fmla="*/ 0 h 752"/>
                <a:gd name="T12" fmla="*/ 0 w 147"/>
                <a:gd name="T13" fmla="*/ 0 h 752"/>
                <a:gd name="T14" fmla="*/ 0 w 147"/>
                <a:gd name="T15" fmla="*/ 0 h 752"/>
                <a:gd name="T16" fmla="*/ 0 w 147"/>
                <a:gd name="T17" fmla="*/ 0 h 752"/>
                <a:gd name="T18" fmla="*/ 0 w 147"/>
                <a:gd name="T19" fmla="*/ 0 h 752"/>
                <a:gd name="T20" fmla="*/ 0 w 147"/>
                <a:gd name="T21" fmla="*/ 0 h 752"/>
                <a:gd name="T22" fmla="*/ 0 w 147"/>
                <a:gd name="T23" fmla="*/ 0 h 752"/>
                <a:gd name="T24" fmla="*/ 0 w 147"/>
                <a:gd name="T25" fmla="*/ 0 h 752"/>
                <a:gd name="T26" fmla="*/ 0 w 147"/>
                <a:gd name="T27" fmla="*/ 0 h 752"/>
                <a:gd name="T28" fmla="*/ 0 w 147"/>
                <a:gd name="T29" fmla="*/ 0 h 752"/>
                <a:gd name="T30" fmla="*/ 0 w 147"/>
                <a:gd name="T31" fmla="*/ 0 h 752"/>
                <a:gd name="T32" fmla="*/ 0 w 147"/>
                <a:gd name="T33" fmla="*/ 0 h 752"/>
                <a:gd name="T34" fmla="*/ 0 w 147"/>
                <a:gd name="T35" fmla="*/ 0 h 752"/>
                <a:gd name="T36" fmla="*/ 0 w 147"/>
                <a:gd name="T37" fmla="*/ 0 h 752"/>
                <a:gd name="T38" fmla="*/ 0 w 147"/>
                <a:gd name="T39" fmla="*/ 0 h 752"/>
                <a:gd name="T40" fmla="*/ 0 w 147"/>
                <a:gd name="T41" fmla="*/ 0 h 752"/>
                <a:gd name="T42" fmla="*/ 0 w 147"/>
                <a:gd name="T43" fmla="*/ 0 h 752"/>
                <a:gd name="T44" fmla="*/ 0 w 147"/>
                <a:gd name="T45" fmla="*/ 0 h 752"/>
                <a:gd name="T46" fmla="*/ 0 w 147"/>
                <a:gd name="T47" fmla="*/ 0 h 752"/>
                <a:gd name="T48" fmla="*/ 0 w 147"/>
                <a:gd name="T49" fmla="*/ 0 h 752"/>
                <a:gd name="T50" fmla="*/ 0 w 147"/>
                <a:gd name="T51" fmla="*/ 0 h 752"/>
                <a:gd name="T52" fmla="*/ 0 w 147"/>
                <a:gd name="T53" fmla="*/ 0 h 752"/>
                <a:gd name="T54" fmla="*/ 0 w 147"/>
                <a:gd name="T55" fmla="*/ 0 h 752"/>
                <a:gd name="T56" fmla="*/ 0 w 147"/>
                <a:gd name="T57" fmla="*/ 0 h 752"/>
                <a:gd name="T58" fmla="*/ 0 w 147"/>
                <a:gd name="T59" fmla="*/ 0 h 752"/>
                <a:gd name="T60" fmla="*/ 0 w 147"/>
                <a:gd name="T61" fmla="*/ 0 h 752"/>
                <a:gd name="T62" fmla="*/ 0 w 147"/>
                <a:gd name="T63" fmla="*/ 0 h 752"/>
                <a:gd name="T64" fmla="*/ 0 w 147"/>
                <a:gd name="T65" fmla="*/ 0 h 752"/>
                <a:gd name="T66" fmla="*/ 0 w 147"/>
                <a:gd name="T67" fmla="*/ 0 h 752"/>
                <a:gd name="T68" fmla="*/ 0 w 147"/>
                <a:gd name="T69" fmla="*/ 0 h 752"/>
                <a:gd name="T70" fmla="*/ 0 w 147"/>
                <a:gd name="T71" fmla="*/ 0 h 752"/>
                <a:gd name="T72" fmla="*/ 0 w 147"/>
                <a:gd name="T73" fmla="*/ 0 h 752"/>
                <a:gd name="T74" fmla="*/ 0 w 147"/>
                <a:gd name="T75" fmla="*/ 0 h 752"/>
                <a:gd name="T76" fmla="*/ 0 w 147"/>
                <a:gd name="T77" fmla="*/ 0 h 752"/>
                <a:gd name="T78" fmla="*/ 0 w 147"/>
                <a:gd name="T79" fmla="*/ 0 h 752"/>
                <a:gd name="T80" fmla="*/ 0 w 147"/>
                <a:gd name="T81" fmla="*/ 0 h 752"/>
                <a:gd name="T82" fmla="*/ 0 w 147"/>
                <a:gd name="T83" fmla="*/ 0 h 752"/>
                <a:gd name="T84" fmla="*/ 0 w 147"/>
                <a:gd name="T85" fmla="*/ 0 h 752"/>
                <a:gd name="T86" fmla="*/ 0 w 147"/>
                <a:gd name="T87" fmla="*/ 0 h 752"/>
                <a:gd name="T88" fmla="*/ 0 w 147"/>
                <a:gd name="T89" fmla="*/ 0 h 752"/>
                <a:gd name="T90" fmla="*/ 0 w 147"/>
                <a:gd name="T91" fmla="*/ 0 h 752"/>
                <a:gd name="T92" fmla="*/ 0 w 147"/>
                <a:gd name="T93" fmla="*/ 0 h 752"/>
                <a:gd name="T94" fmla="*/ 0 w 147"/>
                <a:gd name="T95" fmla="*/ 0 h 752"/>
                <a:gd name="T96" fmla="*/ 0 w 147"/>
                <a:gd name="T97" fmla="*/ 0 h 752"/>
                <a:gd name="T98" fmla="*/ 0 w 147"/>
                <a:gd name="T99" fmla="*/ 0 h 752"/>
                <a:gd name="T100" fmla="*/ 0 w 147"/>
                <a:gd name="T101" fmla="*/ 0 h 752"/>
                <a:gd name="T102" fmla="*/ 0 w 147"/>
                <a:gd name="T103" fmla="*/ 0 h 752"/>
                <a:gd name="T104" fmla="*/ 0 w 147"/>
                <a:gd name="T105" fmla="*/ 0 h 752"/>
                <a:gd name="T106" fmla="*/ 0 w 147"/>
                <a:gd name="T107" fmla="*/ 0 h 752"/>
                <a:gd name="T108" fmla="*/ 0 w 147"/>
                <a:gd name="T109" fmla="*/ 0 h 752"/>
                <a:gd name="T110" fmla="*/ 0 w 147"/>
                <a:gd name="T111" fmla="*/ 0 h 752"/>
                <a:gd name="T112" fmla="*/ 0 w 147"/>
                <a:gd name="T113" fmla="*/ 0 h 752"/>
                <a:gd name="T114" fmla="*/ 0 w 147"/>
                <a:gd name="T115" fmla="*/ 0 h 752"/>
                <a:gd name="T116" fmla="*/ 0 w 147"/>
                <a:gd name="T117" fmla="*/ 0 h 752"/>
                <a:gd name="T118" fmla="*/ 0 w 147"/>
                <a:gd name="T119" fmla="*/ 0 h 752"/>
                <a:gd name="T120" fmla="*/ 0 w 147"/>
                <a:gd name="T121" fmla="*/ 0 h 752"/>
                <a:gd name="T122" fmla="*/ 0 w 147"/>
                <a:gd name="T123" fmla="*/ 0 h 752"/>
                <a:gd name="T124" fmla="*/ 0 w 147"/>
                <a:gd name="T125" fmla="*/ 0 h 752"/>
                <a:gd name="T126" fmla="*/ 0 w 147"/>
                <a:gd name="T127" fmla="*/ 0 h 752"/>
                <a:gd name="T128" fmla="*/ 147 w 147"/>
                <a:gd name="T129" fmla="*/ 752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T126" t="T127" r="T128" b="T129"/>
              <a:pathLst>
                <a:path w="147" h="752">
                  <a:moveTo>
                    <a:pt x="0" y="752"/>
                  </a:moveTo>
                  <a:lnTo>
                    <a:pt x="1" y="740"/>
                  </a:lnTo>
                  <a:lnTo>
                    <a:pt x="2" y="729"/>
                  </a:lnTo>
                  <a:lnTo>
                    <a:pt x="3" y="718"/>
                  </a:lnTo>
                  <a:lnTo>
                    <a:pt x="4" y="706"/>
                  </a:lnTo>
                  <a:lnTo>
                    <a:pt x="6" y="694"/>
                  </a:lnTo>
                  <a:lnTo>
                    <a:pt x="9" y="682"/>
                  </a:lnTo>
                  <a:lnTo>
                    <a:pt x="16" y="671"/>
                  </a:lnTo>
                  <a:lnTo>
                    <a:pt x="18" y="661"/>
                  </a:lnTo>
                  <a:lnTo>
                    <a:pt x="21" y="648"/>
                  </a:lnTo>
                  <a:lnTo>
                    <a:pt x="25" y="636"/>
                  </a:lnTo>
                  <a:lnTo>
                    <a:pt x="26" y="624"/>
                  </a:lnTo>
                  <a:lnTo>
                    <a:pt x="30" y="614"/>
                  </a:lnTo>
                  <a:lnTo>
                    <a:pt x="31" y="603"/>
                  </a:lnTo>
                  <a:lnTo>
                    <a:pt x="35" y="591"/>
                  </a:lnTo>
                  <a:lnTo>
                    <a:pt x="36" y="580"/>
                  </a:lnTo>
                  <a:lnTo>
                    <a:pt x="37" y="568"/>
                  </a:lnTo>
                  <a:lnTo>
                    <a:pt x="40" y="556"/>
                  </a:lnTo>
                  <a:lnTo>
                    <a:pt x="41" y="545"/>
                  </a:lnTo>
                  <a:lnTo>
                    <a:pt x="42" y="533"/>
                  </a:lnTo>
                  <a:lnTo>
                    <a:pt x="50" y="522"/>
                  </a:lnTo>
                  <a:lnTo>
                    <a:pt x="58" y="511"/>
                  </a:lnTo>
                  <a:lnTo>
                    <a:pt x="63" y="499"/>
                  </a:lnTo>
                  <a:lnTo>
                    <a:pt x="65" y="487"/>
                  </a:lnTo>
                  <a:lnTo>
                    <a:pt x="69" y="469"/>
                  </a:lnTo>
                  <a:lnTo>
                    <a:pt x="70" y="453"/>
                  </a:lnTo>
                  <a:lnTo>
                    <a:pt x="71" y="441"/>
                  </a:lnTo>
                  <a:lnTo>
                    <a:pt x="73" y="430"/>
                  </a:lnTo>
                  <a:lnTo>
                    <a:pt x="73" y="418"/>
                  </a:lnTo>
                  <a:lnTo>
                    <a:pt x="73" y="406"/>
                  </a:lnTo>
                  <a:lnTo>
                    <a:pt x="75" y="395"/>
                  </a:lnTo>
                  <a:lnTo>
                    <a:pt x="75" y="383"/>
                  </a:lnTo>
                  <a:lnTo>
                    <a:pt x="76" y="372"/>
                  </a:lnTo>
                  <a:lnTo>
                    <a:pt x="78" y="360"/>
                  </a:lnTo>
                  <a:lnTo>
                    <a:pt x="80" y="348"/>
                  </a:lnTo>
                  <a:lnTo>
                    <a:pt x="80" y="337"/>
                  </a:lnTo>
                  <a:lnTo>
                    <a:pt x="82" y="325"/>
                  </a:lnTo>
                  <a:lnTo>
                    <a:pt x="89" y="314"/>
                  </a:lnTo>
                  <a:lnTo>
                    <a:pt x="94" y="297"/>
                  </a:lnTo>
                  <a:lnTo>
                    <a:pt x="97" y="286"/>
                  </a:lnTo>
                  <a:lnTo>
                    <a:pt x="100" y="274"/>
                  </a:lnTo>
                  <a:lnTo>
                    <a:pt x="101" y="256"/>
                  </a:lnTo>
                  <a:lnTo>
                    <a:pt x="102" y="246"/>
                  </a:lnTo>
                  <a:lnTo>
                    <a:pt x="103" y="234"/>
                  </a:lnTo>
                  <a:lnTo>
                    <a:pt x="105" y="223"/>
                  </a:lnTo>
                  <a:lnTo>
                    <a:pt x="106" y="211"/>
                  </a:lnTo>
                  <a:lnTo>
                    <a:pt x="108" y="199"/>
                  </a:lnTo>
                  <a:lnTo>
                    <a:pt x="111" y="188"/>
                  </a:lnTo>
                  <a:lnTo>
                    <a:pt x="111" y="176"/>
                  </a:lnTo>
                  <a:lnTo>
                    <a:pt x="112" y="165"/>
                  </a:lnTo>
                  <a:lnTo>
                    <a:pt x="112" y="147"/>
                  </a:lnTo>
                  <a:lnTo>
                    <a:pt x="117" y="135"/>
                  </a:lnTo>
                  <a:lnTo>
                    <a:pt x="123" y="123"/>
                  </a:lnTo>
                  <a:lnTo>
                    <a:pt x="129" y="111"/>
                  </a:lnTo>
                  <a:lnTo>
                    <a:pt x="131" y="99"/>
                  </a:lnTo>
                  <a:lnTo>
                    <a:pt x="134" y="88"/>
                  </a:lnTo>
                  <a:lnTo>
                    <a:pt x="135" y="76"/>
                  </a:lnTo>
                  <a:lnTo>
                    <a:pt x="138" y="59"/>
                  </a:lnTo>
                  <a:lnTo>
                    <a:pt x="139" y="47"/>
                  </a:lnTo>
                  <a:lnTo>
                    <a:pt x="143" y="36"/>
                  </a:lnTo>
                  <a:lnTo>
                    <a:pt x="144" y="24"/>
                  </a:lnTo>
                  <a:lnTo>
                    <a:pt x="146" y="12"/>
                  </a:lnTo>
                  <a:lnTo>
                    <a:pt x="147" y="0"/>
                  </a:lnTo>
                </a:path>
              </a:pathLst>
            </a:custGeom>
            <a:noFill/>
            <a:ln w="28440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AutoShape 126"/>
            <p:cNvSpPr>
              <a:spLocks noChangeArrowheads="1"/>
            </p:cNvSpPr>
            <p:nvPr/>
          </p:nvSpPr>
          <p:spPr bwMode="auto">
            <a:xfrm>
              <a:off x="3334" y="2079"/>
              <a:ext cx="36" cy="201"/>
            </a:xfrm>
            <a:custGeom>
              <a:avLst/>
              <a:gdLst>
                <a:gd name="T0" fmla="*/ 0 w 239"/>
                <a:gd name="T1" fmla="*/ 0 h 806"/>
                <a:gd name="T2" fmla="*/ 0 w 239"/>
                <a:gd name="T3" fmla="*/ 0 h 806"/>
                <a:gd name="T4" fmla="*/ 0 w 239"/>
                <a:gd name="T5" fmla="*/ 0 h 806"/>
                <a:gd name="T6" fmla="*/ 0 w 239"/>
                <a:gd name="T7" fmla="*/ 0 h 806"/>
                <a:gd name="T8" fmla="*/ 0 w 239"/>
                <a:gd name="T9" fmla="*/ 0 h 806"/>
                <a:gd name="T10" fmla="*/ 0 w 239"/>
                <a:gd name="T11" fmla="*/ 0 h 806"/>
                <a:gd name="T12" fmla="*/ 0 w 239"/>
                <a:gd name="T13" fmla="*/ 0 h 806"/>
                <a:gd name="T14" fmla="*/ 0 w 239"/>
                <a:gd name="T15" fmla="*/ 0 h 806"/>
                <a:gd name="T16" fmla="*/ 0 w 239"/>
                <a:gd name="T17" fmla="*/ 0 h 806"/>
                <a:gd name="T18" fmla="*/ 0 w 239"/>
                <a:gd name="T19" fmla="*/ 0 h 806"/>
                <a:gd name="T20" fmla="*/ 0 w 239"/>
                <a:gd name="T21" fmla="*/ 0 h 806"/>
                <a:gd name="T22" fmla="*/ 0 w 239"/>
                <a:gd name="T23" fmla="*/ 0 h 806"/>
                <a:gd name="T24" fmla="*/ 0 w 239"/>
                <a:gd name="T25" fmla="*/ 0 h 806"/>
                <a:gd name="T26" fmla="*/ 0 w 239"/>
                <a:gd name="T27" fmla="*/ 0 h 806"/>
                <a:gd name="T28" fmla="*/ 0 w 239"/>
                <a:gd name="T29" fmla="*/ 0 h 806"/>
                <a:gd name="T30" fmla="*/ 0 w 239"/>
                <a:gd name="T31" fmla="*/ 0 h 806"/>
                <a:gd name="T32" fmla="*/ 0 w 239"/>
                <a:gd name="T33" fmla="*/ 0 h 806"/>
                <a:gd name="T34" fmla="*/ 0 w 239"/>
                <a:gd name="T35" fmla="*/ 0 h 806"/>
                <a:gd name="T36" fmla="*/ 0 w 239"/>
                <a:gd name="T37" fmla="*/ 0 h 806"/>
                <a:gd name="T38" fmla="*/ 0 w 239"/>
                <a:gd name="T39" fmla="*/ 0 h 806"/>
                <a:gd name="T40" fmla="*/ 0 w 239"/>
                <a:gd name="T41" fmla="*/ 0 h 806"/>
                <a:gd name="T42" fmla="*/ 0 w 239"/>
                <a:gd name="T43" fmla="*/ 0 h 806"/>
                <a:gd name="T44" fmla="*/ 0 w 239"/>
                <a:gd name="T45" fmla="*/ 0 h 806"/>
                <a:gd name="T46" fmla="*/ 0 w 239"/>
                <a:gd name="T47" fmla="*/ 0 h 806"/>
                <a:gd name="T48" fmla="*/ 0 w 239"/>
                <a:gd name="T49" fmla="*/ 0 h 806"/>
                <a:gd name="T50" fmla="*/ 0 w 239"/>
                <a:gd name="T51" fmla="*/ 0 h 806"/>
                <a:gd name="T52" fmla="*/ 0 w 239"/>
                <a:gd name="T53" fmla="*/ 0 h 806"/>
                <a:gd name="T54" fmla="*/ 0 w 239"/>
                <a:gd name="T55" fmla="*/ 0 h 806"/>
                <a:gd name="T56" fmla="*/ 0 w 239"/>
                <a:gd name="T57" fmla="*/ 0 h 806"/>
                <a:gd name="T58" fmla="*/ 0 w 239"/>
                <a:gd name="T59" fmla="*/ 0 h 806"/>
                <a:gd name="T60" fmla="*/ 0 w 239"/>
                <a:gd name="T61" fmla="*/ 0 h 806"/>
                <a:gd name="T62" fmla="*/ 0 w 239"/>
                <a:gd name="T63" fmla="*/ 0 h 806"/>
                <a:gd name="T64" fmla="*/ 0 w 239"/>
                <a:gd name="T65" fmla="*/ 0 h 806"/>
                <a:gd name="T66" fmla="*/ 239 w 239"/>
                <a:gd name="T6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T64" t="T65" r="T66" b="T67"/>
              <a:pathLst>
                <a:path w="239" h="806">
                  <a:moveTo>
                    <a:pt x="0" y="806"/>
                  </a:moveTo>
                  <a:lnTo>
                    <a:pt x="1" y="794"/>
                  </a:lnTo>
                  <a:lnTo>
                    <a:pt x="2" y="782"/>
                  </a:lnTo>
                  <a:lnTo>
                    <a:pt x="7" y="770"/>
                  </a:lnTo>
                  <a:lnTo>
                    <a:pt x="8" y="752"/>
                  </a:lnTo>
                  <a:lnTo>
                    <a:pt x="17" y="740"/>
                  </a:lnTo>
                  <a:lnTo>
                    <a:pt x="18" y="728"/>
                  </a:lnTo>
                  <a:lnTo>
                    <a:pt x="20" y="716"/>
                  </a:lnTo>
                  <a:lnTo>
                    <a:pt x="24" y="704"/>
                  </a:lnTo>
                  <a:lnTo>
                    <a:pt x="29" y="692"/>
                  </a:lnTo>
                  <a:lnTo>
                    <a:pt x="31" y="680"/>
                  </a:lnTo>
                  <a:lnTo>
                    <a:pt x="33" y="669"/>
                  </a:lnTo>
                  <a:lnTo>
                    <a:pt x="37" y="657"/>
                  </a:lnTo>
                  <a:lnTo>
                    <a:pt x="40" y="645"/>
                  </a:lnTo>
                  <a:lnTo>
                    <a:pt x="50" y="633"/>
                  </a:lnTo>
                  <a:lnTo>
                    <a:pt x="52" y="621"/>
                  </a:lnTo>
                  <a:lnTo>
                    <a:pt x="60" y="609"/>
                  </a:lnTo>
                  <a:lnTo>
                    <a:pt x="64" y="596"/>
                  </a:lnTo>
                  <a:lnTo>
                    <a:pt x="66" y="584"/>
                  </a:lnTo>
                  <a:lnTo>
                    <a:pt x="67" y="572"/>
                  </a:lnTo>
                  <a:lnTo>
                    <a:pt x="69" y="560"/>
                  </a:lnTo>
                  <a:lnTo>
                    <a:pt x="70" y="548"/>
                  </a:lnTo>
                  <a:lnTo>
                    <a:pt x="74" y="536"/>
                  </a:lnTo>
                  <a:lnTo>
                    <a:pt x="86" y="531"/>
                  </a:lnTo>
                  <a:lnTo>
                    <a:pt x="96" y="524"/>
                  </a:lnTo>
                  <a:lnTo>
                    <a:pt x="102" y="512"/>
                  </a:lnTo>
                  <a:lnTo>
                    <a:pt x="105" y="500"/>
                  </a:lnTo>
                  <a:lnTo>
                    <a:pt x="110" y="488"/>
                  </a:lnTo>
                  <a:lnTo>
                    <a:pt x="111" y="476"/>
                  </a:lnTo>
                  <a:lnTo>
                    <a:pt x="114" y="464"/>
                  </a:lnTo>
                  <a:lnTo>
                    <a:pt x="129" y="451"/>
                  </a:lnTo>
                  <a:lnTo>
                    <a:pt x="131" y="432"/>
                  </a:lnTo>
                  <a:lnTo>
                    <a:pt x="132" y="420"/>
                  </a:lnTo>
                  <a:lnTo>
                    <a:pt x="134" y="408"/>
                  </a:lnTo>
                  <a:lnTo>
                    <a:pt x="135" y="395"/>
                  </a:lnTo>
                  <a:lnTo>
                    <a:pt x="138" y="371"/>
                  </a:lnTo>
                  <a:lnTo>
                    <a:pt x="141" y="353"/>
                  </a:lnTo>
                  <a:lnTo>
                    <a:pt x="146" y="341"/>
                  </a:lnTo>
                  <a:lnTo>
                    <a:pt x="147" y="329"/>
                  </a:lnTo>
                  <a:lnTo>
                    <a:pt x="148" y="315"/>
                  </a:lnTo>
                  <a:lnTo>
                    <a:pt x="148" y="303"/>
                  </a:lnTo>
                  <a:lnTo>
                    <a:pt x="152" y="291"/>
                  </a:lnTo>
                  <a:lnTo>
                    <a:pt x="164" y="285"/>
                  </a:lnTo>
                  <a:lnTo>
                    <a:pt x="168" y="272"/>
                  </a:lnTo>
                  <a:lnTo>
                    <a:pt x="173" y="260"/>
                  </a:lnTo>
                  <a:lnTo>
                    <a:pt x="174" y="248"/>
                  </a:lnTo>
                  <a:lnTo>
                    <a:pt x="176" y="236"/>
                  </a:lnTo>
                  <a:lnTo>
                    <a:pt x="179" y="224"/>
                  </a:lnTo>
                  <a:lnTo>
                    <a:pt x="181" y="211"/>
                  </a:lnTo>
                  <a:lnTo>
                    <a:pt x="183" y="199"/>
                  </a:lnTo>
                  <a:lnTo>
                    <a:pt x="184" y="186"/>
                  </a:lnTo>
                  <a:lnTo>
                    <a:pt x="184" y="174"/>
                  </a:lnTo>
                  <a:lnTo>
                    <a:pt x="187" y="160"/>
                  </a:lnTo>
                  <a:lnTo>
                    <a:pt x="198" y="148"/>
                  </a:lnTo>
                  <a:lnTo>
                    <a:pt x="201" y="136"/>
                  </a:lnTo>
                  <a:lnTo>
                    <a:pt x="205" y="124"/>
                  </a:lnTo>
                  <a:lnTo>
                    <a:pt x="208" y="111"/>
                  </a:lnTo>
                  <a:lnTo>
                    <a:pt x="211" y="99"/>
                  </a:lnTo>
                  <a:lnTo>
                    <a:pt x="212" y="86"/>
                  </a:lnTo>
                  <a:lnTo>
                    <a:pt x="216" y="61"/>
                  </a:lnTo>
                  <a:lnTo>
                    <a:pt x="219" y="49"/>
                  </a:lnTo>
                  <a:lnTo>
                    <a:pt x="225" y="37"/>
                  </a:lnTo>
                  <a:lnTo>
                    <a:pt x="230" y="25"/>
                  </a:lnTo>
                  <a:lnTo>
                    <a:pt x="233" y="12"/>
                  </a:lnTo>
                  <a:lnTo>
                    <a:pt x="239" y="0"/>
                  </a:lnTo>
                </a:path>
              </a:pathLst>
            </a:custGeom>
            <a:noFill/>
            <a:ln w="28440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AutoShape 127"/>
            <p:cNvSpPr>
              <a:spLocks noChangeArrowheads="1"/>
            </p:cNvSpPr>
            <p:nvPr/>
          </p:nvSpPr>
          <p:spPr bwMode="auto">
            <a:xfrm>
              <a:off x="3370" y="1913"/>
              <a:ext cx="76" cy="166"/>
            </a:xfrm>
            <a:custGeom>
              <a:avLst/>
              <a:gdLst>
                <a:gd name="T0" fmla="*/ 0 w 515"/>
                <a:gd name="T1" fmla="*/ 0 h 665"/>
                <a:gd name="T2" fmla="*/ 0 w 515"/>
                <a:gd name="T3" fmla="*/ 0 h 665"/>
                <a:gd name="T4" fmla="*/ 0 w 515"/>
                <a:gd name="T5" fmla="*/ 0 h 665"/>
                <a:gd name="T6" fmla="*/ 0 w 515"/>
                <a:gd name="T7" fmla="*/ 0 h 665"/>
                <a:gd name="T8" fmla="*/ 0 w 515"/>
                <a:gd name="T9" fmla="*/ 0 h 665"/>
                <a:gd name="T10" fmla="*/ 0 w 515"/>
                <a:gd name="T11" fmla="*/ 0 h 665"/>
                <a:gd name="T12" fmla="*/ 0 w 515"/>
                <a:gd name="T13" fmla="*/ 0 h 665"/>
                <a:gd name="T14" fmla="*/ 0 w 515"/>
                <a:gd name="T15" fmla="*/ 0 h 665"/>
                <a:gd name="T16" fmla="*/ 0 w 515"/>
                <a:gd name="T17" fmla="*/ 0 h 665"/>
                <a:gd name="T18" fmla="*/ 0 w 515"/>
                <a:gd name="T19" fmla="*/ 0 h 665"/>
                <a:gd name="T20" fmla="*/ 0 w 515"/>
                <a:gd name="T21" fmla="*/ 0 h 665"/>
                <a:gd name="T22" fmla="*/ 0 w 515"/>
                <a:gd name="T23" fmla="*/ 0 h 665"/>
                <a:gd name="T24" fmla="*/ 0 w 515"/>
                <a:gd name="T25" fmla="*/ 0 h 665"/>
                <a:gd name="T26" fmla="*/ 0 w 515"/>
                <a:gd name="T27" fmla="*/ 0 h 665"/>
                <a:gd name="T28" fmla="*/ 0 w 515"/>
                <a:gd name="T29" fmla="*/ 0 h 665"/>
                <a:gd name="T30" fmla="*/ 0 w 515"/>
                <a:gd name="T31" fmla="*/ 0 h 665"/>
                <a:gd name="T32" fmla="*/ 0 w 515"/>
                <a:gd name="T33" fmla="*/ 0 h 665"/>
                <a:gd name="T34" fmla="*/ 0 w 515"/>
                <a:gd name="T35" fmla="*/ 0 h 665"/>
                <a:gd name="T36" fmla="*/ 0 w 515"/>
                <a:gd name="T37" fmla="*/ 0 h 665"/>
                <a:gd name="T38" fmla="*/ 0 w 515"/>
                <a:gd name="T39" fmla="*/ 0 h 665"/>
                <a:gd name="T40" fmla="*/ 0 w 515"/>
                <a:gd name="T41" fmla="*/ 0 h 665"/>
                <a:gd name="T42" fmla="*/ 0 w 515"/>
                <a:gd name="T43" fmla="*/ 0 h 665"/>
                <a:gd name="T44" fmla="*/ 0 w 515"/>
                <a:gd name="T45" fmla="*/ 0 h 665"/>
                <a:gd name="T46" fmla="*/ 0 w 515"/>
                <a:gd name="T47" fmla="*/ 0 h 665"/>
                <a:gd name="T48" fmla="*/ 0 w 515"/>
                <a:gd name="T49" fmla="*/ 0 h 665"/>
                <a:gd name="T50" fmla="*/ 0 w 515"/>
                <a:gd name="T51" fmla="*/ 0 h 665"/>
                <a:gd name="T52" fmla="*/ 0 w 515"/>
                <a:gd name="T53" fmla="*/ 0 h 665"/>
                <a:gd name="T54" fmla="*/ 0 w 515"/>
                <a:gd name="T55" fmla="*/ 0 h 665"/>
                <a:gd name="T56" fmla="*/ 0 w 515"/>
                <a:gd name="T57" fmla="*/ 0 h 665"/>
                <a:gd name="T58" fmla="*/ 0 w 515"/>
                <a:gd name="T59" fmla="*/ 0 h 665"/>
                <a:gd name="T60" fmla="*/ 0 w 515"/>
                <a:gd name="T61" fmla="*/ 0 h 665"/>
                <a:gd name="T62" fmla="*/ 0 w 515"/>
                <a:gd name="T63" fmla="*/ 0 h 665"/>
                <a:gd name="T64" fmla="*/ 0 w 515"/>
                <a:gd name="T65" fmla="*/ 0 h 665"/>
                <a:gd name="T66" fmla="*/ 0 w 515"/>
                <a:gd name="T67" fmla="*/ 0 h 665"/>
                <a:gd name="T68" fmla="*/ 0 w 515"/>
                <a:gd name="T69" fmla="*/ 0 h 665"/>
                <a:gd name="T70" fmla="*/ 0 w 515"/>
                <a:gd name="T71" fmla="*/ 0 h 665"/>
                <a:gd name="T72" fmla="*/ 0 w 515"/>
                <a:gd name="T73" fmla="*/ 0 h 665"/>
                <a:gd name="T74" fmla="*/ 0 w 515"/>
                <a:gd name="T75" fmla="*/ 0 h 665"/>
                <a:gd name="T76" fmla="*/ 0 w 515"/>
                <a:gd name="T77" fmla="*/ 0 h 665"/>
                <a:gd name="T78" fmla="*/ 0 w 515"/>
                <a:gd name="T79" fmla="*/ 0 h 665"/>
                <a:gd name="T80" fmla="*/ 0 w 515"/>
                <a:gd name="T81" fmla="*/ 0 h 665"/>
                <a:gd name="T82" fmla="*/ 0 w 515"/>
                <a:gd name="T83" fmla="*/ 0 h 665"/>
                <a:gd name="T84" fmla="*/ 0 w 515"/>
                <a:gd name="T85" fmla="*/ 0 h 665"/>
                <a:gd name="T86" fmla="*/ 0 w 515"/>
                <a:gd name="T87" fmla="*/ 0 h 665"/>
                <a:gd name="T88" fmla="*/ 0 w 515"/>
                <a:gd name="T89" fmla="*/ 0 h 665"/>
                <a:gd name="T90" fmla="*/ 0 w 515"/>
                <a:gd name="T91" fmla="*/ 0 h 665"/>
                <a:gd name="T92" fmla="*/ 0 w 515"/>
                <a:gd name="T93" fmla="*/ 0 h 665"/>
                <a:gd name="T94" fmla="*/ 0 w 515"/>
                <a:gd name="T95" fmla="*/ 0 h 665"/>
                <a:gd name="T96" fmla="*/ 0 w 515"/>
                <a:gd name="T97" fmla="*/ 0 h 665"/>
                <a:gd name="T98" fmla="*/ 0 w 515"/>
                <a:gd name="T99" fmla="*/ 0 h 665"/>
                <a:gd name="T100" fmla="*/ 0 w 515"/>
                <a:gd name="T101" fmla="*/ 0 h 665"/>
                <a:gd name="T102" fmla="*/ 0 w 515"/>
                <a:gd name="T103" fmla="*/ 0 h 665"/>
                <a:gd name="T104" fmla="*/ 0 w 515"/>
                <a:gd name="T105" fmla="*/ 0 h 665"/>
                <a:gd name="T106" fmla="*/ 0 w 515"/>
                <a:gd name="T107" fmla="*/ 0 h 665"/>
                <a:gd name="T108" fmla="*/ 0 w 515"/>
                <a:gd name="T109" fmla="*/ 0 h 665"/>
                <a:gd name="T110" fmla="*/ 0 w 515"/>
                <a:gd name="T111" fmla="*/ 0 h 665"/>
                <a:gd name="T112" fmla="*/ 0 w 515"/>
                <a:gd name="T113" fmla="*/ 0 h 665"/>
                <a:gd name="T114" fmla="*/ 0 w 515"/>
                <a:gd name="T115" fmla="*/ 0 h 665"/>
                <a:gd name="T116" fmla="*/ 0 w 515"/>
                <a:gd name="T117" fmla="*/ 0 h 665"/>
                <a:gd name="T118" fmla="*/ 0 w 515"/>
                <a:gd name="T119" fmla="*/ 0 h 665"/>
                <a:gd name="T120" fmla="*/ 0 w 515"/>
                <a:gd name="T121" fmla="*/ 0 h 665"/>
                <a:gd name="T122" fmla="*/ 0 w 515"/>
                <a:gd name="T123" fmla="*/ 0 h 665"/>
                <a:gd name="T124" fmla="*/ 0 w 515"/>
                <a:gd name="T125" fmla="*/ 0 h 665"/>
                <a:gd name="T126" fmla="*/ 0 w 515"/>
                <a:gd name="T127" fmla="*/ 0 h 665"/>
                <a:gd name="T128" fmla="*/ 515 w 515"/>
                <a:gd name="T129" fmla="*/ 665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T126" t="T127" r="T128" b="T129"/>
              <a:pathLst>
                <a:path w="515" h="665">
                  <a:moveTo>
                    <a:pt x="0" y="665"/>
                  </a:moveTo>
                  <a:lnTo>
                    <a:pt x="4" y="652"/>
                  </a:lnTo>
                  <a:lnTo>
                    <a:pt x="8" y="640"/>
                  </a:lnTo>
                  <a:lnTo>
                    <a:pt x="10" y="628"/>
                  </a:lnTo>
                  <a:lnTo>
                    <a:pt x="10" y="615"/>
                  </a:lnTo>
                  <a:lnTo>
                    <a:pt x="10" y="603"/>
                  </a:lnTo>
                  <a:lnTo>
                    <a:pt x="14" y="590"/>
                  </a:lnTo>
                  <a:lnTo>
                    <a:pt x="22" y="576"/>
                  </a:lnTo>
                  <a:lnTo>
                    <a:pt x="34" y="571"/>
                  </a:lnTo>
                  <a:lnTo>
                    <a:pt x="41" y="558"/>
                  </a:lnTo>
                  <a:lnTo>
                    <a:pt x="42" y="546"/>
                  </a:lnTo>
                  <a:lnTo>
                    <a:pt x="46" y="534"/>
                  </a:lnTo>
                  <a:lnTo>
                    <a:pt x="47" y="521"/>
                  </a:lnTo>
                  <a:lnTo>
                    <a:pt x="56" y="514"/>
                  </a:lnTo>
                  <a:lnTo>
                    <a:pt x="60" y="502"/>
                  </a:lnTo>
                  <a:lnTo>
                    <a:pt x="70" y="496"/>
                  </a:lnTo>
                  <a:lnTo>
                    <a:pt x="75" y="484"/>
                  </a:lnTo>
                  <a:lnTo>
                    <a:pt x="77" y="470"/>
                  </a:lnTo>
                  <a:lnTo>
                    <a:pt x="84" y="458"/>
                  </a:lnTo>
                  <a:lnTo>
                    <a:pt x="85" y="445"/>
                  </a:lnTo>
                  <a:lnTo>
                    <a:pt x="98" y="439"/>
                  </a:lnTo>
                  <a:lnTo>
                    <a:pt x="105" y="426"/>
                  </a:lnTo>
                  <a:lnTo>
                    <a:pt x="116" y="414"/>
                  </a:lnTo>
                  <a:lnTo>
                    <a:pt x="124" y="402"/>
                  </a:lnTo>
                  <a:lnTo>
                    <a:pt x="136" y="395"/>
                  </a:lnTo>
                  <a:lnTo>
                    <a:pt x="146" y="389"/>
                  </a:lnTo>
                  <a:lnTo>
                    <a:pt x="154" y="375"/>
                  </a:lnTo>
                  <a:lnTo>
                    <a:pt x="157" y="363"/>
                  </a:lnTo>
                  <a:lnTo>
                    <a:pt x="161" y="351"/>
                  </a:lnTo>
                  <a:lnTo>
                    <a:pt x="187" y="345"/>
                  </a:lnTo>
                  <a:lnTo>
                    <a:pt x="191" y="332"/>
                  </a:lnTo>
                  <a:lnTo>
                    <a:pt x="195" y="319"/>
                  </a:lnTo>
                  <a:lnTo>
                    <a:pt x="217" y="312"/>
                  </a:lnTo>
                  <a:lnTo>
                    <a:pt x="225" y="300"/>
                  </a:lnTo>
                  <a:lnTo>
                    <a:pt x="227" y="288"/>
                  </a:lnTo>
                  <a:lnTo>
                    <a:pt x="230" y="275"/>
                  </a:lnTo>
                  <a:lnTo>
                    <a:pt x="235" y="262"/>
                  </a:lnTo>
                  <a:lnTo>
                    <a:pt x="251" y="255"/>
                  </a:lnTo>
                  <a:lnTo>
                    <a:pt x="258" y="243"/>
                  </a:lnTo>
                  <a:lnTo>
                    <a:pt x="261" y="230"/>
                  </a:lnTo>
                  <a:lnTo>
                    <a:pt x="279" y="217"/>
                  </a:lnTo>
                  <a:lnTo>
                    <a:pt x="285" y="204"/>
                  </a:lnTo>
                  <a:lnTo>
                    <a:pt x="291" y="192"/>
                  </a:lnTo>
                  <a:lnTo>
                    <a:pt x="296" y="180"/>
                  </a:lnTo>
                  <a:lnTo>
                    <a:pt x="302" y="167"/>
                  </a:lnTo>
                  <a:lnTo>
                    <a:pt x="312" y="154"/>
                  </a:lnTo>
                  <a:lnTo>
                    <a:pt x="321" y="147"/>
                  </a:lnTo>
                  <a:lnTo>
                    <a:pt x="331" y="141"/>
                  </a:lnTo>
                  <a:lnTo>
                    <a:pt x="337" y="129"/>
                  </a:lnTo>
                  <a:lnTo>
                    <a:pt x="359" y="122"/>
                  </a:lnTo>
                  <a:lnTo>
                    <a:pt x="373" y="116"/>
                  </a:lnTo>
                  <a:lnTo>
                    <a:pt x="397" y="109"/>
                  </a:lnTo>
                  <a:lnTo>
                    <a:pt x="409" y="102"/>
                  </a:lnTo>
                  <a:lnTo>
                    <a:pt x="428" y="89"/>
                  </a:lnTo>
                  <a:lnTo>
                    <a:pt x="446" y="84"/>
                  </a:lnTo>
                  <a:lnTo>
                    <a:pt x="456" y="77"/>
                  </a:lnTo>
                  <a:lnTo>
                    <a:pt x="468" y="71"/>
                  </a:lnTo>
                  <a:lnTo>
                    <a:pt x="476" y="58"/>
                  </a:lnTo>
                  <a:lnTo>
                    <a:pt x="479" y="45"/>
                  </a:lnTo>
                  <a:lnTo>
                    <a:pt x="495" y="33"/>
                  </a:lnTo>
                  <a:lnTo>
                    <a:pt x="502" y="18"/>
                  </a:lnTo>
                  <a:lnTo>
                    <a:pt x="511" y="12"/>
                  </a:lnTo>
                  <a:lnTo>
                    <a:pt x="515" y="0"/>
                  </a:lnTo>
                </a:path>
              </a:pathLst>
            </a:custGeom>
            <a:noFill/>
            <a:ln w="28440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AutoShape 128"/>
            <p:cNvSpPr>
              <a:spLocks noChangeArrowheads="1"/>
            </p:cNvSpPr>
            <p:nvPr/>
          </p:nvSpPr>
          <p:spPr bwMode="auto">
            <a:xfrm>
              <a:off x="3446" y="1791"/>
              <a:ext cx="123" cy="122"/>
            </a:xfrm>
            <a:custGeom>
              <a:avLst/>
              <a:gdLst>
                <a:gd name="T0" fmla="*/ 0 w 830"/>
                <a:gd name="T1" fmla="*/ 0 h 485"/>
                <a:gd name="T2" fmla="*/ 0 w 830"/>
                <a:gd name="T3" fmla="*/ 0 h 485"/>
                <a:gd name="T4" fmla="*/ 0 w 830"/>
                <a:gd name="T5" fmla="*/ 0 h 485"/>
                <a:gd name="T6" fmla="*/ 0 w 830"/>
                <a:gd name="T7" fmla="*/ 0 h 485"/>
                <a:gd name="T8" fmla="*/ 0 w 830"/>
                <a:gd name="T9" fmla="*/ 0 h 485"/>
                <a:gd name="T10" fmla="*/ 0 w 830"/>
                <a:gd name="T11" fmla="*/ 0 h 485"/>
                <a:gd name="T12" fmla="*/ 0 w 830"/>
                <a:gd name="T13" fmla="*/ 0 h 485"/>
                <a:gd name="T14" fmla="*/ 0 w 830"/>
                <a:gd name="T15" fmla="*/ 0 h 485"/>
                <a:gd name="T16" fmla="*/ 0 w 830"/>
                <a:gd name="T17" fmla="*/ 0 h 485"/>
                <a:gd name="T18" fmla="*/ 0 w 830"/>
                <a:gd name="T19" fmla="*/ 0 h 485"/>
                <a:gd name="T20" fmla="*/ 0 w 830"/>
                <a:gd name="T21" fmla="*/ 0 h 485"/>
                <a:gd name="T22" fmla="*/ 0 w 830"/>
                <a:gd name="T23" fmla="*/ 0 h 485"/>
                <a:gd name="T24" fmla="*/ 0 w 830"/>
                <a:gd name="T25" fmla="*/ 0 h 485"/>
                <a:gd name="T26" fmla="*/ 0 w 830"/>
                <a:gd name="T27" fmla="*/ 0 h 485"/>
                <a:gd name="T28" fmla="*/ 0 w 830"/>
                <a:gd name="T29" fmla="*/ 0 h 485"/>
                <a:gd name="T30" fmla="*/ 0 w 830"/>
                <a:gd name="T31" fmla="*/ 0 h 485"/>
                <a:gd name="T32" fmla="*/ 0 w 830"/>
                <a:gd name="T33" fmla="*/ 0 h 485"/>
                <a:gd name="T34" fmla="*/ 0 w 830"/>
                <a:gd name="T35" fmla="*/ 0 h 485"/>
                <a:gd name="T36" fmla="*/ 0 w 830"/>
                <a:gd name="T37" fmla="*/ 0 h 485"/>
                <a:gd name="T38" fmla="*/ 0 w 830"/>
                <a:gd name="T39" fmla="*/ 0 h 485"/>
                <a:gd name="T40" fmla="*/ 0 w 830"/>
                <a:gd name="T41" fmla="*/ 0 h 485"/>
                <a:gd name="T42" fmla="*/ 0 w 830"/>
                <a:gd name="T43" fmla="*/ 0 h 485"/>
                <a:gd name="T44" fmla="*/ 0 w 830"/>
                <a:gd name="T45" fmla="*/ 0 h 485"/>
                <a:gd name="T46" fmla="*/ 0 w 830"/>
                <a:gd name="T47" fmla="*/ 0 h 485"/>
                <a:gd name="T48" fmla="*/ 0 w 830"/>
                <a:gd name="T49" fmla="*/ 0 h 485"/>
                <a:gd name="T50" fmla="*/ 0 w 830"/>
                <a:gd name="T51" fmla="*/ 0 h 485"/>
                <a:gd name="T52" fmla="*/ 0 w 830"/>
                <a:gd name="T53" fmla="*/ 0 h 485"/>
                <a:gd name="T54" fmla="*/ 0 w 830"/>
                <a:gd name="T55" fmla="*/ 0 h 485"/>
                <a:gd name="T56" fmla="*/ 0 w 830"/>
                <a:gd name="T57" fmla="*/ 0 h 485"/>
                <a:gd name="T58" fmla="*/ 0 w 830"/>
                <a:gd name="T59" fmla="*/ 0 h 485"/>
                <a:gd name="T60" fmla="*/ 0 w 830"/>
                <a:gd name="T61" fmla="*/ 0 h 485"/>
                <a:gd name="T62" fmla="*/ 0 w 830"/>
                <a:gd name="T63" fmla="*/ 0 h 485"/>
                <a:gd name="T64" fmla="*/ 0 w 830"/>
                <a:gd name="T65" fmla="*/ 0 h 485"/>
                <a:gd name="T66" fmla="*/ 830 w 830"/>
                <a:gd name="T6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T64" t="T65" r="T66" b="T67"/>
              <a:pathLst>
                <a:path w="830" h="485">
                  <a:moveTo>
                    <a:pt x="0" y="485"/>
                  </a:moveTo>
                  <a:lnTo>
                    <a:pt x="26" y="472"/>
                  </a:lnTo>
                  <a:lnTo>
                    <a:pt x="32" y="459"/>
                  </a:lnTo>
                  <a:lnTo>
                    <a:pt x="48" y="445"/>
                  </a:lnTo>
                  <a:lnTo>
                    <a:pt x="60" y="433"/>
                  </a:lnTo>
                  <a:lnTo>
                    <a:pt x="75" y="427"/>
                  </a:lnTo>
                  <a:lnTo>
                    <a:pt x="99" y="420"/>
                  </a:lnTo>
                  <a:lnTo>
                    <a:pt x="109" y="414"/>
                  </a:lnTo>
                  <a:lnTo>
                    <a:pt x="133" y="401"/>
                  </a:lnTo>
                  <a:lnTo>
                    <a:pt x="144" y="388"/>
                  </a:lnTo>
                  <a:lnTo>
                    <a:pt x="152" y="375"/>
                  </a:lnTo>
                  <a:lnTo>
                    <a:pt x="183" y="368"/>
                  </a:lnTo>
                  <a:lnTo>
                    <a:pt x="195" y="356"/>
                  </a:lnTo>
                  <a:lnTo>
                    <a:pt x="205" y="343"/>
                  </a:lnTo>
                  <a:lnTo>
                    <a:pt x="214" y="330"/>
                  </a:lnTo>
                  <a:lnTo>
                    <a:pt x="217" y="317"/>
                  </a:lnTo>
                  <a:lnTo>
                    <a:pt x="221" y="304"/>
                  </a:lnTo>
                  <a:lnTo>
                    <a:pt x="247" y="297"/>
                  </a:lnTo>
                  <a:lnTo>
                    <a:pt x="252" y="284"/>
                  </a:lnTo>
                  <a:lnTo>
                    <a:pt x="278" y="277"/>
                  </a:lnTo>
                  <a:lnTo>
                    <a:pt x="290" y="264"/>
                  </a:lnTo>
                  <a:lnTo>
                    <a:pt x="301" y="251"/>
                  </a:lnTo>
                  <a:lnTo>
                    <a:pt x="317" y="245"/>
                  </a:lnTo>
                  <a:lnTo>
                    <a:pt x="325" y="231"/>
                  </a:lnTo>
                  <a:lnTo>
                    <a:pt x="349" y="225"/>
                  </a:lnTo>
                  <a:lnTo>
                    <a:pt x="359" y="218"/>
                  </a:lnTo>
                  <a:lnTo>
                    <a:pt x="361" y="212"/>
                  </a:lnTo>
                  <a:lnTo>
                    <a:pt x="366" y="205"/>
                  </a:lnTo>
                  <a:lnTo>
                    <a:pt x="378" y="199"/>
                  </a:lnTo>
                  <a:lnTo>
                    <a:pt x="386" y="192"/>
                  </a:lnTo>
                  <a:lnTo>
                    <a:pt x="398" y="192"/>
                  </a:lnTo>
                  <a:lnTo>
                    <a:pt x="403" y="186"/>
                  </a:lnTo>
                  <a:lnTo>
                    <a:pt x="410" y="179"/>
                  </a:lnTo>
                  <a:lnTo>
                    <a:pt x="415" y="172"/>
                  </a:lnTo>
                  <a:lnTo>
                    <a:pt x="427" y="166"/>
                  </a:lnTo>
                  <a:lnTo>
                    <a:pt x="430" y="159"/>
                  </a:lnTo>
                  <a:lnTo>
                    <a:pt x="430" y="153"/>
                  </a:lnTo>
                  <a:lnTo>
                    <a:pt x="435" y="145"/>
                  </a:lnTo>
                  <a:lnTo>
                    <a:pt x="456" y="140"/>
                  </a:lnTo>
                  <a:lnTo>
                    <a:pt x="466" y="133"/>
                  </a:lnTo>
                  <a:lnTo>
                    <a:pt x="471" y="127"/>
                  </a:lnTo>
                  <a:lnTo>
                    <a:pt x="486" y="119"/>
                  </a:lnTo>
                  <a:lnTo>
                    <a:pt x="506" y="119"/>
                  </a:lnTo>
                  <a:lnTo>
                    <a:pt x="516" y="112"/>
                  </a:lnTo>
                  <a:lnTo>
                    <a:pt x="536" y="106"/>
                  </a:lnTo>
                  <a:lnTo>
                    <a:pt x="551" y="99"/>
                  </a:lnTo>
                  <a:lnTo>
                    <a:pt x="578" y="93"/>
                  </a:lnTo>
                  <a:lnTo>
                    <a:pt x="583" y="86"/>
                  </a:lnTo>
                  <a:lnTo>
                    <a:pt x="599" y="80"/>
                  </a:lnTo>
                  <a:lnTo>
                    <a:pt x="605" y="73"/>
                  </a:lnTo>
                  <a:lnTo>
                    <a:pt x="615" y="73"/>
                  </a:lnTo>
                  <a:lnTo>
                    <a:pt x="647" y="67"/>
                  </a:lnTo>
                  <a:lnTo>
                    <a:pt x="648" y="60"/>
                  </a:lnTo>
                  <a:lnTo>
                    <a:pt x="656" y="52"/>
                  </a:lnTo>
                  <a:lnTo>
                    <a:pt x="686" y="52"/>
                  </a:lnTo>
                  <a:lnTo>
                    <a:pt x="717" y="47"/>
                  </a:lnTo>
                  <a:lnTo>
                    <a:pt x="731" y="40"/>
                  </a:lnTo>
                  <a:lnTo>
                    <a:pt x="746" y="33"/>
                  </a:lnTo>
                  <a:lnTo>
                    <a:pt x="747" y="26"/>
                  </a:lnTo>
                  <a:lnTo>
                    <a:pt x="749" y="20"/>
                  </a:lnTo>
                  <a:lnTo>
                    <a:pt x="750" y="13"/>
                  </a:lnTo>
                  <a:lnTo>
                    <a:pt x="794" y="13"/>
                  </a:lnTo>
                  <a:lnTo>
                    <a:pt x="801" y="6"/>
                  </a:lnTo>
                  <a:lnTo>
                    <a:pt x="801" y="0"/>
                  </a:lnTo>
                  <a:lnTo>
                    <a:pt x="830" y="0"/>
                  </a:lnTo>
                </a:path>
              </a:pathLst>
            </a:custGeom>
            <a:noFill/>
            <a:ln w="28440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AutoShape 129"/>
            <p:cNvSpPr>
              <a:spLocks noChangeArrowheads="1"/>
            </p:cNvSpPr>
            <p:nvPr/>
          </p:nvSpPr>
          <p:spPr bwMode="auto">
            <a:xfrm>
              <a:off x="3570" y="1704"/>
              <a:ext cx="132" cy="88"/>
            </a:xfrm>
            <a:custGeom>
              <a:avLst/>
              <a:gdLst>
                <a:gd name="T0" fmla="*/ 0 w 889"/>
                <a:gd name="T1" fmla="*/ 0 h 353"/>
                <a:gd name="T2" fmla="*/ 0 w 889"/>
                <a:gd name="T3" fmla="*/ 0 h 353"/>
                <a:gd name="T4" fmla="*/ 0 w 889"/>
                <a:gd name="T5" fmla="*/ 0 h 353"/>
                <a:gd name="T6" fmla="*/ 0 w 889"/>
                <a:gd name="T7" fmla="*/ 0 h 353"/>
                <a:gd name="T8" fmla="*/ 0 w 889"/>
                <a:gd name="T9" fmla="*/ 0 h 353"/>
                <a:gd name="T10" fmla="*/ 0 w 889"/>
                <a:gd name="T11" fmla="*/ 0 h 353"/>
                <a:gd name="T12" fmla="*/ 0 w 889"/>
                <a:gd name="T13" fmla="*/ 0 h 353"/>
                <a:gd name="T14" fmla="*/ 0 w 889"/>
                <a:gd name="T15" fmla="*/ 0 h 353"/>
                <a:gd name="T16" fmla="*/ 0 w 889"/>
                <a:gd name="T17" fmla="*/ 0 h 353"/>
                <a:gd name="T18" fmla="*/ 0 w 889"/>
                <a:gd name="T19" fmla="*/ 0 h 353"/>
                <a:gd name="T20" fmla="*/ 0 w 889"/>
                <a:gd name="T21" fmla="*/ 0 h 353"/>
                <a:gd name="T22" fmla="*/ 0 w 889"/>
                <a:gd name="T23" fmla="*/ 0 h 353"/>
                <a:gd name="T24" fmla="*/ 0 w 889"/>
                <a:gd name="T25" fmla="*/ 0 h 353"/>
                <a:gd name="T26" fmla="*/ 0 w 889"/>
                <a:gd name="T27" fmla="*/ 0 h 353"/>
                <a:gd name="T28" fmla="*/ 0 w 889"/>
                <a:gd name="T29" fmla="*/ 0 h 353"/>
                <a:gd name="T30" fmla="*/ 0 w 889"/>
                <a:gd name="T31" fmla="*/ 0 h 353"/>
                <a:gd name="T32" fmla="*/ 0 w 889"/>
                <a:gd name="T33" fmla="*/ 0 h 353"/>
                <a:gd name="T34" fmla="*/ 0 w 889"/>
                <a:gd name="T35" fmla="*/ 0 h 353"/>
                <a:gd name="T36" fmla="*/ 0 w 889"/>
                <a:gd name="T37" fmla="*/ 0 h 353"/>
                <a:gd name="T38" fmla="*/ 0 w 889"/>
                <a:gd name="T39" fmla="*/ 0 h 353"/>
                <a:gd name="T40" fmla="*/ 0 w 889"/>
                <a:gd name="T41" fmla="*/ 0 h 353"/>
                <a:gd name="T42" fmla="*/ 0 w 889"/>
                <a:gd name="T43" fmla="*/ 0 h 353"/>
                <a:gd name="T44" fmla="*/ 0 w 889"/>
                <a:gd name="T45" fmla="*/ 0 h 353"/>
                <a:gd name="T46" fmla="*/ 0 w 889"/>
                <a:gd name="T47" fmla="*/ 0 h 353"/>
                <a:gd name="T48" fmla="*/ 0 w 889"/>
                <a:gd name="T49" fmla="*/ 0 h 353"/>
                <a:gd name="T50" fmla="*/ 0 w 889"/>
                <a:gd name="T51" fmla="*/ 0 h 353"/>
                <a:gd name="T52" fmla="*/ 0 w 889"/>
                <a:gd name="T53" fmla="*/ 0 h 353"/>
                <a:gd name="T54" fmla="*/ 0 w 889"/>
                <a:gd name="T55" fmla="*/ 0 h 353"/>
                <a:gd name="T56" fmla="*/ 0 w 889"/>
                <a:gd name="T57" fmla="*/ 0 h 353"/>
                <a:gd name="T58" fmla="*/ 0 w 889"/>
                <a:gd name="T59" fmla="*/ 0 h 353"/>
                <a:gd name="T60" fmla="*/ 0 w 889"/>
                <a:gd name="T61" fmla="*/ 0 h 353"/>
                <a:gd name="T62" fmla="*/ 0 w 889"/>
                <a:gd name="T63" fmla="*/ 0 h 353"/>
                <a:gd name="T64" fmla="*/ 0 w 889"/>
                <a:gd name="T65" fmla="*/ 0 h 353"/>
                <a:gd name="T66" fmla="*/ 0 w 889"/>
                <a:gd name="T67" fmla="*/ 0 h 353"/>
                <a:gd name="T68" fmla="*/ 0 w 889"/>
                <a:gd name="T69" fmla="*/ 0 h 353"/>
                <a:gd name="T70" fmla="*/ 0 w 889"/>
                <a:gd name="T71" fmla="*/ 0 h 353"/>
                <a:gd name="T72" fmla="*/ 0 w 889"/>
                <a:gd name="T73" fmla="*/ 0 h 353"/>
                <a:gd name="T74" fmla="*/ 0 w 889"/>
                <a:gd name="T75" fmla="*/ 0 h 353"/>
                <a:gd name="T76" fmla="*/ 0 w 889"/>
                <a:gd name="T77" fmla="*/ 0 h 353"/>
                <a:gd name="T78" fmla="*/ 0 w 889"/>
                <a:gd name="T79" fmla="*/ 0 h 353"/>
                <a:gd name="T80" fmla="*/ 0 w 889"/>
                <a:gd name="T81" fmla="*/ 0 h 353"/>
                <a:gd name="T82" fmla="*/ 0 w 889"/>
                <a:gd name="T83" fmla="*/ 0 h 353"/>
                <a:gd name="T84" fmla="*/ 0 w 889"/>
                <a:gd name="T85" fmla="*/ 0 h 353"/>
                <a:gd name="T86" fmla="*/ 0 w 889"/>
                <a:gd name="T87" fmla="*/ 0 h 353"/>
                <a:gd name="T88" fmla="*/ 0 w 889"/>
                <a:gd name="T89" fmla="*/ 0 h 353"/>
                <a:gd name="T90" fmla="*/ 0 w 889"/>
                <a:gd name="T91" fmla="*/ 0 h 353"/>
                <a:gd name="T92" fmla="*/ 0 w 889"/>
                <a:gd name="T93" fmla="*/ 0 h 353"/>
                <a:gd name="T94" fmla="*/ 0 w 889"/>
                <a:gd name="T95" fmla="*/ 0 h 353"/>
                <a:gd name="T96" fmla="*/ 0 w 889"/>
                <a:gd name="T97" fmla="*/ 0 h 353"/>
                <a:gd name="T98" fmla="*/ 0 w 889"/>
                <a:gd name="T99" fmla="*/ 0 h 353"/>
                <a:gd name="T100" fmla="*/ 0 w 889"/>
                <a:gd name="T101" fmla="*/ 0 h 353"/>
                <a:gd name="T102" fmla="*/ 0 w 889"/>
                <a:gd name="T103" fmla="*/ 0 h 353"/>
                <a:gd name="T104" fmla="*/ 0 w 889"/>
                <a:gd name="T105" fmla="*/ 0 h 353"/>
                <a:gd name="T106" fmla="*/ 0 w 889"/>
                <a:gd name="T107" fmla="*/ 0 h 353"/>
                <a:gd name="T108" fmla="*/ 0 w 889"/>
                <a:gd name="T109" fmla="*/ 0 h 353"/>
                <a:gd name="T110" fmla="*/ 0 w 889"/>
                <a:gd name="T111" fmla="*/ 0 h 353"/>
                <a:gd name="T112" fmla="*/ 0 w 889"/>
                <a:gd name="T113" fmla="*/ 0 h 353"/>
                <a:gd name="T114" fmla="*/ 0 w 889"/>
                <a:gd name="T115" fmla="*/ 0 h 353"/>
                <a:gd name="T116" fmla="*/ 0 w 889"/>
                <a:gd name="T117" fmla="*/ 0 h 353"/>
                <a:gd name="T118" fmla="*/ 0 w 889"/>
                <a:gd name="T119" fmla="*/ 0 h 353"/>
                <a:gd name="T120" fmla="*/ 0 w 889"/>
                <a:gd name="T121" fmla="*/ 0 h 353"/>
                <a:gd name="T122" fmla="*/ 0 w 889"/>
                <a:gd name="T123" fmla="*/ 0 h 353"/>
                <a:gd name="T124" fmla="*/ 0 w 889"/>
                <a:gd name="T125" fmla="*/ 0 h 353"/>
                <a:gd name="T126" fmla="*/ 0 w 889"/>
                <a:gd name="T127" fmla="*/ 0 h 353"/>
                <a:gd name="T128" fmla="*/ 889 w 889"/>
                <a:gd name="T129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T126" t="T127" r="T128" b="T129"/>
              <a:pathLst>
                <a:path w="889" h="353">
                  <a:moveTo>
                    <a:pt x="0" y="353"/>
                  </a:moveTo>
                  <a:lnTo>
                    <a:pt x="25" y="345"/>
                  </a:lnTo>
                  <a:lnTo>
                    <a:pt x="31" y="340"/>
                  </a:lnTo>
                  <a:lnTo>
                    <a:pt x="46" y="332"/>
                  </a:lnTo>
                  <a:lnTo>
                    <a:pt x="58" y="326"/>
                  </a:lnTo>
                  <a:lnTo>
                    <a:pt x="58" y="319"/>
                  </a:lnTo>
                  <a:lnTo>
                    <a:pt x="70" y="313"/>
                  </a:lnTo>
                  <a:lnTo>
                    <a:pt x="103" y="306"/>
                  </a:lnTo>
                  <a:lnTo>
                    <a:pt x="130" y="299"/>
                  </a:lnTo>
                  <a:lnTo>
                    <a:pt x="140" y="292"/>
                  </a:lnTo>
                  <a:lnTo>
                    <a:pt x="172" y="285"/>
                  </a:lnTo>
                  <a:lnTo>
                    <a:pt x="172" y="279"/>
                  </a:lnTo>
                  <a:lnTo>
                    <a:pt x="174" y="266"/>
                  </a:lnTo>
                  <a:lnTo>
                    <a:pt x="184" y="258"/>
                  </a:lnTo>
                  <a:lnTo>
                    <a:pt x="184" y="252"/>
                  </a:lnTo>
                  <a:lnTo>
                    <a:pt x="187" y="245"/>
                  </a:lnTo>
                  <a:lnTo>
                    <a:pt x="200" y="238"/>
                  </a:lnTo>
                  <a:lnTo>
                    <a:pt x="205" y="232"/>
                  </a:lnTo>
                  <a:lnTo>
                    <a:pt x="210" y="225"/>
                  </a:lnTo>
                  <a:lnTo>
                    <a:pt x="228" y="219"/>
                  </a:lnTo>
                  <a:lnTo>
                    <a:pt x="231" y="211"/>
                  </a:lnTo>
                  <a:lnTo>
                    <a:pt x="252" y="211"/>
                  </a:lnTo>
                  <a:lnTo>
                    <a:pt x="263" y="204"/>
                  </a:lnTo>
                  <a:lnTo>
                    <a:pt x="288" y="204"/>
                  </a:lnTo>
                  <a:lnTo>
                    <a:pt x="324" y="204"/>
                  </a:lnTo>
                  <a:lnTo>
                    <a:pt x="345" y="198"/>
                  </a:lnTo>
                  <a:lnTo>
                    <a:pt x="346" y="191"/>
                  </a:lnTo>
                  <a:lnTo>
                    <a:pt x="357" y="185"/>
                  </a:lnTo>
                  <a:lnTo>
                    <a:pt x="371" y="177"/>
                  </a:lnTo>
                  <a:lnTo>
                    <a:pt x="378" y="172"/>
                  </a:lnTo>
                  <a:lnTo>
                    <a:pt x="396" y="172"/>
                  </a:lnTo>
                  <a:lnTo>
                    <a:pt x="403" y="164"/>
                  </a:lnTo>
                  <a:lnTo>
                    <a:pt x="432" y="164"/>
                  </a:lnTo>
                  <a:lnTo>
                    <a:pt x="438" y="157"/>
                  </a:lnTo>
                  <a:lnTo>
                    <a:pt x="468" y="157"/>
                  </a:lnTo>
                  <a:lnTo>
                    <a:pt x="503" y="157"/>
                  </a:lnTo>
                  <a:lnTo>
                    <a:pt x="507" y="150"/>
                  </a:lnTo>
                  <a:lnTo>
                    <a:pt x="514" y="144"/>
                  </a:lnTo>
                  <a:lnTo>
                    <a:pt x="540" y="144"/>
                  </a:lnTo>
                  <a:lnTo>
                    <a:pt x="575" y="138"/>
                  </a:lnTo>
                  <a:lnTo>
                    <a:pt x="576" y="130"/>
                  </a:lnTo>
                  <a:lnTo>
                    <a:pt x="581" y="124"/>
                  </a:lnTo>
                  <a:lnTo>
                    <a:pt x="604" y="117"/>
                  </a:lnTo>
                  <a:lnTo>
                    <a:pt x="631" y="110"/>
                  </a:lnTo>
                  <a:lnTo>
                    <a:pt x="647" y="110"/>
                  </a:lnTo>
                  <a:lnTo>
                    <a:pt x="684" y="110"/>
                  </a:lnTo>
                  <a:lnTo>
                    <a:pt x="684" y="103"/>
                  </a:lnTo>
                  <a:lnTo>
                    <a:pt x="684" y="96"/>
                  </a:lnTo>
                  <a:lnTo>
                    <a:pt x="706" y="90"/>
                  </a:lnTo>
                  <a:lnTo>
                    <a:pt x="718" y="83"/>
                  </a:lnTo>
                  <a:lnTo>
                    <a:pt x="747" y="76"/>
                  </a:lnTo>
                  <a:lnTo>
                    <a:pt x="753" y="69"/>
                  </a:lnTo>
                  <a:lnTo>
                    <a:pt x="756" y="62"/>
                  </a:lnTo>
                  <a:lnTo>
                    <a:pt x="757" y="56"/>
                  </a:lnTo>
                  <a:lnTo>
                    <a:pt x="767" y="48"/>
                  </a:lnTo>
                  <a:lnTo>
                    <a:pt x="782" y="42"/>
                  </a:lnTo>
                  <a:lnTo>
                    <a:pt x="787" y="35"/>
                  </a:lnTo>
                  <a:lnTo>
                    <a:pt x="827" y="29"/>
                  </a:lnTo>
                  <a:lnTo>
                    <a:pt x="849" y="21"/>
                  </a:lnTo>
                  <a:lnTo>
                    <a:pt x="852" y="14"/>
                  </a:lnTo>
                  <a:lnTo>
                    <a:pt x="864" y="14"/>
                  </a:lnTo>
                  <a:lnTo>
                    <a:pt x="887" y="8"/>
                  </a:lnTo>
                  <a:lnTo>
                    <a:pt x="889" y="0"/>
                  </a:lnTo>
                </a:path>
              </a:pathLst>
            </a:custGeom>
            <a:noFill/>
            <a:ln w="28440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AutoShape 130"/>
            <p:cNvSpPr>
              <a:spLocks noChangeArrowheads="1"/>
            </p:cNvSpPr>
            <p:nvPr/>
          </p:nvSpPr>
          <p:spPr bwMode="auto">
            <a:xfrm>
              <a:off x="3701" y="1620"/>
              <a:ext cx="161" cy="84"/>
            </a:xfrm>
            <a:custGeom>
              <a:avLst/>
              <a:gdLst>
                <a:gd name="T0" fmla="*/ 0 w 1085"/>
                <a:gd name="T1" fmla="*/ 0 h 337"/>
                <a:gd name="T2" fmla="*/ 0 w 1085"/>
                <a:gd name="T3" fmla="*/ 0 h 337"/>
                <a:gd name="T4" fmla="*/ 0 w 1085"/>
                <a:gd name="T5" fmla="*/ 0 h 337"/>
                <a:gd name="T6" fmla="*/ 0 w 1085"/>
                <a:gd name="T7" fmla="*/ 0 h 337"/>
                <a:gd name="T8" fmla="*/ 0 w 1085"/>
                <a:gd name="T9" fmla="*/ 0 h 337"/>
                <a:gd name="T10" fmla="*/ 0 w 1085"/>
                <a:gd name="T11" fmla="*/ 0 h 337"/>
                <a:gd name="T12" fmla="*/ 0 w 1085"/>
                <a:gd name="T13" fmla="*/ 0 h 337"/>
                <a:gd name="T14" fmla="*/ 0 w 1085"/>
                <a:gd name="T15" fmla="*/ 0 h 337"/>
                <a:gd name="T16" fmla="*/ 0 w 1085"/>
                <a:gd name="T17" fmla="*/ 0 h 337"/>
                <a:gd name="T18" fmla="*/ 0 w 1085"/>
                <a:gd name="T19" fmla="*/ 0 h 337"/>
                <a:gd name="T20" fmla="*/ 0 w 1085"/>
                <a:gd name="T21" fmla="*/ 0 h 337"/>
                <a:gd name="T22" fmla="*/ 0 w 1085"/>
                <a:gd name="T23" fmla="*/ 0 h 337"/>
                <a:gd name="T24" fmla="*/ 0 w 1085"/>
                <a:gd name="T25" fmla="*/ 0 h 337"/>
                <a:gd name="T26" fmla="*/ 0 w 1085"/>
                <a:gd name="T27" fmla="*/ 0 h 337"/>
                <a:gd name="T28" fmla="*/ 0 w 1085"/>
                <a:gd name="T29" fmla="*/ 0 h 337"/>
                <a:gd name="T30" fmla="*/ 0 w 1085"/>
                <a:gd name="T31" fmla="*/ 0 h 337"/>
                <a:gd name="T32" fmla="*/ 0 w 1085"/>
                <a:gd name="T33" fmla="*/ 0 h 337"/>
                <a:gd name="T34" fmla="*/ 0 w 1085"/>
                <a:gd name="T35" fmla="*/ 0 h 337"/>
                <a:gd name="T36" fmla="*/ 0 w 1085"/>
                <a:gd name="T37" fmla="*/ 0 h 337"/>
                <a:gd name="T38" fmla="*/ 0 w 1085"/>
                <a:gd name="T39" fmla="*/ 0 h 337"/>
                <a:gd name="T40" fmla="*/ 0 w 1085"/>
                <a:gd name="T41" fmla="*/ 0 h 337"/>
                <a:gd name="T42" fmla="*/ 0 w 1085"/>
                <a:gd name="T43" fmla="*/ 0 h 337"/>
                <a:gd name="T44" fmla="*/ 0 w 1085"/>
                <a:gd name="T45" fmla="*/ 0 h 337"/>
                <a:gd name="T46" fmla="*/ 0 w 1085"/>
                <a:gd name="T47" fmla="*/ 0 h 337"/>
                <a:gd name="T48" fmla="*/ 0 w 1085"/>
                <a:gd name="T49" fmla="*/ 0 h 337"/>
                <a:gd name="T50" fmla="*/ 0 w 1085"/>
                <a:gd name="T51" fmla="*/ 0 h 337"/>
                <a:gd name="T52" fmla="*/ 0 w 1085"/>
                <a:gd name="T53" fmla="*/ 0 h 337"/>
                <a:gd name="T54" fmla="*/ 0 w 1085"/>
                <a:gd name="T55" fmla="*/ 0 h 337"/>
                <a:gd name="T56" fmla="*/ 0 w 1085"/>
                <a:gd name="T57" fmla="*/ 0 h 337"/>
                <a:gd name="T58" fmla="*/ 0 w 1085"/>
                <a:gd name="T59" fmla="*/ 0 h 337"/>
                <a:gd name="T60" fmla="*/ 0 w 1085"/>
                <a:gd name="T61" fmla="*/ 0 h 337"/>
                <a:gd name="T62" fmla="*/ 0 w 1085"/>
                <a:gd name="T63" fmla="*/ 0 h 337"/>
                <a:gd name="T64" fmla="*/ 0 w 1085"/>
                <a:gd name="T65" fmla="*/ 0 h 337"/>
                <a:gd name="T66" fmla="*/ 1085 w 1085"/>
                <a:gd name="T67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T64" t="T65" r="T66" b="T67"/>
              <a:pathLst>
                <a:path w="1085" h="337">
                  <a:moveTo>
                    <a:pt x="0" y="337"/>
                  </a:moveTo>
                  <a:lnTo>
                    <a:pt x="10" y="337"/>
                  </a:lnTo>
                  <a:lnTo>
                    <a:pt x="37" y="331"/>
                  </a:lnTo>
                  <a:lnTo>
                    <a:pt x="46" y="331"/>
                  </a:lnTo>
                  <a:lnTo>
                    <a:pt x="50" y="324"/>
                  </a:lnTo>
                  <a:lnTo>
                    <a:pt x="83" y="324"/>
                  </a:lnTo>
                  <a:lnTo>
                    <a:pt x="119" y="324"/>
                  </a:lnTo>
                  <a:lnTo>
                    <a:pt x="135" y="318"/>
                  </a:lnTo>
                  <a:lnTo>
                    <a:pt x="154" y="318"/>
                  </a:lnTo>
                  <a:lnTo>
                    <a:pt x="183" y="310"/>
                  </a:lnTo>
                  <a:lnTo>
                    <a:pt x="221" y="304"/>
                  </a:lnTo>
                  <a:lnTo>
                    <a:pt x="222" y="297"/>
                  </a:lnTo>
                  <a:lnTo>
                    <a:pt x="246" y="290"/>
                  </a:lnTo>
                  <a:lnTo>
                    <a:pt x="249" y="283"/>
                  </a:lnTo>
                  <a:lnTo>
                    <a:pt x="251" y="277"/>
                  </a:lnTo>
                  <a:lnTo>
                    <a:pt x="262" y="277"/>
                  </a:lnTo>
                  <a:lnTo>
                    <a:pt x="279" y="269"/>
                  </a:lnTo>
                  <a:lnTo>
                    <a:pt x="288" y="262"/>
                  </a:lnTo>
                  <a:lnTo>
                    <a:pt x="289" y="256"/>
                  </a:lnTo>
                  <a:lnTo>
                    <a:pt x="332" y="249"/>
                  </a:lnTo>
                  <a:lnTo>
                    <a:pt x="350" y="242"/>
                  </a:lnTo>
                  <a:lnTo>
                    <a:pt x="370" y="242"/>
                  </a:lnTo>
                  <a:lnTo>
                    <a:pt x="397" y="235"/>
                  </a:lnTo>
                  <a:lnTo>
                    <a:pt x="442" y="235"/>
                  </a:lnTo>
                  <a:lnTo>
                    <a:pt x="466" y="229"/>
                  </a:lnTo>
                  <a:lnTo>
                    <a:pt x="478" y="229"/>
                  </a:lnTo>
                  <a:lnTo>
                    <a:pt x="508" y="221"/>
                  </a:lnTo>
                  <a:lnTo>
                    <a:pt x="510" y="214"/>
                  </a:lnTo>
                  <a:lnTo>
                    <a:pt x="510" y="208"/>
                  </a:lnTo>
                  <a:lnTo>
                    <a:pt x="521" y="201"/>
                  </a:lnTo>
                  <a:lnTo>
                    <a:pt x="550" y="201"/>
                  </a:lnTo>
                  <a:lnTo>
                    <a:pt x="577" y="194"/>
                  </a:lnTo>
                  <a:lnTo>
                    <a:pt x="580" y="186"/>
                  </a:lnTo>
                  <a:lnTo>
                    <a:pt x="582" y="180"/>
                  </a:lnTo>
                  <a:lnTo>
                    <a:pt x="588" y="173"/>
                  </a:lnTo>
                  <a:lnTo>
                    <a:pt x="609" y="166"/>
                  </a:lnTo>
                  <a:lnTo>
                    <a:pt x="620" y="159"/>
                  </a:lnTo>
                  <a:lnTo>
                    <a:pt x="658" y="159"/>
                  </a:lnTo>
                  <a:lnTo>
                    <a:pt x="660" y="153"/>
                  </a:lnTo>
                  <a:lnTo>
                    <a:pt x="684" y="145"/>
                  </a:lnTo>
                  <a:lnTo>
                    <a:pt x="686" y="138"/>
                  </a:lnTo>
                  <a:lnTo>
                    <a:pt x="712" y="132"/>
                  </a:lnTo>
                  <a:lnTo>
                    <a:pt x="729" y="124"/>
                  </a:lnTo>
                  <a:lnTo>
                    <a:pt x="740" y="118"/>
                  </a:lnTo>
                  <a:lnTo>
                    <a:pt x="751" y="111"/>
                  </a:lnTo>
                  <a:lnTo>
                    <a:pt x="754" y="103"/>
                  </a:lnTo>
                  <a:lnTo>
                    <a:pt x="766" y="103"/>
                  </a:lnTo>
                  <a:lnTo>
                    <a:pt x="775" y="97"/>
                  </a:lnTo>
                  <a:lnTo>
                    <a:pt x="801" y="97"/>
                  </a:lnTo>
                  <a:lnTo>
                    <a:pt x="812" y="90"/>
                  </a:lnTo>
                  <a:lnTo>
                    <a:pt x="836" y="83"/>
                  </a:lnTo>
                  <a:lnTo>
                    <a:pt x="844" y="76"/>
                  </a:lnTo>
                  <a:lnTo>
                    <a:pt x="874" y="76"/>
                  </a:lnTo>
                  <a:lnTo>
                    <a:pt x="905" y="70"/>
                  </a:lnTo>
                  <a:lnTo>
                    <a:pt x="934" y="62"/>
                  </a:lnTo>
                  <a:lnTo>
                    <a:pt x="937" y="54"/>
                  </a:lnTo>
                  <a:lnTo>
                    <a:pt x="945" y="49"/>
                  </a:lnTo>
                  <a:lnTo>
                    <a:pt x="969" y="41"/>
                  </a:lnTo>
                  <a:lnTo>
                    <a:pt x="980" y="34"/>
                  </a:lnTo>
                  <a:lnTo>
                    <a:pt x="986" y="28"/>
                  </a:lnTo>
                  <a:lnTo>
                    <a:pt x="987" y="21"/>
                  </a:lnTo>
                  <a:lnTo>
                    <a:pt x="1018" y="21"/>
                  </a:lnTo>
                  <a:lnTo>
                    <a:pt x="1045" y="13"/>
                  </a:lnTo>
                  <a:lnTo>
                    <a:pt x="1083" y="6"/>
                  </a:lnTo>
                  <a:lnTo>
                    <a:pt x="1085" y="0"/>
                  </a:lnTo>
                </a:path>
              </a:pathLst>
            </a:custGeom>
            <a:noFill/>
            <a:ln w="28440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AutoShape 131"/>
            <p:cNvSpPr>
              <a:spLocks noChangeArrowheads="1"/>
            </p:cNvSpPr>
            <p:nvPr/>
          </p:nvSpPr>
          <p:spPr bwMode="auto">
            <a:xfrm>
              <a:off x="3862" y="1544"/>
              <a:ext cx="170" cy="76"/>
            </a:xfrm>
            <a:custGeom>
              <a:avLst/>
              <a:gdLst>
                <a:gd name="T0" fmla="*/ 0 w 1146"/>
                <a:gd name="T1" fmla="*/ 0 h 305"/>
                <a:gd name="T2" fmla="*/ 0 w 1146"/>
                <a:gd name="T3" fmla="*/ 0 h 305"/>
                <a:gd name="T4" fmla="*/ 0 w 1146"/>
                <a:gd name="T5" fmla="*/ 0 h 305"/>
                <a:gd name="T6" fmla="*/ 0 w 1146"/>
                <a:gd name="T7" fmla="*/ 0 h 305"/>
                <a:gd name="T8" fmla="*/ 0 w 1146"/>
                <a:gd name="T9" fmla="*/ 0 h 305"/>
                <a:gd name="T10" fmla="*/ 0 w 1146"/>
                <a:gd name="T11" fmla="*/ 0 h 305"/>
                <a:gd name="T12" fmla="*/ 0 w 1146"/>
                <a:gd name="T13" fmla="*/ 0 h 305"/>
                <a:gd name="T14" fmla="*/ 0 w 1146"/>
                <a:gd name="T15" fmla="*/ 0 h 305"/>
                <a:gd name="T16" fmla="*/ 0 w 1146"/>
                <a:gd name="T17" fmla="*/ 0 h 305"/>
                <a:gd name="T18" fmla="*/ 0 w 1146"/>
                <a:gd name="T19" fmla="*/ 0 h 305"/>
                <a:gd name="T20" fmla="*/ 0 w 1146"/>
                <a:gd name="T21" fmla="*/ 0 h 305"/>
                <a:gd name="T22" fmla="*/ 0 w 1146"/>
                <a:gd name="T23" fmla="*/ 0 h 305"/>
                <a:gd name="T24" fmla="*/ 0 w 1146"/>
                <a:gd name="T25" fmla="*/ 0 h 305"/>
                <a:gd name="T26" fmla="*/ 0 w 1146"/>
                <a:gd name="T27" fmla="*/ 0 h 305"/>
                <a:gd name="T28" fmla="*/ 0 w 1146"/>
                <a:gd name="T29" fmla="*/ 0 h 305"/>
                <a:gd name="T30" fmla="*/ 0 w 1146"/>
                <a:gd name="T31" fmla="*/ 0 h 305"/>
                <a:gd name="T32" fmla="*/ 0 w 1146"/>
                <a:gd name="T33" fmla="*/ 0 h 305"/>
                <a:gd name="T34" fmla="*/ 0 w 1146"/>
                <a:gd name="T35" fmla="*/ 0 h 305"/>
                <a:gd name="T36" fmla="*/ 0 w 1146"/>
                <a:gd name="T37" fmla="*/ 0 h 305"/>
                <a:gd name="T38" fmla="*/ 0 w 1146"/>
                <a:gd name="T39" fmla="*/ 0 h 305"/>
                <a:gd name="T40" fmla="*/ 0 w 1146"/>
                <a:gd name="T41" fmla="*/ 0 h 305"/>
                <a:gd name="T42" fmla="*/ 0 w 1146"/>
                <a:gd name="T43" fmla="*/ 0 h 305"/>
                <a:gd name="T44" fmla="*/ 0 w 1146"/>
                <a:gd name="T45" fmla="*/ 0 h 305"/>
                <a:gd name="T46" fmla="*/ 0 w 1146"/>
                <a:gd name="T47" fmla="*/ 0 h 305"/>
                <a:gd name="T48" fmla="*/ 0 w 1146"/>
                <a:gd name="T49" fmla="*/ 0 h 305"/>
                <a:gd name="T50" fmla="*/ 0 w 1146"/>
                <a:gd name="T51" fmla="*/ 0 h 305"/>
                <a:gd name="T52" fmla="*/ 0 w 1146"/>
                <a:gd name="T53" fmla="*/ 0 h 305"/>
                <a:gd name="T54" fmla="*/ 0 w 1146"/>
                <a:gd name="T55" fmla="*/ 0 h 305"/>
                <a:gd name="T56" fmla="*/ 0 w 1146"/>
                <a:gd name="T57" fmla="*/ 0 h 305"/>
                <a:gd name="T58" fmla="*/ 0 w 1146"/>
                <a:gd name="T59" fmla="*/ 0 h 305"/>
                <a:gd name="T60" fmla="*/ 0 w 1146"/>
                <a:gd name="T61" fmla="*/ 0 h 305"/>
                <a:gd name="T62" fmla="*/ 0 w 1146"/>
                <a:gd name="T63" fmla="*/ 0 h 305"/>
                <a:gd name="T64" fmla="*/ 0 w 1146"/>
                <a:gd name="T65" fmla="*/ 0 h 305"/>
                <a:gd name="T66" fmla="*/ 0 w 1146"/>
                <a:gd name="T67" fmla="*/ 0 h 305"/>
                <a:gd name="T68" fmla="*/ 0 w 1146"/>
                <a:gd name="T69" fmla="*/ 0 h 305"/>
                <a:gd name="T70" fmla="*/ 0 w 1146"/>
                <a:gd name="T71" fmla="*/ 0 h 305"/>
                <a:gd name="T72" fmla="*/ 0 w 1146"/>
                <a:gd name="T73" fmla="*/ 0 h 305"/>
                <a:gd name="T74" fmla="*/ 0 w 1146"/>
                <a:gd name="T75" fmla="*/ 0 h 305"/>
                <a:gd name="T76" fmla="*/ 0 w 1146"/>
                <a:gd name="T77" fmla="*/ 0 h 305"/>
                <a:gd name="T78" fmla="*/ 0 w 1146"/>
                <a:gd name="T79" fmla="*/ 0 h 305"/>
                <a:gd name="T80" fmla="*/ 0 w 1146"/>
                <a:gd name="T81" fmla="*/ 0 h 305"/>
                <a:gd name="T82" fmla="*/ 0 w 1146"/>
                <a:gd name="T83" fmla="*/ 0 h 305"/>
                <a:gd name="T84" fmla="*/ 0 w 1146"/>
                <a:gd name="T85" fmla="*/ 0 h 305"/>
                <a:gd name="T86" fmla="*/ 0 w 1146"/>
                <a:gd name="T87" fmla="*/ 0 h 305"/>
                <a:gd name="T88" fmla="*/ 0 w 1146"/>
                <a:gd name="T89" fmla="*/ 0 h 305"/>
                <a:gd name="T90" fmla="*/ 0 w 1146"/>
                <a:gd name="T91" fmla="*/ 0 h 305"/>
                <a:gd name="T92" fmla="*/ 0 w 1146"/>
                <a:gd name="T93" fmla="*/ 0 h 305"/>
                <a:gd name="T94" fmla="*/ 0 w 1146"/>
                <a:gd name="T95" fmla="*/ 0 h 305"/>
                <a:gd name="T96" fmla="*/ 0 w 1146"/>
                <a:gd name="T97" fmla="*/ 0 h 305"/>
                <a:gd name="T98" fmla="*/ 0 w 1146"/>
                <a:gd name="T99" fmla="*/ 0 h 305"/>
                <a:gd name="T100" fmla="*/ 0 w 1146"/>
                <a:gd name="T101" fmla="*/ 0 h 305"/>
                <a:gd name="T102" fmla="*/ 0 w 1146"/>
                <a:gd name="T103" fmla="*/ 0 h 305"/>
                <a:gd name="T104" fmla="*/ 0 w 1146"/>
                <a:gd name="T105" fmla="*/ 0 h 305"/>
                <a:gd name="T106" fmla="*/ 0 w 1146"/>
                <a:gd name="T107" fmla="*/ 0 h 305"/>
                <a:gd name="T108" fmla="*/ 0 w 1146"/>
                <a:gd name="T109" fmla="*/ 0 h 305"/>
                <a:gd name="T110" fmla="*/ 0 w 1146"/>
                <a:gd name="T111" fmla="*/ 0 h 305"/>
                <a:gd name="T112" fmla="*/ 0 w 1146"/>
                <a:gd name="T113" fmla="*/ 0 h 305"/>
                <a:gd name="T114" fmla="*/ 0 w 1146"/>
                <a:gd name="T115" fmla="*/ 0 h 305"/>
                <a:gd name="T116" fmla="*/ 0 w 1146"/>
                <a:gd name="T117" fmla="*/ 0 h 305"/>
                <a:gd name="T118" fmla="*/ 0 w 1146"/>
                <a:gd name="T119" fmla="*/ 0 h 305"/>
                <a:gd name="T120" fmla="*/ 0 w 1146"/>
                <a:gd name="T121" fmla="*/ 0 h 305"/>
                <a:gd name="T122" fmla="*/ 0 w 1146"/>
                <a:gd name="T123" fmla="*/ 0 h 305"/>
                <a:gd name="T124" fmla="*/ 0 w 1146"/>
                <a:gd name="T125" fmla="*/ 0 h 305"/>
                <a:gd name="T126" fmla="*/ 0 w 1146"/>
                <a:gd name="T127" fmla="*/ 0 h 305"/>
                <a:gd name="T128" fmla="*/ 1146 w 1146"/>
                <a:gd name="T129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T126" t="T127" r="T128" b="T129"/>
              <a:pathLst>
                <a:path w="1146" h="305">
                  <a:moveTo>
                    <a:pt x="0" y="305"/>
                  </a:moveTo>
                  <a:lnTo>
                    <a:pt x="13" y="297"/>
                  </a:lnTo>
                  <a:lnTo>
                    <a:pt x="29" y="291"/>
                  </a:lnTo>
                  <a:lnTo>
                    <a:pt x="32" y="283"/>
                  </a:lnTo>
                  <a:lnTo>
                    <a:pt x="39" y="276"/>
                  </a:lnTo>
                  <a:lnTo>
                    <a:pt x="71" y="270"/>
                  </a:lnTo>
                  <a:lnTo>
                    <a:pt x="77" y="262"/>
                  </a:lnTo>
                  <a:lnTo>
                    <a:pt x="79" y="255"/>
                  </a:lnTo>
                  <a:lnTo>
                    <a:pt x="80" y="249"/>
                  </a:lnTo>
                  <a:lnTo>
                    <a:pt x="89" y="241"/>
                  </a:lnTo>
                  <a:lnTo>
                    <a:pt x="98" y="234"/>
                  </a:lnTo>
                  <a:lnTo>
                    <a:pt x="113" y="234"/>
                  </a:lnTo>
                  <a:lnTo>
                    <a:pt x="132" y="227"/>
                  </a:lnTo>
                  <a:lnTo>
                    <a:pt x="148" y="227"/>
                  </a:lnTo>
                  <a:lnTo>
                    <a:pt x="150" y="221"/>
                  </a:lnTo>
                  <a:lnTo>
                    <a:pt x="153" y="213"/>
                  </a:lnTo>
                  <a:lnTo>
                    <a:pt x="184" y="213"/>
                  </a:lnTo>
                  <a:lnTo>
                    <a:pt x="213" y="206"/>
                  </a:lnTo>
                  <a:lnTo>
                    <a:pt x="239" y="199"/>
                  </a:lnTo>
                  <a:lnTo>
                    <a:pt x="256" y="199"/>
                  </a:lnTo>
                  <a:lnTo>
                    <a:pt x="292" y="199"/>
                  </a:lnTo>
                  <a:lnTo>
                    <a:pt x="297" y="191"/>
                  </a:lnTo>
                  <a:lnTo>
                    <a:pt x="320" y="186"/>
                  </a:lnTo>
                  <a:lnTo>
                    <a:pt x="338" y="178"/>
                  </a:lnTo>
                  <a:lnTo>
                    <a:pt x="364" y="178"/>
                  </a:lnTo>
                  <a:lnTo>
                    <a:pt x="400" y="178"/>
                  </a:lnTo>
                  <a:lnTo>
                    <a:pt x="436" y="178"/>
                  </a:lnTo>
                  <a:lnTo>
                    <a:pt x="460" y="170"/>
                  </a:lnTo>
                  <a:lnTo>
                    <a:pt x="472" y="170"/>
                  </a:lnTo>
                  <a:lnTo>
                    <a:pt x="503" y="164"/>
                  </a:lnTo>
                  <a:lnTo>
                    <a:pt x="525" y="156"/>
                  </a:lnTo>
                  <a:lnTo>
                    <a:pt x="537" y="150"/>
                  </a:lnTo>
                  <a:lnTo>
                    <a:pt x="572" y="143"/>
                  </a:lnTo>
                  <a:lnTo>
                    <a:pt x="616" y="143"/>
                  </a:lnTo>
                  <a:lnTo>
                    <a:pt x="616" y="135"/>
                  </a:lnTo>
                  <a:lnTo>
                    <a:pt x="652" y="135"/>
                  </a:lnTo>
                  <a:lnTo>
                    <a:pt x="654" y="129"/>
                  </a:lnTo>
                  <a:lnTo>
                    <a:pt x="654" y="121"/>
                  </a:lnTo>
                  <a:lnTo>
                    <a:pt x="657" y="114"/>
                  </a:lnTo>
                  <a:lnTo>
                    <a:pt x="668" y="107"/>
                  </a:lnTo>
                  <a:lnTo>
                    <a:pt x="670" y="101"/>
                  </a:lnTo>
                  <a:lnTo>
                    <a:pt x="688" y="101"/>
                  </a:lnTo>
                  <a:lnTo>
                    <a:pt x="690" y="93"/>
                  </a:lnTo>
                  <a:lnTo>
                    <a:pt x="718" y="86"/>
                  </a:lnTo>
                  <a:lnTo>
                    <a:pt x="725" y="79"/>
                  </a:lnTo>
                  <a:lnTo>
                    <a:pt x="760" y="71"/>
                  </a:lnTo>
                  <a:lnTo>
                    <a:pt x="760" y="64"/>
                  </a:lnTo>
                  <a:lnTo>
                    <a:pt x="795" y="64"/>
                  </a:lnTo>
                  <a:lnTo>
                    <a:pt x="821" y="58"/>
                  </a:lnTo>
                  <a:lnTo>
                    <a:pt x="831" y="58"/>
                  </a:lnTo>
                  <a:lnTo>
                    <a:pt x="853" y="50"/>
                  </a:lnTo>
                  <a:lnTo>
                    <a:pt x="868" y="50"/>
                  </a:lnTo>
                  <a:lnTo>
                    <a:pt x="904" y="50"/>
                  </a:lnTo>
                  <a:lnTo>
                    <a:pt x="916" y="44"/>
                  </a:lnTo>
                  <a:lnTo>
                    <a:pt x="939" y="44"/>
                  </a:lnTo>
                  <a:lnTo>
                    <a:pt x="971" y="36"/>
                  </a:lnTo>
                  <a:lnTo>
                    <a:pt x="1006" y="30"/>
                  </a:lnTo>
                  <a:lnTo>
                    <a:pt x="1052" y="22"/>
                  </a:lnTo>
                  <a:lnTo>
                    <a:pt x="1069" y="14"/>
                  </a:lnTo>
                  <a:lnTo>
                    <a:pt x="1083" y="14"/>
                  </a:lnTo>
                  <a:lnTo>
                    <a:pt x="1119" y="14"/>
                  </a:lnTo>
                  <a:lnTo>
                    <a:pt x="1124" y="8"/>
                  </a:lnTo>
                  <a:lnTo>
                    <a:pt x="1146" y="0"/>
                  </a:lnTo>
                </a:path>
              </a:pathLst>
            </a:custGeom>
            <a:noFill/>
            <a:ln w="28440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AutoShape 132"/>
            <p:cNvSpPr>
              <a:spLocks noChangeArrowheads="1"/>
            </p:cNvSpPr>
            <p:nvPr/>
          </p:nvSpPr>
          <p:spPr bwMode="auto">
            <a:xfrm>
              <a:off x="4032" y="1475"/>
              <a:ext cx="241" cy="69"/>
            </a:xfrm>
            <a:custGeom>
              <a:avLst/>
              <a:gdLst>
                <a:gd name="T0" fmla="*/ 0 w 1627"/>
                <a:gd name="T1" fmla="*/ 0 h 274"/>
                <a:gd name="T2" fmla="*/ 0 w 1627"/>
                <a:gd name="T3" fmla="*/ 0 h 274"/>
                <a:gd name="T4" fmla="*/ 0 w 1627"/>
                <a:gd name="T5" fmla="*/ 0 h 274"/>
                <a:gd name="T6" fmla="*/ 0 w 1627"/>
                <a:gd name="T7" fmla="*/ 0 h 274"/>
                <a:gd name="T8" fmla="*/ 0 w 1627"/>
                <a:gd name="T9" fmla="*/ 0 h 274"/>
                <a:gd name="T10" fmla="*/ 0 w 1627"/>
                <a:gd name="T11" fmla="*/ 0 h 274"/>
                <a:gd name="T12" fmla="*/ 0 w 1627"/>
                <a:gd name="T13" fmla="*/ 0 h 274"/>
                <a:gd name="T14" fmla="*/ 0 w 1627"/>
                <a:gd name="T15" fmla="*/ 0 h 274"/>
                <a:gd name="T16" fmla="*/ 0 w 1627"/>
                <a:gd name="T17" fmla="*/ 0 h 274"/>
                <a:gd name="T18" fmla="*/ 0 w 1627"/>
                <a:gd name="T19" fmla="*/ 0 h 274"/>
                <a:gd name="T20" fmla="*/ 0 w 1627"/>
                <a:gd name="T21" fmla="*/ 0 h 274"/>
                <a:gd name="T22" fmla="*/ 0 w 1627"/>
                <a:gd name="T23" fmla="*/ 0 h 274"/>
                <a:gd name="T24" fmla="*/ 0 w 1627"/>
                <a:gd name="T25" fmla="*/ 0 h 274"/>
                <a:gd name="T26" fmla="*/ 0 w 1627"/>
                <a:gd name="T27" fmla="*/ 0 h 274"/>
                <a:gd name="T28" fmla="*/ 0 w 1627"/>
                <a:gd name="T29" fmla="*/ 0 h 274"/>
                <a:gd name="T30" fmla="*/ 0 w 1627"/>
                <a:gd name="T31" fmla="*/ 0 h 274"/>
                <a:gd name="T32" fmla="*/ 0 w 1627"/>
                <a:gd name="T33" fmla="*/ 0 h 274"/>
                <a:gd name="T34" fmla="*/ 0 w 1627"/>
                <a:gd name="T35" fmla="*/ 0 h 274"/>
                <a:gd name="T36" fmla="*/ 0 w 1627"/>
                <a:gd name="T37" fmla="*/ 0 h 274"/>
                <a:gd name="T38" fmla="*/ 0 w 1627"/>
                <a:gd name="T39" fmla="*/ 0 h 274"/>
                <a:gd name="T40" fmla="*/ 0 w 1627"/>
                <a:gd name="T41" fmla="*/ 0 h 274"/>
                <a:gd name="T42" fmla="*/ 0 w 1627"/>
                <a:gd name="T43" fmla="*/ 0 h 274"/>
                <a:gd name="T44" fmla="*/ 0 w 1627"/>
                <a:gd name="T45" fmla="*/ 0 h 274"/>
                <a:gd name="T46" fmla="*/ 0 w 1627"/>
                <a:gd name="T47" fmla="*/ 0 h 274"/>
                <a:gd name="T48" fmla="*/ 0 w 1627"/>
                <a:gd name="T49" fmla="*/ 0 h 274"/>
                <a:gd name="T50" fmla="*/ 0 w 1627"/>
                <a:gd name="T51" fmla="*/ 0 h 274"/>
                <a:gd name="T52" fmla="*/ 0 w 1627"/>
                <a:gd name="T53" fmla="*/ 0 h 274"/>
                <a:gd name="T54" fmla="*/ 0 w 1627"/>
                <a:gd name="T55" fmla="*/ 0 h 274"/>
                <a:gd name="T56" fmla="*/ 0 w 1627"/>
                <a:gd name="T57" fmla="*/ 0 h 274"/>
                <a:gd name="T58" fmla="*/ 0 w 1627"/>
                <a:gd name="T59" fmla="*/ 0 h 274"/>
                <a:gd name="T60" fmla="*/ 0 w 1627"/>
                <a:gd name="T61" fmla="*/ 0 h 274"/>
                <a:gd name="T62" fmla="*/ 0 w 1627"/>
                <a:gd name="T63" fmla="*/ 0 h 274"/>
                <a:gd name="T64" fmla="*/ 0 w 1627"/>
                <a:gd name="T65" fmla="*/ 0 h 274"/>
                <a:gd name="T66" fmla="*/ 1627 w 1627"/>
                <a:gd name="T67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T64" t="T65" r="T66" b="T67"/>
              <a:pathLst>
                <a:path w="1627" h="274">
                  <a:moveTo>
                    <a:pt x="0" y="274"/>
                  </a:moveTo>
                  <a:lnTo>
                    <a:pt x="6" y="268"/>
                  </a:lnTo>
                  <a:lnTo>
                    <a:pt x="19" y="261"/>
                  </a:lnTo>
                  <a:lnTo>
                    <a:pt x="36" y="253"/>
                  </a:lnTo>
                  <a:lnTo>
                    <a:pt x="78" y="247"/>
                  </a:lnTo>
                  <a:lnTo>
                    <a:pt x="79" y="239"/>
                  </a:lnTo>
                  <a:lnTo>
                    <a:pt x="95" y="231"/>
                  </a:lnTo>
                  <a:lnTo>
                    <a:pt x="110" y="225"/>
                  </a:lnTo>
                  <a:lnTo>
                    <a:pt x="113" y="217"/>
                  </a:lnTo>
                  <a:lnTo>
                    <a:pt x="146" y="211"/>
                  </a:lnTo>
                  <a:lnTo>
                    <a:pt x="225" y="211"/>
                  </a:lnTo>
                  <a:lnTo>
                    <a:pt x="261" y="211"/>
                  </a:lnTo>
                  <a:lnTo>
                    <a:pt x="262" y="203"/>
                  </a:lnTo>
                  <a:lnTo>
                    <a:pt x="283" y="195"/>
                  </a:lnTo>
                  <a:lnTo>
                    <a:pt x="405" y="195"/>
                  </a:lnTo>
                  <a:lnTo>
                    <a:pt x="441" y="195"/>
                  </a:lnTo>
                  <a:lnTo>
                    <a:pt x="451" y="189"/>
                  </a:lnTo>
                  <a:lnTo>
                    <a:pt x="477" y="189"/>
                  </a:lnTo>
                  <a:lnTo>
                    <a:pt x="513" y="189"/>
                  </a:lnTo>
                  <a:lnTo>
                    <a:pt x="521" y="181"/>
                  </a:lnTo>
                  <a:lnTo>
                    <a:pt x="535" y="175"/>
                  </a:lnTo>
                  <a:lnTo>
                    <a:pt x="549" y="175"/>
                  </a:lnTo>
                  <a:lnTo>
                    <a:pt x="584" y="175"/>
                  </a:lnTo>
                  <a:lnTo>
                    <a:pt x="617" y="168"/>
                  </a:lnTo>
                  <a:lnTo>
                    <a:pt x="657" y="168"/>
                  </a:lnTo>
                  <a:lnTo>
                    <a:pt x="679" y="160"/>
                  </a:lnTo>
                  <a:lnTo>
                    <a:pt x="693" y="160"/>
                  </a:lnTo>
                  <a:lnTo>
                    <a:pt x="693" y="153"/>
                  </a:lnTo>
                  <a:lnTo>
                    <a:pt x="728" y="153"/>
                  </a:lnTo>
                  <a:lnTo>
                    <a:pt x="764" y="153"/>
                  </a:lnTo>
                  <a:lnTo>
                    <a:pt x="801" y="153"/>
                  </a:lnTo>
                  <a:lnTo>
                    <a:pt x="818" y="146"/>
                  </a:lnTo>
                  <a:lnTo>
                    <a:pt x="828" y="139"/>
                  </a:lnTo>
                  <a:lnTo>
                    <a:pt x="908" y="139"/>
                  </a:lnTo>
                  <a:lnTo>
                    <a:pt x="945" y="139"/>
                  </a:lnTo>
                  <a:lnTo>
                    <a:pt x="973" y="132"/>
                  </a:lnTo>
                  <a:lnTo>
                    <a:pt x="1016" y="132"/>
                  </a:lnTo>
                  <a:lnTo>
                    <a:pt x="1036" y="124"/>
                  </a:lnTo>
                  <a:lnTo>
                    <a:pt x="1052" y="124"/>
                  </a:lnTo>
                  <a:lnTo>
                    <a:pt x="1080" y="117"/>
                  </a:lnTo>
                  <a:lnTo>
                    <a:pt x="1098" y="110"/>
                  </a:lnTo>
                  <a:lnTo>
                    <a:pt x="1118" y="103"/>
                  </a:lnTo>
                  <a:lnTo>
                    <a:pt x="1160" y="103"/>
                  </a:lnTo>
                  <a:lnTo>
                    <a:pt x="1162" y="95"/>
                  </a:lnTo>
                  <a:lnTo>
                    <a:pt x="1177" y="87"/>
                  </a:lnTo>
                  <a:lnTo>
                    <a:pt x="1192" y="81"/>
                  </a:lnTo>
                  <a:lnTo>
                    <a:pt x="1233" y="81"/>
                  </a:lnTo>
                  <a:lnTo>
                    <a:pt x="1242" y="73"/>
                  </a:lnTo>
                  <a:lnTo>
                    <a:pt x="1257" y="67"/>
                  </a:lnTo>
                  <a:lnTo>
                    <a:pt x="1268" y="59"/>
                  </a:lnTo>
                  <a:lnTo>
                    <a:pt x="1283" y="51"/>
                  </a:lnTo>
                  <a:lnTo>
                    <a:pt x="1304" y="51"/>
                  </a:lnTo>
                  <a:lnTo>
                    <a:pt x="1340" y="51"/>
                  </a:lnTo>
                  <a:lnTo>
                    <a:pt x="1361" y="45"/>
                  </a:lnTo>
                  <a:lnTo>
                    <a:pt x="1377" y="45"/>
                  </a:lnTo>
                  <a:lnTo>
                    <a:pt x="1407" y="37"/>
                  </a:lnTo>
                  <a:lnTo>
                    <a:pt x="1448" y="37"/>
                  </a:lnTo>
                  <a:lnTo>
                    <a:pt x="1471" y="31"/>
                  </a:lnTo>
                  <a:lnTo>
                    <a:pt x="1480" y="23"/>
                  </a:lnTo>
                  <a:lnTo>
                    <a:pt x="1520" y="23"/>
                  </a:lnTo>
                  <a:lnTo>
                    <a:pt x="1556" y="23"/>
                  </a:lnTo>
                  <a:lnTo>
                    <a:pt x="1563" y="15"/>
                  </a:lnTo>
                  <a:lnTo>
                    <a:pt x="1564" y="8"/>
                  </a:lnTo>
                  <a:lnTo>
                    <a:pt x="1592" y="8"/>
                  </a:lnTo>
                  <a:lnTo>
                    <a:pt x="1627" y="0"/>
                  </a:lnTo>
                </a:path>
              </a:pathLst>
            </a:custGeom>
            <a:noFill/>
            <a:ln w="28440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AutoShape 133"/>
            <p:cNvSpPr>
              <a:spLocks noChangeArrowheads="1"/>
            </p:cNvSpPr>
            <p:nvPr/>
          </p:nvSpPr>
          <p:spPr bwMode="auto">
            <a:xfrm>
              <a:off x="4273" y="1418"/>
              <a:ext cx="251" cy="57"/>
            </a:xfrm>
            <a:custGeom>
              <a:avLst/>
              <a:gdLst>
                <a:gd name="T0" fmla="*/ 0 w 1691"/>
                <a:gd name="T1" fmla="*/ 0 h 228"/>
                <a:gd name="T2" fmla="*/ 0 w 1691"/>
                <a:gd name="T3" fmla="*/ 0 h 228"/>
                <a:gd name="T4" fmla="*/ 0 w 1691"/>
                <a:gd name="T5" fmla="*/ 0 h 228"/>
                <a:gd name="T6" fmla="*/ 0 w 1691"/>
                <a:gd name="T7" fmla="*/ 0 h 228"/>
                <a:gd name="T8" fmla="*/ 0 w 1691"/>
                <a:gd name="T9" fmla="*/ 0 h 228"/>
                <a:gd name="T10" fmla="*/ 0 w 1691"/>
                <a:gd name="T11" fmla="*/ 0 h 228"/>
                <a:gd name="T12" fmla="*/ 0 w 1691"/>
                <a:gd name="T13" fmla="*/ 0 h 228"/>
                <a:gd name="T14" fmla="*/ 0 w 1691"/>
                <a:gd name="T15" fmla="*/ 0 h 228"/>
                <a:gd name="T16" fmla="*/ 0 w 1691"/>
                <a:gd name="T17" fmla="*/ 0 h 228"/>
                <a:gd name="T18" fmla="*/ 0 w 1691"/>
                <a:gd name="T19" fmla="*/ 0 h 228"/>
                <a:gd name="T20" fmla="*/ 0 w 1691"/>
                <a:gd name="T21" fmla="*/ 0 h 228"/>
                <a:gd name="T22" fmla="*/ 0 w 1691"/>
                <a:gd name="T23" fmla="*/ 0 h 228"/>
                <a:gd name="T24" fmla="*/ 0 w 1691"/>
                <a:gd name="T25" fmla="*/ 0 h 228"/>
                <a:gd name="T26" fmla="*/ 0 w 1691"/>
                <a:gd name="T27" fmla="*/ 0 h 228"/>
                <a:gd name="T28" fmla="*/ 0 w 1691"/>
                <a:gd name="T29" fmla="*/ 0 h 228"/>
                <a:gd name="T30" fmla="*/ 0 w 1691"/>
                <a:gd name="T31" fmla="*/ 0 h 228"/>
                <a:gd name="T32" fmla="*/ 0 w 1691"/>
                <a:gd name="T33" fmla="*/ 0 h 228"/>
                <a:gd name="T34" fmla="*/ 0 w 1691"/>
                <a:gd name="T35" fmla="*/ 0 h 228"/>
                <a:gd name="T36" fmla="*/ 0 w 1691"/>
                <a:gd name="T37" fmla="*/ 0 h 228"/>
                <a:gd name="T38" fmla="*/ 0 w 1691"/>
                <a:gd name="T39" fmla="*/ 0 h 228"/>
                <a:gd name="T40" fmla="*/ 0 w 1691"/>
                <a:gd name="T41" fmla="*/ 0 h 228"/>
                <a:gd name="T42" fmla="*/ 0 w 1691"/>
                <a:gd name="T43" fmla="*/ 0 h 228"/>
                <a:gd name="T44" fmla="*/ 0 w 1691"/>
                <a:gd name="T45" fmla="*/ 0 h 228"/>
                <a:gd name="T46" fmla="*/ 0 w 1691"/>
                <a:gd name="T47" fmla="*/ 0 h 228"/>
                <a:gd name="T48" fmla="*/ 0 w 1691"/>
                <a:gd name="T49" fmla="*/ 0 h 228"/>
                <a:gd name="T50" fmla="*/ 0 w 1691"/>
                <a:gd name="T51" fmla="*/ 0 h 228"/>
                <a:gd name="T52" fmla="*/ 0 w 1691"/>
                <a:gd name="T53" fmla="*/ 0 h 228"/>
                <a:gd name="T54" fmla="*/ 0 w 1691"/>
                <a:gd name="T55" fmla="*/ 0 h 228"/>
                <a:gd name="T56" fmla="*/ 0 w 1691"/>
                <a:gd name="T57" fmla="*/ 0 h 228"/>
                <a:gd name="T58" fmla="*/ 0 w 1691"/>
                <a:gd name="T59" fmla="*/ 0 h 228"/>
                <a:gd name="T60" fmla="*/ 0 w 1691"/>
                <a:gd name="T61" fmla="*/ 0 h 228"/>
                <a:gd name="T62" fmla="*/ 0 w 1691"/>
                <a:gd name="T63" fmla="*/ 0 h 228"/>
                <a:gd name="T64" fmla="*/ 0 w 1691"/>
                <a:gd name="T65" fmla="*/ 0 h 228"/>
                <a:gd name="T66" fmla="*/ 0 w 1691"/>
                <a:gd name="T67" fmla="*/ 0 h 228"/>
                <a:gd name="T68" fmla="*/ 0 w 1691"/>
                <a:gd name="T69" fmla="*/ 0 h 228"/>
                <a:gd name="T70" fmla="*/ 0 w 1691"/>
                <a:gd name="T71" fmla="*/ 0 h 228"/>
                <a:gd name="T72" fmla="*/ 0 w 1691"/>
                <a:gd name="T73" fmla="*/ 0 h 228"/>
                <a:gd name="T74" fmla="*/ 0 w 1691"/>
                <a:gd name="T75" fmla="*/ 0 h 228"/>
                <a:gd name="T76" fmla="*/ 0 w 1691"/>
                <a:gd name="T77" fmla="*/ 0 h 228"/>
                <a:gd name="T78" fmla="*/ 0 w 1691"/>
                <a:gd name="T79" fmla="*/ 0 h 228"/>
                <a:gd name="T80" fmla="*/ 0 w 1691"/>
                <a:gd name="T81" fmla="*/ 0 h 228"/>
                <a:gd name="T82" fmla="*/ 0 w 1691"/>
                <a:gd name="T83" fmla="*/ 0 h 228"/>
                <a:gd name="T84" fmla="*/ 0 w 1691"/>
                <a:gd name="T85" fmla="*/ 0 h 228"/>
                <a:gd name="T86" fmla="*/ 0 w 1691"/>
                <a:gd name="T87" fmla="*/ 0 h 228"/>
                <a:gd name="T88" fmla="*/ 0 w 1691"/>
                <a:gd name="T89" fmla="*/ 0 h 228"/>
                <a:gd name="T90" fmla="*/ 0 w 1691"/>
                <a:gd name="T91" fmla="*/ 0 h 228"/>
                <a:gd name="T92" fmla="*/ 0 w 1691"/>
                <a:gd name="T93" fmla="*/ 0 h 228"/>
                <a:gd name="T94" fmla="*/ 0 w 1691"/>
                <a:gd name="T95" fmla="*/ 0 h 228"/>
                <a:gd name="T96" fmla="*/ 0 w 1691"/>
                <a:gd name="T97" fmla="*/ 0 h 228"/>
                <a:gd name="T98" fmla="*/ 0 w 1691"/>
                <a:gd name="T99" fmla="*/ 0 h 228"/>
                <a:gd name="T100" fmla="*/ 0 w 1691"/>
                <a:gd name="T101" fmla="*/ 0 h 228"/>
                <a:gd name="T102" fmla="*/ 0 w 1691"/>
                <a:gd name="T103" fmla="*/ 0 h 228"/>
                <a:gd name="T104" fmla="*/ 0 w 1691"/>
                <a:gd name="T105" fmla="*/ 0 h 228"/>
                <a:gd name="T106" fmla="*/ 0 w 1691"/>
                <a:gd name="T107" fmla="*/ 0 h 228"/>
                <a:gd name="T108" fmla="*/ 0 w 1691"/>
                <a:gd name="T109" fmla="*/ 0 h 228"/>
                <a:gd name="T110" fmla="*/ 0 w 1691"/>
                <a:gd name="T111" fmla="*/ 0 h 228"/>
                <a:gd name="T112" fmla="*/ 0 w 1691"/>
                <a:gd name="T113" fmla="*/ 0 h 228"/>
                <a:gd name="T114" fmla="*/ 0 w 1691"/>
                <a:gd name="T115" fmla="*/ 0 h 228"/>
                <a:gd name="T116" fmla="*/ 0 w 1691"/>
                <a:gd name="T117" fmla="*/ 0 h 228"/>
                <a:gd name="T118" fmla="*/ 0 w 1691"/>
                <a:gd name="T119" fmla="*/ 0 h 228"/>
                <a:gd name="T120" fmla="*/ 0 w 1691"/>
                <a:gd name="T121" fmla="*/ 0 h 228"/>
                <a:gd name="T122" fmla="*/ 0 w 1691"/>
                <a:gd name="T123" fmla="*/ 0 h 228"/>
                <a:gd name="T124" fmla="*/ 0 w 1691"/>
                <a:gd name="T125" fmla="*/ 0 h 228"/>
                <a:gd name="T126" fmla="*/ 0 w 1691"/>
                <a:gd name="T127" fmla="*/ 0 h 228"/>
                <a:gd name="T128" fmla="*/ 1691 w 1691"/>
                <a:gd name="T12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T126" t="T127" r="T128" b="T129"/>
              <a:pathLst>
                <a:path w="1691" h="228">
                  <a:moveTo>
                    <a:pt x="0" y="228"/>
                  </a:moveTo>
                  <a:lnTo>
                    <a:pt x="36" y="228"/>
                  </a:lnTo>
                  <a:lnTo>
                    <a:pt x="73" y="228"/>
                  </a:lnTo>
                  <a:lnTo>
                    <a:pt x="109" y="228"/>
                  </a:lnTo>
                  <a:lnTo>
                    <a:pt x="145" y="228"/>
                  </a:lnTo>
                  <a:lnTo>
                    <a:pt x="145" y="220"/>
                  </a:lnTo>
                  <a:lnTo>
                    <a:pt x="180" y="220"/>
                  </a:lnTo>
                  <a:lnTo>
                    <a:pt x="187" y="213"/>
                  </a:lnTo>
                  <a:lnTo>
                    <a:pt x="217" y="213"/>
                  </a:lnTo>
                  <a:lnTo>
                    <a:pt x="253" y="204"/>
                  </a:lnTo>
                  <a:lnTo>
                    <a:pt x="289" y="204"/>
                  </a:lnTo>
                  <a:lnTo>
                    <a:pt x="324" y="204"/>
                  </a:lnTo>
                  <a:lnTo>
                    <a:pt x="360" y="204"/>
                  </a:lnTo>
                  <a:lnTo>
                    <a:pt x="390" y="196"/>
                  </a:lnTo>
                  <a:lnTo>
                    <a:pt x="414" y="188"/>
                  </a:lnTo>
                  <a:lnTo>
                    <a:pt x="433" y="188"/>
                  </a:lnTo>
                  <a:lnTo>
                    <a:pt x="441" y="180"/>
                  </a:lnTo>
                  <a:lnTo>
                    <a:pt x="468" y="180"/>
                  </a:lnTo>
                  <a:lnTo>
                    <a:pt x="504" y="180"/>
                  </a:lnTo>
                  <a:lnTo>
                    <a:pt x="509" y="171"/>
                  </a:lnTo>
                  <a:lnTo>
                    <a:pt x="541" y="171"/>
                  </a:lnTo>
                  <a:lnTo>
                    <a:pt x="576" y="171"/>
                  </a:lnTo>
                  <a:lnTo>
                    <a:pt x="587" y="162"/>
                  </a:lnTo>
                  <a:lnTo>
                    <a:pt x="612" y="162"/>
                  </a:lnTo>
                  <a:lnTo>
                    <a:pt x="630" y="153"/>
                  </a:lnTo>
                  <a:lnTo>
                    <a:pt x="648" y="153"/>
                  </a:lnTo>
                  <a:lnTo>
                    <a:pt x="676" y="144"/>
                  </a:lnTo>
                  <a:lnTo>
                    <a:pt x="706" y="135"/>
                  </a:lnTo>
                  <a:lnTo>
                    <a:pt x="720" y="135"/>
                  </a:lnTo>
                  <a:lnTo>
                    <a:pt x="756" y="135"/>
                  </a:lnTo>
                  <a:lnTo>
                    <a:pt x="758" y="126"/>
                  </a:lnTo>
                  <a:lnTo>
                    <a:pt x="784" y="118"/>
                  </a:lnTo>
                  <a:lnTo>
                    <a:pt x="793" y="109"/>
                  </a:lnTo>
                  <a:lnTo>
                    <a:pt x="829" y="109"/>
                  </a:lnTo>
                  <a:lnTo>
                    <a:pt x="834" y="99"/>
                  </a:lnTo>
                  <a:lnTo>
                    <a:pt x="863" y="90"/>
                  </a:lnTo>
                  <a:lnTo>
                    <a:pt x="900" y="90"/>
                  </a:lnTo>
                  <a:lnTo>
                    <a:pt x="936" y="90"/>
                  </a:lnTo>
                  <a:lnTo>
                    <a:pt x="966" y="82"/>
                  </a:lnTo>
                  <a:lnTo>
                    <a:pt x="1008" y="82"/>
                  </a:lnTo>
                  <a:lnTo>
                    <a:pt x="1044" y="82"/>
                  </a:lnTo>
                  <a:lnTo>
                    <a:pt x="1080" y="82"/>
                  </a:lnTo>
                  <a:lnTo>
                    <a:pt x="1100" y="73"/>
                  </a:lnTo>
                  <a:lnTo>
                    <a:pt x="1115" y="73"/>
                  </a:lnTo>
                  <a:lnTo>
                    <a:pt x="1137" y="63"/>
                  </a:lnTo>
                  <a:lnTo>
                    <a:pt x="1152" y="63"/>
                  </a:lnTo>
                  <a:lnTo>
                    <a:pt x="1185" y="54"/>
                  </a:lnTo>
                  <a:lnTo>
                    <a:pt x="1224" y="54"/>
                  </a:lnTo>
                  <a:lnTo>
                    <a:pt x="1259" y="54"/>
                  </a:lnTo>
                  <a:lnTo>
                    <a:pt x="1296" y="54"/>
                  </a:lnTo>
                  <a:lnTo>
                    <a:pt x="1300" y="46"/>
                  </a:lnTo>
                  <a:lnTo>
                    <a:pt x="1326" y="36"/>
                  </a:lnTo>
                  <a:lnTo>
                    <a:pt x="1368" y="36"/>
                  </a:lnTo>
                  <a:lnTo>
                    <a:pt x="1400" y="27"/>
                  </a:lnTo>
                  <a:lnTo>
                    <a:pt x="1439" y="27"/>
                  </a:lnTo>
                  <a:lnTo>
                    <a:pt x="1476" y="27"/>
                  </a:lnTo>
                  <a:lnTo>
                    <a:pt x="1505" y="18"/>
                  </a:lnTo>
                  <a:lnTo>
                    <a:pt x="1524" y="8"/>
                  </a:lnTo>
                  <a:lnTo>
                    <a:pt x="1547" y="8"/>
                  </a:lnTo>
                  <a:lnTo>
                    <a:pt x="1583" y="8"/>
                  </a:lnTo>
                  <a:lnTo>
                    <a:pt x="1620" y="8"/>
                  </a:lnTo>
                  <a:lnTo>
                    <a:pt x="1650" y="0"/>
                  </a:lnTo>
                  <a:lnTo>
                    <a:pt x="1691" y="0"/>
                  </a:lnTo>
                </a:path>
              </a:pathLst>
            </a:custGeom>
            <a:noFill/>
            <a:ln w="28440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AutoShape 134"/>
            <p:cNvSpPr>
              <a:spLocks noChangeArrowheads="1"/>
            </p:cNvSpPr>
            <p:nvPr/>
          </p:nvSpPr>
          <p:spPr bwMode="auto">
            <a:xfrm>
              <a:off x="4524" y="1363"/>
              <a:ext cx="257" cy="55"/>
            </a:xfrm>
            <a:custGeom>
              <a:avLst/>
              <a:gdLst>
                <a:gd name="T0" fmla="*/ 0 w 1737"/>
                <a:gd name="T1" fmla="*/ 0 h 220"/>
                <a:gd name="T2" fmla="*/ 0 w 1737"/>
                <a:gd name="T3" fmla="*/ 0 h 220"/>
                <a:gd name="T4" fmla="*/ 0 w 1737"/>
                <a:gd name="T5" fmla="*/ 0 h 220"/>
                <a:gd name="T6" fmla="*/ 0 w 1737"/>
                <a:gd name="T7" fmla="*/ 0 h 220"/>
                <a:gd name="T8" fmla="*/ 0 w 1737"/>
                <a:gd name="T9" fmla="*/ 0 h 220"/>
                <a:gd name="T10" fmla="*/ 0 w 1737"/>
                <a:gd name="T11" fmla="*/ 0 h 220"/>
                <a:gd name="T12" fmla="*/ 0 w 1737"/>
                <a:gd name="T13" fmla="*/ 0 h 220"/>
                <a:gd name="T14" fmla="*/ 0 w 1737"/>
                <a:gd name="T15" fmla="*/ 0 h 220"/>
                <a:gd name="T16" fmla="*/ 0 w 1737"/>
                <a:gd name="T17" fmla="*/ 0 h 220"/>
                <a:gd name="T18" fmla="*/ 0 w 1737"/>
                <a:gd name="T19" fmla="*/ 0 h 220"/>
                <a:gd name="T20" fmla="*/ 0 w 1737"/>
                <a:gd name="T21" fmla="*/ 0 h 220"/>
                <a:gd name="T22" fmla="*/ 0 w 1737"/>
                <a:gd name="T23" fmla="*/ 0 h 220"/>
                <a:gd name="T24" fmla="*/ 0 w 1737"/>
                <a:gd name="T25" fmla="*/ 0 h 220"/>
                <a:gd name="T26" fmla="*/ 0 w 1737"/>
                <a:gd name="T27" fmla="*/ 0 h 220"/>
                <a:gd name="T28" fmla="*/ 0 w 1737"/>
                <a:gd name="T29" fmla="*/ 0 h 220"/>
                <a:gd name="T30" fmla="*/ 0 w 1737"/>
                <a:gd name="T31" fmla="*/ 0 h 220"/>
                <a:gd name="T32" fmla="*/ 0 w 1737"/>
                <a:gd name="T33" fmla="*/ 0 h 220"/>
                <a:gd name="T34" fmla="*/ 0 w 1737"/>
                <a:gd name="T35" fmla="*/ 0 h 220"/>
                <a:gd name="T36" fmla="*/ 0 w 1737"/>
                <a:gd name="T37" fmla="*/ 0 h 220"/>
                <a:gd name="T38" fmla="*/ 0 w 1737"/>
                <a:gd name="T39" fmla="*/ 0 h 220"/>
                <a:gd name="T40" fmla="*/ 0 w 1737"/>
                <a:gd name="T41" fmla="*/ 0 h 220"/>
                <a:gd name="T42" fmla="*/ 0 w 1737"/>
                <a:gd name="T43" fmla="*/ 0 h 220"/>
                <a:gd name="T44" fmla="*/ 0 w 1737"/>
                <a:gd name="T45" fmla="*/ 0 h 220"/>
                <a:gd name="T46" fmla="*/ 0 w 1737"/>
                <a:gd name="T47" fmla="*/ 0 h 220"/>
                <a:gd name="T48" fmla="*/ 0 w 1737"/>
                <a:gd name="T49" fmla="*/ 0 h 220"/>
                <a:gd name="T50" fmla="*/ 0 w 1737"/>
                <a:gd name="T51" fmla="*/ 0 h 220"/>
                <a:gd name="T52" fmla="*/ 0 w 1737"/>
                <a:gd name="T53" fmla="*/ 0 h 220"/>
                <a:gd name="T54" fmla="*/ 0 w 1737"/>
                <a:gd name="T55" fmla="*/ 0 h 220"/>
                <a:gd name="T56" fmla="*/ 0 w 1737"/>
                <a:gd name="T57" fmla="*/ 0 h 220"/>
                <a:gd name="T58" fmla="*/ 0 w 1737"/>
                <a:gd name="T59" fmla="*/ 0 h 220"/>
                <a:gd name="T60" fmla="*/ 0 w 1737"/>
                <a:gd name="T61" fmla="*/ 0 h 220"/>
                <a:gd name="T62" fmla="*/ 0 w 1737"/>
                <a:gd name="T63" fmla="*/ 0 h 220"/>
                <a:gd name="T64" fmla="*/ 0 w 1737"/>
                <a:gd name="T65" fmla="*/ 0 h 220"/>
                <a:gd name="T66" fmla="*/ 1737 w 1737"/>
                <a:gd name="T67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T64" t="T65" r="T66" b="T67"/>
              <a:pathLst>
                <a:path w="1737" h="220">
                  <a:moveTo>
                    <a:pt x="0" y="220"/>
                  </a:moveTo>
                  <a:lnTo>
                    <a:pt x="2" y="211"/>
                  </a:lnTo>
                  <a:lnTo>
                    <a:pt x="36" y="211"/>
                  </a:lnTo>
                  <a:lnTo>
                    <a:pt x="62" y="202"/>
                  </a:lnTo>
                  <a:lnTo>
                    <a:pt x="73" y="202"/>
                  </a:lnTo>
                  <a:lnTo>
                    <a:pt x="108" y="202"/>
                  </a:lnTo>
                  <a:lnTo>
                    <a:pt x="144" y="202"/>
                  </a:lnTo>
                  <a:lnTo>
                    <a:pt x="180" y="202"/>
                  </a:lnTo>
                  <a:lnTo>
                    <a:pt x="194" y="192"/>
                  </a:lnTo>
                  <a:lnTo>
                    <a:pt x="201" y="184"/>
                  </a:lnTo>
                  <a:lnTo>
                    <a:pt x="217" y="184"/>
                  </a:lnTo>
                  <a:lnTo>
                    <a:pt x="252" y="184"/>
                  </a:lnTo>
                  <a:lnTo>
                    <a:pt x="275" y="174"/>
                  </a:lnTo>
                  <a:lnTo>
                    <a:pt x="288" y="174"/>
                  </a:lnTo>
                  <a:lnTo>
                    <a:pt x="324" y="174"/>
                  </a:lnTo>
                  <a:lnTo>
                    <a:pt x="359" y="174"/>
                  </a:lnTo>
                  <a:lnTo>
                    <a:pt x="376" y="165"/>
                  </a:lnTo>
                  <a:lnTo>
                    <a:pt x="396" y="165"/>
                  </a:lnTo>
                  <a:lnTo>
                    <a:pt x="432" y="165"/>
                  </a:lnTo>
                  <a:lnTo>
                    <a:pt x="453" y="155"/>
                  </a:lnTo>
                  <a:lnTo>
                    <a:pt x="468" y="155"/>
                  </a:lnTo>
                  <a:lnTo>
                    <a:pt x="503" y="155"/>
                  </a:lnTo>
                  <a:lnTo>
                    <a:pt x="529" y="145"/>
                  </a:lnTo>
                  <a:lnTo>
                    <a:pt x="540" y="145"/>
                  </a:lnTo>
                  <a:lnTo>
                    <a:pt x="576" y="145"/>
                  </a:lnTo>
                  <a:lnTo>
                    <a:pt x="605" y="137"/>
                  </a:lnTo>
                  <a:lnTo>
                    <a:pt x="684" y="137"/>
                  </a:lnTo>
                  <a:lnTo>
                    <a:pt x="711" y="127"/>
                  </a:lnTo>
                  <a:lnTo>
                    <a:pt x="756" y="127"/>
                  </a:lnTo>
                  <a:lnTo>
                    <a:pt x="791" y="127"/>
                  </a:lnTo>
                  <a:lnTo>
                    <a:pt x="828" y="127"/>
                  </a:lnTo>
                  <a:lnTo>
                    <a:pt x="864" y="127"/>
                  </a:lnTo>
                  <a:lnTo>
                    <a:pt x="899" y="127"/>
                  </a:lnTo>
                  <a:lnTo>
                    <a:pt x="918" y="118"/>
                  </a:lnTo>
                  <a:lnTo>
                    <a:pt x="935" y="118"/>
                  </a:lnTo>
                  <a:lnTo>
                    <a:pt x="971" y="118"/>
                  </a:lnTo>
                  <a:lnTo>
                    <a:pt x="992" y="108"/>
                  </a:lnTo>
                  <a:lnTo>
                    <a:pt x="1008" y="108"/>
                  </a:lnTo>
                  <a:lnTo>
                    <a:pt x="1035" y="100"/>
                  </a:lnTo>
                  <a:lnTo>
                    <a:pt x="1079" y="100"/>
                  </a:lnTo>
                  <a:lnTo>
                    <a:pt x="1115" y="100"/>
                  </a:lnTo>
                  <a:lnTo>
                    <a:pt x="1152" y="100"/>
                  </a:lnTo>
                  <a:lnTo>
                    <a:pt x="1187" y="100"/>
                  </a:lnTo>
                  <a:lnTo>
                    <a:pt x="1223" y="100"/>
                  </a:lnTo>
                  <a:lnTo>
                    <a:pt x="1259" y="100"/>
                  </a:lnTo>
                  <a:lnTo>
                    <a:pt x="1291" y="90"/>
                  </a:lnTo>
                  <a:lnTo>
                    <a:pt x="1302" y="80"/>
                  </a:lnTo>
                  <a:lnTo>
                    <a:pt x="1331" y="80"/>
                  </a:lnTo>
                  <a:lnTo>
                    <a:pt x="1367" y="80"/>
                  </a:lnTo>
                  <a:lnTo>
                    <a:pt x="1394" y="70"/>
                  </a:lnTo>
                  <a:lnTo>
                    <a:pt x="1395" y="60"/>
                  </a:lnTo>
                  <a:lnTo>
                    <a:pt x="1438" y="60"/>
                  </a:lnTo>
                  <a:lnTo>
                    <a:pt x="1475" y="60"/>
                  </a:lnTo>
                  <a:lnTo>
                    <a:pt x="1511" y="60"/>
                  </a:lnTo>
                  <a:lnTo>
                    <a:pt x="1534" y="52"/>
                  </a:lnTo>
                  <a:lnTo>
                    <a:pt x="1547" y="52"/>
                  </a:lnTo>
                  <a:lnTo>
                    <a:pt x="1582" y="52"/>
                  </a:lnTo>
                  <a:lnTo>
                    <a:pt x="1588" y="42"/>
                  </a:lnTo>
                  <a:lnTo>
                    <a:pt x="1619" y="42"/>
                  </a:lnTo>
                  <a:lnTo>
                    <a:pt x="1655" y="42"/>
                  </a:lnTo>
                  <a:lnTo>
                    <a:pt x="1679" y="31"/>
                  </a:lnTo>
                  <a:lnTo>
                    <a:pt x="1691" y="31"/>
                  </a:lnTo>
                  <a:lnTo>
                    <a:pt x="1719" y="21"/>
                  </a:lnTo>
                  <a:lnTo>
                    <a:pt x="1727" y="10"/>
                  </a:lnTo>
                  <a:lnTo>
                    <a:pt x="1737" y="0"/>
                  </a:lnTo>
                </a:path>
              </a:pathLst>
            </a:custGeom>
            <a:noFill/>
            <a:ln w="28440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AutoShape 135"/>
            <p:cNvSpPr>
              <a:spLocks noChangeArrowheads="1"/>
            </p:cNvSpPr>
            <p:nvPr/>
          </p:nvSpPr>
          <p:spPr bwMode="auto">
            <a:xfrm>
              <a:off x="4781" y="1332"/>
              <a:ext cx="318" cy="31"/>
            </a:xfrm>
            <a:custGeom>
              <a:avLst/>
              <a:gdLst>
                <a:gd name="T0" fmla="*/ 0 w 2147"/>
                <a:gd name="T1" fmla="*/ 0 h 124"/>
                <a:gd name="T2" fmla="*/ 0 w 2147"/>
                <a:gd name="T3" fmla="*/ 0 h 124"/>
                <a:gd name="T4" fmla="*/ 0 w 2147"/>
                <a:gd name="T5" fmla="*/ 0 h 124"/>
                <a:gd name="T6" fmla="*/ 0 w 2147"/>
                <a:gd name="T7" fmla="*/ 0 h 124"/>
                <a:gd name="T8" fmla="*/ 0 w 2147"/>
                <a:gd name="T9" fmla="*/ 0 h 124"/>
                <a:gd name="T10" fmla="*/ 0 w 2147"/>
                <a:gd name="T11" fmla="*/ 0 h 124"/>
                <a:gd name="T12" fmla="*/ 0 w 2147"/>
                <a:gd name="T13" fmla="*/ 0 h 124"/>
                <a:gd name="T14" fmla="*/ 0 w 2147"/>
                <a:gd name="T15" fmla="*/ 0 h 124"/>
                <a:gd name="T16" fmla="*/ 0 w 2147"/>
                <a:gd name="T17" fmla="*/ 0 h 124"/>
                <a:gd name="T18" fmla="*/ 0 w 2147"/>
                <a:gd name="T19" fmla="*/ 0 h 124"/>
                <a:gd name="T20" fmla="*/ 0 w 2147"/>
                <a:gd name="T21" fmla="*/ 0 h 124"/>
                <a:gd name="T22" fmla="*/ 0 w 2147"/>
                <a:gd name="T23" fmla="*/ 0 h 124"/>
                <a:gd name="T24" fmla="*/ 0 w 2147"/>
                <a:gd name="T25" fmla="*/ 0 h 124"/>
                <a:gd name="T26" fmla="*/ 0 w 2147"/>
                <a:gd name="T27" fmla="*/ 0 h 124"/>
                <a:gd name="T28" fmla="*/ 0 w 2147"/>
                <a:gd name="T29" fmla="*/ 0 h 124"/>
                <a:gd name="T30" fmla="*/ 0 w 2147"/>
                <a:gd name="T31" fmla="*/ 0 h 124"/>
                <a:gd name="T32" fmla="*/ 0 w 2147"/>
                <a:gd name="T33" fmla="*/ 0 h 124"/>
                <a:gd name="T34" fmla="*/ 0 w 2147"/>
                <a:gd name="T35" fmla="*/ 0 h 124"/>
                <a:gd name="T36" fmla="*/ 0 w 2147"/>
                <a:gd name="T37" fmla="*/ 0 h 124"/>
                <a:gd name="T38" fmla="*/ 0 w 2147"/>
                <a:gd name="T39" fmla="*/ 0 h 124"/>
                <a:gd name="T40" fmla="*/ 0 w 2147"/>
                <a:gd name="T41" fmla="*/ 0 h 124"/>
                <a:gd name="T42" fmla="*/ 0 w 2147"/>
                <a:gd name="T43" fmla="*/ 0 h 124"/>
                <a:gd name="T44" fmla="*/ 0 w 2147"/>
                <a:gd name="T45" fmla="*/ 0 h 124"/>
                <a:gd name="T46" fmla="*/ 0 w 2147"/>
                <a:gd name="T47" fmla="*/ 0 h 124"/>
                <a:gd name="T48" fmla="*/ 0 w 2147"/>
                <a:gd name="T49" fmla="*/ 0 h 124"/>
                <a:gd name="T50" fmla="*/ 0 w 2147"/>
                <a:gd name="T51" fmla="*/ 0 h 124"/>
                <a:gd name="T52" fmla="*/ 0 w 2147"/>
                <a:gd name="T53" fmla="*/ 0 h 124"/>
                <a:gd name="T54" fmla="*/ 0 w 2147"/>
                <a:gd name="T55" fmla="*/ 0 h 124"/>
                <a:gd name="T56" fmla="*/ 0 w 2147"/>
                <a:gd name="T57" fmla="*/ 0 h 124"/>
                <a:gd name="T58" fmla="*/ 0 w 2147"/>
                <a:gd name="T59" fmla="*/ 0 h 124"/>
                <a:gd name="T60" fmla="*/ 0 w 2147"/>
                <a:gd name="T61" fmla="*/ 0 h 124"/>
                <a:gd name="T62" fmla="*/ 0 w 2147"/>
                <a:gd name="T63" fmla="*/ 0 h 124"/>
                <a:gd name="T64" fmla="*/ 0 w 2147"/>
                <a:gd name="T65" fmla="*/ 0 h 124"/>
                <a:gd name="T66" fmla="*/ 0 w 2147"/>
                <a:gd name="T67" fmla="*/ 0 h 124"/>
                <a:gd name="T68" fmla="*/ 0 w 2147"/>
                <a:gd name="T69" fmla="*/ 0 h 124"/>
                <a:gd name="T70" fmla="*/ 0 w 2147"/>
                <a:gd name="T71" fmla="*/ 0 h 124"/>
                <a:gd name="T72" fmla="*/ 0 w 2147"/>
                <a:gd name="T73" fmla="*/ 0 h 124"/>
                <a:gd name="T74" fmla="*/ 0 w 2147"/>
                <a:gd name="T75" fmla="*/ 0 h 124"/>
                <a:gd name="T76" fmla="*/ 0 w 2147"/>
                <a:gd name="T77" fmla="*/ 0 h 124"/>
                <a:gd name="T78" fmla="*/ 0 w 2147"/>
                <a:gd name="T79" fmla="*/ 0 h 124"/>
                <a:gd name="T80" fmla="*/ 0 w 2147"/>
                <a:gd name="T81" fmla="*/ 0 h 124"/>
                <a:gd name="T82" fmla="*/ 0 w 2147"/>
                <a:gd name="T83" fmla="*/ 0 h 124"/>
                <a:gd name="T84" fmla="*/ 0 w 2147"/>
                <a:gd name="T85" fmla="*/ 0 h 124"/>
                <a:gd name="T86" fmla="*/ 0 w 2147"/>
                <a:gd name="T87" fmla="*/ 0 h 124"/>
                <a:gd name="T88" fmla="*/ 0 w 2147"/>
                <a:gd name="T89" fmla="*/ 0 h 124"/>
                <a:gd name="T90" fmla="*/ 0 w 2147"/>
                <a:gd name="T91" fmla="*/ 0 h 124"/>
                <a:gd name="T92" fmla="*/ 0 w 2147"/>
                <a:gd name="T93" fmla="*/ 0 h 124"/>
                <a:gd name="T94" fmla="*/ 0 w 2147"/>
                <a:gd name="T95" fmla="*/ 0 h 124"/>
                <a:gd name="T96" fmla="*/ 0 w 2147"/>
                <a:gd name="T97" fmla="*/ 0 h 124"/>
                <a:gd name="T98" fmla="*/ 0 w 2147"/>
                <a:gd name="T99" fmla="*/ 0 h 124"/>
                <a:gd name="T100" fmla="*/ 0 w 2147"/>
                <a:gd name="T101" fmla="*/ 0 h 124"/>
                <a:gd name="T102" fmla="*/ 0 w 2147"/>
                <a:gd name="T103" fmla="*/ 0 h 124"/>
                <a:gd name="T104" fmla="*/ 0 w 2147"/>
                <a:gd name="T105" fmla="*/ 0 h 124"/>
                <a:gd name="T106" fmla="*/ 0 w 2147"/>
                <a:gd name="T107" fmla="*/ 0 h 124"/>
                <a:gd name="T108" fmla="*/ 0 w 2147"/>
                <a:gd name="T109" fmla="*/ 0 h 124"/>
                <a:gd name="T110" fmla="*/ 0 w 2147"/>
                <a:gd name="T111" fmla="*/ 0 h 124"/>
                <a:gd name="T112" fmla="*/ 0 w 2147"/>
                <a:gd name="T113" fmla="*/ 0 h 124"/>
                <a:gd name="T114" fmla="*/ 0 w 2147"/>
                <a:gd name="T115" fmla="*/ 0 h 124"/>
                <a:gd name="T116" fmla="*/ 0 w 2147"/>
                <a:gd name="T117" fmla="*/ 0 h 124"/>
                <a:gd name="T118" fmla="*/ 0 w 2147"/>
                <a:gd name="T119" fmla="*/ 0 h 124"/>
                <a:gd name="T120" fmla="*/ 0 w 2147"/>
                <a:gd name="T121" fmla="*/ 0 h 124"/>
                <a:gd name="T122" fmla="*/ 0 w 2147"/>
                <a:gd name="T123" fmla="*/ 0 h 124"/>
                <a:gd name="T124" fmla="*/ 0 w 2147"/>
                <a:gd name="T125" fmla="*/ 0 h 124"/>
                <a:gd name="T126" fmla="*/ 0 w 2147"/>
                <a:gd name="T127" fmla="*/ 0 h 124"/>
                <a:gd name="T128" fmla="*/ 2147 w 2147"/>
                <a:gd name="T12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T126" t="T127" r="T128" b="T129"/>
              <a:pathLst>
                <a:path w="2147" h="124">
                  <a:moveTo>
                    <a:pt x="0" y="124"/>
                  </a:moveTo>
                  <a:lnTo>
                    <a:pt x="26" y="124"/>
                  </a:lnTo>
                  <a:lnTo>
                    <a:pt x="57" y="112"/>
                  </a:lnTo>
                  <a:lnTo>
                    <a:pt x="98" y="112"/>
                  </a:lnTo>
                  <a:lnTo>
                    <a:pt x="133" y="112"/>
                  </a:lnTo>
                  <a:lnTo>
                    <a:pt x="170" y="112"/>
                  </a:lnTo>
                  <a:lnTo>
                    <a:pt x="189" y="101"/>
                  </a:lnTo>
                  <a:lnTo>
                    <a:pt x="206" y="101"/>
                  </a:lnTo>
                  <a:lnTo>
                    <a:pt x="241" y="101"/>
                  </a:lnTo>
                  <a:lnTo>
                    <a:pt x="277" y="101"/>
                  </a:lnTo>
                  <a:lnTo>
                    <a:pt x="313" y="101"/>
                  </a:lnTo>
                  <a:lnTo>
                    <a:pt x="350" y="101"/>
                  </a:lnTo>
                  <a:lnTo>
                    <a:pt x="385" y="101"/>
                  </a:lnTo>
                  <a:lnTo>
                    <a:pt x="421" y="101"/>
                  </a:lnTo>
                  <a:lnTo>
                    <a:pt x="457" y="101"/>
                  </a:lnTo>
                  <a:lnTo>
                    <a:pt x="494" y="101"/>
                  </a:lnTo>
                  <a:lnTo>
                    <a:pt x="529" y="101"/>
                  </a:lnTo>
                  <a:lnTo>
                    <a:pt x="565" y="101"/>
                  </a:lnTo>
                  <a:lnTo>
                    <a:pt x="591" y="89"/>
                  </a:lnTo>
                  <a:lnTo>
                    <a:pt x="601" y="89"/>
                  </a:lnTo>
                  <a:lnTo>
                    <a:pt x="638" y="89"/>
                  </a:lnTo>
                  <a:lnTo>
                    <a:pt x="657" y="76"/>
                  </a:lnTo>
                  <a:lnTo>
                    <a:pt x="673" y="76"/>
                  </a:lnTo>
                  <a:lnTo>
                    <a:pt x="709" y="76"/>
                  </a:lnTo>
                  <a:lnTo>
                    <a:pt x="738" y="64"/>
                  </a:lnTo>
                  <a:lnTo>
                    <a:pt x="772" y="52"/>
                  </a:lnTo>
                  <a:lnTo>
                    <a:pt x="817" y="52"/>
                  </a:lnTo>
                  <a:lnTo>
                    <a:pt x="853" y="52"/>
                  </a:lnTo>
                  <a:lnTo>
                    <a:pt x="889" y="52"/>
                  </a:lnTo>
                  <a:lnTo>
                    <a:pt x="924" y="52"/>
                  </a:lnTo>
                  <a:lnTo>
                    <a:pt x="961" y="52"/>
                  </a:lnTo>
                  <a:lnTo>
                    <a:pt x="997" y="52"/>
                  </a:lnTo>
                  <a:lnTo>
                    <a:pt x="1033" y="52"/>
                  </a:lnTo>
                  <a:lnTo>
                    <a:pt x="1068" y="52"/>
                  </a:lnTo>
                  <a:lnTo>
                    <a:pt x="1105" y="52"/>
                  </a:lnTo>
                  <a:lnTo>
                    <a:pt x="1141" y="52"/>
                  </a:lnTo>
                  <a:lnTo>
                    <a:pt x="1176" y="52"/>
                  </a:lnTo>
                  <a:lnTo>
                    <a:pt x="1212" y="52"/>
                  </a:lnTo>
                  <a:lnTo>
                    <a:pt x="1249" y="52"/>
                  </a:lnTo>
                  <a:lnTo>
                    <a:pt x="1320" y="52"/>
                  </a:lnTo>
                  <a:lnTo>
                    <a:pt x="1356" y="52"/>
                  </a:lnTo>
                  <a:lnTo>
                    <a:pt x="1368" y="39"/>
                  </a:lnTo>
                  <a:lnTo>
                    <a:pt x="1392" y="39"/>
                  </a:lnTo>
                  <a:lnTo>
                    <a:pt x="1464" y="39"/>
                  </a:lnTo>
                  <a:lnTo>
                    <a:pt x="1500" y="39"/>
                  </a:lnTo>
                  <a:lnTo>
                    <a:pt x="1524" y="26"/>
                  </a:lnTo>
                  <a:lnTo>
                    <a:pt x="1536" y="26"/>
                  </a:lnTo>
                  <a:lnTo>
                    <a:pt x="1644" y="26"/>
                  </a:lnTo>
                  <a:lnTo>
                    <a:pt x="1680" y="26"/>
                  </a:lnTo>
                  <a:lnTo>
                    <a:pt x="1716" y="26"/>
                  </a:lnTo>
                  <a:lnTo>
                    <a:pt x="1752" y="26"/>
                  </a:lnTo>
                  <a:lnTo>
                    <a:pt x="1788" y="26"/>
                  </a:lnTo>
                  <a:lnTo>
                    <a:pt x="1824" y="26"/>
                  </a:lnTo>
                  <a:lnTo>
                    <a:pt x="1859" y="26"/>
                  </a:lnTo>
                  <a:lnTo>
                    <a:pt x="1896" y="26"/>
                  </a:lnTo>
                  <a:lnTo>
                    <a:pt x="1932" y="26"/>
                  </a:lnTo>
                  <a:lnTo>
                    <a:pt x="1963" y="14"/>
                  </a:lnTo>
                  <a:lnTo>
                    <a:pt x="2003" y="14"/>
                  </a:lnTo>
                  <a:lnTo>
                    <a:pt x="2040" y="14"/>
                  </a:lnTo>
                  <a:lnTo>
                    <a:pt x="2076" y="14"/>
                  </a:lnTo>
                  <a:lnTo>
                    <a:pt x="2112" y="14"/>
                  </a:lnTo>
                  <a:lnTo>
                    <a:pt x="2147" y="14"/>
                  </a:lnTo>
                  <a:lnTo>
                    <a:pt x="2147" y="0"/>
                  </a:lnTo>
                </a:path>
              </a:pathLst>
            </a:custGeom>
            <a:noFill/>
            <a:ln w="28440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AutoShape 136"/>
            <p:cNvSpPr>
              <a:spLocks noChangeArrowheads="1"/>
            </p:cNvSpPr>
            <p:nvPr/>
          </p:nvSpPr>
          <p:spPr bwMode="auto">
            <a:xfrm>
              <a:off x="5099" y="1322"/>
              <a:ext cx="107" cy="10"/>
            </a:xfrm>
            <a:custGeom>
              <a:avLst/>
              <a:gdLst>
                <a:gd name="T0" fmla="*/ 0 w 719"/>
                <a:gd name="T1" fmla="*/ 0 h 40"/>
                <a:gd name="T2" fmla="*/ 0 w 719"/>
                <a:gd name="T3" fmla="*/ 0 h 40"/>
                <a:gd name="T4" fmla="*/ 0 w 719"/>
                <a:gd name="T5" fmla="*/ 0 h 40"/>
                <a:gd name="T6" fmla="*/ 0 w 719"/>
                <a:gd name="T7" fmla="*/ 0 h 40"/>
                <a:gd name="T8" fmla="*/ 0 w 719"/>
                <a:gd name="T9" fmla="*/ 0 h 40"/>
                <a:gd name="T10" fmla="*/ 0 w 719"/>
                <a:gd name="T11" fmla="*/ 0 h 40"/>
                <a:gd name="T12" fmla="*/ 0 w 719"/>
                <a:gd name="T13" fmla="*/ 0 h 40"/>
                <a:gd name="T14" fmla="*/ 0 w 719"/>
                <a:gd name="T15" fmla="*/ 0 h 40"/>
                <a:gd name="T16" fmla="*/ 0 w 719"/>
                <a:gd name="T17" fmla="*/ 0 h 40"/>
                <a:gd name="T18" fmla="*/ 0 w 719"/>
                <a:gd name="T19" fmla="*/ 0 h 40"/>
                <a:gd name="T20" fmla="*/ 0 w 719"/>
                <a:gd name="T21" fmla="*/ 0 h 40"/>
                <a:gd name="T22" fmla="*/ 0 w 719"/>
                <a:gd name="T23" fmla="*/ 0 h 40"/>
                <a:gd name="T24" fmla="*/ 0 w 719"/>
                <a:gd name="T25" fmla="*/ 0 h 40"/>
                <a:gd name="T26" fmla="*/ 0 w 719"/>
                <a:gd name="T27" fmla="*/ 0 h 40"/>
                <a:gd name="T28" fmla="*/ 0 w 719"/>
                <a:gd name="T29" fmla="*/ 0 h 40"/>
                <a:gd name="T30" fmla="*/ 0 w 719"/>
                <a:gd name="T31" fmla="*/ 0 h 40"/>
                <a:gd name="T32" fmla="*/ 0 w 719"/>
                <a:gd name="T33" fmla="*/ 0 h 40"/>
                <a:gd name="T34" fmla="*/ 0 w 719"/>
                <a:gd name="T35" fmla="*/ 0 h 40"/>
                <a:gd name="T36" fmla="*/ 0 w 719"/>
                <a:gd name="T37" fmla="*/ 0 h 40"/>
                <a:gd name="T38" fmla="*/ 0 w 719"/>
                <a:gd name="T39" fmla="*/ 0 h 40"/>
                <a:gd name="T40" fmla="*/ 0 w 719"/>
                <a:gd name="T41" fmla="*/ 0 h 40"/>
                <a:gd name="T42" fmla="*/ 0 w 719"/>
                <a:gd name="T43" fmla="*/ 0 h 40"/>
                <a:gd name="T44" fmla="*/ 0 w 719"/>
                <a:gd name="T45" fmla="*/ 0 h 40"/>
                <a:gd name="T46" fmla="*/ 0 w 719"/>
                <a:gd name="T47" fmla="*/ 0 h 40"/>
                <a:gd name="T48" fmla="*/ 0 w 719"/>
                <a:gd name="T49" fmla="*/ 0 h 40"/>
                <a:gd name="T50" fmla="*/ 719 w 719"/>
                <a:gd name="T5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T48" t="T49" r="T50" b="T51"/>
              <a:pathLst>
                <a:path w="719" h="40">
                  <a:moveTo>
                    <a:pt x="0" y="40"/>
                  </a:moveTo>
                  <a:lnTo>
                    <a:pt x="37" y="40"/>
                  </a:lnTo>
                  <a:lnTo>
                    <a:pt x="73" y="40"/>
                  </a:lnTo>
                  <a:lnTo>
                    <a:pt x="108" y="40"/>
                  </a:lnTo>
                  <a:lnTo>
                    <a:pt x="144" y="40"/>
                  </a:lnTo>
                  <a:lnTo>
                    <a:pt x="181" y="40"/>
                  </a:lnTo>
                  <a:lnTo>
                    <a:pt x="205" y="27"/>
                  </a:lnTo>
                  <a:lnTo>
                    <a:pt x="217" y="27"/>
                  </a:lnTo>
                  <a:lnTo>
                    <a:pt x="252" y="27"/>
                  </a:lnTo>
                  <a:lnTo>
                    <a:pt x="258" y="14"/>
                  </a:lnTo>
                  <a:lnTo>
                    <a:pt x="288" y="14"/>
                  </a:lnTo>
                  <a:lnTo>
                    <a:pt x="299" y="0"/>
                  </a:lnTo>
                  <a:lnTo>
                    <a:pt x="325" y="0"/>
                  </a:lnTo>
                  <a:lnTo>
                    <a:pt x="361" y="0"/>
                  </a:lnTo>
                  <a:lnTo>
                    <a:pt x="396" y="0"/>
                  </a:lnTo>
                  <a:lnTo>
                    <a:pt x="432" y="0"/>
                  </a:lnTo>
                  <a:lnTo>
                    <a:pt x="468" y="0"/>
                  </a:lnTo>
                  <a:lnTo>
                    <a:pt x="505" y="0"/>
                  </a:lnTo>
                  <a:lnTo>
                    <a:pt x="540" y="0"/>
                  </a:lnTo>
                  <a:lnTo>
                    <a:pt x="576" y="0"/>
                  </a:lnTo>
                  <a:lnTo>
                    <a:pt x="612" y="0"/>
                  </a:lnTo>
                  <a:lnTo>
                    <a:pt x="648" y="0"/>
                  </a:lnTo>
                  <a:lnTo>
                    <a:pt x="683" y="0"/>
                  </a:lnTo>
                  <a:lnTo>
                    <a:pt x="719" y="0"/>
                  </a:lnTo>
                </a:path>
              </a:pathLst>
            </a:custGeom>
            <a:noFill/>
            <a:ln w="28440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7" name="AutoShape 137"/>
          <p:cNvSpPr>
            <a:spLocks noChangeArrowheads="1"/>
          </p:cNvSpPr>
          <p:nvPr/>
        </p:nvSpPr>
        <p:spPr bwMode="auto">
          <a:xfrm>
            <a:off x="2751137" y="4356099"/>
            <a:ext cx="3059113" cy="1303337"/>
          </a:xfrm>
          <a:custGeom>
            <a:avLst/>
            <a:gdLst>
              <a:gd name="T0" fmla="*/ 2147483647 w 3250"/>
              <a:gd name="T1" fmla="*/ 2147483647 h 1488"/>
              <a:gd name="T2" fmla="*/ 2147483647 w 3250"/>
              <a:gd name="T3" fmla="*/ 2147483647 h 1488"/>
              <a:gd name="T4" fmla="*/ 2147483647 w 3250"/>
              <a:gd name="T5" fmla="*/ 2147483647 h 1488"/>
              <a:gd name="T6" fmla="*/ 2147483647 w 3250"/>
              <a:gd name="T7" fmla="*/ 2147483647 h 1488"/>
              <a:gd name="T8" fmla="*/ 2147483647 w 3250"/>
              <a:gd name="T9" fmla="*/ 2147483647 h 1488"/>
              <a:gd name="T10" fmla="*/ 2147483647 w 3250"/>
              <a:gd name="T11" fmla="*/ 2147483647 h 1488"/>
              <a:gd name="T12" fmla="*/ 2147483647 w 3250"/>
              <a:gd name="T13" fmla="*/ 2147483647 h 1488"/>
              <a:gd name="T14" fmla="*/ 2147483647 w 3250"/>
              <a:gd name="T15" fmla="*/ 2147483647 h 1488"/>
              <a:gd name="T16" fmla="*/ 2147483647 w 3250"/>
              <a:gd name="T17" fmla="*/ 2147483647 h 1488"/>
              <a:gd name="T18" fmla="*/ 2147483647 w 3250"/>
              <a:gd name="T19" fmla="*/ 2147483647 h 1488"/>
              <a:gd name="T20" fmla="*/ 2147483647 w 3250"/>
              <a:gd name="T21" fmla="*/ 2147483647 h 1488"/>
              <a:gd name="T22" fmla="*/ 2147483647 w 3250"/>
              <a:gd name="T23" fmla="*/ 2147483647 h 1488"/>
              <a:gd name="T24" fmla="*/ 2147483647 w 3250"/>
              <a:gd name="T25" fmla="*/ 2147483647 h 1488"/>
              <a:gd name="T26" fmla="*/ 2147483647 w 3250"/>
              <a:gd name="T27" fmla="*/ 2147483647 h 1488"/>
              <a:gd name="T28" fmla="*/ 2147483647 w 3250"/>
              <a:gd name="T29" fmla="*/ 2147483647 h 1488"/>
              <a:gd name="T30" fmla="*/ 2147483647 w 3250"/>
              <a:gd name="T31" fmla="*/ 2147483647 h 1488"/>
              <a:gd name="T32" fmla="*/ 2147483647 w 3250"/>
              <a:gd name="T33" fmla="*/ 2147483647 h 1488"/>
              <a:gd name="T34" fmla="*/ 2147483647 w 3250"/>
              <a:gd name="T35" fmla="*/ 2147483647 h 1488"/>
              <a:gd name="T36" fmla="*/ 2147483647 w 3250"/>
              <a:gd name="T37" fmla="*/ 2147483647 h 1488"/>
              <a:gd name="T38" fmla="*/ 2147483647 w 3250"/>
              <a:gd name="T39" fmla="*/ 2147483647 h 1488"/>
              <a:gd name="T40" fmla="*/ 2147483647 w 3250"/>
              <a:gd name="T41" fmla="*/ 2147483647 h 1488"/>
              <a:gd name="T42" fmla="*/ 2147483647 w 3250"/>
              <a:gd name="T43" fmla="*/ 2147483647 h 1488"/>
              <a:gd name="T44" fmla="*/ 2147483647 w 3250"/>
              <a:gd name="T45" fmla="*/ 2147483647 h 1488"/>
              <a:gd name="T46" fmla="*/ 2147483647 w 3250"/>
              <a:gd name="T47" fmla="*/ 2147483647 h 1488"/>
              <a:gd name="T48" fmla="*/ 2147483647 w 3250"/>
              <a:gd name="T49" fmla="*/ 2147483647 h 1488"/>
              <a:gd name="T50" fmla="*/ 2147483647 w 3250"/>
              <a:gd name="T51" fmla="*/ 2147483647 h 1488"/>
              <a:gd name="T52" fmla="*/ 2147483647 w 3250"/>
              <a:gd name="T53" fmla="*/ 2147483647 h 1488"/>
              <a:gd name="T54" fmla="*/ 2147483647 w 3250"/>
              <a:gd name="T55" fmla="*/ 2147483647 h 1488"/>
              <a:gd name="T56" fmla="*/ 2147483647 w 3250"/>
              <a:gd name="T57" fmla="*/ 2147483647 h 1488"/>
              <a:gd name="T58" fmla="*/ 2147483647 w 3250"/>
              <a:gd name="T59" fmla="*/ 2147483647 h 1488"/>
              <a:gd name="T60" fmla="*/ 2147483647 w 3250"/>
              <a:gd name="T61" fmla="*/ 2147483647 h 1488"/>
              <a:gd name="T62" fmla="*/ 2147483647 w 3250"/>
              <a:gd name="T63" fmla="*/ 2147483647 h 1488"/>
              <a:gd name="T64" fmla="*/ 2147483647 w 3250"/>
              <a:gd name="T65" fmla="*/ 2147483647 h 1488"/>
              <a:gd name="T66" fmla="*/ 2147483647 w 3250"/>
              <a:gd name="T67" fmla="*/ 2147483647 h 1488"/>
              <a:gd name="T68" fmla="*/ 2147483647 w 3250"/>
              <a:gd name="T69" fmla="*/ 2147483647 h 1488"/>
              <a:gd name="T70" fmla="*/ 2147483647 w 3250"/>
              <a:gd name="T71" fmla="*/ 2147483647 h 1488"/>
              <a:gd name="T72" fmla="*/ 2147483647 w 3250"/>
              <a:gd name="T73" fmla="*/ 2147483647 h 1488"/>
              <a:gd name="T74" fmla="*/ 2147483647 w 3250"/>
              <a:gd name="T75" fmla="*/ 2147483647 h 1488"/>
              <a:gd name="T76" fmla="*/ 2147483647 w 3250"/>
              <a:gd name="T77" fmla="*/ 2147483647 h 1488"/>
              <a:gd name="T78" fmla="*/ 2147483647 w 3250"/>
              <a:gd name="T79" fmla="*/ 2147483647 h 1488"/>
              <a:gd name="T80" fmla="*/ 2147483647 w 3250"/>
              <a:gd name="T81" fmla="*/ 2147483647 h 1488"/>
              <a:gd name="T82" fmla="*/ 2147483647 w 3250"/>
              <a:gd name="T83" fmla="*/ 2147483647 h 1488"/>
              <a:gd name="T84" fmla="*/ 2147483647 w 3250"/>
              <a:gd name="T85" fmla="*/ 2147483647 h 1488"/>
              <a:gd name="T86" fmla="*/ 2147483647 w 3250"/>
              <a:gd name="T87" fmla="*/ 2147483647 h 1488"/>
              <a:gd name="T88" fmla="*/ 2147483647 w 3250"/>
              <a:gd name="T89" fmla="*/ 2147483647 h 1488"/>
              <a:gd name="T90" fmla="*/ 2147483647 w 3250"/>
              <a:gd name="T91" fmla="*/ 2147483647 h 1488"/>
              <a:gd name="T92" fmla="*/ 2147483647 w 3250"/>
              <a:gd name="T93" fmla="*/ 2147483647 h 1488"/>
              <a:gd name="T94" fmla="*/ 2147483647 w 3250"/>
              <a:gd name="T95" fmla="*/ 2147483647 h 1488"/>
              <a:gd name="T96" fmla="*/ 2147483647 w 3250"/>
              <a:gd name="T97" fmla="*/ 2147483647 h 1488"/>
              <a:gd name="T98" fmla="*/ 2147483647 w 3250"/>
              <a:gd name="T99" fmla="*/ 2147483647 h 1488"/>
              <a:gd name="T100" fmla="*/ 2147483647 w 3250"/>
              <a:gd name="T101" fmla="*/ 2147483647 h 1488"/>
              <a:gd name="T102" fmla="*/ 2147483647 w 3250"/>
              <a:gd name="T103" fmla="*/ 2147483647 h 1488"/>
              <a:gd name="T104" fmla="*/ 0 w 3250"/>
              <a:gd name="T105" fmla="*/ 0 h 1488"/>
              <a:gd name="T106" fmla="*/ 3250 w 3250"/>
              <a:gd name="T107" fmla="*/ 1488 h 1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T104" t="T105" r="T106" b="T107"/>
            <a:pathLst>
              <a:path w="3250" h="1488">
                <a:moveTo>
                  <a:pt x="0" y="1488"/>
                </a:moveTo>
                <a:lnTo>
                  <a:pt x="12" y="1484"/>
                </a:lnTo>
                <a:lnTo>
                  <a:pt x="10" y="1452"/>
                </a:lnTo>
                <a:lnTo>
                  <a:pt x="13" y="1448"/>
                </a:lnTo>
                <a:lnTo>
                  <a:pt x="12" y="1371"/>
                </a:lnTo>
                <a:lnTo>
                  <a:pt x="18" y="1370"/>
                </a:lnTo>
                <a:lnTo>
                  <a:pt x="18" y="1325"/>
                </a:lnTo>
                <a:lnTo>
                  <a:pt x="24" y="1323"/>
                </a:lnTo>
                <a:lnTo>
                  <a:pt x="22" y="1277"/>
                </a:lnTo>
                <a:lnTo>
                  <a:pt x="27" y="1274"/>
                </a:lnTo>
                <a:lnTo>
                  <a:pt x="30" y="1212"/>
                </a:lnTo>
                <a:lnTo>
                  <a:pt x="36" y="1208"/>
                </a:lnTo>
                <a:lnTo>
                  <a:pt x="34" y="1149"/>
                </a:lnTo>
                <a:lnTo>
                  <a:pt x="40" y="1146"/>
                </a:lnTo>
                <a:lnTo>
                  <a:pt x="42" y="1125"/>
                </a:lnTo>
                <a:lnTo>
                  <a:pt x="49" y="1124"/>
                </a:lnTo>
                <a:lnTo>
                  <a:pt x="45" y="1100"/>
                </a:lnTo>
                <a:lnTo>
                  <a:pt x="51" y="1097"/>
                </a:lnTo>
                <a:lnTo>
                  <a:pt x="54" y="1070"/>
                </a:lnTo>
                <a:lnTo>
                  <a:pt x="55" y="1038"/>
                </a:lnTo>
                <a:lnTo>
                  <a:pt x="61" y="1037"/>
                </a:lnTo>
                <a:lnTo>
                  <a:pt x="61" y="1007"/>
                </a:lnTo>
                <a:lnTo>
                  <a:pt x="72" y="1007"/>
                </a:lnTo>
                <a:lnTo>
                  <a:pt x="72" y="953"/>
                </a:lnTo>
                <a:lnTo>
                  <a:pt x="81" y="953"/>
                </a:lnTo>
                <a:lnTo>
                  <a:pt x="81" y="936"/>
                </a:lnTo>
                <a:lnTo>
                  <a:pt x="82" y="936"/>
                </a:lnTo>
                <a:lnTo>
                  <a:pt x="84" y="905"/>
                </a:lnTo>
                <a:lnTo>
                  <a:pt x="90" y="906"/>
                </a:lnTo>
                <a:lnTo>
                  <a:pt x="90" y="869"/>
                </a:lnTo>
                <a:lnTo>
                  <a:pt x="96" y="867"/>
                </a:lnTo>
                <a:lnTo>
                  <a:pt x="97" y="851"/>
                </a:lnTo>
                <a:lnTo>
                  <a:pt x="105" y="851"/>
                </a:lnTo>
                <a:lnTo>
                  <a:pt x="102" y="834"/>
                </a:lnTo>
                <a:lnTo>
                  <a:pt x="109" y="833"/>
                </a:lnTo>
                <a:lnTo>
                  <a:pt x="109" y="810"/>
                </a:lnTo>
                <a:lnTo>
                  <a:pt x="115" y="809"/>
                </a:lnTo>
                <a:lnTo>
                  <a:pt x="115" y="798"/>
                </a:lnTo>
                <a:lnTo>
                  <a:pt x="117" y="792"/>
                </a:lnTo>
                <a:lnTo>
                  <a:pt x="121" y="786"/>
                </a:lnTo>
                <a:lnTo>
                  <a:pt x="124" y="774"/>
                </a:lnTo>
                <a:lnTo>
                  <a:pt x="126" y="768"/>
                </a:lnTo>
                <a:lnTo>
                  <a:pt x="130" y="759"/>
                </a:lnTo>
                <a:lnTo>
                  <a:pt x="129" y="752"/>
                </a:lnTo>
                <a:lnTo>
                  <a:pt x="136" y="746"/>
                </a:lnTo>
                <a:lnTo>
                  <a:pt x="132" y="735"/>
                </a:lnTo>
                <a:lnTo>
                  <a:pt x="141" y="723"/>
                </a:lnTo>
                <a:lnTo>
                  <a:pt x="141" y="714"/>
                </a:lnTo>
                <a:lnTo>
                  <a:pt x="144" y="707"/>
                </a:lnTo>
                <a:lnTo>
                  <a:pt x="153" y="699"/>
                </a:lnTo>
                <a:lnTo>
                  <a:pt x="157" y="690"/>
                </a:lnTo>
                <a:lnTo>
                  <a:pt x="160" y="678"/>
                </a:lnTo>
                <a:lnTo>
                  <a:pt x="163" y="669"/>
                </a:lnTo>
                <a:lnTo>
                  <a:pt x="169" y="662"/>
                </a:lnTo>
                <a:lnTo>
                  <a:pt x="177" y="651"/>
                </a:lnTo>
                <a:lnTo>
                  <a:pt x="184" y="647"/>
                </a:lnTo>
                <a:lnTo>
                  <a:pt x="186" y="630"/>
                </a:lnTo>
                <a:lnTo>
                  <a:pt x="196" y="626"/>
                </a:lnTo>
                <a:lnTo>
                  <a:pt x="201" y="618"/>
                </a:lnTo>
                <a:lnTo>
                  <a:pt x="216" y="612"/>
                </a:lnTo>
                <a:lnTo>
                  <a:pt x="214" y="597"/>
                </a:lnTo>
                <a:lnTo>
                  <a:pt x="226" y="593"/>
                </a:lnTo>
                <a:lnTo>
                  <a:pt x="241" y="588"/>
                </a:lnTo>
                <a:lnTo>
                  <a:pt x="243" y="576"/>
                </a:lnTo>
                <a:lnTo>
                  <a:pt x="256" y="572"/>
                </a:lnTo>
                <a:lnTo>
                  <a:pt x="259" y="563"/>
                </a:lnTo>
                <a:lnTo>
                  <a:pt x="268" y="558"/>
                </a:lnTo>
                <a:lnTo>
                  <a:pt x="268" y="549"/>
                </a:lnTo>
                <a:lnTo>
                  <a:pt x="277" y="548"/>
                </a:lnTo>
                <a:lnTo>
                  <a:pt x="280" y="534"/>
                </a:lnTo>
                <a:lnTo>
                  <a:pt x="288" y="528"/>
                </a:lnTo>
                <a:lnTo>
                  <a:pt x="301" y="522"/>
                </a:lnTo>
                <a:lnTo>
                  <a:pt x="315" y="521"/>
                </a:lnTo>
                <a:lnTo>
                  <a:pt x="324" y="507"/>
                </a:lnTo>
                <a:lnTo>
                  <a:pt x="342" y="503"/>
                </a:lnTo>
                <a:lnTo>
                  <a:pt x="348" y="495"/>
                </a:lnTo>
                <a:lnTo>
                  <a:pt x="360" y="491"/>
                </a:lnTo>
                <a:lnTo>
                  <a:pt x="370" y="486"/>
                </a:lnTo>
                <a:lnTo>
                  <a:pt x="390" y="480"/>
                </a:lnTo>
                <a:lnTo>
                  <a:pt x="423" y="479"/>
                </a:lnTo>
                <a:lnTo>
                  <a:pt x="424" y="471"/>
                </a:lnTo>
                <a:lnTo>
                  <a:pt x="433" y="470"/>
                </a:lnTo>
                <a:lnTo>
                  <a:pt x="442" y="464"/>
                </a:lnTo>
                <a:lnTo>
                  <a:pt x="459" y="458"/>
                </a:lnTo>
                <a:lnTo>
                  <a:pt x="465" y="452"/>
                </a:lnTo>
                <a:lnTo>
                  <a:pt x="478" y="449"/>
                </a:lnTo>
                <a:lnTo>
                  <a:pt x="486" y="438"/>
                </a:lnTo>
                <a:lnTo>
                  <a:pt x="499" y="438"/>
                </a:lnTo>
                <a:lnTo>
                  <a:pt x="514" y="435"/>
                </a:lnTo>
                <a:lnTo>
                  <a:pt x="513" y="428"/>
                </a:lnTo>
                <a:lnTo>
                  <a:pt x="520" y="425"/>
                </a:lnTo>
                <a:lnTo>
                  <a:pt x="522" y="420"/>
                </a:lnTo>
                <a:lnTo>
                  <a:pt x="538" y="419"/>
                </a:lnTo>
                <a:lnTo>
                  <a:pt x="540" y="410"/>
                </a:lnTo>
                <a:lnTo>
                  <a:pt x="570" y="410"/>
                </a:lnTo>
                <a:lnTo>
                  <a:pt x="571" y="402"/>
                </a:lnTo>
                <a:lnTo>
                  <a:pt x="588" y="401"/>
                </a:lnTo>
                <a:lnTo>
                  <a:pt x="589" y="392"/>
                </a:lnTo>
                <a:lnTo>
                  <a:pt x="616" y="392"/>
                </a:lnTo>
                <a:lnTo>
                  <a:pt x="615" y="381"/>
                </a:lnTo>
                <a:lnTo>
                  <a:pt x="643" y="383"/>
                </a:lnTo>
                <a:lnTo>
                  <a:pt x="645" y="378"/>
                </a:lnTo>
                <a:lnTo>
                  <a:pt x="658" y="380"/>
                </a:lnTo>
                <a:lnTo>
                  <a:pt x="664" y="371"/>
                </a:lnTo>
                <a:lnTo>
                  <a:pt x="690" y="371"/>
                </a:lnTo>
                <a:lnTo>
                  <a:pt x="688" y="365"/>
                </a:lnTo>
                <a:lnTo>
                  <a:pt x="706" y="366"/>
                </a:lnTo>
                <a:lnTo>
                  <a:pt x="708" y="359"/>
                </a:lnTo>
                <a:lnTo>
                  <a:pt x="720" y="359"/>
                </a:lnTo>
                <a:lnTo>
                  <a:pt x="723" y="353"/>
                </a:lnTo>
                <a:lnTo>
                  <a:pt x="750" y="354"/>
                </a:lnTo>
                <a:lnTo>
                  <a:pt x="750" y="347"/>
                </a:lnTo>
                <a:lnTo>
                  <a:pt x="792" y="347"/>
                </a:lnTo>
                <a:lnTo>
                  <a:pt x="796" y="339"/>
                </a:lnTo>
                <a:lnTo>
                  <a:pt x="814" y="338"/>
                </a:lnTo>
                <a:lnTo>
                  <a:pt x="829" y="335"/>
                </a:lnTo>
                <a:lnTo>
                  <a:pt x="829" y="330"/>
                </a:lnTo>
                <a:lnTo>
                  <a:pt x="850" y="335"/>
                </a:lnTo>
                <a:lnTo>
                  <a:pt x="850" y="323"/>
                </a:lnTo>
                <a:lnTo>
                  <a:pt x="885" y="326"/>
                </a:lnTo>
                <a:lnTo>
                  <a:pt x="885" y="318"/>
                </a:lnTo>
                <a:lnTo>
                  <a:pt x="898" y="320"/>
                </a:lnTo>
                <a:lnTo>
                  <a:pt x="904" y="315"/>
                </a:lnTo>
                <a:lnTo>
                  <a:pt x="918" y="315"/>
                </a:lnTo>
                <a:lnTo>
                  <a:pt x="922" y="305"/>
                </a:lnTo>
                <a:lnTo>
                  <a:pt x="942" y="306"/>
                </a:lnTo>
                <a:lnTo>
                  <a:pt x="943" y="297"/>
                </a:lnTo>
                <a:lnTo>
                  <a:pt x="985" y="296"/>
                </a:lnTo>
                <a:lnTo>
                  <a:pt x="987" y="290"/>
                </a:lnTo>
                <a:lnTo>
                  <a:pt x="1020" y="293"/>
                </a:lnTo>
                <a:lnTo>
                  <a:pt x="1018" y="281"/>
                </a:lnTo>
                <a:lnTo>
                  <a:pt x="1030" y="282"/>
                </a:lnTo>
                <a:lnTo>
                  <a:pt x="1030" y="273"/>
                </a:lnTo>
                <a:lnTo>
                  <a:pt x="1081" y="275"/>
                </a:lnTo>
                <a:lnTo>
                  <a:pt x="1081" y="267"/>
                </a:lnTo>
                <a:lnTo>
                  <a:pt x="1105" y="269"/>
                </a:lnTo>
                <a:lnTo>
                  <a:pt x="1107" y="255"/>
                </a:lnTo>
                <a:lnTo>
                  <a:pt x="1158" y="254"/>
                </a:lnTo>
                <a:lnTo>
                  <a:pt x="1158" y="245"/>
                </a:lnTo>
                <a:lnTo>
                  <a:pt x="1198" y="246"/>
                </a:lnTo>
                <a:lnTo>
                  <a:pt x="1200" y="236"/>
                </a:lnTo>
                <a:lnTo>
                  <a:pt x="1212" y="236"/>
                </a:lnTo>
                <a:lnTo>
                  <a:pt x="1213" y="227"/>
                </a:lnTo>
                <a:lnTo>
                  <a:pt x="1260" y="228"/>
                </a:lnTo>
                <a:lnTo>
                  <a:pt x="1260" y="216"/>
                </a:lnTo>
                <a:lnTo>
                  <a:pt x="1291" y="215"/>
                </a:lnTo>
                <a:lnTo>
                  <a:pt x="1290" y="209"/>
                </a:lnTo>
                <a:lnTo>
                  <a:pt x="1320" y="209"/>
                </a:lnTo>
                <a:lnTo>
                  <a:pt x="1320" y="200"/>
                </a:lnTo>
                <a:lnTo>
                  <a:pt x="1345" y="200"/>
                </a:lnTo>
                <a:lnTo>
                  <a:pt x="1345" y="192"/>
                </a:lnTo>
                <a:lnTo>
                  <a:pt x="1408" y="192"/>
                </a:lnTo>
                <a:lnTo>
                  <a:pt x="1410" y="185"/>
                </a:lnTo>
                <a:lnTo>
                  <a:pt x="1438" y="185"/>
                </a:lnTo>
                <a:lnTo>
                  <a:pt x="1443" y="176"/>
                </a:lnTo>
                <a:lnTo>
                  <a:pt x="1483" y="177"/>
                </a:lnTo>
                <a:lnTo>
                  <a:pt x="1485" y="168"/>
                </a:lnTo>
                <a:lnTo>
                  <a:pt x="1549" y="171"/>
                </a:lnTo>
                <a:lnTo>
                  <a:pt x="1549" y="161"/>
                </a:lnTo>
                <a:lnTo>
                  <a:pt x="1656" y="161"/>
                </a:lnTo>
                <a:lnTo>
                  <a:pt x="1656" y="150"/>
                </a:lnTo>
                <a:lnTo>
                  <a:pt x="1702" y="152"/>
                </a:lnTo>
                <a:lnTo>
                  <a:pt x="1707" y="143"/>
                </a:lnTo>
                <a:lnTo>
                  <a:pt x="1744" y="141"/>
                </a:lnTo>
                <a:lnTo>
                  <a:pt x="1743" y="135"/>
                </a:lnTo>
                <a:lnTo>
                  <a:pt x="1816" y="137"/>
                </a:lnTo>
                <a:lnTo>
                  <a:pt x="1815" y="129"/>
                </a:lnTo>
                <a:lnTo>
                  <a:pt x="1912" y="129"/>
                </a:lnTo>
                <a:lnTo>
                  <a:pt x="1914" y="122"/>
                </a:lnTo>
                <a:lnTo>
                  <a:pt x="1929" y="123"/>
                </a:lnTo>
                <a:lnTo>
                  <a:pt x="1930" y="116"/>
                </a:lnTo>
                <a:lnTo>
                  <a:pt x="1953" y="117"/>
                </a:lnTo>
                <a:lnTo>
                  <a:pt x="1956" y="113"/>
                </a:lnTo>
                <a:lnTo>
                  <a:pt x="1990" y="111"/>
                </a:lnTo>
                <a:lnTo>
                  <a:pt x="1992" y="105"/>
                </a:lnTo>
                <a:lnTo>
                  <a:pt x="2017" y="107"/>
                </a:lnTo>
                <a:lnTo>
                  <a:pt x="2020" y="101"/>
                </a:lnTo>
                <a:lnTo>
                  <a:pt x="2143" y="99"/>
                </a:lnTo>
                <a:lnTo>
                  <a:pt x="2143" y="93"/>
                </a:lnTo>
                <a:lnTo>
                  <a:pt x="2185" y="93"/>
                </a:lnTo>
                <a:lnTo>
                  <a:pt x="2187" y="90"/>
                </a:lnTo>
                <a:lnTo>
                  <a:pt x="2202" y="92"/>
                </a:lnTo>
                <a:lnTo>
                  <a:pt x="2202" y="86"/>
                </a:lnTo>
                <a:lnTo>
                  <a:pt x="2268" y="87"/>
                </a:lnTo>
                <a:lnTo>
                  <a:pt x="2268" y="78"/>
                </a:lnTo>
                <a:lnTo>
                  <a:pt x="2361" y="80"/>
                </a:lnTo>
                <a:lnTo>
                  <a:pt x="2361" y="75"/>
                </a:lnTo>
                <a:lnTo>
                  <a:pt x="2436" y="75"/>
                </a:lnTo>
                <a:lnTo>
                  <a:pt x="2437" y="69"/>
                </a:lnTo>
                <a:lnTo>
                  <a:pt x="2518" y="68"/>
                </a:lnTo>
                <a:lnTo>
                  <a:pt x="2518" y="59"/>
                </a:lnTo>
                <a:lnTo>
                  <a:pt x="2610" y="62"/>
                </a:lnTo>
                <a:lnTo>
                  <a:pt x="2610" y="56"/>
                </a:lnTo>
                <a:lnTo>
                  <a:pt x="2625" y="59"/>
                </a:lnTo>
                <a:lnTo>
                  <a:pt x="2626" y="51"/>
                </a:lnTo>
                <a:lnTo>
                  <a:pt x="2662" y="53"/>
                </a:lnTo>
                <a:lnTo>
                  <a:pt x="2662" y="42"/>
                </a:lnTo>
                <a:lnTo>
                  <a:pt x="2757" y="42"/>
                </a:lnTo>
                <a:lnTo>
                  <a:pt x="2757" y="35"/>
                </a:lnTo>
                <a:lnTo>
                  <a:pt x="2823" y="35"/>
                </a:lnTo>
                <a:lnTo>
                  <a:pt x="2821" y="29"/>
                </a:lnTo>
                <a:lnTo>
                  <a:pt x="2967" y="30"/>
                </a:lnTo>
                <a:lnTo>
                  <a:pt x="2970" y="23"/>
                </a:lnTo>
                <a:lnTo>
                  <a:pt x="3133" y="20"/>
                </a:lnTo>
                <a:lnTo>
                  <a:pt x="3135" y="14"/>
                </a:lnTo>
                <a:lnTo>
                  <a:pt x="3150" y="15"/>
                </a:lnTo>
                <a:lnTo>
                  <a:pt x="3148" y="9"/>
                </a:lnTo>
                <a:lnTo>
                  <a:pt x="3229" y="6"/>
                </a:lnTo>
                <a:lnTo>
                  <a:pt x="3228" y="0"/>
                </a:lnTo>
                <a:lnTo>
                  <a:pt x="3250" y="0"/>
                </a:lnTo>
              </a:path>
            </a:pathLst>
          </a:custGeom>
          <a:noFill/>
          <a:ln w="28440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 Box 12"/>
          <p:cNvSpPr txBox="1">
            <a:spLocks noChangeArrowheads="1"/>
          </p:cNvSpPr>
          <p:nvPr/>
        </p:nvSpPr>
        <p:spPr bwMode="auto">
          <a:xfrm>
            <a:off x="3106737" y="6184900"/>
            <a:ext cx="2384425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Months</a:t>
            </a:r>
          </a:p>
        </p:txBody>
      </p:sp>
      <p:sp>
        <p:nvSpPr>
          <p:cNvPr id="64" name="Text Box 61"/>
          <p:cNvSpPr txBox="1">
            <a:spLocks noChangeArrowheads="1"/>
          </p:cNvSpPr>
          <p:nvPr/>
        </p:nvSpPr>
        <p:spPr bwMode="auto">
          <a:xfrm rot="16200000">
            <a:off x="280520" y="3905717"/>
            <a:ext cx="3616325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K-M estimated rate  (% per year)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801937" y="2679700"/>
            <a:ext cx="1135247" cy="4308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P=0.009</a:t>
            </a:r>
            <a:endParaRPr lang="en-US" sz="2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209800" y="304800"/>
            <a:ext cx="504881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PLATO Trial Results</a:t>
            </a:r>
            <a:endParaRPr lang="en-US" sz="4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77AC-08AC-44D1-BC92-2FF8AA6FEF8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3"/>
          <p:cNvSpPr txBox="1">
            <a:spLocks noChangeArrowheads="1"/>
          </p:cNvSpPr>
          <p:nvPr/>
        </p:nvSpPr>
        <p:spPr bwMode="auto">
          <a:xfrm>
            <a:off x="828675" y="5872163"/>
            <a:ext cx="309999" cy="402291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" name="Text Box 94"/>
          <p:cNvSpPr txBox="1">
            <a:spLocks noChangeArrowheads="1"/>
          </p:cNvSpPr>
          <p:nvPr/>
        </p:nvSpPr>
        <p:spPr bwMode="auto">
          <a:xfrm>
            <a:off x="1338263" y="5872163"/>
            <a:ext cx="309999" cy="402291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" name="Text Box 95"/>
          <p:cNvSpPr txBox="1">
            <a:spLocks noChangeArrowheads="1"/>
          </p:cNvSpPr>
          <p:nvPr/>
        </p:nvSpPr>
        <p:spPr bwMode="auto">
          <a:xfrm>
            <a:off x="1844675" y="5872163"/>
            <a:ext cx="309999" cy="402291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" name="Text Box 96"/>
          <p:cNvSpPr txBox="1">
            <a:spLocks noChangeArrowheads="1"/>
          </p:cNvSpPr>
          <p:nvPr/>
        </p:nvSpPr>
        <p:spPr bwMode="auto">
          <a:xfrm>
            <a:off x="2354263" y="5872163"/>
            <a:ext cx="309999" cy="402291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6" name="Text Box 97"/>
          <p:cNvSpPr txBox="1">
            <a:spLocks noChangeArrowheads="1"/>
          </p:cNvSpPr>
          <p:nvPr/>
        </p:nvSpPr>
        <p:spPr bwMode="auto">
          <a:xfrm>
            <a:off x="2860675" y="5872163"/>
            <a:ext cx="309999" cy="402291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7" name="Text Box 98"/>
          <p:cNvSpPr txBox="1">
            <a:spLocks noChangeArrowheads="1"/>
          </p:cNvSpPr>
          <p:nvPr/>
        </p:nvSpPr>
        <p:spPr bwMode="auto">
          <a:xfrm>
            <a:off x="3333750" y="5872163"/>
            <a:ext cx="438239" cy="402291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8" name="Text Box 99"/>
          <p:cNvSpPr txBox="1">
            <a:spLocks noChangeArrowheads="1"/>
          </p:cNvSpPr>
          <p:nvPr/>
        </p:nvSpPr>
        <p:spPr bwMode="auto">
          <a:xfrm>
            <a:off x="3843338" y="5872163"/>
            <a:ext cx="438239" cy="402291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9" name="Text Box 100"/>
          <p:cNvSpPr txBox="1">
            <a:spLocks noChangeArrowheads="1"/>
          </p:cNvSpPr>
          <p:nvPr/>
        </p:nvSpPr>
        <p:spPr bwMode="auto">
          <a:xfrm>
            <a:off x="517437" y="3355975"/>
            <a:ext cx="438238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0" name="Text Box 101"/>
          <p:cNvSpPr txBox="1">
            <a:spLocks noChangeArrowheads="1"/>
          </p:cNvSpPr>
          <p:nvPr/>
        </p:nvSpPr>
        <p:spPr bwMode="auto">
          <a:xfrm>
            <a:off x="648853" y="4410075"/>
            <a:ext cx="309998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1" name="Text Box 102"/>
          <p:cNvSpPr txBox="1">
            <a:spLocks noChangeArrowheads="1"/>
          </p:cNvSpPr>
          <p:nvPr/>
        </p:nvSpPr>
        <p:spPr bwMode="auto">
          <a:xfrm>
            <a:off x="647266" y="5464175"/>
            <a:ext cx="309998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2" name="Text Box 103"/>
          <p:cNvSpPr txBox="1">
            <a:spLocks noChangeArrowheads="1"/>
          </p:cNvSpPr>
          <p:nvPr/>
        </p:nvSpPr>
        <p:spPr bwMode="auto">
          <a:xfrm>
            <a:off x="517437" y="2301875"/>
            <a:ext cx="438238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13" name="Text Box 104"/>
          <p:cNvSpPr txBox="1">
            <a:spLocks noChangeArrowheads="1"/>
          </p:cNvSpPr>
          <p:nvPr/>
        </p:nvSpPr>
        <p:spPr bwMode="auto">
          <a:xfrm>
            <a:off x="3022600" y="3421063"/>
            <a:ext cx="1404850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Clopidogrel</a:t>
            </a:r>
          </a:p>
        </p:txBody>
      </p:sp>
      <p:sp>
        <p:nvSpPr>
          <p:cNvPr id="14" name="Text Box 105"/>
          <p:cNvSpPr txBox="1">
            <a:spLocks noChangeArrowheads="1"/>
          </p:cNvSpPr>
          <p:nvPr/>
        </p:nvSpPr>
        <p:spPr bwMode="auto">
          <a:xfrm>
            <a:off x="3052763" y="2833688"/>
            <a:ext cx="1238714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Ticagrelor</a:t>
            </a:r>
          </a:p>
        </p:txBody>
      </p:sp>
      <p:sp>
        <p:nvSpPr>
          <p:cNvPr id="15" name="Text Box 106"/>
          <p:cNvSpPr txBox="1">
            <a:spLocks noChangeArrowheads="1"/>
          </p:cNvSpPr>
          <p:nvPr/>
        </p:nvSpPr>
        <p:spPr bwMode="auto">
          <a:xfrm>
            <a:off x="4084638" y="3181350"/>
            <a:ext cx="749350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latin typeface="Times New Roman" pitchFamily="18" charset="0"/>
                <a:cs typeface="Times New Roman" pitchFamily="18" charset="0"/>
              </a:rPr>
              <a:t>11.20</a:t>
            </a:r>
          </a:p>
        </p:txBody>
      </p:sp>
      <p:sp>
        <p:nvSpPr>
          <p:cNvPr id="16" name="Text Box 107"/>
          <p:cNvSpPr txBox="1">
            <a:spLocks noChangeArrowheads="1"/>
          </p:cNvSpPr>
          <p:nvPr/>
        </p:nvSpPr>
        <p:spPr bwMode="auto">
          <a:xfrm>
            <a:off x="4084638" y="2921000"/>
            <a:ext cx="749350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11.58</a:t>
            </a:r>
          </a:p>
        </p:txBody>
      </p:sp>
      <p:sp>
        <p:nvSpPr>
          <p:cNvPr id="17" name="Line 108"/>
          <p:cNvSpPr>
            <a:spLocks noChangeShapeType="1"/>
          </p:cNvSpPr>
          <p:nvPr/>
        </p:nvSpPr>
        <p:spPr bwMode="auto">
          <a:xfrm>
            <a:off x="955675" y="5816600"/>
            <a:ext cx="3162300" cy="1588"/>
          </a:xfrm>
          <a:prstGeom prst="line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ine 109"/>
          <p:cNvSpPr>
            <a:spLocks noChangeShapeType="1"/>
          </p:cNvSpPr>
          <p:nvPr/>
        </p:nvSpPr>
        <p:spPr bwMode="auto">
          <a:xfrm>
            <a:off x="4113213" y="5803900"/>
            <a:ext cx="1587" cy="76200"/>
          </a:xfrm>
          <a:prstGeom prst="line">
            <a:avLst/>
          </a:prstGeom>
          <a:noFill/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Line 110"/>
          <p:cNvSpPr>
            <a:spLocks noChangeShapeType="1"/>
          </p:cNvSpPr>
          <p:nvPr/>
        </p:nvSpPr>
        <p:spPr bwMode="auto">
          <a:xfrm>
            <a:off x="1066800" y="5807075"/>
            <a:ext cx="1588" cy="73025"/>
          </a:xfrm>
          <a:prstGeom prst="line">
            <a:avLst/>
          </a:prstGeom>
          <a:noFill/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Line 111"/>
          <p:cNvSpPr>
            <a:spLocks noChangeShapeType="1"/>
          </p:cNvSpPr>
          <p:nvPr/>
        </p:nvSpPr>
        <p:spPr bwMode="auto">
          <a:xfrm>
            <a:off x="1574800" y="5807075"/>
            <a:ext cx="1588" cy="73025"/>
          </a:xfrm>
          <a:prstGeom prst="line">
            <a:avLst/>
          </a:prstGeom>
          <a:noFill/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Line 112"/>
          <p:cNvSpPr>
            <a:spLocks noChangeShapeType="1"/>
          </p:cNvSpPr>
          <p:nvPr/>
        </p:nvSpPr>
        <p:spPr bwMode="auto">
          <a:xfrm>
            <a:off x="2082800" y="5807075"/>
            <a:ext cx="1588" cy="73025"/>
          </a:xfrm>
          <a:prstGeom prst="line">
            <a:avLst/>
          </a:prstGeom>
          <a:noFill/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Line 113"/>
          <p:cNvSpPr>
            <a:spLocks noChangeShapeType="1"/>
          </p:cNvSpPr>
          <p:nvPr/>
        </p:nvSpPr>
        <p:spPr bwMode="auto">
          <a:xfrm>
            <a:off x="2590800" y="5807075"/>
            <a:ext cx="1588" cy="73025"/>
          </a:xfrm>
          <a:prstGeom prst="line">
            <a:avLst/>
          </a:prstGeom>
          <a:noFill/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Line 114"/>
          <p:cNvSpPr>
            <a:spLocks noChangeShapeType="1"/>
          </p:cNvSpPr>
          <p:nvPr/>
        </p:nvSpPr>
        <p:spPr bwMode="auto">
          <a:xfrm>
            <a:off x="3097213" y="5807075"/>
            <a:ext cx="1587" cy="73025"/>
          </a:xfrm>
          <a:prstGeom prst="line">
            <a:avLst/>
          </a:prstGeom>
          <a:noFill/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Line 115"/>
          <p:cNvSpPr>
            <a:spLocks noChangeShapeType="1"/>
          </p:cNvSpPr>
          <p:nvPr/>
        </p:nvSpPr>
        <p:spPr bwMode="auto">
          <a:xfrm>
            <a:off x="3605213" y="5807075"/>
            <a:ext cx="1587" cy="73025"/>
          </a:xfrm>
          <a:prstGeom prst="line">
            <a:avLst/>
          </a:prstGeom>
          <a:noFill/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Line 116"/>
          <p:cNvSpPr>
            <a:spLocks noChangeShapeType="1"/>
          </p:cNvSpPr>
          <p:nvPr/>
        </p:nvSpPr>
        <p:spPr bwMode="auto">
          <a:xfrm>
            <a:off x="962025" y="2455863"/>
            <a:ext cx="1588" cy="3373437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Line 117"/>
          <p:cNvSpPr>
            <a:spLocks noChangeShapeType="1"/>
          </p:cNvSpPr>
          <p:nvPr/>
        </p:nvSpPr>
        <p:spPr bwMode="auto">
          <a:xfrm>
            <a:off x="922338" y="2470150"/>
            <a:ext cx="42862" cy="1588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Line 118"/>
          <p:cNvSpPr>
            <a:spLocks noChangeShapeType="1"/>
          </p:cNvSpPr>
          <p:nvPr/>
        </p:nvSpPr>
        <p:spPr bwMode="auto">
          <a:xfrm>
            <a:off x="922338" y="3524250"/>
            <a:ext cx="41275" cy="1588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Line 119"/>
          <p:cNvSpPr>
            <a:spLocks noChangeShapeType="1"/>
          </p:cNvSpPr>
          <p:nvPr/>
        </p:nvSpPr>
        <p:spPr bwMode="auto">
          <a:xfrm>
            <a:off x="922338" y="4578350"/>
            <a:ext cx="41275" cy="1588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Line 120"/>
          <p:cNvSpPr>
            <a:spLocks noChangeShapeType="1"/>
          </p:cNvSpPr>
          <p:nvPr/>
        </p:nvSpPr>
        <p:spPr bwMode="auto">
          <a:xfrm>
            <a:off x="922338" y="5632450"/>
            <a:ext cx="41275" cy="1588"/>
          </a:xfrm>
          <a:prstGeom prst="line">
            <a:avLst/>
          </a:prstGeom>
          <a:noFill/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121"/>
          <p:cNvSpPr txBox="1">
            <a:spLocks noChangeArrowheads="1"/>
          </p:cNvSpPr>
          <p:nvPr/>
        </p:nvSpPr>
        <p:spPr bwMode="auto">
          <a:xfrm>
            <a:off x="1036638" y="2800350"/>
            <a:ext cx="1100407" cy="40229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P =0.434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" name="Group 122"/>
          <p:cNvGrpSpPr>
            <a:grpSpLocks/>
          </p:cNvGrpSpPr>
          <p:nvPr/>
        </p:nvGrpSpPr>
        <p:grpSpPr bwMode="auto">
          <a:xfrm>
            <a:off x="1065213" y="3194050"/>
            <a:ext cx="3044825" cy="2443163"/>
            <a:chOff x="3287" y="1322"/>
            <a:chExt cx="1918" cy="1539"/>
          </a:xfrm>
        </p:grpSpPr>
        <p:sp>
          <p:nvSpPr>
            <p:cNvPr id="32" name="AutoShape 123"/>
            <p:cNvSpPr>
              <a:spLocks noChangeArrowheads="1"/>
            </p:cNvSpPr>
            <p:nvPr/>
          </p:nvSpPr>
          <p:spPr bwMode="auto">
            <a:xfrm>
              <a:off x="3287" y="2656"/>
              <a:ext cx="11" cy="206"/>
            </a:xfrm>
            <a:custGeom>
              <a:avLst/>
              <a:gdLst>
                <a:gd name="T0" fmla="*/ 0 w 76"/>
                <a:gd name="T1" fmla="*/ 0 h 824"/>
                <a:gd name="T2" fmla="*/ 0 w 76"/>
                <a:gd name="T3" fmla="*/ 0 h 824"/>
                <a:gd name="T4" fmla="*/ 0 w 76"/>
                <a:gd name="T5" fmla="*/ 0 h 824"/>
                <a:gd name="T6" fmla="*/ 0 w 76"/>
                <a:gd name="T7" fmla="*/ 0 h 824"/>
                <a:gd name="T8" fmla="*/ 0 w 76"/>
                <a:gd name="T9" fmla="*/ 0 h 824"/>
                <a:gd name="T10" fmla="*/ 0 w 76"/>
                <a:gd name="T11" fmla="*/ 0 h 824"/>
                <a:gd name="T12" fmla="*/ 0 w 76"/>
                <a:gd name="T13" fmla="*/ 0 h 824"/>
                <a:gd name="T14" fmla="*/ 0 w 76"/>
                <a:gd name="T15" fmla="*/ 0 h 824"/>
                <a:gd name="T16" fmla="*/ 0 w 76"/>
                <a:gd name="T17" fmla="*/ 0 h 824"/>
                <a:gd name="T18" fmla="*/ 0 w 76"/>
                <a:gd name="T19" fmla="*/ 0 h 824"/>
                <a:gd name="T20" fmla="*/ 0 w 76"/>
                <a:gd name="T21" fmla="*/ 0 h 824"/>
                <a:gd name="T22" fmla="*/ 0 w 76"/>
                <a:gd name="T23" fmla="*/ 0 h 824"/>
                <a:gd name="T24" fmla="*/ 0 w 76"/>
                <a:gd name="T25" fmla="*/ 0 h 824"/>
                <a:gd name="T26" fmla="*/ 0 w 76"/>
                <a:gd name="T27" fmla="*/ 0 h 824"/>
                <a:gd name="T28" fmla="*/ 0 w 76"/>
                <a:gd name="T29" fmla="*/ 0 h 824"/>
                <a:gd name="T30" fmla="*/ 0 w 76"/>
                <a:gd name="T31" fmla="*/ 0 h 824"/>
                <a:gd name="T32" fmla="*/ 0 w 76"/>
                <a:gd name="T33" fmla="*/ 0 h 824"/>
                <a:gd name="T34" fmla="*/ 0 w 76"/>
                <a:gd name="T35" fmla="*/ 0 h 824"/>
                <a:gd name="T36" fmla="*/ 0 w 76"/>
                <a:gd name="T37" fmla="*/ 0 h 824"/>
                <a:gd name="T38" fmla="*/ 0 w 76"/>
                <a:gd name="T39" fmla="*/ 0 h 824"/>
                <a:gd name="T40" fmla="*/ 0 w 76"/>
                <a:gd name="T41" fmla="*/ 0 h 824"/>
                <a:gd name="T42" fmla="*/ 0 w 76"/>
                <a:gd name="T43" fmla="*/ 0 h 824"/>
                <a:gd name="T44" fmla="*/ 0 w 76"/>
                <a:gd name="T45" fmla="*/ 0 h 824"/>
                <a:gd name="T46" fmla="*/ 0 w 76"/>
                <a:gd name="T47" fmla="*/ 0 h 824"/>
                <a:gd name="T48" fmla="*/ 0 w 76"/>
                <a:gd name="T49" fmla="*/ 0 h 824"/>
                <a:gd name="T50" fmla="*/ 0 w 76"/>
                <a:gd name="T51" fmla="*/ 0 h 824"/>
                <a:gd name="T52" fmla="*/ 0 w 76"/>
                <a:gd name="T53" fmla="*/ 0 h 824"/>
                <a:gd name="T54" fmla="*/ 0 w 76"/>
                <a:gd name="T55" fmla="*/ 0 h 824"/>
                <a:gd name="T56" fmla="*/ 0 w 76"/>
                <a:gd name="T57" fmla="*/ 0 h 824"/>
                <a:gd name="T58" fmla="*/ 0 w 76"/>
                <a:gd name="T59" fmla="*/ 0 h 824"/>
                <a:gd name="T60" fmla="*/ 0 w 76"/>
                <a:gd name="T61" fmla="*/ 0 h 824"/>
                <a:gd name="T62" fmla="*/ 0 w 76"/>
                <a:gd name="T63" fmla="*/ 0 h 824"/>
                <a:gd name="T64" fmla="*/ 0 w 76"/>
                <a:gd name="T65" fmla="*/ 0 h 824"/>
                <a:gd name="T66" fmla="*/ 0 w 76"/>
                <a:gd name="T67" fmla="*/ 0 h 824"/>
                <a:gd name="T68" fmla="*/ 0 w 76"/>
                <a:gd name="T69" fmla="*/ 0 h 824"/>
                <a:gd name="T70" fmla="*/ 0 w 76"/>
                <a:gd name="T71" fmla="*/ 0 h 824"/>
                <a:gd name="T72" fmla="*/ 0 w 76"/>
                <a:gd name="T73" fmla="*/ 0 h 824"/>
                <a:gd name="T74" fmla="*/ 0 w 76"/>
                <a:gd name="T75" fmla="*/ 0 h 824"/>
                <a:gd name="T76" fmla="*/ 0 w 76"/>
                <a:gd name="T77" fmla="*/ 0 h 824"/>
                <a:gd name="T78" fmla="*/ 0 w 76"/>
                <a:gd name="T79" fmla="*/ 0 h 824"/>
                <a:gd name="T80" fmla="*/ 0 w 76"/>
                <a:gd name="T81" fmla="*/ 0 h 824"/>
                <a:gd name="T82" fmla="*/ 0 w 76"/>
                <a:gd name="T83" fmla="*/ 0 h 824"/>
                <a:gd name="T84" fmla="*/ 0 w 76"/>
                <a:gd name="T85" fmla="*/ 0 h 824"/>
                <a:gd name="T86" fmla="*/ 0 w 76"/>
                <a:gd name="T87" fmla="*/ 0 h 824"/>
                <a:gd name="T88" fmla="*/ 0 w 76"/>
                <a:gd name="T89" fmla="*/ 0 h 824"/>
                <a:gd name="T90" fmla="*/ 0 w 76"/>
                <a:gd name="T91" fmla="*/ 0 h 824"/>
                <a:gd name="T92" fmla="*/ 0 w 76"/>
                <a:gd name="T93" fmla="*/ 0 h 824"/>
                <a:gd name="T94" fmla="*/ 0 w 76"/>
                <a:gd name="T95" fmla="*/ 0 h 824"/>
                <a:gd name="T96" fmla="*/ 0 w 76"/>
                <a:gd name="T97" fmla="*/ 0 h 824"/>
                <a:gd name="T98" fmla="*/ 0 w 76"/>
                <a:gd name="T99" fmla="*/ 0 h 824"/>
                <a:gd name="T100" fmla="*/ 0 w 76"/>
                <a:gd name="T101" fmla="*/ 0 h 824"/>
                <a:gd name="T102" fmla="*/ 0 w 76"/>
                <a:gd name="T103" fmla="*/ 0 h 824"/>
                <a:gd name="T104" fmla="*/ 0 w 76"/>
                <a:gd name="T105" fmla="*/ 0 h 824"/>
                <a:gd name="T106" fmla="*/ 0 w 76"/>
                <a:gd name="T107" fmla="*/ 0 h 824"/>
                <a:gd name="T108" fmla="*/ 0 w 76"/>
                <a:gd name="T109" fmla="*/ 0 h 824"/>
                <a:gd name="T110" fmla="*/ 0 w 76"/>
                <a:gd name="T111" fmla="*/ 0 h 824"/>
                <a:gd name="T112" fmla="*/ 0 w 76"/>
                <a:gd name="T113" fmla="*/ 0 h 824"/>
                <a:gd name="T114" fmla="*/ 0 w 76"/>
                <a:gd name="T115" fmla="*/ 0 h 824"/>
                <a:gd name="T116" fmla="*/ 0 w 76"/>
                <a:gd name="T117" fmla="*/ 0 h 824"/>
                <a:gd name="T118" fmla="*/ 0 w 76"/>
                <a:gd name="T119" fmla="*/ 0 h 824"/>
                <a:gd name="T120" fmla="*/ 0 w 76"/>
                <a:gd name="T121" fmla="*/ 0 h 824"/>
                <a:gd name="T122" fmla="*/ 0 w 76"/>
                <a:gd name="T123" fmla="*/ 0 h 824"/>
                <a:gd name="T124" fmla="*/ 0 w 76"/>
                <a:gd name="T125" fmla="*/ 0 h 824"/>
                <a:gd name="T126" fmla="*/ 0 w 76"/>
                <a:gd name="T127" fmla="*/ 0 h 824"/>
                <a:gd name="T128" fmla="*/ 76 w 76"/>
                <a:gd name="T129" fmla="*/ 824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T126" t="T127" r="T128" b="T129"/>
              <a:pathLst>
                <a:path w="76" h="824">
                  <a:moveTo>
                    <a:pt x="0" y="824"/>
                  </a:moveTo>
                  <a:lnTo>
                    <a:pt x="36" y="807"/>
                  </a:lnTo>
                  <a:lnTo>
                    <a:pt x="36" y="790"/>
                  </a:lnTo>
                  <a:lnTo>
                    <a:pt x="36" y="766"/>
                  </a:lnTo>
                  <a:lnTo>
                    <a:pt x="36" y="743"/>
                  </a:lnTo>
                  <a:lnTo>
                    <a:pt x="36" y="727"/>
                  </a:lnTo>
                  <a:lnTo>
                    <a:pt x="36" y="715"/>
                  </a:lnTo>
                  <a:lnTo>
                    <a:pt x="36" y="697"/>
                  </a:lnTo>
                  <a:lnTo>
                    <a:pt x="36" y="685"/>
                  </a:lnTo>
                  <a:lnTo>
                    <a:pt x="37" y="674"/>
                  </a:lnTo>
                  <a:lnTo>
                    <a:pt x="37" y="663"/>
                  </a:lnTo>
                  <a:lnTo>
                    <a:pt x="37" y="646"/>
                  </a:lnTo>
                  <a:lnTo>
                    <a:pt x="37" y="628"/>
                  </a:lnTo>
                  <a:lnTo>
                    <a:pt x="37" y="616"/>
                  </a:lnTo>
                  <a:lnTo>
                    <a:pt x="37" y="605"/>
                  </a:lnTo>
                  <a:lnTo>
                    <a:pt x="37" y="593"/>
                  </a:lnTo>
                  <a:lnTo>
                    <a:pt x="38" y="582"/>
                  </a:lnTo>
                  <a:lnTo>
                    <a:pt x="39" y="572"/>
                  </a:lnTo>
                  <a:lnTo>
                    <a:pt x="39" y="560"/>
                  </a:lnTo>
                  <a:lnTo>
                    <a:pt x="39" y="548"/>
                  </a:lnTo>
                  <a:lnTo>
                    <a:pt x="40" y="536"/>
                  </a:lnTo>
                  <a:lnTo>
                    <a:pt x="40" y="525"/>
                  </a:lnTo>
                  <a:lnTo>
                    <a:pt x="40" y="514"/>
                  </a:lnTo>
                  <a:lnTo>
                    <a:pt x="40" y="496"/>
                  </a:lnTo>
                  <a:lnTo>
                    <a:pt x="40" y="484"/>
                  </a:lnTo>
                  <a:lnTo>
                    <a:pt x="42" y="467"/>
                  </a:lnTo>
                  <a:lnTo>
                    <a:pt x="44" y="449"/>
                  </a:lnTo>
                  <a:lnTo>
                    <a:pt x="44" y="438"/>
                  </a:lnTo>
                  <a:lnTo>
                    <a:pt x="44" y="421"/>
                  </a:lnTo>
                  <a:lnTo>
                    <a:pt x="44" y="409"/>
                  </a:lnTo>
                  <a:lnTo>
                    <a:pt x="44" y="391"/>
                  </a:lnTo>
                  <a:lnTo>
                    <a:pt x="44" y="380"/>
                  </a:lnTo>
                  <a:lnTo>
                    <a:pt x="45" y="370"/>
                  </a:lnTo>
                  <a:lnTo>
                    <a:pt x="46" y="357"/>
                  </a:lnTo>
                  <a:lnTo>
                    <a:pt x="46" y="345"/>
                  </a:lnTo>
                  <a:lnTo>
                    <a:pt x="46" y="335"/>
                  </a:lnTo>
                  <a:lnTo>
                    <a:pt x="46" y="323"/>
                  </a:lnTo>
                  <a:lnTo>
                    <a:pt x="47" y="312"/>
                  </a:lnTo>
                  <a:lnTo>
                    <a:pt x="48" y="300"/>
                  </a:lnTo>
                  <a:lnTo>
                    <a:pt x="49" y="289"/>
                  </a:lnTo>
                  <a:lnTo>
                    <a:pt x="50" y="277"/>
                  </a:lnTo>
                  <a:lnTo>
                    <a:pt x="51" y="265"/>
                  </a:lnTo>
                  <a:lnTo>
                    <a:pt x="52" y="254"/>
                  </a:lnTo>
                  <a:lnTo>
                    <a:pt x="52" y="242"/>
                  </a:lnTo>
                  <a:lnTo>
                    <a:pt x="53" y="231"/>
                  </a:lnTo>
                  <a:lnTo>
                    <a:pt x="55" y="220"/>
                  </a:lnTo>
                  <a:lnTo>
                    <a:pt x="56" y="208"/>
                  </a:lnTo>
                  <a:lnTo>
                    <a:pt x="57" y="196"/>
                  </a:lnTo>
                  <a:lnTo>
                    <a:pt x="61" y="184"/>
                  </a:lnTo>
                  <a:lnTo>
                    <a:pt x="61" y="173"/>
                  </a:lnTo>
                  <a:lnTo>
                    <a:pt x="64" y="162"/>
                  </a:lnTo>
                  <a:lnTo>
                    <a:pt x="64" y="150"/>
                  </a:lnTo>
                  <a:lnTo>
                    <a:pt x="65" y="139"/>
                  </a:lnTo>
                  <a:lnTo>
                    <a:pt x="67" y="127"/>
                  </a:lnTo>
                  <a:lnTo>
                    <a:pt x="68" y="115"/>
                  </a:lnTo>
                  <a:lnTo>
                    <a:pt x="69" y="104"/>
                  </a:lnTo>
                  <a:lnTo>
                    <a:pt x="70" y="92"/>
                  </a:lnTo>
                  <a:lnTo>
                    <a:pt x="70" y="81"/>
                  </a:lnTo>
                  <a:lnTo>
                    <a:pt x="72" y="64"/>
                  </a:lnTo>
                  <a:lnTo>
                    <a:pt x="72" y="34"/>
                  </a:lnTo>
                  <a:lnTo>
                    <a:pt x="72" y="23"/>
                  </a:lnTo>
                  <a:lnTo>
                    <a:pt x="76" y="12"/>
                  </a:lnTo>
                  <a:lnTo>
                    <a:pt x="76" y="0"/>
                  </a:lnTo>
                </a:path>
              </a:pathLst>
            </a:custGeom>
            <a:noFill/>
            <a:ln w="28440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AutoShape 124"/>
            <p:cNvSpPr>
              <a:spLocks noChangeArrowheads="1"/>
            </p:cNvSpPr>
            <p:nvPr/>
          </p:nvSpPr>
          <p:spPr bwMode="auto">
            <a:xfrm>
              <a:off x="3298" y="2469"/>
              <a:ext cx="15" cy="187"/>
            </a:xfrm>
            <a:custGeom>
              <a:avLst/>
              <a:gdLst>
                <a:gd name="T0" fmla="*/ 0 w 99"/>
                <a:gd name="T1" fmla="*/ 0 h 749"/>
                <a:gd name="T2" fmla="*/ 0 w 99"/>
                <a:gd name="T3" fmla="*/ 0 h 749"/>
                <a:gd name="T4" fmla="*/ 0 w 99"/>
                <a:gd name="T5" fmla="*/ 0 h 749"/>
                <a:gd name="T6" fmla="*/ 0 w 99"/>
                <a:gd name="T7" fmla="*/ 0 h 749"/>
                <a:gd name="T8" fmla="*/ 0 w 99"/>
                <a:gd name="T9" fmla="*/ 0 h 749"/>
                <a:gd name="T10" fmla="*/ 0 w 99"/>
                <a:gd name="T11" fmla="*/ 0 h 749"/>
                <a:gd name="T12" fmla="*/ 0 w 99"/>
                <a:gd name="T13" fmla="*/ 0 h 749"/>
                <a:gd name="T14" fmla="*/ 0 w 99"/>
                <a:gd name="T15" fmla="*/ 0 h 749"/>
                <a:gd name="T16" fmla="*/ 0 w 99"/>
                <a:gd name="T17" fmla="*/ 0 h 749"/>
                <a:gd name="T18" fmla="*/ 0 w 99"/>
                <a:gd name="T19" fmla="*/ 0 h 749"/>
                <a:gd name="T20" fmla="*/ 0 w 99"/>
                <a:gd name="T21" fmla="*/ 0 h 749"/>
                <a:gd name="T22" fmla="*/ 0 w 99"/>
                <a:gd name="T23" fmla="*/ 0 h 749"/>
                <a:gd name="T24" fmla="*/ 0 w 99"/>
                <a:gd name="T25" fmla="*/ 0 h 749"/>
                <a:gd name="T26" fmla="*/ 0 w 99"/>
                <a:gd name="T27" fmla="*/ 0 h 749"/>
                <a:gd name="T28" fmla="*/ 0 w 99"/>
                <a:gd name="T29" fmla="*/ 0 h 749"/>
                <a:gd name="T30" fmla="*/ 0 w 99"/>
                <a:gd name="T31" fmla="*/ 0 h 749"/>
                <a:gd name="T32" fmla="*/ 0 w 99"/>
                <a:gd name="T33" fmla="*/ 0 h 749"/>
                <a:gd name="T34" fmla="*/ 0 w 99"/>
                <a:gd name="T35" fmla="*/ 0 h 749"/>
                <a:gd name="T36" fmla="*/ 0 w 99"/>
                <a:gd name="T37" fmla="*/ 0 h 749"/>
                <a:gd name="T38" fmla="*/ 0 w 99"/>
                <a:gd name="T39" fmla="*/ 0 h 749"/>
                <a:gd name="T40" fmla="*/ 0 w 99"/>
                <a:gd name="T41" fmla="*/ 0 h 749"/>
                <a:gd name="T42" fmla="*/ 0 w 99"/>
                <a:gd name="T43" fmla="*/ 0 h 749"/>
                <a:gd name="T44" fmla="*/ 0 w 99"/>
                <a:gd name="T45" fmla="*/ 0 h 749"/>
                <a:gd name="T46" fmla="*/ 0 w 99"/>
                <a:gd name="T47" fmla="*/ 0 h 749"/>
                <a:gd name="T48" fmla="*/ 0 w 99"/>
                <a:gd name="T49" fmla="*/ 0 h 749"/>
                <a:gd name="T50" fmla="*/ 0 w 99"/>
                <a:gd name="T51" fmla="*/ 0 h 749"/>
                <a:gd name="T52" fmla="*/ 0 w 99"/>
                <a:gd name="T53" fmla="*/ 0 h 749"/>
                <a:gd name="T54" fmla="*/ 0 w 99"/>
                <a:gd name="T55" fmla="*/ 0 h 749"/>
                <a:gd name="T56" fmla="*/ 0 w 99"/>
                <a:gd name="T57" fmla="*/ 0 h 749"/>
                <a:gd name="T58" fmla="*/ 0 w 99"/>
                <a:gd name="T59" fmla="*/ 0 h 749"/>
                <a:gd name="T60" fmla="*/ 0 w 99"/>
                <a:gd name="T61" fmla="*/ 0 h 749"/>
                <a:gd name="T62" fmla="*/ 0 w 99"/>
                <a:gd name="T63" fmla="*/ 0 h 749"/>
                <a:gd name="T64" fmla="*/ 0 w 99"/>
                <a:gd name="T65" fmla="*/ 0 h 749"/>
                <a:gd name="T66" fmla="*/ 99 w 99"/>
                <a:gd name="T67" fmla="*/ 749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T64" t="T65" r="T66" b="T67"/>
              <a:pathLst>
                <a:path w="99" h="749">
                  <a:moveTo>
                    <a:pt x="0" y="749"/>
                  </a:moveTo>
                  <a:lnTo>
                    <a:pt x="2" y="737"/>
                  </a:lnTo>
                  <a:lnTo>
                    <a:pt x="3" y="725"/>
                  </a:lnTo>
                  <a:lnTo>
                    <a:pt x="4" y="714"/>
                  </a:lnTo>
                  <a:lnTo>
                    <a:pt x="5" y="704"/>
                  </a:lnTo>
                  <a:lnTo>
                    <a:pt x="7" y="692"/>
                  </a:lnTo>
                  <a:lnTo>
                    <a:pt x="8" y="681"/>
                  </a:lnTo>
                  <a:lnTo>
                    <a:pt x="9" y="669"/>
                  </a:lnTo>
                  <a:lnTo>
                    <a:pt x="10" y="657"/>
                  </a:lnTo>
                  <a:lnTo>
                    <a:pt x="11" y="646"/>
                  </a:lnTo>
                  <a:lnTo>
                    <a:pt x="11" y="634"/>
                  </a:lnTo>
                  <a:lnTo>
                    <a:pt x="17" y="623"/>
                  </a:lnTo>
                  <a:lnTo>
                    <a:pt x="18" y="611"/>
                  </a:lnTo>
                  <a:lnTo>
                    <a:pt x="20" y="600"/>
                  </a:lnTo>
                  <a:lnTo>
                    <a:pt x="22" y="588"/>
                  </a:lnTo>
                  <a:lnTo>
                    <a:pt x="23" y="576"/>
                  </a:lnTo>
                  <a:lnTo>
                    <a:pt x="23" y="565"/>
                  </a:lnTo>
                  <a:lnTo>
                    <a:pt x="25" y="554"/>
                  </a:lnTo>
                  <a:lnTo>
                    <a:pt x="26" y="542"/>
                  </a:lnTo>
                  <a:lnTo>
                    <a:pt x="27" y="530"/>
                  </a:lnTo>
                  <a:lnTo>
                    <a:pt x="28" y="518"/>
                  </a:lnTo>
                  <a:lnTo>
                    <a:pt x="28" y="501"/>
                  </a:lnTo>
                  <a:lnTo>
                    <a:pt x="29" y="489"/>
                  </a:lnTo>
                  <a:lnTo>
                    <a:pt x="32" y="479"/>
                  </a:lnTo>
                  <a:lnTo>
                    <a:pt x="32" y="468"/>
                  </a:lnTo>
                  <a:lnTo>
                    <a:pt x="33" y="456"/>
                  </a:lnTo>
                  <a:lnTo>
                    <a:pt x="35" y="444"/>
                  </a:lnTo>
                  <a:lnTo>
                    <a:pt x="36" y="432"/>
                  </a:lnTo>
                  <a:lnTo>
                    <a:pt x="36" y="421"/>
                  </a:lnTo>
                  <a:lnTo>
                    <a:pt x="40" y="410"/>
                  </a:lnTo>
                  <a:lnTo>
                    <a:pt x="43" y="398"/>
                  </a:lnTo>
                  <a:lnTo>
                    <a:pt x="44" y="386"/>
                  </a:lnTo>
                  <a:lnTo>
                    <a:pt x="46" y="374"/>
                  </a:lnTo>
                  <a:lnTo>
                    <a:pt x="46" y="363"/>
                  </a:lnTo>
                  <a:lnTo>
                    <a:pt x="49" y="352"/>
                  </a:lnTo>
                  <a:lnTo>
                    <a:pt x="53" y="340"/>
                  </a:lnTo>
                  <a:lnTo>
                    <a:pt x="54" y="329"/>
                  </a:lnTo>
                  <a:lnTo>
                    <a:pt x="56" y="317"/>
                  </a:lnTo>
                  <a:lnTo>
                    <a:pt x="58" y="305"/>
                  </a:lnTo>
                  <a:lnTo>
                    <a:pt x="58" y="294"/>
                  </a:lnTo>
                  <a:lnTo>
                    <a:pt x="59" y="282"/>
                  </a:lnTo>
                  <a:lnTo>
                    <a:pt x="59" y="271"/>
                  </a:lnTo>
                  <a:lnTo>
                    <a:pt x="61" y="260"/>
                  </a:lnTo>
                  <a:lnTo>
                    <a:pt x="61" y="248"/>
                  </a:lnTo>
                  <a:lnTo>
                    <a:pt x="62" y="236"/>
                  </a:lnTo>
                  <a:lnTo>
                    <a:pt x="63" y="224"/>
                  </a:lnTo>
                  <a:lnTo>
                    <a:pt x="63" y="213"/>
                  </a:lnTo>
                  <a:lnTo>
                    <a:pt x="66" y="196"/>
                  </a:lnTo>
                  <a:lnTo>
                    <a:pt x="66" y="185"/>
                  </a:lnTo>
                  <a:lnTo>
                    <a:pt x="67" y="173"/>
                  </a:lnTo>
                  <a:lnTo>
                    <a:pt x="67" y="161"/>
                  </a:lnTo>
                  <a:lnTo>
                    <a:pt x="67" y="150"/>
                  </a:lnTo>
                  <a:lnTo>
                    <a:pt x="70" y="138"/>
                  </a:lnTo>
                  <a:lnTo>
                    <a:pt x="71" y="127"/>
                  </a:lnTo>
                  <a:lnTo>
                    <a:pt x="76" y="116"/>
                  </a:lnTo>
                  <a:lnTo>
                    <a:pt x="82" y="104"/>
                  </a:lnTo>
                  <a:lnTo>
                    <a:pt x="85" y="92"/>
                  </a:lnTo>
                  <a:lnTo>
                    <a:pt x="90" y="80"/>
                  </a:lnTo>
                  <a:lnTo>
                    <a:pt x="91" y="69"/>
                  </a:lnTo>
                  <a:lnTo>
                    <a:pt x="93" y="58"/>
                  </a:lnTo>
                  <a:lnTo>
                    <a:pt x="93" y="46"/>
                  </a:lnTo>
                  <a:lnTo>
                    <a:pt x="95" y="35"/>
                  </a:lnTo>
                  <a:lnTo>
                    <a:pt x="97" y="23"/>
                  </a:lnTo>
                  <a:lnTo>
                    <a:pt x="97" y="11"/>
                  </a:lnTo>
                  <a:lnTo>
                    <a:pt x="99" y="0"/>
                  </a:lnTo>
                </a:path>
              </a:pathLst>
            </a:custGeom>
            <a:noFill/>
            <a:ln w="28440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AutoShape 125"/>
            <p:cNvSpPr>
              <a:spLocks noChangeArrowheads="1"/>
            </p:cNvSpPr>
            <p:nvPr/>
          </p:nvSpPr>
          <p:spPr bwMode="auto">
            <a:xfrm>
              <a:off x="3313" y="2280"/>
              <a:ext cx="21" cy="189"/>
            </a:xfrm>
            <a:custGeom>
              <a:avLst/>
              <a:gdLst>
                <a:gd name="T0" fmla="*/ 0 w 147"/>
                <a:gd name="T1" fmla="*/ 0 h 752"/>
                <a:gd name="T2" fmla="*/ 0 w 147"/>
                <a:gd name="T3" fmla="*/ 0 h 752"/>
                <a:gd name="T4" fmla="*/ 0 w 147"/>
                <a:gd name="T5" fmla="*/ 0 h 752"/>
                <a:gd name="T6" fmla="*/ 0 w 147"/>
                <a:gd name="T7" fmla="*/ 0 h 752"/>
                <a:gd name="T8" fmla="*/ 0 w 147"/>
                <a:gd name="T9" fmla="*/ 0 h 752"/>
                <a:gd name="T10" fmla="*/ 0 w 147"/>
                <a:gd name="T11" fmla="*/ 0 h 752"/>
                <a:gd name="T12" fmla="*/ 0 w 147"/>
                <a:gd name="T13" fmla="*/ 0 h 752"/>
                <a:gd name="T14" fmla="*/ 0 w 147"/>
                <a:gd name="T15" fmla="*/ 0 h 752"/>
                <a:gd name="T16" fmla="*/ 0 w 147"/>
                <a:gd name="T17" fmla="*/ 0 h 752"/>
                <a:gd name="T18" fmla="*/ 0 w 147"/>
                <a:gd name="T19" fmla="*/ 0 h 752"/>
                <a:gd name="T20" fmla="*/ 0 w 147"/>
                <a:gd name="T21" fmla="*/ 0 h 752"/>
                <a:gd name="T22" fmla="*/ 0 w 147"/>
                <a:gd name="T23" fmla="*/ 0 h 752"/>
                <a:gd name="T24" fmla="*/ 0 w 147"/>
                <a:gd name="T25" fmla="*/ 0 h 752"/>
                <a:gd name="T26" fmla="*/ 0 w 147"/>
                <a:gd name="T27" fmla="*/ 0 h 752"/>
                <a:gd name="T28" fmla="*/ 0 w 147"/>
                <a:gd name="T29" fmla="*/ 0 h 752"/>
                <a:gd name="T30" fmla="*/ 0 w 147"/>
                <a:gd name="T31" fmla="*/ 0 h 752"/>
                <a:gd name="T32" fmla="*/ 0 w 147"/>
                <a:gd name="T33" fmla="*/ 0 h 752"/>
                <a:gd name="T34" fmla="*/ 0 w 147"/>
                <a:gd name="T35" fmla="*/ 0 h 752"/>
                <a:gd name="T36" fmla="*/ 0 w 147"/>
                <a:gd name="T37" fmla="*/ 0 h 752"/>
                <a:gd name="T38" fmla="*/ 0 w 147"/>
                <a:gd name="T39" fmla="*/ 0 h 752"/>
                <a:gd name="T40" fmla="*/ 0 w 147"/>
                <a:gd name="T41" fmla="*/ 0 h 752"/>
                <a:gd name="T42" fmla="*/ 0 w 147"/>
                <a:gd name="T43" fmla="*/ 0 h 752"/>
                <a:gd name="T44" fmla="*/ 0 w 147"/>
                <a:gd name="T45" fmla="*/ 0 h 752"/>
                <a:gd name="T46" fmla="*/ 0 w 147"/>
                <a:gd name="T47" fmla="*/ 0 h 752"/>
                <a:gd name="T48" fmla="*/ 0 w 147"/>
                <a:gd name="T49" fmla="*/ 0 h 752"/>
                <a:gd name="T50" fmla="*/ 0 w 147"/>
                <a:gd name="T51" fmla="*/ 0 h 752"/>
                <a:gd name="T52" fmla="*/ 0 w 147"/>
                <a:gd name="T53" fmla="*/ 0 h 752"/>
                <a:gd name="T54" fmla="*/ 0 w 147"/>
                <a:gd name="T55" fmla="*/ 0 h 752"/>
                <a:gd name="T56" fmla="*/ 0 w 147"/>
                <a:gd name="T57" fmla="*/ 0 h 752"/>
                <a:gd name="T58" fmla="*/ 0 w 147"/>
                <a:gd name="T59" fmla="*/ 0 h 752"/>
                <a:gd name="T60" fmla="*/ 0 w 147"/>
                <a:gd name="T61" fmla="*/ 0 h 752"/>
                <a:gd name="T62" fmla="*/ 0 w 147"/>
                <a:gd name="T63" fmla="*/ 0 h 752"/>
                <a:gd name="T64" fmla="*/ 0 w 147"/>
                <a:gd name="T65" fmla="*/ 0 h 752"/>
                <a:gd name="T66" fmla="*/ 0 w 147"/>
                <a:gd name="T67" fmla="*/ 0 h 752"/>
                <a:gd name="T68" fmla="*/ 0 w 147"/>
                <a:gd name="T69" fmla="*/ 0 h 752"/>
                <a:gd name="T70" fmla="*/ 0 w 147"/>
                <a:gd name="T71" fmla="*/ 0 h 752"/>
                <a:gd name="T72" fmla="*/ 0 w 147"/>
                <a:gd name="T73" fmla="*/ 0 h 752"/>
                <a:gd name="T74" fmla="*/ 0 w 147"/>
                <a:gd name="T75" fmla="*/ 0 h 752"/>
                <a:gd name="T76" fmla="*/ 0 w 147"/>
                <a:gd name="T77" fmla="*/ 0 h 752"/>
                <a:gd name="T78" fmla="*/ 0 w 147"/>
                <a:gd name="T79" fmla="*/ 0 h 752"/>
                <a:gd name="T80" fmla="*/ 0 w 147"/>
                <a:gd name="T81" fmla="*/ 0 h 752"/>
                <a:gd name="T82" fmla="*/ 0 w 147"/>
                <a:gd name="T83" fmla="*/ 0 h 752"/>
                <a:gd name="T84" fmla="*/ 0 w 147"/>
                <a:gd name="T85" fmla="*/ 0 h 752"/>
                <a:gd name="T86" fmla="*/ 0 w 147"/>
                <a:gd name="T87" fmla="*/ 0 h 752"/>
                <a:gd name="T88" fmla="*/ 0 w 147"/>
                <a:gd name="T89" fmla="*/ 0 h 752"/>
                <a:gd name="T90" fmla="*/ 0 w 147"/>
                <a:gd name="T91" fmla="*/ 0 h 752"/>
                <a:gd name="T92" fmla="*/ 0 w 147"/>
                <a:gd name="T93" fmla="*/ 0 h 752"/>
                <a:gd name="T94" fmla="*/ 0 w 147"/>
                <a:gd name="T95" fmla="*/ 0 h 752"/>
                <a:gd name="T96" fmla="*/ 0 w 147"/>
                <a:gd name="T97" fmla="*/ 0 h 752"/>
                <a:gd name="T98" fmla="*/ 0 w 147"/>
                <a:gd name="T99" fmla="*/ 0 h 752"/>
                <a:gd name="T100" fmla="*/ 0 w 147"/>
                <a:gd name="T101" fmla="*/ 0 h 752"/>
                <a:gd name="T102" fmla="*/ 0 w 147"/>
                <a:gd name="T103" fmla="*/ 0 h 752"/>
                <a:gd name="T104" fmla="*/ 0 w 147"/>
                <a:gd name="T105" fmla="*/ 0 h 752"/>
                <a:gd name="T106" fmla="*/ 0 w 147"/>
                <a:gd name="T107" fmla="*/ 0 h 752"/>
                <a:gd name="T108" fmla="*/ 0 w 147"/>
                <a:gd name="T109" fmla="*/ 0 h 752"/>
                <a:gd name="T110" fmla="*/ 0 w 147"/>
                <a:gd name="T111" fmla="*/ 0 h 752"/>
                <a:gd name="T112" fmla="*/ 0 w 147"/>
                <a:gd name="T113" fmla="*/ 0 h 752"/>
                <a:gd name="T114" fmla="*/ 0 w 147"/>
                <a:gd name="T115" fmla="*/ 0 h 752"/>
                <a:gd name="T116" fmla="*/ 0 w 147"/>
                <a:gd name="T117" fmla="*/ 0 h 752"/>
                <a:gd name="T118" fmla="*/ 0 w 147"/>
                <a:gd name="T119" fmla="*/ 0 h 752"/>
                <a:gd name="T120" fmla="*/ 0 w 147"/>
                <a:gd name="T121" fmla="*/ 0 h 752"/>
                <a:gd name="T122" fmla="*/ 0 w 147"/>
                <a:gd name="T123" fmla="*/ 0 h 752"/>
                <a:gd name="T124" fmla="*/ 0 w 147"/>
                <a:gd name="T125" fmla="*/ 0 h 752"/>
                <a:gd name="T126" fmla="*/ 0 w 147"/>
                <a:gd name="T127" fmla="*/ 0 h 752"/>
                <a:gd name="T128" fmla="*/ 147 w 147"/>
                <a:gd name="T129" fmla="*/ 752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T126" t="T127" r="T128" b="T129"/>
              <a:pathLst>
                <a:path w="147" h="752">
                  <a:moveTo>
                    <a:pt x="0" y="752"/>
                  </a:moveTo>
                  <a:lnTo>
                    <a:pt x="1" y="740"/>
                  </a:lnTo>
                  <a:lnTo>
                    <a:pt x="2" y="729"/>
                  </a:lnTo>
                  <a:lnTo>
                    <a:pt x="3" y="718"/>
                  </a:lnTo>
                  <a:lnTo>
                    <a:pt x="4" y="706"/>
                  </a:lnTo>
                  <a:lnTo>
                    <a:pt x="6" y="694"/>
                  </a:lnTo>
                  <a:lnTo>
                    <a:pt x="9" y="682"/>
                  </a:lnTo>
                  <a:lnTo>
                    <a:pt x="16" y="671"/>
                  </a:lnTo>
                  <a:lnTo>
                    <a:pt x="18" y="661"/>
                  </a:lnTo>
                  <a:lnTo>
                    <a:pt x="21" y="648"/>
                  </a:lnTo>
                  <a:lnTo>
                    <a:pt x="25" y="636"/>
                  </a:lnTo>
                  <a:lnTo>
                    <a:pt x="26" y="624"/>
                  </a:lnTo>
                  <a:lnTo>
                    <a:pt x="30" y="614"/>
                  </a:lnTo>
                  <a:lnTo>
                    <a:pt x="31" y="603"/>
                  </a:lnTo>
                  <a:lnTo>
                    <a:pt x="35" y="591"/>
                  </a:lnTo>
                  <a:lnTo>
                    <a:pt x="36" y="580"/>
                  </a:lnTo>
                  <a:lnTo>
                    <a:pt x="37" y="568"/>
                  </a:lnTo>
                  <a:lnTo>
                    <a:pt x="40" y="556"/>
                  </a:lnTo>
                  <a:lnTo>
                    <a:pt x="41" y="545"/>
                  </a:lnTo>
                  <a:lnTo>
                    <a:pt x="42" y="533"/>
                  </a:lnTo>
                  <a:lnTo>
                    <a:pt x="50" y="522"/>
                  </a:lnTo>
                  <a:lnTo>
                    <a:pt x="58" y="511"/>
                  </a:lnTo>
                  <a:lnTo>
                    <a:pt x="63" y="499"/>
                  </a:lnTo>
                  <a:lnTo>
                    <a:pt x="65" y="487"/>
                  </a:lnTo>
                  <a:lnTo>
                    <a:pt x="69" y="469"/>
                  </a:lnTo>
                  <a:lnTo>
                    <a:pt x="70" y="453"/>
                  </a:lnTo>
                  <a:lnTo>
                    <a:pt x="71" y="441"/>
                  </a:lnTo>
                  <a:lnTo>
                    <a:pt x="73" y="430"/>
                  </a:lnTo>
                  <a:lnTo>
                    <a:pt x="73" y="418"/>
                  </a:lnTo>
                  <a:lnTo>
                    <a:pt x="73" y="406"/>
                  </a:lnTo>
                  <a:lnTo>
                    <a:pt x="75" y="395"/>
                  </a:lnTo>
                  <a:lnTo>
                    <a:pt x="75" y="383"/>
                  </a:lnTo>
                  <a:lnTo>
                    <a:pt x="76" y="372"/>
                  </a:lnTo>
                  <a:lnTo>
                    <a:pt x="78" y="360"/>
                  </a:lnTo>
                  <a:lnTo>
                    <a:pt x="80" y="348"/>
                  </a:lnTo>
                  <a:lnTo>
                    <a:pt x="80" y="337"/>
                  </a:lnTo>
                  <a:lnTo>
                    <a:pt x="82" y="325"/>
                  </a:lnTo>
                  <a:lnTo>
                    <a:pt x="89" y="314"/>
                  </a:lnTo>
                  <a:lnTo>
                    <a:pt x="94" y="297"/>
                  </a:lnTo>
                  <a:lnTo>
                    <a:pt x="97" y="286"/>
                  </a:lnTo>
                  <a:lnTo>
                    <a:pt x="100" y="274"/>
                  </a:lnTo>
                  <a:lnTo>
                    <a:pt x="101" y="256"/>
                  </a:lnTo>
                  <a:lnTo>
                    <a:pt x="102" y="246"/>
                  </a:lnTo>
                  <a:lnTo>
                    <a:pt x="103" y="234"/>
                  </a:lnTo>
                  <a:lnTo>
                    <a:pt x="105" y="223"/>
                  </a:lnTo>
                  <a:lnTo>
                    <a:pt x="106" y="211"/>
                  </a:lnTo>
                  <a:lnTo>
                    <a:pt x="108" y="199"/>
                  </a:lnTo>
                  <a:lnTo>
                    <a:pt x="111" y="188"/>
                  </a:lnTo>
                  <a:lnTo>
                    <a:pt x="111" y="176"/>
                  </a:lnTo>
                  <a:lnTo>
                    <a:pt x="112" y="165"/>
                  </a:lnTo>
                  <a:lnTo>
                    <a:pt x="112" y="147"/>
                  </a:lnTo>
                  <a:lnTo>
                    <a:pt x="117" y="135"/>
                  </a:lnTo>
                  <a:lnTo>
                    <a:pt x="123" y="123"/>
                  </a:lnTo>
                  <a:lnTo>
                    <a:pt x="129" y="111"/>
                  </a:lnTo>
                  <a:lnTo>
                    <a:pt x="131" y="99"/>
                  </a:lnTo>
                  <a:lnTo>
                    <a:pt x="134" y="88"/>
                  </a:lnTo>
                  <a:lnTo>
                    <a:pt x="135" y="76"/>
                  </a:lnTo>
                  <a:lnTo>
                    <a:pt x="138" y="59"/>
                  </a:lnTo>
                  <a:lnTo>
                    <a:pt x="139" y="47"/>
                  </a:lnTo>
                  <a:lnTo>
                    <a:pt x="143" y="36"/>
                  </a:lnTo>
                  <a:lnTo>
                    <a:pt x="144" y="24"/>
                  </a:lnTo>
                  <a:lnTo>
                    <a:pt x="146" y="12"/>
                  </a:lnTo>
                  <a:lnTo>
                    <a:pt x="147" y="0"/>
                  </a:lnTo>
                </a:path>
              </a:pathLst>
            </a:custGeom>
            <a:noFill/>
            <a:ln w="28440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AutoShape 126"/>
            <p:cNvSpPr>
              <a:spLocks noChangeArrowheads="1"/>
            </p:cNvSpPr>
            <p:nvPr/>
          </p:nvSpPr>
          <p:spPr bwMode="auto">
            <a:xfrm>
              <a:off x="3334" y="2079"/>
              <a:ext cx="36" cy="201"/>
            </a:xfrm>
            <a:custGeom>
              <a:avLst/>
              <a:gdLst>
                <a:gd name="T0" fmla="*/ 0 w 239"/>
                <a:gd name="T1" fmla="*/ 0 h 806"/>
                <a:gd name="T2" fmla="*/ 0 w 239"/>
                <a:gd name="T3" fmla="*/ 0 h 806"/>
                <a:gd name="T4" fmla="*/ 0 w 239"/>
                <a:gd name="T5" fmla="*/ 0 h 806"/>
                <a:gd name="T6" fmla="*/ 0 w 239"/>
                <a:gd name="T7" fmla="*/ 0 h 806"/>
                <a:gd name="T8" fmla="*/ 0 w 239"/>
                <a:gd name="T9" fmla="*/ 0 h 806"/>
                <a:gd name="T10" fmla="*/ 0 w 239"/>
                <a:gd name="T11" fmla="*/ 0 h 806"/>
                <a:gd name="T12" fmla="*/ 0 w 239"/>
                <a:gd name="T13" fmla="*/ 0 h 806"/>
                <a:gd name="T14" fmla="*/ 0 w 239"/>
                <a:gd name="T15" fmla="*/ 0 h 806"/>
                <a:gd name="T16" fmla="*/ 0 w 239"/>
                <a:gd name="T17" fmla="*/ 0 h 806"/>
                <a:gd name="T18" fmla="*/ 0 w 239"/>
                <a:gd name="T19" fmla="*/ 0 h 806"/>
                <a:gd name="T20" fmla="*/ 0 w 239"/>
                <a:gd name="T21" fmla="*/ 0 h 806"/>
                <a:gd name="T22" fmla="*/ 0 w 239"/>
                <a:gd name="T23" fmla="*/ 0 h 806"/>
                <a:gd name="T24" fmla="*/ 0 w 239"/>
                <a:gd name="T25" fmla="*/ 0 h 806"/>
                <a:gd name="T26" fmla="*/ 0 w 239"/>
                <a:gd name="T27" fmla="*/ 0 h 806"/>
                <a:gd name="T28" fmla="*/ 0 w 239"/>
                <a:gd name="T29" fmla="*/ 0 h 806"/>
                <a:gd name="T30" fmla="*/ 0 w 239"/>
                <a:gd name="T31" fmla="*/ 0 h 806"/>
                <a:gd name="T32" fmla="*/ 0 w 239"/>
                <a:gd name="T33" fmla="*/ 0 h 806"/>
                <a:gd name="T34" fmla="*/ 0 w 239"/>
                <a:gd name="T35" fmla="*/ 0 h 806"/>
                <a:gd name="T36" fmla="*/ 0 w 239"/>
                <a:gd name="T37" fmla="*/ 0 h 806"/>
                <a:gd name="T38" fmla="*/ 0 w 239"/>
                <a:gd name="T39" fmla="*/ 0 h 806"/>
                <a:gd name="T40" fmla="*/ 0 w 239"/>
                <a:gd name="T41" fmla="*/ 0 h 806"/>
                <a:gd name="T42" fmla="*/ 0 w 239"/>
                <a:gd name="T43" fmla="*/ 0 h 806"/>
                <a:gd name="T44" fmla="*/ 0 w 239"/>
                <a:gd name="T45" fmla="*/ 0 h 806"/>
                <a:gd name="T46" fmla="*/ 0 w 239"/>
                <a:gd name="T47" fmla="*/ 0 h 806"/>
                <a:gd name="T48" fmla="*/ 0 w 239"/>
                <a:gd name="T49" fmla="*/ 0 h 806"/>
                <a:gd name="T50" fmla="*/ 0 w 239"/>
                <a:gd name="T51" fmla="*/ 0 h 806"/>
                <a:gd name="T52" fmla="*/ 0 w 239"/>
                <a:gd name="T53" fmla="*/ 0 h 806"/>
                <a:gd name="T54" fmla="*/ 0 w 239"/>
                <a:gd name="T55" fmla="*/ 0 h 806"/>
                <a:gd name="T56" fmla="*/ 0 w 239"/>
                <a:gd name="T57" fmla="*/ 0 h 806"/>
                <a:gd name="T58" fmla="*/ 0 w 239"/>
                <a:gd name="T59" fmla="*/ 0 h 806"/>
                <a:gd name="T60" fmla="*/ 0 w 239"/>
                <a:gd name="T61" fmla="*/ 0 h 806"/>
                <a:gd name="T62" fmla="*/ 0 w 239"/>
                <a:gd name="T63" fmla="*/ 0 h 806"/>
                <a:gd name="T64" fmla="*/ 0 w 239"/>
                <a:gd name="T65" fmla="*/ 0 h 806"/>
                <a:gd name="T66" fmla="*/ 239 w 239"/>
                <a:gd name="T6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T64" t="T65" r="T66" b="T67"/>
              <a:pathLst>
                <a:path w="239" h="806">
                  <a:moveTo>
                    <a:pt x="0" y="806"/>
                  </a:moveTo>
                  <a:lnTo>
                    <a:pt x="1" y="794"/>
                  </a:lnTo>
                  <a:lnTo>
                    <a:pt x="2" y="782"/>
                  </a:lnTo>
                  <a:lnTo>
                    <a:pt x="7" y="770"/>
                  </a:lnTo>
                  <a:lnTo>
                    <a:pt x="8" y="752"/>
                  </a:lnTo>
                  <a:lnTo>
                    <a:pt x="17" y="740"/>
                  </a:lnTo>
                  <a:lnTo>
                    <a:pt x="18" y="728"/>
                  </a:lnTo>
                  <a:lnTo>
                    <a:pt x="20" y="716"/>
                  </a:lnTo>
                  <a:lnTo>
                    <a:pt x="24" y="704"/>
                  </a:lnTo>
                  <a:lnTo>
                    <a:pt x="29" y="692"/>
                  </a:lnTo>
                  <a:lnTo>
                    <a:pt x="31" y="680"/>
                  </a:lnTo>
                  <a:lnTo>
                    <a:pt x="33" y="669"/>
                  </a:lnTo>
                  <a:lnTo>
                    <a:pt x="37" y="657"/>
                  </a:lnTo>
                  <a:lnTo>
                    <a:pt x="40" y="645"/>
                  </a:lnTo>
                  <a:lnTo>
                    <a:pt x="50" y="633"/>
                  </a:lnTo>
                  <a:lnTo>
                    <a:pt x="52" y="621"/>
                  </a:lnTo>
                  <a:lnTo>
                    <a:pt x="60" y="609"/>
                  </a:lnTo>
                  <a:lnTo>
                    <a:pt x="64" y="596"/>
                  </a:lnTo>
                  <a:lnTo>
                    <a:pt x="66" y="584"/>
                  </a:lnTo>
                  <a:lnTo>
                    <a:pt x="67" y="572"/>
                  </a:lnTo>
                  <a:lnTo>
                    <a:pt x="69" y="560"/>
                  </a:lnTo>
                  <a:lnTo>
                    <a:pt x="70" y="548"/>
                  </a:lnTo>
                  <a:lnTo>
                    <a:pt x="74" y="536"/>
                  </a:lnTo>
                  <a:lnTo>
                    <a:pt x="86" y="531"/>
                  </a:lnTo>
                  <a:lnTo>
                    <a:pt x="96" y="524"/>
                  </a:lnTo>
                  <a:lnTo>
                    <a:pt x="102" y="512"/>
                  </a:lnTo>
                  <a:lnTo>
                    <a:pt x="105" y="500"/>
                  </a:lnTo>
                  <a:lnTo>
                    <a:pt x="110" y="488"/>
                  </a:lnTo>
                  <a:lnTo>
                    <a:pt x="111" y="476"/>
                  </a:lnTo>
                  <a:lnTo>
                    <a:pt x="114" y="464"/>
                  </a:lnTo>
                  <a:lnTo>
                    <a:pt x="129" y="451"/>
                  </a:lnTo>
                  <a:lnTo>
                    <a:pt x="131" y="432"/>
                  </a:lnTo>
                  <a:lnTo>
                    <a:pt x="132" y="420"/>
                  </a:lnTo>
                  <a:lnTo>
                    <a:pt x="134" y="408"/>
                  </a:lnTo>
                  <a:lnTo>
                    <a:pt x="135" y="395"/>
                  </a:lnTo>
                  <a:lnTo>
                    <a:pt x="138" y="371"/>
                  </a:lnTo>
                  <a:lnTo>
                    <a:pt x="141" y="353"/>
                  </a:lnTo>
                  <a:lnTo>
                    <a:pt x="146" y="341"/>
                  </a:lnTo>
                  <a:lnTo>
                    <a:pt x="147" y="329"/>
                  </a:lnTo>
                  <a:lnTo>
                    <a:pt x="148" y="315"/>
                  </a:lnTo>
                  <a:lnTo>
                    <a:pt x="148" y="303"/>
                  </a:lnTo>
                  <a:lnTo>
                    <a:pt x="152" y="291"/>
                  </a:lnTo>
                  <a:lnTo>
                    <a:pt x="164" y="285"/>
                  </a:lnTo>
                  <a:lnTo>
                    <a:pt x="168" y="272"/>
                  </a:lnTo>
                  <a:lnTo>
                    <a:pt x="173" y="260"/>
                  </a:lnTo>
                  <a:lnTo>
                    <a:pt x="174" y="248"/>
                  </a:lnTo>
                  <a:lnTo>
                    <a:pt x="176" y="236"/>
                  </a:lnTo>
                  <a:lnTo>
                    <a:pt x="179" y="224"/>
                  </a:lnTo>
                  <a:lnTo>
                    <a:pt x="181" y="211"/>
                  </a:lnTo>
                  <a:lnTo>
                    <a:pt x="183" y="199"/>
                  </a:lnTo>
                  <a:lnTo>
                    <a:pt x="184" y="186"/>
                  </a:lnTo>
                  <a:lnTo>
                    <a:pt x="184" y="174"/>
                  </a:lnTo>
                  <a:lnTo>
                    <a:pt x="187" y="160"/>
                  </a:lnTo>
                  <a:lnTo>
                    <a:pt x="198" y="148"/>
                  </a:lnTo>
                  <a:lnTo>
                    <a:pt x="201" y="136"/>
                  </a:lnTo>
                  <a:lnTo>
                    <a:pt x="205" y="124"/>
                  </a:lnTo>
                  <a:lnTo>
                    <a:pt x="208" y="111"/>
                  </a:lnTo>
                  <a:lnTo>
                    <a:pt x="211" y="99"/>
                  </a:lnTo>
                  <a:lnTo>
                    <a:pt x="212" y="86"/>
                  </a:lnTo>
                  <a:lnTo>
                    <a:pt x="216" y="61"/>
                  </a:lnTo>
                  <a:lnTo>
                    <a:pt x="219" y="49"/>
                  </a:lnTo>
                  <a:lnTo>
                    <a:pt x="225" y="37"/>
                  </a:lnTo>
                  <a:lnTo>
                    <a:pt x="230" y="25"/>
                  </a:lnTo>
                  <a:lnTo>
                    <a:pt x="233" y="12"/>
                  </a:lnTo>
                  <a:lnTo>
                    <a:pt x="239" y="0"/>
                  </a:lnTo>
                </a:path>
              </a:pathLst>
            </a:custGeom>
            <a:noFill/>
            <a:ln w="28440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AutoShape 127"/>
            <p:cNvSpPr>
              <a:spLocks noChangeArrowheads="1"/>
            </p:cNvSpPr>
            <p:nvPr/>
          </p:nvSpPr>
          <p:spPr bwMode="auto">
            <a:xfrm>
              <a:off x="3370" y="1913"/>
              <a:ext cx="76" cy="166"/>
            </a:xfrm>
            <a:custGeom>
              <a:avLst/>
              <a:gdLst>
                <a:gd name="T0" fmla="*/ 0 w 515"/>
                <a:gd name="T1" fmla="*/ 0 h 665"/>
                <a:gd name="T2" fmla="*/ 0 w 515"/>
                <a:gd name="T3" fmla="*/ 0 h 665"/>
                <a:gd name="T4" fmla="*/ 0 w 515"/>
                <a:gd name="T5" fmla="*/ 0 h 665"/>
                <a:gd name="T6" fmla="*/ 0 w 515"/>
                <a:gd name="T7" fmla="*/ 0 h 665"/>
                <a:gd name="T8" fmla="*/ 0 w 515"/>
                <a:gd name="T9" fmla="*/ 0 h 665"/>
                <a:gd name="T10" fmla="*/ 0 w 515"/>
                <a:gd name="T11" fmla="*/ 0 h 665"/>
                <a:gd name="T12" fmla="*/ 0 w 515"/>
                <a:gd name="T13" fmla="*/ 0 h 665"/>
                <a:gd name="T14" fmla="*/ 0 w 515"/>
                <a:gd name="T15" fmla="*/ 0 h 665"/>
                <a:gd name="T16" fmla="*/ 0 w 515"/>
                <a:gd name="T17" fmla="*/ 0 h 665"/>
                <a:gd name="T18" fmla="*/ 0 w 515"/>
                <a:gd name="T19" fmla="*/ 0 h 665"/>
                <a:gd name="T20" fmla="*/ 0 w 515"/>
                <a:gd name="T21" fmla="*/ 0 h 665"/>
                <a:gd name="T22" fmla="*/ 0 w 515"/>
                <a:gd name="T23" fmla="*/ 0 h 665"/>
                <a:gd name="T24" fmla="*/ 0 w 515"/>
                <a:gd name="T25" fmla="*/ 0 h 665"/>
                <a:gd name="T26" fmla="*/ 0 w 515"/>
                <a:gd name="T27" fmla="*/ 0 h 665"/>
                <a:gd name="T28" fmla="*/ 0 w 515"/>
                <a:gd name="T29" fmla="*/ 0 h 665"/>
                <a:gd name="T30" fmla="*/ 0 w 515"/>
                <a:gd name="T31" fmla="*/ 0 h 665"/>
                <a:gd name="T32" fmla="*/ 0 w 515"/>
                <a:gd name="T33" fmla="*/ 0 h 665"/>
                <a:gd name="T34" fmla="*/ 0 w 515"/>
                <a:gd name="T35" fmla="*/ 0 h 665"/>
                <a:gd name="T36" fmla="*/ 0 w 515"/>
                <a:gd name="T37" fmla="*/ 0 h 665"/>
                <a:gd name="T38" fmla="*/ 0 w 515"/>
                <a:gd name="T39" fmla="*/ 0 h 665"/>
                <a:gd name="T40" fmla="*/ 0 w 515"/>
                <a:gd name="T41" fmla="*/ 0 h 665"/>
                <a:gd name="T42" fmla="*/ 0 w 515"/>
                <a:gd name="T43" fmla="*/ 0 h 665"/>
                <a:gd name="T44" fmla="*/ 0 w 515"/>
                <a:gd name="T45" fmla="*/ 0 h 665"/>
                <a:gd name="T46" fmla="*/ 0 w 515"/>
                <a:gd name="T47" fmla="*/ 0 h 665"/>
                <a:gd name="T48" fmla="*/ 0 w 515"/>
                <a:gd name="T49" fmla="*/ 0 h 665"/>
                <a:gd name="T50" fmla="*/ 0 w 515"/>
                <a:gd name="T51" fmla="*/ 0 h 665"/>
                <a:gd name="T52" fmla="*/ 0 w 515"/>
                <a:gd name="T53" fmla="*/ 0 h 665"/>
                <a:gd name="T54" fmla="*/ 0 w 515"/>
                <a:gd name="T55" fmla="*/ 0 h 665"/>
                <a:gd name="T56" fmla="*/ 0 w 515"/>
                <a:gd name="T57" fmla="*/ 0 h 665"/>
                <a:gd name="T58" fmla="*/ 0 w 515"/>
                <a:gd name="T59" fmla="*/ 0 h 665"/>
                <a:gd name="T60" fmla="*/ 0 w 515"/>
                <a:gd name="T61" fmla="*/ 0 h 665"/>
                <a:gd name="T62" fmla="*/ 0 w 515"/>
                <a:gd name="T63" fmla="*/ 0 h 665"/>
                <a:gd name="T64" fmla="*/ 0 w 515"/>
                <a:gd name="T65" fmla="*/ 0 h 665"/>
                <a:gd name="T66" fmla="*/ 0 w 515"/>
                <a:gd name="T67" fmla="*/ 0 h 665"/>
                <a:gd name="T68" fmla="*/ 0 w 515"/>
                <a:gd name="T69" fmla="*/ 0 h 665"/>
                <a:gd name="T70" fmla="*/ 0 w 515"/>
                <a:gd name="T71" fmla="*/ 0 h 665"/>
                <a:gd name="T72" fmla="*/ 0 w 515"/>
                <a:gd name="T73" fmla="*/ 0 h 665"/>
                <a:gd name="T74" fmla="*/ 0 w 515"/>
                <a:gd name="T75" fmla="*/ 0 h 665"/>
                <a:gd name="T76" fmla="*/ 0 w 515"/>
                <a:gd name="T77" fmla="*/ 0 h 665"/>
                <a:gd name="T78" fmla="*/ 0 w 515"/>
                <a:gd name="T79" fmla="*/ 0 h 665"/>
                <a:gd name="T80" fmla="*/ 0 w 515"/>
                <a:gd name="T81" fmla="*/ 0 h 665"/>
                <a:gd name="T82" fmla="*/ 0 w 515"/>
                <a:gd name="T83" fmla="*/ 0 h 665"/>
                <a:gd name="T84" fmla="*/ 0 w 515"/>
                <a:gd name="T85" fmla="*/ 0 h 665"/>
                <a:gd name="T86" fmla="*/ 0 w 515"/>
                <a:gd name="T87" fmla="*/ 0 h 665"/>
                <a:gd name="T88" fmla="*/ 0 w 515"/>
                <a:gd name="T89" fmla="*/ 0 h 665"/>
                <a:gd name="T90" fmla="*/ 0 w 515"/>
                <a:gd name="T91" fmla="*/ 0 h 665"/>
                <a:gd name="T92" fmla="*/ 0 w 515"/>
                <a:gd name="T93" fmla="*/ 0 h 665"/>
                <a:gd name="T94" fmla="*/ 0 w 515"/>
                <a:gd name="T95" fmla="*/ 0 h 665"/>
                <a:gd name="T96" fmla="*/ 0 w 515"/>
                <a:gd name="T97" fmla="*/ 0 h 665"/>
                <a:gd name="T98" fmla="*/ 0 w 515"/>
                <a:gd name="T99" fmla="*/ 0 h 665"/>
                <a:gd name="T100" fmla="*/ 0 w 515"/>
                <a:gd name="T101" fmla="*/ 0 h 665"/>
                <a:gd name="T102" fmla="*/ 0 w 515"/>
                <a:gd name="T103" fmla="*/ 0 h 665"/>
                <a:gd name="T104" fmla="*/ 0 w 515"/>
                <a:gd name="T105" fmla="*/ 0 h 665"/>
                <a:gd name="T106" fmla="*/ 0 w 515"/>
                <a:gd name="T107" fmla="*/ 0 h 665"/>
                <a:gd name="T108" fmla="*/ 0 w 515"/>
                <a:gd name="T109" fmla="*/ 0 h 665"/>
                <a:gd name="T110" fmla="*/ 0 w 515"/>
                <a:gd name="T111" fmla="*/ 0 h 665"/>
                <a:gd name="T112" fmla="*/ 0 w 515"/>
                <a:gd name="T113" fmla="*/ 0 h 665"/>
                <a:gd name="T114" fmla="*/ 0 w 515"/>
                <a:gd name="T115" fmla="*/ 0 h 665"/>
                <a:gd name="T116" fmla="*/ 0 w 515"/>
                <a:gd name="T117" fmla="*/ 0 h 665"/>
                <a:gd name="T118" fmla="*/ 0 w 515"/>
                <a:gd name="T119" fmla="*/ 0 h 665"/>
                <a:gd name="T120" fmla="*/ 0 w 515"/>
                <a:gd name="T121" fmla="*/ 0 h 665"/>
                <a:gd name="T122" fmla="*/ 0 w 515"/>
                <a:gd name="T123" fmla="*/ 0 h 665"/>
                <a:gd name="T124" fmla="*/ 0 w 515"/>
                <a:gd name="T125" fmla="*/ 0 h 665"/>
                <a:gd name="T126" fmla="*/ 0 w 515"/>
                <a:gd name="T127" fmla="*/ 0 h 665"/>
                <a:gd name="T128" fmla="*/ 515 w 515"/>
                <a:gd name="T129" fmla="*/ 665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T126" t="T127" r="T128" b="T129"/>
              <a:pathLst>
                <a:path w="515" h="665">
                  <a:moveTo>
                    <a:pt x="0" y="665"/>
                  </a:moveTo>
                  <a:lnTo>
                    <a:pt x="4" y="652"/>
                  </a:lnTo>
                  <a:lnTo>
                    <a:pt x="8" y="640"/>
                  </a:lnTo>
                  <a:lnTo>
                    <a:pt x="10" y="628"/>
                  </a:lnTo>
                  <a:lnTo>
                    <a:pt x="10" y="615"/>
                  </a:lnTo>
                  <a:lnTo>
                    <a:pt x="10" y="603"/>
                  </a:lnTo>
                  <a:lnTo>
                    <a:pt x="14" y="590"/>
                  </a:lnTo>
                  <a:lnTo>
                    <a:pt x="22" y="576"/>
                  </a:lnTo>
                  <a:lnTo>
                    <a:pt x="34" y="571"/>
                  </a:lnTo>
                  <a:lnTo>
                    <a:pt x="41" y="558"/>
                  </a:lnTo>
                  <a:lnTo>
                    <a:pt x="42" y="546"/>
                  </a:lnTo>
                  <a:lnTo>
                    <a:pt x="46" y="534"/>
                  </a:lnTo>
                  <a:lnTo>
                    <a:pt x="47" y="521"/>
                  </a:lnTo>
                  <a:lnTo>
                    <a:pt x="56" y="514"/>
                  </a:lnTo>
                  <a:lnTo>
                    <a:pt x="60" y="502"/>
                  </a:lnTo>
                  <a:lnTo>
                    <a:pt x="70" y="496"/>
                  </a:lnTo>
                  <a:lnTo>
                    <a:pt x="75" y="484"/>
                  </a:lnTo>
                  <a:lnTo>
                    <a:pt x="77" y="470"/>
                  </a:lnTo>
                  <a:lnTo>
                    <a:pt x="84" y="458"/>
                  </a:lnTo>
                  <a:lnTo>
                    <a:pt x="85" y="445"/>
                  </a:lnTo>
                  <a:lnTo>
                    <a:pt x="98" y="439"/>
                  </a:lnTo>
                  <a:lnTo>
                    <a:pt x="105" y="426"/>
                  </a:lnTo>
                  <a:lnTo>
                    <a:pt x="116" y="414"/>
                  </a:lnTo>
                  <a:lnTo>
                    <a:pt x="124" y="402"/>
                  </a:lnTo>
                  <a:lnTo>
                    <a:pt x="136" y="395"/>
                  </a:lnTo>
                  <a:lnTo>
                    <a:pt x="146" y="389"/>
                  </a:lnTo>
                  <a:lnTo>
                    <a:pt x="154" y="375"/>
                  </a:lnTo>
                  <a:lnTo>
                    <a:pt x="157" y="363"/>
                  </a:lnTo>
                  <a:lnTo>
                    <a:pt x="161" y="351"/>
                  </a:lnTo>
                  <a:lnTo>
                    <a:pt x="187" y="345"/>
                  </a:lnTo>
                  <a:lnTo>
                    <a:pt x="191" y="332"/>
                  </a:lnTo>
                  <a:lnTo>
                    <a:pt x="195" y="319"/>
                  </a:lnTo>
                  <a:lnTo>
                    <a:pt x="217" y="312"/>
                  </a:lnTo>
                  <a:lnTo>
                    <a:pt x="225" y="300"/>
                  </a:lnTo>
                  <a:lnTo>
                    <a:pt x="227" y="288"/>
                  </a:lnTo>
                  <a:lnTo>
                    <a:pt x="230" y="275"/>
                  </a:lnTo>
                  <a:lnTo>
                    <a:pt x="235" y="262"/>
                  </a:lnTo>
                  <a:lnTo>
                    <a:pt x="251" y="255"/>
                  </a:lnTo>
                  <a:lnTo>
                    <a:pt x="258" y="243"/>
                  </a:lnTo>
                  <a:lnTo>
                    <a:pt x="261" y="230"/>
                  </a:lnTo>
                  <a:lnTo>
                    <a:pt x="279" y="217"/>
                  </a:lnTo>
                  <a:lnTo>
                    <a:pt x="285" y="204"/>
                  </a:lnTo>
                  <a:lnTo>
                    <a:pt x="291" y="192"/>
                  </a:lnTo>
                  <a:lnTo>
                    <a:pt x="296" y="180"/>
                  </a:lnTo>
                  <a:lnTo>
                    <a:pt x="302" y="167"/>
                  </a:lnTo>
                  <a:lnTo>
                    <a:pt x="312" y="154"/>
                  </a:lnTo>
                  <a:lnTo>
                    <a:pt x="321" y="147"/>
                  </a:lnTo>
                  <a:lnTo>
                    <a:pt x="331" y="141"/>
                  </a:lnTo>
                  <a:lnTo>
                    <a:pt x="337" y="129"/>
                  </a:lnTo>
                  <a:lnTo>
                    <a:pt x="359" y="122"/>
                  </a:lnTo>
                  <a:lnTo>
                    <a:pt x="373" y="116"/>
                  </a:lnTo>
                  <a:lnTo>
                    <a:pt x="397" y="109"/>
                  </a:lnTo>
                  <a:lnTo>
                    <a:pt x="409" y="102"/>
                  </a:lnTo>
                  <a:lnTo>
                    <a:pt x="428" y="89"/>
                  </a:lnTo>
                  <a:lnTo>
                    <a:pt x="446" y="84"/>
                  </a:lnTo>
                  <a:lnTo>
                    <a:pt x="456" y="77"/>
                  </a:lnTo>
                  <a:lnTo>
                    <a:pt x="468" y="71"/>
                  </a:lnTo>
                  <a:lnTo>
                    <a:pt x="476" y="58"/>
                  </a:lnTo>
                  <a:lnTo>
                    <a:pt x="479" y="45"/>
                  </a:lnTo>
                  <a:lnTo>
                    <a:pt x="495" y="33"/>
                  </a:lnTo>
                  <a:lnTo>
                    <a:pt x="502" y="18"/>
                  </a:lnTo>
                  <a:lnTo>
                    <a:pt x="511" y="12"/>
                  </a:lnTo>
                  <a:lnTo>
                    <a:pt x="515" y="0"/>
                  </a:lnTo>
                </a:path>
              </a:pathLst>
            </a:custGeom>
            <a:noFill/>
            <a:ln w="28440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AutoShape 128"/>
            <p:cNvSpPr>
              <a:spLocks noChangeArrowheads="1"/>
            </p:cNvSpPr>
            <p:nvPr/>
          </p:nvSpPr>
          <p:spPr bwMode="auto">
            <a:xfrm>
              <a:off x="3446" y="1791"/>
              <a:ext cx="123" cy="122"/>
            </a:xfrm>
            <a:custGeom>
              <a:avLst/>
              <a:gdLst>
                <a:gd name="T0" fmla="*/ 0 w 830"/>
                <a:gd name="T1" fmla="*/ 0 h 485"/>
                <a:gd name="T2" fmla="*/ 0 w 830"/>
                <a:gd name="T3" fmla="*/ 0 h 485"/>
                <a:gd name="T4" fmla="*/ 0 w 830"/>
                <a:gd name="T5" fmla="*/ 0 h 485"/>
                <a:gd name="T6" fmla="*/ 0 w 830"/>
                <a:gd name="T7" fmla="*/ 0 h 485"/>
                <a:gd name="T8" fmla="*/ 0 w 830"/>
                <a:gd name="T9" fmla="*/ 0 h 485"/>
                <a:gd name="T10" fmla="*/ 0 w 830"/>
                <a:gd name="T11" fmla="*/ 0 h 485"/>
                <a:gd name="T12" fmla="*/ 0 w 830"/>
                <a:gd name="T13" fmla="*/ 0 h 485"/>
                <a:gd name="T14" fmla="*/ 0 w 830"/>
                <a:gd name="T15" fmla="*/ 0 h 485"/>
                <a:gd name="T16" fmla="*/ 0 w 830"/>
                <a:gd name="T17" fmla="*/ 0 h 485"/>
                <a:gd name="T18" fmla="*/ 0 w 830"/>
                <a:gd name="T19" fmla="*/ 0 h 485"/>
                <a:gd name="T20" fmla="*/ 0 w 830"/>
                <a:gd name="T21" fmla="*/ 0 h 485"/>
                <a:gd name="T22" fmla="*/ 0 w 830"/>
                <a:gd name="T23" fmla="*/ 0 h 485"/>
                <a:gd name="T24" fmla="*/ 0 w 830"/>
                <a:gd name="T25" fmla="*/ 0 h 485"/>
                <a:gd name="T26" fmla="*/ 0 w 830"/>
                <a:gd name="T27" fmla="*/ 0 h 485"/>
                <a:gd name="T28" fmla="*/ 0 w 830"/>
                <a:gd name="T29" fmla="*/ 0 h 485"/>
                <a:gd name="T30" fmla="*/ 0 w 830"/>
                <a:gd name="T31" fmla="*/ 0 h 485"/>
                <a:gd name="T32" fmla="*/ 0 w 830"/>
                <a:gd name="T33" fmla="*/ 0 h 485"/>
                <a:gd name="T34" fmla="*/ 0 w 830"/>
                <a:gd name="T35" fmla="*/ 0 h 485"/>
                <a:gd name="T36" fmla="*/ 0 w 830"/>
                <a:gd name="T37" fmla="*/ 0 h 485"/>
                <a:gd name="T38" fmla="*/ 0 w 830"/>
                <a:gd name="T39" fmla="*/ 0 h 485"/>
                <a:gd name="T40" fmla="*/ 0 w 830"/>
                <a:gd name="T41" fmla="*/ 0 h 485"/>
                <a:gd name="T42" fmla="*/ 0 w 830"/>
                <a:gd name="T43" fmla="*/ 0 h 485"/>
                <a:gd name="T44" fmla="*/ 0 w 830"/>
                <a:gd name="T45" fmla="*/ 0 h 485"/>
                <a:gd name="T46" fmla="*/ 0 w 830"/>
                <a:gd name="T47" fmla="*/ 0 h 485"/>
                <a:gd name="T48" fmla="*/ 0 w 830"/>
                <a:gd name="T49" fmla="*/ 0 h 485"/>
                <a:gd name="T50" fmla="*/ 0 w 830"/>
                <a:gd name="T51" fmla="*/ 0 h 485"/>
                <a:gd name="T52" fmla="*/ 0 w 830"/>
                <a:gd name="T53" fmla="*/ 0 h 485"/>
                <a:gd name="T54" fmla="*/ 0 w 830"/>
                <a:gd name="T55" fmla="*/ 0 h 485"/>
                <a:gd name="T56" fmla="*/ 0 w 830"/>
                <a:gd name="T57" fmla="*/ 0 h 485"/>
                <a:gd name="T58" fmla="*/ 0 w 830"/>
                <a:gd name="T59" fmla="*/ 0 h 485"/>
                <a:gd name="T60" fmla="*/ 0 w 830"/>
                <a:gd name="T61" fmla="*/ 0 h 485"/>
                <a:gd name="T62" fmla="*/ 0 w 830"/>
                <a:gd name="T63" fmla="*/ 0 h 485"/>
                <a:gd name="T64" fmla="*/ 0 w 830"/>
                <a:gd name="T65" fmla="*/ 0 h 485"/>
                <a:gd name="T66" fmla="*/ 830 w 830"/>
                <a:gd name="T6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T64" t="T65" r="T66" b="T67"/>
              <a:pathLst>
                <a:path w="830" h="485">
                  <a:moveTo>
                    <a:pt x="0" y="485"/>
                  </a:moveTo>
                  <a:lnTo>
                    <a:pt x="26" y="472"/>
                  </a:lnTo>
                  <a:lnTo>
                    <a:pt x="32" y="459"/>
                  </a:lnTo>
                  <a:lnTo>
                    <a:pt x="48" y="445"/>
                  </a:lnTo>
                  <a:lnTo>
                    <a:pt x="60" y="433"/>
                  </a:lnTo>
                  <a:lnTo>
                    <a:pt x="75" y="427"/>
                  </a:lnTo>
                  <a:lnTo>
                    <a:pt x="99" y="420"/>
                  </a:lnTo>
                  <a:lnTo>
                    <a:pt x="109" y="414"/>
                  </a:lnTo>
                  <a:lnTo>
                    <a:pt x="133" y="401"/>
                  </a:lnTo>
                  <a:lnTo>
                    <a:pt x="144" y="388"/>
                  </a:lnTo>
                  <a:lnTo>
                    <a:pt x="152" y="375"/>
                  </a:lnTo>
                  <a:lnTo>
                    <a:pt x="183" y="368"/>
                  </a:lnTo>
                  <a:lnTo>
                    <a:pt x="195" y="356"/>
                  </a:lnTo>
                  <a:lnTo>
                    <a:pt x="205" y="343"/>
                  </a:lnTo>
                  <a:lnTo>
                    <a:pt x="214" y="330"/>
                  </a:lnTo>
                  <a:lnTo>
                    <a:pt x="217" y="317"/>
                  </a:lnTo>
                  <a:lnTo>
                    <a:pt x="221" y="304"/>
                  </a:lnTo>
                  <a:lnTo>
                    <a:pt x="247" y="297"/>
                  </a:lnTo>
                  <a:lnTo>
                    <a:pt x="252" y="284"/>
                  </a:lnTo>
                  <a:lnTo>
                    <a:pt x="278" y="277"/>
                  </a:lnTo>
                  <a:lnTo>
                    <a:pt x="290" y="264"/>
                  </a:lnTo>
                  <a:lnTo>
                    <a:pt x="301" y="251"/>
                  </a:lnTo>
                  <a:lnTo>
                    <a:pt x="317" y="245"/>
                  </a:lnTo>
                  <a:lnTo>
                    <a:pt x="325" y="231"/>
                  </a:lnTo>
                  <a:lnTo>
                    <a:pt x="349" y="225"/>
                  </a:lnTo>
                  <a:lnTo>
                    <a:pt x="359" y="218"/>
                  </a:lnTo>
                  <a:lnTo>
                    <a:pt x="361" y="212"/>
                  </a:lnTo>
                  <a:lnTo>
                    <a:pt x="366" y="205"/>
                  </a:lnTo>
                  <a:lnTo>
                    <a:pt x="378" y="199"/>
                  </a:lnTo>
                  <a:lnTo>
                    <a:pt x="386" y="192"/>
                  </a:lnTo>
                  <a:lnTo>
                    <a:pt x="398" y="192"/>
                  </a:lnTo>
                  <a:lnTo>
                    <a:pt x="403" y="186"/>
                  </a:lnTo>
                  <a:lnTo>
                    <a:pt x="410" y="179"/>
                  </a:lnTo>
                  <a:lnTo>
                    <a:pt x="415" y="172"/>
                  </a:lnTo>
                  <a:lnTo>
                    <a:pt x="427" y="166"/>
                  </a:lnTo>
                  <a:lnTo>
                    <a:pt x="430" y="159"/>
                  </a:lnTo>
                  <a:lnTo>
                    <a:pt x="430" y="153"/>
                  </a:lnTo>
                  <a:lnTo>
                    <a:pt x="435" y="145"/>
                  </a:lnTo>
                  <a:lnTo>
                    <a:pt x="456" y="140"/>
                  </a:lnTo>
                  <a:lnTo>
                    <a:pt x="466" y="133"/>
                  </a:lnTo>
                  <a:lnTo>
                    <a:pt x="471" y="127"/>
                  </a:lnTo>
                  <a:lnTo>
                    <a:pt x="486" y="119"/>
                  </a:lnTo>
                  <a:lnTo>
                    <a:pt x="506" y="119"/>
                  </a:lnTo>
                  <a:lnTo>
                    <a:pt x="516" y="112"/>
                  </a:lnTo>
                  <a:lnTo>
                    <a:pt x="536" y="106"/>
                  </a:lnTo>
                  <a:lnTo>
                    <a:pt x="551" y="99"/>
                  </a:lnTo>
                  <a:lnTo>
                    <a:pt x="578" y="93"/>
                  </a:lnTo>
                  <a:lnTo>
                    <a:pt x="583" y="86"/>
                  </a:lnTo>
                  <a:lnTo>
                    <a:pt x="599" y="80"/>
                  </a:lnTo>
                  <a:lnTo>
                    <a:pt x="605" y="73"/>
                  </a:lnTo>
                  <a:lnTo>
                    <a:pt x="615" y="73"/>
                  </a:lnTo>
                  <a:lnTo>
                    <a:pt x="647" y="67"/>
                  </a:lnTo>
                  <a:lnTo>
                    <a:pt x="648" y="60"/>
                  </a:lnTo>
                  <a:lnTo>
                    <a:pt x="656" y="52"/>
                  </a:lnTo>
                  <a:lnTo>
                    <a:pt x="686" y="52"/>
                  </a:lnTo>
                  <a:lnTo>
                    <a:pt x="717" y="47"/>
                  </a:lnTo>
                  <a:lnTo>
                    <a:pt x="731" y="40"/>
                  </a:lnTo>
                  <a:lnTo>
                    <a:pt x="746" y="33"/>
                  </a:lnTo>
                  <a:lnTo>
                    <a:pt x="747" y="26"/>
                  </a:lnTo>
                  <a:lnTo>
                    <a:pt x="749" y="20"/>
                  </a:lnTo>
                  <a:lnTo>
                    <a:pt x="750" y="13"/>
                  </a:lnTo>
                  <a:lnTo>
                    <a:pt x="794" y="13"/>
                  </a:lnTo>
                  <a:lnTo>
                    <a:pt x="801" y="6"/>
                  </a:lnTo>
                  <a:lnTo>
                    <a:pt x="801" y="0"/>
                  </a:lnTo>
                  <a:lnTo>
                    <a:pt x="830" y="0"/>
                  </a:lnTo>
                </a:path>
              </a:pathLst>
            </a:custGeom>
            <a:noFill/>
            <a:ln w="28440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AutoShape 129"/>
            <p:cNvSpPr>
              <a:spLocks noChangeArrowheads="1"/>
            </p:cNvSpPr>
            <p:nvPr/>
          </p:nvSpPr>
          <p:spPr bwMode="auto">
            <a:xfrm>
              <a:off x="3570" y="1704"/>
              <a:ext cx="132" cy="88"/>
            </a:xfrm>
            <a:custGeom>
              <a:avLst/>
              <a:gdLst>
                <a:gd name="T0" fmla="*/ 0 w 889"/>
                <a:gd name="T1" fmla="*/ 0 h 353"/>
                <a:gd name="T2" fmla="*/ 0 w 889"/>
                <a:gd name="T3" fmla="*/ 0 h 353"/>
                <a:gd name="T4" fmla="*/ 0 w 889"/>
                <a:gd name="T5" fmla="*/ 0 h 353"/>
                <a:gd name="T6" fmla="*/ 0 w 889"/>
                <a:gd name="T7" fmla="*/ 0 h 353"/>
                <a:gd name="T8" fmla="*/ 0 w 889"/>
                <a:gd name="T9" fmla="*/ 0 h 353"/>
                <a:gd name="T10" fmla="*/ 0 w 889"/>
                <a:gd name="T11" fmla="*/ 0 h 353"/>
                <a:gd name="T12" fmla="*/ 0 w 889"/>
                <a:gd name="T13" fmla="*/ 0 h 353"/>
                <a:gd name="T14" fmla="*/ 0 w 889"/>
                <a:gd name="T15" fmla="*/ 0 h 353"/>
                <a:gd name="T16" fmla="*/ 0 w 889"/>
                <a:gd name="T17" fmla="*/ 0 h 353"/>
                <a:gd name="T18" fmla="*/ 0 w 889"/>
                <a:gd name="T19" fmla="*/ 0 h 353"/>
                <a:gd name="T20" fmla="*/ 0 w 889"/>
                <a:gd name="T21" fmla="*/ 0 h 353"/>
                <a:gd name="T22" fmla="*/ 0 w 889"/>
                <a:gd name="T23" fmla="*/ 0 h 353"/>
                <a:gd name="T24" fmla="*/ 0 w 889"/>
                <a:gd name="T25" fmla="*/ 0 h 353"/>
                <a:gd name="T26" fmla="*/ 0 w 889"/>
                <a:gd name="T27" fmla="*/ 0 h 353"/>
                <a:gd name="T28" fmla="*/ 0 w 889"/>
                <a:gd name="T29" fmla="*/ 0 h 353"/>
                <a:gd name="T30" fmla="*/ 0 w 889"/>
                <a:gd name="T31" fmla="*/ 0 h 353"/>
                <a:gd name="T32" fmla="*/ 0 w 889"/>
                <a:gd name="T33" fmla="*/ 0 h 353"/>
                <a:gd name="T34" fmla="*/ 0 w 889"/>
                <a:gd name="T35" fmla="*/ 0 h 353"/>
                <a:gd name="T36" fmla="*/ 0 w 889"/>
                <a:gd name="T37" fmla="*/ 0 h 353"/>
                <a:gd name="T38" fmla="*/ 0 w 889"/>
                <a:gd name="T39" fmla="*/ 0 h 353"/>
                <a:gd name="T40" fmla="*/ 0 w 889"/>
                <a:gd name="T41" fmla="*/ 0 h 353"/>
                <a:gd name="T42" fmla="*/ 0 w 889"/>
                <a:gd name="T43" fmla="*/ 0 h 353"/>
                <a:gd name="T44" fmla="*/ 0 w 889"/>
                <a:gd name="T45" fmla="*/ 0 h 353"/>
                <a:gd name="T46" fmla="*/ 0 w 889"/>
                <a:gd name="T47" fmla="*/ 0 h 353"/>
                <a:gd name="T48" fmla="*/ 0 w 889"/>
                <a:gd name="T49" fmla="*/ 0 h 353"/>
                <a:gd name="T50" fmla="*/ 0 w 889"/>
                <a:gd name="T51" fmla="*/ 0 h 353"/>
                <a:gd name="T52" fmla="*/ 0 w 889"/>
                <a:gd name="T53" fmla="*/ 0 h 353"/>
                <a:gd name="T54" fmla="*/ 0 w 889"/>
                <a:gd name="T55" fmla="*/ 0 h 353"/>
                <a:gd name="T56" fmla="*/ 0 w 889"/>
                <a:gd name="T57" fmla="*/ 0 h 353"/>
                <a:gd name="T58" fmla="*/ 0 w 889"/>
                <a:gd name="T59" fmla="*/ 0 h 353"/>
                <a:gd name="T60" fmla="*/ 0 w 889"/>
                <a:gd name="T61" fmla="*/ 0 h 353"/>
                <a:gd name="T62" fmla="*/ 0 w 889"/>
                <a:gd name="T63" fmla="*/ 0 h 353"/>
                <a:gd name="T64" fmla="*/ 0 w 889"/>
                <a:gd name="T65" fmla="*/ 0 h 353"/>
                <a:gd name="T66" fmla="*/ 0 w 889"/>
                <a:gd name="T67" fmla="*/ 0 h 353"/>
                <a:gd name="T68" fmla="*/ 0 w 889"/>
                <a:gd name="T69" fmla="*/ 0 h 353"/>
                <a:gd name="T70" fmla="*/ 0 w 889"/>
                <a:gd name="T71" fmla="*/ 0 h 353"/>
                <a:gd name="T72" fmla="*/ 0 w 889"/>
                <a:gd name="T73" fmla="*/ 0 h 353"/>
                <a:gd name="T74" fmla="*/ 0 w 889"/>
                <a:gd name="T75" fmla="*/ 0 h 353"/>
                <a:gd name="T76" fmla="*/ 0 w 889"/>
                <a:gd name="T77" fmla="*/ 0 h 353"/>
                <a:gd name="T78" fmla="*/ 0 w 889"/>
                <a:gd name="T79" fmla="*/ 0 h 353"/>
                <a:gd name="T80" fmla="*/ 0 w 889"/>
                <a:gd name="T81" fmla="*/ 0 h 353"/>
                <a:gd name="T82" fmla="*/ 0 w 889"/>
                <a:gd name="T83" fmla="*/ 0 h 353"/>
                <a:gd name="T84" fmla="*/ 0 w 889"/>
                <a:gd name="T85" fmla="*/ 0 h 353"/>
                <a:gd name="T86" fmla="*/ 0 w 889"/>
                <a:gd name="T87" fmla="*/ 0 h 353"/>
                <a:gd name="T88" fmla="*/ 0 w 889"/>
                <a:gd name="T89" fmla="*/ 0 h 353"/>
                <a:gd name="T90" fmla="*/ 0 w 889"/>
                <a:gd name="T91" fmla="*/ 0 h 353"/>
                <a:gd name="T92" fmla="*/ 0 w 889"/>
                <a:gd name="T93" fmla="*/ 0 h 353"/>
                <a:gd name="T94" fmla="*/ 0 w 889"/>
                <a:gd name="T95" fmla="*/ 0 h 353"/>
                <a:gd name="T96" fmla="*/ 0 w 889"/>
                <a:gd name="T97" fmla="*/ 0 h 353"/>
                <a:gd name="T98" fmla="*/ 0 w 889"/>
                <a:gd name="T99" fmla="*/ 0 h 353"/>
                <a:gd name="T100" fmla="*/ 0 w 889"/>
                <a:gd name="T101" fmla="*/ 0 h 353"/>
                <a:gd name="T102" fmla="*/ 0 w 889"/>
                <a:gd name="T103" fmla="*/ 0 h 353"/>
                <a:gd name="T104" fmla="*/ 0 w 889"/>
                <a:gd name="T105" fmla="*/ 0 h 353"/>
                <a:gd name="T106" fmla="*/ 0 w 889"/>
                <a:gd name="T107" fmla="*/ 0 h 353"/>
                <a:gd name="T108" fmla="*/ 0 w 889"/>
                <a:gd name="T109" fmla="*/ 0 h 353"/>
                <a:gd name="T110" fmla="*/ 0 w 889"/>
                <a:gd name="T111" fmla="*/ 0 h 353"/>
                <a:gd name="T112" fmla="*/ 0 w 889"/>
                <a:gd name="T113" fmla="*/ 0 h 353"/>
                <a:gd name="T114" fmla="*/ 0 w 889"/>
                <a:gd name="T115" fmla="*/ 0 h 353"/>
                <a:gd name="T116" fmla="*/ 0 w 889"/>
                <a:gd name="T117" fmla="*/ 0 h 353"/>
                <a:gd name="T118" fmla="*/ 0 w 889"/>
                <a:gd name="T119" fmla="*/ 0 h 353"/>
                <a:gd name="T120" fmla="*/ 0 w 889"/>
                <a:gd name="T121" fmla="*/ 0 h 353"/>
                <a:gd name="T122" fmla="*/ 0 w 889"/>
                <a:gd name="T123" fmla="*/ 0 h 353"/>
                <a:gd name="T124" fmla="*/ 0 w 889"/>
                <a:gd name="T125" fmla="*/ 0 h 353"/>
                <a:gd name="T126" fmla="*/ 0 w 889"/>
                <a:gd name="T127" fmla="*/ 0 h 353"/>
                <a:gd name="T128" fmla="*/ 889 w 889"/>
                <a:gd name="T129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T126" t="T127" r="T128" b="T129"/>
              <a:pathLst>
                <a:path w="889" h="353">
                  <a:moveTo>
                    <a:pt x="0" y="353"/>
                  </a:moveTo>
                  <a:lnTo>
                    <a:pt x="25" y="345"/>
                  </a:lnTo>
                  <a:lnTo>
                    <a:pt x="31" y="340"/>
                  </a:lnTo>
                  <a:lnTo>
                    <a:pt x="46" y="332"/>
                  </a:lnTo>
                  <a:lnTo>
                    <a:pt x="58" y="326"/>
                  </a:lnTo>
                  <a:lnTo>
                    <a:pt x="58" y="319"/>
                  </a:lnTo>
                  <a:lnTo>
                    <a:pt x="70" y="313"/>
                  </a:lnTo>
                  <a:lnTo>
                    <a:pt x="103" y="306"/>
                  </a:lnTo>
                  <a:lnTo>
                    <a:pt x="130" y="299"/>
                  </a:lnTo>
                  <a:lnTo>
                    <a:pt x="140" y="292"/>
                  </a:lnTo>
                  <a:lnTo>
                    <a:pt x="172" y="285"/>
                  </a:lnTo>
                  <a:lnTo>
                    <a:pt x="172" y="279"/>
                  </a:lnTo>
                  <a:lnTo>
                    <a:pt x="174" y="266"/>
                  </a:lnTo>
                  <a:lnTo>
                    <a:pt x="184" y="258"/>
                  </a:lnTo>
                  <a:lnTo>
                    <a:pt x="184" y="252"/>
                  </a:lnTo>
                  <a:lnTo>
                    <a:pt x="187" y="245"/>
                  </a:lnTo>
                  <a:lnTo>
                    <a:pt x="200" y="238"/>
                  </a:lnTo>
                  <a:lnTo>
                    <a:pt x="205" y="232"/>
                  </a:lnTo>
                  <a:lnTo>
                    <a:pt x="210" y="225"/>
                  </a:lnTo>
                  <a:lnTo>
                    <a:pt x="228" y="219"/>
                  </a:lnTo>
                  <a:lnTo>
                    <a:pt x="231" y="211"/>
                  </a:lnTo>
                  <a:lnTo>
                    <a:pt x="252" y="211"/>
                  </a:lnTo>
                  <a:lnTo>
                    <a:pt x="263" y="204"/>
                  </a:lnTo>
                  <a:lnTo>
                    <a:pt x="288" y="204"/>
                  </a:lnTo>
                  <a:lnTo>
                    <a:pt x="324" y="204"/>
                  </a:lnTo>
                  <a:lnTo>
                    <a:pt x="345" y="198"/>
                  </a:lnTo>
                  <a:lnTo>
                    <a:pt x="346" y="191"/>
                  </a:lnTo>
                  <a:lnTo>
                    <a:pt x="357" y="185"/>
                  </a:lnTo>
                  <a:lnTo>
                    <a:pt x="371" y="177"/>
                  </a:lnTo>
                  <a:lnTo>
                    <a:pt x="378" y="172"/>
                  </a:lnTo>
                  <a:lnTo>
                    <a:pt x="396" y="172"/>
                  </a:lnTo>
                  <a:lnTo>
                    <a:pt x="403" y="164"/>
                  </a:lnTo>
                  <a:lnTo>
                    <a:pt x="432" y="164"/>
                  </a:lnTo>
                  <a:lnTo>
                    <a:pt x="438" y="157"/>
                  </a:lnTo>
                  <a:lnTo>
                    <a:pt x="468" y="157"/>
                  </a:lnTo>
                  <a:lnTo>
                    <a:pt x="503" y="157"/>
                  </a:lnTo>
                  <a:lnTo>
                    <a:pt x="507" y="150"/>
                  </a:lnTo>
                  <a:lnTo>
                    <a:pt x="514" y="144"/>
                  </a:lnTo>
                  <a:lnTo>
                    <a:pt x="540" y="144"/>
                  </a:lnTo>
                  <a:lnTo>
                    <a:pt x="575" y="138"/>
                  </a:lnTo>
                  <a:lnTo>
                    <a:pt x="576" y="130"/>
                  </a:lnTo>
                  <a:lnTo>
                    <a:pt x="581" y="124"/>
                  </a:lnTo>
                  <a:lnTo>
                    <a:pt x="604" y="117"/>
                  </a:lnTo>
                  <a:lnTo>
                    <a:pt x="631" y="110"/>
                  </a:lnTo>
                  <a:lnTo>
                    <a:pt x="647" y="110"/>
                  </a:lnTo>
                  <a:lnTo>
                    <a:pt x="684" y="110"/>
                  </a:lnTo>
                  <a:lnTo>
                    <a:pt x="684" y="103"/>
                  </a:lnTo>
                  <a:lnTo>
                    <a:pt x="684" y="96"/>
                  </a:lnTo>
                  <a:lnTo>
                    <a:pt x="706" y="90"/>
                  </a:lnTo>
                  <a:lnTo>
                    <a:pt x="718" y="83"/>
                  </a:lnTo>
                  <a:lnTo>
                    <a:pt x="747" y="76"/>
                  </a:lnTo>
                  <a:lnTo>
                    <a:pt x="753" y="69"/>
                  </a:lnTo>
                  <a:lnTo>
                    <a:pt x="756" y="62"/>
                  </a:lnTo>
                  <a:lnTo>
                    <a:pt x="757" y="56"/>
                  </a:lnTo>
                  <a:lnTo>
                    <a:pt x="767" y="48"/>
                  </a:lnTo>
                  <a:lnTo>
                    <a:pt x="782" y="42"/>
                  </a:lnTo>
                  <a:lnTo>
                    <a:pt x="787" y="35"/>
                  </a:lnTo>
                  <a:lnTo>
                    <a:pt x="827" y="29"/>
                  </a:lnTo>
                  <a:lnTo>
                    <a:pt x="849" y="21"/>
                  </a:lnTo>
                  <a:lnTo>
                    <a:pt x="852" y="14"/>
                  </a:lnTo>
                  <a:lnTo>
                    <a:pt x="864" y="14"/>
                  </a:lnTo>
                  <a:lnTo>
                    <a:pt x="887" y="8"/>
                  </a:lnTo>
                  <a:lnTo>
                    <a:pt x="889" y="0"/>
                  </a:lnTo>
                </a:path>
              </a:pathLst>
            </a:custGeom>
            <a:noFill/>
            <a:ln w="28440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AutoShape 130"/>
            <p:cNvSpPr>
              <a:spLocks noChangeArrowheads="1"/>
            </p:cNvSpPr>
            <p:nvPr/>
          </p:nvSpPr>
          <p:spPr bwMode="auto">
            <a:xfrm>
              <a:off x="3701" y="1620"/>
              <a:ext cx="161" cy="84"/>
            </a:xfrm>
            <a:custGeom>
              <a:avLst/>
              <a:gdLst>
                <a:gd name="T0" fmla="*/ 0 w 1085"/>
                <a:gd name="T1" fmla="*/ 0 h 337"/>
                <a:gd name="T2" fmla="*/ 0 w 1085"/>
                <a:gd name="T3" fmla="*/ 0 h 337"/>
                <a:gd name="T4" fmla="*/ 0 w 1085"/>
                <a:gd name="T5" fmla="*/ 0 h 337"/>
                <a:gd name="T6" fmla="*/ 0 w 1085"/>
                <a:gd name="T7" fmla="*/ 0 h 337"/>
                <a:gd name="T8" fmla="*/ 0 w 1085"/>
                <a:gd name="T9" fmla="*/ 0 h 337"/>
                <a:gd name="T10" fmla="*/ 0 w 1085"/>
                <a:gd name="T11" fmla="*/ 0 h 337"/>
                <a:gd name="T12" fmla="*/ 0 w 1085"/>
                <a:gd name="T13" fmla="*/ 0 h 337"/>
                <a:gd name="T14" fmla="*/ 0 w 1085"/>
                <a:gd name="T15" fmla="*/ 0 h 337"/>
                <a:gd name="T16" fmla="*/ 0 w 1085"/>
                <a:gd name="T17" fmla="*/ 0 h 337"/>
                <a:gd name="T18" fmla="*/ 0 w 1085"/>
                <a:gd name="T19" fmla="*/ 0 h 337"/>
                <a:gd name="T20" fmla="*/ 0 w 1085"/>
                <a:gd name="T21" fmla="*/ 0 h 337"/>
                <a:gd name="T22" fmla="*/ 0 w 1085"/>
                <a:gd name="T23" fmla="*/ 0 h 337"/>
                <a:gd name="T24" fmla="*/ 0 w 1085"/>
                <a:gd name="T25" fmla="*/ 0 h 337"/>
                <a:gd name="T26" fmla="*/ 0 w 1085"/>
                <a:gd name="T27" fmla="*/ 0 h 337"/>
                <a:gd name="T28" fmla="*/ 0 w 1085"/>
                <a:gd name="T29" fmla="*/ 0 h 337"/>
                <a:gd name="T30" fmla="*/ 0 w 1085"/>
                <a:gd name="T31" fmla="*/ 0 h 337"/>
                <a:gd name="T32" fmla="*/ 0 w 1085"/>
                <a:gd name="T33" fmla="*/ 0 h 337"/>
                <a:gd name="T34" fmla="*/ 0 w 1085"/>
                <a:gd name="T35" fmla="*/ 0 h 337"/>
                <a:gd name="T36" fmla="*/ 0 w 1085"/>
                <a:gd name="T37" fmla="*/ 0 h 337"/>
                <a:gd name="T38" fmla="*/ 0 w 1085"/>
                <a:gd name="T39" fmla="*/ 0 h 337"/>
                <a:gd name="T40" fmla="*/ 0 w 1085"/>
                <a:gd name="T41" fmla="*/ 0 h 337"/>
                <a:gd name="T42" fmla="*/ 0 w 1085"/>
                <a:gd name="T43" fmla="*/ 0 h 337"/>
                <a:gd name="T44" fmla="*/ 0 w 1085"/>
                <a:gd name="T45" fmla="*/ 0 h 337"/>
                <a:gd name="T46" fmla="*/ 0 w 1085"/>
                <a:gd name="T47" fmla="*/ 0 h 337"/>
                <a:gd name="T48" fmla="*/ 0 w 1085"/>
                <a:gd name="T49" fmla="*/ 0 h 337"/>
                <a:gd name="T50" fmla="*/ 0 w 1085"/>
                <a:gd name="T51" fmla="*/ 0 h 337"/>
                <a:gd name="T52" fmla="*/ 0 w 1085"/>
                <a:gd name="T53" fmla="*/ 0 h 337"/>
                <a:gd name="T54" fmla="*/ 0 w 1085"/>
                <a:gd name="T55" fmla="*/ 0 h 337"/>
                <a:gd name="T56" fmla="*/ 0 w 1085"/>
                <a:gd name="T57" fmla="*/ 0 h 337"/>
                <a:gd name="T58" fmla="*/ 0 w 1085"/>
                <a:gd name="T59" fmla="*/ 0 h 337"/>
                <a:gd name="T60" fmla="*/ 0 w 1085"/>
                <a:gd name="T61" fmla="*/ 0 h 337"/>
                <a:gd name="T62" fmla="*/ 0 w 1085"/>
                <a:gd name="T63" fmla="*/ 0 h 337"/>
                <a:gd name="T64" fmla="*/ 0 w 1085"/>
                <a:gd name="T65" fmla="*/ 0 h 337"/>
                <a:gd name="T66" fmla="*/ 1085 w 1085"/>
                <a:gd name="T67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T64" t="T65" r="T66" b="T67"/>
              <a:pathLst>
                <a:path w="1085" h="337">
                  <a:moveTo>
                    <a:pt x="0" y="337"/>
                  </a:moveTo>
                  <a:lnTo>
                    <a:pt x="10" y="337"/>
                  </a:lnTo>
                  <a:lnTo>
                    <a:pt x="37" y="331"/>
                  </a:lnTo>
                  <a:lnTo>
                    <a:pt x="46" y="331"/>
                  </a:lnTo>
                  <a:lnTo>
                    <a:pt x="50" y="324"/>
                  </a:lnTo>
                  <a:lnTo>
                    <a:pt x="83" y="324"/>
                  </a:lnTo>
                  <a:lnTo>
                    <a:pt x="119" y="324"/>
                  </a:lnTo>
                  <a:lnTo>
                    <a:pt x="135" y="318"/>
                  </a:lnTo>
                  <a:lnTo>
                    <a:pt x="154" y="318"/>
                  </a:lnTo>
                  <a:lnTo>
                    <a:pt x="183" y="310"/>
                  </a:lnTo>
                  <a:lnTo>
                    <a:pt x="221" y="304"/>
                  </a:lnTo>
                  <a:lnTo>
                    <a:pt x="222" y="297"/>
                  </a:lnTo>
                  <a:lnTo>
                    <a:pt x="246" y="290"/>
                  </a:lnTo>
                  <a:lnTo>
                    <a:pt x="249" y="283"/>
                  </a:lnTo>
                  <a:lnTo>
                    <a:pt x="251" y="277"/>
                  </a:lnTo>
                  <a:lnTo>
                    <a:pt x="262" y="277"/>
                  </a:lnTo>
                  <a:lnTo>
                    <a:pt x="279" y="269"/>
                  </a:lnTo>
                  <a:lnTo>
                    <a:pt x="288" y="262"/>
                  </a:lnTo>
                  <a:lnTo>
                    <a:pt x="289" y="256"/>
                  </a:lnTo>
                  <a:lnTo>
                    <a:pt x="332" y="249"/>
                  </a:lnTo>
                  <a:lnTo>
                    <a:pt x="350" y="242"/>
                  </a:lnTo>
                  <a:lnTo>
                    <a:pt x="370" y="242"/>
                  </a:lnTo>
                  <a:lnTo>
                    <a:pt x="397" y="235"/>
                  </a:lnTo>
                  <a:lnTo>
                    <a:pt x="442" y="235"/>
                  </a:lnTo>
                  <a:lnTo>
                    <a:pt x="466" y="229"/>
                  </a:lnTo>
                  <a:lnTo>
                    <a:pt x="478" y="229"/>
                  </a:lnTo>
                  <a:lnTo>
                    <a:pt x="508" y="221"/>
                  </a:lnTo>
                  <a:lnTo>
                    <a:pt x="510" y="214"/>
                  </a:lnTo>
                  <a:lnTo>
                    <a:pt x="510" y="208"/>
                  </a:lnTo>
                  <a:lnTo>
                    <a:pt x="521" y="201"/>
                  </a:lnTo>
                  <a:lnTo>
                    <a:pt x="550" y="201"/>
                  </a:lnTo>
                  <a:lnTo>
                    <a:pt x="577" y="194"/>
                  </a:lnTo>
                  <a:lnTo>
                    <a:pt x="580" y="186"/>
                  </a:lnTo>
                  <a:lnTo>
                    <a:pt x="582" y="180"/>
                  </a:lnTo>
                  <a:lnTo>
                    <a:pt x="588" y="173"/>
                  </a:lnTo>
                  <a:lnTo>
                    <a:pt x="609" y="166"/>
                  </a:lnTo>
                  <a:lnTo>
                    <a:pt x="620" y="159"/>
                  </a:lnTo>
                  <a:lnTo>
                    <a:pt x="658" y="159"/>
                  </a:lnTo>
                  <a:lnTo>
                    <a:pt x="660" y="153"/>
                  </a:lnTo>
                  <a:lnTo>
                    <a:pt x="684" y="145"/>
                  </a:lnTo>
                  <a:lnTo>
                    <a:pt x="686" y="138"/>
                  </a:lnTo>
                  <a:lnTo>
                    <a:pt x="712" y="132"/>
                  </a:lnTo>
                  <a:lnTo>
                    <a:pt x="729" y="124"/>
                  </a:lnTo>
                  <a:lnTo>
                    <a:pt x="740" y="118"/>
                  </a:lnTo>
                  <a:lnTo>
                    <a:pt x="751" y="111"/>
                  </a:lnTo>
                  <a:lnTo>
                    <a:pt x="754" y="103"/>
                  </a:lnTo>
                  <a:lnTo>
                    <a:pt x="766" y="103"/>
                  </a:lnTo>
                  <a:lnTo>
                    <a:pt x="775" y="97"/>
                  </a:lnTo>
                  <a:lnTo>
                    <a:pt x="801" y="97"/>
                  </a:lnTo>
                  <a:lnTo>
                    <a:pt x="812" y="90"/>
                  </a:lnTo>
                  <a:lnTo>
                    <a:pt x="836" y="83"/>
                  </a:lnTo>
                  <a:lnTo>
                    <a:pt x="844" y="76"/>
                  </a:lnTo>
                  <a:lnTo>
                    <a:pt x="874" y="76"/>
                  </a:lnTo>
                  <a:lnTo>
                    <a:pt x="905" y="70"/>
                  </a:lnTo>
                  <a:lnTo>
                    <a:pt x="934" y="62"/>
                  </a:lnTo>
                  <a:lnTo>
                    <a:pt x="937" y="54"/>
                  </a:lnTo>
                  <a:lnTo>
                    <a:pt x="945" y="49"/>
                  </a:lnTo>
                  <a:lnTo>
                    <a:pt x="969" y="41"/>
                  </a:lnTo>
                  <a:lnTo>
                    <a:pt x="980" y="34"/>
                  </a:lnTo>
                  <a:lnTo>
                    <a:pt x="986" y="28"/>
                  </a:lnTo>
                  <a:lnTo>
                    <a:pt x="987" y="21"/>
                  </a:lnTo>
                  <a:lnTo>
                    <a:pt x="1018" y="21"/>
                  </a:lnTo>
                  <a:lnTo>
                    <a:pt x="1045" y="13"/>
                  </a:lnTo>
                  <a:lnTo>
                    <a:pt x="1083" y="6"/>
                  </a:lnTo>
                  <a:lnTo>
                    <a:pt x="1085" y="0"/>
                  </a:lnTo>
                </a:path>
              </a:pathLst>
            </a:custGeom>
            <a:noFill/>
            <a:ln w="28440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AutoShape 131"/>
            <p:cNvSpPr>
              <a:spLocks noChangeArrowheads="1"/>
            </p:cNvSpPr>
            <p:nvPr/>
          </p:nvSpPr>
          <p:spPr bwMode="auto">
            <a:xfrm>
              <a:off x="3862" y="1544"/>
              <a:ext cx="170" cy="76"/>
            </a:xfrm>
            <a:custGeom>
              <a:avLst/>
              <a:gdLst>
                <a:gd name="T0" fmla="*/ 0 w 1146"/>
                <a:gd name="T1" fmla="*/ 0 h 305"/>
                <a:gd name="T2" fmla="*/ 0 w 1146"/>
                <a:gd name="T3" fmla="*/ 0 h 305"/>
                <a:gd name="T4" fmla="*/ 0 w 1146"/>
                <a:gd name="T5" fmla="*/ 0 h 305"/>
                <a:gd name="T6" fmla="*/ 0 w 1146"/>
                <a:gd name="T7" fmla="*/ 0 h 305"/>
                <a:gd name="T8" fmla="*/ 0 w 1146"/>
                <a:gd name="T9" fmla="*/ 0 h 305"/>
                <a:gd name="T10" fmla="*/ 0 w 1146"/>
                <a:gd name="T11" fmla="*/ 0 h 305"/>
                <a:gd name="T12" fmla="*/ 0 w 1146"/>
                <a:gd name="T13" fmla="*/ 0 h 305"/>
                <a:gd name="T14" fmla="*/ 0 w 1146"/>
                <a:gd name="T15" fmla="*/ 0 h 305"/>
                <a:gd name="T16" fmla="*/ 0 w 1146"/>
                <a:gd name="T17" fmla="*/ 0 h 305"/>
                <a:gd name="T18" fmla="*/ 0 w 1146"/>
                <a:gd name="T19" fmla="*/ 0 h 305"/>
                <a:gd name="T20" fmla="*/ 0 w 1146"/>
                <a:gd name="T21" fmla="*/ 0 h 305"/>
                <a:gd name="T22" fmla="*/ 0 w 1146"/>
                <a:gd name="T23" fmla="*/ 0 h 305"/>
                <a:gd name="T24" fmla="*/ 0 w 1146"/>
                <a:gd name="T25" fmla="*/ 0 h 305"/>
                <a:gd name="T26" fmla="*/ 0 w 1146"/>
                <a:gd name="T27" fmla="*/ 0 h 305"/>
                <a:gd name="T28" fmla="*/ 0 w 1146"/>
                <a:gd name="T29" fmla="*/ 0 h 305"/>
                <a:gd name="T30" fmla="*/ 0 w 1146"/>
                <a:gd name="T31" fmla="*/ 0 h 305"/>
                <a:gd name="T32" fmla="*/ 0 w 1146"/>
                <a:gd name="T33" fmla="*/ 0 h 305"/>
                <a:gd name="T34" fmla="*/ 0 w 1146"/>
                <a:gd name="T35" fmla="*/ 0 h 305"/>
                <a:gd name="T36" fmla="*/ 0 w 1146"/>
                <a:gd name="T37" fmla="*/ 0 h 305"/>
                <a:gd name="T38" fmla="*/ 0 w 1146"/>
                <a:gd name="T39" fmla="*/ 0 h 305"/>
                <a:gd name="T40" fmla="*/ 0 w 1146"/>
                <a:gd name="T41" fmla="*/ 0 h 305"/>
                <a:gd name="T42" fmla="*/ 0 w 1146"/>
                <a:gd name="T43" fmla="*/ 0 h 305"/>
                <a:gd name="T44" fmla="*/ 0 w 1146"/>
                <a:gd name="T45" fmla="*/ 0 h 305"/>
                <a:gd name="T46" fmla="*/ 0 w 1146"/>
                <a:gd name="T47" fmla="*/ 0 h 305"/>
                <a:gd name="T48" fmla="*/ 0 w 1146"/>
                <a:gd name="T49" fmla="*/ 0 h 305"/>
                <a:gd name="T50" fmla="*/ 0 w 1146"/>
                <a:gd name="T51" fmla="*/ 0 h 305"/>
                <a:gd name="T52" fmla="*/ 0 w 1146"/>
                <a:gd name="T53" fmla="*/ 0 h 305"/>
                <a:gd name="T54" fmla="*/ 0 w 1146"/>
                <a:gd name="T55" fmla="*/ 0 h 305"/>
                <a:gd name="T56" fmla="*/ 0 w 1146"/>
                <a:gd name="T57" fmla="*/ 0 h 305"/>
                <a:gd name="T58" fmla="*/ 0 w 1146"/>
                <a:gd name="T59" fmla="*/ 0 h 305"/>
                <a:gd name="T60" fmla="*/ 0 w 1146"/>
                <a:gd name="T61" fmla="*/ 0 h 305"/>
                <a:gd name="T62" fmla="*/ 0 w 1146"/>
                <a:gd name="T63" fmla="*/ 0 h 305"/>
                <a:gd name="T64" fmla="*/ 0 w 1146"/>
                <a:gd name="T65" fmla="*/ 0 h 305"/>
                <a:gd name="T66" fmla="*/ 0 w 1146"/>
                <a:gd name="T67" fmla="*/ 0 h 305"/>
                <a:gd name="T68" fmla="*/ 0 w 1146"/>
                <a:gd name="T69" fmla="*/ 0 h 305"/>
                <a:gd name="T70" fmla="*/ 0 w 1146"/>
                <a:gd name="T71" fmla="*/ 0 h 305"/>
                <a:gd name="T72" fmla="*/ 0 w 1146"/>
                <a:gd name="T73" fmla="*/ 0 h 305"/>
                <a:gd name="T74" fmla="*/ 0 w 1146"/>
                <a:gd name="T75" fmla="*/ 0 h 305"/>
                <a:gd name="T76" fmla="*/ 0 w 1146"/>
                <a:gd name="T77" fmla="*/ 0 h 305"/>
                <a:gd name="T78" fmla="*/ 0 w 1146"/>
                <a:gd name="T79" fmla="*/ 0 h 305"/>
                <a:gd name="T80" fmla="*/ 0 w 1146"/>
                <a:gd name="T81" fmla="*/ 0 h 305"/>
                <a:gd name="T82" fmla="*/ 0 w 1146"/>
                <a:gd name="T83" fmla="*/ 0 h 305"/>
                <a:gd name="T84" fmla="*/ 0 w 1146"/>
                <a:gd name="T85" fmla="*/ 0 h 305"/>
                <a:gd name="T86" fmla="*/ 0 w 1146"/>
                <a:gd name="T87" fmla="*/ 0 h 305"/>
                <a:gd name="T88" fmla="*/ 0 w 1146"/>
                <a:gd name="T89" fmla="*/ 0 h 305"/>
                <a:gd name="T90" fmla="*/ 0 w 1146"/>
                <a:gd name="T91" fmla="*/ 0 h 305"/>
                <a:gd name="T92" fmla="*/ 0 w 1146"/>
                <a:gd name="T93" fmla="*/ 0 h 305"/>
                <a:gd name="T94" fmla="*/ 0 w 1146"/>
                <a:gd name="T95" fmla="*/ 0 h 305"/>
                <a:gd name="T96" fmla="*/ 0 w 1146"/>
                <a:gd name="T97" fmla="*/ 0 h 305"/>
                <a:gd name="T98" fmla="*/ 0 w 1146"/>
                <a:gd name="T99" fmla="*/ 0 h 305"/>
                <a:gd name="T100" fmla="*/ 0 w 1146"/>
                <a:gd name="T101" fmla="*/ 0 h 305"/>
                <a:gd name="T102" fmla="*/ 0 w 1146"/>
                <a:gd name="T103" fmla="*/ 0 h 305"/>
                <a:gd name="T104" fmla="*/ 0 w 1146"/>
                <a:gd name="T105" fmla="*/ 0 h 305"/>
                <a:gd name="T106" fmla="*/ 0 w 1146"/>
                <a:gd name="T107" fmla="*/ 0 h 305"/>
                <a:gd name="T108" fmla="*/ 0 w 1146"/>
                <a:gd name="T109" fmla="*/ 0 h 305"/>
                <a:gd name="T110" fmla="*/ 0 w 1146"/>
                <a:gd name="T111" fmla="*/ 0 h 305"/>
                <a:gd name="T112" fmla="*/ 0 w 1146"/>
                <a:gd name="T113" fmla="*/ 0 h 305"/>
                <a:gd name="T114" fmla="*/ 0 w 1146"/>
                <a:gd name="T115" fmla="*/ 0 h 305"/>
                <a:gd name="T116" fmla="*/ 0 w 1146"/>
                <a:gd name="T117" fmla="*/ 0 h 305"/>
                <a:gd name="T118" fmla="*/ 0 w 1146"/>
                <a:gd name="T119" fmla="*/ 0 h 305"/>
                <a:gd name="T120" fmla="*/ 0 w 1146"/>
                <a:gd name="T121" fmla="*/ 0 h 305"/>
                <a:gd name="T122" fmla="*/ 0 w 1146"/>
                <a:gd name="T123" fmla="*/ 0 h 305"/>
                <a:gd name="T124" fmla="*/ 0 w 1146"/>
                <a:gd name="T125" fmla="*/ 0 h 305"/>
                <a:gd name="T126" fmla="*/ 0 w 1146"/>
                <a:gd name="T127" fmla="*/ 0 h 305"/>
                <a:gd name="T128" fmla="*/ 1146 w 1146"/>
                <a:gd name="T129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T126" t="T127" r="T128" b="T129"/>
              <a:pathLst>
                <a:path w="1146" h="305">
                  <a:moveTo>
                    <a:pt x="0" y="305"/>
                  </a:moveTo>
                  <a:lnTo>
                    <a:pt x="13" y="297"/>
                  </a:lnTo>
                  <a:lnTo>
                    <a:pt x="29" y="291"/>
                  </a:lnTo>
                  <a:lnTo>
                    <a:pt x="32" y="283"/>
                  </a:lnTo>
                  <a:lnTo>
                    <a:pt x="39" y="276"/>
                  </a:lnTo>
                  <a:lnTo>
                    <a:pt x="71" y="270"/>
                  </a:lnTo>
                  <a:lnTo>
                    <a:pt x="77" y="262"/>
                  </a:lnTo>
                  <a:lnTo>
                    <a:pt x="79" y="255"/>
                  </a:lnTo>
                  <a:lnTo>
                    <a:pt x="80" y="249"/>
                  </a:lnTo>
                  <a:lnTo>
                    <a:pt x="89" y="241"/>
                  </a:lnTo>
                  <a:lnTo>
                    <a:pt x="98" y="234"/>
                  </a:lnTo>
                  <a:lnTo>
                    <a:pt x="113" y="234"/>
                  </a:lnTo>
                  <a:lnTo>
                    <a:pt x="132" y="227"/>
                  </a:lnTo>
                  <a:lnTo>
                    <a:pt x="148" y="227"/>
                  </a:lnTo>
                  <a:lnTo>
                    <a:pt x="150" y="221"/>
                  </a:lnTo>
                  <a:lnTo>
                    <a:pt x="153" y="213"/>
                  </a:lnTo>
                  <a:lnTo>
                    <a:pt x="184" y="213"/>
                  </a:lnTo>
                  <a:lnTo>
                    <a:pt x="213" y="206"/>
                  </a:lnTo>
                  <a:lnTo>
                    <a:pt x="239" y="199"/>
                  </a:lnTo>
                  <a:lnTo>
                    <a:pt x="256" y="199"/>
                  </a:lnTo>
                  <a:lnTo>
                    <a:pt x="292" y="199"/>
                  </a:lnTo>
                  <a:lnTo>
                    <a:pt x="297" y="191"/>
                  </a:lnTo>
                  <a:lnTo>
                    <a:pt x="320" y="186"/>
                  </a:lnTo>
                  <a:lnTo>
                    <a:pt x="338" y="178"/>
                  </a:lnTo>
                  <a:lnTo>
                    <a:pt x="364" y="178"/>
                  </a:lnTo>
                  <a:lnTo>
                    <a:pt x="400" y="178"/>
                  </a:lnTo>
                  <a:lnTo>
                    <a:pt x="436" y="178"/>
                  </a:lnTo>
                  <a:lnTo>
                    <a:pt x="460" y="170"/>
                  </a:lnTo>
                  <a:lnTo>
                    <a:pt x="472" y="170"/>
                  </a:lnTo>
                  <a:lnTo>
                    <a:pt x="503" y="164"/>
                  </a:lnTo>
                  <a:lnTo>
                    <a:pt x="525" y="156"/>
                  </a:lnTo>
                  <a:lnTo>
                    <a:pt x="537" y="150"/>
                  </a:lnTo>
                  <a:lnTo>
                    <a:pt x="572" y="143"/>
                  </a:lnTo>
                  <a:lnTo>
                    <a:pt x="616" y="143"/>
                  </a:lnTo>
                  <a:lnTo>
                    <a:pt x="616" y="135"/>
                  </a:lnTo>
                  <a:lnTo>
                    <a:pt x="652" y="135"/>
                  </a:lnTo>
                  <a:lnTo>
                    <a:pt x="654" y="129"/>
                  </a:lnTo>
                  <a:lnTo>
                    <a:pt x="654" y="121"/>
                  </a:lnTo>
                  <a:lnTo>
                    <a:pt x="657" y="114"/>
                  </a:lnTo>
                  <a:lnTo>
                    <a:pt x="668" y="107"/>
                  </a:lnTo>
                  <a:lnTo>
                    <a:pt x="670" y="101"/>
                  </a:lnTo>
                  <a:lnTo>
                    <a:pt x="688" y="101"/>
                  </a:lnTo>
                  <a:lnTo>
                    <a:pt x="690" y="93"/>
                  </a:lnTo>
                  <a:lnTo>
                    <a:pt x="718" y="86"/>
                  </a:lnTo>
                  <a:lnTo>
                    <a:pt x="725" y="79"/>
                  </a:lnTo>
                  <a:lnTo>
                    <a:pt x="760" y="71"/>
                  </a:lnTo>
                  <a:lnTo>
                    <a:pt x="760" y="64"/>
                  </a:lnTo>
                  <a:lnTo>
                    <a:pt x="795" y="64"/>
                  </a:lnTo>
                  <a:lnTo>
                    <a:pt x="821" y="58"/>
                  </a:lnTo>
                  <a:lnTo>
                    <a:pt x="831" y="58"/>
                  </a:lnTo>
                  <a:lnTo>
                    <a:pt x="853" y="50"/>
                  </a:lnTo>
                  <a:lnTo>
                    <a:pt x="868" y="50"/>
                  </a:lnTo>
                  <a:lnTo>
                    <a:pt x="904" y="50"/>
                  </a:lnTo>
                  <a:lnTo>
                    <a:pt x="916" y="44"/>
                  </a:lnTo>
                  <a:lnTo>
                    <a:pt x="939" y="44"/>
                  </a:lnTo>
                  <a:lnTo>
                    <a:pt x="971" y="36"/>
                  </a:lnTo>
                  <a:lnTo>
                    <a:pt x="1006" y="30"/>
                  </a:lnTo>
                  <a:lnTo>
                    <a:pt x="1052" y="22"/>
                  </a:lnTo>
                  <a:lnTo>
                    <a:pt x="1069" y="14"/>
                  </a:lnTo>
                  <a:lnTo>
                    <a:pt x="1083" y="14"/>
                  </a:lnTo>
                  <a:lnTo>
                    <a:pt x="1119" y="14"/>
                  </a:lnTo>
                  <a:lnTo>
                    <a:pt x="1124" y="8"/>
                  </a:lnTo>
                  <a:lnTo>
                    <a:pt x="1146" y="0"/>
                  </a:lnTo>
                </a:path>
              </a:pathLst>
            </a:custGeom>
            <a:noFill/>
            <a:ln w="28440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AutoShape 132"/>
            <p:cNvSpPr>
              <a:spLocks noChangeArrowheads="1"/>
            </p:cNvSpPr>
            <p:nvPr/>
          </p:nvSpPr>
          <p:spPr bwMode="auto">
            <a:xfrm>
              <a:off x="4032" y="1475"/>
              <a:ext cx="241" cy="69"/>
            </a:xfrm>
            <a:custGeom>
              <a:avLst/>
              <a:gdLst>
                <a:gd name="T0" fmla="*/ 0 w 1627"/>
                <a:gd name="T1" fmla="*/ 0 h 274"/>
                <a:gd name="T2" fmla="*/ 0 w 1627"/>
                <a:gd name="T3" fmla="*/ 0 h 274"/>
                <a:gd name="T4" fmla="*/ 0 w 1627"/>
                <a:gd name="T5" fmla="*/ 0 h 274"/>
                <a:gd name="T6" fmla="*/ 0 w 1627"/>
                <a:gd name="T7" fmla="*/ 0 h 274"/>
                <a:gd name="T8" fmla="*/ 0 w 1627"/>
                <a:gd name="T9" fmla="*/ 0 h 274"/>
                <a:gd name="T10" fmla="*/ 0 w 1627"/>
                <a:gd name="T11" fmla="*/ 0 h 274"/>
                <a:gd name="T12" fmla="*/ 0 w 1627"/>
                <a:gd name="T13" fmla="*/ 0 h 274"/>
                <a:gd name="T14" fmla="*/ 0 w 1627"/>
                <a:gd name="T15" fmla="*/ 0 h 274"/>
                <a:gd name="T16" fmla="*/ 0 w 1627"/>
                <a:gd name="T17" fmla="*/ 0 h 274"/>
                <a:gd name="T18" fmla="*/ 0 w 1627"/>
                <a:gd name="T19" fmla="*/ 0 h 274"/>
                <a:gd name="T20" fmla="*/ 0 w 1627"/>
                <a:gd name="T21" fmla="*/ 0 h 274"/>
                <a:gd name="T22" fmla="*/ 0 w 1627"/>
                <a:gd name="T23" fmla="*/ 0 h 274"/>
                <a:gd name="T24" fmla="*/ 0 w 1627"/>
                <a:gd name="T25" fmla="*/ 0 h 274"/>
                <a:gd name="T26" fmla="*/ 0 w 1627"/>
                <a:gd name="T27" fmla="*/ 0 h 274"/>
                <a:gd name="T28" fmla="*/ 0 w 1627"/>
                <a:gd name="T29" fmla="*/ 0 h 274"/>
                <a:gd name="T30" fmla="*/ 0 w 1627"/>
                <a:gd name="T31" fmla="*/ 0 h 274"/>
                <a:gd name="T32" fmla="*/ 0 w 1627"/>
                <a:gd name="T33" fmla="*/ 0 h 274"/>
                <a:gd name="T34" fmla="*/ 0 w 1627"/>
                <a:gd name="T35" fmla="*/ 0 h 274"/>
                <a:gd name="T36" fmla="*/ 0 w 1627"/>
                <a:gd name="T37" fmla="*/ 0 h 274"/>
                <a:gd name="T38" fmla="*/ 0 w 1627"/>
                <a:gd name="T39" fmla="*/ 0 h 274"/>
                <a:gd name="T40" fmla="*/ 0 w 1627"/>
                <a:gd name="T41" fmla="*/ 0 h 274"/>
                <a:gd name="T42" fmla="*/ 0 w 1627"/>
                <a:gd name="T43" fmla="*/ 0 h 274"/>
                <a:gd name="T44" fmla="*/ 0 w 1627"/>
                <a:gd name="T45" fmla="*/ 0 h 274"/>
                <a:gd name="T46" fmla="*/ 0 w 1627"/>
                <a:gd name="T47" fmla="*/ 0 h 274"/>
                <a:gd name="T48" fmla="*/ 0 w 1627"/>
                <a:gd name="T49" fmla="*/ 0 h 274"/>
                <a:gd name="T50" fmla="*/ 0 w 1627"/>
                <a:gd name="T51" fmla="*/ 0 h 274"/>
                <a:gd name="T52" fmla="*/ 0 w 1627"/>
                <a:gd name="T53" fmla="*/ 0 h 274"/>
                <a:gd name="T54" fmla="*/ 0 w 1627"/>
                <a:gd name="T55" fmla="*/ 0 h 274"/>
                <a:gd name="T56" fmla="*/ 0 w 1627"/>
                <a:gd name="T57" fmla="*/ 0 h 274"/>
                <a:gd name="T58" fmla="*/ 0 w 1627"/>
                <a:gd name="T59" fmla="*/ 0 h 274"/>
                <a:gd name="T60" fmla="*/ 0 w 1627"/>
                <a:gd name="T61" fmla="*/ 0 h 274"/>
                <a:gd name="T62" fmla="*/ 0 w 1627"/>
                <a:gd name="T63" fmla="*/ 0 h 274"/>
                <a:gd name="T64" fmla="*/ 0 w 1627"/>
                <a:gd name="T65" fmla="*/ 0 h 274"/>
                <a:gd name="T66" fmla="*/ 1627 w 1627"/>
                <a:gd name="T67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T64" t="T65" r="T66" b="T67"/>
              <a:pathLst>
                <a:path w="1627" h="274">
                  <a:moveTo>
                    <a:pt x="0" y="274"/>
                  </a:moveTo>
                  <a:lnTo>
                    <a:pt x="6" y="268"/>
                  </a:lnTo>
                  <a:lnTo>
                    <a:pt x="19" y="261"/>
                  </a:lnTo>
                  <a:lnTo>
                    <a:pt x="36" y="253"/>
                  </a:lnTo>
                  <a:lnTo>
                    <a:pt x="78" y="247"/>
                  </a:lnTo>
                  <a:lnTo>
                    <a:pt x="79" y="239"/>
                  </a:lnTo>
                  <a:lnTo>
                    <a:pt x="95" y="231"/>
                  </a:lnTo>
                  <a:lnTo>
                    <a:pt x="110" y="225"/>
                  </a:lnTo>
                  <a:lnTo>
                    <a:pt x="113" y="217"/>
                  </a:lnTo>
                  <a:lnTo>
                    <a:pt x="146" y="211"/>
                  </a:lnTo>
                  <a:lnTo>
                    <a:pt x="225" y="211"/>
                  </a:lnTo>
                  <a:lnTo>
                    <a:pt x="261" y="211"/>
                  </a:lnTo>
                  <a:lnTo>
                    <a:pt x="262" y="203"/>
                  </a:lnTo>
                  <a:lnTo>
                    <a:pt x="283" y="195"/>
                  </a:lnTo>
                  <a:lnTo>
                    <a:pt x="405" y="195"/>
                  </a:lnTo>
                  <a:lnTo>
                    <a:pt x="441" y="195"/>
                  </a:lnTo>
                  <a:lnTo>
                    <a:pt x="451" y="189"/>
                  </a:lnTo>
                  <a:lnTo>
                    <a:pt x="477" y="189"/>
                  </a:lnTo>
                  <a:lnTo>
                    <a:pt x="513" y="189"/>
                  </a:lnTo>
                  <a:lnTo>
                    <a:pt x="521" y="181"/>
                  </a:lnTo>
                  <a:lnTo>
                    <a:pt x="535" y="175"/>
                  </a:lnTo>
                  <a:lnTo>
                    <a:pt x="549" y="175"/>
                  </a:lnTo>
                  <a:lnTo>
                    <a:pt x="584" y="175"/>
                  </a:lnTo>
                  <a:lnTo>
                    <a:pt x="617" y="168"/>
                  </a:lnTo>
                  <a:lnTo>
                    <a:pt x="657" y="168"/>
                  </a:lnTo>
                  <a:lnTo>
                    <a:pt x="679" y="160"/>
                  </a:lnTo>
                  <a:lnTo>
                    <a:pt x="693" y="160"/>
                  </a:lnTo>
                  <a:lnTo>
                    <a:pt x="693" y="153"/>
                  </a:lnTo>
                  <a:lnTo>
                    <a:pt x="728" y="153"/>
                  </a:lnTo>
                  <a:lnTo>
                    <a:pt x="764" y="153"/>
                  </a:lnTo>
                  <a:lnTo>
                    <a:pt x="801" y="153"/>
                  </a:lnTo>
                  <a:lnTo>
                    <a:pt x="818" y="146"/>
                  </a:lnTo>
                  <a:lnTo>
                    <a:pt x="828" y="139"/>
                  </a:lnTo>
                  <a:lnTo>
                    <a:pt x="908" y="139"/>
                  </a:lnTo>
                  <a:lnTo>
                    <a:pt x="945" y="139"/>
                  </a:lnTo>
                  <a:lnTo>
                    <a:pt x="973" y="132"/>
                  </a:lnTo>
                  <a:lnTo>
                    <a:pt x="1016" y="132"/>
                  </a:lnTo>
                  <a:lnTo>
                    <a:pt x="1036" y="124"/>
                  </a:lnTo>
                  <a:lnTo>
                    <a:pt x="1052" y="124"/>
                  </a:lnTo>
                  <a:lnTo>
                    <a:pt x="1080" y="117"/>
                  </a:lnTo>
                  <a:lnTo>
                    <a:pt x="1098" y="110"/>
                  </a:lnTo>
                  <a:lnTo>
                    <a:pt x="1118" y="103"/>
                  </a:lnTo>
                  <a:lnTo>
                    <a:pt x="1160" y="103"/>
                  </a:lnTo>
                  <a:lnTo>
                    <a:pt x="1162" y="95"/>
                  </a:lnTo>
                  <a:lnTo>
                    <a:pt x="1177" y="87"/>
                  </a:lnTo>
                  <a:lnTo>
                    <a:pt x="1192" y="81"/>
                  </a:lnTo>
                  <a:lnTo>
                    <a:pt x="1233" y="81"/>
                  </a:lnTo>
                  <a:lnTo>
                    <a:pt x="1242" y="73"/>
                  </a:lnTo>
                  <a:lnTo>
                    <a:pt x="1257" y="67"/>
                  </a:lnTo>
                  <a:lnTo>
                    <a:pt x="1268" y="59"/>
                  </a:lnTo>
                  <a:lnTo>
                    <a:pt x="1283" y="51"/>
                  </a:lnTo>
                  <a:lnTo>
                    <a:pt x="1304" y="51"/>
                  </a:lnTo>
                  <a:lnTo>
                    <a:pt x="1340" y="51"/>
                  </a:lnTo>
                  <a:lnTo>
                    <a:pt x="1361" y="45"/>
                  </a:lnTo>
                  <a:lnTo>
                    <a:pt x="1377" y="45"/>
                  </a:lnTo>
                  <a:lnTo>
                    <a:pt x="1407" y="37"/>
                  </a:lnTo>
                  <a:lnTo>
                    <a:pt x="1448" y="37"/>
                  </a:lnTo>
                  <a:lnTo>
                    <a:pt x="1471" y="31"/>
                  </a:lnTo>
                  <a:lnTo>
                    <a:pt x="1480" y="23"/>
                  </a:lnTo>
                  <a:lnTo>
                    <a:pt x="1520" y="23"/>
                  </a:lnTo>
                  <a:lnTo>
                    <a:pt x="1556" y="23"/>
                  </a:lnTo>
                  <a:lnTo>
                    <a:pt x="1563" y="15"/>
                  </a:lnTo>
                  <a:lnTo>
                    <a:pt x="1564" y="8"/>
                  </a:lnTo>
                  <a:lnTo>
                    <a:pt x="1592" y="8"/>
                  </a:lnTo>
                  <a:lnTo>
                    <a:pt x="1627" y="0"/>
                  </a:lnTo>
                </a:path>
              </a:pathLst>
            </a:custGeom>
            <a:noFill/>
            <a:ln w="28440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AutoShape 133"/>
            <p:cNvSpPr>
              <a:spLocks noChangeArrowheads="1"/>
            </p:cNvSpPr>
            <p:nvPr/>
          </p:nvSpPr>
          <p:spPr bwMode="auto">
            <a:xfrm>
              <a:off x="4273" y="1418"/>
              <a:ext cx="251" cy="57"/>
            </a:xfrm>
            <a:custGeom>
              <a:avLst/>
              <a:gdLst>
                <a:gd name="T0" fmla="*/ 0 w 1691"/>
                <a:gd name="T1" fmla="*/ 0 h 228"/>
                <a:gd name="T2" fmla="*/ 0 w 1691"/>
                <a:gd name="T3" fmla="*/ 0 h 228"/>
                <a:gd name="T4" fmla="*/ 0 w 1691"/>
                <a:gd name="T5" fmla="*/ 0 h 228"/>
                <a:gd name="T6" fmla="*/ 0 w 1691"/>
                <a:gd name="T7" fmla="*/ 0 h 228"/>
                <a:gd name="T8" fmla="*/ 0 w 1691"/>
                <a:gd name="T9" fmla="*/ 0 h 228"/>
                <a:gd name="T10" fmla="*/ 0 w 1691"/>
                <a:gd name="T11" fmla="*/ 0 h 228"/>
                <a:gd name="T12" fmla="*/ 0 w 1691"/>
                <a:gd name="T13" fmla="*/ 0 h 228"/>
                <a:gd name="T14" fmla="*/ 0 w 1691"/>
                <a:gd name="T15" fmla="*/ 0 h 228"/>
                <a:gd name="T16" fmla="*/ 0 w 1691"/>
                <a:gd name="T17" fmla="*/ 0 h 228"/>
                <a:gd name="T18" fmla="*/ 0 w 1691"/>
                <a:gd name="T19" fmla="*/ 0 h 228"/>
                <a:gd name="T20" fmla="*/ 0 w 1691"/>
                <a:gd name="T21" fmla="*/ 0 h 228"/>
                <a:gd name="T22" fmla="*/ 0 w 1691"/>
                <a:gd name="T23" fmla="*/ 0 h 228"/>
                <a:gd name="T24" fmla="*/ 0 w 1691"/>
                <a:gd name="T25" fmla="*/ 0 h 228"/>
                <a:gd name="T26" fmla="*/ 0 w 1691"/>
                <a:gd name="T27" fmla="*/ 0 h 228"/>
                <a:gd name="T28" fmla="*/ 0 w 1691"/>
                <a:gd name="T29" fmla="*/ 0 h 228"/>
                <a:gd name="T30" fmla="*/ 0 w 1691"/>
                <a:gd name="T31" fmla="*/ 0 h 228"/>
                <a:gd name="T32" fmla="*/ 0 w 1691"/>
                <a:gd name="T33" fmla="*/ 0 h 228"/>
                <a:gd name="T34" fmla="*/ 0 w 1691"/>
                <a:gd name="T35" fmla="*/ 0 h 228"/>
                <a:gd name="T36" fmla="*/ 0 w 1691"/>
                <a:gd name="T37" fmla="*/ 0 h 228"/>
                <a:gd name="T38" fmla="*/ 0 w 1691"/>
                <a:gd name="T39" fmla="*/ 0 h 228"/>
                <a:gd name="T40" fmla="*/ 0 w 1691"/>
                <a:gd name="T41" fmla="*/ 0 h 228"/>
                <a:gd name="T42" fmla="*/ 0 w 1691"/>
                <a:gd name="T43" fmla="*/ 0 h 228"/>
                <a:gd name="T44" fmla="*/ 0 w 1691"/>
                <a:gd name="T45" fmla="*/ 0 h 228"/>
                <a:gd name="T46" fmla="*/ 0 w 1691"/>
                <a:gd name="T47" fmla="*/ 0 h 228"/>
                <a:gd name="T48" fmla="*/ 0 w 1691"/>
                <a:gd name="T49" fmla="*/ 0 h 228"/>
                <a:gd name="T50" fmla="*/ 0 w 1691"/>
                <a:gd name="T51" fmla="*/ 0 h 228"/>
                <a:gd name="T52" fmla="*/ 0 w 1691"/>
                <a:gd name="T53" fmla="*/ 0 h 228"/>
                <a:gd name="T54" fmla="*/ 0 w 1691"/>
                <a:gd name="T55" fmla="*/ 0 h 228"/>
                <a:gd name="T56" fmla="*/ 0 w 1691"/>
                <a:gd name="T57" fmla="*/ 0 h 228"/>
                <a:gd name="T58" fmla="*/ 0 w 1691"/>
                <a:gd name="T59" fmla="*/ 0 h 228"/>
                <a:gd name="T60" fmla="*/ 0 w 1691"/>
                <a:gd name="T61" fmla="*/ 0 h 228"/>
                <a:gd name="T62" fmla="*/ 0 w 1691"/>
                <a:gd name="T63" fmla="*/ 0 h 228"/>
                <a:gd name="T64" fmla="*/ 0 w 1691"/>
                <a:gd name="T65" fmla="*/ 0 h 228"/>
                <a:gd name="T66" fmla="*/ 0 w 1691"/>
                <a:gd name="T67" fmla="*/ 0 h 228"/>
                <a:gd name="T68" fmla="*/ 0 w 1691"/>
                <a:gd name="T69" fmla="*/ 0 h 228"/>
                <a:gd name="T70" fmla="*/ 0 w 1691"/>
                <a:gd name="T71" fmla="*/ 0 h 228"/>
                <a:gd name="T72" fmla="*/ 0 w 1691"/>
                <a:gd name="T73" fmla="*/ 0 h 228"/>
                <a:gd name="T74" fmla="*/ 0 w 1691"/>
                <a:gd name="T75" fmla="*/ 0 h 228"/>
                <a:gd name="T76" fmla="*/ 0 w 1691"/>
                <a:gd name="T77" fmla="*/ 0 h 228"/>
                <a:gd name="T78" fmla="*/ 0 w 1691"/>
                <a:gd name="T79" fmla="*/ 0 h 228"/>
                <a:gd name="T80" fmla="*/ 0 w 1691"/>
                <a:gd name="T81" fmla="*/ 0 h 228"/>
                <a:gd name="T82" fmla="*/ 0 w 1691"/>
                <a:gd name="T83" fmla="*/ 0 h 228"/>
                <a:gd name="T84" fmla="*/ 0 w 1691"/>
                <a:gd name="T85" fmla="*/ 0 h 228"/>
                <a:gd name="T86" fmla="*/ 0 w 1691"/>
                <a:gd name="T87" fmla="*/ 0 h 228"/>
                <a:gd name="T88" fmla="*/ 0 w 1691"/>
                <a:gd name="T89" fmla="*/ 0 h 228"/>
                <a:gd name="T90" fmla="*/ 0 w 1691"/>
                <a:gd name="T91" fmla="*/ 0 h 228"/>
                <a:gd name="T92" fmla="*/ 0 w 1691"/>
                <a:gd name="T93" fmla="*/ 0 h 228"/>
                <a:gd name="T94" fmla="*/ 0 w 1691"/>
                <a:gd name="T95" fmla="*/ 0 h 228"/>
                <a:gd name="T96" fmla="*/ 0 w 1691"/>
                <a:gd name="T97" fmla="*/ 0 h 228"/>
                <a:gd name="T98" fmla="*/ 0 w 1691"/>
                <a:gd name="T99" fmla="*/ 0 h 228"/>
                <a:gd name="T100" fmla="*/ 0 w 1691"/>
                <a:gd name="T101" fmla="*/ 0 h 228"/>
                <a:gd name="T102" fmla="*/ 0 w 1691"/>
                <a:gd name="T103" fmla="*/ 0 h 228"/>
                <a:gd name="T104" fmla="*/ 0 w 1691"/>
                <a:gd name="T105" fmla="*/ 0 h 228"/>
                <a:gd name="T106" fmla="*/ 0 w 1691"/>
                <a:gd name="T107" fmla="*/ 0 h 228"/>
                <a:gd name="T108" fmla="*/ 0 w 1691"/>
                <a:gd name="T109" fmla="*/ 0 h 228"/>
                <a:gd name="T110" fmla="*/ 0 w 1691"/>
                <a:gd name="T111" fmla="*/ 0 h 228"/>
                <a:gd name="T112" fmla="*/ 0 w 1691"/>
                <a:gd name="T113" fmla="*/ 0 h 228"/>
                <a:gd name="T114" fmla="*/ 0 w 1691"/>
                <a:gd name="T115" fmla="*/ 0 h 228"/>
                <a:gd name="T116" fmla="*/ 0 w 1691"/>
                <a:gd name="T117" fmla="*/ 0 h 228"/>
                <a:gd name="T118" fmla="*/ 0 w 1691"/>
                <a:gd name="T119" fmla="*/ 0 h 228"/>
                <a:gd name="T120" fmla="*/ 0 w 1691"/>
                <a:gd name="T121" fmla="*/ 0 h 228"/>
                <a:gd name="T122" fmla="*/ 0 w 1691"/>
                <a:gd name="T123" fmla="*/ 0 h 228"/>
                <a:gd name="T124" fmla="*/ 0 w 1691"/>
                <a:gd name="T125" fmla="*/ 0 h 228"/>
                <a:gd name="T126" fmla="*/ 0 w 1691"/>
                <a:gd name="T127" fmla="*/ 0 h 228"/>
                <a:gd name="T128" fmla="*/ 1691 w 1691"/>
                <a:gd name="T12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T126" t="T127" r="T128" b="T129"/>
              <a:pathLst>
                <a:path w="1691" h="228">
                  <a:moveTo>
                    <a:pt x="0" y="228"/>
                  </a:moveTo>
                  <a:lnTo>
                    <a:pt x="36" y="228"/>
                  </a:lnTo>
                  <a:lnTo>
                    <a:pt x="73" y="228"/>
                  </a:lnTo>
                  <a:lnTo>
                    <a:pt x="109" y="228"/>
                  </a:lnTo>
                  <a:lnTo>
                    <a:pt x="145" y="228"/>
                  </a:lnTo>
                  <a:lnTo>
                    <a:pt x="145" y="220"/>
                  </a:lnTo>
                  <a:lnTo>
                    <a:pt x="180" y="220"/>
                  </a:lnTo>
                  <a:lnTo>
                    <a:pt x="187" y="213"/>
                  </a:lnTo>
                  <a:lnTo>
                    <a:pt x="217" y="213"/>
                  </a:lnTo>
                  <a:lnTo>
                    <a:pt x="253" y="204"/>
                  </a:lnTo>
                  <a:lnTo>
                    <a:pt x="289" y="204"/>
                  </a:lnTo>
                  <a:lnTo>
                    <a:pt x="324" y="204"/>
                  </a:lnTo>
                  <a:lnTo>
                    <a:pt x="360" y="204"/>
                  </a:lnTo>
                  <a:lnTo>
                    <a:pt x="390" y="196"/>
                  </a:lnTo>
                  <a:lnTo>
                    <a:pt x="414" y="188"/>
                  </a:lnTo>
                  <a:lnTo>
                    <a:pt x="433" y="188"/>
                  </a:lnTo>
                  <a:lnTo>
                    <a:pt x="441" y="180"/>
                  </a:lnTo>
                  <a:lnTo>
                    <a:pt x="468" y="180"/>
                  </a:lnTo>
                  <a:lnTo>
                    <a:pt x="504" y="180"/>
                  </a:lnTo>
                  <a:lnTo>
                    <a:pt x="509" y="171"/>
                  </a:lnTo>
                  <a:lnTo>
                    <a:pt x="541" y="171"/>
                  </a:lnTo>
                  <a:lnTo>
                    <a:pt x="576" y="171"/>
                  </a:lnTo>
                  <a:lnTo>
                    <a:pt x="587" y="162"/>
                  </a:lnTo>
                  <a:lnTo>
                    <a:pt x="612" y="162"/>
                  </a:lnTo>
                  <a:lnTo>
                    <a:pt x="630" y="153"/>
                  </a:lnTo>
                  <a:lnTo>
                    <a:pt x="648" y="153"/>
                  </a:lnTo>
                  <a:lnTo>
                    <a:pt x="676" y="144"/>
                  </a:lnTo>
                  <a:lnTo>
                    <a:pt x="706" y="135"/>
                  </a:lnTo>
                  <a:lnTo>
                    <a:pt x="720" y="135"/>
                  </a:lnTo>
                  <a:lnTo>
                    <a:pt x="756" y="135"/>
                  </a:lnTo>
                  <a:lnTo>
                    <a:pt x="758" y="126"/>
                  </a:lnTo>
                  <a:lnTo>
                    <a:pt x="784" y="118"/>
                  </a:lnTo>
                  <a:lnTo>
                    <a:pt x="793" y="109"/>
                  </a:lnTo>
                  <a:lnTo>
                    <a:pt x="829" y="109"/>
                  </a:lnTo>
                  <a:lnTo>
                    <a:pt x="834" y="99"/>
                  </a:lnTo>
                  <a:lnTo>
                    <a:pt x="863" y="90"/>
                  </a:lnTo>
                  <a:lnTo>
                    <a:pt x="900" y="90"/>
                  </a:lnTo>
                  <a:lnTo>
                    <a:pt x="936" y="90"/>
                  </a:lnTo>
                  <a:lnTo>
                    <a:pt x="966" y="82"/>
                  </a:lnTo>
                  <a:lnTo>
                    <a:pt x="1008" y="82"/>
                  </a:lnTo>
                  <a:lnTo>
                    <a:pt x="1044" y="82"/>
                  </a:lnTo>
                  <a:lnTo>
                    <a:pt x="1080" y="82"/>
                  </a:lnTo>
                  <a:lnTo>
                    <a:pt x="1100" y="73"/>
                  </a:lnTo>
                  <a:lnTo>
                    <a:pt x="1115" y="73"/>
                  </a:lnTo>
                  <a:lnTo>
                    <a:pt x="1137" y="63"/>
                  </a:lnTo>
                  <a:lnTo>
                    <a:pt x="1152" y="63"/>
                  </a:lnTo>
                  <a:lnTo>
                    <a:pt x="1185" y="54"/>
                  </a:lnTo>
                  <a:lnTo>
                    <a:pt x="1224" y="54"/>
                  </a:lnTo>
                  <a:lnTo>
                    <a:pt x="1259" y="54"/>
                  </a:lnTo>
                  <a:lnTo>
                    <a:pt x="1296" y="54"/>
                  </a:lnTo>
                  <a:lnTo>
                    <a:pt x="1300" y="46"/>
                  </a:lnTo>
                  <a:lnTo>
                    <a:pt x="1326" y="36"/>
                  </a:lnTo>
                  <a:lnTo>
                    <a:pt x="1368" y="36"/>
                  </a:lnTo>
                  <a:lnTo>
                    <a:pt x="1400" y="27"/>
                  </a:lnTo>
                  <a:lnTo>
                    <a:pt x="1439" y="27"/>
                  </a:lnTo>
                  <a:lnTo>
                    <a:pt x="1476" y="27"/>
                  </a:lnTo>
                  <a:lnTo>
                    <a:pt x="1505" y="18"/>
                  </a:lnTo>
                  <a:lnTo>
                    <a:pt x="1524" y="8"/>
                  </a:lnTo>
                  <a:lnTo>
                    <a:pt x="1547" y="8"/>
                  </a:lnTo>
                  <a:lnTo>
                    <a:pt x="1583" y="8"/>
                  </a:lnTo>
                  <a:lnTo>
                    <a:pt x="1620" y="8"/>
                  </a:lnTo>
                  <a:lnTo>
                    <a:pt x="1650" y="0"/>
                  </a:lnTo>
                  <a:lnTo>
                    <a:pt x="1691" y="0"/>
                  </a:lnTo>
                </a:path>
              </a:pathLst>
            </a:custGeom>
            <a:noFill/>
            <a:ln w="28440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AutoShape 134"/>
            <p:cNvSpPr>
              <a:spLocks noChangeArrowheads="1"/>
            </p:cNvSpPr>
            <p:nvPr/>
          </p:nvSpPr>
          <p:spPr bwMode="auto">
            <a:xfrm>
              <a:off x="4524" y="1363"/>
              <a:ext cx="257" cy="55"/>
            </a:xfrm>
            <a:custGeom>
              <a:avLst/>
              <a:gdLst>
                <a:gd name="T0" fmla="*/ 0 w 1737"/>
                <a:gd name="T1" fmla="*/ 0 h 220"/>
                <a:gd name="T2" fmla="*/ 0 w 1737"/>
                <a:gd name="T3" fmla="*/ 0 h 220"/>
                <a:gd name="T4" fmla="*/ 0 w 1737"/>
                <a:gd name="T5" fmla="*/ 0 h 220"/>
                <a:gd name="T6" fmla="*/ 0 w 1737"/>
                <a:gd name="T7" fmla="*/ 0 h 220"/>
                <a:gd name="T8" fmla="*/ 0 w 1737"/>
                <a:gd name="T9" fmla="*/ 0 h 220"/>
                <a:gd name="T10" fmla="*/ 0 w 1737"/>
                <a:gd name="T11" fmla="*/ 0 h 220"/>
                <a:gd name="T12" fmla="*/ 0 w 1737"/>
                <a:gd name="T13" fmla="*/ 0 h 220"/>
                <a:gd name="T14" fmla="*/ 0 w 1737"/>
                <a:gd name="T15" fmla="*/ 0 h 220"/>
                <a:gd name="T16" fmla="*/ 0 w 1737"/>
                <a:gd name="T17" fmla="*/ 0 h 220"/>
                <a:gd name="T18" fmla="*/ 0 w 1737"/>
                <a:gd name="T19" fmla="*/ 0 h 220"/>
                <a:gd name="T20" fmla="*/ 0 w 1737"/>
                <a:gd name="T21" fmla="*/ 0 h 220"/>
                <a:gd name="T22" fmla="*/ 0 w 1737"/>
                <a:gd name="T23" fmla="*/ 0 h 220"/>
                <a:gd name="T24" fmla="*/ 0 w 1737"/>
                <a:gd name="T25" fmla="*/ 0 h 220"/>
                <a:gd name="T26" fmla="*/ 0 w 1737"/>
                <a:gd name="T27" fmla="*/ 0 h 220"/>
                <a:gd name="T28" fmla="*/ 0 w 1737"/>
                <a:gd name="T29" fmla="*/ 0 h 220"/>
                <a:gd name="T30" fmla="*/ 0 w 1737"/>
                <a:gd name="T31" fmla="*/ 0 h 220"/>
                <a:gd name="T32" fmla="*/ 0 w 1737"/>
                <a:gd name="T33" fmla="*/ 0 h 220"/>
                <a:gd name="T34" fmla="*/ 0 w 1737"/>
                <a:gd name="T35" fmla="*/ 0 h 220"/>
                <a:gd name="T36" fmla="*/ 0 w 1737"/>
                <a:gd name="T37" fmla="*/ 0 h 220"/>
                <a:gd name="T38" fmla="*/ 0 w 1737"/>
                <a:gd name="T39" fmla="*/ 0 h 220"/>
                <a:gd name="T40" fmla="*/ 0 w 1737"/>
                <a:gd name="T41" fmla="*/ 0 h 220"/>
                <a:gd name="T42" fmla="*/ 0 w 1737"/>
                <a:gd name="T43" fmla="*/ 0 h 220"/>
                <a:gd name="T44" fmla="*/ 0 w 1737"/>
                <a:gd name="T45" fmla="*/ 0 h 220"/>
                <a:gd name="T46" fmla="*/ 0 w 1737"/>
                <a:gd name="T47" fmla="*/ 0 h 220"/>
                <a:gd name="T48" fmla="*/ 0 w 1737"/>
                <a:gd name="T49" fmla="*/ 0 h 220"/>
                <a:gd name="T50" fmla="*/ 0 w 1737"/>
                <a:gd name="T51" fmla="*/ 0 h 220"/>
                <a:gd name="T52" fmla="*/ 0 w 1737"/>
                <a:gd name="T53" fmla="*/ 0 h 220"/>
                <a:gd name="T54" fmla="*/ 0 w 1737"/>
                <a:gd name="T55" fmla="*/ 0 h 220"/>
                <a:gd name="T56" fmla="*/ 0 w 1737"/>
                <a:gd name="T57" fmla="*/ 0 h 220"/>
                <a:gd name="T58" fmla="*/ 0 w 1737"/>
                <a:gd name="T59" fmla="*/ 0 h 220"/>
                <a:gd name="T60" fmla="*/ 0 w 1737"/>
                <a:gd name="T61" fmla="*/ 0 h 220"/>
                <a:gd name="T62" fmla="*/ 0 w 1737"/>
                <a:gd name="T63" fmla="*/ 0 h 220"/>
                <a:gd name="T64" fmla="*/ 0 w 1737"/>
                <a:gd name="T65" fmla="*/ 0 h 220"/>
                <a:gd name="T66" fmla="*/ 1737 w 1737"/>
                <a:gd name="T67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T64" t="T65" r="T66" b="T67"/>
              <a:pathLst>
                <a:path w="1737" h="220">
                  <a:moveTo>
                    <a:pt x="0" y="220"/>
                  </a:moveTo>
                  <a:lnTo>
                    <a:pt x="2" y="211"/>
                  </a:lnTo>
                  <a:lnTo>
                    <a:pt x="36" y="211"/>
                  </a:lnTo>
                  <a:lnTo>
                    <a:pt x="62" y="202"/>
                  </a:lnTo>
                  <a:lnTo>
                    <a:pt x="73" y="202"/>
                  </a:lnTo>
                  <a:lnTo>
                    <a:pt x="108" y="202"/>
                  </a:lnTo>
                  <a:lnTo>
                    <a:pt x="144" y="202"/>
                  </a:lnTo>
                  <a:lnTo>
                    <a:pt x="180" y="202"/>
                  </a:lnTo>
                  <a:lnTo>
                    <a:pt x="194" y="192"/>
                  </a:lnTo>
                  <a:lnTo>
                    <a:pt x="201" y="184"/>
                  </a:lnTo>
                  <a:lnTo>
                    <a:pt x="217" y="184"/>
                  </a:lnTo>
                  <a:lnTo>
                    <a:pt x="252" y="184"/>
                  </a:lnTo>
                  <a:lnTo>
                    <a:pt x="275" y="174"/>
                  </a:lnTo>
                  <a:lnTo>
                    <a:pt x="288" y="174"/>
                  </a:lnTo>
                  <a:lnTo>
                    <a:pt x="324" y="174"/>
                  </a:lnTo>
                  <a:lnTo>
                    <a:pt x="359" y="174"/>
                  </a:lnTo>
                  <a:lnTo>
                    <a:pt x="376" y="165"/>
                  </a:lnTo>
                  <a:lnTo>
                    <a:pt x="396" y="165"/>
                  </a:lnTo>
                  <a:lnTo>
                    <a:pt x="432" y="165"/>
                  </a:lnTo>
                  <a:lnTo>
                    <a:pt x="453" y="155"/>
                  </a:lnTo>
                  <a:lnTo>
                    <a:pt x="468" y="155"/>
                  </a:lnTo>
                  <a:lnTo>
                    <a:pt x="503" y="155"/>
                  </a:lnTo>
                  <a:lnTo>
                    <a:pt x="529" y="145"/>
                  </a:lnTo>
                  <a:lnTo>
                    <a:pt x="540" y="145"/>
                  </a:lnTo>
                  <a:lnTo>
                    <a:pt x="576" y="145"/>
                  </a:lnTo>
                  <a:lnTo>
                    <a:pt x="605" y="137"/>
                  </a:lnTo>
                  <a:lnTo>
                    <a:pt x="684" y="137"/>
                  </a:lnTo>
                  <a:lnTo>
                    <a:pt x="711" y="127"/>
                  </a:lnTo>
                  <a:lnTo>
                    <a:pt x="756" y="127"/>
                  </a:lnTo>
                  <a:lnTo>
                    <a:pt x="791" y="127"/>
                  </a:lnTo>
                  <a:lnTo>
                    <a:pt x="828" y="127"/>
                  </a:lnTo>
                  <a:lnTo>
                    <a:pt x="864" y="127"/>
                  </a:lnTo>
                  <a:lnTo>
                    <a:pt x="899" y="127"/>
                  </a:lnTo>
                  <a:lnTo>
                    <a:pt x="918" y="118"/>
                  </a:lnTo>
                  <a:lnTo>
                    <a:pt x="935" y="118"/>
                  </a:lnTo>
                  <a:lnTo>
                    <a:pt x="971" y="118"/>
                  </a:lnTo>
                  <a:lnTo>
                    <a:pt x="992" y="108"/>
                  </a:lnTo>
                  <a:lnTo>
                    <a:pt x="1008" y="108"/>
                  </a:lnTo>
                  <a:lnTo>
                    <a:pt x="1035" y="100"/>
                  </a:lnTo>
                  <a:lnTo>
                    <a:pt x="1079" y="100"/>
                  </a:lnTo>
                  <a:lnTo>
                    <a:pt x="1115" y="100"/>
                  </a:lnTo>
                  <a:lnTo>
                    <a:pt x="1152" y="100"/>
                  </a:lnTo>
                  <a:lnTo>
                    <a:pt x="1187" y="100"/>
                  </a:lnTo>
                  <a:lnTo>
                    <a:pt x="1223" y="100"/>
                  </a:lnTo>
                  <a:lnTo>
                    <a:pt x="1259" y="100"/>
                  </a:lnTo>
                  <a:lnTo>
                    <a:pt x="1291" y="90"/>
                  </a:lnTo>
                  <a:lnTo>
                    <a:pt x="1302" y="80"/>
                  </a:lnTo>
                  <a:lnTo>
                    <a:pt x="1331" y="80"/>
                  </a:lnTo>
                  <a:lnTo>
                    <a:pt x="1367" y="80"/>
                  </a:lnTo>
                  <a:lnTo>
                    <a:pt x="1394" y="70"/>
                  </a:lnTo>
                  <a:lnTo>
                    <a:pt x="1395" y="60"/>
                  </a:lnTo>
                  <a:lnTo>
                    <a:pt x="1438" y="60"/>
                  </a:lnTo>
                  <a:lnTo>
                    <a:pt x="1475" y="60"/>
                  </a:lnTo>
                  <a:lnTo>
                    <a:pt x="1511" y="60"/>
                  </a:lnTo>
                  <a:lnTo>
                    <a:pt x="1534" y="52"/>
                  </a:lnTo>
                  <a:lnTo>
                    <a:pt x="1547" y="52"/>
                  </a:lnTo>
                  <a:lnTo>
                    <a:pt x="1582" y="52"/>
                  </a:lnTo>
                  <a:lnTo>
                    <a:pt x="1588" y="42"/>
                  </a:lnTo>
                  <a:lnTo>
                    <a:pt x="1619" y="42"/>
                  </a:lnTo>
                  <a:lnTo>
                    <a:pt x="1655" y="42"/>
                  </a:lnTo>
                  <a:lnTo>
                    <a:pt x="1679" y="31"/>
                  </a:lnTo>
                  <a:lnTo>
                    <a:pt x="1691" y="31"/>
                  </a:lnTo>
                  <a:lnTo>
                    <a:pt x="1719" y="21"/>
                  </a:lnTo>
                  <a:lnTo>
                    <a:pt x="1727" y="10"/>
                  </a:lnTo>
                  <a:lnTo>
                    <a:pt x="1737" y="0"/>
                  </a:lnTo>
                </a:path>
              </a:pathLst>
            </a:custGeom>
            <a:noFill/>
            <a:ln w="28440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AutoShape 135"/>
            <p:cNvSpPr>
              <a:spLocks noChangeArrowheads="1"/>
            </p:cNvSpPr>
            <p:nvPr/>
          </p:nvSpPr>
          <p:spPr bwMode="auto">
            <a:xfrm>
              <a:off x="4781" y="1332"/>
              <a:ext cx="318" cy="31"/>
            </a:xfrm>
            <a:custGeom>
              <a:avLst/>
              <a:gdLst>
                <a:gd name="T0" fmla="*/ 0 w 2147"/>
                <a:gd name="T1" fmla="*/ 0 h 124"/>
                <a:gd name="T2" fmla="*/ 0 w 2147"/>
                <a:gd name="T3" fmla="*/ 0 h 124"/>
                <a:gd name="T4" fmla="*/ 0 w 2147"/>
                <a:gd name="T5" fmla="*/ 0 h 124"/>
                <a:gd name="T6" fmla="*/ 0 w 2147"/>
                <a:gd name="T7" fmla="*/ 0 h 124"/>
                <a:gd name="T8" fmla="*/ 0 w 2147"/>
                <a:gd name="T9" fmla="*/ 0 h 124"/>
                <a:gd name="T10" fmla="*/ 0 w 2147"/>
                <a:gd name="T11" fmla="*/ 0 h 124"/>
                <a:gd name="T12" fmla="*/ 0 w 2147"/>
                <a:gd name="T13" fmla="*/ 0 h 124"/>
                <a:gd name="T14" fmla="*/ 0 w 2147"/>
                <a:gd name="T15" fmla="*/ 0 h 124"/>
                <a:gd name="T16" fmla="*/ 0 w 2147"/>
                <a:gd name="T17" fmla="*/ 0 h 124"/>
                <a:gd name="T18" fmla="*/ 0 w 2147"/>
                <a:gd name="T19" fmla="*/ 0 h 124"/>
                <a:gd name="T20" fmla="*/ 0 w 2147"/>
                <a:gd name="T21" fmla="*/ 0 h 124"/>
                <a:gd name="T22" fmla="*/ 0 w 2147"/>
                <a:gd name="T23" fmla="*/ 0 h 124"/>
                <a:gd name="T24" fmla="*/ 0 w 2147"/>
                <a:gd name="T25" fmla="*/ 0 h 124"/>
                <a:gd name="T26" fmla="*/ 0 w 2147"/>
                <a:gd name="T27" fmla="*/ 0 h 124"/>
                <a:gd name="T28" fmla="*/ 0 w 2147"/>
                <a:gd name="T29" fmla="*/ 0 h 124"/>
                <a:gd name="T30" fmla="*/ 0 w 2147"/>
                <a:gd name="T31" fmla="*/ 0 h 124"/>
                <a:gd name="T32" fmla="*/ 0 w 2147"/>
                <a:gd name="T33" fmla="*/ 0 h 124"/>
                <a:gd name="T34" fmla="*/ 0 w 2147"/>
                <a:gd name="T35" fmla="*/ 0 h 124"/>
                <a:gd name="T36" fmla="*/ 0 w 2147"/>
                <a:gd name="T37" fmla="*/ 0 h 124"/>
                <a:gd name="T38" fmla="*/ 0 w 2147"/>
                <a:gd name="T39" fmla="*/ 0 h 124"/>
                <a:gd name="T40" fmla="*/ 0 w 2147"/>
                <a:gd name="T41" fmla="*/ 0 h 124"/>
                <a:gd name="T42" fmla="*/ 0 w 2147"/>
                <a:gd name="T43" fmla="*/ 0 h 124"/>
                <a:gd name="T44" fmla="*/ 0 w 2147"/>
                <a:gd name="T45" fmla="*/ 0 h 124"/>
                <a:gd name="T46" fmla="*/ 0 w 2147"/>
                <a:gd name="T47" fmla="*/ 0 h 124"/>
                <a:gd name="T48" fmla="*/ 0 w 2147"/>
                <a:gd name="T49" fmla="*/ 0 h 124"/>
                <a:gd name="T50" fmla="*/ 0 w 2147"/>
                <a:gd name="T51" fmla="*/ 0 h 124"/>
                <a:gd name="T52" fmla="*/ 0 w 2147"/>
                <a:gd name="T53" fmla="*/ 0 h 124"/>
                <a:gd name="T54" fmla="*/ 0 w 2147"/>
                <a:gd name="T55" fmla="*/ 0 h 124"/>
                <a:gd name="T56" fmla="*/ 0 w 2147"/>
                <a:gd name="T57" fmla="*/ 0 h 124"/>
                <a:gd name="T58" fmla="*/ 0 w 2147"/>
                <a:gd name="T59" fmla="*/ 0 h 124"/>
                <a:gd name="T60" fmla="*/ 0 w 2147"/>
                <a:gd name="T61" fmla="*/ 0 h 124"/>
                <a:gd name="T62" fmla="*/ 0 w 2147"/>
                <a:gd name="T63" fmla="*/ 0 h 124"/>
                <a:gd name="T64" fmla="*/ 0 w 2147"/>
                <a:gd name="T65" fmla="*/ 0 h 124"/>
                <a:gd name="T66" fmla="*/ 0 w 2147"/>
                <a:gd name="T67" fmla="*/ 0 h 124"/>
                <a:gd name="T68" fmla="*/ 0 w 2147"/>
                <a:gd name="T69" fmla="*/ 0 h 124"/>
                <a:gd name="T70" fmla="*/ 0 w 2147"/>
                <a:gd name="T71" fmla="*/ 0 h 124"/>
                <a:gd name="T72" fmla="*/ 0 w 2147"/>
                <a:gd name="T73" fmla="*/ 0 h 124"/>
                <a:gd name="T74" fmla="*/ 0 w 2147"/>
                <a:gd name="T75" fmla="*/ 0 h 124"/>
                <a:gd name="T76" fmla="*/ 0 w 2147"/>
                <a:gd name="T77" fmla="*/ 0 h 124"/>
                <a:gd name="T78" fmla="*/ 0 w 2147"/>
                <a:gd name="T79" fmla="*/ 0 h 124"/>
                <a:gd name="T80" fmla="*/ 0 w 2147"/>
                <a:gd name="T81" fmla="*/ 0 h 124"/>
                <a:gd name="T82" fmla="*/ 0 w 2147"/>
                <a:gd name="T83" fmla="*/ 0 h 124"/>
                <a:gd name="T84" fmla="*/ 0 w 2147"/>
                <a:gd name="T85" fmla="*/ 0 h 124"/>
                <a:gd name="T86" fmla="*/ 0 w 2147"/>
                <a:gd name="T87" fmla="*/ 0 h 124"/>
                <a:gd name="T88" fmla="*/ 0 w 2147"/>
                <a:gd name="T89" fmla="*/ 0 h 124"/>
                <a:gd name="T90" fmla="*/ 0 w 2147"/>
                <a:gd name="T91" fmla="*/ 0 h 124"/>
                <a:gd name="T92" fmla="*/ 0 w 2147"/>
                <a:gd name="T93" fmla="*/ 0 h 124"/>
                <a:gd name="T94" fmla="*/ 0 w 2147"/>
                <a:gd name="T95" fmla="*/ 0 h 124"/>
                <a:gd name="T96" fmla="*/ 0 w 2147"/>
                <a:gd name="T97" fmla="*/ 0 h 124"/>
                <a:gd name="T98" fmla="*/ 0 w 2147"/>
                <a:gd name="T99" fmla="*/ 0 h 124"/>
                <a:gd name="T100" fmla="*/ 0 w 2147"/>
                <a:gd name="T101" fmla="*/ 0 h 124"/>
                <a:gd name="T102" fmla="*/ 0 w 2147"/>
                <a:gd name="T103" fmla="*/ 0 h 124"/>
                <a:gd name="T104" fmla="*/ 0 w 2147"/>
                <a:gd name="T105" fmla="*/ 0 h 124"/>
                <a:gd name="T106" fmla="*/ 0 w 2147"/>
                <a:gd name="T107" fmla="*/ 0 h 124"/>
                <a:gd name="T108" fmla="*/ 0 w 2147"/>
                <a:gd name="T109" fmla="*/ 0 h 124"/>
                <a:gd name="T110" fmla="*/ 0 w 2147"/>
                <a:gd name="T111" fmla="*/ 0 h 124"/>
                <a:gd name="T112" fmla="*/ 0 w 2147"/>
                <a:gd name="T113" fmla="*/ 0 h 124"/>
                <a:gd name="T114" fmla="*/ 0 w 2147"/>
                <a:gd name="T115" fmla="*/ 0 h 124"/>
                <a:gd name="T116" fmla="*/ 0 w 2147"/>
                <a:gd name="T117" fmla="*/ 0 h 124"/>
                <a:gd name="T118" fmla="*/ 0 w 2147"/>
                <a:gd name="T119" fmla="*/ 0 h 124"/>
                <a:gd name="T120" fmla="*/ 0 w 2147"/>
                <a:gd name="T121" fmla="*/ 0 h 124"/>
                <a:gd name="T122" fmla="*/ 0 w 2147"/>
                <a:gd name="T123" fmla="*/ 0 h 124"/>
                <a:gd name="T124" fmla="*/ 0 w 2147"/>
                <a:gd name="T125" fmla="*/ 0 h 124"/>
                <a:gd name="T126" fmla="*/ 0 w 2147"/>
                <a:gd name="T127" fmla="*/ 0 h 124"/>
                <a:gd name="T128" fmla="*/ 2147 w 2147"/>
                <a:gd name="T12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T126" t="T127" r="T128" b="T129"/>
              <a:pathLst>
                <a:path w="2147" h="124">
                  <a:moveTo>
                    <a:pt x="0" y="124"/>
                  </a:moveTo>
                  <a:lnTo>
                    <a:pt x="26" y="124"/>
                  </a:lnTo>
                  <a:lnTo>
                    <a:pt x="57" y="112"/>
                  </a:lnTo>
                  <a:lnTo>
                    <a:pt x="98" y="112"/>
                  </a:lnTo>
                  <a:lnTo>
                    <a:pt x="133" y="112"/>
                  </a:lnTo>
                  <a:lnTo>
                    <a:pt x="170" y="112"/>
                  </a:lnTo>
                  <a:lnTo>
                    <a:pt x="189" y="101"/>
                  </a:lnTo>
                  <a:lnTo>
                    <a:pt x="206" y="101"/>
                  </a:lnTo>
                  <a:lnTo>
                    <a:pt x="241" y="101"/>
                  </a:lnTo>
                  <a:lnTo>
                    <a:pt x="277" y="101"/>
                  </a:lnTo>
                  <a:lnTo>
                    <a:pt x="313" y="101"/>
                  </a:lnTo>
                  <a:lnTo>
                    <a:pt x="350" y="101"/>
                  </a:lnTo>
                  <a:lnTo>
                    <a:pt x="385" y="101"/>
                  </a:lnTo>
                  <a:lnTo>
                    <a:pt x="421" y="101"/>
                  </a:lnTo>
                  <a:lnTo>
                    <a:pt x="457" y="101"/>
                  </a:lnTo>
                  <a:lnTo>
                    <a:pt x="494" y="101"/>
                  </a:lnTo>
                  <a:lnTo>
                    <a:pt x="529" y="101"/>
                  </a:lnTo>
                  <a:lnTo>
                    <a:pt x="565" y="101"/>
                  </a:lnTo>
                  <a:lnTo>
                    <a:pt x="591" y="89"/>
                  </a:lnTo>
                  <a:lnTo>
                    <a:pt x="601" y="89"/>
                  </a:lnTo>
                  <a:lnTo>
                    <a:pt x="638" y="89"/>
                  </a:lnTo>
                  <a:lnTo>
                    <a:pt x="657" y="76"/>
                  </a:lnTo>
                  <a:lnTo>
                    <a:pt x="673" y="76"/>
                  </a:lnTo>
                  <a:lnTo>
                    <a:pt x="709" y="76"/>
                  </a:lnTo>
                  <a:lnTo>
                    <a:pt x="738" y="64"/>
                  </a:lnTo>
                  <a:lnTo>
                    <a:pt x="772" y="52"/>
                  </a:lnTo>
                  <a:lnTo>
                    <a:pt x="817" y="52"/>
                  </a:lnTo>
                  <a:lnTo>
                    <a:pt x="853" y="52"/>
                  </a:lnTo>
                  <a:lnTo>
                    <a:pt x="889" y="52"/>
                  </a:lnTo>
                  <a:lnTo>
                    <a:pt x="924" y="52"/>
                  </a:lnTo>
                  <a:lnTo>
                    <a:pt x="961" y="52"/>
                  </a:lnTo>
                  <a:lnTo>
                    <a:pt x="997" y="52"/>
                  </a:lnTo>
                  <a:lnTo>
                    <a:pt x="1033" y="52"/>
                  </a:lnTo>
                  <a:lnTo>
                    <a:pt x="1068" y="52"/>
                  </a:lnTo>
                  <a:lnTo>
                    <a:pt x="1105" y="52"/>
                  </a:lnTo>
                  <a:lnTo>
                    <a:pt x="1141" y="52"/>
                  </a:lnTo>
                  <a:lnTo>
                    <a:pt x="1176" y="52"/>
                  </a:lnTo>
                  <a:lnTo>
                    <a:pt x="1212" y="52"/>
                  </a:lnTo>
                  <a:lnTo>
                    <a:pt x="1249" y="52"/>
                  </a:lnTo>
                  <a:lnTo>
                    <a:pt x="1320" y="52"/>
                  </a:lnTo>
                  <a:lnTo>
                    <a:pt x="1356" y="52"/>
                  </a:lnTo>
                  <a:lnTo>
                    <a:pt x="1368" y="39"/>
                  </a:lnTo>
                  <a:lnTo>
                    <a:pt x="1392" y="39"/>
                  </a:lnTo>
                  <a:lnTo>
                    <a:pt x="1464" y="39"/>
                  </a:lnTo>
                  <a:lnTo>
                    <a:pt x="1500" y="39"/>
                  </a:lnTo>
                  <a:lnTo>
                    <a:pt x="1524" y="26"/>
                  </a:lnTo>
                  <a:lnTo>
                    <a:pt x="1536" y="26"/>
                  </a:lnTo>
                  <a:lnTo>
                    <a:pt x="1644" y="26"/>
                  </a:lnTo>
                  <a:lnTo>
                    <a:pt x="1680" y="26"/>
                  </a:lnTo>
                  <a:lnTo>
                    <a:pt x="1716" y="26"/>
                  </a:lnTo>
                  <a:lnTo>
                    <a:pt x="1752" y="26"/>
                  </a:lnTo>
                  <a:lnTo>
                    <a:pt x="1788" y="26"/>
                  </a:lnTo>
                  <a:lnTo>
                    <a:pt x="1824" y="26"/>
                  </a:lnTo>
                  <a:lnTo>
                    <a:pt x="1859" y="26"/>
                  </a:lnTo>
                  <a:lnTo>
                    <a:pt x="1896" y="26"/>
                  </a:lnTo>
                  <a:lnTo>
                    <a:pt x="1932" y="26"/>
                  </a:lnTo>
                  <a:lnTo>
                    <a:pt x="1963" y="14"/>
                  </a:lnTo>
                  <a:lnTo>
                    <a:pt x="2003" y="14"/>
                  </a:lnTo>
                  <a:lnTo>
                    <a:pt x="2040" y="14"/>
                  </a:lnTo>
                  <a:lnTo>
                    <a:pt x="2076" y="14"/>
                  </a:lnTo>
                  <a:lnTo>
                    <a:pt x="2112" y="14"/>
                  </a:lnTo>
                  <a:lnTo>
                    <a:pt x="2147" y="14"/>
                  </a:lnTo>
                  <a:lnTo>
                    <a:pt x="2147" y="0"/>
                  </a:lnTo>
                </a:path>
              </a:pathLst>
            </a:custGeom>
            <a:noFill/>
            <a:ln w="28440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AutoShape 136"/>
            <p:cNvSpPr>
              <a:spLocks noChangeArrowheads="1"/>
            </p:cNvSpPr>
            <p:nvPr/>
          </p:nvSpPr>
          <p:spPr bwMode="auto">
            <a:xfrm>
              <a:off x="5099" y="1322"/>
              <a:ext cx="107" cy="10"/>
            </a:xfrm>
            <a:custGeom>
              <a:avLst/>
              <a:gdLst>
                <a:gd name="T0" fmla="*/ 0 w 719"/>
                <a:gd name="T1" fmla="*/ 0 h 40"/>
                <a:gd name="T2" fmla="*/ 0 w 719"/>
                <a:gd name="T3" fmla="*/ 0 h 40"/>
                <a:gd name="T4" fmla="*/ 0 w 719"/>
                <a:gd name="T5" fmla="*/ 0 h 40"/>
                <a:gd name="T6" fmla="*/ 0 w 719"/>
                <a:gd name="T7" fmla="*/ 0 h 40"/>
                <a:gd name="T8" fmla="*/ 0 w 719"/>
                <a:gd name="T9" fmla="*/ 0 h 40"/>
                <a:gd name="T10" fmla="*/ 0 w 719"/>
                <a:gd name="T11" fmla="*/ 0 h 40"/>
                <a:gd name="T12" fmla="*/ 0 w 719"/>
                <a:gd name="T13" fmla="*/ 0 h 40"/>
                <a:gd name="T14" fmla="*/ 0 w 719"/>
                <a:gd name="T15" fmla="*/ 0 h 40"/>
                <a:gd name="T16" fmla="*/ 0 w 719"/>
                <a:gd name="T17" fmla="*/ 0 h 40"/>
                <a:gd name="T18" fmla="*/ 0 w 719"/>
                <a:gd name="T19" fmla="*/ 0 h 40"/>
                <a:gd name="T20" fmla="*/ 0 w 719"/>
                <a:gd name="T21" fmla="*/ 0 h 40"/>
                <a:gd name="T22" fmla="*/ 0 w 719"/>
                <a:gd name="T23" fmla="*/ 0 h 40"/>
                <a:gd name="T24" fmla="*/ 0 w 719"/>
                <a:gd name="T25" fmla="*/ 0 h 40"/>
                <a:gd name="T26" fmla="*/ 0 w 719"/>
                <a:gd name="T27" fmla="*/ 0 h 40"/>
                <a:gd name="T28" fmla="*/ 0 w 719"/>
                <a:gd name="T29" fmla="*/ 0 h 40"/>
                <a:gd name="T30" fmla="*/ 0 w 719"/>
                <a:gd name="T31" fmla="*/ 0 h 40"/>
                <a:gd name="T32" fmla="*/ 0 w 719"/>
                <a:gd name="T33" fmla="*/ 0 h 40"/>
                <a:gd name="T34" fmla="*/ 0 w 719"/>
                <a:gd name="T35" fmla="*/ 0 h 40"/>
                <a:gd name="T36" fmla="*/ 0 w 719"/>
                <a:gd name="T37" fmla="*/ 0 h 40"/>
                <a:gd name="T38" fmla="*/ 0 w 719"/>
                <a:gd name="T39" fmla="*/ 0 h 40"/>
                <a:gd name="T40" fmla="*/ 0 w 719"/>
                <a:gd name="T41" fmla="*/ 0 h 40"/>
                <a:gd name="T42" fmla="*/ 0 w 719"/>
                <a:gd name="T43" fmla="*/ 0 h 40"/>
                <a:gd name="T44" fmla="*/ 0 w 719"/>
                <a:gd name="T45" fmla="*/ 0 h 40"/>
                <a:gd name="T46" fmla="*/ 0 w 719"/>
                <a:gd name="T47" fmla="*/ 0 h 40"/>
                <a:gd name="T48" fmla="*/ 0 w 719"/>
                <a:gd name="T49" fmla="*/ 0 h 40"/>
                <a:gd name="T50" fmla="*/ 719 w 719"/>
                <a:gd name="T5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T48" t="T49" r="T50" b="T51"/>
              <a:pathLst>
                <a:path w="719" h="40">
                  <a:moveTo>
                    <a:pt x="0" y="40"/>
                  </a:moveTo>
                  <a:lnTo>
                    <a:pt x="37" y="40"/>
                  </a:lnTo>
                  <a:lnTo>
                    <a:pt x="73" y="40"/>
                  </a:lnTo>
                  <a:lnTo>
                    <a:pt x="108" y="40"/>
                  </a:lnTo>
                  <a:lnTo>
                    <a:pt x="144" y="40"/>
                  </a:lnTo>
                  <a:lnTo>
                    <a:pt x="181" y="40"/>
                  </a:lnTo>
                  <a:lnTo>
                    <a:pt x="205" y="27"/>
                  </a:lnTo>
                  <a:lnTo>
                    <a:pt x="217" y="27"/>
                  </a:lnTo>
                  <a:lnTo>
                    <a:pt x="252" y="27"/>
                  </a:lnTo>
                  <a:lnTo>
                    <a:pt x="258" y="14"/>
                  </a:lnTo>
                  <a:lnTo>
                    <a:pt x="288" y="14"/>
                  </a:lnTo>
                  <a:lnTo>
                    <a:pt x="299" y="0"/>
                  </a:lnTo>
                  <a:lnTo>
                    <a:pt x="325" y="0"/>
                  </a:lnTo>
                  <a:lnTo>
                    <a:pt x="361" y="0"/>
                  </a:lnTo>
                  <a:lnTo>
                    <a:pt x="396" y="0"/>
                  </a:lnTo>
                  <a:lnTo>
                    <a:pt x="432" y="0"/>
                  </a:lnTo>
                  <a:lnTo>
                    <a:pt x="468" y="0"/>
                  </a:lnTo>
                  <a:lnTo>
                    <a:pt x="505" y="0"/>
                  </a:lnTo>
                  <a:lnTo>
                    <a:pt x="540" y="0"/>
                  </a:lnTo>
                  <a:lnTo>
                    <a:pt x="576" y="0"/>
                  </a:lnTo>
                  <a:lnTo>
                    <a:pt x="612" y="0"/>
                  </a:lnTo>
                  <a:lnTo>
                    <a:pt x="648" y="0"/>
                  </a:lnTo>
                  <a:lnTo>
                    <a:pt x="683" y="0"/>
                  </a:lnTo>
                  <a:lnTo>
                    <a:pt x="719" y="0"/>
                  </a:lnTo>
                </a:path>
              </a:pathLst>
            </a:custGeom>
            <a:noFill/>
            <a:ln w="28440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6" name="AutoShape 137"/>
          <p:cNvSpPr>
            <a:spLocks noChangeArrowheads="1"/>
          </p:cNvSpPr>
          <p:nvPr/>
        </p:nvSpPr>
        <p:spPr bwMode="auto">
          <a:xfrm>
            <a:off x="1066800" y="3276600"/>
            <a:ext cx="3059113" cy="2362200"/>
          </a:xfrm>
          <a:custGeom>
            <a:avLst/>
            <a:gdLst>
              <a:gd name="T0" fmla="*/ 2147483647 w 3250"/>
              <a:gd name="T1" fmla="*/ 2147483647 h 1488"/>
              <a:gd name="T2" fmla="*/ 2147483647 w 3250"/>
              <a:gd name="T3" fmla="*/ 2147483647 h 1488"/>
              <a:gd name="T4" fmla="*/ 2147483647 w 3250"/>
              <a:gd name="T5" fmla="*/ 2147483647 h 1488"/>
              <a:gd name="T6" fmla="*/ 2147483647 w 3250"/>
              <a:gd name="T7" fmla="*/ 2147483647 h 1488"/>
              <a:gd name="T8" fmla="*/ 2147483647 w 3250"/>
              <a:gd name="T9" fmla="*/ 2147483647 h 1488"/>
              <a:gd name="T10" fmla="*/ 2147483647 w 3250"/>
              <a:gd name="T11" fmla="*/ 2147483647 h 1488"/>
              <a:gd name="T12" fmla="*/ 2147483647 w 3250"/>
              <a:gd name="T13" fmla="*/ 2147483647 h 1488"/>
              <a:gd name="T14" fmla="*/ 2147483647 w 3250"/>
              <a:gd name="T15" fmla="*/ 2147483647 h 1488"/>
              <a:gd name="T16" fmla="*/ 2147483647 w 3250"/>
              <a:gd name="T17" fmla="*/ 2147483647 h 1488"/>
              <a:gd name="T18" fmla="*/ 2147483647 w 3250"/>
              <a:gd name="T19" fmla="*/ 2147483647 h 1488"/>
              <a:gd name="T20" fmla="*/ 2147483647 w 3250"/>
              <a:gd name="T21" fmla="*/ 2147483647 h 1488"/>
              <a:gd name="T22" fmla="*/ 2147483647 w 3250"/>
              <a:gd name="T23" fmla="*/ 2147483647 h 1488"/>
              <a:gd name="T24" fmla="*/ 2147483647 w 3250"/>
              <a:gd name="T25" fmla="*/ 2147483647 h 1488"/>
              <a:gd name="T26" fmla="*/ 2147483647 w 3250"/>
              <a:gd name="T27" fmla="*/ 2147483647 h 1488"/>
              <a:gd name="T28" fmla="*/ 2147483647 w 3250"/>
              <a:gd name="T29" fmla="*/ 2147483647 h 1488"/>
              <a:gd name="T30" fmla="*/ 2147483647 w 3250"/>
              <a:gd name="T31" fmla="*/ 2147483647 h 1488"/>
              <a:gd name="T32" fmla="*/ 2147483647 w 3250"/>
              <a:gd name="T33" fmla="*/ 2147483647 h 1488"/>
              <a:gd name="T34" fmla="*/ 2147483647 w 3250"/>
              <a:gd name="T35" fmla="*/ 2147483647 h 1488"/>
              <a:gd name="T36" fmla="*/ 2147483647 w 3250"/>
              <a:gd name="T37" fmla="*/ 2147483647 h 1488"/>
              <a:gd name="T38" fmla="*/ 2147483647 w 3250"/>
              <a:gd name="T39" fmla="*/ 2147483647 h 1488"/>
              <a:gd name="T40" fmla="*/ 2147483647 w 3250"/>
              <a:gd name="T41" fmla="*/ 2147483647 h 1488"/>
              <a:gd name="T42" fmla="*/ 2147483647 w 3250"/>
              <a:gd name="T43" fmla="*/ 2147483647 h 1488"/>
              <a:gd name="T44" fmla="*/ 2147483647 w 3250"/>
              <a:gd name="T45" fmla="*/ 2147483647 h 1488"/>
              <a:gd name="T46" fmla="*/ 2147483647 w 3250"/>
              <a:gd name="T47" fmla="*/ 2147483647 h 1488"/>
              <a:gd name="T48" fmla="*/ 2147483647 w 3250"/>
              <a:gd name="T49" fmla="*/ 2147483647 h 1488"/>
              <a:gd name="T50" fmla="*/ 2147483647 w 3250"/>
              <a:gd name="T51" fmla="*/ 2147483647 h 1488"/>
              <a:gd name="T52" fmla="*/ 2147483647 w 3250"/>
              <a:gd name="T53" fmla="*/ 2147483647 h 1488"/>
              <a:gd name="T54" fmla="*/ 2147483647 w 3250"/>
              <a:gd name="T55" fmla="*/ 2147483647 h 1488"/>
              <a:gd name="T56" fmla="*/ 2147483647 w 3250"/>
              <a:gd name="T57" fmla="*/ 2147483647 h 1488"/>
              <a:gd name="T58" fmla="*/ 2147483647 w 3250"/>
              <a:gd name="T59" fmla="*/ 2147483647 h 1488"/>
              <a:gd name="T60" fmla="*/ 2147483647 w 3250"/>
              <a:gd name="T61" fmla="*/ 2147483647 h 1488"/>
              <a:gd name="T62" fmla="*/ 2147483647 w 3250"/>
              <a:gd name="T63" fmla="*/ 2147483647 h 1488"/>
              <a:gd name="T64" fmla="*/ 2147483647 w 3250"/>
              <a:gd name="T65" fmla="*/ 2147483647 h 1488"/>
              <a:gd name="T66" fmla="*/ 2147483647 w 3250"/>
              <a:gd name="T67" fmla="*/ 2147483647 h 1488"/>
              <a:gd name="T68" fmla="*/ 2147483647 w 3250"/>
              <a:gd name="T69" fmla="*/ 2147483647 h 1488"/>
              <a:gd name="T70" fmla="*/ 2147483647 w 3250"/>
              <a:gd name="T71" fmla="*/ 2147483647 h 1488"/>
              <a:gd name="T72" fmla="*/ 2147483647 w 3250"/>
              <a:gd name="T73" fmla="*/ 2147483647 h 1488"/>
              <a:gd name="T74" fmla="*/ 2147483647 w 3250"/>
              <a:gd name="T75" fmla="*/ 2147483647 h 1488"/>
              <a:gd name="T76" fmla="*/ 2147483647 w 3250"/>
              <a:gd name="T77" fmla="*/ 2147483647 h 1488"/>
              <a:gd name="T78" fmla="*/ 2147483647 w 3250"/>
              <a:gd name="T79" fmla="*/ 2147483647 h 1488"/>
              <a:gd name="T80" fmla="*/ 2147483647 w 3250"/>
              <a:gd name="T81" fmla="*/ 2147483647 h 1488"/>
              <a:gd name="T82" fmla="*/ 2147483647 w 3250"/>
              <a:gd name="T83" fmla="*/ 2147483647 h 1488"/>
              <a:gd name="T84" fmla="*/ 2147483647 w 3250"/>
              <a:gd name="T85" fmla="*/ 2147483647 h 1488"/>
              <a:gd name="T86" fmla="*/ 2147483647 w 3250"/>
              <a:gd name="T87" fmla="*/ 2147483647 h 1488"/>
              <a:gd name="T88" fmla="*/ 2147483647 w 3250"/>
              <a:gd name="T89" fmla="*/ 2147483647 h 1488"/>
              <a:gd name="T90" fmla="*/ 2147483647 w 3250"/>
              <a:gd name="T91" fmla="*/ 2147483647 h 1488"/>
              <a:gd name="T92" fmla="*/ 2147483647 w 3250"/>
              <a:gd name="T93" fmla="*/ 2147483647 h 1488"/>
              <a:gd name="T94" fmla="*/ 2147483647 w 3250"/>
              <a:gd name="T95" fmla="*/ 2147483647 h 1488"/>
              <a:gd name="T96" fmla="*/ 2147483647 w 3250"/>
              <a:gd name="T97" fmla="*/ 2147483647 h 1488"/>
              <a:gd name="T98" fmla="*/ 2147483647 w 3250"/>
              <a:gd name="T99" fmla="*/ 2147483647 h 1488"/>
              <a:gd name="T100" fmla="*/ 2147483647 w 3250"/>
              <a:gd name="T101" fmla="*/ 2147483647 h 1488"/>
              <a:gd name="T102" fmla="*/ 2147483647 w 3250"/>
              <a:gd name="T103" fmla="*/ 2147483647 h 1488"/>
              <a:gd name="T104" fmla="*/ 0 w 3250"/>
              <a:gd name="T105" fmla="*/ 0 h 1488"/>
              <a:gd name="T106" fmla="*/ 3250 w 3250"/>
              <a:gd name="T107" fmla="*/ 1488 h 1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T104" t="T105" r="T106" b="T107"/>
            <a:pathLst>
              <a:path w="3250" h="1488">
                <a:moveTo>
                  <a:pt x="0" y="1488"/>
                </a:moveTo>
                <a:lnTo>
                  <a:pt x="12" y="1484"/>
                </a:lnTo>
                <a:lnTo>
                  <a:pt x="10" y="1452"/>
                </a:lnTo>
                <a:lnTo>
                  <a:pt x="13" y="1448"/>
                </a:lnTo>
                <a:lnTo>
                  <a:pt x="12" y="1371"/>
                </a:lnTo>
                <a:lnTo>
                  <a:pt x="18" y="1370"/>
                </a:lnTo>
                <a:lnTo>
                  <a:pt x="18" y="1325"/>
                </a:lnTo>
                <a:lnTo>
                  <a:pt x="24" y="1323"/>
                </a:lnTo>
                <a:lnTo>
                  <a:pt x="22" y="1277"/>
                </a:lnTo>
                <a:lnTo>
                  <a:pt x="27" y="1274"/>
                </a:lnTo>
                <a:lnTo>
                  <a:pt x="30" y="1212"/>
                </a:lnTo>
                <a:lnTo>
                  <a:pt x="36" y="1208"/>
                </a:lnTo>
                <a:lnTo>
                  <a:pt x="34" y="1149"/>
                </a:lnTo>
                <a:lnTo>
                  <a:pt x="40" y="1146"/>
                </a:lnTo>
                <a:lnTo>
                  <a:pt x="42" y="1125"/>
                </a:lnTo>
                <a:lnTo>
                  <a:pt x="49" y="1124"/>
                </a:lnTo>
                <a:lnTo>
                  <a:pt x="45" y="1100"/>
                </a:lnTo>
                <a:lnTo>
                  <a:pt x="51" y="1097"/>
                </a:lnTo>
                <a:lnTo>
                  <a:pt x="54" y="1070"/>
                </a:lnTo>
                <a:lnTo>
                  <a:pt x="55" y="1038"/>
                </a:lnTo>
                <a:lnTo>
                  <a:pt x="61" y="1037"/>
                </a:lnTo>
                <a:lnTo>
                  <a:pt x="61" y="1007"/>
                </a:lnTo>
                <a:lnTo>
                  <a:pt x="72" y="1007"/>
                </a:lnTo>
                <a:lnTo>
                  <a:pt x="72" y="953"/>
                </a:lnTo>
                <a:lnTo>
                  <a:pt x="81" y="953"/>
                </a:lnTo>
                <a:lnTo>
                  <a:pt x="81" y="936"/>
                </a:lnTo>
                <a:lnTo>
                  <a:pt x="82" y="936"/>
                </a:lnTo>
                <a:lnTo>
                  <a:pt x="84" y="905"/>
                </a:lnTo>
                <a:lnTo>
                  <a:pt x="90" y="906"/>
                </a:lnTo>
                <a:lnTo>
                  <a:pt x="90" y="869"/>
                </a:lnTo>
                <a:lnTo>
                  <a:pt x="96" y="867"/>
                </a:lnTo>
                <a:lnTo>
                  <a:pt x="97" y="851"/>
                </a:lnTo>
                <a:lnTo>
                  <a:pt x="105" y="851"/>
                </a:lnTo>
                <a:lnTo>
                  <a:pt x="102" y="834"/>
                </a:lnTo>
                <a:lnTo>
                  <a:pt x="109" y="833"/>
                </a:lnTo>
                <a:lnTo>
                  <a:pt x="109" y="810"/>
                </a:lnTo>
                <a:lnTo>
                  <a:pt x="115" y="809"/>
                </a:lnTo>
                <a:lnTo>
                  <a:pt x="115" y="798"/>
                </a:lnTo>
                <a:lnTo>
                  <a:pt x="117" y="792"/>
                </a:lnTo>
                <a:lnTo>
                  <a:pt x="121" y="786"/>
                </a:lnTo>
                <a:lnTo>
                  <a:pt x="124" y="774"/>
                </a:lnTo>
                <a:lnTo>
                  <a:pt x="126" y="768"/>
                </a:lnTo>
                <a:lnTo>
                  <a:pt x="130" y="759"/>
                </a:lnTo>
                <a:lnTo>
                  <a:pt x="129" y="752"/>
                </a:lnTo>
                <a:lnTo>
                  <a:pt x="136" y="746"/>
                </a:lnTo>
                <a:lnTo>
                  <a:pt x="132" y="735"/>
                </a:lnTo>
                <a:lnTo>
                  <a:pt x="141" y="723"/>
                </a:lnTo>
                <a:lnTo>
                  <a:pt x="141" y="714"/>
                </a:lnTo>
                <a:lnTo>
                  <a:pt x="144" y="707"/>
                </a:lnTo>
                <a:lnTo>
                  <a:pt x="153" y="699"/>
                </a:lnTo>
                <a:lnTo>
                  <a:pt x="157" y="690"/>
                </a:lnTo>
                <a:lnTo>
                  <a:pt x="160" y="678"/>
                </a:lnTo>
                <a:lnTo>
                  <a:pt x="163" y="669"/>
                </a:lnTo>
                <a:lnTo>
                  <a:pt x="169" y="662"/>
                </a:lnTo>
                <a:lnTo>
                  <a:pt x="177" y="651"/>
                </a:lnTo>
                <a:lnTo>
                  <a:pt x="184" y="647"/>
                </a:lnTo>
                <a:lnTo>
                  <a:pt x="186" y="630"/>
                </a:lnTo>
                <a:lnTo>
                  <a:pt x="196" y="626"/>
                </a:lnTo>
                <a:lnTo>
                  <a:pt x="201" y="618"/>
                </a:lnTo>
                <a:lnTo>
                  <a:pt x="216" y="612"/>
                </a:lnTo>
                <a:lnTo>
                  <a:pt x="214" y="597"/>
                </a:lnTo>
                <a:lnTo>
                  <a:pt x="226" y="593"/>
                </a:lnTo>
                <a:lnTo>
                  <a:pt x="241" y="588"/>
                </a:lnTo>
                <a:lnTo>
                  <a:pt x="243" y="576"/>
                </a:lnTo>
                <a:lnTo>
                  <a:pt x="256" y="572"/>
                </a:lnTo>
                <a:lnTo>
                  <a:pt x="259" y="563"/>
                </a:lnTo>
                <a:lnTo>
                  <a:pt x="268" y="558"/>
                </a:lnTo>
                <a:lnTo>
                  <a:pt x="268" y="549"/>
                </a:lnTo>
                <a:lnTo>
                  <a:pt x="277" y="548"/>
                </a:lnTo>
                <a:lnTo>
                  <a:pt x="280" y="534"/>
                </a:lnTo>
                <a:lnTo>
                  <a:pt x="288" y="528"/>
                </a:lnTo>
                <a:lnTo>
                  <a:pt x="301" y="522"/>
                </a:lnTo>
                <a:lnTo>
                  <a:pt x="315" y="521"/>
                </a:lnTo>
                <a:lnTo>
                  <a:pt x="324" y="507"/>
                </a:lnTo>
                <a:lnTo>
                  <a:pt x="342" y="503"/>
                </a:lnTo>
                <a:lnTo>
                  <a:pt x="348" y="495"/>
                </a:lnTo>
                <a:lnTo>
                  <a:pt x="360" y="491"/>
                </a:lnTo>
                <a:lnTo>
                  <a:pt x="370" y="486"/>
                </a:lnTo>
                <a:lnTo>
                  <a:pt x="390" y="480"/>
                </a:lnTo>
                <a:lnTo>
                  <a:pt x="423" y="479"/>
                </a:lnTo>
                <a:lnTo>
                  <a:pt x="424" y="471"/>
                </a:lnTo>
                <a:lnTo>
                  <a:pt x="433" y="470"/>
                </a:lnTo>
                <a:lnTo>
                  <a:pt x="442" y="464"/>
                </a:lnTo>
                <a:lnTo>
                  <a:pt x="459" y="458"/>
                </a:lnTo>
                <a:lnTo>
                  <a:pt x="465" y="452"/>
                </a:lnTo>
                <a:lnTo>
                  <a:pt x="478" y="449"/>
                </a:lnTo>
                <a:lnTo>
                  <a:pt x="486" y="438"/>
                </a:lnTo>
                <a:lnTo>
                  <a:pt x="499" y="438"/>
                </a:lnTo>
                <a:lnTo>
                  <a:pt x="514" y="435"/>
                </a:lnTo>
                <a:lnTo>
                  <a:pt x="513" y="428"/>
                </a:lnTo>
                <a:lnTo>
                  <a:pt x="520" y="425"/>
                </a:lnTo>
                <a:lnTo>
                  <a:pt x="522" y="420"/>
                </a:lnTo>
                <a:lnTo>
                  <a:pt x="538" y="419"/>
                </a:lnTo>
                <a:lnTo>
                  <a:pt x="540" y="410"/>
                </a:lnTo>
                <a:lnTo>
                  <a:pt x="570" y="410"/>
                </a:lnTo>
                <a:lnTo>
                  <a:pt x="571" y="402"/>
                </a:lnTo>
                <a:lnTo>
                  <a:pt x="588" y="401"/>
                </a:lnTo>
                <a:lnTo>
                  <a:pt x="589" y="392"/>
                </a:lnTo>
                <a:lnTo>
                  <a:pt x="616" y="392"/>
                </a:lnTo>
                <a:lnTo>
                  <a:pt x="615" y="381"/>
                </a:lnTo>
                <a:lnTo>
                  <a:pt x="643" y="383"/>
                </a:lnTo>
                <a:lnTo>
                  <a:pt x="645" y="378"/>
                </a:lnTo>
                <a:lnTo>
                  <a:pt x="658" y="380"/>
                </a:lnTo>
                <a:lnTo>
                  <a:pt x="664" y="371"/>
                </a:lnTo>
                <a:lnTo>
                  <a:pt x="690" y="371"/>
                </a:lnTo>
                <a:lnTo>
                  <a:pt x="688" y="365"/>
                </a:lnTo>
                <a:lnTo>
                  <a:pt x="706" y="366"/>
                </a:lnTo>
                <a:lnTo>
                  <a:pt x="708" y="359"/>
                </a:lnTo>
                <a:lnTo>
                  <a:pt x="720" y="359"/>
                </a:lnTo>
                <a:lnTo>
                  <a:pt x="723" y="353"/>
                </a:lnTo>
                <a:lnTo>
                  <a:pt x="750" y="354"/>
                </a:lnTo>
                <a:lnTo>
                  <a:pt x="750" y="347"/>
                </a:lnTo>
                <a:lnTo>
                  <a:pt x="792" y="347"/>
                </a:lnTo>
                <a:lnTo>
                  <a:pt x="796" y="339"/>
                </a:lnTo>
                <a:lnTo>
                  <a:pt x="814" y="338"/>
                </a:lnTo>
                <a:lnTo>
                  <a:pt x="829" y="335"/>
                </a:lnTo>
                <a:lnTo>
                  <a:pt x="829" y="330"/>
                </a:lnTo>
                <a:lnTo>
                  <a:pt x="850" y="335"/>
                </a:lnTo>
                <a:lnTo>
                  <a:pt x="850" y="323"/>
                </a:lnTo>
                <a:lnTo>
                  <a:pt x="885" y="326"/>
                </a:lnTo>
                <a:lnTo>
                  <a:pt x="885" y="318"/>
                </a:lnTo>
                <a:lnTo>
                  <a:pt x="898" y="320"/>
                </a:lnTo>
                <a:lnTo>
                  <a:pt x="904" y="315"/>
                </a:lnTo>
                <a:lnTo>
                  <a:pt x="918" y="315"/>
                </a:lnTo>
                <a:lnTo>
                  <a:pt x="922" y="305"/>
                </a:lnTo>
                <a:lnTo>
                  <a:pt x="942" y="306"/>
                </a:lnTo>
                <a:lnTo>
                  <a:pt x="943" y="297"/>
                </a:lnTo>
                <a:lnTo>
                  <a:pt x="985" y="296"/>
                </a:lnTo>
                <a:lnTo>
                  <a:pt x="987" y="290"/>
                </a:lnTo>
                <a:lnTo>
                  <a:pt x="1020" y="293"/>
                </a:lnTo>
                <a:lnTo>
                  <a:pt x="1018" y="281"/>
                </a:lnTo>
                <a:lnTo>
                  <a:pt x="1030" y="282"/>
                </a:lnTo>
                <a:lnTo>
                  <a:pt x="1030" y="273"/>
                </a:lnTo>
                <a:lnTo>
                  <a:pt x="1081" y="275"/>
                </a:lnTo>
                <a:lnTo>
                  <a:pt x="1081" y="267"/>
                </a:lnTo>
                <a:lnTo>
                  <a:pt x="1105" y="269"/>
                </a:lnTo>
                <a:lnTo>
                  <a:pt x="1107" y="255"/>
                </a:lnTo>
                <a:lnTo>
                  <a:pt x="1158" y="254"/>
                </a:lnTo>
                <a:lnTo>
                  <a:pt x="1158" y="245"/>
                </a:lnTo>
                <a:lnTo>
                  <a:pt x="1198" y="246"/>
                </a:lnTo>
                <a:lnTo>
                  <a:pt x="1200" y="236"/>
                </a:lnTo>
                <a:lnTo>
                  <a:pt x="1212" y="236"/>
                </a:lnTo>
                <a:lnTo>
                  <a:pt x="1213" y="227"/>
                </a:lnTo>
                <a:lnTo>
                  <a:pt x="1260" y="228"/>
                </a:lnTo>
                <a:lnTo>
                  <a:pt x="1260" y="216"/>
                </a:lnTo>
                <a:lnTo>
                  <a:pt x="1291" y="215"/>
                </a:lnTo>
                <a:lnTo>
                  <a:pt x="1290" y="209"/>
                </a:lnTo>
                <a:lnTo>
                  <a:pt x="1320" y="209"/>
                </a:lnTo>
                <a:lnTo>
                  <a:pt x="1320" y="200"/>
                </a:lnTo>
                <a:lnTo>
                  <a:pt x="1345" y="200"/>
                </a:lnTo>
                <a:lnTo>
                  <a:pt x="1345" y="192"/>
                </a:lnTo>
                <a:lnTo>
                  <a:pt x="1408" y="192"/>
                </a:lnTo>
                <a:lnTo>
                  <a:pt x="1410" y="185"/>
                </a:lnTo>
                <a:lnTo>
                  <a:pt x="1438" y="185"/>
                </a:lnTo>
                <a:lnTo>
                  <a:pt x="1443" y="176"/>
                </a:lnTo>
                <a:lnTo>
                  <a:pt x="1483" y="177"/>
                </a:lnTo>
                <a:lnTo>
                  <a:pt x="1485" y="168"/>
                </a:lnTo>
                <a:lnTo>
                  <a:pt x="1549" y="171"/>
                </a:lnTo>
                <a:lnTo>
                  <a:pt x="1549" y="161"/>
                </a:lnTo>
                <a:lnTo>
                  <a:pt x="1656" y="161"/>
                </a:lnTo>
                <a:lnTo>
                  <a:pt x="1656" y="150"/>
                </a:lnTo>
                <a:lnTo>
                  <a:pt x="1702" y="152"/>
                </a:lnTo>
                <a:lnTo>
                  <a:pt x="1707" y="143"/>
                </a:lnTo>
                <a:lnTo>
                  <a:pt x="1744" y="141"/>
                </a:lnTo>
                <a:lnTo>
                  <a:pt x="1743" y="135"/>
                </a:lnTo>
                <a:lnTo>
                  <a:pt x="1816" y="137"/>
                </a:lnTo>
                <a:lnTo>
                  <a:pt x="1815" y="129"/>
                </a:lnTo>
                <a:lnTo>
                  <a:pt x="1912" y="129"/>
                </a:lnTo>
                <a:lnTo>
                  <a:pt x="1914" y="122"/>
                </a:lnTo>
                <a:lnTo>
                  <a:pt x="1929" y="123"/>
                </a:lnTo>
                <a:lnTo>
                  <a:pt x="1930" y="116"/>
                </a:lnTo>
                <a:lnTo>
                  <a:pt x="1953" y="117"/>
                </a:lnTo>
                <a:lnTo>
                  <a:pt x="1956" y="113"/>
                </a:lnTo>
                <a:lnTo>
                  <a:pt x="1990" y="111"/>
                </a:lnTo>
                <a:lnTo>
                  <a:pt x="1992" y="105"/>
                </a:lnTo>
                <a:lnTo>
                  <a:pt x="2017" y="107"/>
                </a:lnTo>
                <a:lnTo>
                  <a:pt x="2020" y="101"/>
                </a:lnTo>
                <a:lnTo>
                  <a:pt x="2143" y="99"/>
                </a:lnTo>
                <a:lnTo>
                  <a:pt x="2143" y="93"/>
                </a:lnTo>
                <a:lnTo>
                  <a:pt x="2185" y="93"/>
                </a:lnTo>
                <a:lnTo>
                  <a:pt x="2187" y="90"/>
                </a:lnTo>
                <a:lnTo>
                  <a:pt x="2202" y="92"/>
                </a:lnTo>
                <a:lnTo>
                  <a:pt x="2202" y="86"/>
                </a:lnTo>
                <a:lnTo>
                  <a:pt x="2268" y="87"/>
                </a:lnTo>
                <a:lnTo>
                  <a:pt x="2268" y="78"/>
                </a:lnTo>
                <a:lnTo>
                  <a:pt x="2361" y="80"/>
                </a:lnTo>
                <a:lnTo>
                  <a:pt x="2361" y="75"/>
                </a:lnTo>
                <a:lnTo>
                  <a:pt x="2436" y="75"/>
                </a:lnTo>
                <a:lnTo>
                  <a:pt x="2437" y="69"/>
                </a:lnTo>
                <a:lnTo>
                  <a:pt x="2518" y="68"/>
                </a:lnTo>
                <a:lnTo>
                  <a:pt x="2518" y="59"/>
                </a:lnTo>
                <a:lnTo>
                  <a:pt x="2610" y="62"/>
                </a:lnTo>
                <a:lnTo>
                  <a:pt x="2610" y="56"/>
                </a:lnTo>
                <a:lnTo>
                  <a:pt x="2625" y="59"/>
                </a:lnTo>
                <a:lnTo>
                  <a:pt x="2626" y="51"/>
                </a:lnTo>
                <a:lnTo>
                  <a:pt x="2662" y="53"/>
                </a:lnTo>
                <a:lnTo>
                  <a:pt x="2662" y="42"/>
                </a:lnTo>
                <a:lnTo>
                  <a:pt x="2757" y="42"/>
                </a:lnTo>
                <a:lnTo>
                  <a:pt x="2757" y="35"/>
                </a:lnTo>
                <a:lnTo>
                  <a:pt x="2823" y="35"/>
                </a:lnTo>
                <a:lnTo>
                  <a:pt x="2821" y="29"/>
                </a:lnTo>
                <a:lnTo>
                  <a:pt x="2967" y="30"/>
                </a:lnTo>
                <a:lnTo>
                  <a:pt x="2970" y="23"/>
                </a:lnTo>
                <a:lnTo>
                  <a:pt x="3133" y="20"/>
                </a:lnTo>
                <a:lnTo>
                  <a:pt x="3135" y="14"/>
                </a:lnTo>
                <a:lnTo>
                  <a:pt x="3150" y="15"/>
                </a:lnTo>
                <a:lnTo>
                  <a:pt x="3148" y="9"/>
                </a:lnTo>
                <a:lnTo>
                  <a:pt x="3229" y="6"/>
                </a:lnTo>
                <a:lnTo>
                  <a:pt x="3228" y="0"/>
                </a:lnTo>
                <a:lnTo>
                  <a:pt x="3250" y="0"/>
                </a:lnTo>
              </a:path>
            </a:pathLst>
          </a:custGeom>
          <a:noFill/>
          <a:ln w="28440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 Box 138"/>
          <p:cNvSpPr txBox="1">
            <a:spLocks noChangeArrowheads="1"/>
          </p:cNvSpPr>
          <p:nvPr/>
        </p:nvSpPr>
        <p:spPr bwMode="auto">
          <a:xfrm rot="16200000">
            <a:off x="-1598285" y="4055736"/>
            <a:ext cx="3913187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K-M estimated rate  (% per year)</a:t>
            </a:r>
          </a:p>
        </p:txBody>
      </p:sp>
      <p:sp>
        <p:nvSpPr>
          <p:cNvPr id="48" name="Text Box 140"/>
          <p:cNvSpPr txBox="1">
            <a:spLocks noChangeArrowheads="1"/>
          </p:cNvSpPr>
          <p:nvPr/>
        </p:nvSpPr>
        <p:spPr bwMode="auto">
          <a:xfrm>
            <a:off x="1341438" y="2114550"/>
            <a:ext cx="2514600" cy="448457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300" dirty="0" smtClean="0">
                <a:latin typeface="Times New Roman" pitchFamily="18" charset="0"/>
                <a:cs typeface="Times New Roman" pitchFamily="18" charset="0"/>
              </a:rPr>
              <a:t>Major bleeding risk</a:t>
            </a:r>
            <a:endParaRPr lang="en-GB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 Box 12"/>
          <p:cNvSpPr txBox="1">
            <a:spLocks noChangeArrowheads="1"/>
          </p:cNvSpPr>
          <p:nvPr/>
        </p:nvSpPr>
        <p:spPr bwMode="auto">
          <a:xfrm>
            <a:off x="1646238" y="6059488"/>
            <a:ext cx="2384425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Months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52400" y="1295400"/>
            <a:ext cx="31918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u="sng" dirty="0" smtClean="0">
                <a:latin typeface="Times New Roman" pitchFamily="18" charset="0"/>
                <a:cs typeface="Times New Roman" pitchFamily="18" charset="0"/>
              </a:rPr>
              <a:t>Bleeding Outcome:</a:t>
            </a:r>
            <a:endParaRPr lang="en-US" sz="3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209800" y="304800"/>
            <a:ext cx="504881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PLATO Trial Results</a:t>
            </a:r>
            <a:endParaRPr lang="en-US" sz="4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77AC-08AC-44D1-BC92-2FF8AA6FEF8E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743200"/>
            <a:ext cx="4061356" cy="3645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" name="Text Box 9"/>
          <p:cNvSpPr txBox="1">
            <a:spLocks noChangeArrowheads="1"/>
          </p:cNvSpPr>
          <p:nvPr/>
        </p:nvSpPr>
        <p:spPr bwMode="auto">
          <a:xfrm>
            <a:off x="7759147" y="3581400"/>
            <a:ext cx="715558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7.4%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 Box 10"/>
          <p:cNvSpPr txBox="1">
            <a:spLocks noChangeArrowheads="1"/>
          </p:cNvSpPr>
          <p:nvPr/>
        </p:nvSpPr>
        <p:spPr bwMode="auto">
          <a:xfrm>
            <a:off x="7530547" y="3048000"/>
            <a:ext cx="715558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7.9%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 Box 12"/>
          <p:cNvSpPr txBox="1">
            <a:spLocks noChangeArrowheads="1"/>
          </p:cNvSpPr>
          <p:nvPr/>
        </p:nvSpPr>
        <p:spPr bwMode="auto">
          <a:xfrm>
            <a:off x="5396947" y="3048000"/>
            <a:ext cx="903109" cy="40229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0000" tIns="46800" rIns="90000" bIns="46800">
            <a:spAutoFit/>
          </a:bodyPr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smtClean="0">
                <a:solidFill>
                  <a:schemeClr val="tx1"/>
                </a:solidFill>
                <a:latin typeface="Times New Roman" pitchFamily="18" charset="0"/>
                <a:ea typeface="MS PGothic" pitchFamily="32" charset="-128"/>
                <a:cs typeface="Times New Roman" pitchFamily="18" charset="0"/>
              </a:rPr>
              <a:t>p=0.32</a:t>
            </a:r>
            <a:endParaRPr lang="en-GB" sz="2000" dirty="0">
              <a:solidFill>
                <a:schemeClr val="tx1"/>
              </a:solidFill>
              <a:latin typeface="Times New Roman" pitchFamily="18" charset="0"/>
              <a:ea typeface="MS PGothic" pitchFamily="32" charset="-128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248400" y="2209800"/>
            <a:ext cx="1882247" cy="4462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CABG related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1447800"/>
            <a:ext cx="31918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u="sng" dirty="0" smtClean="0">
                <a:latin typeface="Times New Roman" pitchFamily="18" charset="0"/>
                <a:cs typeface="Times New Roman" pitchFamily="18" charset="0"/>
              </a:rPr>
              <a:t>Bleeding Outcome:</a:t>
            </a:r>
            <a:endParaRPr lang="en-US" sz="3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93"/>
          <p:cNvSpPr txBox="1">
            <a:spLocks noChangeArrowheads="1"/>
          </p:cNvSpPr>
          <p:nvPr/>
        </p:nvSpPr>
        <p:spPr bwMode="auto">
          <a:xfrm>
            <a:off x="2922587" y="5702300"/>
            <a:ext cx="309999" cy="402291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9" name="Text Box 94"/>
          <p:cNvSpPr txBox="1">
            <a:spLocks noChangeArrowheads="1"/>
          </p:cNvSpPr>
          <p:nvPr/>
        </p:nvSpPr>
        <p:spPr bwMode="auto">
          <a:xfrm>
            <a:off x="3432175" y="5702300"/>
            <a:ext cx="309999" cy="402291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" name="Text Box 95"/>
          <p:cNvSpPr txBox="1">
            <a:spLocks noChangeArrowheads="1"/>
          </p:cNvSpPr>
          <p:nvPr/>
        </p:nvSpPr>
        <p:spPr bwMode="auto">
          <a:xfrm>
            <a:off x="3938587" y="5702300"/>
            <a:ext cx="309999" cy="402291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" name="Text Box 96"/>
          <p:cNvSpPr txBox="1">
            <a:spLocks noChangeArrowheads="1"/>
          </p:cNvSpPr>
          <p:nvPr/>
        </p:nvSpPr>
        <p:spPr bwMode="auto">
          <a:xfrm>
            <a:off x="4448175" y="5702300"/>
            <a:ext cx="309999" cy="402291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2" name="Text Box 97"/>
          <p:cNvSpPr txBox="1">
            <a:spLocks noChangeArrowheads="1"/>
          </p:cNvSpPr>
          <p:nvPr/>
        </p:nvSpPr>
        <p:spPr bwMode="auto">
          <a:xfrm>
            <a:off x="4954587" y="5702300"/>
            <a:ext cx="309999" cy="402291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3" name="Text Box 98"/>
          <p:cNvSpPr txBox="1">
            <a:spLocks noChangeArrowheads="1"/>
          </p:cNvSpPr>
          <p:nvPr/>
        </p:nvSpPr>
        <p:spPr bwMode="auto">
          <a:xfrm>
            <a:off x="5427662" y="5702300"/>
            <a:ext cx="438239" cy="402291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4" name="Text Box 99"/>
          <p:cNvSpPr txBox="1">
            <a:spLocks noChangeArrowheads="1"/>
          </p:cNvSpPr>
          <p:nvPr/>
        </p:nvSpPr>
        <p:spPr bwMode="auto">
          <a:xfrm>
            <a:off x="5843587" y="5715000"/>
            <a:ext cx="438239" cy="402291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5" name="Text Box 100"/>
          <p:cNvSpPr txBox="1">
            <a:spLocks noChangeArrowheads="1"/>
          </p:cNvSpPr>
          <p:nvPr/>
        </p:nvSpPr>
        <p:spPr bwMode="auto">
          <a:xfrm>
            <a:off x="2490787" y="3429000"/>
            <a:ext cx="438238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6" name="Text Box 101"/>
          <p:cNvSpPr txBox="1">
            <a:spLocks noChangeArrowheads="1"/>
          </p:cNvSpPr>
          <p:nvPr/>
        </p:nvSpPr>
        <p:spPr bwMode="auto">
          <a:xfrm>
            <a:off x="2643187" y="4267200"/>
            <a:ext cx="309998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7" name="Text Box 104"/>
          <p:cNvSpPr txBox="1">
            <a:spLocks noChangeArrowheads="1"/>
          </p:cNvSpPr>
          <p:nvPr/>
        </p:nvSpPr>
        <p:spPr bwMode="auto">
          <a:xfrm>
            <a:off x="4776787" y="4724400"/>
            <a:ext cx="1404850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Clopidogrel</a:t>
            </a:r>
          </a:p>
        </p:txBody>
      </p:sp>
      <p:sp>
        <p:nvSpPr>
          <p:cNvPr id="18" name="Text Box 105"/>
          <p:cNvSpPr txBox="1">
            <a:spLocks noChangeArrowheads="1"/>
          </p:cNvSpPr>
          <p:nvPr/>
        </p:nvSpPr>
        <p:spPr bwMode="auto">
          <a:xfrm>
            <a:off x="4959350" y="4137025"/>
            <a:ext cx="1238714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Ticagrelor</a:t>
            </a:r>
          </a:p>
        </p:txBody>
      </p:sp>
      <p:sp>
        <p:nvSpPr>
          <p:cNvPr id="19" name="Text Box 106"/>
          <p:cNvSpPr txBox="1">
            <a:spLocks noChangeArrowheads="1"/>
          </p:cNvSpPr>
          <p:nvPr/>
        </p:nvSpPr>
        <p:spPr bwMode="auto">
          <a:xfrm>
            <a:off x="6072187" y="4572000"/>
            <a:ext cx="502359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3.8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07"/>
          <p:cNvSpPr txBox="1">
            <a:spLocks noChangeArrowheads="1"/>
          </p:cNvSpPr>
          <p:nvPr/>
        </p:nvSpPr>
        <p:spPr bwMode="auto">
          <a:xfrm>
            <a:off x="6072187" y="4267200"/>
            <a:ext cx="502359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4.5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Line 108"/>
          <p:cNvSpPr>
            <a:spLocks noChangeShapeType="1"/>
          </p:cNvSpPr>
          <p:nvPr/>
        </p:nvSpPr>
        <p:spPr bwMode="auto">
          <a:xfrm>
            <a:off x="2938462" y="5672137"/>
            <a:ext cx="3162300" cy="1588"/>
          </a:xfrm>
          <a:prstGeom prst="line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Line 109"/>
          <p:cNvSpPr>
            <a:spLocks noChangeShapeType="1"/>
          </p:cNvSpPr>
          <p:nvPr/>
        </p:nvSpPr>
        <p:spPr bwMode="auto">
          <a:xfrm>
            <a:off x="6096000" y="5659437"/>
            <a:ext cx="1587" cy="76200"/>
          </a:xfrm>
          <a:prstGeom prst="line">
            <a:avLst/>
          </a:prstGeom>
          <a:noFill/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Line 110"/>
          <p:cNvSpPr>
            <a:spLocks noChangeShapeType="1"/>
          </p:cNvSpPr>
          <p:nvPr/>
        </p:nvSpPr>
        <p:spPr bwMode="auto">
          <a:xfrm>
            <a:off x="3049587" y="5662612"/>
            <a:ext cx="1588" cy="73025"/>
          </a:xfrm>
          <a:prstGeom prst="line">
            <a:avLst/>
          </a:prstGeom>
          <a:noFill/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Line 111"/>
          <p:cNvSpPr>
            <a:spLocks noChangeShapeType="1"/>
          </p:cNvSpPr>
          <p:nvPr/>
        </p:nvSpPr>
        <p:spPr bwMode="auto">
          <a:xfrm>
            <a:off x="3557587" y="5662612"/>
            <a:ext cx="1588" cy="73025"/>
          </a:xfrm>
          <a:prstGeom prst="line">
            <a:avLst/>
          </a:prstGeom>
          <a:noFill/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Line 112"/>
          <p:cNvSpPr>
            <a:spLocks noChangeShapeType="1"/>
          </p:cNvSpPr>
          <p:nvPr/>
        </p:nvSpPr>
        <p:spPr bwMode="auto">
          <a:xfrm>
            <a:off x="4065587" y="5662612"/>
            <a:ext cx="1588" cy="73025"/>
          </a:xfrm>
          <a:prstGeom prst="line">
            <a:avLst/>
          </a:prstGeom>
          <a:noFill/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Line 113"/>
          <p:cNvSpPr>
            <a:spLocks noChangeShapeType="1"/>
          </p:cNvSpPr>
          <p:nvPr/>
        </p:nvSpPr>
        <p:spPr bwMode="auto">
          <a:xfrm>
            <a:off x="4573587" y="5662612"/>
            <a:ext cx="1588" cy="73025"/>
          </a:xfrm>
          <a:prstGeom prst="line">
            <a:avLst/>
          </a:prstGeom>
          <a:noFill/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Line 114"/>
          <p:cNvSpPr>
            <a:spLocks noChangeShapeType="1"/>
          </p:cNvSpPr>
          <p:nvPr/>
        </p:nvSpPr>
        <p:spPr bwMode="auto">
          <a:xfrm>
            <a:off x="5080000" y="5662612"/>
            <a:ext cx="1587" cy="73025"/>
          </a:xfrm>
          <a:prstGeom prst="line">
            <a:avLst/>
          </a:prstGeom>
          <a:noFill/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Line 115"/>
          <p:cNvSpPr>
            <a:spLocks noChangeShapeType="1"/>
          </p:cNvSpPr>
          <p:nvPr/>
        </p:nvSpPr>
        <p:spPr bwMode="auto">
          <a:xfrm>
            <a:off x="5588000" y="5662612"/>
            <a:ext cx="1587" cy="73025"/>
          </a:xfrm>
          <a:prstGeom prst="line">
            <a:avLst/>
          </a:prstGeom>
          <a:noFill/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Line 118"/>
          <p:cNvSpPr>
            <a:spLocks noChangeShapeType="1"/>
          </p:cNvSpPr>
          <p:nvPr/>
        </p:nvSpPr>
        <p:spPr bwMode="auto">
          <a:xfrm>
            <a:off x="2905125" y="3379787"/>
            <a:ext cx="41275" cy="1588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Group 122"/>
          <p:cNvGrpSpPr>
            <a:grpSpLocks/>
          </p:cNvGrpSpPr>
          <p:nvPr/>
        </p:nvGrpSpPr>
        <p:grpSpPr bwMode="auto">
          <a:xfrm>
            <a:off x="3048000" y="4572000"/>
            <a:ext cx="3044825" cy="920750"/>
            <a:chOff x="3287" y="1322"/>
            <a:chExt cx="1918" cy="1539"/>
          </a:xfrm>
        </p:grpSpPr>
        <p:sp>
          <p:nvSpPr>
            <p:cNvPr id="31" name="AutoShape 123"/>
            <p:cNvSpPr>
              <a:spLocks noChangeArrowheads="1"/>
            </p:cNvSpPr>
            <p:nvPr/>
          </p:nvSpPr>
          <p:spPr bwMode="auto">
            <a:xfrm>
              <a:off x="3287" y="2656"/>
              <a:ext cx="11" cy="206"/>
            </a:xfrm>
            <a:custGeom>
              <a:avLst/>
              <a:gdLst>
                <a:gd name="T0" fmla="*/ 0 w 76"/>
                <a:gd name="T1" fmla="*/ 0 h 824"/>
                <a:gd name="T2" fmla="*/ 0 w 76"/>
                <a:gd name="T3" fmla="*/ 0 h 824"/>
                <a:gd name="T4" fmla="*/ 0 w 76"/>
                <a:gd name="T5" fmla="*/ 0 h 824"/>
                <a:gd name="T6" fmla="*/ 0 w 76"/>
                <a:gd name="T7" fmla="*/ 0 h 824"/>
                <a:gd name="T8" fmla="*/ 0 w 76"/>
                <a:gd name="T9" fmla="*/ 0 h 824"/>
                <a:gd name="T10" fmla="*/ 0 w 76"/>
                <a:gd name="T11" fmla="*/ 0 h 824"/>
                <a:gd name="T12" fmla="*/ 0 w 76"/>
                <a:gd name="T13" fmla="*/ 0 h 824"/>
                <a:gd name="T14" fmla="*/ 0 w 76"/>
                <a:gd name="T15" fmla="*/ 0 h 824"/>
                <a:gd name="T16" fmla="*/ 0 w 76"/>
                <a:gd name="T17" fmla="*/ 0 h 824"/>
                <a:gd name="T18" fmla="*/ 0 w 76"/>
                <a:gd name="T19" fmla="*/ 0 h 824"/>
                <a:gd name="T20" fmla="*/ 0 w 76"/>
                <a:gd name="T21" fmla="*/ 0 h 824"/>
                <a:gd name="T22" fmla="*/ 0 w 76"/>
                <a:gd name="T23" fmla="*/ 0 h 824"/>
                <a:gd name="T24" fmla="*/ 0 w 76"/>
                <a:gd name="T25" fmla="*/ 0 h 824"/>
                <a:gd name="T26" fmla="*/ 0 w 76"/>
                <a:gd name="T27" fmla="*/ 0 h 824"/>
                <a:gd name="T28" fmla="*/ 0 w 76"/>
                <a:gd name="T29" fmla="*/ 0 h 824"/>
                <a:gd name="T30" fmla="*/ 0 w 76"/>
                <a:gd name="T31" fmla="*/ 0 h 824"/>
                <a:gd name="T32" fmla="*/ 0 w 76"/>
                <a:gd name="T33" fmla="*/ 0 h 824"/>
                <a:gd name="T34" fmla="*/ 0 w 76"/>
                <a:gd name="T35" fmla="*/ 0 h 824"/>
                <a:gd name="T36" fmla="*/ 0 w 76"/>
                <a:gd name="T37" fmla="*/ 0 h 824"/>
                <a:gd name="T38" fmla="*/ 0 w 76"/>
                <a:gd name="T39" fmla="*/ 0 h 824"/>
                <a:gd name="T40" fmla="*/ 0 w 76"/>
                <a:gd name="T41" fmla="*/ 0 h 824"/>
                <a:gd name="T42" fmla="*/ 0 w 76"/>
                <a:gd name="T43" fmla="*/ 0 h 824"/>
                <a:gd name="T44" fmla="*/ 0 w 76"/>
                <a:gd name="T45" fmla="*/ 0 h 824"/>
                <a:gd name="T46" fmla="*/ 0 w 76"/>
                <a:gd name="T47" fmla="*/ 0 h 824"/>
                <a:gd name="T48" fmla="*/ 0 w 76"/>
                <a:gd name="T49" fmla="*/ 0 h 824"/>
                <a:gd name="T50" fmla="*/ 0 w 76"/>
                <a:gd name="T51" fmla="*/ 0 h 824"/>
                <a:gd name="T52" fmla="*/ 0 w 76"/>
                <a:gd name="T53" fmla="*/ 0 h 824"/>
                <a:gd name="T54" fmla="*/ 0 w 76"/>
                <a:gd name="T55" fmla="*/ 0 h 824"/>
                <a:gd name="T56" fmla="*/ 0 w 76"/>
                <a:gd name="T57" fmla="*/ 0 h 824"/>
                <a:gd name="T58" fmla="*/ 0 w 76"/>
                <a:gd name="T59" fmla="*/ 0 h 824"/>
                <a:gd name="T60" fmla="*/ 0 w 76"/>
                <a:gd name="T61" fmla="*/ 0 h 824"/>
                <a:gd name="T62" fmla="*/ 0 w 76"/>
                <a:gd name="T63" fmla="*/ 0 h 824"/>
                <a:gd name="T64" fmla="*/ 0 w 76"/>
                <a:gd name="T65" fmla="*/ 0 h 824"/>
                <a:gd name="T66" fmla="*/ 0 w 76"/>
                <a:gd name="T67" fmla="*/ 0 h 824"/>
                <a:gd name="T68" fmla="*/ 0 w 76"/>
                <a:gd name="T69" fmla="*/ 0 h 824"/>
                <a:gd name="T70" fmla="*/ 0 w 76"/>
                <a:gd name="T71" fmla="*/ 0 h 824"/>
                <a:gd name="T72" fmla="*/ 0 w 76"/>
                <a:gd name="T73" fmla="*/ 0 h 824"/>
                <a:gd name="T74" fmla="*/ 0 w 76"/>
                <a:gd name="T75" fmla="*/ 0 h 824"/>
                <a:gd name="T76" fmla="*/ 0 w 76"/>
                <a:gd name="T77" fmla="*/ 0 h 824"/>
                <a:gd name="T78" fmla="*/ 0 w 76"/>
                <a:gd name="T79" fmla="*/ 0 h 824"/>
                <a:gd name="T80" fmla="*/ 0 w 76"/>
                <a:gd name="T81" fmla="*/ 0 h 824"/>
                <a:gd name="T82" fmla="*/ 0 w 76"/>
                <a:gd name="T83" fmla="*/ 0 h 824"/>
                <a:gd name="T84" fmla="*/ 0 w 76"/>
                <a:gd name="T85" fmla="*/ 0 h 824"/>
                <a:gd name="T86" fmla="*/ 0 w 76"/>
                <a:gd name="T87" fmla="*/ 0 h 824"/>
                <a:gd name="T88" fmla="*/ 0 w 76"/>
                <a:gd name="T89" fmla="*/ 0 h 824"/>
                <a:gd name="T90" fmla="*/ 0 w 76"/>
                <a:gd name="T91" fmla="*/ 0 h 824"/>
                <a:gd name="T92" fmla="*/ 0 w 76"/>
                <a:gd name="T93" fmla="*/ 0 h 824"/>
                <a:gd name="T94" fmla="*/ 0 w 76"/>
                <a:gd name="T95" fmla="*/ 0 h 824"/>
                <a:gd name="T96" fmla="*/ 0 w 76"/>
                <a:gd name="T97" fmla="*/ 0 h 824"/>
                <a:gd name="T98" fmla="*/ 0 w 76"/>
                <a:gd name="T99" fmla="*/ 0 h 824"/>
                <a:gd name="T100" fmla="*/ 0 w 76"/>
                <a:gd name="T101" fmla="*/ 0 h 824"/>
                <a:gd name="T102" fmla="*/ 0 w 76"/>
                <a:gd name="T103" fmla="*/ 0 h 824"/>
                <a:gd name="T104" fmla="*/ 0 w 76"/>
                <a:gd name="T105" fmla="*/ 0 h 824"/>
                <a:gd name="T106" fmla="*/ 0 w 76"/>
                <a:gd name="T107" fmla="*/ 0 h 824"/>
                <a:gd name="T108" fmla="*/ 0 w 76"/>
                <a:gd name="T109" fmla="*/ 0 h 824"/>
                <a:gd name="T110" fmla="*/ 0 w 76"/>
                <a:gd name="T111" fmla="*/ 0 h 824"/>
                <a:gd name="T112" fmla="*/ 0 w 76"/>
                <a:gd name="T113" fmla="*/ 0 h 824"/>
                <a:gd name="T114" fmla="*/ 0 w 76"/>
                <a:gd name="T115" fmla="*/ 0 h 824"/>
                <a:gd name="T116" fmla="*/ 0 w 76"/>
                <a:gd name="T117" fmla="*/ 0 h 824"/>
                <a:gd name="T118" fmla="*/ 0 w 76"/>
                <a:gd name="T119" fmla="*/ 0 h 824"/>
                <a:gd name="T120" fmla="*/ 0 w 76"/>
                <a:gd name="T121" fmla="*/ 0 h 824"/>
                <a:gd name="T122" fmla="*/ 0 w 76"/>
                <a:gd name="T123" fmla="*/ 0 h 824"/>
                <a:gd name="T124" fmla="*/ 0 w 76"/>
                <a:gd name="T125" fmla="*/ 0 h 824"/>
                <a:gd name="T126" fmla="*/ 0 w 76"/>
                <a:gd name="T127" fmla="*/ 0 h 824"/>
                <a:gd name="T128" fmla="*/ 76 w 76"/>
                <a:gd name="T129" fmla="*/ 824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T126" t="T127" r="T128" b="T129"/>
              <a:pathLst>
                <a:path w="76" h="824">
                  <a:moveTo>
                    <a:pt x="0" y="824"/>
                  </a:moveTo>
                  <a:lnTo>
                    <a:pt x="36" y="807"/>
                  </a:lnTo>
                  <a:lnTo>
                    <a:pt x="36" y="790"/>
                  </a:lnTo>
                  <a:lnTo>
                    <a:pt x="36" y="766"/>
                  </a:lnTo>
                  <a:lnTo>
                    <a:pt x="36" y="743"/>
                  </a:lnTo>
                  <a:lnTo>
                    <a:pt x="36" y="727"/>
                  </a:lnTo>
                  <a:lnTo>
                    <a:pt x="36" y="715"/>
                  </a:lnTo>
                  <a:lnTo>
                    <a:pt x="36" y="697"/>
                  </a:lnTo>
                  <a:lnTo>
                    <a:pt x="36" y="685"/>
                  </a:lnTo>
                  <a:lnTo>
                    <a:pt x="37" y="674"/>
                  </a:lnTo>
                  <a:lnTo>
                    <a:pt x="37" y="663"/>
                  </a:lnTo>
                  <a:lnTo>
                    <a:pt x="37" y="646"/>
                  </a:lnTo>
                  <a:lnTo>
                    <a:pt x="37" y="628"/>
                  </a:lnTo>
                  <a:lnTo>
                    <a:pt x="37" y="616"/>
                  </a:lnTo>
                  <a:lnTo>
                    <a:pt x="37" y="605"/>
                  </a:lnTo>
                  <a:lnTo>
                    <a:pt x="37" y="593"/>
                  </a:lnTo>
                  <a:lnTo>
                    <a:pt x="38" y="582"/>
                  </a:lnTo>
                  <a:lnTo>
                    <a:pt x="39" y="572"/>
                  </a:lnTo>
                  <a:lnTo>
                    <a:pt x="39" y="560"/>
                  </a:lnTo>
                  <a:lnTo>
                    <a:pt x="39" y="548"/>
                  </a:lnTo>
                  <a:lnTo>
                    <a:pt x="40" y="536"/>
                  </a:lnTo>
                  <a:lnTo>
                    <a:pt x="40" y="525"/>
                  </a:lnTo>
                  <a:lnTo>
                    <a:pt x="40" y="514"/>
                  </a:lnTo>
                  <a:lnTo>
                    <a:pt x="40" y="496"/>
                  </a:lnTo>
                  <a:lnTo>
                    <a:pt x="40" y="484"/>
                  </a:lnTo>
                  <a:lnTo>
                    <a:pt x="42" y="467"/>
                  </a:lnTo>
                  <a:lnTo>
                    <a:pt x="44" y="449"/>
                  </a:lnTo>
                  <a:lnTo>
                    <a:pt x="44" y="438"/>
                  </a:lnTo>
                  <a:lnTo>
                    <a:pt x="44" y="421"/>
                  </a:lnTo>
                  <a:lnTo>
                    <a:pt x="44" y="409"/>
                  </a:lnTo>
                  <a:lnTo>
                    <a:pt x="44" y="391"/>
                  </a:lnTo>
                  <a:lnTo>
                    <a:pt x="44" y="380"/>
                  </a:lnTo>
                  <a:lnTo>
                    <a:pt x="45" y="370"/>
                  </a:lnTo>
                  <a:lnTo>
                    <a:pt x="46" y="357"/>
                  </a:lnTo>
                  <a:lnTo>
                    <a:pt x="46" y="345"/>
                  </a:lnTo>
                  <a:lnTo>
                    <a:pt x="46" y="335"/>
                  </a:lnTo>
                  <a:lnTo>
                    <a:pt x="46" y="323"/>
                  </a:lnTo>
                  <a:lnTo>
                    <a:pt x="47" y="312"/>
                  </a:lnTo>
                  <a:lnTo>
                    <a:pt x="48" y="300"/>
                  </a:lnTo>
                  <a:lnTo>
                    <a:pt x="49" y="289"/>
                  </a:lnTo>
                  <a:lnTo>
                    <a:pt x="50" y="277"/>
                  </a:lnTo>
                  <a:lnTo>
                    <a:pt x="51" y="265"/>
                  </a:lnTo>
                  <a:lnTo>
                    <a:pt x="52" y="254"/>
                  </a:lnTo>
                  <a:lnTo>
                    <a:pt x="52" y="242"/>
                  </a:lnTo>
                  <a:lnTo>
                    <a:pt x="53" y="231"/>
                  </a:lnTo>
                  <a:lnTo>
                    <a:pt x="55" y="220"/>
                  </a:lnTo>
                  <a:lnTo>
                    <a:pt x="56" y="208"/>
                  </a:lnTo>
                  <a:lnTo>
                    <a:pt x="57" y="196"/>
                  </a:lnTo>
                  <a:lnTo>
                    <a:pt x="61" y="184"/>
                  </a:lnTo>
                  <a:lnTo>
                    <a:pt x="61" y="173"/>
                  </a:lnTo>
                  <a:lnTo>
                    <a:pt x="64" y="162"/>
                  </a:lnTo>
                  <a:lnTo>
                    <a:pt x="64" y="150"/>
                  </a:lnTo>
                  <a:lnTo>
                    <a:pt x="65" y="139"/>
                  </a:lnTo>
                  <a:lnTo>
                    <a:pt x="67" y="127"/>
                  </a:lnTo>
                  <a:lnTo>
                    <a:pt x="68" y="115"/>
                  </a:lnTo>
                  <a:lnTo>
                    <a:pt x="69" y="104"/>
                  </a:lnTo>
                  <a:lnTo>
                    <a:pt x="70" y="92"/>
                  </a:lnTo>
                  <a:lnTo>
                    <a:pt x="70" y="81"/>
                  </a:lnTo>
                  <a:lnTo>
                    <a:pt x="72" y="64"/>
                  </a:lnTo>
                  <a:lnTo>
                    <a:pt x="72" y="34"/>
                  </a:lnTo>
                  <a:lnTo>
                    <a:pt x="72" y="23"/>
                  </a:lnTo>
                  <a:lnTo>
                    <a:pt x="76" y="12"/>
                  </a:lnTo>
                  <a:lnTo>
                    <a:pt x="76" y="0"/>
                  </a:lnTo>
                </a:path>
              </a:pathLst>
            </a:custGeom>
            <a:noFill/>
            <a:ln w="28440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AutoShape 124"/>
            <p:cNvSpPr>
              <a:spLocks noChangeArrowheads="1"/>
            </p:cNvSpPr>
            <p:nvPr/>
          </p:nvSpPr>
          <p:spPr bwMode="auto">
            <a:xfrm>
              <a:off x="3298" y="2469"/>
              <a:ext cx="15" cy="187"/>
            </a:xfrm>
            <a:custGeom>
              <a:avLst/>
              <a:gdLst>
                <a:gd name="T0" fmla="*/ 0 w 99"/>
                <a:gd name="T1" fmla="*/ 0 h 749"/>
                <a:gd name="T2" fmla="*/ 0 w 99"/>
                <a:gd name="T3" fmla="*/ 0 h 749"/>
                <a:gd name="T4" fmla="*/ 0 w 99"/>
                <a:gd name="T5" fmla="*/ 0 h 749"/>
                <a:gd name="T6" fmla="*/ 0 w 99"/>
                <a:gd name="T7" fmla="*/ 0 h 749"/>
                <a:gd name="T8" fmla="*/ 0 w 99"/>
                <a:gd name="T9" fmla="*/ 0 h 749"/>
                <a:gd name="T10" fmla="*/ 0 w 99"/>
                <a:gd name="T11" fmla="*/ 0 h 749"/>
                <a:gd name="T12" fmla="*/ 0 w 99"/>
                <a:gd name="T13" fmla="*/ 0 h 749"/>
                <a:gd name="T14" fmla="*/ 0 w 99"/>
                <a:gd name="T15" fmla="*/ 0 h 749"/>
                <a:gd name="T16" fmla="*/ 0 w 99"/>
                <a:gd name="T17" fmla="*/ 0 h 749"/>
                <a:gd name="T18" fmla="*/ 0 w 99"/>
                <a:gd name="T19" fmla="*/ 0 h 749"/>
                <a:gd name="T20" fmla="*/ 0 w 99"/>
                <a:gd name="T21" fmla="*/ 0 h 749"/>
                <a:gd name="T22" fmla="*/ 0 w 99"/>
                <a:gd name="T23" fmla="*/ 0 h 749"/>
                <a:gd name="T24" fmla="*/ 0 w 99"/>
                <a:gd name="T25" fmla="*/ 0 h 749"/>
                <a:gd name="T26" fmla="*/ 0 w 99"/>
                <a:gd name="T27" fmla="*/ 0 h 749"/>
                <a:gd name="T28" fmla="*/ 0 w 99"/>
                <a:gd name="T29" fmla="*/ 0 h 749"/>
                <a:gd name="T30" fmla="*/ 0 w 99"/>
                <a:gd name="T31" fmla="*/ 0 h 749"/>
                <a:gd name="T32" fmla="*/ 0 w 99"/>
                <a:gd name="T33" fmla="*/ 0 h 749"/>
                <a:gd name="T34" fmla="*/ 0 w 99"/>
                <a:gd name="T35" fmla="*/ 0 h 749"/>
                <a:gd name="T36" fmla="*/ 0 w 99"/>
                <a:gd name="T37" fmla="*/ 0 h 749"/>
                <a:gd name="T38" fmla="*/ 0 w 99"/>
                <a:gd name="T39" fmla="*/ 0 h 749"/>
                <a:gd name="T40" fmla="*/ 0 w 99"/>
                <a:gd name="T41" fmla="*/ 0 h 749"/>
                <a:gd name="T42" fmla="*/ 0 w 99"/>
                <a:gd name="T43" fmla="*/ 0 h 749"/>
                <a:gd name="T44" fmla="*/ 0 w 99"/>
                <a:gd name="T45" fmla="*/ 0 h 749"/>
                <a:gd name="T46" fmla="*/ 0 w 99"/>
                <a:gd name="T47" fmla="*/ 0 h 749"/>
                <a:gd name="T48" fmla="*/ 0 w 99"/>
                <a:gd name="T49" fmla="*/ 0 h 749"/>
                <a:gd name="T50" fmla="*/ 0 w 99"/>
                <a:gd name="T51" fmla="*/ 0 h 749"/>
                <a:gd name="T52" fmla="*/ 0 w 99"/>
                <a:gd name="T53" fmla="*/ 0 h 749"/>
                <a:gd name="T54" fmla="*/ 0 w 99"/>
                <a:gd name="T55" fmla="*/ 0 h 749"/>
                <a:gd name="T56" fmla="*/ 0 w 99"/>
                <a:gd name="T57" fmla="*/ 0 h 749"/>
                <a:gd name="T58" fmla="*/ 0 w 99"/>
                <a:gd name="T59" fmla="*/ 0 h 749"/>
                <a:gd name="T60" fmla="*/ 0 w 99"/>
                <a:gd name="T61" fmla="*/ 0 h 749"/>
                <a:gd name="T62" fmla="*/ 0 w 99"/>
                <a:gd name="T63" fmla="*/ 0 h 749"/>
                <a:gd name="T64" fmla="*/ 0 w 99"/>
                <a:gd name="T65" fmla="*/ 0 h 749"/>
                <a:gd name="T66" fmla="*/ 99 w 99"/>
                <a:gd name="T67" fmla="*/ 749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T64" t="T65" r="T66" b="T67"/>
              <a:pathLst>
                <a:path w="99" h="749">
                  <a:moveTo>
                    <a:pt x="0" y="749"/>
                  </a:moveTo>
                  <a:lnTo>
                    <a:pt x="2" y="737"/>
                  </a:lnTo>
                  <a:lnTo>
                    <a:pt x="3" y="725"/>
                  </a:lnTo>
                  <a:lnTo>
                    <a:pt x="4" y="714"/>
                  </a:lnTo>
                  <a:lnTo>
                    <a:pt x="5" y="704"/>
                  </a:lnTo>
                  <a:lnTo>
                    <a:pt x="7" y="692"/>
                  </a:lnTo>
                  <a:lnTo>
                    <a:pt x="8" y="681"/>
                  </a:lnTo>
                  <a:lnTo>
                    <a:pt x="9" y="669"/>
                  </a:lnTo>
                  <a:lnTo>
                    <a:pt x="10" y="657"/>
                  </a:lnTo>
                  <a:lnTo>
                    <a:pt x="11" y="646"/>
                  </a:lnTo>
                  <a:lnTo>
                    <a:pt x="11" y="634"/>
                  </a:lnTo>
                  <a:lnTo>
                    <a:pt x="17" y="623"/>
                  </a:lnTo>
                  <a:lnTo>
                    <a:pt x="18" y="611"/>
                  </a:lnTo>
                  <a:lnTo>
                    <a:pt x="20" y="600"/>
                  </a:lnTo>
                  <a:lnTo>
                    <a:pt x="22" y="588"/>
                  </a:lnTo>
                  <a:lnTo>
                    <a:pt x="23" y="576"/>
                  </a:lnTo>
                  <a:lnTo>
                    <a:pt x="23" y="565"/>
                  </a:lnTo>
                  <a:lnTo>
                    <a:pt x="25" y="554"/>
                  </a:lnTo>
                  <a:lnTo>
                    <a:pt x="26" y="542"/>
                  </a:lnTo>
                  <a:lnTo>
                    <a:pt x="27" y="530"/>
                  </a:lnTo>
                  <a:lnTo>
                    <a:pt x="28" y="518"/>
                  </a:lnTo>
                  <a:lnTo>
                    <a:pt x="28" y="501"/>
                  </a:lnTo>
                  <a:lnTo>
                    <a:pt x="29" y="489"/>
                  </a:lnTo>
                  <a:lnTo>
                    <a:pt x="32" y="479"/>
                  </a:lnTo>
                  <a:lnTo>
                    <a:pt x="32" y="468"/>
                  </a:lnTo>
                  <a:lnTo>
                    <a:pt x="33" y="456"/>
                  </a:lnTo>
                  <a:lnTo>
                    <a:pt x="35" y="444"/>
                  </a:lnTo>
                  <a:lnTo>
                    <a:pt x="36" y="432"/>
                  </a:lnTo>
                  <a:lnTo>
                    <a:pt x="36" y="421"/>
                  </a:lnTo>
                  <a:lnTo>
                    <a:pt x="40" y="410"/>
                  </a:lnTo>
                  <a:lnTo>
                    <a:pt x="43" y="398"/>
                  </a:lnTo>
                  <a:lnTo>
                    <a:pt x="44" y="386"/>
                  </a:lnTo>
                  <a:lnTo>
                    <a:pt x="46" y="374"/>
                  </a:lnTo>
                  <a:lnTo>
                    <a:pt x="46" y="363"/>
                  </a:lnTo>
                  <a:lnTo>
                    <a:pt x="49" y="352"/>
                  </a:lnTo>
                  <a:lnTo>
                    <a:pt x="53" y="340"/>
                  </a:lnTo>
                  <a:lnTo>
                    <a:pt x="54" y="329"/>
                  </a:lnTo>
                  <a:lnTo>
                    <a:pt x="56" y="317"/>
                  </a:lnTo>
                  <a:lnTo>
                    <a:pt x="58" y="305"/>
                  </a:lnTo>
                  <a:lnTo>
                    <a:pt x="58" y="294"/>
                  </a:lnTo>
                  <a:lnTo>
                    <a:pt x="59" y="282"/>
                  </a:lnTo>
                  <a:lnTo>
                    <a:pt x="59" y="271"/>
                  </a:lnTo>
                  <a:lnTo>
                    <a:pt x="61" y="260"/>
                  </a:lnTo>
                  <a:lnTo>
                    <a:pt x="61" y="248"/>
                  </a:lnTo>
                  <a:lnTo>
                    <a:pt x="62" y="236"/>
                  </a:lnTo>
                  <a:lnTo>
                    <a:pt x="63" y="224"/>
                  </a:lnTo>
                  <a:lnTo>
                    <a:pt x="63" y="213"/>
                  </a:lnTo>
                  <a:lnTo>
                    <a:pt x="66" y="196"/>
                  </a:lnTo>
                  <a:lnTo>
                    <a:pt x="66" y="185"/>
                  </a:lnTo>
                  <a:lnTo>
                    <a:pt x="67" y="173"/>
                  </a:lnTo>
                  <a:lnTo>
                    <a:pt x="67" y="161"/>
                  </a:lnTo>
                  <a:lnTo>
                    <a:pt x="67" y="150"/>
                  </a:lnTo>
                  <a:lnTo>
                    <a:pt x="70" y="138"/>
                  </a:lnTo>
                  <a:lnTo>
                    <a:pt x="71" y="127"/>
                  </a:lnTo>
                  <a:lnTo>
                    <a:pt x="76" y="116"/>
                  </a:lnTo>
                  <a:lnTo>
                    <a:pt x="82" y="104"/>
                  </a:lnTo>
                  <a:lnTo>
                    <a:pt x="85" y="92"/>
                  </a:lnTo>
                  <a:lnTo>
                    <a:pt x="90" y="80"/>
                  </a:lnTo>
                  <a:lnTo>
                    <a:pt x="91" y="69"/>
                  </a:lnTo>
                  <a:lnTo>
                    <a:pt x="93" y="58"/>
                  </a:lnTo>
                  <a:lnTo>
                    <a:pt x="93" y="46"/>
                  </a:lnTo>
                  <a:lnTo>
                    <a:pt x="95" y="35"/>
                  </a:lnTo>
                  <a:lnTo>
                    <a:pt x="97" y="23"/>
                  </a:lnTo>
                  <a:lnTo>
                    <a:pt x="97" y="11"/>
                  </a:lnTo>
                  <a:lnTo>
                    <a:pt x="99" y="0"/>
                  </a:lnTo>
                </a:path>
              </a:pathLst>
            </a:custGeom>
            <a:noFill/>
            <a:ln w="28440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AutoShape 125"/>
            <p:cNvSpPr>
              <a:spLocks noChangeArrowheads="1"/>
            </p:cNvSpPr>
            <p:nvPr/>
          </p:nvSpPr>
          <p:spPr bwMode="auto">
            <a:xfrm>
              <a:off x="3313" y="2280"/>
              <a:ext cx="21" cy="189"/>
            </a:xfrm>
            <a:custGeom>
              <a:avLst/>
              <a:gdLst>
                <a:gd name="T0" fmla="*/ 0 w 147"/>
                <a:gd name="T1" fmla="*/ 0 h 752"/>
                <a:gd name="T2" fmla="*/ 0 w 147"/>
                <a:gd name="T3" fmla="*/ 0 h 752"/>
                <a:gd name="T4" fmla="*/ 0 w 147"/>
                <a:gd name="T5" fmla="*/ 0 h 752"/>
                <a:gd name="T6" fmla="*/ 0 w 147"/>
                <a:gd name="T7" fmla="*/ 0 h 752"/>
                <a:gd name="T8" fmla="*/ 0 w 147"/>
                <a:gd name="T9" fmla="*/ 0 h 752"/>
                <a:gd name="T10" fmla="*/ 0 w 147"/>
                <a:gd name="T11" fmla="*/ 0 h 752"/>
                <a:gd name="T12" fmla="*/ 0 w 147"/>
                <a:gd name="T13" fmla="*/ 0 h 752"/>
                <a:gd name="T14" fmla="*/ 0 w 147"/>
                <a:gd name="T15" fmla="*/ 0 h 752"/>
                <a:gd name="T16" fmla="*/ 0 w 147"/>
                <a:gd name="T17" fmla="*/ 0 h 752"/>
                <a:gd name="T18" fmla="*/ 0 w 147"/>
                <a:gd name="T19" fmla="*/ 0 h 752"/>
                <a:gd name="T20" fmla="*/ 0 w 147"/>
                <a:gd name="T21" fmla="*/ 0 h 752"/>
                <a:gd name="T22" fmla="*/ 0 w 147"/>
                <a:gd name="T23" fmla="*/ 0 h 752"/>
                <a:gd name="T24" fmla="*/ 0 w 147"/>
                <a:gd name="T25" fmla="*/ 0 h 752"/>
                <a:gd name="T26" fmla="*/ 0 w 147"/>
                <a:gd name="T27" fmla="*/ 0 h 752"/>
                <a:gd name="T28" fmla="*/ 0 w 147"/>
                <a:gd name="T29" fmla="*/ 0 h 752"/>
                <a:gd name="T30" fmla="*/ 0 w 147"/>
                <a:gd name="T31" fmla="*/ 0 h 752"/>
                <a:gd name="T32" fmla="*/ 0 w 147"/>
                <a:gd name="T33" fmla="*/ 0 h 752"/>
                <a:gd name="T34" fmla="*/ 0 w 147"/>
                <a:gd name="T35" fmla="*/ 0 h 752"/>
                <a:gd name="T36" fmla="*/ 0 w 147"/>
                <a:gd name="T37" fmla="*/ 0 h 752"/>
                <a:gd name="T38" fmla="*/ 0 w 147"/>
                <a:gd name="T39" fmla="*/ 0 h 752"/>
                <a:gd name="T40" fmla="*/ 0 w 147"/>
                <a:gd name="T41" fmla="*/ 0 h 752"/>
                <a:gd name="T42" fmla="*/ 0 w 147"/>
                <a:gd name="T43" fmla="*/ 0 h 752"/>
                <a:gd name="T44" fmla="*/ 0 w 147"/>
                <a:gd name="T45" fmla="*/ 0 h 752"/>
                <a:gd name="T46" fmla="*/ 0 w 147"/>
                <a:gd name="T47" fmla="*/ 0 h 752"/>
                <a:gd name="T48" fmla="*/ 0 w 147"/>
                <a:gd name="T49" fmla="*/ 0 h 752"/>
                <a:gd name="T50" fmla="*/ 0 w 147"/>
                <a:gd name="T51" fmla="*/ 0 h 752"/>
                <a:gd name="T52" fmla="*/ 0 w 147"/>
                <a:gd name="T53" fmla="*/ 0 h 752"/>
                <a:gd name="T54" fmla="*/ 0 w 147"/>
                <a:gd name="T55" fmla="*/ 0 h 752"/>
                <a:gd name="T56" fmla="*/ 0 w 147"/>
                <a:gd name="T57" fmla="*/ 0 h 752"/>
                <a:gd name="T58" fmla="*/ 0 w 147"/>
                <a:gd name="T59" fmla="*/ 0 h 752"/>
                <a:gd name="T60" fmla="*/ 0 w 147"/>
                <a:gd name="T61" fmla="*/ 0 h 752"/>
                <a:gd name="T62" fmla="*/ 0 w 147"/>
                <a:gd name="T63" fmla="*/ 0 h 752"/>
                <a:gd name="T64" fmla="*/ 0 w 147"/>
                <a:gd name="T65" fmla="*/ 0 h 752"/>
                <a:gd name="T66" fmla="*/ 0 w 147"/>
                <a:gd name="T67" fmla="*/ 0 h 752"/>
                <a:gd name="T68" fmla="*/ 0 w 147"/>
                <a:gd name="T69" fmla="*/ 0 h 752"/>
                <a:gd name="T70" fmla="*/ 0 w 147"/>
                <a:gd name="T71" fmla="*/ 0 h 752"/>
                <a:gd name="T72" fmla="*/ 0 w 147"/>
                <a:gd name="T73" fmla="*/ 0 h 752"/>
                <a:gd name="T74" fmla="*/ 0 w 147"/>
                <a:gd name="T75" fmla="*/ 0 h 752"/>
                <a:gd name="T76" fmla="*/ 0 w 147"/>
                <a:gd name="T77" fmla="*/ 0 h 752"/>
                <a:gd name="T78" fmla="*/ 0 w 147"/>
                <a:gd name="T79" fmla="*/ 0 h 752"/>
                <a:gd name="T80" fmla="*/ 0 w 147"/>
                <a:gd name="T81" fmla="*/ 0 h 752"/>
                <a:gd name="T82" fmla="*/ 0 w 147"/>
                <a:gd name="T83" fmla="*/ 0 h 752"/>
                <a:gd name="T84" fmla="*/ 0 w 147"/>
                <a:gd name="T85" fmla="*/ 0 h 752"/>
                <a:gd name="T86" fmla="*/ 0 w 147"/>
                <a:gd name="T87" fmla="*/ 0 h 752"/>
                <a:gd name="T88" fmla="*/ 0 w 147"/>
                <a:gd name="T89" fmla="*/ 0 h 752"/>
                <a:gd name="T90" fmla="*/ 0 w 147"/>
                <a:gd name="T91" fmla="*/ 0 h 752"/>
                <a:gd name="T92" fmla="*/ 0 w 147"/>
                <a:gd name="T93" fmla="*/ 0 h 752"/>
                <a:gd name="T94" fmla="*/ 0 w 147"/>
                <a:gd name="T95" fmla="*/ 0 h 752"/>
                <a:gd name="T96" fmla="*/ 0 w 147"/>
                <a:gd name="T97" fmla="*/ 0 h 752"/>
                <a:gd name="T98" fmla="*/ 0 w 147"/>
                <a:gd name="T99" fmla="*/ 0 h 752"/>
                <a:gd name="T100" fmla="*/ 0 w 147"/>
                <a:gd name="T101" fmla="*/ 0 h 752"/>
                <a:gd name="T102" fmla="*/ 0 w 147"/>
                <a:gd name="T103" fmla="*/ 0 h 752"/>
                <a:gd name="T104" fmla="*/ 0 w 147"/>
                <a:gd name="T105" fmla="*/ 0 h 752"/>
                <a:gd name="T106" fmla="*/ 0 w 147"/>
                <a:gd name="T107" fmla="*/ 0 h 752"/>
                <a:gd name="T108" fmla="*/ 0 w 147"/>
                <a:gd name="T109" fmla="*/ 0 h 752"/>
                <a:gd name="T110" fmla="*/ 0 w 147"/>
                <a:gd name="T111" fmla="*/ 0 h 752"/>
                <a:gd name="T112" fmla="*/ 0 w 147"/>
                <a:gd name="T113" fmla="*/ 0 h 752"/>
                <a:gd name="T114" fmla="*/ 0 w 147"/>
                <a:gd name="T115" fmla="*/ 0 h 752"/>
                <a:gd name="T116" fmla="*/ 0 w 147"/>
                <a:gd name="T117" fmla="*/ 0 h 752"/>
                <a:gd name="T118" fmla="*/ 0 w 147"/>
                <a:gd name="T119" fmla="*/ 0 h 752"/>
                <a:gd name="T120" fmla="*/ 0 w 147"/>
                <a:gd name="T121" fmla="*/ 0 h 752"/>
                <a:gd name="T122" fmla="*/ 0 w 147"/>
                <a:gd name="T123" fmla="*/ 0 h 752"/>
                <a:gd name="T124" fmla="*/ 0 w 147"/>
                <a:gd name="T125" fmla="*/ 0 h 752"/>
                <a:gd name="T126" fmla="*/ 0 w 147"/>
                <a:gd name="T127" fmla="*/ 0 h 752"/>
                <a:gd name="T128" fmla="*/ 147 w 147"/>
                <a:gd name="T129" fmla="*/ 752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T126" t="T127" r="T128" b="T129"/>
              <a:pathLst>
                <a:path w="147" h="752">
                  <a:moveTo>
                    <a:pt x="0" y="752"/>
                  </a:moveTo>
                  <a:lnTo>
                    <a:pt x="1" y="740"/>
                  </a:lnTo>
                  <a:lnTo>
                    <a:pt x="2" y="729"/>
                  </a:lnTo>
                  <a:lnTo>
                    <a:pt x="3" y="718"/>
                  </a:lnTo>
                  <a:lnTo>
                    <a:pt x="4" y="706"/>
                  </a:lnTo>
                  <a:lnTo>
                    <a:pt x="6" y="694"/>
                  </a:lnTo>
                  <a:lnTo>
                    <a:pt x="9" y="682"/>
                  </a:lnTo>
                  <a:lnTo>
                    <a:pt x="16" y="671"/>
                  </a:lnTo>
                  <a:lnTo>
                    <a:pt x="18" y="661"/>
                  </a:lnTo>
                  <a:lnTo>
                    <a:pt x="21" y="648"/>
                  </a:lnTo>
                  <a:lnTo>
                    <a:pt x="25" y="636"/>
                  </a:lnTo>
                  <a:lnTo>
                    <a:pt x="26" y="624"/>
                  </a:lnTo>
                  <a:lnTo>
                    <a:pt x="30" y="614"/>
                  </a:lnTo>
                  <a:lnTo>
                    <a:pt x="31" y="603"/>
                  </a:lnTo>
                  <a:lnTo>
                    <a:pt x="35" y="591"/>
                  </a:lnTo>
                  <a:lnTo>
                    <a:pt x="36" y="580"/>
                  </a:lnTo>
                  <a:lnTo>
                    <a:pt x="37" y="568"/>
                  </a:lnTo>
                  <a:lnTo>
                    <a:pt x="40" y="556"/>
                  </a:lnTo>
                  <a:lnTo>
                    <a:pt x="41" y="545"/>
                  </a:lnTo>
                  <a:lnTo>
                    <a:pt x="42" y="533"/>
                  </a:lnTo>
                  <a:lnTo>
                    <a:pt x="50" y="522"/>
                  </a:lnTo>
                  <a:lnTo>
                    <a:pt x="58" y="511"/>
                  </a:lnTo>
                  <a:lnTo>
                    <a:pt x="63" y="499"/>
                  </a:lnTo>
                  <a:lnTo>
                    <a:pt x="65" y="487"/>
                  </a:lnTo>
                  <a:lnTo>
                    <a:pt x="69" y="469"/>
                  </a:lnTo>
                  <a:lnTo>
                    <a:pt x="70" y="453"/>
                  </a:lnTo>
                  <a:lnTo>
                    <a:pt x="71" y="441"/>
                  </a:lnTo>
                  <a:lnTo>
                    <a:pt x="73" y="430"/>
                  </a:lnTo>
                  <a:lnTo>
                    <a:pt x="73" y="418"/>
                  </a:lnTo>
                  <a:lnTo>
                    <a:pt x="73" y="406"/>
                  </a:lnTo>
                  <a:lnTo>
                    <a:pt x="75" y="395"/>
                  </a:lnTo>
                  <a:lnTo>
                    <a:pt x="75" y="383"/>
                  </a:lnTo>
                  <a:lnTo>
                    <a:pt x="76" y="372"/>
                  </a:lnTo>
                  <a:lnTo>
                    <a:pt x="78" y="360"/>
                  </a:lnTo>
                  <a:lnTo>
                    <a:pt x="80" y="348"/>
                  </a:lnTo>
                  <a:lnTo>
                    <a:pt x="80" y="337"/>
                  </a:lnTo>
                  <a:lnTo>
                    <a:pt x="82" y="325"/>
                  </a:lnTo>
                  <a:lnTo>
                    <a:pt x="89" y="314"/>
                  </a:lnTo>
                  <a:lnTo>
                    <a:pt x="94" y="297"/>
                  </a:lnTo>
                  <a:lnTo>
                    <a:pt x="97" y="286"/>
                  </a:lnTo>
                  <a:lnTo>
                    <a:pt x="100" y="274"/>
                  </a:lnTo>
                  <a:lnTo>
                    <a:pt x="101" y="256"/>
                  </a:lnTo>
                  <a:lnTo>
                    <a:pt x="102" y="246"/>
                  </a:lnTo>
                  <a:lnTo>
                    <a:pt x="103" y="234"/>
                  </a:lnTo>
                  <a:lnTo>
                    <a:pt x="105" y="223"/>
                  </a:lnTo>
                  <a:lnTo>
                    <a:pt x="106" y="211"/>
                  </a:lnTo>
                  <a:lnTo>
                    <a:pt x="108" y="199"/>
                  </a:lnTo>
                  <a:lnTo>
                    <a:pt x="111" y="188"/>
                  </a:lnTo>
                  <a:lnTo>
                    <a:pt x="111" y="176"/>
                  </a:lnTo>
                  <a:lnTo>
                    <a:pt x="112" y="165"/>
                  </a:lnTo>
                  <a:lnTo>
                    <a:pt x="112" y="147"/>
                  </a:lnTo>
                  <a:lnTo>
                    <a:pt x="117" y="135"/>
                  </a:lnTo>
                  <a:lnTo>
                    <a:pt x="123" y="123"/>
                  </a:lnTo>
                  <a:lnTo>
                    <a:pt x="129" y="111"/>
                  </a:lnTo>
                  <a:lnTo>
                    <a:pt x="131" y="99"/>
                  </a:lnTo>
                  <a:lnTo>
                    <a:pt x="134" y="88"/>
                  </a:lnTo>
                  <a:lnTo>
                    <a:pt x="135" y="76"/>
                  </a:lnTo>
                  <a:lnTo>
                    <a:pt x="138" y="59"/>
                  </a:lnTo>
                  <a:lnTo>
                    <a:pt x="139" y="47"/>
                  </a:lnTo>
                  <a:lnTo>
                    <a:pt x="143" y="36"/>
                  </a:lnTo>
                  <a:lnTo>
                    <a:pt x="144" y="24"/>
                  </a:lnTo>
                  <a:lnTo>
                    <a:pt x="146" y="12"/>
                  </a:lnTo>
                  <a:lnTo>
                    <a:pt x="147" y="0"/>
                  </a:lnTo>
                </a:path>
              </a:pathLst>
            </a:custGeom>
            <a:noFill/>
            <a:ln w="28440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AutoShape 126"/>
            <p:cNvSpPr>
              <a:spLocks noChangeArrowheads="1"/>
            </p:cNvSpPr>
            <p:nvPr/>
          </p:nvSpPr>
          <p:spPr bwMode="auto">
            <a:xfrm>
              <a:off x="3334" y="2079"/>
              <a:ext cx="36" cy="201"/>
            </a:xfrm>
            <a:custGeom>
              <a:avLst/>
              <a:gdLst>
                <a:gd name="T0" fmla="*/ 0 w 239"/>
                <a:gd name="T1" fmla="*/ 0 h 806"/>
                <a:gd name="T2" fmla="*/ 0 w 239"/>
                <a:gd name="T3" fmla="*/ 0 h 806"/>
                <a:gd name="T4" fmla="*/ 0 w 239"/>
                <a:gd name="T5" fmla="*/ 0 h 806"/>
                <a:gd name="T6" fmla="*/ 0 w 239"/>
                <a:gd name="T7" fmla="*/ 0 h 806"/>
                <a:gd name="T8" fmla="*/ 0 w 239"/>
                <a:gd name="T9" fmla="*/ 0 h 806"/>
                <a:gd name="T10" fmla="*/ 0 w 239"/>
                <a:gd name="T11" fmla="*/ 0 h 806"/>
                <a:gd name="T12" fmla="*/ 0 w 239"/>
                <a:gd name="T13" fmla="*/ 0 h 806"/>
                <a:gd name="T14" fmla="*/ 0 w 239"/>
                <a:gd name="T15" fmla="*/ 0 h 806"/>
                <a:gd name="T16" fmla="*/ 0 w 239"/>
                <a:gd name="T17" fmla="*/ 0 h 806"/>
                <a:gd name="T18" fmla="*/ 0 w 239"/>
                <a:gd name="T19" fmla="*/ 0 h 806"/>
                <a:gd name="T20" fmla="*/ 0 w 239"/>
                <a:gd name="T21" fmla="*/ 0 h 806"/>
                <a:gd name="T22" fmla="*/ 0 w 239"/>
                <a:gd name="T23" fmla="*/ 0 h 806"/>
                <a:gd name="T24" fmla="*/ 0 w 239"/>
                <a:gd name="T25" fmla="*/ 0 h 806"/>
                <a:gd name="T26" fmla="*/ 0 w 239"/>
                <a:gd name="T27" fmla="*/ 0 h 806"/>
                <a:gd name="T28" fmla="*/ 0 w 239"/>
                <a:gd name="T29" fmla="*/ 0 h 806"/>
                <a:gd name="T30" fmla="*/ 0 w 239"/>
                <a:gd name="T31" fmla="*/ 0 h 806"/>
                <a:gd name="T32" fmla="*/ 0 w 239"/>
                <a:gd name="T33" fmla="*/ 0 h 806"/>
                <a:gd name="T34" fmla="*/ 0 w 239"/>
                <a:gd name="T35" fmla="*/ 0 h 806"/>
                <a:gd name="T36" fmla="*/ 0 w 239"/>
                <a:gd name="T37" fmla="*/ 0 h 806"/>
                <a:gd name="T38" fmla="*/ 0 w 239"/>
                <a:gd name="T39" fmla="*/ 0 h 806"/>
                <a:gd name="T40" fmla="*/ 0 w 239"/>
                <a:gd name="T41" fmla="*/ 0 h 806"/>
                <a:gd name="T42" fmla="*/ 0 w 239"/>
                <a:gd name="T43" fmla="*/ 0 h 806"/>
                <a:gd name="T44" fmla="*/ 0 w 239"/>
                <a:gd name="T45" fmla="*/ 0 h 806"/>
                <a:gd name="T46" fmla="*/ 0 w 239"/>
                <a:gd name="T47" fmla="*/ 0 h 806"/>
                <a:gd name="T48" fmla="*/ 0 w 239"/>
                <a:gd name="T49" fmla="*/ 0 h 806"/>
                <a:gd name="T50" fmla="*/ 0 w 239"/>
                <a:gd name="T51" fmla="*/ 0 h 806"/>
                <a:gd name="T52" fmla="*/ 0 w 239"/>
                <a:gd name="T53" fmla="*/ 0 h 806"/>
                <a:gd name="T54" fmla="*/ 0 w 239"/>
                <a:gd name="T55" fmla="*/ 0 h 806"/>
                <a:gd name="T56" fmla="*/ 0 w 239"/>
                <a:gd name="T57" fmla="*/ 0 h 806"/>
                <a:gd name="T58" fmla="*/ 0 w 239"/>
                <a:gd name="T59" fmla="*/ 0 h 806"/>
                <a:gd name="T60" fmla="*/ 0 w 239"/>
                <a:gd name="T61" fmla="*/ 0 h 806"/>
                <a:gd name="T62" fmla="*/ 0 w 239"/>
                <a:gd name="T63" fmla="*/ 0 h 806"/>
                <a:gd name="T64" fmla="*/ 0 w 239"/>
                <a:gd name="T65" fmla="*/ 0 h 806"/>
                <a:gd name="T66" fmla="*/ 239 w 239"/>
                <a:gd name="T6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T64" t="T65" r="T66" b="T67"/>
              <a:pathLst>
                <a:path w="239" h="806">
                  <a:moveTo>
                    <a:pt x="0" y="806"/>
                  </a:moveTo>
                  <a:lnTo>
                    <a:pt x="1" y="794"/>
                  </a:lnTo>
                  <a:lnTo>
                    <a:pt x="2" y="782"/>
                  </a:lnTo>
                  <a:lnTo>
                    <a:pt x="7" y="770"/>
                  </a:lnTo>
                  <a:lnTo>
                    <a:pt x="8" y="752"/>
                  </a:lnTo>
                  <a:lnTo>
                    <a:pt x="17" y="740"/>
                  </a:lnTo>
                  <a:lnTo>
                    <a:pt x="18" y="728"/>
                  </a:lnTo>
                  <a:lnTo>
                    <a:pt x="20" y="716"/>
                  </a:lnTo>
                  <a:lnTo>
                    <a:pt x="24" y="704"/>
                  </a:lnTo>
                  <a:lnTo>
                    <a:pt x="29" y="692"/>
                  </a:lnTo>
                  <a:lnTo>
                    <a:pt x="31" y="680"/>
                  </a:lnTo>
                  <a:lnTo>
                    <a:pt x="33" y="669"/>
                  </a:lnTo>
                  <a:lnTo>
                    <a:pt x="37" y="657"/>
                  </a:lnTo>
                  <a:lnTo>
                    <a:pt x="40" y="645"/>
                  </a:lnTo>
                  <a:lnTo>
                    <a:pt x="50" y="633"/>
                  </a:lnTo>
                  <a:lnTo>
                    <a:pt x="52" y="621"/>
                  </a:lnTo>
                  <a:lnTo>
                    <a:pt x="60" y="609"/>
                  </a:lnTo>
                  <a:lnTo>
                    <a:pt x="64" y="596"/>
                  </a:lnTo>
                  <a:lnTo>
                    <a:pt x="66" y="584"/>
                  </a:lnTo>
                  <a:lnTo>
                    <a:pt x="67" y="572"/>
                  </a:lnTo>
                  <a:lnTo>
                    <a:pt x="69" y="560"/>
                  </a:lnTo>
                  <a:lnTo>
                    <a:pt x="70" y="548"/>
                  </a:lnTo>
                  <a:lnTo>
                    <a:pt x="74" y="536"/>
                  </a:lnTo>
                  <a:lnTo>
                    <a:pt x="86" y="531"/>
                  </a:lnTo>
                  <a:lnTo>
                    <a:pt x="96" y="524"/>
                  </a:lnTo>
                  <a:lnTo>
                    <a:pt x="102" y="512"/>
                  </a:lnTo>
                  <a:lnTo>
                    <a:pt x="105" y="500"/>
                  </a:lnTo>
                  <a:lnTo>
                    <a:pt x="110" y="488"/>
                  </a:lnTo>
                  <a:lnTo>
                    <a:pt x="111" y="476"/>
                  </a:lnTo>
                  <a:lnTo>
                    <a:pt x="114" y="464"/>
                  </a:lnTo>
                  <a:lnTo>
                    <a:pt x="129" y="451"/>
                  </a:lnTo>
                  <a:lnTo>
                    <a:pt x="131" y="432"/>
                  </a:lnTo>
                  <a:lnTo>
                    <a:pt x="132" y="420"/>
                  </a:lnTo>
                  <a:lnTo>
                    <a:pt x="134" y="408"/>
                  </a:lnTo>
                  <a:lnTo>
                    <a:pt x="135" y="395"/>
                  </a:lnTo>
                  <a:lnTo>
                    <a:pt x="138" y="371"/>
                  </a:lnTo>
                  <a:lnTo>
                    <a:pt x="141" y="353"/>
                  </a:lnTo>
                  <a:lnTo>
                    <a:pt x="146" y="341"/>
                  </a:lnTo>
                  <a:lnTo>
                    <a:pt x="147" y="329"/>
                  </a:lnTo>
                  <a:lnTo>
                    <a:pt x="148" y="315"/>
                  </a:lnTo>
                  <a:lnTo>
                    <a:pt x="148" y="303"/>
                  </a:lnTo>
                  <a:lnTo>
                    <a:pt x="152" y="291"/>
                  </a:lnTo>
                  <a:lnTo>
                    <a:pt x="164" y="285"/>
                  </a:lnTo>
                  <a:lnTo>
                    <a:pt x="168" y="272"/>
                  </a:lnTo>
                  <a:lnTo>
                    <a:pt x="173" y="260"/>
                  </a:lnTo>
                  <a:lnTo>
                    <a:pt x="174" y="248"/>
                  </a:lnTo>
                  <a:lnTo>
                    <a:pt x="176" y="236"/>
                  </a:lnTo>
                  <a:lnTo>
                    <a:pt x="179" y="224"/>
                  </a:lnTo>
                  <a:lnTo>
                    <a:pt x="181" y="211"/>
                  </a:lnTo>
                  <a:lnTo>
                    <a:pt x="183" y="199"/>
                  </a:lnTo>
                  <a:lnTo>
                    <a:pt x="184" y="186"/>
                  </a:lnTo>
                  <a:lnTo>
                    <a:pt x="184" y="174"/>
                  </a:lnTo>
                  <a:lnTo>
                    <a:pt x="187" y="160"/>
                  </a:lnTo>
                  <a:lnTo>
                    <a:pt x="198" y="148"/>
                  </a:lnTo>
                  <a:lnTo>
                    <a:pt x="201" y="136"/>
                  </a:lnTo>
                  <a:lnTo>
                    <a:pt x="205" y="124"/>
                  </a:lnTo>
                  <a:lnTo>
                    <a:pt x="208" y="111"/>
                  </a:lnTo>
                  <a:lnTo>
                    <a:pt x="211" y="99"/>
                  </a:lnTo>
                  <a:lnTo>
                    <a:pt x="212" y="86"/>
                  </a:lnTo>
                  <a:lnTo>
                    <a:pt x="216" y="61"/>
                  </a:lnTo>
                  <a:lnTo>
                    <a:pt x="219" y="49"/>
                  </a:lnTo>
                  <a:lnTo>
                    <a:pt x="225" y="37"/>
                  </a:lnTo>
                  <a:lnTo>
                    <a:pt x="230" y="25"/>
                  </a:lnTo>
                  <a:lnTo>
                    <a:pt x="233" y="12"/>
                  </a:lnTo>
                  <a:lnTo>
                    <a:pt x="239" y="0"/>
                  </a:lnTo>
                </a:path>
              </a:pathLst>
            </a:custGeom>
            <a:noFill/>
            <a:ln w="28440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AutoShape 127"/>
            <p:cNvSpPr>
              <a:spLocks noChangeArrowheads="1"/>
            </p:cNvSpPr>
            <p:nvPr/>
          </p:nvSpPr>
          <p:spPr bwMode="auto">
            <a:xfrm>
              <a:off x="3370" y="1913"/>
              <a:ext cx="76" cy="166"/>
            </a:xfrm>
            <a:custGeom>
              <a:avLst/>
              <a:gdLst>
                <a:gd name="T0" fmla="*/ 0 w 515"/>
                <a:gd name="T1" fmla="*/ 0 h 665"/>
                <a:gd name="T2" fmla="*/ 0 w 515"/>
                <a:gd name="T3" fmla="*/ 0 h 665"/>
                <a:gd name="T4" fmla="*/ 0 w 515"/>
                <a:gd name="T5" fmla="*/ 0 h 665"/>
                <a:gd name="T6" fmla="*/ 0 w 515"/>
                <a:gd name="T7" fmla="*/ 0 h 665"/>
                <a:gd name="T8" fmla="*/ 0 w 515"/>
                <a:gd name="T9" fmla="*/ 0 h 665"/>
                <a:gd name="T10" fmla="*/ 0 w 515"/>
                <a:gd name="T11" fmla="*/ 0 h 665"/>
                <a:gd name="T12" fmla="*/ 0 w 515"/>
                <a:gd name="T13" fmla="*/ 0 h 665"/>
                <a:gd name="T14" fmla="*/ 0 w 515"/>
                <a:gd name="T15" fmla="*/ 0 h 665"/>
                <a:gd name="T16" fmla="*/ 0 w 515"/>
                <a:gd name="T17" fmla="*/ 0 h 665"/>
                <a:gd name="T18" fmla="*/ 0 w 515"/>
                <a:gd name="T19" fmla="*/ 0 h 665"/>
                <a:gd name="T20" fmla="*/ 0 w 515"/>
                <a:gd name="T21" fmla="*/ 0 h 665"/>
                <a:gd name="T22" fmla="*/ 0 w 515"/>
                <a:gd name="T23" fmla="*/ 0 h 665"/>
                <a:gd name="T24" fmla="*/ 0 w 515"/>
                <a:gd name="T25" fmla="*/ 0 h 665"/>
                <a:gd name="T26" fmla="*/ 0 w 515"/>
                <a:gd name="T27" fmla="*/ 0 h 665"/>
                <a:gd name="T28" fmla="*/ 0 w 515"/>
                <a:gd name="T29" fmla="*/ 0 h 665"/>
                <a:gd name="T30" fmla="*/ 0 w 515"/>
                <a:gd name="T31" fmla="*/ 0 h 665"/>
                <a:gd name="T32" fmla="*/ 0 w 515"/>
                <a:gd name="T33" fmla="*/ 0 h 665"/>
                <a:gd name="T34" fmla="*/ 0 w 515"/>
                <a:gd name="T35" fmla="*/ 0 h 665"/>
                <a:gd name="T36" fmla="*/ 0 w 515"/>
                <a:gd name="T37" fmla="*/ 0 h 665"/>
                <a:gd name="T38" fmla="*/ 0 w 515"/>
                <a:gd name="T39" fmla="*/ 0 h 665"/>
                <a:gd name="T40" fmla="*/ 0 w 515"/>
                <a:gd name="T41" fmla="*/ 0 h 665"/>
                <a:gd name="T42" fmla="*/ 0 w 515"/>
                <a:gd name="T43" fmla="*/ 0 h 665"/>
                <a:gd name="T44" fmla="*/ 0 w 515"/>
                <a:gd name="T45" fmla="*/ 0 h 665"/>
                <a:gd name="T46" fmla="*/ 0 w 515"/>
                <a:gd name="T47" fmla="*/ 0 h 665"/>
                <a:gd name="T48" fmla="*/ 0 w 515"/>
                <a:gd name="T49" fmla="*/ 0 h 665"/>
                <a:gd name="T50" fmla="*/ 0 w 515"/>
                <a:gd name="T51" fmla="*/ 0 h 665"/>
                <a:gd name="T52" fmla="*/ 0 w 515"/>
                <a:gd name="T53" fmla="*/ 0 h 665"/>
                <a:gd name="T54" fmla="*/ 0 w 515"/>
                <a:gd name="T55" fmla="*/ 0 h 665"/>
                <a:gd name="T56" fmla="*/ 0 w 515"/>
                <a:gd name="T57" fmla="*/ 0 h 665"/>
                <a:gd name="T58" fmla="*/ 0 w 515"/>
                <a:gd name="T59" fmla="*/ 0 h 665"/>
                <a:gd name="T60" fmla="*/ 0 w 515"/>
                <a:gd name="T61" fmla="*/ 0 h 665"/>
                <a:gd name="T62" fmla="*/ 0 w 515"/>
                <a:gd name="T63" fmla="*/ 0 h 665"/>
                <a:gd name="T64" fmla="*/ 0 w 515"/>
                <a:gd name="T65" fmla="*/ 0 h 665"/>
                <a:gd name="T66" fmla="*/ 0 w 515"/>
                <a:gd name="T67" fmla="*/ 0 h 665"/>
                <a:gd name="T68" fmla="*/ 0 w 515"/>
                <a:gd name="T69" fmla="*/ 0 h 665"/>
                <a:gd name="T70" fmla="*/ 0 w 515"/>
                <a:gd name="T71" fmla="*/ 0 h 665"/>
                <a:gd name="T72" fmla="*/ 0 w 515"/>
                <a:gd name="T73" fmla="*/ 0 h 665"/>
                <a:gd name="T74" fmla="*/ 0 w 515"/>
                <a:gd name="T75" fmla="*/ 0 h 665"/>
                <a:gd name="T76" fmla="*/ 0 w 515"/>
                <a:gd name="T77" fmla="*/ 0 h 665"/>
                <a:gd name="T78" fmla="*/ 0 w 515"/>
                <a:gd name="T79" fmla="*/ 0 h 665"/>
                <a:gd name="T80" fmla="*/ 0 w 515"/>
                <a:gd name="T81" fmla="*/ 0 h 665"/>
                <a:gd name="T82" fmla="*/ 0 w 515"/>
                <a:gd name="T83" fmla="*/ 0 h 665"/>
                <a:gd name="T84" fmla="*/ 0 w 515"/>
                <a:gd name="T85" fmla="*/ 0 h 665"/>
                <a:gd name="T86" fmla="*/ 0 w 515"/>
                <a:gd name="T87" fmla="*/ 0 h 665"/>
                <a:gd name="T88" fmla="*/ 0 w 515"/>
                <a:gd name="T89" fmla="*/ 0 h 665"/>
                <a:gd name="T90" fmla="*/ 0 w 515"/>
                <a:gd name="T91" fmla="*/ 0 h 665"/>
                <a:gd name="T92" fmla="*/ 0 w 515"/>
                <a:gd name="T93" fmla="*/ 0 h 665"/>
                <a:gd name="T94" fmla="*/ 0 w 515"/>
                <a:gd name="T95" fmla="*/ 0 h 665"/>
                <a:gd name="T96" fmla="*/ 0 w 515"/>
                <a:gd name="T97" fmla="*/ 0 h 665"/>
                <a:gd name="T98" fmla="*/ 0 w 515"/>
                <a:gd name="T99" fmla="*/ 0 h 665"/>
                <a:gd name="T100" fmla="*/ 0 w 515"/>
                <a:gd name="T101" fmla="*/ 0 h 665"/>
                <a:gd name="T102" fmla="*/ 0 w 515"/>
                <a:gd name="T103" fmla="*/ 0 h 665"/>
                <a:gd name="T104" fmla="*/ 0 w 515"/>
                <a:gd name="T105" fmla="*/ 0 h 665"/>
                <a:gd name="T106" fmla="*/ 0 w 515"/>
                <a:gd name="T107" fmla="*/ 0 h 665"/>
                <a:gd name="T108" fmla="*/ 0 w 515"/>
                <a:gd name="T109" fmla="*/ 0 h 665"/>
                <a:gd name="T110" fmla="*/ 0 w 515"/>
                <a:gd name="T111" fmla="*/ 0 h 665"/>
                <a:gd name="T112" fmla="*/ 0 w 515"/>
                <a:gd name="T113" fmla="*/ 0 h 665"/>
                <a:gd name="T114" fmla="*/ 0 w 515"/>
                <a:gd name="T115" fmla="*/ 0 h 665"/>
                <a:gd name="T116" fmla="*/ 0 w 515"/>
                <a:gd name="T117" fmla="*/ 0 h 665"/>
                <a:gd name="T118" fmla="*/ 0 w 515"/>
                <a:gd name="T119" fmla="*/ 0 h 665"/>
                <a:gd name="T120" fmla="*/ 0 w 515"/>
                <a:gd name="T121" fmla="*/ 0 h 665"/>
                <a:gd name="T122" fmla="*/ 0 w 515"/>
                <a:gd name="T123" fmla="*/ 0 h 665"/>
                <a:gd name="T124" fmla="*/ 0 w 515"/>
                <a:gd name="T125" fmla="*/ 0 h 665"/>
                <a:gd name="T126" fmla="*/ 0 w 515"/>
                <a:gd name="T127" fmla="*/ 0 h 665"/>
                <a:gd name="T128" fmla="*/ 515 w 515"/>
                <a:gd name="T129" fmla="*/ 665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T126" t="T127" r="T128" b="T129"/>
              <a:pathLst>
                <a:path w="515" h="665">
                  <a:moveTo>
                    <a:pt x="0" y="665"/>
                  </a:moveTo>
                  <a:lnTo>
                    <a:pt x="4" y="652"/>
                  </a:lnTo>
                  <a:lnTo>
                    <a:pt x="8" y="640"/>
                  </a:lnTo>
                  <a:lnTo>
                    <a:pt x="10" y="628"/>
                  </a:lnTo>
                  <a:lnTo>
                    <a:pt x="10" y="615"/>
                  </a:lnTo>
                  <a:lnTo>
                    <a:pt x="10" y="603"/>
                  </a:lnTo>
                  <a:lnTo>
                    <a:pt x="14" y="590"/>
                  </a:lnTo>
                  <a:lnTo>
                    <a:pt x="22" y="576"/>
                  </a:lnTo>
                  <a:lnTo>
                    <a:pt x="34" y="571"/>
                  </a:lnTo>
                  <a:lnTo>
                    <a:pt x="41" y="558"/>
                  </a:lnTo>
                  <a:lnTo>
                    <a:pt x="42" y="546"/>
                  </a:lnTo>
                  <a:lnTo>
                    <a:pt x="46" y="534"/>
                  </a:lnTo>
                  <a:lnTo>
                    <a:pt x="47" y="521"/>
                  </a:lnTo>
                  <a:lnTo>
                    <a:pt x="56" y="514"/>
                  </a:lnTo>
                  <a:lnTo>
                    <a:pt x="60" y="502"/>
                  </a:lnTo>
                  <a:lnTo>
                    <a:pt x="70" y="496"/>
                  </a:lnTo>
                  <a:lnTo>
                    <a:pt x="75" y="484"/>
                  </a:lnTo>
                  <a:lnTo>
                    <a:pt x="77" y="470"/>
                  </a:lnTo>
                  <a:lnTo>
                    <a:pt x="84" y="458"/>
                  </a:lnTo>
                  <a:lnTo>
                    <a:pt x="85" y="445"/>
                  </a:lnTo>
                  <a:lnTo>
                    <a:pt x="98" y="439"/>
                  </a:lnTo>
                  <a:lnTo>
                    <a:pt x="105" y="426"/>
                  </a:lnTo>
                  <a:lnTo>
                    <a:pt x="116" y="414"/>
                  </a:lnTo>
                  <a:lnTo>
                    <a:pt x="124" y="402"/>
                  </a:lnTo>
                  <a:lnTo>
                    <a:pt x="136" y="395"/>
                  </a:lnTo>
                  <a:lnTo>
                    <a:pt x="146" y="389"/>
                  </a:lnTo>
                  <a:lnTo>
                    <a:pt x="154" y="375"/>
                  </a:lnTo>
                  <a:lnTo>
                    <a:pt x="157" y="363"/>
                  </a:lnTo>
                  <a:lnTo>
                    <a:pt x="161" y="351"/>
                  </a:lnTo>
                  <a:lnTo>
                    <a:pt x="187" y="345"/>
                  </a:lnTo>
                  <a:lnTo>
                    <a:pt x="191" y="332"/>
                  </a:lnTo>
                  <a:lnTo>
                    <a:pt x="195" y="319"/>
                  </a:lnTo>
                  <a:lnTo>
                    <a:pt x="217" y="312"/>
                  </a:lnTo>
                  <a:lnTo>
                    <a:pt x="225" y="300"/>
                  </a:lnTo>
                  <a:lnTo>
                    <a:pt x="227" y="288"/>
                  </a:lnTo>
                  <a:lnTo>
                    <a:pt x="230" y="275"/>
                  </a:lnTo>
                  <a:lnTo>
                    <a:pt x="235" y="262"/>
                  </a:lnTo>
                  <a:lnTo>
                    <a:pt x="251" y="255"/>
                  </a:lnTo>
                  <a:lnTo>
                    <a:pt x="258" y="243"/>
                  </a:lnTo>
                  <a:lnTo>
                    <a:pt x="261" y="230"/>
                  </a:lnTo>
                  <a:lnTo>
                    <a:pt x="279" y="217"/>
                  </a:lnTo>
                  <a:lnTo>
                    <a:pt x="285" y="204"/>
                  </a:lnTo>
                  <a:lnTo>
                    <a:pt x="291" y="192"/>
                  </a:lnTo>
                  <a:lnTo>
                    <a:pt x="296" y="180"/>
                  </a:lnTo>
                  <a:lnTo>
                    <a:pt x="302" y="167"/>
                  </a:lnTo>
                  <a:lnTo>
                    <a:pt x="312" y="154"/>
                  </a:lnTo>
                  <a:lnTo>
                    <a:pt x="321" y="147"/>
                  </a:lnTo>
                  <a:lnTo>
                    <a:pt x="331" y="141"/>
                  </a:lnTo>
                  <a:lnTo>
                    <a:pt x="337" y="129"/>
                  </a:lnTo>
                  <a:lnTo>
                    <a:pt x="359" y="122"/>
                  </a:lnTo>
                  <a:lnTo>
                    <a:pt x="373" y="116"/>
                  </a:lnTo>
                  <a:lnTo>
                    <a:pt x="397" y="109"/>
                  </a:lnTo>
                  <a:lnTo>
                    <a:pt x="409" y="102"/>
                  </a:lnTo>
                  <a:lnTo>
                    <a:pt x="428" y="89"/>
                  </a:lnTo>
                  <a:lnTo>
                    <a:pt x="446" y="84"/>
                  </a:lnTo>
                  <a:lnTo>
                    <a:pt x="456" y="77"/>
                  </a:lnTo>
                  <a:lnTo>
                    <a:pt x="468" y="71"/>
                  </a:lnTo>
                  <a:lnTo>
                    <a:pt x="476" y="58"/>
                  </a:lnTo>
                  <a:lnTo>
                    <a:pt x="479" y="45"/>
                  </a:lnTo>
                  <a:lnTo>
                    <a:pt x="495" y="33"/>
                  </a:lnTo>
                  <a:lnTo>
                    <a:pt x="502" y="18"/>
                  </a:lnTo>
                  <a:lnTo>
                    <a:pt x="511" y="12"/>
                  </a:lnTo>
                  <a:lnTo>
                    <a:pt x="515" y="0"/>
                  </a:lnTo>
                </a:path>
              </a:pathLst>
            </a:custGeom>
            <a:noFill/>
            <a:ln w="28440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AutoShape 128"/>
            <p:cNvSpPr>
              <a:spLocks noChangeArrowheads="1"/>
            </p:cNvSpPr>
            <p:nvPr/>
          </p:nvSpPr>
          <p:spPr bwMode="auto">
            <a:xfrm>
              <a:off x="3446" y="1791"/>
              <a:ext cx="123" cy="122"/>
            </a:xfrm>
            <a:custGeom>
              <a:avLst/>
              <a:gdLst>
                <a:gd name="T0" fmla="*/ 0 w 830"/>
                <a:gd name="T1" fmla="*/ 0 h 485"/>
                <a:gd name="T2" fmla="*/ 0 w 830"/>
                <a:gd name="T3" fmla="*/ 0 h 485"/>
                <a:gd name="T4" fmla="*/ 0 w 830"/>
                <a:gd name="T5" fmla="*/ 0 h 485"/>
                <a:gd name="T6" fmla="*/ 0 w 830"/>
                <a:gd name="T7" fmla="*/ 0 h 485"/>
                <a:gd name="T8" fmla="*/ 0 w 830"/>
                <a:gd name="T9" fmla="*/ 0 h 485"/>
                <a:gd name="T10" fmla="*/ 0 w 830"/>
                <a:gd name="T11" fmla="*/ 0 h 485"/>
                <a:gd name="T12" fmla="*/ 0 w 830"/>
                <a:gd name="T13" fmla="*/ 0 h 485"/>
                <a:gd name="T14" fmla="*/ 0 w 830"/>
                <a:gd name="T15" fmla="*/ 0 h 485"/>
                <a:gd name="T16" fmla="*/ 0 w 830"/>
                <a:gd name="T17" fmla="*/ 0 h 485"/>
                <a:gd name="T18" fmla="*/ 0 w 830"/>
                <a:gd name="T19" fmla="*/ 0 h 485"/>
                <a:gd name="T20" fmla="*/ 0 w 830"/>
                <a:gd name="T21" fmla="*/ 0 h 485"/>
                <a:gd name="T22" fmla="*/ 0 w 830"/>
                <a:gd name="T23" fmla="*/ 0 h 485"/>
                <a:gd name="T24" fmla="*/ 0 w 830"/>
                <a:gd name="T25" fmla="*/ 0 h 485"/>
                <a:gd name="T26" fmla="*/ 0 w 830"/>
                <a:gd name="T27" fmla="*/ 0 h 485"/>
                <a:gd name="T28" fmla="*/ 0 w 830"/>
                <a:gd name="T29" fmla="*/ 0 h 485"/>
                <a:gd name="T30" fmla="*/ 0 w 830"/>
                <a:gd name="T31" fmla="*/ 0 h 485"/>
                <a:gd name="T32" fmla="*/ 0 w 830"/>
                <a:gd name="T33" fmla="*/ 0 h 485"/>
                <a:gd name="T34" fmla="*/ 0 w 830"/>
                <a:gd name="T35" fmla="*/ 0 h 485"/>
                <a:gd name="T36" fmla="*/ 0 w 830"/>
                <a:gd name="T37" fmla="*/ 0 h 485"/>
                <a:gd name="T38" fmla="*/ 0 w 830"/>
                <a:gd name="T39" fmla="*/ 0 h 485"/>
                <a:gd name="T40" fmla="*/ 0 w 830"/>
                <a:gd name="T41" fmla="*/ 0 h 485"/>
                <a:gd name="T42" fmla="*/ 0 w 830"/>
                <a:gd name="T43" fmla="*/ 0 h 485"/>
                <a:gd name="T44" fmla="*/ 0 w 830"/>
                <a:gd name="T45" fmla="*/ 0 h 485"/>
                <a:gd name="T46" fmla="*/ 0 w 830"/>
                <a:gd name="T47" fmla="*/ 0 h 485"/>
                <a:gd name="T48" fmla="*/ 0 w 830"/>
                <a:gd name="T49" fmla="*/ 0 h 485"/>
                <a:gd name="T50" fmla="*/ 0 w 830"/>
                <a:gd name="T51" fmla="*/ 0 h 485"/>
                <a:gd name="T52" fmla="*/ 0 w 830"/>
                <a:gd name="T53" fmla="*/ 0 h 485"/>
                <a:gd name="T54" fmla="*/ 0 w 830"/>
                <a:gd name="T55" fmla="*/ 0 h 485"/>
                <a:gd name="T56" fmla="*/ 0 w 830"/>
                <a:gd name="T57" fmla="*/ 0 h 485"/>
                <a:gd name="T58" fmla="*/ 0 w 830"/>
                <a:gd name="T59" fmla="*/ 0 h 485"/>
                <a:gd name="T60" fmla="*/ 0 w 830"/>
                <a:gd name="T61" fmla="*/ 0 h 485"/>
                <a:gd name="T62" fmla="*/ 0 w 830"/>
                <a:gd name="T63" fmla="*/ 0 h 485"/>
                <a:gd name="T64" fmla="*/ 0 w 830"/>
                <a:gd name="T65" fmla="*/ 0 h 485"/>
                <a:gd name="T66" fmla="*/ 830 w 830"/>
                <a:gd name="T6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T64" t="T65" r="T66" b="T67"/>
              <a:pathLst>
                <a:path w="830" h="485">
                  <a:moveTo>
                    <a:pt x="0" y="485"/>
                  </a:moveTo>
                  <a:lnTo>
                    <a:pt x="26" y="472"/>
                  </a:lnTo>
                  <a:lnTo>
                    <a:pt x="32" y="459"/>
                  </a:lnTo>
                  <a:lnTo>
                    <a:pt x="48" y="445"/>
                  </a:lnTo>
                  <a:lnTo>
                    <a:pt x="60" y="433"/>
                  </a:lnTo>
                  <a:lnTo>
                    <a:pt x="75" y="427"/>
                  </a:lnTo>
                  <a:lnTo>
                    <a:pt x="99" y="420"/>
                  </a:lnTo>
                  <a:lnTo>
                    <a:pt x="109" y="414"/>
                  </a:lnTo>
                  <a:lnTo>
                    <a:pt x="133" y="401"/>
                  </a:lnTo>
                  <a:lnTo>
                    <a:pt x="144" y="388"/>
                  </a:lnTo>
                  <a:lnTo>
                    <a:pt x="152" y="375"/>
                  </a:lnTo>
                  <a:lnTo>
                    <a:pt x="183" y="368"/>
                  </a:lnTo>
                  <a:lnTo>
                    <a:pt x="195" y="356"/>
                  </a:lnTo>
                  <a:lnTo>
                    <a:pt x="205" y="343"/>
                  </a:lnTo>
                  <a:lnTo>
                    <a:pt x="214" y="330"/>
                  </a:lnTo>
                  <a:lnTo>
                    <a:pt x="217" y="317"/>
                  </a:lnTo>
                  <a:lnTo>
                    <a:pt x="221" y="304"/>
                  </a:lnTo>
                  <a:lnTo>
                    <a:pt x="247" y="297"/>
                  </a:lnTo>
                  <a:lnTo>
                    <a:pt x="252" y="284"/>
                  </a:lnTo>
                  <a:lnTo>
                    <a:pt x="278" y="277"/>
                  </a:lnTo>
                  <a:lnTo>
                    <a:pt x="290" y="264"/>
                  </a:lnTo>
                  <a:lnTo>
                    <a:pt x="301" y="251"/>
                  </a:lnTo>
                  <a:lnTo>
                    <a:pt x="317" y="245"/>
                  </a:lnTo>
                  <a:lnTo>
                    <a:pt x="325" y="231"/>
                  </a:lnTo>
                  <a:lnTo>
                    <a:pt x="349" y="225"/>
                  </a:lnTo>
                  <a:lnTo>
                    <a:pt x="359" y="218"/>
                  </a:lnTo>
                  <a:lnTo>
                    <a:pt x="361" y="212"/>
                  </a:lnTo>
                  <a:lnTo>
                    <a:pt x="366" y="205"/>
                  </a:lnTo>
                  <a:lnTo>
                    <a:pt x="378" y="199"/>
                  </a:lnTo>
                  <a:lnTo>
                    <a:pt x="386" y="192"/>
                  </a:lnTo>
                  <a:lnTo>
                    <a:pt x="398" y="192"/>
                  </a:lnTo>
                  <a:lnTo>
                    <a:pt x="403" y="186"/>
                  </a:lnTo>
                  <a:lnTo>
                    <a:pt x="410" y="179"/>
                  </a:lnTo>
                  <a:lnTo>
                    <a:pt x="415" y="172"/>
                  </a:lnTo>
                  <a:lnTo>
                    <a:pt x="427" y="166"/>
                  </a:lnTo>
                  <a:lnTo>
                    <a:pt x="430" y="159"/>
                  </a:lnTo>
                  <a:lnTo>
                    <a:pt x="430" y="153"/>
                  </a:lnTo>
                  <a:lnTo>
                    <a:pt x="435" y="145"/>
                  </a:lnTo>
                  <a:lnTo>
                    <a:pt x="456" y="140"/>
                  </a:lnTo>
                  <a:lnTo>
                    <a:pt x="466" y="133"/>
                  </a:lnTo>
                  <a:lnTo>
                    <a:pt x="471" y="127"/>
                  </a:lnTo>
                  <a:lnTo>
                    <a:pt x="486" y="119"/>
                  </a:lnTo>
                  <a:lnTo>
                    <a:pt x="506" y="119"/>
                  </a:lnTo>
                  <a:lnTo>
                    <a:pt x="516" y="112"/>
                  </a:lnTo>
                  <a:lnTo>
                    <a:pt x="536" y="106"/>
                  </a:lnTo>
                  <a:lnTo>
                    <a:pt x="551" y="99"/>
                  </a:lnTo>
                  <a:lnTo>
                    <a:pt x="578" y="93"/>
                  </a:lnTo>
                  <a:lnTo>
                    <a:pt x="583" y="86"/>
                  </a:lnTo>
                  <a:lnTo>
                    <a:pt x="599" y="80"/>
                  </a:lnTo>
                  <a:lnTo>
                    <a:pt x="605" y="73"/>
                  </a:lnTo>
                  <a:lnTo>
                    <a:pt x="615" y="73"/>
                  </a:lnTo>
                  <a:lnTo>
                    <a:pt x="647" y="67"/>
                  </a:lnTo>
                  <a:lnTo>
                    <a:pt x="648" y="60"/>
                  </a:lnTo>
                  <a:lnTo>
                    <a:pt x="656" y="52"/>
                  </a:lnTo>
                  <a:lnTo>
                    <a:pt x="686" y="52"/>
                  </a:lnTo>
                  <a:lnTo>
                    <a:pt x="717" y="47"/>
                  </a:lnTo>
                  <a:lnTo>
                    <a:pt x="731" y="40"/>
                  </a:lnTo>
                  <a:lnTo>
                    <a:pt x="746" y="33"/>
                  </a:lnTo>
                  <a:lnTo>
                    <a:pt x="747" y="26"/>
                  </a:lnTo>
                  <a:lnTo>
                    <a:pt x="749" y="20"/>
                  </a:lnTo>
                  <a:lnTo>
                    <a:pt x="750" y="13"/>
                  </a:lnTo>
                  <a:lnTo>
                    <a:pt x="794" y="13"/>
                  </a:lnTo>
                  <a:lnTo>
                    <a:pt x="801" y="6"/>
                  </a:lnTo>
                  <a:lnTo>
                    <a:pt x="801" y="0"/>
                  </a:lnTo>
                  <a:lnTo>
                    <a:pt x="830" y="0"/>
                  </a:lnTo>
                </a:path>
              </a:pathLst>
            </a:custGeom>
            <a:noFill/>
            <a:ln w="28440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AutoShape 129"/>
            <p:cNvSpPr>
              <a:spLocks noChangeArrowheads="1"/>
            </p:cNvSpPr>
            <p:nvPr/>
          </p:nvSpPr>
          <p:spPr bwMode="auto">
            <a:xfrm>
              <a:off x="3570" y="1704"/>
              <a:ext cx="132" cy="88"/>
            </a:xfrm>
            <a:custGeom>
              <a:avLst/>
              <a:gdLst>
                <a:gd name="T0" fmla="*/ 0 w 889"/>
                <a:gd name="T1" fmla="*/ 0 h 353"/>
                <a:gd name="T2" fmla="*/ 0 w 889"/>
                <a:gd name="T3" fmla="*/ 0 h 353"/>
                <a:gd name="T4" fmla="*/ 0 w 889"/>
                <a:gd name="T5" fmla="*/ 0 h 353"/>
                <a:gd name="T6" fmla="*/ 0 w 889"/>
                <a:gd name="T7" fmla="*/ 0 h 353"/>
                <a:gd name="T8" fmla="*/ 0 w 889"/>
                <a:gd name="T9" fmla="*/ 0 h 353"/>
                <a:gd name="T10" fmla="*/ 0 w 889"/>
                <a:gd name="T11" fmla="*/ 0 h 353"/>
                <a:gd name="T12" fmla="*/ 0 w 889"/>
                <a:gd name="T13" fmla="*/ 0 h 353"/>
                <a:gd name="T14" fmla="*/ 0 w 889"/>
                <a:gd name="T15" fmla="*/ 0 h 353"/>
                <a:gd name="T16" fmla="*/ 0 w 889"/>
                <a:gd name="T17" fmla="*/ 0 h 353"/>
                <a:gd name="T18" fmla="*/ 0 w 889"/>
                <a:gd name="T19" fmla="*/ 0 h 353"/>
                <a:gd name="T20" fmla="*/ 0 w 889"/>
                <a:gd name="T21" fmla="*/ 0 h 353"/>
                <a:gd name="T22" fmla="*/ 0 w 889"/>
                <a:gd name="T23" fmla="*/ 0 h 353"/>
                <a:gd name="T24" fmla="*/ 0 w 889"/>
                <a:gd name="T25" fmla="*/ 0 h 353"/>
                <a:gd name="T26" fmla="*/ 0 w 889"/>
                <a:gd name="T27" fmla="*/ 0 h 353"/>
                <a:gd name="T28" fmla="*/ 0 w 889"/>
                <a:gd name="T29" fmla="*/ 0 h 353"/>
                <a:gd name="T30" fmla="*/ 0 w 889"/>
                <a:gd name="T31" fmla="*/ 0 h 353"/>
                <a:gd name="T32" fmla="*/ 0 w 889"/>
                <a:gd name="T33" fmla="*/ 0 h 353"/>
                <a:gd name="T34" fmla="*/ 0 w 889"/>
                <a:gd name="T35" fmla="*/ 0 h 353"/>
                <a:gd name="T36" fmla="*/ 0 w 889"/>
                <a:gd name="T37" fmla="*/ 0 h 353"/>
                <a:gd name="T38" fmla="*/ 0 w 889"/>
                <a:gd name="T39" fmla="*/ 0 h 353"/>
                <a:gd name="T40" fmla="*/ 0 w 889"/>
                <a:gd name="T41" fmla="*/ 0 h 353"/>
                <a:gd name="T42" fmla="*/ 0 w 889"/>
                <a:gd name="T43" fmla="*/ 0 h 353"/>
                <a:gd name="T44" fmla="*/ 0 w 889"/>
                <a:gd name="T45" fmla="*/ 0 h 353"/>
                <a:gd name="T46" fmla="*/ 0 w 889"/>
                <a:gd name="T47" fmla="*/ 0 h 353"/>
                <a:gd name="T48" fmla="*/ 0 w 889"/>
                <a:gd name="T49" fmla="*/ 0 h 353"/>
                <a:gd name="T50" fmla="*/ 0 w 889"/>
                <a:gd name="T51" fmla="*/ 0 h 353"/>
                <a:gd name="T52" fmla="*/ 0 w 889"/>
                <a:gd name="T53" fmla="*/ 0 h 353"/>
                <a:gd name="T54" fmla="*/ 0 w 889"/>
                <a:gd name="T55" fmla="*/ 0 h 353"/>
                <a:gd name="T56" fmla="*/ 0 w 889"/>
                <a:gd name="T57" fmla="*/ 0 h 353"/>
                <a:gd name="T58" fmla="*/ 0 w 889"/>
                <a:gd name="T59" fmla="*/ 0 h 353"/>
                <a:gd name="T60" fmla="*/ 0 w 889"/>
                <a:gd name="T61" fmla="*/ 0 h 353"/>
                <a:gd name="T62" fmla="*/ 0 w 889"/>
                <a:gd name="T63" fmla="*/ 0 h 353"/>
                <a:gd name="T64" fmla="*/ 0 w 889"/>
                <a:gd name="T65" fmla="*/ 0 h 353"/>
                <a:gd name="T66" fmla="*/ 0 w 889"/>
                <a:gd name="T67" fmla="*/ 0 h 353"/>
                <a:gd name="T68" fmla="*/ 0 w 889"/>
                <a:gd name="T69" fmla="*/ 0 h 353"/>
                <a:gd name="T70" fmla="*/ 0 w 889"/>
                <a:gd name="T71" fmla="*/ 0 h 353"/>
                <a:gd name="T72" fmla="*/ 0 w 889"/>
                <a:gd name="T73" fmla="*/ 0 h 353"/>
                <a:gd name="T74" fmla="*/ 0 w 889"/>
                <a:gd name="T75" fmla="*/ 0 h 353"/>
                <a:gd name="T76" fmla="*/ 0 w 889"/>
                <a:gd name="T77" fmla="*/ 0 h 353"/>
                <a:gd name="T78" fmla="*/ 0 w 889"/>
                <a:gd name="T79" fmla="*/ 0 h 353"/>
                <a:gd name="T80" fmla="*/ 0 w 889"/>
                <a:gd name="T81" fmla="*/ 0 h 353"/>
                <a:gd name="T82" fmla="*/ 0 w 889"/>
                <a:gd name="T83" fmla="*/ 0 h 353"/>
                <a:gd name="T84" fmla="*/ 0 w 889"/>
                <a:gd name="T85" fmla="*/ 0 h 353"/>
                <a:gd name="T86" fmla="*/ 0 w 889"/>
                <a:gd name="T87" fmla="*/ 0 h 353"/>
                <a:gd name="T88" fmla="*/ 0 w 889"/>
                <a:gd name="T89" fmla="*/ 0 h 353"/>
                <a:gd name="T90" fmla="*/ 0 w 889"/>
                <a:gd name="T91" fmla="*/ 0 h 353"/>
                <a:gd name="T92" fmla="*/ 0 w 889"/>
                <a:gd name="T93" fmla="*/ 0 h 353"/>
                <a:gd name="T94" fmla="*/ 0 w 889"/>
                <a:gd name="T95" fmla="*/ 0 h 353"/>
                <a:gd name="T96" fmla="*/ 0 w 889"/>
                <a:gd name="T97" fmla="*/ 0 h 353"/>
                <a:gd name="T98" fmla="*/ 0 w 889"/>
                <a:gd name="T99" fmla="*/ 0 h 353"/>
                <a:gd name="T100" fmla="*/ 0 w 889"/>
                <a:gd name="T101" fmla="*/ 0 h 353"/>
                <a:gd name="T102" fmla="*/ 0 w 889"/>
                <a:gd name="T103" fmla="*/ 0 h 353"/>
                <a:gd name="T104" fmla="*/ 0 w 889"/>
                <a:gd name="T105" fmla="*/ 0 h 353"/>
                <a:gd name="T106" fmla="*/ 0 w 889"/>
                <a:gd name="T107" fmla="*/ 0 h 353"/>
                <a:gd name="T108" fmla="*/ 0 w 889"/>
                <a:gd name="T109" fmla="*/ 0 h 353"/>
                <a:gd name="T110" fmla="*/ 0 w 889"/>
                <a:gd name="T111" fmla="*/ 0 h 353"/>
                <a:gd name="T112" fmla="*/ 0 w 889"/>
                <a:gd name="T113" fmla="*/ 0 h 353"/>
                <a:gd name="T114" fmla="*/ 0 w 889"/>
                <a:gd name="T115" fmla="*/ 0 h 353"/>
                <a:gd name="T116" fmla="*/ 0 w 889"/>
                <a:gd name="T117" fmla="*/ 0 h 353"/>
                <a:gd name="T118" fmla="*/ 0 w 889"/>
                <a:gd name="T119" fmla="*/ 0 h 353"/>
                <a:gd name="T120" fmla="*/ 0 w 889"/>
                <a:gd name="T121" fmla="*/ 0 h 353"/>
                <a:gd name="T122" fmla="*/ 0 w 889"/>
                <a:gd name="T123" fmla="*/ 0 h 353"/>
                <a:gd name="T124" fmla="*/ 0 w 889"/>
                <a:gd name="T125" fmla="*/ 0 h 353"/>
                <a:gd name="T126" fmla="*/ 0 w 889"/>
                <a:gd name="T127" fmla="*/ 0 h 353"/>
                <a:gd name="T128" fmla="*/ 889 w 889"/>
                <a:gd name="T129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T126" t="T127" r="T128" b="T129"/>
              <a:pathLst>
                <a:path w="889" h="353">
                  <a:moveTo>
                    <a:pt x="0" y="353"/>
                  </a:moveTo>
                  <a:lnTo>
                    <a:pt x="25" y="345"/>
                  </a:lnTo>
                  <a:lnTo>
                    <a:pt x="31" y="340"/>
                  </a:lnTo>
                  <a:lnTo>
                    <a:pt x="46" y="332"/>
                  </a:lnTo>
                  <a:lnTo>
                    <a:pt x="58" y="326"/>
                  </a:lnTo>
                  <a:lnTo>
                    <a:pt x="58" y="319"/>
                  </a:lnTo>
                  <a:lnTo>
                    <a:pt x="70" y="313"/>
                  </a:lnTo>
                  <a:lnTo>
                    <a:pt x="103" y="306"/>
                  </a:lnTo>
                  <a:lnTo>
                    <a:pt x="130" y="299"/>
                  </a:lnTo>
                  <a:lnTo>
                    <a:pt x="140" y="292"/>
                  </a:lnTo>
                  <a:lnTo>
                    <a:pt x="172" y="285"/>
                  </a:lnTo>
                  <a:lnTo>
                    <a:pt x="172" y="279"/>
                  </a:lnTo>
                  <a:lnTo>
                    <a:pt x="174" y="266"/>
                  </a:lnTo>
                  <a:lnTo>
                    <a:pt x="184" y="258"/>
                  </a:lnTo>
                  <a:lnTo>
                    <a:pt x="184" y="252"/>
                  </a:lnTo>
                  <a:lnTo>
                    <a:pt x="187" y="245"/>
                  </a:lnTo>
                  <a:lnTo>
                    <a:pt x="200" y="238"/>
                  </a:lnTo>
                  <a:lnTo>
                    <a:pt x="205" y="232"/>
                  </a:lnTo>
                  <a:lnTo>
                    <a:pt x="210" y="225"/>
                  </a:lnTo>
                  <a:lnTo>
                    <a:pt x="228" y="219"/>
                  </a:lnTo>
                  <a:lnTo>
                    <a:pt x="231" y="211"/>
                  </a:lnTo>
                  <a:lnTo>
                    <a:pt x="252" y="211"/>
                  </a:lnTo>
                  <a:lnTo>
                    <a:pt x="263" y="204"/>
                  </a:lnTo>
                  <a:lnTo>
                    <a:pt x="288" y="204"/>
                  </a:lnTo>
                  <a:lnTo>
                    <a:pt x="324" y="204"/>
                  </a:lnTo>
                  <a:lnTo>
                    <a:pt x="345" y="198"/>
                  </a:lnTo>
                  <a:lnTo>
                    <a:pt x="346" y="191"/>
                  </a:lnTo>
                  <a:lnTo>
                    <a:pt x="357" y="185"/>
                  </a:lnTo>
                  <a:lnTo>
                    <a:pt x="371" y="177"/>
                  </a:lnTo>
                  <a:lnTo>
                    <a:pt x="378" y="172"/>
                  </a:lnTo>
                  <a:lnTo>
                    <a:pt x="396" y="172"/>
                  </a:lnTo>
                  <a:lnTo>
                    <a:pt x="403" y="164"/>
                  </a:lnTo>
                  <a:lnTo>
                    <a:pt x="432" y="164"/>
                  </a:lnTo>
                  <a:lnTo>
                    <a:pt x="438" y="157"/>
                  </a:lnTo>
                  <a:lnTo>
                    <a:pt x="468" y="157"/>
                  </a:lnTo>
                  <a:lnTo>
                    <a:pt x="503" y="157"/>
                  </a:lnTo>
                  <a:lnTo>
                    <a:pt x="507" y="150"/>
                  </a:lnTo>
                  <a:lnTo>
                    <a:pt x="514" y="144"/>
                  </a:lnTo>
                  <a:lnTo>
                    <a:pt x="540" y="144"/>
                  </a:lnTo>
                  <a:lnTo>
                    <a:pt x="575" y="138"/>
                  </a:lnTo>
                  <a:lnTo>
                    <a:pt x="576" y="130"/>
                  </a:lnTo>
                  <a:lnTo>
                    <a:pt x="581" y="124"/>
                  </a:lnTo>
                  <a:lnTo>
                    <a:pt x="604" y="117"/>
                  </a:lnTo>
                  <a:lnTo>
                    <a:pt x="631" y="110"/>
                  </a:lnTo>
                  <a:lnTo>
                    <a:pt x="647" y="110"/>
                  </a:lnTo>
                  <a:lnTo>
                    <a:pt x="684" y="110"/>
                  </a:lnTo>
                  <a:lnTo>
                    <a:pt x="684" y="103"/>
                  </a:lnTo>
                  <a:lnTo>
                    <a:pt x="684" y="96"/>
                  </a:lnTo>
                  <a:lnTo>
                    <a:pt x="706" y="90"/>
                  </a:lnTo>
                  <a:lnTo>
                    <a:pt x="718" y="83"/>
                  </a:lnTo>
                  <a:lnTo>
                    <a:pt x="747" y="76"/>
                  </a:lnTo>
                  <a:lnTo>
                    <a:pt x="753" y="69"/>
                  </a:lnTo>
                  <a:lnTo>
                    <a:pt x="756" y="62"/>
                  </a:lnTo>
                  <a:lnTo>
                    <a:pt x="757" y="56"/>
                  </a:lnTo>
                  <a:lnTo>
                    <a:pt x="767" y="48"/>
                  </a:lnTo>
                  <a:lnTo>
                    <a:pt x="782" y="42"/>
                  </a:lnTo>
                  <a:lnTo>
                    <a:pt x="787" y="35"/>
                  </a:lnTo>
                  <a:lnTo>
                    <a:pt x="827" y="29"/>
                  </a:lnTo>
                  <a:lnTo>
                    <a:pt x="849" y="21"/>
                  </a:lnTo>
                  <a:lnTo>
                    <a:pt x="852" y="14"/>
                  </a:lnTo>
                  <a:lnTo>
                    <a:pt x="864" y="14"/>
                  </a:lnTo>
                  <a:lnTo>
                    <a:pt x="887" y="8"/>
                  </a:lnTo>
                  <a:lnTo>
                    <a:pt x="889" y="0"/>
                  </a:lnTo>
                </a:path>
              </a:pathLst>
            </a:custGeom>
            <a:noFill/>
            <a:ln w="28440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AutoShape 130"/>
            <p:cNvSpPr>
              <a:spLocks noChangeArrowheads="1"/>
            </p:cNvSpPr>
            <p:nvPr/>
          </p:nvSpPr>
          <p:spPr bwMode="auto">
            <a:xfrm>
              <a:off x="3701" y="1620"/>
              <a:ext cx="161" cy="84"/>
            </a:xfrm>
            <a:custGeom>
              <a:avLst/>
              <a:gdLst>
                <a:gd name="T0" fmla="*/ 0 w 1085"/>
                <a:gd name="T1" fmla="*/ 0 h 337"/>
                <a:gd name="T2" fmla="*/ 0 w 1085"/>
                <a:gd name="T3" fmla="*/ 0 h 337"/>
                <a:gd name="T4" fmla="*/ 0 w 1085"/>
                <a:gd name="T5" fmla="*/ 0 h 337"/>
                <a:gd name="T6" fmla="*/ 0 w 1085"/>
                <a:gd name="T7" fmla="*/ 0 h 337"/>
                <a:gd name="T8" fmla="*/ 0 w 1085"/>
                <a:gd name="T9" fmla="*/ 0 h 337"/>
                <a:gd name="T10" fmla="*/ 0 w 1085"/>
                <a:gd name="T11" fmla="*/ 0 h 337"/>
                <a:gd name="T12" fmla="*/ 0 w 1085"/>
                <a:gd name="T13" fmla="*/ 0 h 337"/>
                <a:gd name="T14" fmla="*/ 0 w 1085"/>
                <a:gd name="T15" fmla="*/ 0 h 337"/>
                <a:gd name="T16" fmla="*/ 0 w 1085"/>
                <a:gd name="T17" fmla="*/ 0 h 337"/>
                <a:gd name="T18" fmla="*/ 0 w 1085"/>
                <a:gd name="T19" fmla="*/ 0 h 337"/>
                <a:gd name="T20" fmla="*/ 0 w 1085"/>
                <a:gd name="T21" fmla="*/ 0 h 337"/>
                <a:gd name="T22" fmla="*/ 0 w 1085"/>
                <a:gd name="T23" fmla="*/ 0 h 337"/>
                <a:gd name="T24" fmla="*/ 0 w 1085"/>
                <a:gd name="T25" fmla="*/ 0 h 337"/>
                <a:gd name="T26" fmla="*/ 0 w 1085"/>
                <a:gd name="T27" fmla="*/ 0 h 337"/>
                <a:gd name="T28" fmla="*/ 0 w 1085"/>
                <a:gd name="T29" fmla="*/ 0 h 337"/>
                <a:gd name="T30" fmla="*/ 0 w 1085"/>
                <a:gd name="T31" fmla="*/ 0 h 337"/>
                <a:gd name="T32" fmla="*/ 0 w 1085"/>
                <a:gd name="T33" fmla="*/ 0 h 337"/>
                <a:gd name="T34" fmla="*/ 0 w 1085"/>
                <a:gd name="T35" fmla="*/ 0 h 337"/>
                <a:gd name="T36" fmla="*/ 0 w 1085"/>
                <a:gd name="T37" fmla="*/ 0 h 337"/>
                <a:gd name="T38" fmla="*/ 0 w 1085"/>
                <a:gd name="T39" fmla="*/ 0 h 337"/>
                <a:gd name="T40" fmla="*/ 0 w 1085"/>
                <a:gd name="T41" fmla="*/ 0 h 337"/>
                <a:gd name="T42" fmla="*/ 0 w 1085"/>
                <a:gd name="T43" fmla="*/ 0 h 337"/>
                <a:gd name="T44" fmla="*/ 0 w 1085"/>
                <a:gd name="T45" fmla="*/ 0 h 337"/>
                <a:gd name="T46" fmla="*/ 0 w 1085"/>
                <a:gd name="T47" fmla="*/ 0 h 337"/>
                <a:gd name="T48" fmla="*/ 0 w 1085"/>
                <a:gd name="T49" fmla="*/ 0 h 337"/>
                <a:gd name="T50" fmla="*/ 0 w 1085"/>
                <a:gd name="T51" fmla="*/ 0 h 337"/>
                <a:gd name="T52" fmla="*/ 0 w 1085"/>
                <a:gd name="T53" fmla="*/ 0 h 337"/>
                <a:gd name="T54" fmla="*/ 0 w 1085"/>
                <a:gd name="T55" fmla="*/ 0 h 337"/>
                <a:gd name="T56" fmla="*/ 0 w 1085"/>
                <a:gd name="T57" fmla="*/ 0 h 337"/>
                <a:gd name="T58" fmla="*/ 0 w 1085"/>
                <a:gd name="T59" fmla="*/ 0 h 337"/>
                <a:gd name="T60" fmla="*/ 0 w 1085"/>
                <a:gd name="T61" fmla="*/ 0 h 337"/>
                <a:gd name="T62" fmla="*/ 0 w 1085"/>
                <a:gd name="T63" fmla="*/ 0 h 337"/>
                <a:gd name="T64" fmla="*/ 0 w 1085"/>
                <a:gd name="T65" fmla="*/ 0 h 337"/>
                <a:gd name="T66" fmla="*/ 1085 w 1085"/>
                <a:gd name="T67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T64" t="T65" r="T66" b="T67"/>
              <a:pathLst>
                <a:path w="1085" h="337">
                  <a:moveTo>
                    <a:pt x="0" y="337"/>
                  </a:moveTo>
                  <a:lnTo>
                    <a:pt x="10" y="337"/>
                  </a:lnTo>
                  <a:lnTo>
                    <a:pt x="37" y="331"/>
                  </a:lnTo>
                  <a:lnTo>
                    <a:pt x="46" y="331"/>
                  </a:lnTo>
                  <a:lnTo>
                    <a:pt x="50" y="324"/>
                  </a:lnTo>
                  <a:lnTo>
                    <a:pt x="83" y="324"/>
                  </a:lnTo>
                  <a:lnTo>
                    <a:pt x="119" y="324"/>
                  </a:lnTo>
                  <a:lnTo>
                    <a:pt x="135" y="318"/>
                  </a:lnTo>
                  <a:lnTo>
                    <a:pt x="154" y="318"/>
                  </a:lnTo>
                  <a:lnTo>
                    <a:pt x="183" y="310"/>
                  </a:lnTo>
                  <a:lnTo>
                    <a:pt x="221" y="304"/>
                  </a:lnTo>
                  <a:lnTo>
                    <a:pt x="222" y="297"/>
                  </a:lnTo>
                  <a:lnTo>
                    <a:pt x="246" y="290"/>
                  </a:lnTo>
                  <a:lnTo>
                    <a:pt x="249" y="283"/>
                  </a:lnTo>
                  <a:lnTo>
                    <a:pt x="251" y="277"/>
                  </a:lnTo>
                  <a:lnTo>
                    <a:pt x="262" y="277"/>
                  </a:lnTo>
                  <a:lnTo>
                    <a:pt x="279" y="269"/>
                  </a:lnTo>
                  <a:lnTo>
                    <a:pt x="288" y="262"/>
                  </a:lnTo>
                  <a:lnTo>
                    <a:pt x="289" y="256"/>
                  </a:lnTo>
                  <a:lnTo>
                    <a:pt x="332" y="249"/>
                  </a:lnTo>
                  <a:lnTo>
                    <a:pt x="350" y="242"/>
                  </a:lnTo>
                  <a:lnTo>
                    <a:pt x="370" y="242"/>
                  </a:lnTo>
                  <a:lnTo>
                    <a:pt x="397" y="235"/>
                  </a:lnTo>
                  <a:lnTo>
                    <a:pt x="442" y="235"/>
                  </a:lnTo>
                  <a:lnTo>
                    <a:pt x="466" y="229"/>
                  </a:lnTo>
                  <a:lnTo>
                    <a:pt x="478" y="229"/>
                  </a:lnTo>
                  <a:lnTo>
                    <a:pt x="508" y="221"/>
                  </a:lnTo>
                  <a:lnTo>
                    <a:pt x="510" y="214"/>
                  </a:lnTo>
                  <a:lnTo>
                    <a:pt x="510" y="208"/>
                  </a:lnTo>
                  <a:lnTo>
                    <a:pt x="521" y="201"/>
                  </a:lnTo>
                  <a:lnTo>
                    <a:pt x="550" y="201"/>
                  </a:lnTo>
                  <a:lnTo>
                    <a:pt x="577" y="194"/>
                  </a:lnTo>
                  <a:lnTo>
                    <a:pt x="580" y="186"/>
                  </a:lnTo>
                  <a:lnTo>
                    <a:pt x="582" y="180"/>
                  </a:lnTo>
                  <a:lnTo>
                    <a:pt x="588" y="173"/>
                  </a:lnTo>
                  <a:lnTo>
                    <a:pt x="609" y="166"/>
                  </a:lnTo>
                  <a:lnTo>
                    <a:pt x="620" y="159"/>
                  </a:lnTo>
                  <a:lnTo>
                    <a:pt x="658" y="159"/>
                  </a:lnTo>
                  <a:lnTo>
                    <a:pt x="660" y="153"/>
                  </a:lnTo>
                  <a:lnTo>
                    <a:pt x="684" y="145"/>
                  </a:lnTo>
                  <a:lnTo>
                    <a:pt x="686" y="138"/>
                  </a:lnTo>
                  <a:lnTo>
                    <a:pt x="712" y="132"/>
                  </a:lnTo>
                  <a:lnTo>
                    <a:pt x="729" y="124"/>
                  </a:lnTo>
                  <a:lnTo>
                    <a:pt x="740" y="118"/>
                  </a:lnTo>
                  <a:lnTo>
                    <a:pt x="751" y="111"/>
                  </a:lnTo>
                  <a:lnTo>
                    <a:pt x="754" y="103"/>
                  </a:lnTo>
                  <a:lnTo>
                    <a:pt x="766" y="103"/>
                  </a:lnTo>
                  <a:lnTo>
                    <a:pt x="775" y="97"/>
                  </a:lnTo>
                  <a:lnTo>
                    <a:pt x="801" y="97"/>
                  </a:lnTo>
                  <a:lnTo>
                    <a:pt x="812" y="90"/>
                  </a:lnTo>
                  <a:lnTo>
                    <a:pt x="836" y="83"/>
                  </a:lnTo>
                  <a:lnTo>
                    <a:pt x="844" y="76"/>
                  </a:lnTo>
                  <a:lnTo>
                    <a:pt x="874" y="76"/>
                  </a:lnTo>
                  <a:lnTo>
                    <a:pt x="905" y="70"/>
                  </a:lnTo>
                  <a:lnTo>
                    <a:pt x="934" y="62"/>
                  </a:lnTo>
                  <a:lnTo>
                    <a:pt x="937" y="54"/>
                  </a:lnTo>
                  <a:lnTo>
                    <a:pt x="945" y="49"/>
                  </a:lnTo>
                  <a:lnTo>
                    <a:pt x="969" y="41"/>
                  </a:lnTo>
                  <a:lnTo>
                    <a:pt x="980" y="34"/>
                  </a:lnTo>
                  <a:lnTo>
                    <a:pt x="986" y="28"/>
                  </a:lnTo>
                  <a:lnTo>
                    <a:pt x="987" y="21"/>
                  </a:lnTo>
                  <a:lnTo>
                    <a:pt x="1018" y="21"/>
                  </a:lnTo>
                  <a:lnTo>
                    <a:pt x="1045" y="13"/>
                  </a:lnTo>
                  <a:lnTo>
                    <a:pt x="1083" y="6"/>
                  </a:lnTo>
                  <a:lnTo>
                    <a:pt x="1085" y="0"/>
                  </a:lnTo>
                </a:path>
              </a:pathLst>
            </a:custGeom>
            <a:noFill/>
            <a:ln w="28440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AutoShape 131"/>
            <p:cNvSpPr>
              <a:spLocks noChangeArrowheads="1"/>
            </p:cNvSpPr>
            <p:nvPr/>
          </p:nvSpPr>
          <p:spPr bwMode="auto">
            <a:xfrm>
              <a:off x="3862" y="1544"/>
              <a:ext cx="170" cy="76"/>
            </a:xfrm>
            <a:custGeom>
              <a:avLst/>
              <a:gdLst>
                <a:gd name="T0" fmla="*/ 0 w 1146"/>
                <a:gd name="T1" fmla="*/ 0 h 305"/>
                <a:gd name="T2" fmla="*/ 0 w 1146"/>
                <a:gd name="T3" fmla="*/ 0 h 305"/>
                <a:gd name="T4" fmla="*/ 0 w 1146"/>
                <a:gd name="T5" fmla="*/ 0 h 305"/>
                <a:gd name="T6" fmla="*/ 0 w 1146"/>
                <a:gd name="T7" fmla="*/ 0 h 305"/>
                <a:gd name="T8" fmla="*/ 0 w 1146"/>
                <a:gd name="T9" fmla="*/ 0 h 305"/>
                <a:gd name="T10" fmla="*/ 0 w 1146"/>
                <a:gd name="T11" fmla="*/ 0 h 305"/>
                <a:gd name="T12" fmla="*/ 0 w 1146"/>
                <a:gd name="T13" fmla="*/ 0 h 305"/>
                <a:gd name="T14" fmla="*/ 0 w 1146"/>
                <a:gd name="T15" fmla="*/ 0 h 305"/>
                <a:gd name="T16" fmla="*/ 0 w 1146"/>
                <a:gd name="T17" fmla="*/ 0 h 305"/>
                <a:gd name="T18" fmla="*/ 0 w 1146"/>
                <a:gd name="T19" fmla="*/ 0 h 305"/>
                <a:gd name="T20" fmla="*/ 0 w 1146"/>
                <a:gd name="T21" fmla="*/ 0 h 305"/>
                <a:gd name="T22" fmla="*/ 0 w 1146"/>
                <a:gd name="T23" fmla="*/ 0 h 305"/>
                <a:gd name="T24" fmla="*/ 0 w 1146"/>
                <a:gd name="T25" fmla="*/ 0 h 305"/>
                <a:gd name="T26" fmla="*/ 0 w 1146"/>
                <a:gd name="T27" fmla="*/ 0 h 305"/>
                <a:gd name="T28" fmla="*/ 0 w 1146"/>
                <a:gd name="T29" fmla="*/ 0 h 305"/>
                <a:gd name="T30" fmla="*/ 0 w 1146"/>
                <a:gd name="T31" fmla="*/ 0 h 305"/>
                <a:gd name="T32" fmla="*/ 0 w 1146"/>
                <a:gd name="T33" fmla="*/ 0 h 305"/>
                <a:gd name="T34" fmla="*/ 0 w 1146"/>
                <a:gd name="T35" fmla="*/ 0 h 305"/>
                <a:gd name="T36" fmla="*/ 0 w 1146"/>
                <a:gd name="T37" fmla="*/ 0 h 305"/>
                <a:gd name="T38" fmla="*/ 0 w 1146"/>
                <a:gd name="T39" fmla="*/ 0 h 305"/>
                <a:gd name="T40" fmla="*/ 0 w 1146"/>
                <a:gd name="T41" fmla="*/ 0 h 305"/>
                <a:gd name="T42" fmla="*/ 0 w 1146"/>
                <a:gd name="T43" fmla="*/ 0 h 305"/>
                <a:gd name="T44" fmla="*/ 0 w 1146"/>
                <a:gd name="T45" fmla="*/ 0 h 305"/>
                <a:gd name="T46" fmla="*/ 0 w 1146"/>
                <a:gd name="T47" fmla="*/ 0 h 305"/>
                <a:gd name="T48" fmla="*/ 0 w 1146"/>
                <a:gd name="T49" fmla="*/ 0 h 305"/>
                <a:gd name="T50" fmla="*/ 0 w 1146"/>
                <a:gd name="T51" fmla="*/ 0 h 305"/>
                <a:gd name="T52" fmla="*/ 0 w 1146"/>
                <a:gd name="T53" fmla="*/ 0 h 305"/>
                <a:gd name="T54" fmla="*/ 0 w 1146"/>
                <a:gd name="T55" fmla="*/ 0 h 305"/>
                <a:gd name="T56" fmla="*/ 0 w 1146"/>
                <a:gd name="T57" fmla="*/ 0 h 305"/>
                <a:gd name="T58" fmla="*/ 0 w 1146"/>
                <a:gd name="T59" fmla="*/ 0 h 305"/>
                <a:gd name="T60" fmla="*/ 0 w 1146"/>
                <a:gd name="T61" fmla="*/ 0 h 305"/>
                <a:gd name="T62" fmla="*/ 0 w 1146"/>
                <a:gd name="T63" fmla="*/ 0 h 305"/>
                <a:gd name="T64" fmla="*/ 0 w 1146"/>
                <a:gd name="T65" fmla="*/ 0 h 305"/>
                <a:gd name="T66" fmla="*/ 0 w 1146"/>
                <a:gd name="T67" fmla="*/ 0 h 305"/>
                <a:gd name="T68" fmla="*/ 0 w 1146"/>
                <a:gd name="T69" fmla="*/ 0 h 305"/>
                <a:gd name="T70" fmla="*/ 0 w 1146"/>
                <a:gd name="T71" fmla="*/ 0 h 305"/>
                <a:gd name="T72" fmla="*/ 0 w 1146"/>
                <a:gd name="T73" fmla="*/ 0 h 305"/>
                <a:gd name="T74" fmla="*/ 0 w 1146"/>
                <a:gd name="T75" fmla="*/ 0 h 305"/>
                <a:gd name="T76" fmla="*/ 0 w 1146"/>
                <a:gd name="T77" fmla="*/ 0 h 305"/>
                <a:gd name="T78" fmla="*/ 0 w 1146"/>
                <a:gd name="T79" fmla="*/ 0 h 305"/>
                <a:gd name="T80" fmla="*/ 0 w 1146"/>
                <a:gd name="T81" fmla="*/ 0 h 305"/>
                <a:gd name="T82" fmla="*/ 0 w 1146"/>
                <a:gd name="T83" fmla="*/ 0 h 305"/>
                <a:gd name="T84" fmla="*/ 0 w 1146"/>
                <a:gd name="T85" fmla="*/ 0 h 305"/>
                <a:gd name="T86" fmla="*/ 0 w 1146"/>
                <a:gd name="T87" fmla="*/ 0 h 305"/>
                <a:gd name="T88" fmla="*/ 0 w 1146"/>
                <a:gd name="T89" fmla="*/ 0 h 305"/>
                <a:gd name="T90" fmla="*/ 0 w 1146"/>
                <a:gd name="T91" fmla="*/ 0 h 305"/>
                <a:gd name="T92" fmla="*/ 0 w 1146"/>
                <a:gd name="T93" fmla="*/ 0 h 305"/>
                <a:gd name="T94" fmla="*/ 0 w 1146"/>
                <a:gd name="T95" fmla="*/ 0 h 305"/>
                <a:gd name="T96" fmla="*/ 0 w 1146"/>
                <a:gd name="T97" fmla="*/ 0 h 305"/>
                <a:gd name="T98" fmla="*/ 0 w 1146"/>
                <a:gd name="T99" fmla="*/ 0 h 305"/>
                <a:gd name="T100" fmla="*/ 0 w 1146"/>
                <a:gd name="T101" fmla="*/ 0 h 305"/>
                <a:gd name="T102" fmla="*/ 0 w 1146"/>
                <a:gd name="T103" fmla="*/ 0 h 305"/>
                <a:gd name="T104" fmla="*/ 0 w 1146"/>
                <a:gd name="T105" fmla="*/ 0 h 305"/>
                <a:gd name="T106" fmla="*/ 0 w 1146"/>
                <a:gd name="T107" fmla="*/ 0 h 305"/>
                <a:gd name="T108" fmla="*/ 0 w 1146"/>
                <a:gd name="T109" fmla="*/ 0 h 305"/>
                <a:gd name="T110" fmla="*/ 0 w 1146"/>
                <a:gd name="T111" fmla="*/ 0 h 305"/>
                <a:gd name="T112" fmla="*/ 0 w 1146"/>
                <a:gd name="T113" fmla="*/ 0 h 305"/>
                <a:gd name="T114" fmla="*/ 0 w 1146"/>
                <a:gd name="T115" fmla="*/ 0 h 305"/>
                <a:gd name="T116" fmla="*/ 0 w 1146"/>
                <a:gd name="T117" fmla="*/ 0 h 305"/>
                <a:gd name="T118" fmla="*/ 0 w 1146"/>
                <a:gd name="T119" fmla="*/ 0 h 305"/>
                <a:gd name="T120" fmla="*/ 0 w 1146"/>
                <a:gd name="T121" fmla="*/ 0 h 305"/>
                <a:gd name="T122" fmla="*/ 0 w 1146"/>
                <a:gd name="T123" fmla="*/ 0 h 305"/>
                <a:gd name="T124" fmla="*/ 0 w 1146"/>
                <a:gd name="T125" fmla="*/ 0 h 305"/>
                <a:gd name="T126" fmla="*/ 0 w 1146"/>
                <a:gd name="T127" fmla="*/ 0 h 305"/>
                <a:gd name="T128" fmla="*/ 1146 w 1146"/>
                <a:gd name="T129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T126" t="T127" r="T128" b="T129"/>
              <a:pathLst>
                <a:path w="1146" h="305">
                  <a:moveTo>
                    <a:pt x="0" y="305"/>
                  </a:moveTo>
                  <a:lnTo>
                    <a:pt x="13" y="297"/>
                  </a:lnTo>
                  <a:lnTo>
                    <a:pt x="29" y="291"/>
                  </a:lnTo>
                  <a:lnTo>
                    <a:pt x="32" y="283"/>
                  </a:lnTo>
                  <a:lnTo>
                    <a:pt x="39" y="276"/>
                  </a:lnTo>
                  <a:lnTo>
                    <a:pt x="71" y="270"/>
                  </a:lnTo>
                  <a:lnTo>
                    <a:pt x="77" y="262"/>
                  </a:lnTo>
                  <a:lnTo>
                    <a:pt x="79" y="255"/>
                  </a:lnTo>
                  <a:lnTo>
                    <a:pt x="80" y="249"/>
                  </a:lnTo>
                  <a:lnTo>
                    <a:pt x="89" y="241"/>
                  </a:lnTo>
                  <a:lnTo>
                    <a:pt x="98" y="234"/>
                  </a:lnTo>
                  <a:lnTo>
                    <a:pt x="113" y="234"/>
                  </a:lnTo>
                  <a:lnTo>
                    <a:pt x="132" y="227"/>
                  </a:lnTo>
                  <a:lnTo>
                    <a:pt x="148" y="227"/>
                  </a:lnTo>
                  <a:lnTo>
                    <a:pt x="150" y="221"/>
                  </a:lnTo>
                  <a:lnTo>
                    <a:pt x="153" y="213"/>
                  </a:lnTo>
                  <a:lnTo>
                    <a:pt x="184" y="213"/>
                  </a:lnTo>
                  <a:lnTo>
                    <a:pt x="213" y="206"/>
                  </a:lnTo>
                  <a:lnTo>
                    <a:pt x="239" y="199"/>
                  </a:lnTo>
                  <a:lnTo>
                    <a:pt x="256" y="199"/>
                  </a:lnTo>
                  <a:lnTo>
                    <a:pt x="292" y="199"/>
                  </a:lnTo>
                  <a:lnTo>
                    <a:pt x="297" y="191"/>
                  </a:lnTo>
                  <a:lnTo>
                    <a:pt x="320" y="186"/>
                  </a:lnTo>
                  <a:lnTo>
                    <a:pt x="338" y="178"/>
                  </a:lnTo>
                  <a:lnTo>
                    <a:pt x="364" y="178"/>
                  </a:lnTo>
                  <a:lnTo>
                    <a:pt x="400" y="178"/>
                  </a:lnTo>
                  <a:lnTo>
                    <a:pt x="436" y="178"/>
                  </a:lnTo>
                  <a:lnTo>
                    <a:pt x="460" y="170"/>
                  </a:lnTo>
                  <a:lnTo>
                    <a:pt x="472" y="170"/>
                  </a:lnTo>
                  <a:lnTo>
                    <a:pt x="503" y="164"/>
                  </a:lnTo>
                  <a:lnTo>
                    <a:pt x="525" y="156"/>
                  </a:lnTo>
                  <a:lnTo>
                    <a:pt x="537" y="150"/>
                  </a:lnTo>
                  <a:lnTo>
                    <a:pt x="572" y="143"/>
                  </a:lnTo>
                  <a:lnTo>
                    <a:pt x="616" y="143"/>
                  </a:lnTo>
                  <a:lnTo>
                    <a:pt x="616" y="135"/>
                  </a:lnTo>
                  <a:lnTo>
                    <a:pt x="652" y="135"/>
                  </a:lnTo>
                  <a:lnTo>
                    <a:pt x="654" y="129"/>
                  </a:lnTo>
                  <a:lnTo>
                    <a:pt x="654" y="121"/>
                  </a:lnTo>
                  <a:lnTo>
                    <a:pt x="657" y="114"/>
                  </a:lnTo>
                  <a:lnTo>
                    <a:pt x="668" y="107"/>
                  </a:lnTo>
                  <a:lnTo>
                    <a:pt x="670" y="101"/>
                  </a:lnTo>
                  <a:lnTo>
                    <a:pt x="688" y="101"/>
                  </a:lnTo>
                  <a:lnTo>
                    <a:pt x="690" y="93"/>
                  </a:lnTo>
                  <a:lnTo>
                    <a:pt x="718" y="86"/>
                  </a:lnTo>
                  <a:lnTo>
                    <a:pt x="725" y="79"/>
                  </a:lnTo>
                  <a:lnTo>
                    <a:pt x="760" y="71"/>
                  </a:lnTo>
                  <a:lnTo>
                    <a:pt x="760" y="64"/>
                  </a:lnTo>
                  <a:lnTo>
                    <a:pt x="795" y="64"/>
                  </a:lnTo>
                  <a:lnTo>
                    <a:pt x="821" y="58"/>
                  </a:lnTo>
                  <a:lnTo>
                    <a:pt x="831" y="58"/>
                  </a:lnTo>
                  <a:lnTo>
                    <a:pt x="853" y="50"/>
                  </a:lnTo>
                  <a:lnTo>
                    <a:pt x="868" y="50"/>
                  </a:lnTo>
                  <a:lnTo>
                    <a:pt x="904" y="50"/>
                  </a:lnTo>
                  <a:lnTo>
                    <a:pt x="916" y="44"/>
                  </a:lnTo>
                  <a:lnTo>
                    <a:pt x="939" y="44"/>
                  </a:lnTo>
                  <a:lnTo>
                    <a:pt x="971" y="36"/>
                  </a:lnTo>
                  <a:lnTo>
                    <a:pt x="1006" y="30"/>
                  </a:lnTo>
                  <a:lnTo>
                    <a:pt x="1052" y="22"/>
                  </a:lnTo>
                  <a:lnTo>
                    <a:pt x="1069" y="14"/>
                  </a:lnTo>
                  <a:lnTo>
                    <a:pt x="1083" y="14"/>
                  </a:lnTo>
                  <a:lnTo>
                    <a:pt x="1119" y="14"/>
                  </a:lnTo>
                  <a:lnTo>
                    <a:pt x="1124" y="8"/>
                  </a:lnTo>
                  <a:lnTo>
                    <a:pt x="1146" y="0"/>
                  </a:lnTo>
                </a:path>
              </a:pathLst>
            </a:custGeom>
            <a:noFill/>
            <a:ln w="28440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AutoShape 132"/>
            <p:cNvSpPr>
              <a:spLocks noChangeArrowheads="1"/>
            </p:cNvSpPr>
            <p:nvPr/>
          </p:nvSpPr>
          <p:spPr bwMode="auto">
            <a:xfrm>
              <a:off x="4032" y="1475"/>
              <a:ext cx="241" cy="69"/>
            </a:xfrm>
            <a:custGeom>
              <a:avLst/>
              <a:gdLst>
                <a:gd name="T0" fmla="*/ 0 w 1627"/>
                <a:gd name="T1" fmla="*/ 0 h 274"/>
                <a:gd name="T2" fmla="*/ 0 w 1627"/>
                <a:gd name="T3" fmla="*/ 0 h 274"/>
                <a:gd name="T4" fmla="*/ 0 w 1627"/>
                <a:gd name="T5" fmla="*/ 0 h 274"/>
                <a:gd name="T6" fmla="*/ 0 w 1627"/>
                <a:gd name="T7" fmla="*/ 0 h 274"/>
                <a:gd name="T8" fmla="*/ 0 w 1627"/>
                <a:gd name="T9" fmla="*/ 0 h 274"/>
                <a:gd name="T10" fmla="*/ 0 w 1627"/>
                <a:gd name="T11" fmla="*/ 0 h 274"/>
                <a:gd name="T12" fmla="*/ 0 w 1627"/>
                <a:gd name="T13" fmla="*/ 0 h 274"/>
                <a:gd name="T14" fmla="*/ 0 w 1627"/>
                <a:gd name="T15" fmla="*/ 0 h 274"/>
                <a:gd name="T16" fmla="*/ 0 w 1627"/>
                <a:gd name="T17" fmla="*/ 0 h 274"/>
                <a:gd name="T18" fmla="*/ 0 w 1627"/>
                <a:gd name="T19" fmla="*/ 0 h 274"/>
                <a:gd name="T20" fmla="*/ 0 w 1627"/>
                <a:gd name="T21" fmla="*/ 0 h 274"/>
                <a:gd name="T22" fmla="*/ 0 w 1627"/>
                <a:gd name="T23" fmla="*/ 0 h 274"/>
                <a:gd name="T24" fmla="*/ 0 w 1627"/>
                <a:gd name="T25" fmla="*/ 0 h 274"/>
                <a:gd name="T26" fmla="*/ 0 w 1627"/>
                <a:gd name="T27" fmla="*/ 0 h 274"/>
                <a:gd name="T28" fmla="*/ 0 w 1627"/>
                <a:gd name="T29" fmla="*/ 0 h 274"/>
                <a:gd name="T30" fmla="*/ 0 w 1627"/>
                <a:gd name="T31" fmla="*/ 0 h 274"/>
                <a:gd name="T32" fmla="*/ 0 w 1627"/>
                <a:gd name="T33" fmla="*/ 0 h 274"/>
                <a:gd name="T34" fmla="*/ 0 w 1627"/>
                <a:gd name="T35" fmla="*/ 0 h 274"/>
                <a:gd name="T36" fmla="*/ 0 w 1627"/>
                <a:gd name="T37" fmla="*/ 0 h 274"/>
                <a:gd name="T38" fmla="*/ 0 w 1627"/>
                <a:gd name="T39" fmla="*/ 0 h 274"/>
                <a:gd name="T40" fmla="*/ 0 w 1627"/>
                <a:gd name="T41" fmla="*/ 0 h 274"/>
                <a:gd name="T42" fmla="*/ 0 w 1627"/>
                <a:gd name="T43" fmla="*/ 0 h 274"/>
                <a:gd name="T44" fmla="*/ 0 w 1627"/>
                <a:gd name="T45" fmla="*/ 0 h 274"/>
                <a:gd name="T46" fmla="*/ 0 w 1627"/>
                <a:gd name="T47" fmla="*/ 0 h 274"/>
                <a:gd name="T48" fmla="*/ 0 w 1627"/>
                <a:gd name="T49" fmla="*/ 0 h 274"/>
                <a:gd name="T50" fmla="*/ 0 w 1627"/>
                <a:gd name="T51" fmla="*/ 0 h 274"/>
                <a:gd name="T52" fmla="*/ 0 w 1627"/>
                <a:gd name="T53" fmla="*/ 0 h 274"/>
                <a:gd name="T54" fmla="*/ 0 w 1627"/>
                <a:gd name="T55" fmla="*/ 0 h 274"/>
                <a:gd name="T56" fmla="*/ 0 w 1627"/>
                <a:gd name="T57" fmla="*/ 0 h 274"/>
                <a:gd name="T58" fmla="*/ 0 w 1627"/>
                <a:gd name="T59" fmla="*/ 0 h 274"/>
                <a:gd name="T60" fmla="*/ 0 w 1627"/>
                <a:gd name="T61" fmla="*/ 0 h 274"/>
                <a:gd name="T62" fmla="*/ 0 w 1627"/>
                <a:gd name="T63" fmla="*/ 0 h 274"/>
                <a:gd name="T64" fmla="*/ 0 w 1627"/>
                <a:gd name="T65" fmla="*/ 0 h 274"/>
                <a:gd name="T66" fmla="*/ 1627 w 1627"/>
                <a:gd name="T67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T64" t="T65" r="T66" b="T67"/>
              <a:pathLst>
                <a:path w="1627" h="274">
                  <a:moveTo>
                    <a:pt x="0" y="274"/>
                  </a:moveTo>
                  <a:lnTo>
                    <a:pt x="6" y="268"/>
                  </a:lnTo>
                  <a:lnTo>
                    <a:pt x="19" y="261"/>
                  </a:lnTo>
                  <a:lnTo>
                    <a:pt x="36" y="253"/>
                  </a:lnTo>
                  <a:lnTo>
                    <a:pt x="78" y="247"/>
                  </a:lnTo>
                  <a:lnTo>
                    <a:pt x="79" y="239"/>
                  </a:lnTo>
                  <a:lnTo>
                    <a:pt x="95" y="231"/>
                  </a:lnTo>
                  <a:lnTo>
                    <a:pt x="110" y="225"/>
                  </a:lnTo>
                  <a:lnTo>
                    <a:pt x="113" y="217"/>
                  </a:lnTo>
                  <a:lnTo>
                    <a:pt x="146" y="211"/>
                  </a:lnTo>
                  <a:lnTo>
                    <a:pt x="225" y="211"/>
                  </a:lnTo>
                  <a:lnTo>
                    <a:pt x="261" y="211"/>
                  </a:lnTo>
                  <a:lnTo>
                    <a:pt x="262" y="203"/>
                  </a:lnTo>
                  <a:lnTo>
                    <a:pt x="283" y="195"/>
                  </a:lnTo>
                  <a:lnTo>
                    <a:pt x="405" y="195"/>
                  </a:lnTo>
                  <a:lnTo>
                    <a:pt x="441" y="195"/>
                  </a:lnTo>
                  <a:lnTo>
                    <a:pt x="451" y="189"/>
                  </a:lnTo>
                  <a:lnTo>
                    <a:pt x="477" y="189"/>
                  </a:lnTo>
                  <a:lnTo>
                    <a:pt x="513" y="189"/>
                  </a:lnTo>
                  <a:lnTo>
                    <a:pt x="521" y="181"/>
                  </a:lnTo>
                  <a:lnTo>
                    <a:pt x="535" y="175"/>
                  </a:lnTo>
                  <a:lnTo>
                    <a:pt x="549" y="175"/>
                  </a:lnTo>
                  <a:lnTo>
                    <a:pt x="584" y="175"/>
                  </a:lnTo>
                  <a:lnTo>
                    <a:pt x="617" y="168"/>
                  </a:lnTo>
                  <a:lnTo>
                    <a:pt x="657" y="168"/>
                  </a:lnTo>
                  <a:lnTo>
                    <a:pt x="679" y="160"/>
                  </a:lnTo>
                  <a:lnTo>
                    <a:pt x="693" y="160"/>
                  </a:lnTo>
                  <a:lnTo>
                    <a:pt x="693" y="153"/>
                  </a:lnTo>
                  <a:lnTo>
                    <a:pt x="728" y="153"/>
                  </a:lnTo>
                  <a:lnTo>
                    <a:pt x="764" y="153"/>
                  </a:lnTo>
                  <a:lnTo>
                    <a:pt x="801" y="153"/>
                  </a:lnTo>
                  <a:lnTo>
                    <a:pt x="818" y="146"/>
                  </a:lnTo>
                  <a:lnTo>
                    <a:pt x="828" y="139"/>
                  </a:lnTo>
                  <a:lnTo>
                    <a:pt x="908" y="139"/>
                  </a:lnTo>
                  <a:lnTo>
                    <a:pt x="945" y="139"/>
                  </a:lnTo>
                  <a:lnTo>
                    <a:pt x="973" y="132"/>
                  </a:lnTo>
                  <a:lnTo>
                    <a:pt x="1016" y="132"/>
                  </a:lnTo>
                  <a:lnTo>
                    <a:pt x="1036" y="124"/>
                  </a:lnTo>
                  <a:lnTo>
                    <a:pt x="1052" y="124"/>
                  </a:lnTo>
                  <a:lnTo>
                    <a:pt x="1080" y="117"/>
                  </a:lnTo>
                  <a:lnTo>
                    <a:pt x="1098" y="110"/>
                  </a:lnTo>
                  <a:lnTo>
                    <a:pt x="1118" y="103"/>
                  </a:lnTo>
                  <a:lnTo>
                    <a:pt x="1160" y="103"/>
                  </a:lnTo>
                  <a:lnTo>
                    <a:pt x="1162" y="95"/>
                  </a:lnTo>
                  <a:lnTo>
                    <a:pt x="1177" y="87"/>
                  </a:lnTo>
                  <a:lnTo>
                    <a:pt x="1192" y="81"/>
                  </a:lnTo>
                  <a:lnTo>
                    <a:pt x="1233" y="81"/>
                  </a:lnTo>
                  <a:lnTo>
                    <a:pt x="1242" y="73"/>
                  </a:lnTo>
                  <a:lnTo>
                    <a:pt x="1257" y="67"/>
                  </a:lnTo>
                  <a:lnTo>
                    <a:pt x="1268" y="59"/>
                  </a:lnTo>
                  <a:lnTo>
                    <a:pt x="1283" y="51"/>
                  </a:lnTo>
                  <a:lnTo>
                    <a:pt x="1304" y="51"/>
                  </a:lnTo>
                  <a:lnTo>
                    <a:pt x="1340" y="51"/>
                  </a:lnTo>
                  <a:lnTo>
                    <a:pt x="1361" y="45"/>
                  </a:lnTo>
                  <a:lnTo>
                    <a:pt x="1377" y="45"/>
                  </a:lnTo>
                  <a:lnTo>
                    <a:pt x="1407" y="37"/>
                  </a:lnTo>
                  <a:lnTo>
                    <a:pt x="1448" y="37"/>
                  </a:lnTo>
                  <a:lnTo>
                    <a:pt x="1471" y="31"/>
                  </a:lnTo>
                  <a:lnTo>
                    <a:pt x="1480" y="23"/>
                  </a:lnTo>
                  <a:lnTo>
                    <a:pt x="1520" y="23"/>
                  </a:lnTo>
                  <a:lnTo>
                    <a:pt x="1556" y="23"/>
                  </a:lnTo>
                  <a:lnTo>
                    <a:pt x="1563" y="15"/>
                  </a:lnTo>
                  <a:lnTo>
                    <a:pt x="1564" y="8"/>
                  </a:lnTo>
                  <a:lnTo>
                    <a:pt x="1592" y="8"/>
                  </a:lnTo>
                  <a:lnTo>
                    <a:pt x="1627" y="0"/>
                  </a:lnTo>
                </a:path>
              </a:pathLst>
            </a:custGeom>
            <a:noFill/>
            <a:ln w="28440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AutoShape 133"/>
            <p:cNvSpPr>
              <a:spLocks noChangeArrowheads="1"/>
            </p:cNvSpPr>
            <p:nvPr/>
          </p:nvSpPr>
          <p:spPr bwMode="auto">
            <a:xfrm>
              <a:off x="4273" y="1418"/>
              <a:ext cx="251" cy="57"/>
            </a:xfrm>
            <a:custGeom>
              <a:avLst/>
              <a:gdLst>
                <a:gd name="T0" fmla="*/ 0 w 1691"/>
                <a:gd name="T1" fmla="*/ 0 h 228"/>
                <a:gd name="T2" fmla="*/ 0 w 1691"/>
                <a:gd name="T3" fmla="*/ 0 h 228"/>
                <a:gd name="T4" fmla="*/ 0 w 1691"/>
                <a:gd name="T5" fmla="*/ 0 h 228"/>
                <a:gd name="T6" fmla="*/ 0 w 1691"/>
                <a:gd name="T7" fmla="*/ 0 h 228"/>
                <a:gd name="T8" fmla="*/ 0 w 1691"/>
                <a:gd name="T9" fmla="*/ 0 h 228"/>
                <a:gd name="T10" fmla="*/ 0 w 1691"/>
                <a:gd name="T11" fmla="*/ 0 h 228"/>
                <a:gd name="T12" fmla="*/ 0 w 1691"/>
                <a:gd name="T13" fmla="*/ 0 h 228"/>
                <a:gd name="T14" fmla="*/ 0 w 1691"/>
                <a:gd name="T15" fmla="*/ 0 h 228"/>
                <a:gd name="T16" fmla="*/ 0 w 1691"/>
                <a:gd name="T17" fmla="*/ 0 h 228"/>
                <a:gd name="T18" fmla="*/ 0 w 1691"/>
                <a:gd name="T19" fmla="*/ 0 h 228"/>
                <a:gd name="T20" fmla="*/ 0 w 1691"/>
                <a:gd name="T21" fmla="*/ 0 h 228"/>
                <a:gd name="T22" fmla="*/ 0 w 1691"/>
                <a:gd name="T23" fmla="*/ 0 h 228"/>
                <a:gd name="T24" fmla="*/ 0 w 1691"/>
                <a:gd name="T25" fmla="*/ 0 h 228"/>
                <a:gd name="T26" fmla="*/ 0 w 1691"/>
                <a:gd name="T27" fmla="*/ 0 h 228"/>
                <a:gd name="T28" fmla="*/ 0 w 1691"/>
                <a:gd name="T29" fmla="*/ 0 h 228"/>
                <a:gd name="T30" fmla="*/ 0 w 1691"/>
                <a:gd name="T31" fmla="*/ 0 h 228"/>
                <a:gd name="T32" fmla="*/ 0 w 1691"/>
                <a:gd name="T33" fmla="*/ 0 h 228"/>
                <a:gd name="T34" fmla="*/ 0 w 1691"/>
                <a:gd name="T35" fmla="*/ 0 h 228"/>
                <a:gd name="T36" fmla="*/ 0 w 1691"/>
                <a:gd name="T37" fmla="*/ 0 h 228"/>
                <a:gd name="T38" fmla="*/ 0 w 1691"/>
                <a:gd name="T39" fmla="*/ 0 h 228"/>
                <a:gd name="T40" fmla="*/ 0 w 1691"/>
                <a:gd name="T41" fmla="*/ 0 h 228"/>
                <a:gd name="T42" fmla="*/ 0 w 1691"/>
                <a:gd name="T43" fmla="*/ 0 h 228"/>
                <a:gd name="T44" fmla="*/ 0 w 1691"/>
                <a:gd name="T45" fmla="*/ 0 h 228"/>
                <a:gd name="T46" fmla="*/ 0 w 1691"/>
                <a:gd name="T47" fmla="*/ 0 h 228"/>
                <a:gd name="T48" fmla="*/ 0 w 1691"/>
                <a:gd name="T49" fmla="*/ 0 h 228"/>
                <a:gd name="T50" fmla="*/ 0 w 1691"/>
                <a:gd name="T51" fmla="*/ 0 h 228"/>
                <a:gd name="T52" fmla="*/ 0 w 1691"/>
                <a:gd name="T53" fmla="*/ 0 h 228"/>
                <a:gd name="T54" fmla="*/ 0 w 1691"/>
                <a:gd name="T55" fmla="*/ 0 h 228"/>
                <a:gd name="T56" fmla="*/ 0 w 1691"/>
                <a:gd name="T57" fmla="*/ 0 h 228"/>
                <a:gd name="T58" fmla="*/ 0 w 1691"/>
                <a:gd name="T59" fmla="*/ 0 h 228"/>
                <a:gd name="T60" fmla="*/ 0 w 1691"/>
                <a:gd name="T61" fmla="*/ 0 h 228"/>
                <a:gd name="T62" fmla="*/ 0 w 1691"/>
                <a:gd name="T63" fmla="*/ 0 h 228"/>
                <a:gd name="T64" fmla="*/ 0 w 1691"/>
                <a:gd name="T65" fmla="*/ 0 h 228"/>
                <a:gd name="T66" fmla="*/ 0 w 1691"/>
                <a:gd name="T67" fmla="*/ 0 h 228"/>
                <a:gd name="T68" fmla="*/ 0 w 1691"/>
                <a:gd name="T69" fmla="*/ 0 h 228"/>
                <a:gd name="T70" fmla="*/ 0 w 1691"/>
                <a:gd name="T71" fmla="*/ 0 h 228"/>
                <a:gd name="T72" fmla="*/ 0 w 1691"/>
                <a:gd name="T73" fmla="*/ 0 h 228"/>
                <a:gd name="T74" fmla="*/ 0 w 1691"/>
                <a:gd name="T75" fmla="*/ 0 h 228"/>
                <a:gd name="T76" fmla="*/ 0 w 1691"/>
                <a:gd name="T77" fmla="*/ 0 h 228"/>
                <a:gd name="T78" fmla="*/ 0 w 1691"/>
                <a:gd name="T79" fmla="*/ 0 h 228"/>
                <a:gd name="T80" fmla="*/ 0 w 1691"/>
                <a:gd name="T81" fmla="*/ 0 h 228"/>
                <a:gd name="T82" fmla="*/ 0 w 1691"/>
                <a:gd name="T83" fmla="*/ 0 h 228"/>
                <a:gd name="T84" fmla="*/ 0 w 1691"/>
                <a:gd name="T85" fmla="*/ 0 h 228"/>
                <a:gd name="T86" fmla="*/ 0 w 1691"/>
                <a:gd name="T87" fmla="*/ 0 h 228"/>
                <a:gd name="T88" fmla="*/ 0 w 1691"/>
                <a:gd name="T89" fmla="*/ 0 h 228"/>
                <a:gd name="T90" fmla="*/ 0 w 1691"/>
                <a:gd name="T91" fmla="*/ 0 h 228"/>
                <a:gd name="T92" fmla="*/ 0 w 1691"/>
                <a:gd name="T93" fmla="*/ 0 h 228"/>
                <a:gd name="T94" fmla="*/ 0 w 1691"/>
                <a:gd name="T95" fmla="*/ 0 h 228"/>
                <a:gd name="T96" fmla="*/ 0 w 1691"/>
                <a:gd name="T97" fmla="*/ 0 h 228"/>
                <a:gd name="T98" fmla="*/ 0 w 1691"/>
                <a:gd name="T99" fmla="*/ 0 h 228"/>
                <a:gd name="T100" fmla="*/ 0 w 1691"/>
                <a:gd name="T101" fmla="*/ 0 h 228"/>
                <a:gd name="T102" fmla="*/ 0 w 1691"/>
                <a:gd name="T103" fmla="*/ 0 h 228"/>
                <a:gd name="T104" fmla="*/ 0 w 1691"/>
                <a:gd name="T105" fmla="*/ 0 h 228"/>
                <a:gd name="T106" fmla="*/ 0 w 1691"/>
                <a:gd name="T107" fmla="*/ 0 h 228"/>
                <a:gd name="T108" fmla="*/ 0 w 1691"/>
                <a:gd name="T109" fmla="*/ 0 h 228"/>
                <a:gd name="T110" fmla="*/ 0 w 1691"/>
                <a:gd name="T111" fmla="*/ 0 h 228"/>
                <a:gd name="T112" fmla="*/ 0 w 1691"/>
                <a:gd name="T113" fmla="*/ 0 h 228"/>
                <a:gd name="T114" fmla="*/ 0 w 1691"/>
                <a:gd name="T115" fmla="*/ 0 h 228"/>
                <a:gd name="T116" fmla="*/ 0 w 1691"/>
                <a:gd name="T117" fmla="*/ 0 h 228"/>
                <a:gd name="T118" fmla="*/ 0 w 1691"/>
                <a:gd name="T119" fmla="*/ 0 h 228"/>
                <a:gd name="T120" fmla="*/ 0 w 1691"/>
                <a:gd name="T121" fmla="*/ 0 h 228"/>
                <a:gd name="T122" fmla="*/ 0 w 1691"/>
                <a:gd name="T123" fmla="*/ 0 h 228"/>
                <a:gd name="T124" fmla="*/ 0 w 1691"/>
                <a:gd name="T125" fmla="*/ 0 h 228"/>
                <a:gd name="T126" fmla="*/ 0 w 1691"/>
                <a:gd name="T127" fmla="*/ 0 h 228"/>
                <a:gd name="T128" fmla="*/ 1691 w 1691"/>
                <a:gd name="T12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T126" t="T127" r="T128" b="T129"/>
              <a:pathLst>
                <a:path w="1691" h="228">
                  <a:moveTo>
                    <a:pt x="0" y="228"/>
                  </a:moveTo>
                  <a:lnTo>
                    <a:pt x="36" y="228"/>
                  </a:lnTo>
                  <a:lnTo>
                    <a:pt x="73" y="228"/>
                  </a:lnTo>
                  <a:lnTo>
                    <a:pt x="109" y="228"/>
                  </a:lnTo>
                  <a:lnTo>
                    <a:pt x="145" y="228"/>
                  </a:lnTo>
                  <a:lnTo>
                    <a:pt x="145" y="220"/>
                  </a:lnTo>
                  <a:lnTo>
                    <a:pt x="180" y="220"/>
                  </a:lnTo>
                  <a:lnTo>
                    <a:pt x="187" y="213"/>
                  </a:lnTo>
                  <a:lnTo>
                    <a:pt x="217" y="213"/>
                  </a:lnTo>
                  <a:lnTo>
                    <a:pt x="253" y="204"/>
                  </a:lnTo>
                  <a:lnTo>
                    <a:pt x="289" y="204"/>
                  </a:lnTo>
                  <a:lnTo>
                    <a:pt x="324" y="204"/>
                  </a:lnTo>
                  <a:lnTo>
                    <a:pt x="360" y="204"/>
                  </a:lnTo>
                  <a:lnTo>
                    <a:pt x="390" y="196"/>
                  </a:lnTo>
                  <a:lnTo>
                    <a:pt x="414" y="188"/>
                  </a:lnTo>
                  <a:lnTo>
                    <a:pt x="433" y="188"/>
                  </a:lnTo>
                  <a:lnTo>
                    <a:pt x="441" y="180"/>
                  </a:lnTo>
                  <a:lnTo>
                    <a:pt x="468" y="180"/>
                  </a:lnTo>
                  <a:lnTo>
                    <a:pt x="504" y="180"/>
                  </a:lnTo>
                  <a:lnTo>
                    <a:pt x="509" y="171"/>
                  </a:lnTo>
                  <a:lnTo>
                    <a:pt x="541" y="171"/>
                  </a:lnTo>
                  <a:lnTo>
                    <a:pt x="576" y="171"/>
                  </a:lnTo>
                  <a:lnTo>
                    <a:pt x="587" y="162"/>
                  </a:lnTo>
                  <a:lnTo>
                    <a:pt x="612" y="162"/>
                  </a:lnTo>
                  <a:lnTo>
                    <a:pt x="630" y="153"/>
                  </a:lnTo>
                  <a:lnTo>
                    <a:pt x="648" y="153"/>
                  </a:lnTo>
                  <a:lnTo>
                    <a:pt x="676" y="144"/>
                  </a:lnTo>
                  <a:lnTo>
                    <a:pt x="706" y="135"/>
                  </a:lnTo>
                  <a:lnTo>
                    <a:pt x="720" y="135"/>
                  </a:lnTo>
                  <a:lnTo>
                    <a:pt x="756" y="135"/>
                  </a:lnTo>
                  <a:lnTo>
                    <a:pt x="758" y="126"/>
                  </a:lnTo>
                  <a:lnTo>
                    <a:pt x="784" y="118"/>
                  </a:lnTo>
                  <a:lnTo>
                    <a:pt x="793" y="109"/>
                  </a:lnTo>
                  <a:lnTo>
                    <a:pt x="829" y="109"/>
                  </a:lnTo>
                  <a:lnTo>
                    <a:pt x="834" y="99"/>
                  </a:lnTo>
                  <a:lnTo>
                    <a:pt x="863" y="90"/>
                  </a:lnTo>
                  <a:lnTo>
                    <a:pt x="900" y="90"/>
                  </a:lnTo>
                  <a:lnTo>
                    <a:pt x="936" y="90"/>
                  </a:lnTo>
                  <a:lnTo>
                    <a:pt x="966" y="82"/>
                  </a:lnTo>
                  <a:lnTo>
                    <a:pt x="1008" y="82"/>
                  </a:lnTo>
                  <a:lnTo>
                    <a:pt x="1044" y="82"/>
                  </a:lnTo>
                  <a:lnTo>
                    <a:pt x="1080" y="82"/>
                  </a:lnTo>
                  <a:lnTo>
                    <a:pt x="1100" y="73"/>
                  </a:lnTo>
                  <a:lnTo>
                    <a:pt x="1115" y="73"/>
                  </a:lnTo>
                  <a:lnTo>
                    <a:pt x="1137" y="63"/>
                  </a:lnTo>
                  <a:lnTo>
                    <a:pt x="1152" y="63"/>
                  </a:lnTo>
                  <a:lnTo>
                    <a:pt x="1185" y="54"/>
                  </a:lnTo>
                  <a:lnTo>
                    <a:pt x="1224" y="54"/>
                  </a:lnTo>
                  <a:lnTo>
                    <a:pt x="1259" y="54"/>
                  </a:lnTo>
                  <a:lnTo>
                    <a:pt x="1296" y="54"/>
                  </a:lnTo>
                  <a:lnTo>
                    <a:pt x="1300" y="46"/>
                  </a:lnTo>
                  <a:lnTo>
                    <a:pt x="1326" y="36"/>
                  </a:lnTo>
                  <a:lnTo>
                    <a:pt x="1368" y="36"/>
                  </a:lnTo>
                  <a:lnTo>
                    <a:pt x="1400" y="27"/>
                  </a:lnTo>
                  <a:lnTo>
                    <a:pt x="1439" y="27"/>
                  </a:lnTo>
                  <a:lnTo>
                    <a:pt x="1476" y="27"/>
                  </a:lnTo>
                  <a:lnTo>
                    <a:pt x="1505" y="18"/>
                  </a:lnTo>
                  <a:lnTo>
                    <a:pt x="1524" y="8"/>
                  </a:lnTo>
                  <a:lnTo>
                    <a:pt x="1547" y="8"/>
                  </a:lnTo>
                  <a:lnTo>
                    <a:pt x="1583" y="8"/>
                  </a:lnTo>
                  <a:lnTo>
                    <a:pt x="1620" y="8"/>
                  </a:lnTo>
                  <a:lnTo>
                    <a:pt x="1650" y="0"/>
                  </a:lnTo>
                  <a:lnTo>
                    <a:pt x="1691" y="0"/>
                  </a:lnTo>
                </a:path>
              </a:pathLst>
            </a:custGeom>
            <a:noFill/>
            <a:ln w="28440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AutoShape 134"/>
            <p:cNvSpPr>
              <a:spLocks noChangeArrowheads="1"/>
            </p:cNvSpPr>
            <p:nvPr/>
          </p:nvSpPr>
          <p:spPr bwMode="auto">
            <a:xfrm>
              <a:off x="4524" y="1363"/>
              <a:ext cx="257" cy="55"/>
            </a:xfrm>
            <a:custGeom>
              <a:avLst/>
              <a:gdLst>
                <a:gd name="T0" fmla="*/ 0 w 1737"/>
                <a:gd name="T1" fmla="*/ 0 h 220"/>
                <a:gd name="T2" fmla="*/ 0 w 1737"/>
                <a:gd name="T3" fmla="*/ 0 h 220"/>
                <a:gd name="T4" fmla="*/ 0 w 1737"/>
                <a:gd name="T5" fmla="*/ 0 h 220"/>
                <a:gd name="T6" fmla="*/ 0 w 1737"/>
                <a:gd name="T7" fmla="*/ 0 h 220"/>
                <a:gd name="T8" fmla="*/ 0 w 1737"/>
                <a:gd name="T9" fmla="*/ 0 h 220"/>
                <a:gd name="T10" fmla="*/ 0 w 1737"/>
                <a:gd name="T11" fmla="*/ 0 h 220"/>
                <a:gd name="T12" fmla="*/ 0 w 1737"/>
                <a:gd name="T13" fmla="*/ 0 h 220"/>
                <a:gd name="T14" fmla="*/ 0 w 1737"/>
                <a:gd name="T15" fmla="*/ 0 h 220"/>
                <a:gd name="T16" fmla="*/ 0 w 1737"/>
                <a:gd name="T17" fmla="*/ 0 h 220"/>
                <a:gd name="T18" fmla="*/ 0 w 1737"/>
                <a:gd name="T19" fmla="*/ 0 h 220"/>
                <a:gd name="T20" fmla="*/ 0 w 1737"/>
                <a:gd name="T21" fmla="*/ 0 h 220"/>
                <a:gd name="T22" fmla="*/ 0 w 1737"/>
                <a:gd name="T23" fmla="*/ 0 h 220"/>
                <a:gd name="T24" fmla="*/ 0 w 1737"/>
                <a:gd name="T25" fmla="*/ 0 h 220"/>
                <a:gd name="T26" fmla="*/ 0 w 1737"/>
                <a:gd name="T27" fmla="*/ 0 h 220"/>
                <a:gd name="T28" fmla="*/ 0 w 1737"/>
                <a:gd name="T29" fmla="*/ 0 h 220"/>
                <a:gd name="T30" fmla="*/ 0 w 1737"/>
                <a:gd name="T31" fmla="*/ 0 h 220"/>
                <a:gd name="T32" fmla="*/ 0 w 1737"/>
                <a:gd name="T33" fmla="*/ 0 h 220"/>
                <a:gd name="T34" fmla="*/ 0 w 1737"/>
                <a:gd name="T35" fmla="*/ 0 h 220"/>
                <a:gd name="T36" fmla="*/ 0 w 1737"/>
                <a:gd name="T37" fmla="*/ 0 h 220"/>
                <a:gd name="T38" fmla="*/ 0 w 1737"/>
                <a:gd name="T39" fmla="*/ 0 h 220"/>
                <a:gd name="T40" fmla="*/ 0 w 1737"/>
                <a:gd name="T41" fmla="*/ 0 h 220"/>
                <a:gd name="T42" fmla="*/ 0 w 1737"/>
                <a:gd name="T43" fmla="*/ 0 h 220"/>
                <a:gd name="T44" fmla="*/ 0 w 1737"/>
                <a:gd name="T45" fmla="*/ 0 h 220"/>
                <a:gd name="T46" fmla="*/ 0 w 1737"/>
                <a:gd name="T47" fmla="*/ 0 h 220"/>
                <a:gd name="T48" fmla="*/ 0 w 1737"/>
                <a:gd name="T49" fmla="*/ 0 h 220"/>
                <a:gd name="T50" fmla="*/ 0 w 1737"/>
                <a:gd name="T51" fmla="*/ 0 h 220"/>
                <a:gd name="T52" fmla="*/ 0 w 1737"/>
                <a:gd name="T53" fmla="*/ 0 h 220"/>
                <a:gd name="T54" fmla="*/ 0 w 1737"/>
                <a:gd name="T55" fmla="*/ 0 h 220"/>
                <a:gd name="T56" fmla="*/ 0 w 1737"/>
                <a:gd name="T57" fmla="*/ 0 h 220"/>
                <a:gd name="T58" fmla="*/ 0 w 1737"/>
                <a:gd name="T59" fmla="*/ 0 h 220"/>
                <a:gd name="T60" fmla="*/ 0 w 1737"/>
                <a:gd name="T61" fmla="*/ 0 h 220"/>
                <a:gd name="T62" fmla="*/ 0 w 1737"/>
                <a:gd name="T63" fmla="*/ 0 h 220"/>
                <a:gd name="T64" fmla="*/ 0 w 1737"/>
                <a:gd name="T65" fmla="*/ 0 h 220"/>
                <a:gd name="T66" fmla="*/ 1737 w 1737"/>
                <a:gd name="T67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T64" t="T65" r="T66" b="T67"/>
              <a:pathLst>
                <a:path w="1737" h="220">
                  <a:moveTo>
                    <a:pt x="0" y="220"/>
                  </a:moveTo>
                  <a:lnTo>
                    <a:pt x="2" y="211"/>
                  </a:lnTo>
                  <a:lnTo>
                    <a:pt x="36" y="211"/>
                  </a:lnTo>
                  <a:lnTo>
                    <a:pt x="62" y="202"/>
                  </a:lnTo>
                  <a:lnTo>
                    <a:pt x="73" y="202"/>
                  </a:lnTo>
                  <a:lnTo>
                    <a:pt x="108" y="202"/>
                  </a:lnTo>
                  <a:lnTo>
                    <a:pt x="144" y="202"/>
                  </a:lnTo>
                  <a:lnTo>
                    <a:pt x="180" y="202"/>
                  </a:lnTo>
                  <a:lnTo>
                    <a:pt x="194" y="192"/>
                  </a:lnTo>
                  <a:lnTo>
                    <a:pt x="201" y="184"/>
                  </a:lnTo>
                  <a:lnTo>
                    <a:pt x="217" y="184"/>
                  </a:lnTo>
                  <a:lnTo>
                    <a:pt x="252" y="184"/>
                  </a:lnTo>
                  <a:lnTo>
                    <a:pt x="275" y="174"/>
                  </a:lnTo>
                  <a:lnTo>
                    <a:pt x="288" y="174"/>
                  </a:lnTo>
                  <a:lnTo>
                    <a:pt x="324" y="174"/>
                  </a:lnTo>
                  <a:lnTo>
                    <a:pt x="359" y="174"/>
                  </a:lnTo>
                  <a:lnTo>
                    <a:pt x="376" y="165"/>
                  </a:lnTo>
                  <a:lnTo>
                    <a:pt x="396" y="165"/>
                  </a:lnTo>
                  <a:lnTo>
                    <a:pt x="432" y="165"/>
                  </a:lnTo>
                  <a:lnTo>
                    <a:pt x="453" y="155"/>
                  </a:lnTo>
                  <a:lnTo>
                    <a:pt x="468" y="155"/>
                  </a:lnTo>
                  <a:lnTo>
                    <a:pt x="503" y="155"/>
                  </a:lnTo>
                  <a:lnTo>
                    <a:pt x="529" y="145"/>
                  </a:lnTo>
                  <a:lnTo>
                    <a:pt x="540" y="145"/>
                  </a:lnTo>
                  <a:lnTo>
                    <a:pt x="576" y="145"/>
                  </a:lnTo>
                  <a:lnTo>
                    <a:pt x="605" y="137"/>
                  </a:lnTo>
                  <a:lnTo>
                    <a:pt x="684" y="137"/>
                  </a:lnTo>
                  <a:lnTo>
                    <a:pt x="711" y="127"/>
                  </a:lnTo>
                  <a:lnTo>
                    <a:pt x="756" y="127"/>
                  </a:lnTo>
                  <a:lnTo>
                    <a:pt x="791" y="127"/>
                  </a:lnTo>
                  <a:lnTo>
                    <a:pt x="828" y="127"/>
                  </a:lnTo>
                  <a:lnTo>
                    <a:pt x="864" y="127"/>
                  </a:lnTo>
                  <a:lnTo>
                    <a:pt x="899" y="127"/>
                  </a:lnTo>
                  <a:lnTo>
                    <a:pt x="918" y="118"/>
                  </a:lnTo>
                  <a:lnTo>
                    <a:pt x="935" y="118"/>
                  </a:lnTo>
                  <a:lnTo>
                    <a:pt x="971" y="118"/>
                  </a:lnTo>
                  <a:lnTo>
                    <a:pt x="992" y="108"/>
                  </a:lnTo>
                  <a:lnTo>
                    <a:pt x="1008" y="108"/>
                  </a:lnTo>
                  <a:lnTo>
                    <a:pt x="1035" y="100"/>
                  </a:lnTo>
                  <a:lnTo>
                    <a:pt x="1079" y="100"/>
                  </a:lnTo>
                  <a:lnTo>
                    <a:pt x="1115" y="100"/>
                  </a:lnTo>
                  <a:lnTo>
                    <a:pt x="1152" y="100"/>
                  </a:lnTo>
                  <a:lnTo>
                    <a:pt x="1187" y="100"/>
                  </a:lnTo>
                  <a:lnTo>
                    <a:pt x="1223" y="100"/>
                  </a:lnTo>
                  <a:lnTo>
                    <a:pt x="1259" y="100"/>
                  </a:lnTo>
                  <a:lnTo>
                    <a:pt x="1291" y="90"/>
                  </a:lnTo>
                  <a:lnTo>
                    <a:pt x="1302" y="80"/>
                  </a:lnTo>
                  <a:lnTo>
                    <a:pt x="1331" y="80"/>
                  </a:lnTo>
                  <a:lnTo>
                    <a:pt x="1367" y="80"/>
                  </a:lnTo>
                  <a:lnTo>
                    <a:pt x="1394" y="70"/>
                  </a:lnTo>
                  <a:lnTo>
                    <a:pt x="1395" y="60"/>
                  </a:lnTo>
                  <a:lnTo>
                    <a:pt x="1438" y="60"/>
                  </a:lnTo>
                  <a:lnTo>
                    <a:pt x="1475" y="60"/>
                  </a:lnTo>
                  <a:lnTo>
                    <a:pt x="1511" y="60"/>
                  </a:lnTo>
                  <a:lnTo>
                    <a:pt x="1534" y="52"/>
                  </a:lnTo>
                  <a:lnTo>
                    <a:pt x="1547" y="52"/>
                  </a:lnTo>
                  <a:lnTo>
                    <a:pt x="1582" y="52"/>
                  </a:lnTo>
                  <a:lnTo>
                    <a:pt x="1588" y="42"/>
                  </a:lnTo>
                  <a:lnTo>
                    <a:pt x="1619" y="42"/>
                  </a:lnTo>
                  <a:lnTo>
                    <a:pt x="1655" y="42"/>
                  </a:lnTo>
                  <a:lnTo>
                    <a:pt x="1679" y="31"/>
                  </a:lnTo>
                  <a:lnTo>
                    <a:pt x="1691" y="31"/>
                  </a:lnTo>
                  <a:lnTo>
                    <a:pt x="1719" y="21"/>
                  </a:lnTo>
                  <a:lnTo>
                    <a:pt x="1727" y="10"/>
                  </a:lnTo>
                  <a:lnTo>
                    <a:pt x="1737" y="0"/>
                  </a:lnTo>
                </a:path>
              </a:pathLst>
            </a:custGeom>
            <a:noFill/>
            <a:ln w="28440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AutoShape 135"/>
            <p:cNvSpPr>
              <a:spLocks noChangeArrowheads="1"/>
            </p:cNvSpPr>
            <p:nvPr/>
          </p:nvSpPr>
          <p:spPr bwMode="auto">
            <a:xfrm>
              <a:off x="4781" y="1332"/>
              <a:ext cx="318" cy="31"/>
            </a:xfrm>
            <a:custGeom>
              <a:avLst/>
              <a:gdLst>
                <a:gd name="T0" fmla="*/ 0 w 2147"/>
                <a:gd name="T1" fmla="*/ 0 h 124"/>
                <a:gd name="T2" fmla="*/ 0 w 2147"/>
                <a:gd name="T3" fmla="*/ 0 h 124"/>
                <a:gd name="T4" fmla="*/ 0 w 2147"/>
                <a:gd name="T5" fmla="*/ 0 h 124"/>
                <a:gd name="T6" fmla="*/ 0 w 2147"/>
                <a:gd name="T7" fmla="*/ 0 h 124"/>
                <a:gd name="T8" fmla="*/ 0 w 2147"/>
                <a:gd name="T9" fmla="*/ 0 h 124"/>
                <a:gd name="T10" fmla="*/ 0 w 2147"/>
                <a:gd name="T11" fmla="*/ 0 h 124"/>
                <a:gd name="T12" fmla="*/ 0 w 2147"/>
                <a:gd name="T13" fmla="*/ 0 h 124"/>
                <a:gd name="T14" fmla="*/ 0 w 2147"/>
                <a:gd name="T15" fmla="*/ 0 h 124"/>
                <a:gd name="T16" fmla="*/ 0 w 2147"/>
                <a:gd name="T17" fmla="*/ 0 h 124"/>
                <a:gd name="T18" fmla="*/ 0 w 2147"/>
                <a:gd name="T19" fmla="*/ 0 h 124"/>
                <a:gd name="T20" fmla="*/ 0 w 2147"/>
                <a:gd name="T21" fmla="*/ 0 h 124"/>
                <a:gd name="T22" fmla="*/ 0 w 2147"/>
                <a:gd name="T23" fmla="*/ 0 h 124"/>
                <a:gd name="T24" fmla="*/ 0 w 2147"/>
                <a:gd name="T25" fmla="*/ 0 h 124"/>
                <a:gd name="T26" fmla="*/ 0 w 2147"/>
                <a:gd name="T27" fmla="*/ 0 h 124"/>
                <a:gd name="T28" fmla="*/ 0 w 2147"/>
                <a:gd name="T29" fmla="*/ 0 h 124"/>
                <a:gd name="T30" fmla="*/ 0 w 2147"/>
                <a:gd name="T31" fmla="*/ 0 h 124"/>
                <a:gd name="T32" fmla="*/ 0 w 2147"/>
                <a:gd name="T33" fmla="*/ 0 h 124"/>
                <a:gd name="T34" fmla="*/ 0 w 2147"/>
                <a:gd name="T35" fmla="*/ 0 h 124"/>
                <a:gd name="T36" fmla="*/ 0 w 2147"/>
                <a:gd name="T37" fmla="*/ 0 h 124"/>
                <a:gd name="T38" fmla="*/ 0 w 2147"/>
                <a:gd name="T39" fmla="*/ 0 h 124"/>
                <a:gd name="T40" fmla="*/ 0 w 2147"/>
                <a:gd name="T41" fmla="*/ 0 h 124"/>
                <a:gd name="T42" fmla="*/ 0 w 2147"/>
                <a:gd name="T43" fmla="*/ 0 h 124"/>
                <a:gd name="T44" fmla="*/ 0 w 2147"/>
                <a:gd name="T45" fmla="*/ 0 h 124"/>
                <a:gd name="T46" fmla="*/ 0 w 2147"/>
                <a:gd name="T47" fmla="*/ 0 h 124"/>
                <a:gd name="T48" fmla="*/ 0 w 2147"/>
                <a:gd name="T49" fmla="*/ 0 h 124"/>
                <a:gd name="T50" fmla="*/ 0 w 2147"/>
                <a:gd name="T51" fmla="*/ 0 h 124"/>
                <a:gd name="T52" fmla="*/ 0 w 2147"/>
                <a:gd name="T53" fmla="*/ 0 h 124"/>
                <a:gd name="T54" fmla="*/ 0 w 2147"/>
                <a:gd name="T55" fmla="*/ 0 h 124"/>
                <a:gd name="T56" fmla="*/ 0 w 2147"/>
                <a:gd name="T57" fmla="*/ 0 h 124"/>
                <a:gd name="T58" fmla="*/ 0 w 2147"/>
                <a:gd name="T59" fmla="*/ 0 h 124"/>
                <a:gd name="T60" fmla="*/ 0 w 2147"/>
                <a:gd name="T61" fmla="*/ 0 h 124"/>
                <a:gd name="T62" fmla="*/ 0 w 2147"/>
                <a:gd name="T63" fmla="*/ 0 h 124"/>
                <a:gd name="T64" fmla="*/ 0 w 2147"/>
                <a:gd name="T65" fmla="*/ 0 h 124"/>
                <a:gd name="T66" fmla="*/ 0 w 2147"/>
                <a:gd name="T67" fmla="*/ 0 h 124"/>
                <a:gd name="T68" fmla="*/ 0 w 2147"/>
                <a:gd name="T69" fmla="*/ 0 h 124"/>
                <a:gd name="T70" fmla="*/ 0 w 2147"/>
                <a:gd name="T71" fmla="*/ 0 h 124"/>
                <a:gd name="T72" fmla="*/ 0 w 2147"/>
                <a:gd name="T73" fmla="*/ 0 h 124"/>
                <a:gd name="T74" fmla="*/ 0 w 2147"/>
                <a:gd name="T75" fmla="*/ 0 h 124"/>
                <a:gd name="T76" fmla="*/ 0 w 2147"/>
                <a:gd name="T77" fmla="*/ 0 h 124"/>
                <a:gd name="T78" fmla="*/ 0 w 2147"/>
                <a:gd name="T79" fmla="*/ 0 h 124"/>
                <a:gd name="T80" fmla="*/ 0 w 2147"/>
                <a:gd name="T81" fmla="*/ 0 h 124"/>
                <a:gd name="T82" fmla="*/ 0 w 2147"/>
                <a:gd name="T83" fmla="*/ 0 h 124"/>
                <a:gd name="T84" fmla="*/ 0 w 2147"/>
                <a:gd name="T85" fmla="*/ 0 h 124"/>
                <a:gd name="T86" fmla="*/ 0 w 2147"/>
                <a:gd name="T87" fmla="*/ 0 h 124"/>
                <a:gd name="T88" fmla="*/ 0 w 2147"/>
                <a:gd name="T89" fmla="*/ 0 h 124"/>
                <a:gd name="T90" fmla="*/ 0 w 2147"/>
                <a:gd name="T91" fmla="*/ 0 h 124"/>
                <a:gd name="T92" fmla="*/ 0 w 2147"/>
                <a:gd name="T93" fmla="*/ 0 h 124"/>
                <a:gd name="T94" fmla="*/ 0 w 2147"/>
                <a:gd name="T95" fmla="*/ 0 h 124"/>
                <a:gd name="T96" fmla="*/ 0 w 2147"/>
                <a:gd name="T97" fmla="*/ 0 h 124"/>
                <a:gd name="T98" fmla="*/ 0 w 2147"/>
                <a:gd name="T99" fmla="*/ 0 h 124"/>
                <a:gd name="T100" fmla="*/ 0 w 2147"/>
                <a:gd name="T101" fmla="*/ 0 h 124"/>
                <a:gd name="T102" fmla="*/ 0 w 2147"/>
                <a:gd name="T103" fmla="*/ 0 h 124"/>
                <a:gd name="T104" fmla="*/ 0 w 2147"/>
                <a:gd name="T105" fmla="*/ 0 h 124"/>
                <a:gd name="T106" fmla="*/ 0 w 2147"/>
                <a:gd name="T107" fmla="*/ 0 h 124"/>
                <a:gd name="T108" fmla="*/ 0 w 2147"/>
                <a:gd name="T109" fmla="*/ 0 h 124"/>
                <a:gd name="T110" fmla="*/ 0 w 2147"/>
                <a:gd name="T111" fmla="*/ 0 h 124"/>
                <a:gd name="T112" fmla="*/ 0 w 2147"/>
                <a:gd name="T113" fmla="*/ 0 h 124"/>
                <a:gd name="T114" fmla="*/ 0 w 2147"/>
                <a:gd name="T115" fmla="*/ 0 h 124"/>
                <a:gd name="T116" fmla="*/ 0 w 2147"/>
                <a:gd name="T117" fmla="*/ 0 h 124"/>
                <a:gd name="T118" fmla="*/ 0 w 2147"/>
                <a:gd name="T119" fmla="*/ 0 h 124"/>
                <a:gd name="T120" fmla="*/ 0 w 2147"/>
                <a:gd name="T121" fmla="*/ 0 h 124"/>
                <a:gd name="T122" fmla="*/ 0 w 2147"/>
                <a:gd name="T123" fmla="*/ 0 h 124"/>
                <a:gd name="T124" fmla="*/ 0 w 2147"/>
                <a:gd name="T125" fmla="*/ 0 h 124"/>
                <a:gd name="T126" fmla="*/ 0 w 2147"/>
                <a:gd name="T127" fmla="*/ 0 h 124"/>
                <a:gd name="T128" fmla="*/ 2147 w 2147"/>
                <a:gd name="T12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T126" t="T127" r="T128" b="T129"/>
              <a:pathLst>
                <a:path w="2147" h="124">
                  <a:moveTo>
                    <a:pt x="0" y="124"/>
                  </a:moveTo>
                  <a:lnTo>
                    <a:pt x="26" y="124"/>
                  </a:lnTo>
                  <a:lnTo>
                    <a:pt x="57" y="112"/>
                  </a:lnTo>
                  <a:lnTo>
                    <a:pt x="98" y="112"/>
                  </a:lnTo>
                  <a:lnTo>
                    <a:pt x="133" y="112"/>
                  </a:lnTo>
                  <a:lnTo>
                    <a:pt x="170" y="112"/>
                  </a:lnTo>
                  <a:lnTo>
                    <a:pt x="189" y="101"/>
                  </a:lnTo>
                  <a:lnTo>
                    <a:pt x="206" y="101"/>
                  </a:lnTo>
                  <a:lnTo>
                    <a:pt x="241" y="101"/>
                  </a:lnTo>
                  <a:lnTo>
                    <a:pt x="277" y="101"/>
                  </a:lnTo>
                  <a:lnTo>
                    <a:pt x="313" y="101"/>
                  </a:lnTo>
                  <a:lnTo>
                    <a:pt x="350" y="101"/>
                  </a:lnTo>
                  <a:lnTo>
                    <a:pt x="385" y="101"/>
                  </a:lnTo>
                  <a:lnTo>
                    <a:pt x="421" y="101"/>
                  </a:lnTo>
                  <a:lnTo>
                    <a:pt x="457" y="101"/>
                  </a:lnTo>
                  <a:lnTo>
                    <a:pt x="494" y="101"/>
                  </a:lnTo>
                  <a:lnTo>
                    <a:pt x="529" y="101"/>
                  </a:lnTo>
                  <a:lnTo>
                    <a:pt x="565" y="101"/>
                  </a:lnTo>
                  <a:lnTo>
                    <a:pt x="591" y="89"/>
                  </a:lnTo>
                  <a:lnTo>
                    <a:pt x="601" y="89"/>
                  </a:lnTo>
                  <a:lnTo>
                    <a:pt x="638" y="89"/>
                  </a:lnTo>
                  <a:lnTo>
                    <a:pt x="657" y="76"/>
                  </a:lnTo>
                  <a:lnTo>
                    <a:pt x="673" y="76"/>
                  </a:lnTo>
                  <a:lnTo>
                    <a:pt x="709" y="76"/>
                  </a:lnTo>
                  <a:lnTo>
                    <a:pt x="738" y="64"/>
                  </a:lnTo>
                  <a:lnTo>
                    <a:pt x="772" y="52"/>
                  </a:lnTo>
                  <a:lnTo>
                    <a:pt x="817" y="52"/>
                  </a:lnTo>
                  <a:lnTo>
                    <a:pt x="853" y="52"/>
                  </a:lnTo>
                  <a:lnTo>
                    <a:pt x="889" y="52"/>
                  </a:lnTo>
                  <a:lnTo>
                    <a:pt x="924" y="52"/>
                  </a:lnTo>
                  <a:lnTo>
                    <a:pt x="961" y="52"/>
                  </a:lnTo>
                  <a:lnTo>
                    <a:pt x="997" y="52"/>
                  </a:lnTo>
                  <a:lnTo>
                    <a:pt x="1033" y="52"/>
                  </a:lnTo>
                  <a:lnTo>
                    <a:pt x="1068" y="52"/>
                  </a:lnTo>
                  <a:lnTo>
                    <a:pt x="1105" y="52"/>
                  </a:lnTo>
                  <a:lnTo>
                    <a:pt x="1141" y="52"/>
                  </a:lnTo>
                  <a:lnTo>
                    <a:pt x="1176" y="52"/>
                  </a:lnTo>
                  <a:lnTo>
                    <a:pt x="1212" y="52"/>
                  </a:lnTo>
                  <a:lnTo>
                    <a:pt x="1249" y="52"/>
                  </a:lnTo>
                  <a:lnTo>
                    <a:pt x="1320" y="52"/>
                  </a:lnTo>
                  <a:lnTo>
                    <a:pt x="1356" y="52"/>
                  </a:lnTo>
                  <a:lnTo>
                    <a:pt x="1368" y="39"/>
                  </a:lnTo>
                  <a:lnTo>
                    <a:pt x="1392" y="39"/>
                  </a:lnTo>
                  <a:lnTo>
                    <a:pt x="1464" y="39"/>
                  </a:lnTo>
                  <a:lnTo>
                    <a:pt x="1500" y="39"/>
                  </a:lnTo>
                  <a:lnTo>
                    <a:pt x="1524" y="26"/>
                  </a:lnTo>
                  <a:lnTo>
                    <a:pt x="1536" y="26"/>
                  </a:lnTo>
                  <a:lnTo>
                    <a:pt x="1644" y="26"/>
                  </a:lnTo>
                  <a:lnTo>
                    <a:pt x="1680" y="26"/>
                  </a:lnTo>
                  <a:lnTo>
                    <a:pt x="1716" y="26"/>
                  </a:lnTo>
                  <a:lnTo>
                    <a:pt x="1752" y="26"/>
                  </a:lnTo>
                  <a:lnTo>
                    <a:pt x="1788" y="26"/>
                  </a:lnTo>
                  <a:lnTo>
                    <a:pt x="1824" y="26"/>
                  </a:lnTo>
                  <a:lnTo>
                    <a:pt x="1859" y="26"/>
                  </a:lnTo>
                  <a:lnTo>
                    <a:pt x="1896" y="26"/>
                  </a:lnTo>
                  <a:lnTo>
                    <a:pt x="1932" y="26"/>
                  </a:lnTo>
                  <a:lnTo>
                    <a:pt x="1963" y="14"/>
                  </a:lnTo>
                  <a:lnTo>
                    <a:pt x="2003" y="14"/>
                  </a:lnTo>
                  <a:lnTo>
                    <a:pt x="2040" y="14"/>
                  </a:lnTo>
                  <a:lnTo>
                    <a:pt x="2076" y="14"/>
                  </a:lnTo>
                  <a:lnTo>
                    <a:pt x="2112" y="14"/>
                  </a:lnTo>
                  <a:lnTo>
                    <a:pt x="2147" y="14"/>
                  </a:lnTo>
                  <a:lnTo>
                    <a:pt x="2147" y="0"/>
                  </a:lnTo>
                </a:path>
              </a:pathLst>
            </a:custGeom>
            <a:noFill/>
            <a:ln w="28440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AutoShape 136"/>
            <p:cNvSpPr>
              <a:spLocks noChangeArrowheads="1"/>
            </p:cNvSpPr>
            <p:nvPr/>
          </p:nvSpPr>
          <p:spPr bwMode="auto">
            <a:xfrm>
              <a:off x="5099" y="1322"/>
              <a:ext cx="107" cy="10"/>
            </a:xfrm>
            <a:custGeom>
              <a:avLst/>
              <a:gdLst>
                <a:gd name="T0" fmla="*/ 0 w 719"/>
                <a:gd name="T1" fmla="*/ 0 h 40"/>
                <a:gd name="T2" fmla="*/ 0 w 719"/>
                <a:gd name="T3" fmla="*/ 0 h 40"/>
                <a:gd name="T4" fmla="*/ 0 w 719"/>
                <a:gd name="T5" fmla="*/ 0 h 40"/>
                <a:gd name="T6" fmla="*/ 0 w 719"/>
                <a:gd name="T7" fmla="*/ 0 h 40"/>
                <a:gd name="T8" fmla="*/ 0 w 719"/>
                <a:gd name="T9" fmla="*/ 0 h 40"/>
                <a:gd name="T10" fmla="*/ 0 w 719"/>
                <a:gd name="T11" fmla="*/ 0 h 40"/>
                <a:gd name="T12" fmla="*/ 0 w 719"/>
                <a:gd name="T13" fmla="*/ 0 h 40"/>
                <a:gd name="T14" fmla="*/ 0 w 719"/>
                <a:gd name="T15" fmla="*/ 0 h 40"/>
                <a:gd name="T16" fmla="*/ 0 w 719"/>
                <a:gd name="T17" fmla="*/ 0 h 40"/>
                <a:gd name="T18" fmla="*/ 0 w 719"/>
                <a:gd name="T19" fmla="*/ 0 h 40"/>
                <a:gd name="T20" fmla="*/ 0 w 719"/>
                <a:gd name="T21" fmla="*/ 0 h 40"/>
                <a:gd name="T22" fmla="*/ 0 w 719"/>
                <a:gd name="T23" fmla="*/ 0 h 40"/>
                <a:gd name="T24" fmla="*/ 0 w 719"/>
                <a:gd name="T25" fmla="*/ 0 h 40"/>
                <a:gd name="T26" fmla="*/ 0 w 719"/>
                <a:gd name="T27" fmla="*/ 0 h 40"/>
                <a:gd name="T28" fmla="*/ 0 w 719"/>
                <a:gd name="T29" fmla="*/ 0 h 40"/>
                <a:gd name="T30" fmla="*/ 0 w 719"/>
                <a:gd name="T31" fmla="*/ 0 h 40"/>
                <a:gd name="T32" fmla="*/ 0 w 719"/>
                <a:gd name="T33" fmla="*/ 0 h 40"/>
                <a:gd name="T34" fmla="*/ 0 w 719"/>
                <a:gd name="T35" fmla="*/ 0 h 40"/>
                <a:gd name="T36" fmla="*/ 0 w 719"/>
                <a:gd name="T37" fmla="*/ 0 h 40"/>
                <a:gd name="T38" fmla="*/ 0 w 719"/>
                <a:gd name="T39" fmla="*/ 0 h 40"/>
                <a:gd name="T40" fmla="*/ 0 w 719"/>
                <a:gd name="T41" fmla="*/ 0 h 40"/>
                <a:gd name="T42" fmla="*/ 0 w 719"/>
                <a:gd name="T43" fmla="*/ 0 h 40"/>
                <a:gd name="T44" fmla="*/ 0 w 719"/>
                <a:gd name="T45" fmla="*/ 0 h 40"/>
                <a:gd name="T46" fmla="*/ 0 w 719"/>
                <a:gd name="T47" fmla="*/ 0 h 40"/>
                <a:gd name="T48" fmla="*/ 0 w 719"/>
                <a:gd name="T49" fmla="*/ 0 h 40"/>
                <a:gd name="T50" fmla="*/ 719 w 719"/>
                <a:gd name="T5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T48" t="T49" r="T50" b="T51"/>
              <a:pathLst>
                <a:path w="719" h="40">
                  <a:moveTo>
                    <a:pt x="0" y="40"/>
                  </a:moveTo>
                  <a:lnTo>
                    <a:pt x="37" y="40"/>
                  </a:lnTo>
                  <a:lnTo>
                    <a:pt x="73" y="40"/>
                  </a:lnTo>
                  <a:lnTo>
                    <a:pt x="108" y="40"/>
                  </a:lnTo>
                  <a:lnTo>
                    <a:pt x="144" y="40"/>
                  </a:lnTo>
                  <a:lnTo>
                    <a:pt x="181" y="40"/>
                  </a:lnTo>
                  <a:lnTo>
                    <a:pt x="205" y="27"/>
                  </a:lnTo>
                  <a:lnTo>
                    <a:pt x="217" y="27"/>
                  </a:lnTo>
                  <a:lnTo>
                    <a:pt x="252" y="27"/>
                  </a:lnTo>
                  <a:lnTo>
                    <a:pt x="258" y="14"/>
                  </a:lnTo>
                  <a:lnTo>
                    <a:pt x="288" y="14"/>
                  </a:lnTo>
                  <a:lnTo>
                    <a:pt x="299" y="0"/>
                  </a:lnTo>
                  <a:lnTo>
                    <a:pt x="325" y="0"/>
                  </a:lnTo>
                  <a:lnTo>
                    <a:pt x="361" y="0"/>
                  </a:lnTo>
                  <a:lnTo>
                    <a:pt x="396" y="0"/>
                  </a:lnTo>
                  <a:lnTo>
                    <a:pt x="432" y="0"/>
                  </a:lnTo>
                  <a:lnTo>
                    <a:pt x="468" y="0"/>
                  </a:lnTo>
                  <a:lnTo>
                    <a:pt x="505" y="0"/>
                  </a:lnTo>
                  <a:lnTo>
                    <a:pt x="540" y="0"/>
                  </a:lnTo>
                  <a:lnTo>
                    <a:pt x="576" y="0"/>
                  </a:lnTo>
                  <a:lnTo>
                    <a:pt x="612" y="0"/>
                  </a:lnTo>
                  <a:lnTo>
                    <a:pt x="648" y="0"/>
                  </a:lnTo>
                  <a:lnTo>
                    <a:pt x="683" y="0"/>
                  </a:lnTo>
                  <a:lnTo>
                    <a:pt x="719" y="0"/>
                  </a:lnTo>
                </a:path>
              </a:pathLst>
            </a:custGeom>
            <a:noFill/>
            <a:ln w="28440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5" name="AutoShape 137"/>
          <p:cNvSpPr>
            <a:spLocks noChangeArrowheads="1"/>
          </p:cNvSpPr>
          <p:nvPr/>
        </p:nvSpPr>
        <p:spPr bwMode="auto">
          <a:xfrm>
            <a:off x="3049587" y="4724400"/>
            <a:ext cx="3059113" cy="769936"/>
          </a:xfrm>
          <a:custGeom>
            <a:avLst/>
            <a:gdLst>
              <a:gd name="T0" fmla="*/ 2147483647 w 3250"/>
              <a:gd name="T1" fmla="*/ 2147483647 h 1488"/>
              <a:gd name="T2" fmla="*/ 2147483647 w 3250"/>
              <a:gd name="T3" fmla="*/ 2147483647 h 1488"/>
              <a:gd name="T4" fmla="*/ 2147483647 w 3250"/>
              <a:gd name="T5" fmla="*/ 2147483647 h 1488"/>
              <a:gd name="T6" fmla="*/ 2147483647 w 3250"/>
              <a:gd name="T7" fmla="*/ 2147483647 h 1488"/>
              <a:gd name="T8" fmla="*/ 2147483647 w 3250"/>
              <a:gd name="T9" fmla="*/ 2147483647 h 1488"/>
              <a:gd name="T10" fmla="*/ 2147483647 w 3250"/>
              <a:gd name="T11" fmla="*/ 2147483647 h 1488"/>
              <a:gd name="T12" fmla="*/ 2147483647 w 3250"/>
              <a:gd name="T13" fmla="*/ 2147483647 h 1488"/>
              <a:gd name="T14" fmla="*/ 2147483647 w 3250"/>
              <a:gd name="T15" fmla="*/ 2147483647 h 1488"/>
              <a:gd name="T16" fmla="*/ 2147483647 w 3250"/>
              <a:gd name="T17" fmla="*/ 2147483647 h 1488"/>
              <a:gd name="T18" fmla="*/ 2147483647 w 3250"/>
              <a:gd name="T19" fmla="*/ 2147483647 h 1488"/>
              <a:gd name="T20" fmla="*/ 2147483647 w 3250"/>
              <a:gd name="T21" fmla="*/ 2147483647 h 1488"/>
              <a:gd name="T22" fmla="*/ 2147483647 w 3250"/>
              <a:gd name="T23" fmla="*/ 2147483647 h 1488"/>
              <a:gd name="T24" fmla="*/ 2147483647 w 3250"/>
              <a:gd name="T25" fmla="*/ 2147483647 h 1488"/>
              <a:gd name="T26" fmla="*/ 2147483647 w 3250"/>
              <a:gd name="T27" fmla="*/ 2147483647 h 1488"/>
              <a:gd name="T28" fmla="*/ 2147483647 w 3250"/>
              <a:gd name="T29" fmla="*/ 2147483647 h 1488"/>
              <a:gd name="T30" fmla="*/ 2147483647 w 3250"/>
              <a:gd name="T31" fmla="*/ 2147483647 h 1488"/>
              <a:gd name="T32" fmla="*/ 2147483647 w 3250"/>
              <a:gd name="T33" fmla="*/ 2147483647 h 1488"/>
              <a:gd name="T34" fmla="*/ 2147483647 w 3250"/>
              <a:gd name="T35" fmla="*/ 2147483647 h 1488"/>
              <a:gd name="T36" fmla="*/ 2147483647 w 3250"/>
              <a:gd name="T37" fmla="*/ 2147483647 h 1488"/>
              <a:gd name="T38" fmla="*/ 2147483647 w 3250"/>
              <a:gd name="T39" fmla="*/ 2147483647 h 1488"/>
              <a:gd name="T40" fmla="*/ 2147483647 w 3250"/>
              <a:gd name="T41" fmla="*/ 2147483647 h 1488"/>
              <a:gd name="T42" fmla="*/ 2147483647 w 3250"/>
              <a:gd name="T43" fmla="*/ 2147483647 h 1488"/>
              <a:gd name="T44" fmla="*/ 2147483647 w 3250"/>
              <a:gd name="T45" fmla="*/ 2147483647 h 1488"/>
              <a:gd name="T46" fmla="*/ 2147483647 w 3250"/>
              <a:gd name="T47" fmla="*/ 2147483647 h 1488"/>
              <a:gd name="T48" fmla="*/ 2147483647 w 3250"/>
              <a:gd name="T49" fmla="*/ 2147483647 h 1488"/>
              <a:gd name="T50" fmla="*/ 2147483647 w 3250"/>
              <a:gd name="T51" fmla="*/ 2147483647 h 1488"/>
              <a:gd name="T52" fmla="*/ 2147483647 w 3250"/>
              <a:gd name="T53" fmla="*/ 2147483647 h 1488"/>
              <a:gd name="T54" fmla="*/ 2147483647 w 3250"/>
              <a:gd name="T55" fmla="*/ 2147483647 h 1488"/>
              <a:gd name="T56" fmla="*/ 2147483647 w 3250"/>
              <a:gd name="T57" fmla="*/ 2147483647 h 1488"/>
              <a:gd name="T58" fmla="*/ 2147483647 w 3250"/>
              <a:gd name="T59" fmla="*/ 2147483647 h 1488"/>
              <a:gd name="T60" fmla="*/ 2147483647 w 3250"/>
              <a:gd name="T61" fmla="*/ 2147483647 h 1488"/>
              <a:gd name="T62" fmla="*/ 2147483647 w 3250"/>
              <a:gd name="T63" fmla="*/ 2147483647 h 1488"/>
              <a:gd name="T64" fmla="*/ 2147483647 w 3250"/>
              <a:gd name="T65" fmla="*/ 2147483647 h 1488"/>
              <a:gd name="T66" fmla="*/ 2147483647 w 3250"/>
              <a:gd name="T67" fmla="*/ 2147483647 h 1488"/>
              <a:gd name="T68" fmla="*/ 2147483647 w 3250"/>
              <a:gd name="T69" fmla="*/ 2147483647 h 1488"/>
              <a:gd name="T70" fmla="*/ 2147483647 w 3250"/>
              <a:gd name="T71" fmla="*/ 2147483647 h 1488"/>
              <a:gd name="T72" fmla="*/ 2147483647 w 3250"/>
              <a:gd name="T73" fmla="*/ 2147483647 h 1488"/>
              <a:gd name="T74" fmla="*/ 2147483647 w 3250"/>
              <a:gd name="T75" fmla="*/ 2147483647 h 1488"/>
              <a:gd name="T76" fmla="*/ 2147483647 w 3250"/>
              <a:gd name="T77" fmla="*/ 2147483647 h 1488"/>
              <a:gd name="T78" fmla="*/ 2147483647 w 3250"/>
              <a:gd name="T79" fmla="*/ 2147483647 h 1488"/>
              <a:gd name="T80" fmla="*/ 2147483647 w 3250"/>
              <a:gd name="T81" fmla="*/ 2147483647 h 1488"/>
              <a:gd name="T82" fmla="*/ 2147483647 w 3250"/>
              <a:gd name="T83" fmla="*/ 2147483647 h 1488"/>
              <a:gd name="T84" fmla="*/ 2147483647 w 3250"/>
              <a:gd name="T85" fmla="*/ 2147483647 h 1488"/>
              <a:gd name="T86" fmla="*/ 2147483647 w 3250"/>
              <a:gd name="T87" fmla="*/ 2147483647 h 1488"/>
              <a:gd name="T88" fmla="*/ 2147483647 w 3250"/>
              <a:gd name="T89" fmla="*/ 2147483647 h 1488"/>
              <a:gd name="T90" fmla="*/ 2147483647 w 3250"/>
              <a:gd name="T91" fmla="*/ 2147483647 h 1488"/>
              <a:gd name="T92" fmla="*/ 2147483647 w 3250"/>
              <a:gd name="T93" fmla="*/ 2147483647 h 1488"/>
              <a:gd name="T94" fmla="*/ 2147483647 w 3250"/>
              <a:gd name="T95" fmla="*/ 2147483647 h 1488"/>
              <a:gd name="T96" fmla="*/ 2147483647 w 3250"/>
              <a:gd name="T97" fmla="*/ 2147483647 h 1488"/>
              <a:gd name="T98" fmla="*/ 2147483647 w 3250"/>
              <a:gd name="T99" fmla="*/ 2147483647 h 1488"/>
              <a:gd name="T100" fmla="*/ 2147483647 w 3250"/>
              <a:gd name="T101" fmla="*/ 2147483647 h 1488"/>
              <a:gd name="T102" fmla="*/ 2147483647 w 3250"/>
              <a:gd name="T103" fmla="*/ 2147483647 h 1488"/>
              <a:gd name="T104" fmla="*/ 0 w 3250"/>
              <a:gd name="T105" fmla="*/ 0 h 1488"/>
              <a:gd name="T106" fmla="*/ 3250 w 3250"/>
              <a:gd name="T107" fmla="*/ 1488 h 1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T104" t="T105" r="T106" b="T107"/>
            <a:pathLst>
              <a:path w="3250" h="1488">
                <a:moveTo>
                  <a:pt x="0" y="1488"/>
                </a:moveTo>
                <a:lnTo>
                  <a:pt x="12" y="1484"/>
                </a:lnTo>
                <a:lnTo>
                  <a:pt x="10" y="1452"/>
                </a:lnTo>
                <a:lnTo>
                  <a:pt x="13" y="1448"/>
                </a:lnTo>
                <a:lnTo>
                  <a:pt x="12" y="1371"/>
                </a:lnTo>
                <a:lnTo>
                  <a:pt x="18" y="1370"/>
                </a:lnTo>
                <a:lnTo>
                  <a:pt x="18" y="1325"/>
                </a:lnTo>
                <a:lnTo>
                  <a:pt x="24" y="1323"/>
                </a:lnTo>
                <a:lnTo>
                  <a:pt x="22" y="1277"/>
                </a:lnTo>
                <a:lnTo>
                  <a:pt x="27" y="1274"/>
                </a:lnTo>
                <a:lnTo>
                  <a:pt x="30" y="1212"/>
                </a:lnTo>
                <a:lnTo>
                  <a:pt x="36" y="1208"/>
                </a:lnTo>
                <a:lnTo>
                  <a:pt x="34" y="1149"/>
                </a:lnTo>
                <a:lnTo>
                  <a:pt x="40" y="1146"/>
                </a:lnTo>
                <a:lnTo>
                  <a:pt x="42" y="1125"/>
                </a:lnTo>
                <a:lnTo>
                  <a:pt x="49" y="1124"/>
                </a:lnTo>
                <a:lnTo>
                  <a:pt x="45" y="1100"/>
                </a:lnTo>
                <a:lnTo>
                  <a:pt x="51" y="1097"/>
                </a:lnTo>
                <a:lnTo>
                  <a:pt x="54" y="1070"/>
                </a:lnTo>
                <a:lnTo>
                  <a:pt x="55" y="1038"/>
                </a:lnTo>
                <a:lnTo>
                  <a:pt x="61" y="1037"/>
                </a:lnTo>
                <a:lnTo>
                  <a:pt x="61" y="1007"/>
                </a:lnTo>
                <a:lnTo>
                  <a:pt x="72" y="1007"/>
                </a:lnTo>
                <a:lnTo>
                  <a:pt x="72" y="953"/>
                </a:lnTo>
                <a:lnTo>
                  <a:pt x="81" y="953"/>
                </a:lnTo>
                <a:lnTo>
                  <a:pt x="81" y="936"/>
                </a:lnTo>
                <a:lnTo>
                  <a:pt x="82" y="936"/>
                </a:lnTo>
                <a:lnTo>
                  <a:pt x="84" y="905"/>
                </a:lnTo>
                <a:lnTo>
                  <a:pt x="90" y="906"/>
                </a:lnTo>
                <a:lnTo>
                  <a:pt x="90" y="869"/>
                </a:lnTo>
                <a:lnTo>
                  <a:pt x="96" y="867"/>
                </a:lnTo>
                <a:lnTo>
                  <a:pt x="97" y="851"/>
                </a:lnTo>
                <a:lnTo>
                  <a:pt x="105" y="851"/>
                </a:lnTo>
                <a:lnTo>
                  <a:pt x="102" y="834"/>
                </a:lnTo>
                <a:lnTo>
                  <a:pt x="109" y="833"/>
                </a:lnTo>
                <a:lnTo>
                  <a:pt x="109" y="810"/>
                </a:lnTo>
                <a:lnTo>
                  <a:pt x="115" y="809"/>
                </a:lnTo>
                <a:lnTo>
                  <a:pt x="115" y="798"/>
                </a:lnTo>
                <a:lnTo>
                  <a:pt x="117" y="792"/>
                </a:lnTo>
                <a:lnTo>
                  <a:pt x="121" y="786"/>
                </a:lnTo>
                <a:lnTo>
                  <a:pt x="124" y="774"/>
                </a:lnTo>
                <a:lnTo>
                  <a:pt x="126" y="768"/>
                </a:lnTo>
                <a:lnTo>
                  <a:pt x="130" y="759"/>
                </a:lnTo>
                <a:lnTo>
                  <a:pt x="129" y="752"/>
                </a:lnTo>
                <a:lnTo>
                  <a:pt x="136" y="746"/>
                </a:lnTo>
                <a:lnTo>
                  <a:pt x="132" y="735"/>
                </a:lnTo>
                <a:lnTo>
                  <a:pt x="141" y="723"/>
                </a:lnTo>
                <a:lnTo>
                  <a:pt x="141" y="714"/>
                </a:lnTo>
                <a:lnTo>
                  <a:pt x="144" y="707"/>
                </a:lnTo>
                <a:lnTo>
                  <a:pt x="153" y="699"/>
                </a:lnTo>
                <a:lnTo>
                  <a:pt x="157" y="690"/>
                </a:lnTo>
                <a:lnTo>
                  <a:pt x="160" y="678"/>
                </a:lnTo>
                <a:lnTo>
                  <a:pt x="163" y="669"/>
                </a:lnTo>
                <a:lnTo>
                  <a:pt x="169" y="662"/>
                </a:lnTo>
                <a:lnTo>
                  <a:pt x="177" y="651"/>
                </a:lnTo>
                <a:lnTo>
                  <a:pt x="184" y="647"/>
                </a:lnTo>
                <a:lnTo>
                  <a:pt x="186" y="630"/>
                </a:lnTo>
                <a:lnTo>
                  <a:pt x="196" y="626"/>
                </a:lnTo>
                <a:lnTo>
                  <a:pt x="201" y="618"/>
                </a:lnTo>
                <a:lnTo>
                  <a:pt x="216" y="612"/>
                </a:lnTo>
                <a:lnTo>
                  <a:pt x="214" y="597"/>
                </a:lnTo>
                <a:lnTo>
                  <a:pt x="226" y="593"/>
                </a:lnTo>
                <a:lnTo>
                  <a:pt x="241" y="588"/>
                </a:lnTo>
                <a:lnTo>
                  <a:pt x="243" y="576"/>
                </a:lnTo>
                <a:lnTo>
                  <a:pt x="256" y="572"/>
                </a:lnTo>
                <a:lnTo>
                  <a:pt x="259" y="563"/>
                </a:lnTo>
                <a:lnTo>
                  <a:pt x="268" y="558"/>
                </a:lnTo>
                <a:lnTo>
                  <a:pt x="268" y="549"/>
                </a:lnTo>
                <a:lnTo>
                  <a:pt x="277" y="548"/>
                </a:lnTo>
                <a:lnTo>
                  <a:pt x="280" y="534"/>
                </a:lnTo>
                <a:lnTo>
                  <a:pt x="288" y="528"/>
                </a:lnTo>
                <a:lnTo>
                  <a:pt x="301" y="522"/>
                </a:lnTo>
                <a:lnTo>
                  <a:pt x="315" y="521"/>
                </a:lnTo>
                <a:lnTo>
                  <a:pt x="324" y="507"/>
                </a:lnTo>
                <a:lnTo>
                  <a:pt x="342" y="503"/>
                </a:lnTo>
                <a:lnTo>
                  <a:pt x="348" y="495"/>
                </a:lnTo>
                <a:lnTo>
                  <a:pt x="360" y="491"/>
                </a:lnTo>
                <a:lnTo>
                  <a:pt x="370" y="486"/>
                </a:lnTo>
                <a:lnTo>
                  <a:pt x="390" y="480"/>
                </a:lnTo>
                <a:lnTo>
                  <a:pt x="423" y="479"/>
                </a:lnTo>
                <a:lnTo>
                  <a:pt x="424" y="471"/>
                </a:lnTo>
                <a:lnTo>
                  <a:pt x="433" y="470"/>
                </a:lnTo>
                <a:lnTo>
                  <a:pt x="442" y="464"/>
                </a:lnTo>
                <a:lnTo>
                  <a:pt x="459" y="458"/>
                </a:lnTo>
                <a:lnTo>
                  <a:pt x="465" y="452"/>
                </a:lnTo>
                <a:lnTo>
                  <a:pt x="478" y="449"/>
                </a:lnTo>
                <a:lnTo>
                  <a:pt x="486" y="438"/>
                </a:lnTo>
                <a:lnTo>
                  <a:pt x="499" y="438"/>
                </a:lnTo>
                <a:lnTo>
                  <a:pt x="514" y="435"/>
                </a:lnTo>
                <a:lnTo>
                  <a:pt x="513" y="428"/>
                </a:lnTo>
                <a:lnTo>
                  <a:pt x="520" y="425"/>
                </a:lnTo>
                <a:lnTo>
                  <a:pt x="522" y="420"/>
                </a:lnTo>
                <a:lnTo>
                  <a:pt x="538" y="419"/>
                </a:lnTo>
                <a:lnTo>
                  <a:pt x="540" y="410"/>
                </a:lnTo>
                <a:lnTo>
                  <a:pt x="570" y="410"/>
                </a:lnTo>
                <a:lnTo>
                  <a:pt x="571" y="402"/>
                </a:lnTo>
                <a:lnTo>
                  <a:pt x="588" y="401"/>
                </a:lnTo>
                <a:lnTo>
                  <a:pt x="589" y="392"/>
                </a:lnTo>
                <a:lnTo>
                  <a:pt x="616" y="392"/>
                </a:lnTo>
                <a:lnTo>
                  <a:pt x="615" y="381"/>
                </a:lnTo>
                <a:lnTo>
                  <a:pt x="643" y="383"/>
                </a:lnTo>
                <a:lnTo>
                  <a:pt x="645" y="378"/>
                </a:lnTo>
                <a:lnTo>
                  <a:pt x="658" y="380"/>
                </a:lnTo>
                <a:lnTo>
                  <a:pt x="664" y="371"/>
                </a:lnTo>
                <a:lnTo>
                  <a:pt x="690" y="371"/>
                </a:lnTo>
                <a:lnTo>
                  <a:pt x="688" y="365"/>
                </a:lnTo>
                <a:lnTo>
                  <a:pt x="706" y="366"/>
                </a:lnTo>
                <a:lnTo>
                  <a:pt x="708" y="359"/>
                </a:lnTo>
                <a:lnTo>
                  <a:pt x="720" y="359"/>
                </a:lnTo>
                <a:lnTo>
                  <a:pt x="723" y="353"/>
                </a:lnTo>
                <a:lnTo>
                  <a:pt x="750" y="354"/>
                </a:lnTo>
                <a:lnTo>
                  <a:pt x="750" y="347"/>
                </a:lnTo>
                <a:lnTo>
                  <a:pt x="792" y="347"/>
                </a:lnTo>
                <a:lnTo>
                  <a:pt x="796" y="339"/>
                </a:lnTo>
                <a:lnTo>
                  <a:pt x="814" y="338"/>
                </a:lnTo>
                <a:lnTo>
                  <a:pt x="829" y="335"/>
                </a:lnTo>
                <a:lnTo>
                  <a:pt x="829" y="330"/>
                </a:lnTo>
                <a:lnTo>
                  <a:pt x="850" y="335"/>
                </a:lnTo>
                <a:lnTo>
                  <a:pt x="850" y="323"/>
                </a:lnTo>
                <a:lnTo>
                  <a:pt x="885" y="326"/>
                </a:lnTo>
                <a:lnTo>
                  <a:pt x="885" y="318"/>
                </a:lnTo>
                <a:lnTo>
                  <a:pt x="898" y="320"/>
                </a:lnTo>
                <a:lnTo>
                  <a:pt x="904" y="315"/>
                </a:lnTo>
                <a:lnTo>
                  <a:pt x="918" y="315"/>
                </a:lnTo>
                <a:lnTo>
                  <a:pt x="922" y="305"/>
                </a:lnTo>
                <a:lnTo>
                  <a:pt x="942" y="306"/>
                </a:lnTo>
                <a:lnTo>
                  <a:pt x="943" y="297"/>
                </a:lnTo>
                <a:lnTo>
                  <a:pt x="985" y="296"/>
                </a:lnTo>
                <a:lnTo>
                  <a:pt x="987" y="290"/>
                </a:lnTo>
                <a:lnTo>
                  <a:pt x="1020" y="293"/>
                </a:lnTo>
                <a:lnTo>
                  <a:pt x="1018" y="281"/>
                </a:lnTo>
                <a:lnTo>
                  <a:pt x="1030" y="282"/>
                </a:lnTo>
                <a:lnTo>
                  <a:pt x="1030" y="273"/>
                </a:lnTo>
                <a:lnTo>
                  <a:pt x="1081" y="275"/>
                </a:lnTo>
                <a:lnTo>
                  <a:pt x="1081" y="267"/>
                </a:lnTo>
                <a:lnTo>
                  <a:pt x="1105" y="269"/>
                </a:lnTo>
                <a:lnTo>
                  <a:pt x="1107" y="255"/>
                </a:lnTo>
                <a:lnTo>
                  <a:pt x="1158" y="254"/>
                </a:lnTo>
                <a:lnTo>
                  <a:pt x="1158" y="245"/>
                </a:lnTo>
                <a:lnTo>
                  <a:pt x="1198" y="246"/>
                </a:lnTo>
                <a:lnTo>
                  <a:pt x="1200" y="236"/>
                </a:lnTo>
                <a:lnTo>
                  <a:pt x="1212" y="236"/>
                </a:lnTo>
                <a:lnTo>
                  <a:pt x="1213" y="227"/>
                </a:lnTo>
                <a:lnTo>
                  <a:pt x="1260" y="228"/>
                </a:lnTo>
                <a:lnTo>
                  <a:pt x="1260" y="216"/>
                </a:lnTo>
                <a:lnTo>
                  <a:pt x="1291" y="215"/>
                </a:lnTo>
                <a:lnTo>
                  <a:pt x="1290" y="209"/>
                </a:lnTo>
                <a:lnTo>
                  <a:pt x="1320" y="209"/>
                </a:lnTo>
                <a:lnTo>
                  <a:pt x="1320" y="200"/>
                </a:lnTo>
                <a:lnTo>
                  <a:pt x="1345" y="200"/>
                </a:lnTo>
                <a:lnTo>
                  <a:pt x="1345" y="192"/>
                </a:lnTo>
                <a:lnTo>
                  <a:pt x="1408" y="192"/>
                </a:lnTo>
                <a:lnTo>
                  <a:pt x="1410" y="185"/>
                </a:lnTo>
                <a:lnTo>
                  <a:pt x="1438" y="185"/>
                </a:lnTo>
                <a:lnTo>
                  <a:pt x="1443" y="176"/>
                </a:lnTo>
                <a:lnTo>
                  <a:pt x="1483" y="177"/>
                </a:lnTo>
                <a:lnTo>
                  <a:pt x="1485" y="168"/>
                </a:lnTo>
                <a:lnTo>
                  <a:pt x="1549" y="171"/>
                </a:lnTo>
                <a:lnTo>
                  <a:pt x="1549" y="161"/>
                </a:lnTo>
                <a:lnTo>
                  <a:pt x="1656" y="161"/>
                </a:lnTo>
                <a:lnTo>
                  <a:pt x="1656" y="150"/>
                </a:lnTo>
                <a:lnTo>
                  <a:pt x="1702" y="152"/>
                </a:lnTo>
                <a:lnTo>
                  <a:pt x="1707" y="143"/>
                </a:lnTo>
                <a:lnTo>
                  <a:pt x="1744" y="141"/>
                </a:lnTo>
                <a:lnTo>
                  <a:pt x="1743" y="135"/>
                </a:lnTo>
                <a:lnTo>
                  <a:pt x="1816" y="137"/>
                </a:lnTo>
                <a:lnTo>
                  <a:pt x="1815" y="129"/>
                </a:lnTo>
                <a:lnTo>
                  <a:pt x="1912" y="129"/>
                </a:lnTo>
                <a:lnTo>
                  <a:pt x="1914" y="122"/>
                </a:lnTo>
                <a:lnTo>
                  <a:pt x="1929" y="123"/>
                </a:lnTo>
                <a:lnTo>
                  <a:pt x="1930" y="116"/>
                </a:lnTo>
                <a:lnTo>
                  <a:pt x="1953" y="117"/>
                </a:lnTo>
                <a:lnTo>
                  <a:pt x="1956" y="113"/>
                </a:lnTo>
                <a:lnTo>
                  <a:pt x="1990" y="111"/>
                </a:lnTo>
                <a:lnTo>
                  <a:pt x="1992" y="105"/>
                </a:lnTo>
                <a:lnTo>
                  <a:pt x="2017" y="107"/>
                </a:lnTo>
                <a:lnTo>
                  <a:pt x="2020" y="101"/>
                </a:lnTo>
                <a:lnTo>
                  <a:pt x="2143" y="99"/>
                </a:lnTo>
                <a:lnTo>
                  <a:pt x="2143" y="93"/>
                </a:lnTo>
                <a:lnTo>
                  <a:pt x="2185" y="93"/>
                </a:lnTo>
                <a:lnTo>
                  <a:pt x="2187" y="90"/>
                </a:lnTo>
                <a:lnTo>
                  <a:pt x="2202" y="92"/>
                </a:lnTo>
                <a:lnTo>
                  <a:pt x="2202" y="86"/>
                </a:lnTo>
                <a:lnTo>
                  <a:pt x="2268" y="87"/>
                </a:lnTo>
                <a:lnTo>
                  <a:pt x="2268" y="78"/>
                </a:lnTo>
                <a:lnTo>
                  <a:pt x="2361" y="80"/>
                </a:lnTo>
                <a:lnTo>
                  <a:pt x="2361" y="75"/>
                </a:lnTo>
                <a:lnTo>
                  <a:pt x="2436" y="75"/>
                </a:lnTo>
                <a:lnTo>
                  <a:pt x="2437" y="69"/>
                </a:lnTo>
                <a:lnTo>
                  <a:pt x="2518" y="68"/>
                </a:lnTo>
                <a:lnTo>
                  <a:pt x="2518" y="59"/>
                </a:lnTo>
                <a:lnTo>
                  <a:pt x="2610" y="62"/>
                </a:lnTo>
                <a:lnTo>
                  <a:pt x="2610" y="56"/>
                </a:lnTo>
                <a:lnTo>
                  <a:pt x="2625" y="59"/>
                </a:lnTo>
                <a:lnTo>
                  <a:pt x="2626" y="51"/>
                </a:lnTo>
                <a:lnTo>
                  <a:pt x="2662" y="53"/>
                </a:lnTo>
                <a:lnTo>
                  <a:pt x="2662" y="42"/>
                </a:lnTo>
                <a:lnTo>
                  <a:pt x="2757" y="42"/>
                </a:lnTo>
                <a:lnTo>
                  <a:pt x="2757" y="35"/>
                </a:lnTo>
                <a:lnTo>
                  <a:pt x="2823" y="35"/>
                </a:lnTo>
                <a:lnTo>
                  <a:pt x="2821" y="29"/>
                </a:lnTo>
                <a:lnTo>
                  <a:pt x="2967" y="30"/>
                </a:lnTo>
                <a:lnTo>
                  <a:pt x="2970" y="23"/>
                </a:lnTo>
                <a:lnTo>
                  <a:pt x="3133" y="20"/>
                </a:lnTo>
                <a:lnTo>
                  <a:pt x="3135" y="14"/>
                </a:lnTo>
                <a:lnTo>
                  <a:pt x="3150" y="15"/>
                </a:lnTo>
                <a:lnTo>
                  <a:pt x="3148" y="9"/>
                </a:lnTo>
                <a:lnTo>
                  <a:pt x="3229" y="6"/>
                </a:lnTo>
                <a:lnTo>
                  <a:pt x="3228" y="0"/>
                </a:lnTo>
                <a:lnTo>
                  <a:pt x="3250" y="0"/>
                </a:lnTo>
              </a:path>
            </a:pathLst>
          </a:custGeom>
          <a:noFill/>
          <a:ln w="28440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138"/>
          <p:cNvSpPr txBox="1">
            <a:spLocks noChangeArrowheads="1"/>
          </p:cNvSpPr>
          <p:nvPr/>
        </p:nvSpPr>
        <p:spPr bwMode="auto">
          <a:xfrm rot="16200000">
            <a:off x="725019" y="4408955"/>
            <a:ext cx="3429001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K-M estimated rate 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(%)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 Box 12"/>
          <p:cNvSpPr txBox="1">
            <a:spLocks noChangeArrowheads="1"/>
          </p:cNvSpPr>
          <p:nvPr/>
        </p:nvSpPr>
        <p:spPr bwMode="auto">
          <a:xfrm>
            <a:off x="3405187" y="6019800"/>
            <a:ext cx="2384425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Months</a:t>
            </a:r>
          </a:p>
        </p:txBody>
      </p:sp>
      <p:cxnSp>
        <p:nvCxnSpPr>
          <p:cNvPr id="48" name="Straight Connector 47"/>
          <p:cNvCxnSpPr/>
          <p:nvPr/>
        </p:nvCxnSpPr>
        <p:spPr>
          <a:xfrm rot="5400000" flipH="1" flipV="1">
            <a:off x="1881981" y="4571206"/>
            <a:ext cx="2133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 Box 121"/>
          <p:cNvSpPr txBox="1">
            <a:spLocks noChangeArrowheads="1"/>
          </p:cNvSpPr>
          <p:nvPr/>
        </p:nvSpPr>
        <p:spPr bwMode="auto">
          <a:xfrm>
            <a:off x="3152774" y="3124200"/>
            <a:ext cx="903109" cy="40229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0000" tIns="46800" rIns="90000" bIns="46800">
            <a:spAutoFit/>
          </a:bodyPr>
          <a:lstStyle/>
          <a:p>
            <a:pPr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p=0.03</a:t>
            </a:r>
            <a:endParaRPr lang="en-GB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494640" y="2286000"/>
            <a:ext cx="2514599" cy="4462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Non-CABG related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209800" y="304800"/>
            <a:ext cx="504881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PLATO Trial Results</a:t>
            </a:r>
            <a:endParaRPr lang="en-US" sz="4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Slide Number Placeholder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77AC-08AC-44D1-BC92-2FF8AA6FEF8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676400"/>
            <a:ext cx="37091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u="sng" dirty="0" smtClean="0">
                <a:latin typeface="Times New Roman" pitchFamily="18" charset="0"/>
                <a:cs typeface="Times New Roman" pitchFamily="18" charset="0"/>
              </a:rPr>
              <a:t>Side effects outcome: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9600" y="2514600"/>
          <a:ext cx="8077200" cy="328813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733800"/>
                <a:gridCol w="1524000"/>
                <a:gridCol w="1676400"/>
                <a:gridCol w="1143000"/>
              </a:tblGrid>
              <a:tr h="470112">
                <a:tc>
                  <a:txBody>
                    <a:bodyPr/>
                    <a:lstStyle/>
                    <a:p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Ticagrelor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Clopidogrel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P-value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0112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Dyspnea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13.8%</a:t>
                      </a:r>
                      <a:endParaRPr lang="en-US" sz="2000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7.8%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&lt;0.001</a:t>
                      </a:r>
                      <a:endParaRPr lang="en-US" sz="20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1376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Ventricular pauses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5.8</a:t>
                      </a:r>
                      <a:endParaRPr lang="en-US" sz="2000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3.6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0.01</a:t>
                      </a:r>
                      <a:endParaRPr lang="en-US" sz="20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Syncope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0.8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0.8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196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Pacemaker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implantation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0.9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0.9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0.87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Increase in uric acid by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0.2mg/dl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en-US" sz="2000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&lt;0.001</a:t>
                      </a:r>
                      <a:endParaRPr lang="en-US" sz="20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39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Increase in Cr by 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11±22</a:t>
                      </a:r>
                      <a:endParaRPr lang="en-US" sz="2000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9±22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&lt;0.001</a:t>
                      </a:r>
                      <a:endParaRPr lang="en-US" sz="20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09800" y="304800"/>
            <a:ext cx="504881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PLATO Trial Results</a:t>
            </a:r>
            <a:endParaRPr lang="en-US" sz="4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77AC-08AC-44D1-BC92-2FF8AA6FEF8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676400"/>
            <a:ext cx="8763000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Patients with ACS (STEMI), treatment with ticagrelor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v.s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   clopidogrel: </a:t>
            </a:r>
          </a:p>
          <a:p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500" u="sng" dirty="0" smtClean="0">
                <a:latin typeface="Times New Roman" pitchFamily="18" charset="0"/>
                <a:cs typeface="Times New Roman" pitchFamily="18" charset="0"/>
              </a:rPr>
              <a:t>Significantly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reduces rate of death from vascular causes, MI, </a:t>
            </a:r>
          </a:p>
          <a:p>
            <a:pPr lvl="1"/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   or stroke &amp; risk of stent thrombosis</a:t>
            </a:r>
          </a:p>
          <a:p>
            <a:pPr>
              <a:buFont typeface="Courier New" pitchFamily="49" charset="0"/>
              <a:buChar char="o"/>
            </a:pP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 No significant increase in rate of overall major &amp; CABG </a:t>
            </a:r>
          </a:p>
          <a:p>
            <a:pPr lvl="1"/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    related bleeding 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D/C 5 days before CABG</a:t>
            </a: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500" u="sng" dirty="0" smtClean="0">
                <a:latin typeface="Times New Roman" pitchFamily="18" charset="0"/>
                <a:cs typeface="Times New Roman" pitchFamily="18" charset="0"/>
              </a:rPr>
              <a:t>Significantly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increases in the rate of non–CABG-related </a:t>
            </a:r>
          </a:p>
          <a:p>
            <a:pPr lvl="1"/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   bleeding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304800"/>
            <a:ext cx="504881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PLATO Trial Results</a:t>
            </a:r>
            <a:endParaRPr lang="en-US" sz="4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77AC-08AC-44D1-BC92-2FF8AA6FEF8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04800"/>
            <a:ext cx="71637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Ticagrelor in Specific Populations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133600"/>
            <a:ext cx="4867679" cy="3554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Elderly (≥ 75 yr)</a:t>
            </a:r>
          </a:p>
          <a:p>
            <a:pPr>
              <a:buFont typeface="Wingdings" pitchFamily="2" charset="2"/>
              <a:buChar char="Ø"/>
            </a:pP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Diabetic patient</a:t>
            </a:r>
          </a:p>
          <a:p>
            <a:pPr>
              <a:buFont typeface="Wingdings" pitchFamily="2" charset="2"/>
              <a:buChar char="Ø"/>
            </a:pP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Patient with CKD</a:t>
            </a:r>
          </a:p>
          <a:p>
            <a:pPr>
              <a:buFont typeface="Wingdings" pitchFamily="2" charset="2"/>
              <a:buChar char="Ø"/>
            </a:pP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Patient with history of TIA/stroke</a:t>
            </a:r>
          </a:p>
          <a:p>
            <a:pPr>
              <a:buFont typeface="Wingdings" pitchFamily="2" charset="2"/>
              <a:buChar char="Ø"/>
            </a:pP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Patient with low body weight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77AC-08AC-44D1-BC92-2FF8AA6FEF8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05200" y="2209800"/>
            <a:ext cx="1981200" cy="83820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Study population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5029200"/>
            <a:ext cx="1447800" cy="68580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Ticagrelor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38800" y="3657600"/>
            <a:ext cx="1981200" cy="83820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≥ 75 yr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7800" y="3657600"/>
            <a:ext cx="1981200" cy="83820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&lt; 75 yr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05400" y="5029200"/>
            <a:ext cx="1447800" cy="68580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Ticagrelor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4600" y="5029200"/>
            <a:ext cx="1676400" cy="68580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Clopidogrel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0" y="5029200"/>
            <a:ext cx="1676400" cy="68580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Clopidogrel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2819400" y="3048000"/>
            <a:ext cx="15240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724400" y="3048000"/>
            <a:ext cx="15240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1600200" y="45720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H="1">
            <a:off x="2705100" y="4533900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5943600" y="45720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6200000" flipH="1">
            <a:off x="6972300" y="4533900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1371600"/>
            <a:ext cx="1447800" cy="1206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/>
          <p:cNvSpPr txBox="1"/>
          <p:nvPr/>
        </p:nvSpPr>
        <p:spPr>
          <a:xfrm>
            <a:off x="2362200" y="304800"/>
            <a:ext cx="44691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Ticagrelor in Elderly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77AC-08AC-44D1-BC92-2FF8AA6FEF8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43200" y="152400"/>
            <a:ext cx="3810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Abbreviations</a:t>
            </a:r>
            <a:endParaRPr lang="en-US" sz="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1295400"/>
            <a:ext cx="5034135" cy="5186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fib: Atrial fibrillation</a:t>
            </a:r>
          </a:p>
          <a:p>
            <a:endParaRPr lang="en-US" sz="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CKD: Chronic kidney disease</a:t>
            </a:r>
          </a:p>
          <a:p>
            <a:pPr>
              <a:buFont typeface="Arial" pitchFamily="34" charset="0"/>
              <a:buChar char="•"/>
            </a:pPr>
            <a:endParaRPr lang="en-US" sz="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TIA: transient ischemia attack</a:t>
            </a:r>
          </a:p>
          <a:p>
            <a:pPr>
              <a:buFont typeface="Arial" pitchFamily="34" charset="0"/>
              <a:buChar char="•"/>
            </a:pPr>
            <a:endParaRPr lang="en-US" sz="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K-M: Kaplan Meier</a:t>
            </a:r>
          </a:p>
          <a:p>
            <a:pPr>
              <a:buFont typeface="Arial" pitchFamily="34" charset="0"/>
              <a:buChar char="•"/>
            </a:pPr>
            <a:endParaRPr lang="en-US" sz="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TIMI: Thrombolytic In Myocardial Infarction</a:t>
            </a:r>
          </a:p>
          <a:p>
            <a:endParaRPr lang="en-US" sz="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D/C: Discontinue</a:t>
            </a:r>
          </a:p>
          <a:p>
            <a:endParaRPr lang="en-US" sz="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HR: Hazard ratio</a:t>
            </a:r>
          </a:p>
          <a:p>
            <a:pPr>
              <a:buFont typeface="Arial" pitchFamily="34" charset="0"/>
              <a:buChar char="•"/>
            </a:pPr>
            <a:endParaRPr lang="en-US" sz="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GPI: Glycoprotein inhibitors</a:t>
            </a:r>
          </a:p>
          <a:p>
            <a:pPr>
              <a:buFont typeface="Arial" pitchFamily="34" charset="0"/>
              <a:buChar char="•"/>
            </a:pPr>
            <a:endParaRPr lang="en-US" sz="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MD: Maintenance dose</a:t>
            </a:r>
          </a:p>
          <a:p>
            <a:pPr>
              <a:buFont typeface="Arial" pitchFamily="34" charset="0"/>
              <a:buChar char="•"/>
            </a:pPr>
            <a:endParaRPr lang="en-US" sz="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LD: Loading dose</a:t>
            </a:r>
          </a:p>
          <a:p>
            <a:pPr>
              <a:buFont typeface="Arial" pitchFamily="34" charset="0"/>
              <a:buChar char="•"/>
            </a:pPr>
            <a:endParaRPr lang="en-US" sz="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Bid: twice per day</a:t>
            </a:r>
          </a:p>
          <a:p>
            <a:pPr>
              <a:buFont typeface="Arial" pitchFamily="34" charset="0"/>
              <a:buChar char="•"/>
            </a:pPr>
            <a:endParaRPr lang="en-US" sz="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Qd: once per day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77AC-08AC-44D1-BC92-2FF8AA6FEF8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angle 293"/>
          <p:cNvSpPr>
            <a:spLocks noChangeArrowheads="1"/>
          </p:cNvSpPr>
          <p:nvPr/>
        </p:nvSpPr>
        <p:spPr bwMode="auto">
          <a:xfrm>
            <a:off x="4546600" y="2959100"/>
            <a:ext cx="109538" cy="109538"/>
          </a:xfrm>
          <a:prstGeom prst="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>
              <a:solidFill>
                <a:srgbClr val="00B050"/>
              </a:solidFill>
            </a:endParaRPr>
          </a:p>
        </p:txBody>
      </p:sp>
      <p:sp>
        <p:nvSpPr>
          <p:cNvPr id="121" name="Rectangle 295"/>
          <p:cNvSpPr>
            <a:spLocks noChangeAspect="1" noChangeArrowheads="1"/>
          </p:cNvSpPr>
          <p:nvPr/>
        </p:nvSpPr>
        <p:spPr bwMode="auto">
          <a:xfrm>
            <a:off x="4241800" y="3187700"/>
            <a:ext cx="228600" cy="228600"/>
          </a:xfrm>
          <a:prstGeom prst="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>
              <a:solidFill>
                <a:srgbClr val="00B050"/>
              </a:solidFill>
            </a:endParaRPr>
          </a:p>
        </p:txBody>
      </p:sp>
      <p:sp>
        <p:nvSpPr>
          <p:cNvPr id="123" name="Rectangle 297"/>
          <p:cNvSpPr>
            <a:spLocks noChangeArrowheads="1"/>
          </p:cNvSpPr>
          <p:nvPr/>
        </p:nvSpPr>
        <p:spPr bwMode="auto">
          <a:xfrm>
            <a:off x="2717800" y="2959100"/>
            <a:ext cx="71493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 b="1" dirty="0" smtClean="0">
                <a:solidFill>
                  <a:srgbClr val="00B050"/>
                </a:solidFill>
                <a:latin typeface="Helvetica" pitchFamily="8" charset="0"/>
              </a:rPr>
              <a:t> </a:t>
            </a:r>
            <a:r>
              <a:rPr lang="en-US" sz="1600" b="1" u="sng" dirty="0">
                <a:solidFill>
                  <a:srgbClr val="00B050"/>
                </a:solidFill>
                <a:latin typeface="Helvetica" pitchFamily="8" charset="0"/>
              </a:rPr>
              <a:t>&gt;</a:t>
            </a:r>
            <a:r>
              <a:rPr lang="en-US" sz="1600" b="1" dirty="0">
                <a:solidFill>
                  <a:srgbClr val="00B050"/>
                </a:solidFill>
                <a:latin typeface="Helvetica" pitchFamily="8" charset="0"/>
              </a:rPr>
              <a:t> </a:t>
            </a:r>
            <a:r>
              <a:rPr lang="en-US" sz="1600" b="1" dirty="0" smtClean="0">
                <a:solidFill>
                  <a:srgbClr val="00B050"/>
                </a:solidFill>
                <a:latin typeface="Helvetica" pitchFamily="8" charset="0"/>
              </a:rPr>
              <a:t>75 yr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124" name="Rectangle 298"/>
          <p:cNvSpPr>
            <a:spLocks noChangeArrowheads="1"/>
          </p:cNvSpPr>
          <p:nvPr/>
        </p:nvSpPr>
        <p:spPr bwMode="auto">
          <a:xfrm>
            <a:off x="2717800" y="3263900"/>
            <a:ext cx="71493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 b="1" dirty="0" smtClean="0">
                <a:solidFill>
                  <a:srgbClr val="00B050"/>
                </a:solidFill>
                <a:latin typeface="Helvetica" pitchFamily="8" charset="0"/>
              </a:rPr>
              <a:t> </a:t>
            </a:r>
            <a:r>
              <a:rPr lang="en-US" sz="1600" b="1" dirty="0">
                <a:solidFill>
                  <a:srgbClr val="00B050"/>
                </a:solidFill>
                <a:latin typeface="Helvetica" pitchFamily="8" charset="0"/>
              </a:rPr>
              <a:t>&lt; </a:t>
            </a:r>
            <a:r>
              <a:rPr lang="en-US" sz="1600" b="1" dirty="0" smtClean="0">
                <a:solidFill>
                  <a:srgbClr val="00B050"/>
                </a:solidFill>
                <a:latin typeface="Helvetica" pitchFamily="8" charset="0"/>
              </a:rPr>
              <a:t>75 yr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125" name="Line 6"/>
          <p:cNvSpPr>
            <a:spLocks noChangeShapeType="1"/>
          </p:cNvSpPr>
          <p:nvPr/>
        </p:nvSpPr>
        <p:spPr bwMode="auto">
          <a:xfrm flipV="1">
            <a:off x="2487612" y="4940300"/>
            <a:ext cx="1588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" name="Line 7"/>
          <p:cNvSpPr>
            <a:spLocks noChangeShapeType="1"/>
          </p:cNvSpPr>
          <p:nvPr/>
        </p:nvSpPr>
        <p:spPr bwMode="auto">
          <a:xfrm flipV="1">
            <a:off x="3198812" y="4940300"/>
            <a:ext cx="1588" cy="381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" name="Line 8"/>
          <p:cNvSpPr>
            <a:spLocks noChangeShapeType="1"/>
          </p:cNvSpPr>
          <p:nvPr/>
        </p:nvSpPr>
        <p:spPr bwMode="auto">
          <a:xfrm flipV="1">
            <a:off x="3808412" y="4940300"/>
            <a:ext cx="1588" cy="381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" name="Line 9"/>
          <p:cNvSpPr>
            <a:spLocks noChangeShapeType="1"/>
          </p:cNvSpPr>
          <p:nvPr/>
        </p:nvSpPr>
        <p:spPr bwMode="auto">
          <a:xfrm flipV="1">
            <a:off x="4341812" y="4940300"/>
            <a:ext cx="1588" cy="381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" name="Line 10"/>
          <p:cNvSpPr>
            <a:spLocks noChangeShapeType="1"/>
          </p:cNvSpPr>
          <p:nvPr/>
        </p:nvSpPr>
        <p:spPr bwMode="auto">
          <a:xfrm flipV="1">
            <a:off x="4799012" y="4940300"/>
            <a:ext cx="1588" cy="381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" name="Rectangle 38"/>
          <p:cNvSpPr>
            <a:spLocks noChangeArrowheads="1"/>
          </p:cNvSpPr>
          <p:nvPr/>
        </p:nvSpPr>
        <p:spPr bwMode="auto">
          <a:xfrm>
            <a:off x="2392362" y="5099050"/>
            <a:ext cx="317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latin typeface="Helvetica" pitchFamily="8" charset="0"/>
              </a:rPr>
              <a:t>0.5</a:t>
            </a:r>
            <a:endParaRPr lang="en-US"/>
          </a:p>
        </p:txBody>
      </p:sp>
      <p:sp>
        <p:nvSpPr>
          <p:cNvPr id="133" name="Rectangle 39"/>
          <p:cNvSpPr>
            <a:spLocks noChangeArrowheads="1"/>
          </p:cNvSpPr>
          <p:nvPr/>
        </p:nvSpPr>
        <p:spPr bwMode="auto">
          <a:xfrm>
            <a:off x="4729162" y="5029200"/>
            <a:ext cx="1154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Rectangle 64"/>
          <p:cNvSpPr>
            <a:spLocks noChangeArrowheads="1"/>
          </p:cNvSpPr>
          <p:nvPr/>
        </p:nvSpPr>
        <p:spPr bwMode="auto">
          <a:xfrm>
            <a:off x="3098800" y="5168900"/>
            <a:ext cx="132388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Ticagrelor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Better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Rectangle 66"/>
          <p:cNvSpPr>
            <a:spLocks noChangeArrowheads="1"/>
          </p:cNvSpPr>
          <p:nvPr/>
        </p:nvSpPr>
        <p:spPr bwMode="auto">
          <a:xfrm>
            <a:off x="4805362" y="5334000"/>
            <a:ext cx="26930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HR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Line 90"/>
          <p:cNvSpPr>
            <a:spLocks noChangeShapeType="1"/>
          </p:cNvSpPr>
          <p:nvPr/>
        </p:nvSpPr>
        <p:spPr bwMode="auto">
          <a:xfrm flipV="1">
            <a:off x="7191375" y="5170488"/>
            <a:ext cx="1588" cy="38100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" name="Line 9"/>
          <p:cNvSpPr>
            <a:spLocks noChangeShapeType="1"/>
          </p:cNvSpPr>
          <p:nvPr/>
        </p:nvSpPr>
        <p:spPr bwMode="auto">
          <a:xfrm flipV="1">
            <a:off x="4494212" y="5092700"/>
            <a:ext cx="1588" cy="381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Line 10"/>
          <p:cNvSpPr>
            <a:spLocks noChangeShapeType="1"/>
          </p:cNvSpPr>
          <p:nvPr/>
        </p:nvSpPr>
        <p:spPr bwMode="auto">
          <a:xfrm flipV="1">
            <a:off x="4951412" y="5092700"/>
            <a:ext cx="1588" cy="381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Line 15"/>
          <p:cNvSpPr>
            <a:spLocks noChangeShapeType="1"/>
          </p:cNvSpPr>
          <p:nvPr/>
        </p:nvSpPr>
        <p:spPr bwMode="auto">
          <a:xfrm flipV="1">
            <a:off x="7167562" y="4953000"/>
            <a:ext cx="1588" cy="127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7" name="Rectangle 40"/>
          <p:cNvSpPr>
            <a:spLocks noChangeArrowheads="1"/>
          </p:cNvSpPr>
          <p:nvPr/>
        </p:nvSpPr>
        <p:spPr bwMode="auto">
          <a:xfrm>
            <a:off x="7167562" y="5029200"/>
            <a:ext cx="12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 dirty="0">
                <a:latin typeface="Helvetica" pitchFamily="8" charset="0"/>
              </a:rPr>
              <a:t>2</a:t>
            </a:r>
            <a:endParaRPr lang="en-US" dirty="0"/>
          </a:p>
        </p:txBody>
      </p:sp>
      <p:sp>
        <p:nvSpPr>
          <p:cNvPr id="151" name="Rectangle 65"/>
          <p:cNvSpPr>
            <a:spLocks noChangeArrowheads="1"/>
          </p:cNvSpPr>
          <p:nvPr/>
        </p:nvSpPr>
        <p:spPr bwMode="auto">
          <a:xfrm>
            <a:off x="5262562" y="5181600"/>
            <a:ext cx="142821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Clopidogrel Better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4" name="Straight Connector 153"/>
          <p:cNvCxnSpPr>
            <a:stCxn id="125" idx="1"/>
          </p:cNvCxnSpPr>
          <p:nvPr/>
        </p:nvCxnSpPr>
        <p:spPr>
          <a:xfrm rot="16200000" flipH="1">
            <a:off x="4822031" y="2607469"/>
            <a:ext cx="12700" cy="4678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>
            <a:off x="2824162" y="5105400"/>
            <a:ext cx="41148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>
            <a:stCxn id="129" idx="1"/>
          </p:cNvCxnSpPr>
          <p:nvPr/>
        </p:nvCxnSpPr>
        <p:spPr>
          <a:xfrm rot="5400000" flipH="1" flipV="1">
            <a:off x="3590131" y="3725069"/>
            <a:ext cx="2425700" cy="4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4165600" y="3035300"/>
            <a:ext cx="838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>
            <a:off x="4013200" y="3340100"/>
            <a:ext cx="60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TextBox 178"/>
          <p:cNvSpPr txBox="1"/>
          <p:nvPr/>
        </p:nvSpPr>
        <p:spPr>
          <a:xfrm>
            <a:off x="5491162" y="3048000"/>
            <a:ext cx="1521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P-value= 0.56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1574800" y="2501900"/>
            <a:ext cx="1252009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CV death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5" name="Rectangle 297"/>
          <p:cNvSpPr>
            <a:spLocks noChangeArrowheads="1"/>
          </p:cNvSpPr>
          <p:nvPr/>
        </p:nvSpPr>
        <p:spPr bwMode="auto">
          <a:xfrm>
            <a:off x="2108200" y="4254500"/>
            <a:ext cx="71493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 b="1" dirty="0" smtClean="0">
                <a:solidFill>
                  <a:srgbClr val="00B050"/>
                </a:solidFill>
                <a:latin typeface="Helvetica" pitchFamily="8" charset="0"/>
              </a:rPr>
              <a:t> </a:t>
            </a:r>
            <a:r>
              <a:rPr lang="en-US" sz="1600" b="1" u="sng" dirty="0">
                <a:solidFill>
                  <a:srgbClr val="00B050"/>
                </a:solidFill>
                <a:latin typeface="Helvetica" pitchFamily="8" charset="0"/>
              </a:rPr>
              <a:t>&gt;</a:t>
            </a:r>
            <a:r>
              <a:rPr lang="en-US" sz="1600" b="1" dirty="0">
                <a:solidFill>
                  <a:srgbClr val="00B050"/>
                </a:solidFill>
                <a:latin typeface="Helvetica" pitchFamily="8" charset="0"/>
              </a:rPr>
              <a:t> </a:t>
            </a:r>
            <a:r>
              <a:rPr lang="en-US" sz="1600" b="1" dirty="0" smtClean="0">
                <a:solidFill>
                  <a:srgbClr val="00B050"/>
                </a:solidFill>
                <a:latin typeface="Helvetica" pitchFamily="8" charset="0"/>
              </a:rPr>
              <a:t>75 yr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196" name="Rectangle 298"/>
          <p:cNvSpPr>
            <a:spLocks noChangeArrowheads="1"/>
          </p:cNvSpPr>
          <p:nvPr/>
        </p:nvSpPr>
        <p:spPr bwMode="auto">
          <a:xfrm>
            <a:off x="2108200" y="4559300"/>
            <a:ext cx="71493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 b="1" dirty="0" smtClean="0">
                <a:solidFill>
                  <a:srgbClr val="00B050"/>
                </a:solidFill>
                <a:latin typeface="Helvetica" pitchFamily="8" charset="0"/>
              </a:rPr>
              <a:t> </a:t>
            </a:r>
            <a:r>
              <a:rPr lang="en-US" sz="1600" b="1" dirty="0">
                <a:solidFill>
                  <a:srgbClr val="00B050"/>
                </a:solidFill>
                <a:latin typeface="Helvetica" pitchFamily="8" charset="0"/>
              </a:rPr>
              <a:t>&lt; </a:t>
            </a:r>
            <a:r>
              <a:rPr lang="en-US" sz="1600" b="1" dirty="0" smtClean="0">
                <a:solidFill>
                  <a:srgbClr val="00B050"/>
                </a:solidFill>
                <a:latin typeface="Helvetica" pitchFamily="8" charset="0"/>
              </a:rPr>
              <a:t>75 yr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5491162" y="4191000"/>
            <a:ext cx="1521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P-value= 0.81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8" name="Rectangle 293"/>
          <p:cNvSpPr>
            <a:spLocks noChangeArrowheads="1"/>
          </p:cNvSpPr>
          <p:nvPr/>
        </p:nvSpPr>
        <p:spPr bwMode="auto">
          <a:xfrm>
            <a:off x="3556000" y="4330700"/>
            <a:ext cx="152400" cy="109538"/>
          </a:xfrm>
          <a:prstGeom prst="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>
              <a:solidFill>
                <a:srgbClr val="00B050"/>
              </a:solidFill>
            </a:endParaRPr>
          </a:p>
        </p:txBody>
      </p:sp>
      <p:sp>
        <p:nvSpPr>
          <p:cNvPr id="199" name="Rectangle 293"/>
          <p:cNvSpPr>
            <a:spLocks noChangeArrowheads="1"/>
          </p:cNvSpPr>
          <p:nvPr/>
        </p:nvSpPr>
        <p:spPr bwMode="auto">
          <a:xfrm>
            <a:off x="3860800" y="4559300"/>
            <a:ext cx="109538" cy="109538"/>
          </a:xfrm>
          <a:prstGeom prst="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>
              <a:solidFill>
                <a:srgbClr val="00B050"/>
              </a:solidFill>
            </a:endParaRPr>
          </a:p>
        </p:txBody>
      </p:sp>
      <p:cxnSp>
        <p:nvCxnSpPr>
          <p:cNvPr id="200" name="Straight Connector 199"/>
          <p:cNvCxnSpPr/>
          <p:nvPr/>
        </p:nvCxnSpPr>
        <p:spPr>
          <a:xfrm>
            <a:off x="3022600" y="4635500"/>
            <a:ext cx="2438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 rot="10800000">
            <a:off x="2794000" y="4406900"/>
            <a:ext cx="2667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TextBox 201"/>
          <p:cNvSpPr txBox="1"/>
          <p:nvPr/>
        </p:nvSpPr>
        <p:spPr>
          <a:xfrm>
            <a:off x="1574800" y="3721100"/>
            <a:ext cx="2089033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Stent thrombosis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141"/>
          <p:cNvSpPr txBox="1">
            <a:spLocks noChangeArrowheads="1"/>
          </p:cNvSpPr>
          <p:nvPr/>
        </p:nvSpPr>
        <p:spPr bwMode="auto">
          <a:xfrm>
            <a:off x="228600" y="1371600"/>
            <a:ext cx="1676400" cy="5561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000" u="sng" dirty="0" smtClean="0">
                <a:latin typeface="Times New Roman" pitchFamily="18" charset="0"/>
                <a:cs typeface="Times New Roman" pitchFamily="18" charset="0"/>
              </a:rPr>
              <a:t>Efficacy :</a:t>
            </a:r>
            <a:endParaRPr lang="en-GB" sz="3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362200" y="304800"/>
            <a:ext cx="44691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Ticagrelor in Elderly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38200" y="5867400"/>
            <a:ext cx="74676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Ticagrelor decreases CV death &amp; stent thrombosis risk in both age groups with no significant difference</a:t>
            </a:r>
            <a:endParaRPr lang="en-US" sz="2400" dirty="0"/>
          </a:p>
        </p:txBody>
      </p:sp>
      <p:sp>
        <p:nvSpPr>
          <p:cNvPr id="56" name="Slide Number Placeholder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77AC-08AC-44D1-BC92-2FF8AA6FEF8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2513012" y="5029200"/>
            <a:ext cx="1588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3224212" y="5029200"/>
            <a:ext cx="1588" cy="381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3833812" y="5029200"/>
            <a:ext cx="1588" cy="381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V="1">
            <a:off x="4367212" y="5029200"/>
            <a:ext cx="1588" cy="381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V="1">
            <a:off x="4824412" y="5029200"/>
            <a:ext cx="1588" cy="381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8"/>
          <p:cNvSpPr>
            <a:spLocks noChangeArrowheads="1"/>
          </p:cNvSpPr>
          <p:nvPr/>
        </p:nvSpPr>
        <p:spPr bwMode="auto">
          <a:xfrm>
            <a:off x="2417762" y="5187950"/>
            <a:ext cx="28854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latin typeface="Times New Roman" pitchFamily="18" charset="0"/>
                <a:cs typeface="Times New Roman" pitchFamily="18" charset="0"/>
              </a:rPr>
              <a:t>0.5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39"/>
          <p:cNvSpPr>
            <a:spLocks noChangeArrowheads="1"/>
          </p:cNvSpPr>
          <p:nvPr/>
        </p:nvSpPr>
        <p:spPr bwMode="auto">
          <a:xfrm>
            <a:off x="4754562" y="5118100"/>
            <a:ext cx="1154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64"/>
          <p:cNvSpPr>
            <a:spLocks noChangeArrowheads="1"/>
          </p:cNvSpPr>
          <p:nvPr/>
        </p:nvSpPr>
        <p:spPr bwMode="auto">
          <a:xfrm>
            <a:off x="2997200" y="5270500"/>
            <a:ext cx="16995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Ticagrelor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Better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66"/>
          <p:cNvSpPr>
            <a:spLocks noChangeArrowheads="1"/>
          </p:cNvSpPr>
          <p:nvPr/>
        </p:nvSpPr>
        <p:spPr bwMode="auto">
          <a:xfrm>
            <a:off x="4724400" y="5410200"/>
            <a:ext cx="26930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HR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flipV="1">
            <a:off x="4519612" y="5181600"/>
            <a:ext cx="1588" cy="381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 flipV="1">
            <a:off x="4976812" y="5181600"/>
            <a:ext cx="1588" cy="381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V="1">
            <a:off x="7192962" y="5041900"/>
            <a:ext cx="1588" cy="127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40"/>
          <p:cNvSpPr>
            <a:spLocks noChangeArrowheads="1"/>
          </p:cNvSpPr>
          <p:nvPr/>
        </p:nvSpPr>
        <p:spPr bwMode="auto">
          <a:xfrm>
            <a:off x="7192962" y="5118100"/>
            <a:ext cx="1154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65"/>
          <p:cNvSpPr>
            <a:spLocks noChangeArrowheads="1"/>
          </p:cNvSpPr>
          <p:nvPr/>
        </p:nvSpPr>
        <p:spPr bwMode="auto">
          <a:xfrm>
            <a:off x="5130800" y="5194300"/>
            <a:ext cx="18360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1" dirty="0">
                <a:latin typeface="Times New Roman" pitchFamily="18" charset="0"/>
                <a:cs typeface="Times New Roman" pitchFamily="18" charset="0"/>
              </a:rPr>
              <a:t>Clopidogrel Better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>
            <a:stCxn id="6" idx="1"/>
          </p:cNvCxnSpPr>
          <p:nvPr/>
        </p:nvCxnSpPr>
        <p:spPr>
          <a:xfrm rot="16200000" flipH="1">
            <a:off x="4847431" y="2696369"/>
            <a:ext cx="12700" cy="4678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849562" y="5194300"/>
            <a:ext cx="41148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0" idx="1"/>
          </p:cNvCxnSpPr>
          <p:nvPr/>
        </p:nvCxnSpPr>
        <p:spPr>
          <a:xfrm rot="5400000" flipH="1">
            <a:off x="3517900" y="3721100"/>
            <a:ext cx="2590800" cy="2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97"/>
          <p:cNvSpPr>
            <a:spLocks noChangeArrowheads="1"/>
          </p:cNvSpPr>
          <p:nvPr/>
        </p:nvSpPr>
        <p:spPr bwMode="auto">
          <a:xfrm>
            <a:off x="2773362" y="4279900"/>
            <a:ext cx="9201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75 yr</a:t>
            </a:r>
            <a:endParaRPr lang="en-US" sz="2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98"/>
          <p:cNvSpPr>
            <a:spLocks noChangeArrowheads="1"/>
          </p:cNvSpPr>
          <p:nvPr/>
        </p:nvSpPr>
        <p:spPr bwMode="auto">
          <a:xfrm>
            <a:off x="2773362" y="4584700"/>
            <a:ext cx="9201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en-US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75 yr</a:t>
            </a:r>
            <a:endParaRPr lang="en-US" sz="2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24600" y="4267200"/>
            <a:ext cx="18197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P-value= 0.96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93"/>
          <p:cNvSpPr>
            <a:spLocks noChangeArrowheads="1"/>
          </p:cNvSpPr>
          <p:nvPr/>
        </p:nvSpPr>
        <p:spPr bwMode="auto">
          <a:xfrm>
            <a:off x="5135562" y="4356100"/>
            <a:ext cx="76200" cy="109538"/>
          </a:xfrm>
          <a:prstGeom prst="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3"/>
          <p:cNvSpPr>
            <a:spLocks noChangeArrowheads="1"/>
          </p:cNvSpPr>
          <p:nvPr/>
        </p:nvSpPr>
        <p:spPr bwMode="auto">
          <a:xfrm>
            <a:off x="5135562" y="4584700"/>
            <a:ext cx="109538" cy="109538"/>
          </a:xfrm>
          <a:prstGeom prst="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4830762" y="4660900"/>
            <a:ext cx="838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0800000">
            <a:off x="4525962" y="4432300"/>
            <a:ext cx="1447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990600" y="3733800"/>
            <a:ext cx="2933816" cy="43088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Non CABG major bleed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8600" y="1447800"/>
            <a:ext cx="235673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u="sng" dirty="0" smtClean="0">
                <a:latin typeface="Times New Roman" pitchFamily="18" charset="0"/>
                <a:cs typeface="Times New Roman" pitchFamily="18" charset="0"/>
              </a:rPr>
              <a:t>Bleeding risk:</a:t>
            </a:r>
            <a:endParaRPr lang="en-US" sz="3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293"/>
          <p:cNvSpPr>
            <a:spLocks noChangeArrowheads="1"/>
          </p:cNvSpPr>
          <p:nvPr/>
        </p:nvSpPr>
        <p:spPr bwMode="auto">
          <a:xfrm>
            <a:off x="4800600" y="3124200"/>
            <a:ext cx="76200" cy="109538"/>
          </a:xfrm>
          <a:prstGeom prst="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293"/>
          <p:cNvSpPr>
            <a:spLocks noChangeArrowheads="1"/>
          </p:cNvSpPr>
          <p:nvPr/>
        </p:nvSpPr>
        <p:spPr bwMode="auto">
          <a:xfrm>
            <a:off x="4800600" y="3352800"/>
            <a:ext cx="152400" cy="152400"/>
          </a:xfrm>
          <a:prstGeom prst="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4495800" y="3429000"/>
            <a:ext cx="838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0800000">
            <a:off x="4191000" y="3200400"/>
            <a:ext cx="1447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143000" y="2514600"/>
            <a:ext cx="1555234" cy="43088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Major bleed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297"/>
          <p:cNvSpPr>
            <a:spLocks noChangeArrowheads="1"/>
          </p:cNvSpPr>
          <p:nvPr/>
        </p:nvSpPr>
        <p:spPr bwMode="auto">
          <a:xfrm>
            <a:off x="2971800" y="2971800"/>
            <a:ext cx="9201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75 yr</a:t>
            </a:r>
            <a:endParaRPr lang="en-US" sz="2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298"/>
          <p:cNvSpPr>
            <a:spLocks noChangeArrowheads="1"/>
          </p:cNvSpPr>
          <p:nvPr/>
        </p:nvSpPr>
        <p:spPr bwMode="auto">
          <a:xfrm>
            <a:off x="2971800" y="3276600"/>
            <a:ext cx="9201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en-US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75 yr</a:t>
            </a:r>
            <a:endParaRPr lang="en-US" sz="2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48400" y="2971800"/>
            <a:ext cx="18197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P-value= 0.89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362200" y="304800"/>
            <a:ext cx="44691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Ticagrelor in Elderly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524000" y="5867400"/>
            <a:ext cx="6248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Ticagrelor increases bleeding risk in both age groups with no significant difference</a:t>
            </a:r>
            <a:endParaRPr lang="en-US" sz="2400" dirty="0"/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77AC-08AC-44D1-BC92-2FF8AA6FEF8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2590800"/>
          <a:ext cx="8305799" cy="24795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530835"/>
                <a:gridCol w="1208553"/>
                <a:gridCol w="1653102"/>
                <a:gridCol w="1836859"/>
                <a:gridCol w="958362"/>
                <a:gridCol w="1118088"/>
              </a:tblGrid>
              <a:tr h="533400">
                <a:tc gridSpan="2">
                  <a:txBody>
                    <a:bodyPr/>
                    <a:lstStyle/>
                    <a:p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Ticagrelor</a:t>
                      </a:r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Clopidogrel</a:t>
                      </a:r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Age(yr)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KM%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KM%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HR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P-value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7494">
                <a:tc rowSpan="2"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Dyspnea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≥ 75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18.8</a:t>
                      </a:r>
                      <a:endParaRPr lang="en-US" sz="1800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12.2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1.63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0.21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398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&lt; 75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14.2</a:t>
                      </a:r>
                      <a:endParaRPr lang="en-US" sz="1800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7.8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1.89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482">
                <a:tc rowSpan="2"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Ventricular pauses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≥ 75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7.2</a:t>
                      </a:r>
                      <a:endParaRPr lang="en-US" sz="1800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6.9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1.06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0.14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317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&lt; 75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5.5</a:t>
                      </a:r>
                      <a:endParaRPr lang="en-US" sz="1800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2.9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1.92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" y="1447800"/>
            <a:ext cx="20933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u="sng" dirty="0" smtClean="0">
                <a:latin typeface="Times New Roman" pitchFamily="18" charset="0"/>
                <a:cs typeface="Times New Roman" pitchFamily="18" charset="0"/>
              </a:rPr>
              <a:t>Side effects:</a:t>
            </a:r>
            <a:endParaRPr lang="en-US" sz="3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0" y="304800"/>
            <a:ext cx="44691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Ticagrelor in Elderly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5867400"/>
            <a:ext cx="6248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More S.E with ticagrelor in both age groups with no significant difference</a:t>
            </a:r>
            <a:endParaRPr lang="en-US" sz="2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77AC-08AC-44D1-BC92-2FF8AA6FEF8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0"/>
            <a:ext cx="899160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No evidence of an age-by-treatment interaction in term of: </a:t>
            </a:r>
          </a:p>
          <a:p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 Risk of CV death, MI, stroke</a:t>
            </a:r>
          </a:p>
          <a:p>
            <a:pPr lvl="1"/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 Risk of major bleeding</a:t>
            </a:r>
          </a:p>
          <a:p>
            <a:pPr lvl="1">
              <a:buFont typeface="Courier New" pitchFamily="49" charset="0"/>
              <a:buChar char="o"/>
            </a:pP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Courier New" pitchFamily="49" charset="0"/>
              <a:buChar char="o"/>
            </a:pP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Side-effects (more common with ticagrelor)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2200" y="228600"/>
            <a:ext cx="44691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Ticagrelor in Elderly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77AC-08AC-44D1-BC92-2FF8AA6FEF8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62000" y="2057400"/>
          <a:ext cx="7772400" cy="364590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732280"/>
                <a:gridCol w="1338580"/>
                <a:gridCol w="1417320"/>
                <a:gridCol w="1496060"/>
                <a:gridCol w="1788160"/>
              </a:tblGrid>
              <a:tr h="456742">
                <a:tc gridSpan="2"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Ticagrelor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Clopidogrel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P-value (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int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0088">
                <a:tc rowSpan="2"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1ry endpoint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Non-DM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8.4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10.2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0.49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0088">
                <a:tc v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DM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14.1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16.2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0088">
                <a:tc rowSpan="2">
                  <a:txBody>
                    <a:bodyPr/>
                    <a:lstStyle/>
                    <a:p>
                      <a:r>
                        <a:rPr kumimoji="0" lang="en-US" sz="20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Definite stent thrombosis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Non-DM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1.3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1.8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0.89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0088">
                <a:tc v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DM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1.6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2.4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1103">
                <a:tc rowSpan="2"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Major bleeding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Non-DM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7.6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0.1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8215">
                <a:tc v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DM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9.9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0088">
                <a:tc rowSpan="2"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Non CABG related bleed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Non-DM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4.1</a:t>
                      </a:r>
                      <a:endParaRPr lang="en-US" sz="2000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3.4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0.69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5866">
                <a:tc v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DM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5.5</a:t>
                      </a:r>
                      <a:endParaRPr lang="en-US" sz="2000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4.9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52400" y="1371600"/>
            <a:ext cx="625203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u="sng" dirty="0" smtClean="0">
                <a:latin typeface="Times New Roman" pitchFamily="18" charset="0"/>
                <a:cs typeface="Times New Roman" pitchFamily="18" charset="0"/>
              </a:rPr>
              <a:t>Outcomes in relation to diabetes status:</a:t>
            </a:r>
            <a:endParaRPr lang="en-US" sz="3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228600"/>
            <a:ext cx="47544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Ticagrelor in Diabetes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5867400"/>
            <a:ext cx="8382000" cy="8002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300" dirty="0" smtClean="0"/>
              <a:t>Ticagrelor decreases CV death &amp; stent thrombosis but increases  bleeding risk in both groups with no significant difference</a:t>
            </a:r>
            <a:endParaRPr lang="en-US" sz="23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77AC-08AC-44D1-BC92-2FF8AA6FEF8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33400" y="1981200"/>
          <a:ext cx="8077200" cy="35763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974427"/>
                <a:gridCol w="1525693"/>
                <a:gridCol w="1376680"/>
                <a:gridCol w="1600200"/>
                <a:gridCol w="1600200"/>
              </a:tblGrid>
              <a:tr h="381000">
                <a:tc gridSpan="2"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Ticagrelor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Clopidogrel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P-value (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int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5600">
                <a:tc rowSpan="2"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1ry endpoint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HbA1C&lt;6%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8.2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0.24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HbA1C≥6%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11.4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14.2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6400">
                <a:tc rowSpan="2">
                  <a:txBody>
                    <a:bodyPr/>
                    <a:lstStyle/>
                    <a:p>
                      <a:r>
                        <a:rPr kumimoji="0" lang="en-US" sz="20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Definite stent thrombosis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HbA1C&lt;6%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1.4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1.4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0.51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0520">
                <a:tc v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HbA1C≥6%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1.3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5760">
                <a:tc rowSpan="2"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Major bleeding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HbA1C&lt;6%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10.9</a:t>
                      </a:r>
                      <a:endParaRPr lang="en-US" sz="2000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8.8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0.08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5280">
                <a:tc v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HbA1C≥6%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12.3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12.6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5280">
                <a:tc rowSpan="2"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Non CABG related bleed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HbA1C&lt;6%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4.2</a:t>
                      </a:r>
                      <a:endParaRPr lang="en-US" sz="2000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2.9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0.47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4800">
                <a:tc v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HbA1C≥6%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4.8</a:t>
                      </a:r>
                      <a:endParaRPr lang="en-US" sz="2000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4.2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52400" y="1295400"/>
            <a:ext cx="521168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u="sng" dirty="0" smtClean="0">
                <a:latin typeface="Times New Roman" pitchFamily="18" charset="0"/>
                <a:cs typeface="Times New Roman" pitchFamily="18" charset="0"/>
              </a:rPr>
              <a:t>Outcomes in relation to HbA1C:</a:t>
            </a:r>
            <a:endParaRPr lang="en-US" sz="3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228600"/>
            <a:ext cx="47544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Ticagrelor in Diabetes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5867400"/>
            <a:ext cx="8382000" cy="8002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300" dirty="0" smtClean="0"/>
              <a:t>Ticagrelor decreases CV death &amp; stent thrombosis but increases  bleeding risk in both groups with no significant difference</a:t>
            </a:r>
            <a:endParaRPr lang="en-US" sz="23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77AC-08AC-44D1-BC92-2FF8AA6FEF8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0"/>
            <a:ext cx="645561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u="sng" dirty="0" smtClean="0">
                <a:latin typeface="Times New Roman" pitchFamily="18" charset="0"/>
                <a:cs typeface="Times New Roman" pitchFamily="18" charset="0"/>
              </a:rPr>
              <a:t>Outcomes in relation to type of diabetes:</a:t>
            </a:r>
            <a:endParaRPr lang="en-US" sz="3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7135" y="2590800"/>
            <a:ext cx="891686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No significant difference among DM1 &amp; DM2 in terms of risk of:</a:t>
            </a:r>
          </a:p>
          <a:p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  CV death, MI, stroke (p=0.73)</a:t>
            </a:r>
          </a:p>
          <a:p>
            <a:pPr lvl="1">
              <a:buFont typeface="Courier New" pitchFamily="49" charset="0"/>
              <a:buChar char="o"/>
            </a:pP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  All causes of death (p= 0.39)</a:t>
            </a:r>
          </a:p>
          <a:p>
            <a:pPr lvl="1">
              <a:buFont typeface="Courier New" pitchFamily="49" charset="0"/>
              <a:buChar char="o"/>
            </a:pP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  Major bleeding (p=0.08)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304800"/>
            <a:ext cx="47544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Ticagrelor in Diabetes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77AC-08AC-44D1-BC92-2FF8AA6FEF8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133600"/>
            <a:ext cx="8458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Ticagrelor, when compared with clopidogrel:</a:t>
            </a:r>
          </a:p>
          <a:p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   Reduces ischemic events in ACS patients irrespective of:</a:t>
            </a:r>
          </a:p>
          <a:p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lvl="4">
              <a:buFont typeface="Wingdings" pitchFamily="2" charset="2"/>
              <a:buChar char="ü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Diabetic status</a:t>
            </a:r>
          </a:p>
          <a:p>
            <a:pPr lvl="4">
              <a:buFont typeface="Wingdings" pitchFamily="2" charset="2"/>
              <a:buChar char="ü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Glycemic control</a:t>
            </a:r>
          </a:p>
          <a:p>
            <a:pPr lvl="4">
              <a:buFont typeface="Wingdings" pitchFamily="2" charset="2"/>
              <a:buChar char="ü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Without increase in major bleeding events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Notched Right Arrow 3"/>
          <p:cNvSpPr/>
          <p:nvPr/>
        </p:nvSpPr>
        <p:spPr>
          <a:xfrm>
            <a:off x="533400" y="3429000"/>
            <a:ext cx="457200" cy="228600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33600" y="304800"/>
            <a:ext cx="47544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Ticagrelor in Diabetes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77AC-08AC-44D1-BC92-2FF8AA6FEF8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133600"/>
            <a:ext cx="4199055" cy="304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124198" y="2514599"/>
            <a:ext cx="16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Clopidogrel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398" y="3733799"/>
            <a:ext cx="137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Ticagrelor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2514599"/>
            <a:ext cx="91439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 =0.13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198" y="2133599"/>
            <a:ext cx="241055" cy="2807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5257800"/>
            <a:ext cx="2270608" cy="28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52400" y="1295400"/>
            <a:ext cx="25197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u="sng" dirty="0" smtClean="0">
                <a:latin typeface="Times New Roman" pitchFamily="18" charset="0"/>
                <a:cs typeface="Times New Roman" pitchFamily="18" charset="0"/>
              </a:rPr>
              <a:t>CV death risk: </a:t>
            </a:r>
            <a:endParaRPr lang="en-US" sz="3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57598" y="4952999"/>
            <a:ext cx="41549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90800" y="304800"/>
            <a:ext cx="4041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Ticagrelor in CKD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9600" y="5867400"/>
            <a:ext cx="7848600" cy="8002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300" dirty="0" smtClean="0"/>
              <a:t>Ticagrelor decreases CV death risk in both groups with no significant difference but more in renal insufficiency</a:t>
            </a:r>
            <a:endParaRPr lang="en-US" sz="2300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77AC-08AC-44D1-BC92-2FF8AA6FEF8E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133600"/>
            <a:ext cx="4631706" cy="3096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5257800"/>
            <a:ext cx="243839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3612" y="2286000"/>
            <a:ext cx="336547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562600" y="2362200"/>
            <a:ext cx="9144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 =0.92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447800"/>
            <a:ext cx="31918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u="sng" dirty="0" smtClean="0">
                <a:latin typeface="Times New Roman" pitchFamily="18" charset="0"/>
                <a:cs typeface="Times New Roman" pitchFamily="18" charset="0"/>
              </a:rPr>
              <a:t>Bleeding Outcome:</a:t>
            </a:r>
            <a:endParaRPr lang="en-US" sz="3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3352800"/>
            <a:ext cx="15292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Clopidogrel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2438400"/>
            <a:ext cx="13434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Ticagrelor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5562600"/>
            <a:ext cx="3505201" cy="110799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Risk of:</a:t>
            </a:r>
          </a:p>
          <a:p>
            <a:pPr>
              <a:buFont typeface="Courier New" pitchFamily="49" charset="0"/>
              <a:buChar char="o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Non-CABG bleed: p= 0.77</a:t>
            </a:r>
          </a:p>
          <a:p>
            <a:pPr>
              <a:buFont typeface="Courier New" pitchFamily="49" charset="0"/>
              <a:buChar char="o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Intracranial bleed: p= 0.96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14800" y="5943600"/>
            <a:ext cx="487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Numerically lower in ticagrelor group with RF versus normal renal function</a:t>
            </a:r>
          </a:p>
        </p:txBody>
      </p:sp>
      <p:sp>
        <p:nvSpPr>
          <p:cNvPr id="11" name="Right Brace 10"/>
          <p:cNvSpPr/>
          <p:nvPr/>
        </p:nvSpPr>
        <p:spPr>
          <a:xfrm>
            <a:off x="3886200" y="5943600"/>
            <a:ext cx="228600" cy="609600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76600" y="4876800"/>
            <a:ext cx="41549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90800" y="304800"/>
            <a:ext cx="4041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Ticagrelor in CKD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77AC-08AC-44D1-BC92-2FF8AA6FEF8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152400"/>
            <a:ext cx="210826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Outline</a:t>
            </a:r>
            <a:endParaRPr lang="en-US" sz="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371600"/>
            <a:ext cx="8153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Novel anti-platelets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Comparison between anti-platelets</a:t>
            </a:r>
          </a:p>
          <a:p>
            <a:pPr lvl="1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Plato trial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Ticagrelor in specific populations</a:t>
            </a:r>
          </a:p>
          <a:p>
            <a:pPr lvl="2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Ticagrelor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-drug interactions</a:t>
            </a:r>
          </a:p>
          <a:p>
            <a:pPr lvl="1">
              <a:buFont typeface="Wingdings" pitchFamily="2" charset="2"/>
              <a:buChar char="Ø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TRITON TIMI 38 trial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Prasugrel in specific populations</a:t>
            </a:r>
          </a:p>
          <a:p>
            <a:pPr lvl="2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Prasugrel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-drug interactions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77AC-08AC-44D1-BC92-2FF8AA6FEF8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676400"/>
            <a:ext cx="86868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Ticagrelor is more effective than clopidogrel in patients with ACS: </a:t>
            </a:r>
          </a:p>
          <a:p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Regardless of renal function</a:t>
            </a:r>
          </a:p>
          <a:p>
            <a:pPr lvl="2">
              <a:buFont typeface="Courier New" pitchFamily="49" charset="0"/>
              <a:buChar char="o"/>
            </a:pP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Benefits are larger at poor renal function </a:t>
            </a:r>
          </a:p>
          <a:p>
            <a:pPr>
              <a:buFont typeface="Courier New" pitchFamily="49" charset="0"/>
              <a:buChar char="o"/>
            </a:pP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No need for dose reduction to prevent major bleeding</a:t>
            </a:r>
          </a:p>
          <a:p>
            <a:pPr>
              <a:buFont typeface="Courier New" pitchFamily="49" charset="0"/>
              <a:buChar char="o"/>
            </a:pP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More risk of dyspnea </a:t>
            </a:r>
            <a:r>
              <a:rPr lang="en-US" sz="2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(p=0.04)</a:t>
            </a:r>
            <a:endParaRPr lang="en-US" sz="25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304800"/>
            <a:ext cx="4041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Ticagrelor in CKD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77AC-08AC-44D1-BC92-2FF8AA6FEF8E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66800" y="2667000"/>
          <a:ext cx="7010400" cy="222707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590800"/>
                <a:gridCol w="1524000"/>
                <a:gridCol w="1676400"/>
                <a:gridCol w="1219200"/>
              </a:tblGrid>
              <a:tr h="99060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Patients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with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hx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of TIA/stroke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Ticagrelor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Clopidogrel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P-value (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int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CV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death risk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19%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20.8%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0.84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3072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Major bleeding risk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14.6%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14.9%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0.51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47800" y="5791200"/>
            <a:ext cx="6324600" cy="861774"/>
          </a:xfrm>
          <a:prstGeom prst="rect">
            <a:avLst/>
          </a:prstGeom>
          <a:ln w="12700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Efficacy &amp; safety of ticagrelor were same in patients with/without history of stroke/TIA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600200"/>
            <a:ext cx="41050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u="sng" dirty="0" smtClean="0">
                <a:latin typeface="Times New Roman" pitchFamily="18" charset="0"/>
                <a:cs typeface="Times New Roman" pitchFamily="18" charset="0"/>
              </a:rPr>
              <a:t>Efficacy &amp; safety results:</a:t>
            </a:r>
            <a:endParaRPr lang="en-US" sz="3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04800"/>
            <a:ext cx="8839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Ticagrelor in Patient with History of Stroke/TIA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77AC-08AC-44D1-BC92-2FF8AA6FEF8E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1600200"/>
            <a:ext cx="1981200" cy="83820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Study population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4419600"/>
            <a:ext cx="1600200" cy="68580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Clopidogrel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38800" y="3048000"/>
            <a:ext cx="2209800" cy="83820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Normal BW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800" y="3048000"/>
            <a:ext cx="1981200" cy="83820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Low BW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05400" y="4419600"/>
            <a:ext cx="1447800" cy="68580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Ticagrelor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4600" y="4419600"/>
            <a:ext cx="1676400" cy="68580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Ticagrelor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0" y="4419600"/>
            <a:ext cx="1676400" cy="68580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Clopidogrel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2819400" y="2438400"/>
            <a:ext cx="15240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724400" y="2438400"/>
            <a:ext cx="15240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1600200" y="39624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2705100" y="3924300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5943600" y="39624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6972300" y="3924300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Curved Up Arrow 14"/>
          <p:cNvSpPr/>
          <p:nvPr/>
        </p:nvSpPr>
        <p:spPr>
          <a:xfrm>
            <a:off x="3581400" y="5105400"/>
            <a:ext cx="2057400" cy="533400"/>
          </a:xfrm>
          <a:prstGeom prst="curved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28800" y="5562600"/>
            <a:ext cx="6096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Less decrease in CV death risk: 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0.04</a:t>
            </a:r>
            <a:endParaRPr lang="en-US" sz="15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Higher bleeding risk:      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= 0.05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2000" y="228600"/>
            <a:ext cx="789697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Ticagrelor in Patient with low body weight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1447800"/>
            <a:ext cx="14253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u="sng" dirty="0" smtClean="0">
                <a:latin typeface="Times New Roman" pitchFamily="18" charset="0"/>
                <a:cs typeface="Times New Roman" pitchFamily="18" charset="0"/>
              </a:rPr>
              <a:t>Results:</a:t>
            </a:r>
            <a:endParaRPr lang="en-US" sz="3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77AC-08AC-44D1-BC92-2FF8AA6FEF8E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28600"/>
            <a:ext cx="60384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Ticagrelor Drug Interactions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905000"/>
            <a:ext cx="472526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Occurs with:</a:t>
            </a:r>
          </a:p>
          <a:p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ASA </a:t>
            </a:r>
          </a:p>
          <a:p>
            <a:pPr marL="800100" lvl="1" indent="-342900">
              <a:buFont typeface="+mj-lt"/>
              <a:buAutoNum type="arabicPeriod"/>
            </a:pP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CYP 3A4 inhibitors/inducers</a:t>
            </a:r>
          </a:p>
          <a:p>
            <a:pPr marL="800100" lvl="1" indent="-342900">
              <a:buFont typeface="+mj-lt"/>
              <a:buAutoNum type="arabicPeriod"/>
            </a:pP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Statins</a:t>
            </a:r>
          </a:p>
          <a:p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77AC-08AC-44D1-BC92-2FF8AA6FEF8E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1371600"/>
            <a:ext cx="304884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u="sng" dirty="0" smtClean="0">
                <a:latin typeface="Times New Roman" pitchFamily="18" charset="0"/>
                <a:cs typeface="Times New Roman" pitchFamily="18" charset="0"/>
              </a:rPr>
              <a:t>Results with ASA:</a:t>
            </a:r>
            <a:endParaRPr lang="en-US" sz="3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-410352" y="3915552"/>
            <a:ext cx="233378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CV death risk (%)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96200" y="1676400"/>
            <a:ext cx="123142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P=0.00006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133600"/>
            <a:ext cx="6794438" cy="4273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828800" y="228600"/>
            <a:ext cx="60384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Ticagrelor Drug Interactions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77AC-08AC-44D1-BC92-2FF8AA6FEF8E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28800"/>
            <a:ext cx="914400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Low maintenance dose ASA had lower event rates with ticagrelor: </a:t>
            </a:r>
          </a:p>
          <a:p>
            <a:pPr lvl="2"/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Courier New" pitchFamily="49" charset="0"/>
              <a:buChar char="o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Clopidogrel favored for maintenance aspirin dose 300 mg </a:t>
            </a:r>
          </a:p>
          <a:p>
            <a:pPr lvl="2"/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Courier New" pitchFamily="49" charset="0"/>
              <a:buChar char="o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Ticagrelor favored for  maintenance aspirin dose 100 mg</a:t>
            </a:r>
            <a:endParaRPr lang="en-US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0" y="5181600"/>
            <a:ext cx="3114955" cy="55399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Black box warning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8800" y="228600"/>
            <a:ext cx="60384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Ticagrelor Drug Interactions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77AC-08AC-44D1-BC92-2FF8AA6FEF8E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447800"/>
            <a:ext cx="561961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u="sng" dirty="0" smtClean="0">
                <a:latin typeface="Times New Roman" pitchFamily="18" charset="0"/>
                <a:cs typeface="Times New Roman" pitchFamily="18" charset="0"/>
              </a:rPr>
              <a:t>With CYP 3A4 inhibitors/inducers:</a:t>
            </a:r>
            <a:endParaRPr lang="en-US" sz="3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4419600"/>
            <a:ext cx="159203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Ticagrelor 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4495800"/>
            <a:ext cx="247856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Active metabolite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362200" y="4343400"/>
            <a:ext cx="3810000" cy="685800"/>
          </a:xfrm>
          <a:prstGeom prst="rightArrow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CYP 3A4</a:t>
            </a:r>
            <a:endParaRPr lang="en-US" sz="25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16200000" flipH="1">
            <a:off x="2743200" y="3657600"/>
            <a:ext cx="8382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4648200" y="35814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47800" y="2819400"/>
            <a:ext cx="2148345" cy="861774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Azoles</a:t>
            </a:r>
          </a:p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Clarithromycin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Plus 17"/>
          <p:cNvSpPr/>
          <p:nvPr/>
        </p:nvSpPr>
        <p:spPr>
          <a:xfrm>
            <a:off x="4953000" y="3810000"/>
            <a:ext cx="304800" cy="304800"/>
          </a:xfrm>
          <a:prstGeom prst="mathPlu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/>
          </a:p>
        </p:txBody>
      </p:sp>
      <p:sp>
        <p:nvSpPr>
          <p:cNvPr id="19" name="Minus 18"/>
          <p:cNvSpPr/>
          <p:nvPr/>
        </p:nvSpPr>
        <p:spPr>
          <a:xfrm>
            <a:off x="2971800" y="3962400"/>
            <a:ext cx="457200" cy="228600"/>
          </a:xfrm>
          <a:prstGeom prst="mathMinu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/>
          </a:p>
        </p:txBody>
      </p:sp>
      <p:sp>
        <p:nvSpPr>
          <p:cNvPr id="20" name="TextBox 19"/>
          <p:cNvSpPr txBox="1"/>
          <p:nvPr/>
        </p:nvSpPr>
        <p:spPr>
          <a:xfrm>
            <a:off x="5562600" y="2514600"/>
            <a:ext cx="1968809" cy="124649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CBZ</a:t>
            </a:r>
          </a:p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Phenobarbital</a:t>
            </a:r>
          </a:p>
          <a:p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Rifampin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47800" y="5562600"/>
            <a:ext cx="677005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u="sng" dirty="0" smtClean="0">
                <a:latin typeface="Times New Roman" pitchFamily="18" charset="0"/>
                <a:cs typeface="Times New Roman" pitchFamily="18" charset="0"/>
              </a:rPr>
              <a:t>Avoid concurrent use of these drugs with ticagrelor</a:t>
            </a:r>
            <a:endParaRPr lang="en-US" sz="25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28800" y="228600"/>
            <a:ext cx="60384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Ticagrelor Drug Interactions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77AC-08AC-44D1-BC92-2FF8AA6FEF8E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895600"/>
            <a:ext cx="86106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Ticagrelor inhibits metabolism of simvastatin &amp; lovastatin via CYP 3A4 </a:t>
            </a:r>
          </a:p>
          <a:p>
            <a:pPr algn="ctr"/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Avoid doses &gt; 40mg of these drugs with ticagrelor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038600" y="3810000"/>
            <a:ext cx="609600" cy="12954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1600200"/>
            <a:ext cx="335059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u="sng" dirty="0" smtClean="0">
                <a:latin typeface="Times New Roman" pitchFamily="18" charset="0"/>
                <a:cs typeface="Times New Roman" pitchFamily="18" charset="0"/>
              </a:rPr>
              <a:t>Results with </a:t>
            </a:r>
            <a:r>
              <a:rPr lang="en-US" sz="3000" u="sng" dirty="0" err="1" smtClean="0">
                <a:latin typeface="Times New Roman" pitchFamily="18" charset="0"/>
                <a:cs typeface="Times New Roman" pitchFamily="18" charset="0"/>
              </a:rPr>
              <a:t>Statins</a:t>
            </a:r>
            <a:r>
              <a:rPr lang="en-US" sz="3000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228600"/>
            <a:ext cx="60384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Ticagrelor Drug Interactions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77AC-08AC-44D1-BC92-2FF8AA6FEF8E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2286000"/>
            <a:ext cx="3817071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500" dirty="0" smtClean="0">
                <a:latin typeface="Times New Roman" pitchFamily="18" charset="0"/>
                <a:cs typeface="Times New Roman" pitchFamily="18" charset="0"/>
              </a:rPr>
              <a:t>Prasugrel</a:t>
            </a:r>
            <a:endParaRPr lang="en-US" sz="7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77AC-08AC-44D1-BC92-2FF8AA6FEF8E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304800"/>
            <a:ext cx="50247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TRITON TIMI 38 Trial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648075" y="3052762"/>
            <a:ext cx="1636713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Double-blind</a:t>
            </a:r>
            <a:endParaRPr lang="en-US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133600" y="2133600"/>
            <a:ext cx="5029200" cy="400110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ACS (STEMI or UA/NSTEMI) &amp; Planned PCI</a:t>
            </a:r>
            <a:endParaRPr lang="en-US" sz="2000" i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136901" y="2640012"/>
            <a:ext cx="776288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ASA</a:t>
            </a:r>
            <a:endParaRPr lang="en-US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390775" y="4297362"/>
            <a:ext cx="1841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486400" y="3962400"/>
            <a:ext cx="2541588" cy="707886"/>
          </a:xfrm>
          <a:prstGeom prst="rect">
            <a:avLst/>
          </a:prstGeom>
          <a:ln w="38100"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Prasugrel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 mg LD/ 10 mg MD</a:t>
            </a:r>
            <a:endParaRPr lang="en-US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914401" y="3954462"/>
            <a:ext cx="2693988" cy="707886"/>
          </a:xfrm>
          <a:prstGeom prst="rect">
            <a:avLst/>
          </a:prstGeom>
          <a:ln w="38100"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Clopidogrel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300 mg LD/ 75 mg MD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286000" y="4724400"/>
            <a:ext cx="4419600" cy="400110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Median duration of therapy - 12 months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H="1">
            <a:off x="3597275" y="3481387"/>
            <a:ext cx="487363" cy="3937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5254625" y="3478212"/>
            <a:ext cx="487363" cy="3937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5429250" y="2622550"/>
            <a:ext cx="1303338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N= 13,600</a:t>
            </a:r>
            <a:endParaRPr lang="en-US" sz="2000" i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 flipH="1">
            <a:off x="4818063" y="2727325"/>
            <a:ext cx="1587" cy="304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1295400" y="5638800"/>
            <a:ext cx="6705600" cy="1015663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Efficacy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endpoint: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CV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death, MI, Stroke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Stent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Thrombosis </a:t>
            </a:r>
            <a:b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Safety endpoints:  TIMI major bleeds, Life-threatening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bleeds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1371600"/>
            <a:ext cx="22910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u="sng" dirty="0" smtClean="0">
                <a:latin typeface="Times New Roman" pitchFamily="18" charset="0"/>
                <a:cs typeface="Times New Roman" pitchFamily="18" charset="0"/>
              </a:rPr>
              <a:t>Study design:</a:t>
            </a:r>
            <a:endParaRPr lang="en-US" sz="3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77AC-08AC-44D1-BC92-2FF8AA6FEF8E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228600"/>
            <a:ext cx="210826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Outline</a:t>
            </a:r>
            <a:endParaRPr lang="en-US" sz="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219200"/>
            <a:ext cx="8153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Novel anti-coagulants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Comparison between anti-coagulants</a:t>
            </a:r>
          </a:p>
          <a:p>
            <a:pPr lvl="1"/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Rationale behind novel anticoagulants use</a:t>
            </a:r>
          </a:p>
          <a:p>
            <a:pPr lvl="1"/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ROCKET-AF trial </a:t>
            </a:r>
          </a:p>
          <a:p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Rivaroxaban in specific populations</a:t>
            </a:r>
          </a:p>
          <a:p>
            <a:pPr lvl="2"/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Rivaroxaban - drug interactions</a:t>
            </a:r>
          </a:p>
          <a:p>
            <a:pPr lvl="1"/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ARISTOLE trial</a:t>
            </a:r>
          </a:p>
          <a:p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Apixaban in specific populations</a:t>
            </a:r>
          </a:p>
          <a:p>
            <a:pPr lvl="2"/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Apixaban - drug interactions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5410200"/>
            <a:ext cx="25330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Take home message</a:t>
            </a:r>
          </a:p>
          <a:p>
            <a:pPr>
              <a:buFont typeface="Wingdings" pitchFamily="2" charset="2"/>
              <a:buChar char="q"/>
            </a:pP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Pharmacist role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77AC-08AC-44D1-BC92-2FF8AA6FEF8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1"/>
          <p:cNvSpPr>
            <a:spLocks noChangeShapeType="1"/>
          </p:cNvSpPr>
          <p:nvPr/>
        </p:nvSpPr>
        <p:spPr bwMode="auto">
          <a:xfrm>
            <a:off x="1549400" y="5503863"/>
            <a:ext cx="6197600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ine 33"/>
          <p:cNvSpPr>
            <a:spLocks noChangeShapeType="1"/>
          </p:cNvSpPr>
          <p:nvPr/>
        </p:nvSpPr>
        <p:spPr bwMode="auto">
          <a:xfrm flipV="1">
            <a:off x="971550" y="1338263"/>
            <a:ext cx="1588" cy="47752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ine 35"/>
          <p:cNvSpPr>
            <a:spLocks noChangeShapeType="1"/>
          </p:cNvSpPr>
          <p:nvPr/>
        </p:nvSpPr>
        <p:spPr bwMode="auto">
          <a:xfrm>
            <a:off x="1447800" y="5503863"/>
            <a:ext cx="10160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36"/>
          <p:cNvSpPr>
            <a:spLocks noChangeShapeType="1"/>
          </p:cNvSpPr>
          <p:nvPr/>
        </p:nvSpPr>
        <p:spPr bwMode="auto">
          <a:xfrm>
            <a:off x="1447800" y="5186363"/>
            <a:ext cx="10160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ine 37"/>
          <p:cNvSpPr>
            <a:spLocks noChangeShapeType="1"/>
          </p:cNvSpPr>
          <p:nvPr/>
        </p:nvSpPr>
        <p:spPr bwMode="auto">
          <a:xfrm>
            <a:off x="1447800" y="4868863"/>
            <a:ext cx="10160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ine 38"/>
          <p:cNvSpPr>
            <a:spLocks noChangeShapeType="1"/>
          </p:cNvSpPr>
          <p:nvPr/>
        </p:nvSpPr>
        <p:spPr bwMode="auto">
          <a:xfrm>
            <a:off x="1447800" y="4551363"/>
            <a:ext cx="10160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ine 39"/>
          <p:cNvSpPr>
            <a:spLocks noChangeShapeType="1"/>
          </p:cNvSpPr>
          <p:nvPr/>
        </p:nvSpPr>
        <p:spPr bwMode="auto">
          <a:xfrm>
            <a:off x="1447800" y="4233863"/>
            <a:ext cx="10160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40"/>
          <p:cNvSpPr>
            <a:spLocks noChangeShapeType="1"/>
          </p:cNvSpPr>
          <p:nvPr/>
        </p:nvSpPr>
        <p:spPr bwMode="auto">
          <a:xfrm>
            <a:off x="1447800" y="3916363"/>
            <a:ext cx="10160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Line 41"/>
          <p:cNvSpPr>
            <a:spLocks noChangeShapeType="1"/>
          </p:cNvSpPr>
          <p:nvPr/>
        </p:nvSpPr>
        <p:spPr bwMode="auto">
          <a:xfrm>
            <a:off x="1447800" y="3598863"/>
            <a:ext cx="10160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Line 51"/>
          <p:cNvSpPr>
            <a:spLocks noChangeShapeType="1"/>
          </p:cNvSpPr>
          <p:nvPr/>
        </p:nvSpPr>
        <p:spPr bwMode="auto">
          <a:xfrm>
            <a:off x="1422400" y="5503863"/>
            <a:ext cx="12700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1422400" y="3916363"/>
            <a:ext cx="12700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Line 55"/>
          <p:cNvSpPr>
            <a:spLocks noChangeShapeType="1"/>
          </p:cNvSpPr>
          <p:nvPr/>
        </p:nvSpPr>
        <p:spPr bwMode="auto">
          <a:xfrm flipV="1">
            <a:off x="1549400" y="5503863"/>
            <a:ext cx="1588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Line 59"/>
          <p:cNvSpPr>
            <a:spLocks noChangeShapeType="1"/>
          </p:cNvSpPr>
          <p:nvPr/>
        </p:nvSpPr>
        <p:spPr bwMode="auto">
          <a:xfrm flipV="1">
            <a:off x="3200400" y="5503863"/>
            <a:ext cx="1588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Line 60"/>
          <p:cNvSpPr>
            <a:spLocks noChangeShapeType="1"/>
          </p:cNvSpPr>
          <p:nvPr/>
        </p:nvSpPr>
        <p:spPr bwMode="auto">
          <a:xfrm flipV="1">
            <a:off x="3606800" y="5503863"/>
            <a:ext cx="1588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Line 61"/>
          <p:cNvSpPr>
            <a:spLocks noChangeShapeType="1"/>
          </p:cNvSpPr>
          <p:nvPr/>
        </p:nvSpPr>
        <p:spPr bwMode="auto">
          <a:xfrm flipV="1">
            <a:off x="4025900" y="5503863"/>
            <a:ext cx="1588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Line 62"/>
          <p:cNvSpPr>
            <a:spLocks noChangeShapeType="1"/>
          </p:cNvSpPr>
          <p:nvPr/>
        </p:nvSpPr>
        <p:spPr bwMode="auto">
          <a:xfrm flipV="1">
            <a:off x="4445000" y="5503863"/>
            <a:ext cx="1588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Line 63"/>
          <p:cNvSpPr>
            <a:spLocks noChangeShapeType="1"/>
          </p:cNvSpPr>
          <p:nvPr/>
        </p:nvSpPr>
        <p:spPr bwMode="auto">
          <a:xfrm flipV="1">
            <a:off x="4851400" y="5503863"/>
            <a:ext cx="1588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Line 64"/>
          <p:cNvSpPr>
            <a:spLocks noChangeShapeType="1"/>
          </p:cNvSpPr>
          <p:nvPr/>
        </p:nvSpPr>
        <p:spPr bwMode="auto">
          <a:xfrm flipV="1">
            <a:off x="5270500" y="5503863"/>
            <a:ext cx="1588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Line 65"/>
          <p:cNvSpPr>
            <a:spLocks noChangeShapeType="1"/>
          </p:cNvSpPr>
          <p:nvPr/>
        </p:nvSpPr>
        <p:spPr bwMode="auto">
          <a:xfrm flipV="1">
            <a:off x="5676900" y="5503863"/>
            <a:ext cx="1588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Line 66"/>
          <p:cNvSpPr>
            <a:spLocks noChangeShapeType="1"/>
          </p:cNvSpPr>
          <p:nvPr/>
        </p:nvSpPr>
        <p:spPr bwMode="auto">
          <a:xfrm flipV="1">
            <a:off x="6096000" y="5503863"/>
            <a:ext cx="1588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Line 67"/>
          <p:cNvSpPr>
            <a:spLocks noChangeShapeType="1"/>
          </p:cNvSpPr>
          <p:nvPr/>
        </p:nvSpPr>
        <p:spPr bwMode="auto">
          <a:xfrm flipV="1">
            <a:off x="6502400" y="5503863"/>
            <a:ext cx="1588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Line 68"/>
          <p:cNvSpPr>
            <a:spLocks noChangeShapeType="1"/>
          </p:cNvSpPr>
          <p:nvPr/>
        </p:nvSpPr>
        <p:spPr bwMode="auto">
          <a:xfrm flipV="1">
            <a:off x="6921500" y="5503863"/>
            <a:ext cx="1588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Line 69"/>
          <p:cNvSpPr>
            <a:spLocks noChangeShapeType="1"/>
          </p:cNvSpPr>
          <p:nvPr/>
        </p:nvSpPr>
        <p:spPr bwMode="auto">
          <a:xfrm flipV="1">
            <a:off x="7327900" y="5503863"/>
            <a:ext cx="1588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Line 70"/>
          <p:cNvSpPr>
            <a:spLocks noChangeShapeType="1"/>
          </p:cNvSpPr>
          <p:nvPr/>
        </p:nvSpPr>
        <p:spPr bwMode="auto">
          <a:xfrm flipV="1">
            <a:off x="7747000" y="5503863"/>
            <a:ext cx="1588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Line 72"/>
          <p:cNvSpPr>
            <a:spLocks noChangeShapeType="1"/>
          </p:cNvSpPr>
          <p:nvPr/>
        </p:nvSpPr>
        <p:spPr bwMode="auto">
          <a:xfrm>
            <a:off x="1549400" y="5503863"/>
            <a:ext cx="6197600" cy="1587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Freeform 73"/>
          <p:cNvSpPr>
            <a:spLocks/>
          </p:cNvSpPr>
          <p:nvPr/>
        </p:nvSpPr>
        <p:spPr bwMode="auto">
          <a:xfrm>
            <a:off x="1524000" y="3429000"/>
            <a:ext cx="5911850" cy="2049462"/>
          </a:xfrm>
          <a:custGeom>
            <a:avLst/>
            <a:gdLst>
              <a:gd name="T0" fmla="*/ 2147483647 w 3904"/>
              <a:gd name="T1" fmla="*/ 2147483647 h 2416"/>
              <a:gd name="T2" fmla="*/ 2147483647 w 3904"/>
              <a:gd name="T3" fmla="*/ 2147483647 h 2416"/>
              <a:gd name="T4" fmla="*/ 2147483647 w 3904"/>
              <a:gd name="T5" fmla="*/ 2147483647 h 2416"/>
              <a:gd name="T6" fmla="*/ 2147483647 w 3904"/>
              <a:gd name="T7" fmla="*/ 2147483647 h 2416"/>
              <a:gd name="T8" fmla="*/ 2147483647 w 3904"/>
              <a:gd name="T9" fmla="*/ 2147483647 h 2416"/>
              <a:gd name="T10" fmla="*/ 2147483647 w 3904"/>
              <a:gd name="T11" fmla="*/ 2147483647 h 2416"/>
              <a:gd name="T12" fmla="*/ 2147483647 w 3904"/>
              <a:gd name="T13" fmla="*/ 2147483647 h 2416"/>
              <a:gd name="T14" fmla="*/ 2147483647 w 3904"/>
              <a:gd name="T15" fmla="*/ 2147483647 h 2416"/>
              <a:gd name="T16" fmla="*/ 2147483647 w 3904"/>
              <a:gd name="T17" fmla="*/ 2147483647 h 2416"/>
              <a:gd name="T18" fmla="*/ 2147483647 w 3904"/>
              <a:gd name="T19" fmla="*/ 2147483647 h 2416"/>
              <a:gd name="T20" fmla="*/ 2147483647 w 3904"/>
              <a:gd name="T21" fmla="*/ 2147483647 h 2416"/>
              <a:gd name="T22" fmla="*/ 2147483647 w 3904"/>
              <a:gd name="T23" fmla="*/ 2147483647 h 2416"/>
              <a:gd name="T24" fmla="*/ 2147483647 w 3904"/>
              <a:gd name="T25" fmla="*/ 2147483647 h 2416"/>
              <a:gd name="T26" fmla="*/ 2147483647 w 3904"/>
              <a:gd name="T27" fmla="*/ 2147483647 h 2416"/>
              <a:gd name="T28" fmla="*/ 2147483647 w 3904"/>
              <a:gd name="T29" fmla="*/ 2147483647 h 2416"/>
              <a:gd name="T30" fmla="*/ 2147483647 w 3904"/>
              <a:gd name="T31" fmla="*/ 2147483647 h 2416"/>
              <a:gd name="T32" fmla="*/ 2147483647 w 3904"/>
              <a:gd name="T33" fmla="*/ 2147483647 h 2416"/>
              <a:gd name="T34" fmla="*/ 2147483647 w 3904"/>
              <a:gd name="T35" fmla="*/ 2147483647 h 2416"/>
              <a:gd name="T36" fmla="*/ 2147483647 w 3904"/>
              <a:gd name="T37" fmla="*/ 2147483647 h 2416"/>
              <a:gd name="T38" fmla="*/ 2147483647 w 3904"/>
              <a:gd name="T39" fmla="*/ 2147483647 h 2416"/>
              <a:gd name="T40" fmla="*/ 2147483647 w 3904"/>
              <a:gd name="T41" fmla="*/ 2147483647 h 2416"/>
              <a:gd name="T42" fmla="*/ 2147483647 w 3904"/>
              <a:gd name="T43" fmla="*/ 2147483647 h 2416"/>
              <a:gd name="T44" fmla="*/ 2147483647 w 3904"/>
              <a:gd name="T45" fmla="*/ 2147483647 h 2416"/>
              <a:gd name="T46" fmla="*/ 2147483647 w 3904"/>
              <a:gd name="T47" fmla="*/ 2147483647 h 2416"/>
              <a:gd name="T48" fmla="*/ 2147483647 w 3904"/>
              <a:gd name="T49" fmla="*/ 2147483647 h 2416"/>
              <a:gd name="T50" fmla="*/ 2147483647 w 3904"/>
              <a:gd name="T51" fmla="*/ 2147483647 h 2416"/>
              <a:gd name="T52" fmla="*/ 2147483647 w 3904"/>
              <a:gd name="T53" fmla="*/ 2147483647 h 2416"/>
              <a:gd name="T54" fmla="*/ 2147483647 w 3904"/>
              <a:gd name="T55" fmla="*/ 2147483647 h 2416"/>
              <a:gd name="T56" fmla="*/ 2147483647 w 3904"/>
              <a:gd name="T57" fmla="*/ 2147483647 h 2416"/>
              <a:gd name="T58" fmla="*/ 2147483647 w 3904"/>
              <a:gd name="T59" fmla="*/ 2147483647 h 2416"/>
              <a:gd name="T60" fmla="*/ 2147483647 w 3904"/>
              <a:gd name="T61" fmla="*/ 2147483647 h 2416"/>
              <a:gd name="T62" fmla="*/ 2147483647 w 3904"/>
              <a:gd name="T63" fmla="*/ 2147483647 h 2416"/>
              <a:gd name="T64" fmla="*/ 2147483647 w 3904"/>
              <a:gd name="T65" fmla="*/ 2147483647 h 2416"/>
              <a:gd name="T66" fmla="*/ 2147483647 w 3904"/>
              <a:gd name="T67" fmla="*/ 2147483647 h 2416"/>
              <a:gd name="T68" fmla="*/ 2147483647 w 3904"/>
              <a:gd name="T69" fmla="*/ 2147483647 h 2416"/>
              <a:gd name="T70" fmla="*/ 2147483647 w 3904"/>
              <a:gd name="T71" fmla="*/ 2147483647 h 2416"/>
              <a:gd name="T72" fmla="*/ 2147483647 w 3904"/>
              <a:gd name="T73" fmla="*/ 2147483647 h 2416"/>
              <a:gd name="T74" fmla="*/ 2147483647 w 3904"/>
              <a:gd name="T75" fmla="*/ 2147483647 h 2416"/>
              <a:gd name="T76" fmla="*/ 2147483647 w 3904"/>
              <a:gd name="T77" fmla="*/ 2147483647 h 2416"/>
              <a:gd name="T78" fmla="*/ 2147483647 w 3904"/>
              <a:gd name="T79" fmla="*/ 2147483647 h 2416"/>
              <a:gd name="T80" fmla="*/ 2147483647 w 3904"/>
              <a:gd name="T81" fmla="*/ 2147483647 h 2416"/>
              <a:gd name="T82" fmla="*/ 2147483647 w 3904"/>
              <a:gd name="T83" fmla="*/ 2147483647 h 2416"/>
              <a:gd name="T84" fmla="*/ 2147483647 w 3904"/>
              <a:gd name="T85" fmla="*/ 2147483647 h 2416"/>
              <a:gd name="T86" fmla="*/ 2147483647 w 3904"/>
              <a:gd name="T87" fmla="*/ 2147483647 h 2416"/>
              <a:gd name="T88" fmla="*/ 2147483647 w 3904"/>
              <a:gd name="T89" fmla="*/ 2147483647 h 2416"/>
              <a:gd name="T90" fmla="*/ 2147483647 w 3904"/>
              <a:gd name="T91" fmla="*/ 2147483647 h 2416"/>
              <a:gd name="T92" fmla="*/ 2147483647 w 3904"/>
              <a:gd name="T93" fmla="*/ 2147483647 h 2416"/>
              <a:gd name="T94" fmla="*/ 2147483647 w 3904"/>
              <a:gd name="T95" fmla="*/ 2147483647 h 2416"/>
              <a:gd name="T96" fmla="*/ 2147483647 w 3904"/>
              <a:gd name="T97" fmla="*/ 2147483647 h 2416"/>
              <a:gd name="T98" fmla="*/ 2147483647 w 3904"/>
              <a:gd name="T99" fmla="*/ 2147483647 h 2416"/>
              <a:gd name="T100" fmla="*/ 2147483647 w 3904"/>
              <a:gd name="T101" fmla="*/ 2147483647 h 2416"/>
              <a:gd name="T102" fmla="*/ 2147483647 w 3904"/>
              <a:gd name="T103" fmla="*/ 2147483647 h 2416"/>
              <a:gd name="T104" fmla="*/ 2147483647 w 3904"/>
              <a:gd name="T105" fmla="*/ 2147483647 h 2416"/>
              <a:gd name="T106" fmla="*/ 2147483647 w 3904"/>
              <a:gd name="T107" fmla="*/ 2147483647 h 2416"/>
              <a:gd name="T108" fmla="*/ 2147483647 w 3904"/>
              <a:gd name="T109" fmla="*/ 2147483647 h 2416"/>
              <a:gd name="T110" fmla="*/ 2147483647 w 3904"/>
              <a:gd name="T111" fmla="*/ 2147483647 h 2416"/>
              <a:gd name="T112" fmla="*/ 2147483647 w 3904"/>
              <a:gd name="T113" fmla="*/ 2147483647 h 2416"/>
              <a:gd name="T114" fmla="*/ 2147483647 w 3904"/>
              <a:gd name="T115" fmla="*/ 0 h 2416"/>
              <a:gd name="T116" fmla="*/ 2147483647 w 3904"/>
              <a:gd name="T117" fmla="*/ 0 h 2416"/>
              <a:gd name="T118" fmla="*/ 2147483647 w 3904"/>
              <a:gd name="T119" fmla="*/ 0 h 24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904"/>
              <a:gd name="T181" fmla="*/ 0 h 2416"/>
              <a:gd name="T182" fmla="*/ 3904 w 3904"/>
              <a:gd name="T183" fmla="*/ 2416 h 241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904" h="2416">
                <a:moveTo>
                  <a:pt x="0" y="2416"/>
                </a:moveTo>
                <a:lnTo>
                  <a:pt x="0" y="2416"/>
                </a:lnTo>
                <a:lnTo>
                  <a:pt x="8" y="2416"/>
                </a:lnTo>
                <a:lnTo>
                  <a:pt x="8" y="1400"/>
                </a:lnTo>
                <a:lnTo>
                  <a:pt x="16" y="1400"/>
                </a:lnTo>
                <a:lnTo>
                  <a:pt x="16" y="1344"/>
                </a:lnTo>
                <a:lnTo>
                  <a:pt x="24" y="1344"/>
                </a:lnTo>
                <a:lnTo>
                  <a:pt x="24" y="1288"/>
                </a:lnTo>
                <a:lnTo>
                  <a:pt x="32" y="1288"/>
                </a:lnTo>
                <a:lnTo>
                  <a:pt x="32" y="1240"/>
                </a:lnTo>
                <a:lnTo>
                  <a:pt x="40" y="1240"/>
                </a:lnTo>
                <a:lnTo>
                  <a:pt x="40" y="1216"/>
                </a:lnTo>
                <a:lnTo>
                  <a:pt x="48" y="1216"/>
                </a:lnTo>
                <a:lnTo>
                  <a:pt x="48" y="1168"/>
                </a:lnTo>
                <a:lnTo>
                  <a:pt x="56" y="1168"/>
                </a:lnTo>
                <a:lnTo>
                  <a:pt x="56" y="1136"/>
                </a:lnTo>
                <a:lnTo>
                  <a:pt x="64" y="1136"/>
                </a:lnTo>
                <a:lnTo>
                  <a:pt x="64" y="1104"/>
                </a:lnTo>
                <a:lnTo>
                  <a:pt x="72" y="1104"/>
                </a:lnTo>
                <a:lnTo>
                  <a:pt x="72" y="1096"/>
                </a:lnTo>
                <a:lnTo>
                  <a:pt x="80" y="1096"/>
                </a:lnTo>
                <a:lnTo>
                  <a:pt x="80" y="1080"/>
                </a:lnTo>
                <a:lnTo>
                  <a:pt x="96" y="1080"/>
                </a:lnTo>
                <a:lnTo>
                  <a:pt x="96" y="1064"/>
                </a:lnTo>
                <a:lnTo>
                  <a:pt x="104" y="1064"/>
                </a:lnTo>
                <a:lnTo>
                  <a:pt x="104" y="1056"/>
                </a:lnTo>
                <a:lnTo>
                  <a:pt x="112" y="1056"/>
                </a:lnTo>
                <a:lnTo>
                  <a:pt x="112" y="1040"/>
                </a:lnTo>
                <a:lnTo>
                  <a:pt x="120" y="1040"/>
                </a:lnTo>
                <a:lnTo>
                  <a:pt x="120" y="1032"/>
                </a:lnTo>
                <a:lnTo>
                  <a:pt x="128" y="1032"/>
                </a:lnTo>
                <a:lnTo>
                  <a:pt x="128" y="1008"/>
                </a:lnTo>
                <a:lnTo>
                  <a:pt x="136" y="1008"/>
                </a:lnTo>
                <a:lnTo>
                  <a:pt x="136" y="984"/>
                </a:lnTo>
                <a:lnTo>
                  <a:pt x="144" y="984"/>
                </a:lnTo>
                <a:lnTo>
                  <a:pt x="152" y="984"/>
                </a:lnTo>
                <a:lnTo>
                  <a:pt x="152" y="976"/>
                </a:lnTo>
                <a:lnTo>
                  <a:pt x="160" y="976"/>
                </a:lnTo>
                <a:lnTo>
                  <a:pt x="160" y="968"/>
                </a:lnTo>
                <a:lnTo>
                  <a:pt x="168" y="968"/>
                </a:lnTo>
                <a:lnTo>
                  <a:pt x="176" y="968"/>
                </a:lnTo>
                <a:lnTo>
                  <a:pt x="176" y="960"/>
                </a:lnTo>
                <a:lnTo>
                  <a:pt x="184" y="960"/>
                </a:lnTo>
                <a:lnTo>
                  <a:pt x="200" y="960"/>
                </a:lnTo>
                <a:lnTo>
                  <a:pt x="208" y="960"/>
                </a:lnTo>
                <a:lnTo>
                  <a:pt x="216" y="960"/>
                </a:lnTo>
                <a:lnTo>
                  <a:pt x="216" y="944"/>
                </a:lnTo>
                <a:lnTo>
                  <a:pt x="224" y="944"/>
                </a:lnTo>
                <a:lnTo>
                  <a:pt x="232" y="944"/>
                </a:lnTo>
                <a:lnTo>
                  <a:pt x="232" y="936"/>
                </a:lnTo>
                <a:lnTo>
                  <a:pt x="240" y="936"/>
                </a:lnTo>
                <a:lnTo>
                  <a:pt x="240" y="928"/>
                </a:lnTo>
                <a:lnTo>
                  <a:pt x="248" y="928"/>
                </a:lnTo>
                <a:lnTo>
                  <a:pt x="256" y="928"/>
                </a:lnTo>
                <a:lnTo>
                  <a:pt x="264" y="928"/>
                </a:lnTo>
                <a:lnTo>
                  <a:pt x="272" y="928"/>
                </a:lnTo>
                <a:lnTo>
                  <a:pt x="280" y="928"/>
                </a:lnTo>
                <a:lnTo>
                  <a:pt x="296" y="928"/>
                </a:lnTo>
                <a:lnTo>
                  <a:pt x="296" y="920"/>
                </a:lnTo>
                <a:lnTo>
                  <a:pt x="304" y="920"/>
                </a:lnTo>
                <a:lnTo>
                  <a:pt x="304" y="912"/>
                </a:lnTo>
                <a:lnTo>
                  <a:pt x="312" y="912"/>
                </a:lnTo>
                <a:lnTo>
                  <a:pt x="320" y="912"/>
                </a:lnTo>
                <a:lnTo>
                  <a:pt x="328" y="912"/>
                </a:lnTo>
                <a:lnTo>
                  <a:pt x="336" y="912"/>
                </a:lnTo>
                <a:lnTo>
                  <a:pt x="336" y="896"/>
                </a:lnTo>
                <a:lnTo>
                  <a:pt x="344" y="896"/>
                </a:lnTo>
                <a:lnTo>
                  <a:pt x="344" y="888"/>
                </a:lnTo>
                <a:lnTo>
                  <a:pt x="352" y="888"/>
                </a:lnTo>
                <a:lnTo>
                  <a:pt x="352" y="880"/>
                </a:lnTo>
                <a:lnTo>
                  <a:pt x="360" y="880"/>
                </a:lnTo>
                <a:lnTo>
                  <a:pt x="368" y="880"/>
                </a:lnTo>
                <a:lnTo>
                  <a:pt x="376" y="880"/>
                </a:lnTo>
                <a:lnTo>
                  <a:pt x="384" y="880"/>
                </a:lnTo>
                <a:lnTo>
                  <a:pt x="384" y="864"/>
                </a:lnTo>
                <a:lnTo>
                  <a:pt x="400" y="864"/>
                </a:lnTo>
                <a:lnTo>
                  <a:pt x="408" y="864"/>
                </a:lnTo>
                <a:lnTo>
                  <a:pt x="416" y="864"/>
                </a:lnTo>
                <a:lnTo>
                  <a:pt x="424" y="864"/>
                </a:lnTo>
                <a:lnTo>
                  <a:pt x="424" y="856"/>
                </a:lnTo>
                <a:lnTo>
                  <a:pt x="432" y="856"/>
                </a:lnTo>
                <a:lnTo>
                  <a:pt x="440" y="856"/>
                </a:lnTo>
                <a:lnTo>
                  <a:pt x="440" y="840"/>
                </a:lnTo>
                <a:lnTo>
                  <a:pt x="448" y="840"/>
                </a:lnTo>
                <a:lnTo>
                  <a:pt x="456" y="840"/>
                </a:lnTo>
                <a:lnTo>
                  <a:pt x="464" y="840"/>
                </a:lnTo>
                <a:lnTo>
                  <a:pt x="472" y="840"/>
                </a:lnTo>
                <a:lnTo>
                  <a:pt x="480" y="840"/>
                </a:lnTo>
                <a:lnTo>
                  <a:pt x="480" y="832"/>
                </a:lnTo>
                <a:lnTo>
                  <a:pt x="488" y="832"/>
                </a:lnTo>
                <a:lnTo>
                  <a:pt x="504" y="832"/>
                </a:lnTo>
                <a:lnTo>
                  <a:pt x="504" y="824"/>
                </a:lnTo>
                <a:lnTo>
                  <a:pt x="512" y="824"/>
                </a:lnTo>
                <a:lnTo>
                  <a:pt x="512" y="816"/>
                </a:lnTo>
                <a:lnTo>
                  <a:pt x="520" y="816"/>
                </a:lnTo>
                <a:lnTo>
                  <a:pt x="528" y="816"/>
                </a:lnTo>
                <a:lnTo>
                  <a:pt x="536" y="816"/>
                </a:lnTo>
                <a:lnTo>
                  <a:pt x="544" y="816"/>
                </a:lnTo>
                <a:lnTo>
                  <a:pt x="544" y="808"/>
                </a:lnTo>
                <a:lnTo>
                  <a:pt x="552" y="808"/>
                </a:lnTo>
                <a:lnTo>
                  <a:pt x="560" y="808"/>
                </a:lnTo>
                <a:lnTo>
                  <a:pt x="568" y="808"/>
                </a:lnTo>
                <a:lnTo>
                  <a:pt x="576" y="808"/>
                </a:lnTo>
                <a:lnTo>
                  <a:pt x="584" y="808"/>
                </a:lnTo>
                <a:lnTo>
                  <a:pt x="592" y="808"/>
                </a:lnTo>
                <a:lnTo>
                  <a:pt x="592" y="800"/>
                </a:lnTo>
                <a:lnTo>
                  <a:pt x="608" y="800"/>
                </a:lnTo>
                <a:lnTo>
                  <a:pt x="608" y="792"/>
                </a:lnTo>
                <a:lnTo>
                  <a:pt x="616" y="792"/>
                </a:lnTo>
                <a:lnTo>
                  <a:pt x="616" y="776"/>
                </a:lnTo>
                <a:lnTo>
                  <a:pt x="624" y="776"/>
                </a:lnTo>
                <a:lnTo>
                  <a:pt x="632" y="776"/>
                </a:lnTo>
                <a:lnTo>
                  <a:pt x="640" y="776"/>
                </a:lnTo>
                <a:lnTo>
                  <a:pt x="640" y="768"/>
                </a:lnTo>
                <a:lnTo>
                  <a:pt x="648" y="768"/>
                </a:lnTo>
                <a:lnTo>
                  <a:pt x="656" y="768"/>
                </a:lnTo>
                <a:lnTo>
                  <a:pt x="664" y="768"/>
                </a:lnTo>
                <a:lnTo>
                  <a:pt x="664" y="760"/>
                </a:lnTo>
                <a:lnTo>
                  <a:pt x="672" y="760"/>
                </a:lnTo>
                <a:lnTo>
                  <a:pt x="680" y="760"/>
                </a:lnTo>
                <a:lnTo>
                  <a:pt x="680" y="752"/>
                </a:lnTo>
                <a:lnTo>
                  <a:pt x="688" y="752"/>
                </a:lnTo>
                <a:lnTo>
                  <a:pt x="704" y="752"/>
                </a:lnTo>
                <a:lnTo>
                  <a:pt x="712" y="752"/>
                </a:lnTo>
                <a:lnTo>
                  <a:pt x="712" y="744"/>
                </a:lnTo>
                <a:lnTo>
                  <a:pt x="720" y="744"/>
                </a:lnTo>
                <a:lnTo>
                  <a:pt x="728" y="744"/>
                </a:lnTo>
                <a:lnTo>
                  <a:pt x="736" y="744"/>
                </a:lnTo>
                <a:lnTo>
                  <a:pt x="736" y="728"/>
                </a:lnTo>
                <a:lnTo>
                  <a:pt x="744" y="728"/>
                </a:lnTo>
                <a:lnTo>
                  <a:pt x="752" y="728"/>
                </a:lnTo>
                <a:lnTo>
                  <a:pt x="760" y="728"/>
                </a:lnTo>
                <a:lnTo>
                  <a:pt x="768" y="728"/>
                </a:lnTo>
                <a:lnTo>
                  <a:pt x="768" y="720"/>
                </a:lnTo>
                <a:lnTo>
                  <a:pt x="776" y="720"/>
                </a:lnTo>
                <a:lnTo>
                  <a:pt x="776" y="712"/>
                </a:lnTo>
                <a:lnTo>
                  <a:pt x="784" y="712"/>
                </a:lnTo>
                <a:lnTo>
                  <a:pt x="784" y="704"/>
                </a:lnTo>
                <a:lnTo>
                  <a:pt x="792" y="704"/>
                </a:lnTo>
                <a:lnTo>
                  <a:pt x="808" y="704"/>
                </a:lnTo>
                <a:lnTo>
                  <a:pt x="808" y="696"/>
                </a:lnTo>
                <a:lnTo>
                  <a:pt x="816" y="696"/>
                </a:lnTo>
                <a:lnTo>
                  <a:pt x="824" y="696"/>
                </a:lnTo>
                <a:lnTo>
                  <a:pt x="824" y="688"/>
                </a:lnTo>
                <a:lnTo>
                  <a:pt x="832" y="688"/>
                </a:lnTo>
                <a:lnTo>
                  <a:pt x="840" y="688"/>
                </a:lnTo>
                <a:lnTo>
                  <a:pt x="848" y="688"/>
                </a:lnTo>
                <a:lnTo>
                  <a:pt x="856" y="688"/>
                </a:lnTo>
                <a:lnTo>
                  <a:pt x="856" y="680"/>
                </a:lnTo>
                <a:lnTo>
                  <a:pt x="864" y="680"/>
                </a:lnTo>
                <a:lnTo>
                  <a:pt x="864" y="672"/>
                </a:lnTo>
                <a:lnTo>
                  <a:pt x="872" y="672"/>
                </a:lnTo>
                <a:lnTo>
                  <a:pt x="872" y="664"/>
                </a:lnTo>
                <a:lnTo>
                  <a:pt x="880" y="664"/>
                </a:lnTo>
                <a:lnTo>
                  <a:pt x="888" y="664"/>
                </a:lnTo>
                <a:lnTo>
                  <a:pt x="888" y="656"/>
                </a:lnTo>
                <a:lnTo>
                  <a:pt x="896" y="656"/>
                </a:lnTo>
                <a:lnTo>
                  <a:pt x="912" y="656"/>
                </a:lnTo>
                <a:lnTo>
                  <a:pt x="912" y="648"/>
                </a:lnTo>
                <a:lnTo>
                  <a:pt x="920" y="648"/>
                </a:lnTo>
                <a:lnTo>
                  <a:pt x="928" y="648"/>
                </a:lnTo>
                <a:lnTo>
                  <a:pt x="928" y="640"/>
                </a:lnTo>
                <a:lnTo>
                  <a:pt x="936" y="640"/>
                </a:lnTo>
                <a:lnTo>
                  <a:pt x="936" y="632"/>
                </a:lnTo>
                <a:lnTo>
                  <a:pt x="944" y="632"/>
                </a:lnTo>
                <a:lnTo>
                  <a:pt x="944" y="624"/>
                </a:lnTo>
                <a:lnTo>
                  <a:pt x="952" y="624"/>
                </a:lnTo>
                <a:lnTo>
                  <a:pt x="960" y="624"/>
                </a:lnTo>
                <a:lnTo>
                  <a:pt x="960" y="616"/>
                </a:lnTo>
                <a:lnTo>
                  <a:pt x="968" y="616"/>
                </a:lnTo>
                <a:lnTo>
                  <a:pt x="976" y="616"/>
                </a:lnTo>
                <a:lnTo>
                  <a:pt x="984" y="616"/>
                </a:lnTo>
                <a:lnTo>
                  <a:pt x="992" y="616"/>
                </a:lnTo>
                <a:lnTo>
                  <a:pt x="1008" y="616"/>
                </a:lnTo>
                <a:lnTo>
                  <a:pt x="1016" y="616"/>
                </a:lnTo>
                <a:lnTo>
                  <a:pt x="1024" y="616"/>
                </a:lnTo>
                <a:lnTo>
                  <a:pt x="1024" y="608"/>
                </a:lnTo>
                <a:lnTo>
                  <a:pt x="1032" y="608"/>
                </a:lnTo>
                <a:lnTo>
                  <a:pt x="1032" y="600"/>
                </a:lnTo>
                <a:lnTo>
                  <a:pt x="1040" y="600"/>
                </a:lnTo>
                <a:lnTo>
                  <a:pt x="1040" y="592"/>
                </a:lnTo>
                <a:lnTo>
                  <a:pt x="1048" y="592"/>
                </a:lnTo>
                <a:lnTo>
                  <a:pt x="1056" y="592"/>
                </a:lnTo>
                <a:lnTo>
                  <a:pt x="1064" y="592"/>
                </a:lnTo>
                <a:lnTo>
                  <a:pt x="1064" y="584"/>
                </a:lnTo>
                <a:lnTo>
                  <a:pt x="1072" y="584"/>
                </a:lnTo>
                <a:lnTo>
                  <a:pt x="1080" y="584"/>
                </a:lnTo>
                <a:lnTo>
                  <a:pt x="1080" y="576"/>
                </a:lnTo>
                <a:lnTo>
                  <a:pt x="1088" y="576"/>
                </a:lnTo>
                <a:lnTo>
                  <a:pt x="1096" y="576"/>
                </a:lnTo>
                <a:lnTo>
                  <a:pt x="1112" y="576"/>
                </a:lnTo>
                <a:lnTo>
                  <a:pt x="1120" y="576"/>
                </a:lnTo>
                <a:lnTo>
                  <a:pt x="1128" y="576"/>
                </a:lnTo>
                <a:lnTo>
                  <a:pt x="1136" y="576"/>
                </a:lnTo>
                <a:lnTo>
                  <a:pt x="1136" y="568"/>
                </a:lnTo>
                <a:lnTo>
                  <a:pt x="1144" y="568"/>
                </a:lnTo>
                <a:lnTo>
                  <a:pt x="1152" y="568"/>
                </a:lnTo>
                <a:lnTo>
                  <a:pt x="1160" y="568"/>
                </a:lnTo>
                <a:lnTo>
                  <a:pt x="1168" y="568"/>
                </a:lnTo>
                <a:lnTo>
                  <a:pt x="1168" y="560"/>
                </a:lnTo>
                <a:lnTo>
                  <a:pt x="1176" y="560"/>
                </a:lnTo>
                <a:lnTo>
                  <a:pt x="1184" y="560"/>
                </a:lnTo>
                <a:lnTo>
                  <a:pt x="1184" y="552"/>
                </a:lnTo>
                <a:lnTo>
                  <a:pt x="1192" y="552"/>
                </a:lnTo>
                <a:lnTo>
                  <a:pt x="1200" y="552"/>
                </a:lnTo>
                <a:lnTo>
                  <a:pt x="1216" y="552"/>
                </a:lnTo>
                <a:lnTo>
                  <a:pt x="1216" y="544"/>
                </a:lnTo>
                <a:lnTo>
                  <a:pt x="1224" y="544"/>
                </a:lnTo>
                <a:lnTo>
                  <a:pt x="1232" y="544"/>
                </a:lnTo>
                <a:lnTo>
                  <a:pt x="1232" y="536"/>
                </a:lnTo>
                <a:lnTo>
                  <a:pt x="1240" y="536"/>
                </a:lnTo>
                <a:lnTo>
                  <a:pt x="1248" y="536"/>
                </a:lnTo>
                <a:lnTo>
                  <a:pt x="1256" y="536"/>
                </a:lnTo>
                <a:lnTo>
                  <a:pt x="1264" y="536"/>
                </a:lnTo>
                <a:lnTo>
                  <a:pt x="1264" y="528"/>
                </a:lnTo>
                <a:lnTo>
                  <a:pt x="1272" y="528"/>
                </a:lnTo>
                <a:lnTo>
                  <a:pt x="1280" y="528"/>
                </a:lnTo>
                <a:lnTo>
                  <a:pt x="1288" y="528"/>
                </a:lnTo>
                <a:lnTo>
                  <a:pt x="1288" y="520"/>
                </a:lnTo>
                <a:lnTo>
                  <a:pt x="1296" y="520"/>
                </a:lnTo>
                <a:lnTo>
                  <a:pt x="1304" y="520"/>
                </a:lnTo>
                <a:lnTo>
                  <a:pt x="1320" y="520"/>
                </a:lnTo>
                <a:lnTo>
                  <a:pt x="1328" y="520"/>
                </a:lnTo>
                <a:lnTo>
                  <a:pt x="1336" y="520"/>
                </a:lnTo>
                <a:lnTo>
                  <a:pt x="1344" y="520"/>
                </a:lnTo>
                <a:lnTo>
                  <a:pt x="1352" y="520"/>
                </a:lnTo>
                <a:lnTo>
                  <a:pt x="1352" y="512"/>
                </a:lnTo>
                <a:lnTo>
                  <a:pt x="1360" y="512"/>
                </a:lnTo>
                <a:lnTo>
                  <a:pt x="1368" y="512"/>
                </a:lnTo>
                <a:lnTo>
                  <a:pt x="1376" y="512"/>
                </a:lnTo>
                <a:lnTo>
                  <a:pt x="1376" y="504"/>
                </a:lnTo>
                <a:lnTo>
                  <a:pt x="1384" y="504"/>
                </a:lnTo>
                <a:lnTo>
                  <a:pt x="1392" y="504"/>
                </a:lnTo>
                <a:lnTo>
                  <a:pt x="1400" y="504"/>
                </a:lnTo>
                <a:lnTo>
                  <a:pt x="1400" y="496"/>
                </a:lnTo>
                <a:lnTo>
                  <a:pt x="1416" y="496"/>
                </a:lnTo>
                <a:lnTo>
                  <a:pt x="1424" y="496"/>
                </a:lnTo>
                <a:lnTo>
                  <a:pt x="1432" y="496"/>
                </a:lnTo>
                <a:lnTo>
                  <a:pt x="1432" y="488"/>
                </a:lnTo>
                <a:lnTo>
                  <a:pt x="1440" y="488"/>
                </a:lnTo>
                <a:lnTo>
                  <a:pt x="1448" y="488"/>
                </a:lnTo>
                <a:lnTo>
                  <a:pt x="1448" y="480"/>
                </a:lnTo>
                <a:lnTo>
                  <a:pt x="1456" y="480"/>
                </a:lnTo>
                <a:lnTo>
                  <a:pt x="1464" y="480"/>
                </a:lnTo>
                <a:lnTo>
                  <a:pt x="1464" y="472"/>
                </a:lnTo>
                <a:lnTo>
                  <a:pt x="1472" y="472"/>
                </a:lnTo>
                <a:lnTo>
                  <a:pt x="1472" y="464"/>
                </a:lnTo>
                <a:lnTo>
                  <a:pt x="1480" y="464"/>
                </a:lnTo>
                <a:lnTo>
                  <a:pt x="1488" y="464"/>
                </a:lnTo>
                <a:lnTo>
                  <a:pt x="1496" y="464"/>
                </a:lnTo>
                <a:lnTo>
                  <a:pt x="1496" y="456"/>
                </a:lnTo>
                <a:lnTo>
                  <a:pt x="1504" y="456"/>
                </a:lnTo>
                <a:lnTo>
                  <a:pt x="1520" y="456"/>
                </a:lnTo>
                <a:lnTo>
                  <a:pt x="1528" y="456"/>
                </a:lnTo>
                <a:lnTo>
                  <a:pt x="1536" y="456"/>
                </a:lnTo>
                <a:lnTo>
                  <a:pt x="1544" y="456"/>
                </a:lnTo>
                <a:lnTo>
                  <a:pt x="1552" y="456"/>
                </a:lnTo>
                <a:lnTo>
                  <a:pt x="1552" y="448"/>
                </a:lnTo>
                <a:lnTo>
                  <a:pt x="1560" y="448"/>
                </a:lnTo>
                <a:lnTo>
                  <a:pt x="1560" y="440"/>
                </a:lnTo>
                <a:lnTo>
                  <a:pt x="1568" y="440"/>
                </a:lnTo>
                <a:lnTo>
                  <a:pt x="1576" y="440"/>
                </a:lnTo>
                <a:lnTo>
                  <a:pt x="1584" y="440"/>
                </a:lnTo>
                <a:lnTo>
                  <a:pt x="1592" y="440"/>
                </a:lnTo>
                <a:lnTo>
                  <a:pt x="1592" y="432"/>
                </a:lnTo>
                <a:lnTo>
                  <a:pt x="1600" y="432"/>
                </a:lnTo>
                <a:lnTo>
                  <a:pt x="1608" y="432"/>
                </a:lnTo>
                <a:lnTo>
                  <a:pt x="1608" y="424"/>
                </a:lnTo>
                <a:lnTo>
                  <a:pt x="1624" y="424"/>
                </a:lnTo>
                <a:lnTo>
                  <a:pt x="1632" y="424"/>
                </a:lnTo>
                <a:lnTo>
                  <a:pt x="1632" y="416"/>
                </a:lnTo>
                <a:lnTo>
                  <a:pt x="1640" y="416"/>
                </a:lnTo>
                <a:lnTo>
                  <a:pt x="1648" y="416"/>
                </a:lnTo>
                <a:lnTo>
                  <a:pt x="1648" y="408"/>
                </a:lnTo>
                <a:lnTo>
                  <a:pt x="1656" y="408"/>
                </a:lnTo>
                <a:lnTo>
                  <a:pt x="1664" y="408"/>
                </a:lnTo>
                <a:lnTo>
                  <a:pt x="1672" y="408"/>
                </a:lnTo>
                <a:lnTo>
                  <a:pt x="1672" y="400"/>
                </a:lnTo>
                <a:lnTo>
                  <a:pt x="1680" y="400"/>
                </a:lnTo>
                <a:lnTo>
                  <a:pt x="1688" y="400"/>
                </a:lnTo>
                <a:lnTo>
                  <a:pt x="1696" y="400"/>
                </a:lnTo>
                <a:lnTo>
                  <a:pt x="1704" y="400"/>
                </a:lnTo>
                <a:lnTo>
                  <a:pt x="1704" y="392"/>
                </a:lnTo>
                <a:lnTo>
                  <a:pt x="1712" y="392"/>
                </a:lnTo>
                <a:lnTo>
                  <a:pt x="1728" y="392"/>
                </a:lnTo>
                <a:lnTo>
                  <a:pt x="1728" y="384"/>
                </a:lnTo>
                <a:lnTo>
                  <a:pt x="1736" y="384"/>
                </a:lnTo>
                <a:lnTo>
                  <a:pt x="1744" y="384"/>
                </a:lnTo>
                <a:lnTo>
                  <a:pt x="1752" y="384"/>
                </a:lnTo>
                <a:lnTo>
                  <a:pt x="1760" y="384"/>
                </a:lnTo>
                <a:lnTo>
                  <a:pt x="1768" y="384"/>
                </a:lnTo>
                <a:lnTo>
                  <a:pt x="1776" y="384"/>
                </a:lnTo>
                <a:lnTo>
                  <a:pt x="1784" y="384"/>
                </a:lnTo>
                <a:lnTo>
                  <a:pt x="1792" y="384"/>
                </a:lnTo>
                <a:lnTo>
                  <a:pt x="1800" y="384"/>
                </a:lnTo>
                <a:lnTo>
                  <a:pt x="1808" y="384"/>
                </a:lnTo>
                <a:lnTo>
                  <a:pt x="1824" y="384"/>
                </a:lnTo>
                <a:lnTo>
                  <a:pt x="1824" y="376"/>
                </a:lnTo>
                <a:lnTo>
                  <a:pt x="1832" y="376"/>
                </a:lnTo>
                <a:lnTo>
                  <a:pt x="1840" y="376"/>
                </a:lnTo>
                <a:lnTo>
                  <a:pt x="1840" y="368"/>
                </a:lnTo>
                <a:lnTo>
                  <a:pt x="1848" y="368"/>
                </a:lnTo>
                <a:lnTo>
                  <a:pt x="1856" y="368"/>
                </a:lnTo>
                <a:lnTo>
                  <a:pt x="1864" y="368"/>
                </a:lnTo>
                <a:lnTo>
                  <a:pt x="1872" y="368"/>
                </a:lnTo>
                <a:lnTo>
                  <a:pt x="1880" y="368"/>
                </a:lnTo>
                <a:lnTo>
                  <a:pt x="1880" y="360"/>
                </a:lnTo>
                <a:lnTo>
                  <a:pt x="1888" y="360"/>
                </a:lnTo>
                <a:lnTo>
                  <a:pt x="1896" y="360"/>
                </a:lnTo>
                <a:lnTo>
                  <a:pt x="1904" y="360"/>
                </a:lnTo>
                <a:lnTo>
                  <a:pt x="1912" y="360"/>
                </a:lnTo>
                <a:lnTo>
                  <a:pt x="1912" y="352"/>
                </a:lnTo>
                <a:lnTo>
                  <a:pt x="1928" y="352"/>
                </a:lnTo>
                <a:lnTo>
                  <a:pt x="1936" y="352"/>
                </a:lnTo>
                <a:lnTo>
                  <a:pt x="1936" y="344"/>
                </a:lnTo>
                <a:lnTo>
                  <a:pt x="1944" y="344"/>
                </a:lnTo>
                <a:lnTo>
                  <a:pt x="1952" y="344"/>
                </a:lnTo>
                <a:lnTo>
                  <a:pt x="1960" y="344"/>
                </a:lnTo>
                <a:lnTo>
                  <a:pt x="1968" y="344"/>
                </a:lnTo>
                <a:lnTo>
                  <a:pt x="1968" y="336"/>
                </a:lnTo>
                <a:lnTo>
                  <a:pt x="1976" y="336"/>
                </a:lnTo>
                <a:lnTo>
                  <a:pt x="1984" y="336"/>
                </a:lnTo>
                <a:lnTo>
                  <a:pt x="1992" y="336"/>
                </a:lnTo>
                <a:lnTo>
                  <a:pt x="2000" y="336"/>
                </a:lnTo>
                <a:lnTo>
                  <a:pt x="2000" y="320"/>
                </a:lnTo>
                <a:lnTo>
                  <a:pt x="2008" y="320"/>
                </a:lnTo>
                <a:lnTo>
                  <a:pt x="2016" y="320"/>
                </a:lnTo>
                <a:lnTo>
                  <a:pt x="2032" y="320"/>
                </a:lnTo>
                <a:lnTo>
                  <a:pt x="2040" y="320"/>
                </a:lnTo>
                <a:lnTo>
                  <a:pt x="2048" y="320"/>
                </a:lnTo>
                <a:lnTo>
                  <a:pt x="2056" y="320"/>
                </a:lnTo>
                <a:lnTo>
                  <a:pt x="2056" y="312"/>
                </a:lnTo>
                <a:lnTo>
                  <a:pt x="2064" y="312"/>
                </a:lnTo>
                <a:lnTo>
                  <a:pt x="2072" y="312"/>
                </a:lnTo>
                <a:lnTo>
                  <a:pt x="2080" y="312"/>
                </a:lnTo>
                <a:lnTo>
                  <a:pt x="2080" y="304"/>
                </a:lnTo>
                <a:lnTo>
                  <a:pt x="2088" y="304"/>
                </a:lnTo>
                <a:lnTo>
                  <a:pt x="2096" y="304"/>
                </a:lnTo>
                <a:lnTo>
                  <a:pt x="2104" y="304"/>
                </a:lnTo>
                <a:lnTo>
                  <a:pt x="2112" y="304"/>
                </a:lnTo>
                <a:lnTo>
                  <a:pt x="2120" y="304"/>
                </a:lnTo>
                <a:lnTo>
                  <a:pt x="2136" y="304"/>
                </a:lnTo>
                <a:lnTo>
                  <a:pt x="2136" y="296"/>
                </a:lnTo>
                <a:lnTo>
                  <a:pt x="2144" y="296"/>
                </a:lnTo>
                <a:lnTo>
                  <a:pt x="2152" y="296"/>
                </a:lnTo>
                <a:lnTo>
                  <a:pt x="2160" y="296"/>
                </a:lnTo>
                <a:lnTo>
                  <a:pt x="2168" y="296"/>
                </a:lnTo>
                <a:lnTo>
                  <a:pt x="2168" y="288"/>
                </a:lnTo>
                <a:lnTo>
                  <a:pt x="2176" y="288"/>
                </a:lnTo>
                <a:lnTo>
                  <a:pt x="2184" y="288"/>
                </a:lnTo>
                <a:lnTo>
                  <a:pt x="2192" y="288"/>
                </a:lnTo>
                <a:lnTo>
                  <a:pt x="2200" y="288"/>
                </a:lnTo>
                <a:lnTo>
                  <a:pt x="2208" y="288"/>
                </a:lnTo>
                <a:lnTo>
                  <a:pt x="2216" y="288"/>
                </a:lnTo>
                <a:lnTo>
                  <a:pt x="2232" y="288"/>
                </a:lnTo>
                <a:lnTo>
                  <a:pt x="2240" y="288"/>
                </a:lnTo>
                <a:lnTo>
                  <a:pt x="2248" y="288"/>
                </a:lnTo>
                <a:lnTo>
                  <a:pt x="2256" y="288"/>
                </a:lnTo>
                <a:lnTo>
                  <a:pt x="2256" y="280"/>
                </a:lnTo>
                <a:lnTo>
                  <a:pt x="2264" y="280"/>
                </a:lnTo>
                <a:lnTo>
                  <a:pt x="2272" y="280"/>
                </a:lnTo>
                <a:lnTo>
                  <a:pt x="2272" y="272"/>
                </a:lnTo>
                <a:lnTo>
                  <a:pt x="2280" y="272"/>
                </a:lnTo>
                <a:lnTo>
                  <a:pt x="2288" y="272"/>
                </a:lnTo>
                <a:lnTo>
                  <a:pt x="2296" y="272"/>
                </a:lnTo>
                <a:lnTo>
                  <a:pt x="2304" y="272"/>
                </a:lnTo>
                <a:lnTo>
                  <a:pt x="2312" y="272"/>
                </a:lnTo>
                <a:lnTo>
                  <a:pt x="2320" y="272"/>
                </a:lnTo>
                <a:lnTo>
                  <a:pt x="2336" y="272"/>
                </a:lnTo>
                <a:lnTo>
                  <a:pt x="2344" y="272"/>
                </a:lnTo>
                <a:lnTo>
                  <a:pt x="2352" y="272"/>
                </a:lnTo>
                <a:lnTo>
                  <a:pt x="2360" y="272"/>
                </a:lnTo>
                <a:lnTo>
                  <a:pt x="2360" y="264"/>
                </a:lnTo>
                <a:lnTo>
                  <a:pt x="2368" y="264"/>
                </a:lnTo>
                <a:lnTo>
                  <a:pt x="2376" y="264"/>
                </a:lnTo>
                <a:lnTo>
                  <a:pt x="2376" y="256"/>
                </a:lnTo>
                <a:lnTo>
                  <a:pt x="2384" y="256"/>
                </a:lnTo>
                <a:lnTo>
                  <a:pt x="2392" y="256"/>
                </a:lnTo>
                <a:lnTo>
                  <a:pt x="2392" y="248"/>
                </a:lnTo>
                <a:lnTo>
                  <a:pt x="2400" y="248"/>
                </a:lnTo>
                <a:lnTo>
                  <a:pt x="2408" y="248"/>
                </a:lnTo>
                <a:lnTo>
                  <a:pt x="2416" y="248"/>
                </a:lnTo>
                <a:lnTo>
                  <a:pt x="2424" y="248"/>
                </a:lnTo>
                <a:lnTo>
                  <a:pt x="2440" y="248"/>
                </a:lnTo>
                <a:lnTo>
                  <a:pt x="2440" y="240"/>
                </a:lnTo>
                <a:lnTo>
                  <a:pt x="2448" y="240"/>
                </a:lnTo>
                <a:lnTo>
                  <a:pt x="2456" y="240"/>
                </a:lnTo>
                <a:lnTo>
                  <a:pt x="2464" y="240"/>
                </a:lnTo>
                <a:lnTo>
                  <a:pt x="2464" y="232"/>
                </a:lnTo>
                <a:lnTo>
                  <a:pt x="2472" y="232"/>
                </a:lnTo>
                <a:lnTo>
                  <a:pt x="2480" y="232"/>
                </a:lnTo>
                <a:lnTo>
                  <a:pt x="2488" y="232"/>
                </a:lnTo>
                <a:lnTo>
                  <a:pt x="2496" y="232"/>
                </a:lnTo>
                <a:lnTo>
                  <a:pt x="2504" y="232"/>
                </a:lnTo>
                <a:lnTo>
                  <a:pt x="2512" y="232"/>
                </a:lnTo>
                <a:lnTo>
                  <a:pt x="2520" y="232"/>
                </a:lnTo>
                <a:lnTo>
                  <a:pt x="2528" y="232"/>
                </a:lnTo>
                <a:lnTo>
                  <a:pt x="2544" y="232"/>
                </a:lnTo>
                <a:lnTo>
                  <a:pt x="2544" y="224"/>
                </a:lnTo>
                <a:lnTo>
                  <a:pt x="2552" y="224"/>
                </a:lnTo>
                <a:lnTo>
                  <a:pt x="2560" y="224"/>
                </a:lnTo>
                <a:lnTo>
                  <a:pt x="2568" y="224"/>
                </a:lnTo>
                <a:lnTo>
                  <a:pt x="2576" y="224"/>
                </a:lnTo>
                <a:lnTo>
                  <a:pt x="2576" y="216"/>
                </a:lnTo>
                <a:lnTo>
                  <a:pt x="2584" y="216"/>
                </a:lnTo>
                <a:lnTo>
                  <a:pt x="2592" y="216"/>
                </a:lnTo>
                <a:lnTo>
                  <a:pt x="2600" y="216"/>
                </a:lnTo>
                <a:lnTo>
                  <a:pt x="2608" y="216"/>
                </a:lnTo>
                <a:lnTo>
                  <a:pt x="2616" y="216"/>
                </a:lnTo>
                <a:lnTo>
                  <a:pt x="2616" y="208"/>
                </a:lnTo>
                <a:lnTo>
                  <a:pt x="2624" y="208"/>
                </a:lnTo>
                <a:lnTo>
                  <a:pt x="2640" y="208"/>
                </a:lnTo>
                <a:lnTo>
                  <a:pt x="2648" y="208"/>
                </a:lnTo>
                <a:lnTo>
                  <a:pt x="2656" y="208"/>
                </a:lnTo>
                <a:lnTo>
                  <a:pt x="2664" y="208"/>
                </a:lnTo>
                <a:lnTo>
                  <a:pt x="2672" y="208"/>
                </a:lnTo>
                <a:lnTo>
                  <a:pt x="2672" y="200"/>
                </a:lnTo>
                <a:lnTo>
                  <a:pt x="2680" y="200"/>
                </a:lnTo>
                <a:lnTo>
                  <a:pt x="2688" y="200"/>
                </a:lnTo>
                <a:lnTo>
                  <a:pt x="2696" y="200"/>
                </a:lnTo>
                <a:lnTo>
                  <a:pt x="2696" y="192"/>
                </a:lnTo>
                <a:lnTo>
                  <a:pt x="2704" y="192"/>
                </a:lnTo>
                <a:lnTo>
                  <a:pt x="2712" y="192"/>
                </a:lnTo>
                <a:lnTo>
                  <a:pt x="2720" y="192"/>
                </a:lnTo>
                <a:lnTo>
                  <a:pt x="2728" y="192"/>
                </a:lnTo>
                <a:lnTo>
                  <a:pt x="2744" y="192"/>
                </a:lnTo>
                <a:lnTo>
                  <a:pt x="2752" y="192"/>
                </a:lnTo>
                <a:lnTo>
                  <a:pt x="2760" y="192"/>
                </a:lnTo>
                <a:lnTo>
                  <a:pt x="2768" y="192"/>
                </a:lnTo>
                <a:lnTo>
                  <a:pt x="2768" y="184"/>
                </a:lnTo>
                <a:lnTo>
                  <a:pt x="2776" y="184"/>
                </a:lnTo>
                <a:lnTo>
                  <a:pt x="2784" y="184"/>
                </a:lnTo>
                <a:lnTo>
                  <a:pt x="2792" y="184"/>
                </a:lnTo>
                <a:lnTo>
                  <a:pt x="2800" y="184"/>
                </a:lnTo>
                <a:lnTo>
                  <a:pt x="2800" y="176"/>
                </a:lnTo>
                <a:lnTo>
                  <a:pt x="2808" y="176"/>
                </a:lnTo>
                <a:lnTo>
                  <a:pt x="2816" y="176"/>
                </a:lnTo>
                <a:lnTo>
                  <a:pt x="2824" y="176"/>
                </a:lnTo>
                <a:lnTo>
                  <a:pt x="2832" y="176"/>
                </a:lnTo>
                <a:lnTo>
                  <a:pt x="2848" y="176"/>
                </a:lnTo>
                <a:lnTo>
                  <a:pt x="2848" y="168"/>
                </a:lnTo>
                <a:lnTo>
                  <a:pt x="2856" y="168"/>
                </a:lnTo>
                <a:lnTo>
                  <a:pt x="2864" y="168"/>
                </a:lnTo>
                <a:lnTo>
                  <a:pt x="2872" y="168"/>
                </a:lnTo>
                <a:lnTo>
                  <a:pt x="2880" y="168"/>
                </a:lnTo>
                <a:lnTo>
                  <a:pt x="2888" y="168"/>
                </a:lnTo>
                <a:lnTo>
                  <a:pt x="2896" y="168"/>
                </a:lnTo>
                <a:lnTo>
                  <a:pt x="2904" y="168"/>
                </a:lnTo>
                <a:lnTo>
                  <a:pt x="2912" y="168"/>
                </a:lnTo>
                <a:lnTo>
                  <a:pt x="2920" y="168"/>
                </a:lnTo>
                <a:lnTo>
                  <a:pt x="2920" y="160"/>
                </a:lnTo>
                <a:lnTo>
                  <a:pt x="2928" y="160"/>
                </a:lnTo>
                <a:lnTo>
                  <a:pt x="2936" y="160"/>
                </a:lnTo>
                <a:lnTo>
                  <a:pt x="2952" y="160"/>
                </a:lnTo>
                <a:lnTo>
                  <a:pt x="2952" y="152"/>
                </a:lnTo>
                <a:lnTo>
                  <a:pt x="2960" y="152"/>
                </a:lnTo>
                <a:lnTo>
                  <a:pt x="2968" y="152"/>
                </a:lnTo>
                <a:lnTo>
                  <a:pt x="2976" y="152"/>
                </a:lnTo>
                <a:lnTo>
                  <a:pt x="2984" y="152"/>
                </a:lnTo>
                <a:lnTo>
                  <a:pt x="2992" y="152"/>
                </a:lnTo>
                <a:lnTo>
                  <a:pt x="3000" y="152"/>
                </a:lnTo>
                <a:lnTo>
                  <a:pt x="3008" y="152"/>
                </a:lnTo>
                <a:lnTo>
                  <a:pt x="3016" y="152"/>
                </a:lnTo>
                <a:lnTo>
                  <a:pt x="3024" y="152"/>
                </a:lnTo>
                <a:lnTo>
                  <a:pt x="3032" y="152"/>
                </a:lnTo>
                <a:lnTo>
                  <a:pt x="3048" y="152"/>
                </a:lnTo>
                <a:lnTo>
                  <a:pt x="3056" y="152"/>
                </a:lnTo>
                <a:lnTo>
                  <a:pt x="3056" y="144"/>
                </a:lnTo>
                <a:lnTo>
                  <a:pt x="3064" y="144"/>
                </a:lnTo>
                <a:lnTo>
                  <a:pt x="3072" y="144"/>
                </a:lnTo>
                <a:lnTo>
                  <a:pt x="3080" y="144"/>
                </a:lnTo>
                <a:lnTo>
                  <a:pt x="3080" y="136"/>
                </a:lnTo>
                <a:lnTo>
                  <a:pt x="3088" y="136"/>
                </a:lnTo>
                <a:lnTo>
                  <a:pt x="3096" y="136"/>
                </a:lnTo>
                <a:lnTo>
                  <a:pt x="3104" y="136"/>
                </a:lnTo>
                <a:lnTo>
                  <a:pt x="3112" y="136"/>
                </a:lnTo>
                <a:lnTo>
                  <a:pt x="3120" y="136"/>
                </a:lnTo>
                <a:lnTo>
                  <a:pt x="3128" y="136"/>
                </a:lnTo>
                <a:lnTo>
                  <a:pt x="3136" y="136"/>
                </a:lnTo>
                <a:lnTo>
                  <a:pt x="3152" y="136"/>
                </a:lnTo>
                <a:lnTo>
                  <a:pt x="3160" y="136"/>
                </a:lnTo>
                <a:lnTo>
                  <a:pt x="3160" y="128"/>
                </a:lnTo>
                <a:lnTo>
                  <a:pt x="3168" y="128"/>
                </a:lnTo>
                <a:lnTo>
                  <a:pt x="3176" y="128"/>
                </a:lnTo>
                <a:lnTo>
                  <a:pt x="3184" y="128"/>
                </a:lnTo>
                <a:lnTo>
                  <a:pt x="3184" y="120"/>
                </a:lnTo>
                <a:lnTo>
                  <a:pt x="3192" y="120"/>
                </a:lnTo>
                <a:lnTo>
                  <a:pt x="3200" y="120"/>
                </a:lnTo>
                <a:lnTo>
                  <a:pt x="3208" y="120"/>
                </a:lnTo>
                <a:lnTo>
                  <a:pt x="3216" y="120"/>
                </a:lnTo>
                <a:lnTo>
                  <a:pt x="3216" y="112"/>
                </a:lnTo>
                <a:lnTo>
                  <a:pt x="3224" y="112"/>
                </a:lnTo>
                <a:lnTo>
                  <a:pt x="3232" y="112"/>
                </a:lnTo>
                <a:lnTo>
                  <a:pt x="3240" y="112"/>
                </a:lnTo>
                <a:lnTo>
                  <a:pt x="3240" y="104"/>
                </a:lnTo>
                <a:lnTo>
                  <a:pt x="3256" y="104"/>
                </a:lnTo>
                <a:lnTo>
                  <a:pt x="3264" y="104"/>
                </a:lnTo>
                <a:lnTo>
                  <a:pt x="3272" y="104"/>
                </a:lnTo>
                <a:lnTo>
                  <a:pt x="3280" y="104"/>
                </a:lnTo>
                <a:lnTo>
                  <a:pt x="3288" y="104"/>
                </a:lnTo>
                <a:lnTo>
                  <a:pt x="3296" y="104"/>
                </a:lnTo>
                <a:lnTo>
                  <a:pt x="3304" y="104"/>
                </a:lnTo>
                <a:lnTo>
                  <a:pt x="3312" y="104"/>
                </a:lnTo>
                <a:lnTo>
                  <a:pt x="3320" y="104"/>
                </a:lnTo>
                <a:lnTo>
                  <a:pt x="3328" y="104"/>
                </a:lnTo>
                <a:lnTo>
                  <a:pt x="3328" y="80"/>
                </a:lnTo>
                <a:lnTo>
                  <a:pt x="3336" y="80"/>
                </a:lnTo>
                <a:lnTo>
                  <a:pt x="3344" y="80"/>
                </a:lnTo>
                <a:lnTo>
                  <a:pt x="3360" y="80"/>
                </a:lnTo>
                <a:lnTo>
                  <a:pt x="3368" y="80"/>
                </a:lnTo>
                <a:lnTo>
                  <a:pt x="3376" y="80"/>
                </a:lnTo>
                <a:lnTo>
                  <a:pt x="3376" y="72"/>
                </a:lnTo>
                <a:lnTo>
                  <a:pt x="3384" y="72"/>
                </a:lnTo>
                <a:lnTo>
                  <a:pt x="3392" y="72"/>
                </a:lnTo>
                <a:lnTo>
                  <a:pt x="3400" y="72"/>
                </a:lnTo>
                <a:lnTo>
                  <a:pt x="3408" y="72"/>
                </a:lnTo>
                <a:lnTo>
                  <a:pt x="3416" y="72"/>
                </a:lnTo>
                <a:lnTo>
                  <a:pt x="3424" y="72"/>
                </a:lnTo>
                <a:lnTo>
                  <a:pt x="3432" y="72"/>
                </a:lnTo>
                <a:lnTo>
                  <a:pt x="3440" y="72"/>
                </a:lnTo>
                <a:lnTo>
                  <a:pt x="3456" y="72"/>
                </a:lnTo>
                <a:lnTo>
                  <a:pt x="3464" y="72"/>
                </a:lnTo>
                <a:lnTo>
                  <a:pt x="3464" y="64"/>
                </a:lnTo>
                <a:lnTo>
                  <a:pt x="3472" y="64"/>
                </a:lnTo>
                <a:lnTo>
                  <a:pt x="3472" y="56"/>
                </a:lnTo>
                <a:lnTo>
                  <a:pt x="3480" y="56"/>
                </a:lnTo>
                <a:lnTo>
                  <a:pt x="3488" y="56"/>
                </a:lnTo>
                <a:lnTo>
                  <a:pt x="3496" y="56"/>
                </a:lnTo>
                <a:lnTo>
                  <a:pt x="3504" y="56"/>
                </a:lnTo>
                <a:lnTo>
                  <a:pt x="3512" y="56"/>
                </a:lnTo>
                <a:lnTo>
                  <a:pt x="3520" y="56"/>
                </a:lnTo>
                <a:lnTo>
                  <a:pt x="3520" y="48"/>
                </a:lnTo>
                <a:lnTo>
                  <a:pt x="3528" y="48"/>
                </a:lnTo>
                <a:lnTo>
                  <a:pt x="3536" y="48"/>
                </a:lnTo>
                <a:lnTo>
                  <a:pt x="3544" y="48"/>
                </a:lnTo>
                <a:lnTo>
                  <a:pt x="3560" y="48"/>
                </a:lnTo>
                <a:lnTo>
                  <a:pt x="3568" y="48"/>
                </a:lnTo>
                <a:lnTo>
                  <a:pt x="3576" y="48"/>
                </a:lnTo>
                <a:lnTo>
                  <a:pt x="3584" y="48"/>
                </a:lnTo>
                <a:lnTo>
                  <a:pt x="3592" y="48"/>
                </a:lnTo>
                <a:lnTo>
                  <a:pt x="3592" y="40"/>
                </a:lnTo>
                <a:lnTo>
                  <a:pt x="3600" y="40"/>
                </a:lnTo>
                <a:lnTo>
                  <a:pt x="3608" y="40"/>
                </a:lnTo>
                <a:lnTo>
                  <a:pt x="3616" y="40"/>
                </a:lnTo>
                <a:lnTo>
                  <a:pt x="3624" y="40"/>
                </a:lnTo>
                <a:lnTo>
                  <a:pt x="3624" y="32"/>
                </a:lnTo>
                <a:lnTo>
                  <a:pt x="3632" y="32"/>
                </a:lnTo>
                <a:lnTo>
                  <a:pt x="3632" y="24"/>
                </a:lnTo>
                <a:lnTo>
                  <a:pt x="3640" y="24"/>
                </a:lnTo>
                <a:lnTo>
                  <a:pt x="3648" y="24"/>
                </a:lnTo>
                <a:lnTo>
                  <a:pt x="3648" y="16"/>
                </a:lnTo>
                <a:lnTo>
                  <a:pt x="3664" y="16"/>
                </a:lnTo>
                <a:lnTo>
                  <a:pt x="3672" y="16"/>
                </a:lnTo>
                <a:lnTo>
                  <a:pt x="3680" y="16"/>
                </a:lnTo>
                <a:lnTo>
                  <a:pt x="3688" y="16"/>
                </a:lnTo>
                <a:lnTo>
                  <a:pt x="3696" y="16"/>
                </a:lnTo>
                <a:lnTo>
                  <a:pt x="3696" y="8"/>
                </a:lnTo>
                <a:lnTo>
                  <a:pt x="3704" y="8"/>
                </a:lnTo>
                <a:lnTo>
                  <a:pt x="3712" y="8"/>
                </a:lnTo>
                <a:lnTo>
                  <a:pt x="3712" y="0"/>
                </a:lnTo>
                <a:lnTo>
                  <a:pt x="3720" y="0"/>
                </a:lnTo>
                <a:lnTo>
                  <a:pt x="3728" y="0"/>
                </a:lnTo>
                <a:lnTo>
                  <a:pt x="3736" y="0"/>
                </a:lnTo>
                <a:lnTo>
                  <a:pt x="3744" y="0"/>
                </a:lnTo>
                <a:lnTo>
                  <a:pt x="3752" y="0"/>
                </a:lnTo>
                <a:lnTo>
                  <a:pt x="3768" y="0"/>
                </a:lnTo>
                <a:lnTo>
                  <a:pt x="3776" y="0"/>
                </a:lnTo>
                <a:lnTo>
                  <a:pt x="3784" y="0"/>
                </a:lnTo>
                <a:lnTo>
                  <a:pt x="3792" y="0"/>
                </a:lnTo>
                <a:lnTo>
                  <a:pt x="3800" y="0"/>
                </a:lnTo>
                <a:lnTo>
                  <a:pt x="3808" y="0"/>
                </a:lnTo>
                <a:lnTo>
                  <a:pt x="3816" y="0"/>
                </a:lnTo>
                <a:lnTo>
                  <a:pt x="3824" y="0"/>
                </a:lnTo>
                <a:lnTo>
                  <a:pt x="3832" y="0"/>
                </a:lnTo>
                <a:lnTo>
                  <a:pt x="3840" y="0"/>
                </a:lnTo>
                <a:lnTo>
                  <a:pt x="3848" y="0"/>
                </a:lnTo>
                <a:lnTo>
                  <a:pt x="3864" y="0"/>
                </a:lnTo>
                <a:lnTo>
                  <a:pt x="3872" y="0"/>
                </a:lnTo>
                <a:lnTo>
                  <a:pt x="3880" y="0"/>
                </a:lnTo>
                <a:lnTo>
                  <a:pt x="3888" y="0"/>
                </a:lnTo>
                <a:lnTo>
                  <a:pt x="3896" y="0"/>
                </a:lnTo>
                <a:lnTo>
                  <a:pt x="3904" y="0"/>
                </a:lnTo>
              </a:path>
            </a:pathLst>
          </a:custGeom>
          <a:noFill/>
          <a:ln w="57150">
            <a:solidFill>
              <a:schemeClr val="accent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Freeform 74"/>
          <p:cNvSpPr>
            <a:spLocks/>
          </p:cNvSpPr>
          <p:nvPr/>
        </p:nvSpPr>
        <p:spPr bwMode="auto">
          <a:xfrm>
            <a:off x="1524000" y="3962400"/>
            <a:ext cx="5988050" cy="1516062"/>
          </a:xfrm>
          <a:custGeom>
            <a:avLst/>
            <a:gdLst>
              <a:gd name="T0" fmla="*/ 2147483647 w 3904"/>
              <a:gd name="T1" fmla="*/ 2147483647 h 1984"/>
              <a:gd name="T2" fmla="*/ 2147483647 w 3904"/>
              <a:gd name="T3" fmla="*/ 2147483647 h 1984"/>
              <a:gd name="T4" fmla="*/ 2147483647 w 3904"/>
              <a:gd name="T5" fmla="*/ 2147483647 h 1984"/>
              <a:gd name="T6" fmla="*/ 2147483647 w 3904"/>
              <a:gd name="T7" fmla="*/ 2147483647 h 1984"/>
              <a:gd name="T8" fmla="*/ 2147483647 w 3904"/>
              <a:gd name="T9" fmla="*/ 2147483647 h 1984"/>
              <a:gd name="T10" fmla="*/ 2147483647 w 3904"/>
              <a:gd name="T11" fmla="*/ 2147483647 h 1984"/>
              <a:gd name="T12" fmla="*/ 2147483647 w 3904"/>
              <a:gd name="T13" fmla="*/ 2147483647 h 1984"/>
              <a:gd name="T14" fmla="*/ 2147483647 w 3904"/>
              <a:gd name="T15" fmla="*/ 2147483647 h 1984"/>
              <a:gd name="T16" fmla="*/ 2147483647 w 3904"/>
              <a:gd name="T17" fmla="*/ 2147483647 h 1984"/>
              <a:gd name="T18" fmla="*/ 2147483647 w 3904"/>
              <a:gd name="T19" fmla="*/ 2147483647 h 1984"/>
              <a:gd name="T20" fmla="*/ 2147483647 w 3904"/>
              <a:gd name="T21" fmla="*/ 2147483647 h 1984"/>
              <a:gd name="T22" fmla="*/ 2147483647 w 3904"/>
              <a:gd name="T23" fmla="*/ 2147483647 h 1984"/>
              <a:gd name="T24" fmla="*/ 2147483647 w 3904"/>
              <a:gd name="T25" fmla="*/ 2147483647 h 1984"/>
              <a:gd name="T26" fmla="*/ 2147483647 w 3904"/>
              <a:gd name="T27" fmla="*/ 2147483647 h 1984"/>
              <a:gd name="T28" fmla="*/ 2147483647 w 3904"/>
              <a:gd name="T29" fmla="*/ 2147483647 h 1984"/>
              <a:gd name="T30" fmla="*/ 2147483647 w 3904"/>
              <a:gd name="T31" fmla="*/ 2147483647 h 1984"/>
              <a:gd name="T32" fmla="*/ 2147483647 w 3904"/>
              <a:gd name="T33" fmla="*/ 2147483647 h 1984"/>
              <a:gd name="T34" fmla="*/ 2147483647 w 3904"/>
              <a:gd name="T35" fmla="*/ 2147483647 h 1984"/>
              <a:gd name="T36" fmla="*/ 2147483647 w 3904"/>
              <a:gd name="T37" fmla="*/ 2147483647 h 1984"/>
              <a:gd name="T38" fmla="*/ 2147483647 w 3904"/>
              <a:gd name="T39" fmla="*/ 2147483647 h 1984"/>
              <a:gd name="T40" fmla="*/ 2147483647 w 3904"/>
              <a:gd name="T41" fmla="*/ 2147483647 h 1984"/>
              <a:gd name="T42" fmla="*/ 2147483647 w 3904"/>
              <a:gd name="T43" fmla="*/ 2147483647 h 1984"/>
              <a:gd name="T44" fmla="*/ 2147483647 w 3904"/>
              <a:gd name="T45" fmla="*/ 2147483647 h 1984"/>
              <a:gd name="T46" fmla="*/ 2147483647 w 3904"/>
              <a:gd name="T47" fmla="*/ 2147483647 h 1984"/>
              <a:gd name="T48" fmla="*/ 2147483647 w 3904"/>
              <a:gd name="T49" fmla="*/ 2147483647 h 1984"/>
              <a:gd name="T50" fmla="*/ 2147483647 w 3904"/>
              <a:gd name="T51" fmla="*/ 2147483647 h 1984"/>
              <a:gd name="T52" fmla="*/ 2147483647 w 3904"/>
              <a:gd name="T53" fmla="*/ 2147483647 h 1984"/>
              <a:gd name="T54" fmla="*/ 2147483647 w 3904"/>
              <a:gd name="T55" fmla="*/ 2147483647 h 1984"/>
              <a:gd name="T56" fmla="*/ 2147483647 w 3904"/>
              <a:gd name="T57" fmla="*/ 2147483647 h 1984"/>
              <a:gd name="T58" fmla="*/ 2147483647 w 3904"/>
              <a:gd name="T59" fmla="*/ 2147483647 h 1984"/>
              <a:gd name="T60" fmla="*/ 2147483647 w 3904"/>
              <a:gd name="T61" fmla="*/ 2147483647 h 1984"/>
              <a:gd name="T62" fmla="*/ 2147483647 w 3904"/>
              <a:gd name="T63" fmla="*/ 2147483647 h 1984"/>
              <a:gd name="T64" fmla="*/ 2147483647 w 3904"/>
              <a:gd name="T65" fmla="*/ 2147483647 h 1984"/>
              <a:gd name="T66" fmla="*/ 2147483647 w 3904"/>
              <a:gd name="T67" fmla="*/ 2147483647 h 1984"/>
              <a:gd name="T68" fmla="*/ 2147483647 w 3904"/>
              <a:gd name="T69" fmla="*/ 2147483647 h 1984"/>
              <a:gd name="T70" fmla="*/ 2147483647 w 3904"/>
              <a:gd name="T71" fmla="*/ 2147483647 h 1984"/>
              <a:gd name="T72" fmla="*/ 2147483647 w 3904"/>
              <a:gd name="T73" fmla="*/ 2147483647 h 1984"/>
              <a:gd name="T74" fmla="*/ 2147483647 w 3904"/>
              <a:gd name="T75" fmla="*/ 2147483647 h 1984"/>
              <a:gd name="T76" fmla="*/ 2147483647 w 3904"/>
              <a:gd name="T77" fmla="*/ 2147483647 h 1984"/>
              <a:gd name="T78" fmla="*/ 2147483647 w 3904"/>
              <a:gd name="T79" fmla="*/ 2147483647 h 1984"/>
              <a:gd name="T80" fmla="*/ 2147483647 w 3904"/>
              <a:gd name="T81" fmla="*/ 2147483647 h 1984"/>
              <a:gd name="T82" fmla="*/ 2147483647 w 3904"/>
              <a:gd name="T83" fmla="*/ 2147483647 h 1984"/>
              <a:gd name="T84" fmla="*/ 2147483647 w 3904"/>
              <a:gd name="T85" fmla="*/ 2147483647 h 1984"/>
              <a:gd name="T86" fmla="*/ 2147483647 w 3904"/>
              <a:gd name="T87" fmla="*/ 2147483647 h 1984"/>
              <a:gd name="T88" fmla="*/ 2147483647 w 3904"/>
              <a:gd name="T89" fmla="*/ 2147483647 h 1984"/>
              <a:gd name="T90" fmla="*/ 2147483647 w 3904"/>
              <a:gd name="T91" fmla="*/ 2147483647 h 1984"/>
              <a:gd name="T92" fmla="*/ 2147483647 w 3904"/>
              <a:gd name="T93" fmla="*/ 2147483647 h 1984"/>
              <a:gd name="T94" fmla="*/ 2147483647 w 3904"/>
              <a:gd name="T95" fmla="*/ 2147483647 h 1984"/>
              <a:gd name="T96" fmla="*/ 2147483647 w 3904"/>
              <a:gd name="T97" fmla="*/ 2147483647 h 1984"/>
              <a:gd name="T98" fmla="*/ 2147483647 w 3904"/>
              <a:gd name="T99" fmla="*/ 2147483647 h 1984"/>
              <a:gd name="T100" fmla="*/ 2147483647 w 3904"/>
              <a:gd name="T101" fmla="*/ 2147483647 h 1984"/>
              <a:gd name="T102" fmla="*/ 2147483647 w 3904"/>
              <a:gd name="T103" fmla="*/ 2147483647 h 1984"/>
              <a:gd name="T104" fmla="*/ 2147483647 w 3904"/>
              <a:gd name="T105" fmla="*/ 2147483647 h 1984"/>
              <a:gd name="T106" fmla="*/ 2147483647 w 3904"/>
              <a:gd name="T107" fmla="*/ 2147483647 h 1984"/>
              <a:gd name="T108" fmla="*/ 2147483647 w 3904"/>
              <a:gd name="T109" fmla="*/ 2147483647 h 1984"/>
              <a:gd name="T110" fmla="*/ 2147483647 w 3904"/>
              <a:gd name="T111" fmla="*/ 2147483647 h 1984"/>
              <a:gd name="T112" fmla="*/ 2147483647 w 3904"/>
              <a:gd name="T113" fmla="*/ 2147483647 h 1984"/>
              <a:gd name="T114" fmla="*/ 2147483647 w 3904"/>
              <a:gd name="T115" fmla="*/ 0 h 1984"/>
              <a:gd name="T116" fmla="*/ 2147483647 w 3904"/>
              <a:gd name="T117" fmla="*/ 0 h 1984"/>
              <a:gd name="T118" fmla="*/ 2147483647 w 3904"/>
              <a:gd name="T119" fmla="*/ 0 h 198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904"/>
              <a:gd name="T181" fmla="*/ 0 h 1984"/>
              <a:gd name="T182" fmla="*/ 3904 w 3904"/>
              <a:gd name="T183" fmla="*/ 1984 h 198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904" h="1984">
                <a:moveTo>
                  <a:pt x="0" y="1984"/>
                </a:moveTo>
                <a:lnTo>
                  <a:pt x="0" y="1984"/>
                </a:lnTo>
                <a:lnTo>
                  <a:pt x="8" y="1984"/>
                </a:lnTo>
                <a:lnTo>
                  <a:pt x="8" y="1120"/>
                </a:lnTo>
                <a:lnTo>
                  <a:pt x="16" y="1120"/>
                </a:lnTo>
                <a:lnTo>
                  <a:pt x="16" y="1072"/>
                </a:lnTo>
                <a:lnTo>
                  <a:pt x="24" y="1072"/>
                </a:lnTo>
                <a:lnTo>
                  <a:pt x="24" y="1048"/>
                </a:lnTo>
                <a:lnTo>
                  <a:pt x="32" y="1048"/>
                </a:lnTo>
                <a:lnTo>
                  <a:pt x="32" y="1032"/>
                </a:lnTo>
                <a:lnTo>
                  <a:pt x="40" y="1032"/>
                </a:lnTo>
                <a:lnTo>
                  <a:pt x="40" y="1016"/>
                </a:lnTo>
                <a:lnTo>
                  <a:pt x="48" y="1016"/>
                </a:lnTo>
                <a:lnTo>
                  <a:pt x="48" y="1000"/>
                </a:lnTo>
                <a:lnTo>
                  <a:pt x="56" y="1000"/>
                </a:lnTo>
                <a:lnTo>
                  <a:pt x="56" y="984"/>
                </a:lnTo>
                <a:lnTo>
                  <a:pt x="64" y="984"/>
                </a:lnTo>
                <a:lnTo>
                  <a:pt x="64" y="976"/>
                </a:lnTo>
                <a:lnTo>
                  <a:pt x="72" y="976"/>
                </a:lnTo>
                <a:lnTo>
                  <a:pt x="72" y="952"/>
                </a:lnTo>
                <a:lnTo>
                  <a:pt x="80" y="952"/>
                </a:lnTo>
                <a:lnTo>
                  <a:pt x="80" y="928"/>
                </a:lnTo>
                <a:lnTo>
                  <a:pt x="96" y="928"/>
                </a:lnTo>
                <a:lnTo>
                  <a:pt x="96" y="920"/>
                </a:lnTo>
                <a:lnTo>
                  <a:pt x="104" y="920"/>
                </a:lnTo>
                <a:lnTo>
                  <a:pt x="104" y="912"/>
                </a:lnTo>
                <a:lnTo>
                  <a:pt x="112" y="912"/>
                </a:lnTo>
                <a:lnTo>
                  <a:pt x="120" y="912"/>
                </a:lnTo>
                <a:lnTo>
                  <a:pt x="120" y="904"/>
                </a:lnTo>
                <a:lnTo>
                  <a:pt x="128" y="904"/>
                </a:lnTo>
                <a:lnTo>
                  <a:pt x="128" y="896"/>
                </a:lnTo>
                <a:lnTo>
                  <a:pt x="136" y="896"/>
                </a:lnTo>
                <a:lnTo>
                  <a:pt x="144" y="896"/>
                </a:lnTo>
                <a:lnTo>
                  <a:pt x="152" y="896"/>
                </a:lnTo>
                <a:lnTo>
                  <a:pt x="160" y="896"/>
                </a:lnTo>
                <a:lnTo>
                  <a:pt x="160" y="888"/>
                </a:lnTo>
                <a:lnTo>
                  <a:pt x="168" y="888"/>
                </a:lnTo>
                <a:lnTo>
                  <a:pt x="168" y="880"/>
                </a:lnTo>
                <a:lnTo>
                  <a:pt x="176" y="880"/>
                </a:lnTo>
                <a:lnTo>
                  <a:pt x="184" y="880"/>
                </a:lnTo>
                <a:lnTo>
                  <a:pt x="184" y="872"/>
                </a:lnTo>
                <a:lnTo>
                  <a:pt x="200" y="872"/>
                </a:lnTo>
                <a:lnTo>
                  <a:pt x="200" y="864"/>
                </a:lnTo>
                <a:lnTo>
                  <a:pt x="208" y="864"/>
                </a:lnTo>
                <a:lnTo>
                  <a:pt x="208" y="856"/>
                </a:lnTo>
                <a:lnTo>
                  <a:pt x="216" y="856"/>
                </a:lnTo>
                <a:lnTo>
                  <a:pt x="224" y="856"/>
                </a:lnTo>
                <a:lnTo>
                  <a:pt x="224" y="848"/>
                </a:lnTo>
                <a:lnTo>
                  <a:pt x="232" y="848"/>
                </a:lnTo>
                <a:lnTo>
                  <a:pt x="240" y="848"/>
                </a:lnTo>
                <a:lnTo>
                  <a:pt x="248" y="848"/>
                </a:lnTo>
                <a:lnTo>
                  <a:pt x="248" y="840"/>
                </a:lnTo>
                <a:lnTo>
                  <a:pt x="256" y="840"/>
                </a:lnTo>
                <a:lnTo>
                  <a:pt x="256" y="832"/>
                </a:lnTo>
                <a:lnTo>
                  <a:pt x="264" y="832"/>
                </a:lnTo>
                <a:lnTo>
                  <a:pt x="264" y="824"/>
                </a:lnTo>
                <a:lnTo>
                  <a:pt x="272" y="824"/>
                </a:lnTo>
                <a:lnTo>
                  <a:pt x="272" y="816"/>
                </a:lnTo>
                <a:lnTo>
                  <a:pt x="280" y="816"/>
                </a:lnTo>
                <a:lnTo>
                  <a:pt x="296" y="816"/>
                </a:lnTo>
                <a:lnTo>
                  <a:pt x="296" y="808"/>
                </a:lnTo>
                <a:lnTo>
                  <a:pt x="304" y="808"/>
                </a:lnTo>
                <a:lnTo>
                  <a:pt x="312" y="808"/>
                </a:lnTo>
                <a:lnTo>
                  <a:pt x="312" y="800"/>
                </a:lnTo>
                <a:lnTo>
                  <a:pt x="320" y="800"/>
                </a:lnTo>
                <a:lnTo>
                  <a:pt x="328" y="800"/>
                </a:lnTo>
                <a:lnTo>
                  <a:pt x="336" y="800"/>
                </a:lnTo>
                <a:lnTo>
                  <a:pt x="336" y="792"/>
                </a:lnTo>
                <a:lnTo>
                  <a:pt x="344" y="792"/>
                </a:lnTo>
                <a:lnTo>
                  <a:pt x="352" y="792"/>
                </a:lnTo>
                <a:lnTo>
                  <a:pt x="352" y="784"/>
                </a:lnTo>
                <a:lnTo>
                  <a:pt x="360" y="784"/>
                </a:lnTo>
                <a:lnTo>
                  <a:pt x="368" y="784"/>
                </a:lnTo>
                <a:lnTo>
                  <a:pt x="376" y="784"/>
                </a:lnTo>
                <a:lnTo>
                  <a:pt x="376" y="776"/>
                </a:lnTo>
                <a:lnTo>
                  <a:pt x="384" y="776"/>
                </a:lnTo>
                <a:lnTo>
                  <a:pt x="400" y="776"/>
                </a:lnTo>
                <a:lnTo>
                  <a:pt x="400" y="760"/>
                </a:lnTo>
                <a:lnTo>
                  <a:pt x="408" y="760"/>
                </a:lnTo>
                <a:lnTo>
                  <a:pt x="416" y="760"/>
                </a:lnTo>
                <a:lnTo>
                  <a:pt x="416" y="752"/>
                </a:lnTo>
                <a:lnTo>
                  <a:pt x="424" y="752"/>
                </a:lnTo>
                <a:lnTo>
                  <a:pt x="432" y="752"/>
                </a:lnTo>
                <a:lnTo>
                  <a:pt x="440" y="752"/>
                </a:lnTo>
                <a:lnTo>
                  <a:pt x="440" y="744"/>
                </a:lnTo>
                <a:lnTo>
                  <a:pt x="448" y="744"/>
                </a:lnTo>
                <a:lnTo>
                  <a:pt x="456" y="744"/>
                </a:lnTo>
                <a:lnTo>
                  <a:pt x="456" y="736"/>
                </a:lnTo>
                <a:lnTo>
                  <a:pt x="464" y="736"/>
                </a:lnTo>
                <a:lnTo>
                  <a:pt x="472" y="736"/>
                </a:lnTo>
                <a:lnTo>
                  <a:pt x="472" y="720"/>
                </a:lnTo>
                <a:lnTo>
                  <a:pt x="480" y="720"/>
                </a:lnTo>
                <a:lnTo>
                  <a:pt x="488" y="720"/>
                </a:lnTo>
                <a:lnTo>
                  <a:pt x="504" y="720"/>
                </a:lnTo>
                <a:lnTo>
                  <a:pt x="504" y="712"/>
                </a:lnTo>
                <a:lnTo>
                  <a:pt x="512" y="712"/>
                </a:lnTo>
                <a:lnTo>
                  <a:pt x="520" y="712"/>
                </a:lnTo>
                <a:lnTo>
                  <a:pt x="520" y="704"/>
                </a:lnTo>
                <a:lnTo>
                  <a:pt x="528" y="704"/>
                </a:lnTo>
                <a:lnTo>
                  <a:pt x="536" y="704"/>
                </a:lnTo>
                <a:lnTo>
                  <a:pt x="544" y="704"/>
                </a:lnTo>
                <a:lnTo>
                  <a:pt x="544" y="696"/>
                </a:lnTo>
                <a:lnTo>
                  <a:pt x="552" y="696"/>
                </a:lnTo>
                <a:lnTo>
                  <a:pt x="552" y="688"/>
                </a:lnTo>
                <a:lnTo>
                  <a:pt x="560" y="688"/>
                </a:lnTo>
                <a:lnTo>
                  <a:pt x="560" y="680"/>
                </a:lnTo>
                <a:lnTo>
                  <a:pt x="568" y="680"/>
                </a:lnTo>
                <a:lnTo>
                  <a:pt x="576" y="680"/>
                </a:lnTo>
                <a:lnTo>
                  <a:pt x="584" y="680"/>
                </a:lnTo>
                <a:lnTo>
                  <a:pt x="592" y="680"/>
                </a:lnTo>
                <a:lnTo>
                  <a:pt x="608" y="680"/>
                </a:lnTo>
                <a:lnTo>
                  <a:pt x="616" y="680"/>
                </a:lnTo>
                <a:lnTo>
                  <a:pt x="616" y="672"/>
                </a:lnTo>
                <a:lnTo>
                  <a:pt x="624" y="672"/>
                </a:lnTo>
                <a:lnTo>
                  <a:pt x="624" y="664"/>
                </a:lnTo>
                <a:lnTo>
                  <a:pt x="632" y="664"/>
                </a:lnTo>
                <a:lnTo>
                  <a:pt x="640" y="664"/>
                </a:lnTo>
                <a:lnTo>
                  <a:pt x="648" y="664"/>
                </a:lnTo>
                <a:lnTo>
                  <a:pt x="656" y="664"/>
                </a:lnTo>
                <a:lnTo>
                  <a:pt x="664" y="664"/>
                </a:lnTo>
                <a:lnTo>
                  <a:pt x="664" y="656"/>
                </a:lnTo>
                <a:lnTo>
                  <a:pt x="672" y="656"/>
                </a:lnTo>
                <a:lnTo>
                  <a:pt x="672" y="648"/>
                </a:lnTo>
                <a:lnTo>
                  <a:pt x="680" y="648"/>
                </a:lnTo>
                <a:lnTo>
                  <a:pt x="688" y="648"/>
                </a:lnTo>
                <a:lnTo>
                  <a:pt x="688" y="640"/>
                </a:lnTo>
                <a:lnTo>
                  <a:pt x="704" y="640"/>
                </a:lnTo>
                <a:lnTo>
                  <a:pt x="712" y="640"/>
                </a:lnTo>
                <a:lnTo>
                  <a:pt x="720" y="640"/>
                </a:lnTo>
                <a:lnTo>
                  <a:pt x="720" y="632"/>
                </a:lnTo>
                <a:lnTo>
                  <a:pt x="728" y="632"/>
                </a:lnTo>
                <a:lnTo>
                  <a:pt x="736" y="632"/>
                </a:lnTo>
                <a:lnTo>
                  <a:pt x="736" y="624"/>
                </a:lnTo>
                <a:lnTo>
                  <a:pt x="744" y="624"/>
                </a:lnTo>
                <a:lnTo>
                  <a:pt x="752" y="624"/>
                </a:lnTo>
                <a:lnTo>
                  <a:pt x="760" y="624"/>
                </a:lnTo>
                <a:lnTo>
                  <a:pt x="768" y="624"/>
                </a:lnTo>
                <a:lnTo>
                  <a:pt x="776" y="624"/>
                </a:lnTo>
                <a:lnTo>
                  <a:pt x="776" y="616"/>
                </a:lnTo>
                <a:lnTo>
                  <a:pt x="784" y="616"/>
                </a:lnTo>
                <a:lnTo>
                  <a:pt x="784" y="608"/>
                </a:lnTo>
                <a:lnTo>
                  <a:pt x="792" y="608"/>
                </a:lnTo>
                <a:lnTo>
                  <a:pt x="808" y="608"/>
                </a:lnTo>
                <a:lnTo>
                  <a:pt x="816" y="608"/>
                </a:lnTo>
                <a:lnTo>
                  <a:pt x="816" y="600"/>
                </a:lnTo>
                <a:lnTo>
                  <a:pt x="824" y="600"/>
                </a:lnTo>
                <a:lnTo>
                  <a:pt x="832" y="600"/>
                </a:lnTo>
                <a:lnTo>
                  <a:pt x="840" y="600"/>
                </a:lnTo>
                <a:lnTo>
                  <a:pt x="848" y="600"/>
                </a:lnTo>
                <a:lnTo>
                  <a:pt x="856" y="600"/>
                </a:lnTo>
                <a:lnTo>
                  <a:pt x="856" y="592"/>
                </a:lnTo>
                <a:lnTo>
                  <a:pt x="864" y="592"/>
                </a:lnTo>
                <a:lnTo>
                  <a:pt x="872" y="592"/>
                </a:lnTo>
                <a:lnTo>
                  <a:pt x="872" y="584"/>
                </a:lnTo>
                <a:lnTo>
                  <a:pt x="880" y="584"/>
                </a:lnTo>
                <a:lnTo>
                  <a:pt x="888" y="584"/>
                </a:lnTo>
                <a:lnTo>
                  <a:pt x="896" y="584"/>
                </a:lnTo>
                <a:lnTo>
                  <a:pt x="896" y="576"/>
                </a:lnTo>
                <a:lnTo>
                  <a:pt x="912" y="576"/>
                </a:lnTo>
                <a:lnTo>
                  <a:pt x="920" y="576"/>
                </a:lnTo>
                <a:lnTo>
                  <a:pt x="920" y="568"/>
                </a:lnTo>
                <a:lnTo>
                  <a:pt x="928" y="568"/>
                </a:lnTo>
                <a:lnTo>
                  <a:pt x="936" y="568"/>
                </a:lnTo>
                <a:lnTo>
                  <a:pt x="936" y="560"/>
                </a:lnTo>
                <a:lnTo>
                  <a:pt x="944" y="560"/>
                </a:lnTo>
                <a:lnTo>
                  <a:pt x="952" y="560"/>
                </a:lnTo>
                <a:lnTo>
                  <a:pt x="952" y="544"/>
                </a:lnTo>
                <a:lnTo>
                  <a:pt x="960" y="544"/>
                </a:lnTo>
                <a:lnTo>
                  <a:pt x="968" y="544"/>
                </a:lnTo>
                <a:lnTo>
                  <a:pt x="976" y="544"/>
                </a:lnTo>
                <a:lnTo>
                  <a:pt x="976" y="536"/>
                </a:lnTo>
                <a:lnTo>
                  <a:pt x="984" y="536"/>
                </a:lnTo>
                <a:lnTo>
                  <a:pt x="992" y="536"/>
                </a:lnTo>
                <a:lnTo>
                  <a:pt x="1008" y="536"/>
                </a:lnTo>
                <a:lnTo>
                  <a:pt x="1008" y="520"/>
                </a:lnTo>
                <a:lnTo>
                  <a:pt x="1016" y="520"/>
                </a:lnTo>
                <a:lnTo>
                  <a:pt x="1024" y="520"/>
                </a:lnTo>
                <a:lnTo>
                  <a:pt x="1024" y="512"/>
                </a:lnTo>
                <a:lnTo>
                  <a:pt x="1032" y="512"/>
                </a:lnTo>
                <a:lnTo>
                  <a:pt x="1040" y="512"/>
                </a:lnTo>
                <a:lnTo>
                  <a:pt x="1048" y="512"/>
                </a:lnTo>
                <a:lnTo>
                  <a:pt x="1056" y="512"/>
                </a:lnTo>
                <a:lnTo>
                  <a:pt x="1064" y="512"/>
                </a:lnTo>
                <a:lnTo>
                  <a:pt x="1072" y="512"/>
                </a:lnTo>
                <a:lnTo>
                  <a:pt x="1080" y="512"/>
                </a:lnTo>
                <a:lnTo>
                  <a:pt x="1088" y="512"/>
                </a:lnTo>
                <a:lnTo>
                  <a:pt x="1096" y="512"/>
                </a:lnTo>
                <a:lnTo>
                  <a:pt x="1112" y="512"/>
                </a:lnTo>
                <a:lnTo>
                  <a:pt x="1112" y="504"/>
                </a:lnTo>
                <a:lnTo>
                  <a:pt x="1120" y="504"/>
                </a:lnTo>
                <a:lnTo>
                  <a:pt x="1128" y="504"/>
                </a:lnTo>
                <a:lnTo>
                  <a:pt x="1128" y="496"/>
                </a:lnTo>
                <a:lnTo>
                  <a:pt x="1136" y="496"/>
                </a:lnTo>
                <a:lnTo>
                  <a:pt x="1144" y="496"/>
                </a:lnTo>
                <a:lnTo>
                  <a:pt x="1152" y="496"/>
                </a:lnTo>
                <a:lnTo>
                  <a:pt x="1160" y="496"/>
                </a:lnTo>
                <a:lnTo>
                  <a:pt x="1168" y="496"/>
                </a:lnTo>
                <a:lnTo>
                  <a:pt x="1176" y="496"/>
                </a:lnTo>
                <a:lnTo>
                  <a:pt x="1176" y="488"/>
                </a:lnTo>
                <a:lnTo>
                  <a:pt x="1184" y="488"/>
                </a:lnTo>
                <a:lnTo>
                  <a:pt x="1184" y="480"/>
                </a:lnTo>
                <a:lnTo>
                  <a:pt x="1192" y="480"/>
                </a:lnTo>
                <a:lnTo>
                  <a:pt x="1200" y="480"/>
                </a:lnTo>
                <a:lnTo>
                  <a:pt x="1216" y="480"/>
                </a:lnTo>
                <a:lnTo>
                  <a:pt x="1216" y="472"/>
                </a:lnTo>
                <a:lnTo>
                  <a:pt x="1224" y="472"/>
                </a:lnTo>
                <a:lnTo>
                  <a:pt x="1224" y="464"/>
                </a:lnTo>
                <a:lnTo>
                  <a:pt x="1232" y="464"/>
                </a:lnTo>
                <a:lnTo>
                  <a:pt x="1240" y="464"/>
                </a:lnTo>
                <a:lnTo>
                  <a:pt x="1240" y="456"/>
                </a:lnTo>
                <a:lnTo>
                  <a:pt x="1248" y="456"/>
                </a:lnTo>
                <a:lnTo>
                  <a:pt x="1256" y="456"/>
                </a:lnTo>
                <a:lnTo>
                  <a:pt x="1264" y="456"/>
                </a:lnTo>
                <a:lnTo>
                  <a:pt x="1272" y="456"/>
                </a:lnTo>
                <a:lnTo>
                  <a:pt x="1280" y="456"/>
                </a:lnTo>
                <a:lnTo>
                  <a:pt x="1280" y="448"/>
                </a:lnTo>
                <a:lnTo>
                  <a:pt x="1288" y="448"/>
                </a:lnTo>
                <a:lnTo>
                  <a:pt x="1296" y="448"/>
                </a:lnTo>
                <a:lnTo>
                  <a:pt x="1296" y="440"/>
                </a:lnTo>
                <a:lnTo>
                  <a:pt x="1304" y="440"/>
                </a:lnTo>
                <a:lnTo>
                  <a:pt x="1320" y="440"/>
                </a:lnTo>
                <a:lnTo>
                  <a:pt x="1328" y="440"/>
                </a:lnTo>
                <a:lnTo>
                  <a:pt x="1328" y="432"/>
                </a:lnTo>
                <a:lnTo>
                  <a:pt x="1336" y="432"/>
                </a:lnTo>
                <a:lnTo>
                  <a:pt x="1344" y="432"/>
                </a:lnTo>
                <a:lnTo>
                  <a:pt x="1344" y="424"/>
                </a:lnTo>
                <a:lnTo>
                  <a:pt x="1352" y="424"/>
                </a:lnTo>
                <a:lnTo>
                  <a:pt x="1360" y="424"/>
                </a:lnTo>
                <a:lnTo>
                  <a:pt x="1368" y="424"/>
                </a:lnTo>
                <a:lnTo>
                  <a:pt x="1368" y="416"/>
                </a:lnTo>
                <a:lnTo>
                  <a:pt x="1376" y="416"/>
                </a:lnTo>
                <a:lnTo>
                  <a:pt x="1384" y="416"/>
                </a:lnTo>
                <a:lnTo>
                  <a:pt x="1384" y="408"/>
                </a:lnTo>
                <a:lnTo>
                  <a:pt x="1392" y="408"/>
                </a:lnTo>
                <a:lnTo>
                  <a:pt x="1392" y="400"/>
                </a:lnTo>
                <a:lnTo>
                  <a:pt x="1400" y="400"/>
                </a:lnTo>
                <a:lnTo>
                  <a:pt x="1416" y="400"/>
                </a:lnTo>
                <a:lnTo>
                  <a:pt x="1424" y="400"/>
                </a:lnTo>
                <a:lnTo>
                  <a:pt x="1432" y="400"/>
                </a:lnTo>
                <a:lnTo>
                  <a:pt x="1440" y="400"/>
                </a:lnTo>
                <a:lnTo>
                  <a:pt x="1448" y="400"/>
                </a:lnTo>
                <a:lnTo>
                  <a:pt x="1448" y="392"/>
                </a:lnTo>
                <a:lnTo>
                  <a:pt x="1456" y="392"/>
                </a:lnTo>
                <a:lnTo>
                  <a:pt x="1464" y="392"/>
                </a:lnTo>
                <a:lnTo>
                  <a:pt x="1472" y="392"/>
                </a:lnTo>
                <a:lnTo>
                  <a:pt x="1480" y="392"/>
                </a:lnTo>
                <a:lnTo>
                  <a:pt x="1488" y="392"/>
                </a:lnTo>
                <a:lnTo>
                  <a:pt x="1488" y="384"/>
                </a:lnTo>
                <a:lnTo>
                  <a:pt x="1496" y="384"/>
                </a:lnTo>
                <a:lnTo>
                  <a:pt x="1504" y="384"/>
                </a:lnTo>
                <a:lnTo>
                  <a:pt x="1520" y="384"/>
                </a:lnTo>
                <a:lnTo>
                  <a:pt x="1528" y="384"/>
                </a:lnTo>
                <a:lnTo>
                  <a:pt x="1528" y="376"/>
                </a:lnTo>
                <a:lnTo>
                  <a:pt x="1536" y="376"/>
                </a:lnTo>
                <a:lnTo>
                  <a:pt x="1544" y="376"/>
                </a:lnTo>
                <a:lnTo>
                  <a:pt x="1544" y="368"/>
                </a:lnTo>
                <a:lnTo>
                  <a:pt x="1552" y="368"/>
                </a:lnTo>
                <a:lnTo>
                  <a:pt x="1560" y="368"/>
                </a:lnTo>
                <a:lnTo>
                  <a:pt x="1568" y="368"/>
                </a:lnTo>
                <a:lnTo>
                  <a:pt x="1568" y="360"/>
                </a:lnTo>
                <a:lnTo>
                  <a:pt x="1576" y="360"/>
                </a:lnTo>
                <a:lnTo>
                  <a:pt x="1584" y="360"/>
                </a:lnTo>
                <a:lnTo>
                  <a:pt x="1592" y="360"/>
                </a:lnTo>
                <a:lnTo>
                  <a:pt x="1600" y="360"/>
                </a:lnTo>
                <a:lnTo>
                  <a:pt x="1608" y="360"/>
                </a:lnTo>
                <a:lnTo>
                  <a:pt x="1624" y="360"/>
                </a:lnTo>
                <a:lnTo>
                  <a:pt x="1632" y="360"/>
                </a:lnTo>
                <a:lnTo>
                  <a:pt x="1640" y="360"/>
                </a:lnTo>
                <a:lnTo>
                  <a:pt x="1648" y="360"/>
                </a:lnTo>
                <a:lnTo>
                  <a:pt x="1656" y="360"/>
                </a:lnTo>
                <a:lnTo>
                  <a:pt x="1664" y="360"/>
                </a:lnTo>
                <a:lnTo>
                  <a:pt x="1664" y="352"/>
                </a:lnTo>
                <a:lnTo>
                  <a:pt x="1672" y="352"/>
                </a:lnTo>
                <a:lnTo>
                  <a:pt x="1680" y="352"/>
                </a:lnTo>
                <a:lnTo>
                  <a:pt x="1688" y="352"/>
                </a:lnTo>
                <a:lnTo>
                  <a:pt x="1696" y="352"/>
                </a:lnTo>
                <a:lnTo>
                  <a:pt x="1704" y="352"/>
                </a:lnTo>
                <a:lnTo>
                  <a:pt x="1712" y="352"/>
                </a:lnTo>
                <a:lnTo>
                  <a:pt x="1712" y="344"/>
                </a:lnTo>
                <a:lnTo>
                  <a:pt x="1728" y="344"/>
                </a:lnTo>
                <a:lnTo>
                  <a:pt x="1736" y="344"/>
                </a:lnTo>
                <a:lnTo>
                  <a:pt x="1744" y="344"/>
                </a:lnTo>
                <a:lnTo>
                  <a:pt x="1744" y="336"/>
                </a:lnTo>
                <a:lnTo>
                  <a:pt x="1752" y="336"/>
                </a:lnTo>
                <a:lnTo>
                  <a:pt x="1760" y="336"/>
                </a:lnTo>
                <a:lnTo>
                  <a:pt x="1768" y="336"/>
                </a:lnTo>
                <a:lnTo>
                  <a:pt x="1776" y="336"/>
                </a:lnTo>
                <a:lnTo>
                  <a:pt x="1784" y="336"/>
                </a:lnTo>
                <a:lnTo>
                  <a:pt x="1792" y="336"/>
                </a:lnTo>
                <a:lnTo>
                  <a:pt x="1800" y="336"/>
                </a:lnTo>
                <a:lnTo>
                  <a:pt x="1808" y="336"/>
                </a:lnTo>
                <a:lnTo>
                  <a:pt x="1824" y="336"/>
                </a:lnTo>
                <a:lnTo>
                  <a:pt x="1832" y="336"/>
                </a:lnTo>
                <a:lnTo>
                  <a:pt x="1832" y="328"/>
                </a:lnTo>
                <a:lnTo>
                  <a:pt x="1840" y="328"/>
                </a:lnTo>
                <a:lnTo>
                  <a:pt x="1848" y="328"/>
                </a:lnTo>
                <a:lnTo>
                  <a:pt x="1856" y="328"/>
                </a:lnTo>
                <a:lnTo>
                  <a:pt x="1856" y="320"/>
                </a:lnTo>
                <a:lnTo>
                  <a:pt x="1864" y="320"/>
                </a:lnTo>
                <a:lnTo>
                  <a:pt x="1872" y="320"/>
                </a:lnTo>
                <a:lnTo>
                  <a:pt x="1880" y="320"/>
                </a:lnTo>
                <a:lnTo>
                  <a:pt x="1880" y="312"/>
                </a:lnTo>
                <a:lnTo>
                  <a:pt x="1888" y="312"/>
                </a:lnTo>
                <a:lnTo>
                  <a:pt x="1896" y="312"/>
                </a:lnTo>
                <a:lnTo>
                  <a:pt x="1904" y="312"/>
                </a:lnTo>
                <a:lnTo>
                  <a:pt x="1904" y="304"/>
                </a:lnTo>
                <a:lnTo>
                  <a:pt x="1912" y="304"/>
                </a:lnTo>
                <a:lnTo>
                  <a:pt x="1928" y="304"/>
                </a:lnTo>
                <a:lnTo>
                  <a:pt x="1928" y="296"/>
                </a:lnTo>
                <a:lnTo>
                  <a:pt x="1936" y="296"/>
                </a:lnTo>
                <a:lnTo>
                  <a:pt x="1944" y="296"/>
                </a:lnTo>
                <a:lnTo>
                  <a:pt x="1952" y="296"/>
                </a:lnTo>
                <a:lnTo>
                  <a:pt x="1960" y="296"/>
                </a:lnTo>
                <a:lnTo>
                  <a:pt x="1968" y="296"/>
                </a:lnTo>
                <a:lnTo>
                  <a:pt x="1976" y="296"/>
                </a:lnTo>
                <a:lnTo>
                  <a:pt x="1976" y="288"/>
                </a:lnTo>
                <a:lnTo>
                  <a:pt x="1984" y="288"/>
                </a:lnTo>
                <a:lnTo>
                  <a:pt x="1992" y="288"/>
                </a:lnTo>
                <a:lnTo>
                  <a:pt x="2000" y="288"/>
                </a:lnTo>
                <a:lnTo>
                  <a:pt x="2008" y="288"/>
                </a:lnTo>
                <a:lnTo>
                  <a:pt x="2016" y="288"/>
                </a:lnTo>
                <a:lnTo>
                  <a:pt x="2016" y="280"/>
                </a:lnTo>
                <a:lnTo>
                  <a:pt x="2032" y="280"/>
                </a:lnTo>
                <a:lnTo>
                  <a:pt x="2040" y="280"/>
                </a:lnTo>
                <a:lnTo>
                  <a:pt x="2040" y="272"/>
                </a:lnTo>
                <a:lnTo>
                  <a:pt x="2048" y="272"/>
                </a:lnTo>
                <a:lnTo>
                  <a:pt x="2048" y="264"/>
                </a:lnTo>
                <a:lnTo>
                  <a:pt x="2056" y="264"/>
                </a:lnTo>
                <a:lnTo>
                  <a:pt x="2064" y="264"/>
                </a:lnTo>
                <a:lnTo>
                  <a:pt x="2072" y="264"/>
                </a:lnTo>
                <a:lnTo>
                  <a:pt x="2080" y="264"/>
                </a:lnTo>
                <a:lnTo>
                  <a:pt x="2088" y="264"/>
                </a:lnTo>
                <a:lnTo>
                  <a:pt x="2096" y="264"/>
                </a:lnTo>
                <a:lnTo>
                  <a:pt x="2104" y="264"/>
                </a:lnTo>
                <a:lnTo>
                  <a:pt x="2104" y="256"/>
                </a:lnTo>
                <a:lnTo>
                  <a:pt x="2112" y="256"/>
                </a:lnTo>
                <a:lnTo>
                  <a:pt x="2120" y="256"/>
                </a:lnTo>
                <a:lnTo>
                  <a:pt x="2136" y="256"/>
                </a:lnTo>
                <a:lnTo>
                  <a:pt x="2144" y="256"/>
                </a:lnTo>
                <a:lnTo>
                  <a:pt x="2152" y="256"/>
                </a:lnTo>
                <a:lnTo>
                  <a:pt x="2160" y="256"/>
                </a:lnTo>
                <a:lnTo>
                  <a:pt x="2160" y="248"/>
                </a:lnTo>
                <a:lnTo>
                  <a:pt x="2168" y="248"/>
                </a:lnTo>
                <a:lnTo>
                  <a:pt x="2176" y="248"/>
                </a:lnTo>
                <a:lnTo>
                  <a:pt x="2176" y="240"/>
                </a:lnTo>
                <a:lnTo>
                  <a:pt x="2184" y="240"/>
                </a:lnTo>
                <a:lnTo>
                  <a:pt x="2192" y="240"/>
                </a:lnTo>
                <a:lnTo>
                  <a:pt x="2200" y="240"/>
                </a:lnTo>
                <a:lnTo>
                  <a:pt x="2208" y="240"/>
                </a:lnTo>
                <a:lnTo>
                  <a:pt x="2216" y="240"/>
                </a:lnTo>
                <a:lnTo>
                  <a:pt x="2232" y="240"/>
                </a:lnTo>
                <a:lnTo>
                  <a:pt x="2240" y="240"/>
                </a:lnTo>
                <a:lnTo>
                  <a:pt x="2248" y="240"/>
                </a:lnTo>
                <a:lnTo>
                  <a:pt x="2256" y="240"/>
                </a:lnTo>
                <a:lnTo>
                  <a:pt x="2264" y="240"/>
                </a:lnTo>
                <a:lnTo>
                  <a:pt x="2264" y="232"/>
                </a:lnTo>
                <a:lnTo>
                  <a:pt x="2272" y="232"/>
                </a:lnTo>
                <a:lnTo>
                  <a:pt x="2280" y="232"/>
                </a:lnTo>
                <a:lnTo>
                  <a:pt x="2288" y="232"/>
                </a:lnTo>
                <a:lnTo>
                  <a:pt x="2288" y="224"/>
                </a:lnTo>
                <a:lnTo>
                  <a:pt x="2296" y="224"/>
                </a:lnTo>
                <a:lnTo>
                  <a:pt x="2304" y="224"/>
                </a:lnTo>
                <a:lnTo>
                  <a:pt x="2312" y="224"/>
                </a:lnTo>
                <a:lnTo>
                  <a:pt x="2312" y="216"/>
                </a:lnTo>
                <a:lnTo>
                  <a:pt x="2320" y="216"/>
                </a:lnTo>
                <a:lnTo>
                  <a:pt x="2336" y="216"/>
                </a:lnTo>
                <a:lnTo>
                  <a:pt x="2344" y="216"/>
                </a:lnTo>
                <a:lnTo>
                  <a:pt x="2352" y="216"/>
                </a:lnTo>
                <a:lnTo>
                  <a:pt x="2360" y="216"/>
                </a:lnTo>
                <a:lnTo>
                  <a:pt x="2368" y="216"/>
                </a:lnTo>
                <a:lnTo>
                  <a:pt x="2376" y="216"/>
                </a:lnTo>
                <a:lnTo>
                  <a:pt x="2384" y="216"/>
                </a:lnTo>
                <a:lnTo>
                  <a:pt x="2384" y="208"/>
                </a:lnTo>
                <a:lnTo>
                  <a:pt x="2392" y="208"/>
                </a:lnTo>
                <a:lnTo>
                  <a:pt x="2400" y="208"/>
                </a:lnTo>
                <a:lnTo>
                  <a:pt x="2408" y="208"/>
                </a:lnTo>
                <a:lnTo>
                  <a:pt x="2416" y="208"/>
                </a:lnTo>
                <a:lnTo>
                  <a:pt x="2416" y="200"/>
                </a:lnTo>
                <a:lnTo>
                  <a:pt x="2424" y="200"/>
                </a:lnTo>
                <a:lnTo>
                  <a:pt x="2440" y="200"/>
                </a:lnTo>
                <a:lnTo>
                  <a:pt x="2448" y="200"/>
                </a:lnTo>
                <a:lnTo>
                  <a:pt x="2456" y="200"/>
                </a:lnTo>
                <a:lnTo>
                  <a:pt x="2464" y="200"/>
                </a:lnTo>
                <a:lnTo>
                  <a:pt x="2472" y="200"/>
                </a:lnTo>
                <a:lnTo>
                  <a:pt x="2480" y="200"/>
                </a:lnTo>
                <a:lnTo>
                  <a:pt x="2488" y="200"/>
                </a:lnTo>
                <a:lnTo>
                  <a:pt x="2496" y="200"/>
                </a:lnTo>
                <a:lnTo>
                  <a:pt x="2504" y="200"/>
                </a:lnTo>
                <a:lnTo>
                  <a:pt x="2512" y="200"/>
                </a:lnTo>
                <a:lnTo>
                  <a:pt x="2512" y="192"/>
                </a:lnTo>
                <a:lnTo>
                  <a:pt x="2520" y="192"/>
                </a:lnTo>
                <a:lnTo>
                  <a:pt x="2528" y="192"/>
                </a:lnTo>
                <a:lnTo>
                  <a:pt x="2544" y="192"/>
                </a:lnTo>
                <a:lnTo>
                  <a:pt x="2552" y="192"/>
                </a:lnTo>
                <a:lnTo>
                  <a:pt x="2560" y="192"/>
                </a:lnTo>
                <a:lnTo>
                  <a:pt x="2560" y="184"/>
                </a:lnTo>
                <a:lnTo>
                  <a:pt x="2568" y="184"/>
                </a:lnTo>
                <a:lnTo>
                  <a:pt x="2576" y="184"/>
                </a:lnTo>
                <a:lnTo>
                  <a:pt x="2584" y="184"/>
                </a:lnTo>
                <a:lnTo>
                  <a:pt x="2592" y="184"/>
                </a:lnTo>
                <a:lnTo>
                  <a:pt x="2600" y="184"/>
                </a:lnTo>
                <a:lnTo>
                  <a:pt x="2608" y="184"/>
                </a:lnTo>
                <a:lnTo>
                  <a:pt x="2608" y="176"/>
                </a:lnTo>
                <a:lnTo>
                  <a:pt x="2616" y="176"/>
                </a:lnTo>
                <a:lnTo>
                  <a:pt x="2624" y="176"/>
                </a:lnTo>
                <a:lnTo>
                  <a:pt x="2640" y="176"/>
                </a:lnTo>
                <a:lnTo>
                  <a:pt x="2648" y="176"/>
                </a:lnTo>
                <a:lnTo>
                  <a:pt x="2656" y="176"/>
                </a:lnTo>
                <a:lnTo>
                  <a:pt x="2664" y="176"/>
                </a:lnTo>
                <a:lnTo>
                  <a:pt x="2672" y="176"/>
                </a:lnTo>
                <a:lnTo>
                  <a:pt x="2680" y="176"/>
                </a:lnTo>
                <a:lnTo>
                  <a:pt x="2688" y="176"/>
                </a:lnTo>
                <a:lnTo>
                  <a:pt x="2696" y="176"/>
                </a:lnTo>
                <a:lnTo>
                  <a:pt x="2704" y="176"/>
                </a:lnTo>
                <a:lnTo>
                  <a:pt x="2712" y="176"/>
                </a:lnTo>
                <a:lnTo>
                  <a:pt x="2720" y="176"/>
                </a:lnTo>
                <a:lnTo>
                  <a:pt x="2728" y="176"/>
                </a:lnTo>
                <a:lnTo>
                  <a:pt x="2728" y="168"/>
                </a:lnTo>
                <a:lnTo>
                  <a:pt x="2744" y="168"/>
                </a:lnTo>
                <a:lnTo>
                  <a:pt x="2744" y="160"/>
                </a:lnTo>
                <a:lnTo>
                  <a:pt x="2752" y="160"/>
                </a:lnTo>
                <a:lnTo>
                  <a:pt x="2752" y="152"/>
                </a:lnTo>
                <a:lnTo>
                  <a:pt x="2760" y="152"/>
                </a:lnTo>
                <a:lnTo>
                  <a:pt x="2768" y="152"/>
                </a:lnTo>
                <a:lnTo>
                  <a:pt x="2776" y="152"/>
                </a:lnTo>
                <a:lnTo>
                  <a:pt x="2784" y="152"/>
                </a:lnTo>
                <a:lnTo>
                  <a:pt x="2792" y="152"/>
                </a:lnTo>
                <a:lnTo>
                  <a:pt x="2800" y="152"/>
                </a:lnTo>
                <a:lnTo>
                  <a:pt x="2808" y="152"/>
                </a:lnTo>
                <a:lnTo>
                  <a:pt x="2808" y="144"/>
                </a:lnTo>
                <a:lnTo>
                  <a:pt x="2816" y="144"/>
                </a:lnTo>
                <a:lnTo>
                  <a:pt x="2824" y="144"/>
                </a:lnTo>
                <a:lnTo>
                  <a:pt x="2832" y="144"/>
                </a:lnTo>
                <a:lnTo>
                  <a:pt x="2848" y="144"/>
                </a:lnTo>
                <a:lnTo>
                  <a:pt x="2856" y="144"/>
                </a:lnTo>
                <a:lnTo>
                  <a:pt x="2864" y="144"/>
                </a:lnTo>
                <a:lnTo>
                  <a:pt x="2872" y="144"/>
                </a:lnTo>
                <a:lnTo>
                  <a:pt x="2880" y="144"/>
                </a:lnTo>
                <a:lnTo>
                  <a:pt x="2888" y="144"/>
                </a:lnTo>
                <a:lnTo>
                  <a:pt x="2888" y="136"/>
                </a:lnTo>
                <a:lnTo>
                  <a:pt x="2896" y="136"/>
                </a:lnTo>
                <a:lnTo>
                  <a:pt x="2904" y="136"/>
                </a:lnTo>
                <a:lnTo>
                  <a:pt x="2912" y="136"/>
                </a:lnTo>
                <a:lnTo>
                  <a:pt x="2920" y="136"/>
                </a:lnTo>
                <a:lnTo>
                  <a:pt x="2928" y="136"/>
                </a:lnTo>
                <a:lnTo>
                  <a:pt x="2936" y="136"/>
                </a:lnTo>
                <a:lnTo>
                  <a:pt x="2952" y="136"/>
                </a:lnTo>
                <a:lnTo>
                  <a:pt x="2960" y="136"/>
                </a:lnTo>
                <a:lnTo>
                  <a:pt x="2968" y="136"/>
                </a:lnTo>
                <a:lnTo>
                  <a:pt x="2976" y="136"/>
                </a:lnTo>
                <a:lnTo>
                  <a:pt x="2984" y="136"/>
                </a:lnTo>
                <a:lnTo>
                  <a:pt x="2992" y="136"/>
                </a:lnTo>
                <a:lnTo>
                  <a:pt x="2992" y="128"/>
                </a:lnTo>
                <a:lnTo>
                  <a:pt x="3000" y="128"/>
                </a:lnTo>
                <a:lnTo>
                  <a:pt x="3008" y="128"/>
                </a:lnTo>
                <a:lnTo>
                  <a:pt x="3016" y="128"/>
                </a:lnTo>
                <a:lnTo>
                  <a:pt x="3024" y="128"/>
                </a:lnTo>
                <a:lnTo>
                  <a:pt x="3024" y="120"/>
                </a:lnTo>
                <a:lnTo>
                  <a:pt x="3032" y="120"/>
                </a:lnTo>
                <a:lnTo>
                  <a:pt x="3048" y="120"/>
                </a:lnTo>
                <a:lnTo>
                  <a:pt x="3056" y="120"/>
                </a:lnTo>
                <a:lnTo>
                  <a:pt x="3064" y="120"/>
                </a:lnTo>
                <a:lnTo>
                  <a:pt x="3072" y="120"/>
                </a:lnTo>
                <a:lnTo>
                  <a:pt x="3080" y="120"/>
                </a:lnTo>
                <a:lnTo>
                  <a:pt x="3088" y="120"/>
                </a:lnTo>
                <a:lnTo>
                  <a:pt x="3096" y="120"/>
                </a:lnTo>
                <a:lnTo>
                  <a:pt x="3104" y="120"/>
                </a:lnTo>
                <a:lnTo>
                  <a:pt x="3104" y="112"/>
                </a:lnTo>
                <a:lnTo>
                  <a:pt x="3112" y="112"/>
                </a:lnTo>
                <a:lnTo>
                  <a:pt x="3120" y="112"/>
                </a:lnTo>
                <a:lnTo>
                  <a:pt x="3128" y="112"/>
                </a:lnTo>
                <a:lnTo>
                  <a:pt x="3136" y="112"/>
                </a:lnTo>
                <a:lnTo>
                  <a:pt x="3152" y="112"/>
                </a:lnTo>
                <a:lnTo>
                  <a:pt x="3160" y="112"/>
                </a:lnTo>
                <a:lnTo>
                  <a:pt x="3168" y="112"/>
                </a:lnTo>
                <a:lnTo>
                  <a:pt x="3168" y="104"/>
                </a:lnTo>
                <a:lnTo>
                  <a:pt x="3176" y="104"/>
                </a:lnTo>
                <a:lnTo>
                  <a:pt x="3184" y="104"/>
                </a:lnTo>
                <a:lnTo>
                  <a:pt x="3192" y="104"/>
                </a:lnTo>
                <a:lnTo>
                  <a:pt x="3200" y="104"/>
                </a:lnTo>
                <a:lnTo>
                  <a:pt x="3208" y="104"/>
                </a:lnTo>
                <a:lnTo>
                  <a:pt x="3216" y="104"/>
                </a:lnTo>
                <a:lnTo>
                  <a:pt x="3224" y="104"/>
                </a:lnTo>
                <a:lnTo>
                  <a:pt x="3232" y="104"/>
                </a:lnTo>
                <a:lnTo>
                  <a:pt x="3240" y="104"/>
                </a:lnTo>
                <a:lnTo>
                  <a:pt x="3240" y="96"/>
                </a:lnTo>
                <a:lnTo>
                  <a:pt x="3256" y="96"/>
                </a:lnTo>
                <a:lnTo>
                  <a:pt x="3264" y="96"/>
                </a:lnTo>
                <a:lnTo>
                  <a:pt x="3272" y="96"/>
                </a:lnTo>
                <a:lnTo>
                  <a:pt x="3280" y="96"/>
                </a:lnTo>
                <a:lnTo>
                  <a:pt x="3280" y="88"/>
                </a:lnTo>
                <a:lnTo>
                  <a:pt x="3288" y="88"/>
                </a:lnTo>
                <a:lnTo>
                  <a:pt x="3288" y="80"/>
                </a:lnTo>
                <a:lnTo>
                  <a:pt x="3296" y="80"/>
                </a:lnTo>
                <a:lnTo>
                  <a:pt x="3304" y="80"/>
                </a:lnTo>
                <a:lnTo>
                  <a:pt x="3312" y="80"/>
                </a:lnTo>
                <a:lnTo>
                  <a:pt x="3320" y="80"/>
                </a:lnTo>
                <a:lnTo>
                  <a:pt x="3328" y="80"/>
                </a:lnTo>
                <a:lnTo>
                  <a:pt x="3328" y="72"/>
                </a:lnTo>
                <a:lnTo>
                  <a:pt x="3336" y="72"/>
                </a:lnTo>
                <a:lnTo>
                  <a:pt x="3344" y="72"/>
                </a:lnTo>
                <a:lnTo>
                  <a:pt x="3360" y="72"/>
                </a:lnTo>
                <a:lnTo>
                  <a:pt x="3368" y="72"/>
                </a:lnTo>
                <a:lnTo>
                  <a:pt x="3368" y="64"/>
                </a:lnTo>
                <a:lnTo>
                  <a:pt x="3376" y="64"/>
                </a:lnTo>
                <a:lnTo>
                  <a:pt x="3384" y="64"/>
                </a:lnTo>
                <a:lnTo>
                  <a:pt x="3392" y="64"/>
                </a:lnTo>
                <a:lnTo>
                  <a:pt x="3400" y="64"/>
                </a:lnTo>
                <a:lnTo>
                  <a:pt x="3400" y="56"/>
                </a:lnTo>
                <a:lnTo>
                  <a:pt x="3408" y="56"/>
                </a:lnTo>
                <a:lnTo>
                  <a:pt x="3416" y="56"/>
                </a:lnTo>
                <a:lnTo>
                  <a:pt x="3424" y="56"/>
                </a:lnTo>
                <a:lnTo>
                  <a:pt x="3432" y="56"/>
                </a:lnTo>
                <a:lnTo>
                  <a:pt x="3440" y="56"/>
                </a:lnTo>
                <a:lnTo>
                  <a:pt x="3456" y="56"/>
                </a:lnTo>
                <a:lnTo>
                  <a:pt x="3464" y="56"/>
                </a:lnTo>
                <a:lnTo>
                  <a:pt x="3472" y="56"/>
                </a:lnTo>
                <a:lnTo>
                  <a:pt x="3480" y="56"/>
                </a:lnTo>
                <a:lnTo>
                  <a:pt x="3480" y="48"/>
                </a:lnTo>
                <a:lnTo>
                  <a:pt x="3488" y="48"/>
                </a:lnTo>
                <a:lnTo>
                  <a:pt x="3496" y="48"/>
                </a:lnTo>
                <a:lnTo>
                  <a:pt x="3504" y="48"/>
                </a:lnTo>
                <a:lnTo>
                  <a:pt x="3512" y="48"/>
                </a:lnTo>
                <a:lnTo>
                  <a:pt x="3512" y="40"/>
                </a:lnTo>
                <a:lnTo>
                  <a:pt x="3520" y="40"/>
                </a:lnTo>
                <a:lnTo>
                  <a:pt x="3528" y="40"/>
                </a:lnTo>
                <a:lnTo>
                  <a:pt x="3528" y="32"/>
                </a:lnTo>
                <a:lnTo>
                  <a:pt x="3536" y="32"/>
                </a:lnTo>
                <a:lnTo>
                  <a:pt x="3544" y="32"/>
                </a:lnTo>
                <a:lnTo>
                  <a:pt x="3560" y="32"/>
                </a:lnTo>
                <a:lnTo>
                  <a:pt x="3568" y="32"/>
                </a:lnTo>
                <a:lnTo>
                  <a:pt x="3576" y="32"/>
                </a:lnTo>
                <a:lnTo>
                  <a:pt x="3584" y="32"/>
                </a:lnTo>
                <a:lnTo>
                  <a:pt x="3584" y="24"/>
                </a:lnTo>
                <a:lnTo>
                  <a:pt x="3592" y="24"/>
                </a:lnTo>
                <a:lnTo>
                  <a:pt x="3600" y="24"/>
                </a:lnTo>
                <a:lnTo>
                  <a:pt x="3608" y="24"/>
                </a:lnTo>
                <a:lnTo>
                  <a:pt x="3616" y="24"/>
                </a:lnTo>
                <a:lnTo>
                  <a:pt x="3624" y="24"/>
                </a:lnTo>
                <a:lnTo>
                  <a:pt x="3632" y="24"/>
                </a:lnTo>
                <a:lnTo>
                  <a:pt x="3632" y="16"/>
                </a:lnTo>
                <a:lnTo>
                  <a:pt x="3640" y="16"/>
                </a:lnTo>
                <a:lnTo>
                  <a:pt x="3648" y="16"/>
                </a:lnTo>
                <a:lnTo>
                  <a:pt x="3664" y="16"/>
                </a:lnTo>
                <a:lnTo>
                  <a:pt x="3672" y="16"/>
                </a:lnTo>
                <a:lnTo>
                  <a:pt x="3680" y="16"/>
                </a:lnTo>
                <a:lnTo>
                  <a:pt x="3688" y="16"/>
                </a:lnTo>
                <a:lnTo>
                  <a:pt x="3696" y="16"/>
                </a:lnTo>
                <a:lnTo>
                  <a:pt x="3704" y="16"/>
                </a:lnTo>
                <a:lnTo>
                  <a:pt x="3712" y="16"/>
                </a:lnTo>
                <a:lnTo>
                  <a:pt x="3720" y="16"/>
                </a:lnTo>
                <a:lnTo>
                  <a:pt x="3728" y="16"/>
                </a:lnTo>
                <a:lnTo>
                  <a:pt x="3728" y="8"/>
                </a:lnTo>
                <a:lnTo>
                  <a:pt x="3736" y="8"/>
                </a:lnTo>
                <a:lnTo>
                  <a:pt x="3744" y="8"/>
                </a:lnTo>
                <a:lnTo>
                  <a:pt x="3744" y="0"/>
                </a:lnTo>
                <a:lnTo>
                  <a:pt x="3752" y="0"/>
                </a:lnTo>
                <a:lnTo>
                  <a:pt x="3768" y="0"/>
                </a:lnTo>
                <a:lnTo>
                  <a:pt x="3776" y="0"/>
                </a:lnTo>
                <a:lnTo>
                  <a:pt x="3784" y="0"/>
                </a:lnTo>
                <a:lnTo>
                  <a:pt x="3792" y="0"/>
                </a:lnTo>
                <a:lnTo>
                  <a:pt x="3800" y="0"/>
                </a:lnTo>
                <a:lnTo>
                  <a:pt x="3808" y="0"/>
                </a:lnTo>
                <a:lnTo>
                  <a:pt x="3816" y="0"/>
                </a:lnTo>
                <a:lnTo>
                  <a:pt x="3824" y="0"/>
                </a:lnTo>
                <a:lnTo>
                  <a:pt x="3832" y="0"/>
                </a:lnTo>
                <a:lnTo>
                  <a:pt x="3840" y="0"/>
                </a:lnTo>
                <a:lnTo>
                  <a:pt x="3848" y="0"/>
                </a:lnTo>
                <a:lnTo>
                  <a:pt x="3864" y="0"/>
                </a:lnTo>
                <a:lnTo>
                  <a:pt x="3872" y="0"/>
                </a:lnTo>
                <a:lnTo>
                  <a:pt x="3880" y="0"/>
                </a:lnTo>
                <a:lnTo>
                  <a:pt x="3888" y="0"/>
                </a:lnTo>
                <a:lnTo>
                  <a:pt x="3896" y="0"/>
                </a:lnTo>
                <a:lnTo>
                  <a:pt x="3904" y="0"/>
                </a:lnTo>
              </a:path>
            </a:pathLst>
          </a:cu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77"/>
          <p:cNvSpPr>
            <a:spLocks noChangeArrowheads="1"/>
          </p:cNvSpPr>
          <p:nvPr/>
        </p:nvSpPr>
        <p:spPr bwMode="auto">
          <a:xfrm>
            <a:off x="1349375" y="5434013"/>
            <a:ext cx="7694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latin typeface="Times New Roman" pitchFamily="18" charset="0"/>
                <a:cs typeface="Times New Roman" pitchFamily="18" charset="0"/>
              </a:rPr>
              <a:t>0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78"/>
          <p:cNvSpPr>
            <a:spLocks noChangeArrowheads="1"/>
          </p:cNvSpPr>
          <p:nvPr/>
        </p:nvSpPr>
        <p:spPr bwMode="auto">
          <a:xfrm>
            <a:off x="1263650" y="4724400"/>
            <a:ext cx="1154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50" name="Rectangle 79"/>
          <p:cNvSpPr>
            <a:spLocks noChangeArrowheads="1"/>
          </p:cNvSpPr>
          <p:nvPr/>
        </p:nvSpPr>
        <p:spPr bwMode="auto">
          <a:xfrm>
            <a:off x="1187450" y="4114800"/>
            <a:ext cx="2308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51" name="Rectangle 80"/>
          <p:cNvSpPr>
            <a:spLocks noChangeArrowheads="1"/>
          </p:cNvSpPr>
          <p:nvPr/>
        </p:nvSpPr>
        <p:spPr bwMode="auto">
          <a:xfrm>
            <a:off x="1187450" y="3429000"/>
            <a:ext cx="2308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52" name="Rectangle 81"/>
          <p:cNvSpPr>
            <a:spLocks noChangeArrowheads="1"/>
          </p:cNvSpPr>
          <p:nvPr/>
        </p:nvSpPr>
        <p:spPr bwMode="auto">
          <a:xfrm>
            <a:off x="1531938" y="5611813"/>
            <a:ext cx="1154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53" name="Rectangle 82"/>
          <p:cNvSpPr>
            <a:spLocks noChangeArrowheads="1"/>
          </p:cNvSpPr>
          <p:nvPr/>
        </p:nvSpPr>
        <p:spPr bwMode="auto">
          <a:xfrm>
            <a:off x="1881188" y="5611813"/>
            <a:ext cx="2308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54" name="Rectangle 83"/>
          <p:cNvSpPr>
            <a:spLocks noChangeArrowheads="1"/>
          </p:cNvSpPr>
          <p:nvPr/>
        </p:nvSpPr>
        <p:spPr bwMode="auto">
          <a:xfrm>
            <a:off x="2287588" y="5611813"/>
            <a:ext cx="2308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latin typeface="Times New Roman" pitchFamily="18" charset="0"/>
                <a:cs typeface="Times New Roman" pitchFamily="18" charset="0"/>
              </a:rPr>
              <a:t>60</a:t>
            </a:r>
          </a:p>
        </p:txBody>
      </p:sp>
      <p:sp>
        <p:nvSpPr>
          <p:cNvPr id="55" name="Rectangle 84"/>
          <p:cNvSpPr>
            <a:spLocks noChangeArrowheads="1"/>
          </p:cNvSpPr>
          <p:nvPr/>
        </p:nvSpPr>
        <p:spPr bwMode="auto">
          <a:xfrm>
            <a:off x="2706688" y="5611813"/>
            <a:ext cx="2308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latin typeface="Times New Roman" pitchFamily="18" charset="0"/>
                <a:cs typeface="Times New Roman" pitchFamily="18" charset="0"/>
              </a:rPr>
              <a:t>90</a:t>
            </a:r>
          </a:p>
        </p:txBody>
      </p:sp>
      <p:sp>
        <p:nvSpPr>
          <p:cNvPr id="56" name="Rectangle 87"/>
          <p:cNvSpPr>
            <a:spLocks noChangeArrowheads="1"/>
          </p:cNvSpPr>
          <p:nvPr/>
        </p:nvSpPr>
        <p:spPr bwMode="auto">
          <a:xfrm>
            <a:off x="3879850" y="5611813"/>
            <a:ext cx="3462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latin typeface="Times New Roman" pitchFamily="18" charset="0"/>
                <a:cs typeface="Times New Roman" pitchFamily="18" charset="0"/>
              </a:rPr>
              <a:t>180</a:t>
            </a:r>
          </a:p>
        </p:txBody>
      </p:sp>
      <p:sp>
        <p:nvSpPr>
          <p:cNvPr id="57" name="Rectangle 90"/>
          <p:cNvSpPr>
            <a:spLocks noChangeArrowheads="1"/>
          </p:cNvSpPr>
          <p:nvPr/>
        </p:nvSpPr>
        <p:spPr bwMode="auto">
          <a:xfrm>
            <a:off x="5124450" y="5611813"/>
            <a:ext cx="3462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latin typeface="Times New Roman" pitchFamily="18" charset="0"/>
                <a:cs typeface="Times New Roman" pitchFamily="18" charset="0"/>
              </a:rPr>
              <a:t>270</a:t>
            </a:r>
          </a:p>
        </p:txBody>
      </p:sp>
      <p:sp>
        <p:nvSpPr>
          <p:cNvPr id="58" name="Rectangle 93"/>
          <p:cNvSpPr>
            <a:spLocks noChangeArrowheads="1"/>
          </p:cNvSpPr>
          <p:nvPr/>
        </p:nvSpPr>
        <p:spPr bwMode="auto">
          <a:xfrm>
            <a:off x="6356350" y="5611813"/>
            <a:ext cx="3462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latin typeface="Times New Roman" pitchFamily="18" charset="0"/>
                <a:cs typeface="Times New Roman" pitchFamily="18" charset="0"/>
              </a:rPr>
              <a:t>360</a:t>
            </a:r>
          </a:p>
        </p:txBody>
      </p:sp>
      <p:sp>
        <p:nvSpPr>
          <p:cNvPr id="59" name="Rectangle 96"/>
          <p:cNvSpPr>
            <a:spLocks noChangeArrowheads="1"/>
          </p:cNvSpPr>
          <p:nvPr/>
        </p:nvSpPr>
        <p:spPr bwMode="auto">
          <a:xfrm>
            <a:off x="7600950" y="5611813"/>
            <a:ext cx="3462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latin typeface="Times New Roman" pitchFamily="18" charset="0"/>
                <a:cs typeface="Times New Roman" pitchFamily="18" charset="0"/>
              </a:rPr>
              <a:t>450</a:t>
            </a:r>
          </a:p>
        </p:txBody>
      </p:sp>
      <p:sp>
        <p:nvSpPr>
          <p:cNvPr id="312" name="Text Box 3"/>
          <p:cNvSpPr txBox="1">
            <a:spLocks noChangeArrowheads="1"/>
          </p:cNvSpPr>
          <p:nvPr/>
        </p:nvSpPr>
        <p:spPr bwMode="auto">
          <a:xfrm>
            <a:off x="5607050" y="2590800"/>
            <a:ext cx="1133475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P=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0.022</a:t>
            </a:r>
            <a:endParaRPr lang="en-US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3" name="Text Box 4"/>
          <p:cNvSpPr txBox="1">
            <a:spLocks noChangeArrowheads="1"/>
          </p:cNvSpPr>
          <p:nvPr/>
        </p:nvSpPr>
        <p:spPr bwMode="auto">
          <a:xfrm>
            <a:off x="5911850" y="4114800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Prasugrel </a:t>
            </a:r>
          </a:p>
        </p:txBody>
      </p:sp>
      <p:sp>
        <p:nvSpPr>
          <p:cNvPr id="314" name="Text Box 5"/>
          <p:cNvSpPr txBox="1">
            <a:spLocks noChangeArrowheads="1"/>
          </p:cNvSpPr>
          <p:nvPr/>
        </p:nvSpPr>
        <p:spPr bwMode="auto">
          <a:xfrm>
            <a:off x="5759450" y="3048000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Clopidogrel</a:t>
            </a:r>
          </a:p>
        </p:txBody>
      </p:sp>
      <p:sp>
        <p:nvSpPr>
          <p:cNvPr id="315" name="Text Box 15"/>
          <p:cNvSpPr txBox="1">
            <a:spLocks noChangeArrowheads="1"/>
          </p:cNvSpPr>
          <p:nvPr/>
        </p:nvSpPr>
        <p:spPr bwMode="auto">
          <a:xfrm>
            <a:off x="4235450" y="5638800"/>
            <a:ext cx="91440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Days</a:t>
            </a:r>
          </a:p>
        </p:txBody>
      </p:sp>
      <p:sp>
        <p:nvSpPr>
          <p:cNvPr id="316" name="Text Box 16"/>
          <p:cNvSpPr txBox="1">
            <a:spLocks noChangeArrowheads="1"/>
          </p:cNvSpPr>
          <p:nvPr/>
        </p:nvSpPr>
        <p:spPr bwMode="auto">
          <a:xfrm rot="16200000">
            <a:off x="-360363" y="4138613"/>
            <a:ext cx="2730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Endpoint (%)</a:t>
            </a:r>
          </a:p>
        </p:txBody>
      </p:sp>
      <p:sp>
        <p:nvSpPr>
          <p:cNvPr id="317" name="Text Box 18"/>
          <p:cNvSpPr txBox="1">
            <a:spLocks noChangeArrowheads="1"/>
          </p:cNvSpPr>
          <p:nvPr/>
        </p:nvSpPr>
        <p:spPr bwMode="auto">
          <a:xfrm>
            <a:off x="7512050" y="3200400"/>
            <a:ext cx="838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12.1%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8" name="Text Box 19"/>
          <p:cNvSpPr txBox="1">
            <a:spLocks noChangeArrowheads="1"/>
          </p:cNvSpPr>
          <p:nvPr/>
        </p:nvSpPr>
        <p:spPr bwMode="auto">
          <a:xfrm>
            <a:off x="7664450" y="3733800"/>
            <a:ext cx="838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9.9%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2" name="Text Box 23"/>
          <p:cNvSpPr txBox="1">
            <a:spLocks noChangeArrowheads="1"/>
          </p:cNvSpPr>
          <p:nvPr/>
        </p:nvSpPr>
        <p:spPr bwMode="auto">
          <a:xfrm>
            <a:off x="7624763" y="4818063"/>
            <a:ext cx="838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1.8</a:t>
            </a:r>
          </a:p>
        </p:txBody>
      </p:sp>
      <p:sp>
        <p:nvSpPr>
          <p:cNvPr id="323" name="Text Box 24"/>
          <p:cNvSpPr txBox="1">
            <a:spLocks noChangeArrowheads="1"/>
          </p:cNvSpPr>
          <p:nvPr/>
        </p:nvSpPr>
        <p:spPr bwMode="auto">
          <a:xfrm>
            <a:off x="7624763" y="4500563"/>
            <a:ext cx="838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2.4</a:t>
            </a:r>
          </a:p>
        </p:txBody>
      </p:sp>
      <p:sp>
        <p:nvSpPr>
          <p:cNvPr id="332" name="Rectangle 351"/>
          <p:cNvSpPr>
            <a:spLocks noChangeArrowheads="1"/>
          </p:cNvSpPr>
          <p:nvPr/>
        </p:nvSpPr>
        <p:spPr bwMode="auto">
          <a:xfrm>
            <a:off x="152400" y="1219200"/>
            <a:ext cx="441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3000" u="sng" dirty="0" smtClean="0">
                <a:latin typeface="Times New Roman" pitchFamily="18" charset="0"/>
                <a:ea typeface="ＭＳ Ｐゴシック" pitchFamily="8" charset="-128"/>
                <a:cs typeface="Times New Roman" pitchFamily="18" charset="0"/>
              </a:rPr>
              <a:t>Efficacy results: </a:t>
            </a:r>
            <a:endParaRPr lang="en-US" sz="3000" u="sng" dirty="0">
              <a:latin typeface="Times New Roman" pitchFamily="18" charset="0"/>
              <a:ea typeface="ＭＳ Ｐゴシック" pitchFamily="8" charset="-128"/>
              <a:cs typeface="Times New Roman" pitchFamily="18" charset="0"/>
            </a:endParaRPr>
          </a:p>
        </p:txBody>
      </p:sp>
      <p:cxnSp>
        <p:nvCxnSpPr>
          <p:cNvPr id="331" name="Straight Arrow Connector 330"/>
          <p:cNvCxnSpPr/>
          <p:nvPr/>
        </p:nvCxnSpPr>
        <p:spPr>
          <a:xfrm rot="5400000" flipH="1" flipV="1">
            <a:off x="157956" y="4152900"/>
            <a:ext cx="266779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Text Box 57"/>
          <p:cNvSpPr txBox="1">
            <a:spLocks noChangeArrowheads="1"/>
          </p:cNvSpPr>
          <p:nvPr/>
        </p:nvSpPr>
        <p:spPr bwMode="auto">
          <a:xfrm>
            <a:off x="1949450" y="2667000"/>
            <a:ext cx="1176337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=0.001</a:t>
            </a:r>
            <a:endParaRPr lang="en-US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447800" y="304800"/>
            <a:ext cx="66645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TRITON TIMI 38 Trial Results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Slide Number Placeholder 6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77AC-08AC-44D1-BC92-2FF8AA6FEF8E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692150" y="1298575"/>
            <a:ext cx="12824" cy="61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400">
                <a:latin typeface="Times New Roman" pitchFamily="18" charset="0"/>
                <a:cs typeface="Times New Roman" pitchFamily="18" charset="0"/>
              </a:rPr>
              <a:t> 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854075" y="5818188"/>
            <a:ext cx="84138" cy="1587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854075" y="4279900"/>
            <a:ext cx="84138" cy="1588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854075" y="2755900"/>
            <a:ext cx="84138" cy="1588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854075" y="1446213"/>
            <a:ext cx="84138" cy="1587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 flipV="1">
            <a:off x="938213" y="5818188"/>
            <a:ext cx="1587" cy="84137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 flipV="1">
            <a:off x="1398588" y="5818188"/>
            <a:ext cx="1587" cy="84137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 flipV="1">
            <a:off x="1874838" y="5818188"/>
            <a:ext cx="1587" cy="84137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 flipV="1">
            <a:off x="2336800" y="5818188"/>
            <a:ext cx="1588" cy="84137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ine 19"/>
          <p:cNvSpPr>
            <a:spLocks noChangeShapeType="1"/>
          </p:cNvSpPr>
          <p:nvPr/>
        </p:nvSpPr>
        <p:spPr bwMode="auto">
          <a:xfrm flipV="1">
            <a:off x="2797175" y="5818188"/>
            <a:ext cx="1588" cy="84137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 flipV="1">
            <a:off x="3273425" y="5818188"/>
            <a:ext cx="1588" cy="84137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 flipV="1">
            <a:off x="3735388" y="5818188"/>
            <a:ext cx="1587" cy="84137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 flipV="1">
            <a:off x="4210050" y="5818188"/>
            <a:ext cx="1588" cy="84137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Line 23"/>
          <p:cNvSpPr>
            <a:spLocks noChangeShapeType="1"/>
          </p:cNvSpPr>
          <p:nvPr/>
        </p:nvSpPr>
        <p:spPr bwMode="auto">
          <a:xfrm flipV="1">
            <a:off x="4672013" y="5818188"/>
            <a:ext cx="1587" cy="84137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Line 24"/>
          <p:cNvSpPr>
            <a:spLocks noChangeShapeType="1"/>
          </p:cNvSpPr>
          <p:nvPr/>
        </p:nvSpPr>
        <p:spPr bwMode="auto">
          <a:xfrm flipV="1">
            <a:off x="5146675" y="5818188"/>
            <a:ext cx="1588" cy="84137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Line 25"/>
          <p:cNvSpPr>
            <a:spLocks noChangeShapeType="1"/>
          </p:cNvSpPr>
          <p:nvPr/>
        </p:nvSpPr>
        <p:spPr bwMode="auto">
          <a:xfrm flipV="1">
            <a:off x="5608638" y="5818188"/>
            <a:ext cx="1587" cy="84137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Line 26"/>
          <p:cNvSpPr>
            <a:spLocks noChangeShapeType="1"/>
          </p:cNvSpPr>
          <p:nvPr/>
        </p:nvSpPr>
        <p:spPr bwMode="auto">
          <a:xfrm flipV="1">
            <a:off x="6070600" y="5818188"/>
            <a:ext cx="1588" cy="84137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Line 27"/>
          <p:cNvSpPr>
            <a:spLocks noChangeShapeType="1"/>
          </p:cNvSpPr>
          <p:nvPr/>
        </p:nvSpPr>
        <p:spPr bwMode="auto">
          <a:xfrm flipV="1">
            <a:off x="6545263" y="5818188"/>
            <a:ext cx="1587" cy="84137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Line 28"/>
          <p:cNvSpPr>
            <a:spLocks noChangeShapeType="1"/>
          </p:cNvSpPr>
          <p:nvPr/>
        </p:nvSpPr>
        <p:spPr bwMode="auto">
          <a:xfrm flipV="1">
            <a:off x="7007225" y="5818188"/>
            <a:ext cx="1588" cy="84137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Line 29"/>
          <p:cNvSpPr>
            <a:spLocks noChangeShapeType="1"/>
          </p:cNvSpPr>
          <p:nvPr/>
        </p:nvSpPr>
        <p:spPr bwMode="auto">
          <a:xfrm flipV="1">
            <a:off x="7483475" y="5818188"/>
            <a:ext cx="1588" cy="84137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Line 30"/>
          <p:cNvSpPr>
            <a:spLocks noChangeShapeType="1"/>
          </p:cNvSpPr>
          <p:nvPr/>
        </p:nvSpPr>
        <p:spPr bwMode="auto">
          <a:xfrm flipV="1">
            <a:off x="7943850" y="5818188"/>
            <a:ext cx="1588" cy="84137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Freeform 33"/>
          <p:cNvSpPr>
            <a:spLocks/>
          </p:cNvSpPr>
          <p:nvPr/>
        </p:nvSpPr>
        <p:spPr bwMode="auto">
          <a:xfrm>
            <a:off x="938213" y="2971800"/>
            <a:ext cx="6910387" cy="2846388"/>
          </a:xfrm>
          <a:custGeom>
            <a:avLst/>
            <a:gdLst>
              <a:gd name="T0" fmla="*/ 2147483647 w 4413"/>
              <a:gd name="T1" fmla="*/ 2147483647 h 2255"/>
              <a:gd name="T2" fmla="*/ 2147483647 w 4413"/>
              <a:gd name="T3" fmla="*/ 2147483647 h 2255"/>
              <a:gd name="T4" fmla="*/ 2147483647 w 4413"/>
              <a:gd name="T5" fmla="*/ 2147483647 h 2255"/>
              <a:gd name="T6" fmla="*/ 2147483647 w 4413"/>
              <a:gd name="T7" fmla="*/ 2147483647 h 2255"/>
              <a:gd name="T8" fmla="*/ 2147483647 w 4413"/>
              <a:gd name="T9" fmla="*/ 2147483647 h 2255"/>
              <a:gd name="T10" fmla="*/ 2147483647 w 4413"/>
              <a:gd name="T11" fmla="*/ 2147483647 h 2255"/>
              <a:gd name="T12" fmla="*/ 2147483647 w 4413"/>
              <a:gd name="T13" fmla="*/ 2147483647 h 2255"/>
              <a:gd name="T14" fmla="*/ 2147483647 w 4413"/>
              <a:gd name="T15" fmla="*/ 2147483647 h 2255"/>
              <a:gd name="T16" fmla="*/ 2147483647 w 4413"/>
              <a:gd name="T17" fmla="*/ 2147483647 h 2255"/>
              <a:gd name="T18" fmla="*/ 2147483647 w 4413"/>
              <a:gd name="T19" fmla="*/ 2147483647 h 2255"/>
              <a:gd name="T20" fmla="*/ 2147483647 w 4413"/>
              <a:gd name="T21" fmla="*/ 2147483647 h 2255"/>
              <a:gd name="T22" fmla="*/ 2147483647 w 4413"/>
              <a:gd name="T23" fmla="*/ 2147483647 h 2255"/>
              <a:gd name="T24" fmla="*/ 2147483647 w 4413"/>
              <a:gd name="T25" fmla="*/ 2147483647 h 2255"/>
              <a:gd name="T26" fmla="*/ 2147483647 w 4413"/>
              <a:gd name="T27" fmla="*/ 2147483647 h 2255"/>
              <a:gd name="T28" fmla="*/ 2147483647 w 4413"/>
              <a:gd name="T29" fmla="*/ 2147483647 h 2255"/>
              <a:gd name="T30" fmla="*/ 2147483647 w 4413"/>
              <a:gd name="T31" fmla="*/ 2147483647 h 2255"/>
              <a:gd name="T32" fmla="*/ 2147483647 w 4413"/>
              <a:gd name="T33" fmla="*/ 2147483647 h 2255"/>
              <a:gd name="T34" fmla="*/ 2147483647 w 4413"/>
              <a:gd name="T35" fmla="*/ 2147483647 h 2255"/>
              <a:gd name="T36" fmla="*/ 2147483647 w 4413"/>
              <a:gd name="T37" fmla="*/ 2147483647 h 2255"/>
              <a:gd name="T38" fmla="*/ 2147483647 w 4413"/>
              <a:gd name="T39" fmla="*/ 2147483647 h 2255"/>
              <a:gd name="T40" fmla="*/ 2147483647 w 4413"/>
              <a:gd name="T41" fmla="*/ 2147483647 h 2255"/>
              <a:gd name="T42" fmla="*/ 2147483647 w 4413"/>
              <a:gd name="T43" fmla="*/ 2147483647 h 2255"/>
              <a:gd name="T44" fmla="*/ 2147483647 w 4413"/>
              <a:gd name="T45" fmla="*/ 2147483647 h 2255"/>
              <a:gd name="T46" fmla="*/ 2147483647 w 4413"/>
              <a:gd name="T47" fmla="*/ 2147483647 h 2255"/>
              <a:gd name="T48" fmla="*/ 2147483647 w 4413"/>
              <a:gd name="T49" fmla="*/ 2147483647 h 2255"/>
              <a:gd name="T50" fmla="*/ 2147483647 w 4413"/>
              <a:gd name="T51" fmla="*/ 2147483647 h 2255"/>
              <a:gd name="T52" fmla="*/ 2147483647 w 4413"/>
              <a:gd name="T53" fmla="*/ 2147483647 h 2255"/>
              <a:gd name="T54" fmla="*/ 2147483647 w 4413"/>
              <a:gd name="T55" fmla="*/ 2147483647 h 2255"/>
              <a:gd name="T56" fmla="*/ 2147483647 w 4413"/>
              <a:gd name="T57" fmla="*/ 2147483647 h 2255"/>
              <a:gd name="T58" fmla="*/ 2147483647 w 4413"/>
              <a:gd name="T59" fmla="*/ 2147483647 h 2255"/>
              <a:gd name="T60" fmla="*/ 2147483647 w 4413"/>
              <a:gd name="T61" fmla="*/ 2147483647 h 2255"/>
              <a:gd name="T62" fmla="*/ 2147483647 w 4413"/>
              <a:gd name="T63" fmla="*/ 2147483647 h 2255"/>
              <a:gd name="T64" fmla="*/ 2147483647 w 4413"/>
              <a:gd name="T65" fmla="*/ 2147483647 h 2255"/>
              <a:gd name="T66" fmla="*/ 2147483647 w 4413"/>
              <a:gd name="T67" fmla="*/ 2147483647 h 2255"/>
              <a:gd name="T68" fmla="*/ 2147483647 w 4413"/>
              <a:gd name="T69" fmla="*/ 2147483647 h 2255"/>
              <a:gd name="T70" fmla="*/ 2147483647 w 4413"/>
              <a:gd name="T71" fmla="*/ 2147483647 h 2255"/>
              <a:gd name="T72" fmla="*/ 2147483647 w 4413"/>
              <a:gd name="T73" fmla="*/ 2147483647 h 2255"/>
              <a:gd name="T74" fmla="*/ 2147483647 w 4413"/>
              <a:gd name="T75" fmla="*/ 2147483647 h 2255"/>
              <a:gd name="T76" fmla="*/ 2147483647 w 4413"/>
              <a:gd name="T77" fmla="*/ 2147483647 h 2255"/>
              <a:gd name="T78" fmla="*/ 2147483647 w 4413"/>
              <a:gd name="T79" fmla="*/ 2147483647 h 2255"/>
              <a:gd name="T80" fmla="*/ 2147483647 w 4413"/>
              <a:gd name="T81" fmla="*/ 2147483647 h 2255"/>
              <a:gd name="T82" fmla="*/ 2147483647 w 4413"/>
              <a:gd name="T83" fmla="*/ 2147483647 h 2255"/>
              <a:gd name="T84" fmla="*/ 2147483647 w 4413"/>
              <a:gd name="T85" fmla="*/ 2147483647 h 2255"/>
              <a:gd name="T86" fmla="*/ 2147483647 w 4413"/>
              <a:gd name="T87" fmla="*/ 2147483647 h 2255"/>
              <a:gd name="T88" fmla="*/ 2147483647 w 4413"/>
              <a:gd name="T89" fmla="*/ 2147483647 h 2255"/>
              <a:gd name="T90" fmla="*/ 2147483647 w 4413"/>
              <a:gd name="T91" fmla="*/ 2147483647 h 2255"/>
              <a:gd name="T92" fmla="*/ 2147483647 w 4413"/>
              <a:gd name="T93" fmla="*/ 2147483647 h 2255"/>
              <a:gd name="T94" fmla="*/ 2147483647 w 4413"/>
              <a:gd name="T95" fmla="*/ 2147483647 h 2255"/>
              <a:gd name="T96" fmla="*/ 2147483647 w 4413"/>
              <a:gd name="T97" fmla="*/ 2147483647 h 2255"/>
              <a:gd name="T98" fmla="*/ 2147483647 w 4413"/>
              <a:gd name="T99" fmla="*/ 2147483647 h 2255"/>
              <a:gd name="T100" fmla="*/ 2147483647 w 4413"/>
              <a:gd name="T101" fmla="*/ 2147483647 h 2255"/>
              <a:gd name="T102" fmla="*/ 2147483647 w 4413"/>
              <a:gd name="T103" fmla="*/ 2147483647 h 2255"/>
              <a:gd name="T104" fmla="*/ 2147483647 w 4413"/>
              <a:gd name="T105" fmla="*/ 2147483647 h 2255"/>
              <a:gd name="T106" fmla="*/ 2147483647 w 4413"/>
              <a:gd name="T107" fmla="*/ 2147483647 h 2255"/>
              <a:gd name="T108" fmla="*/ 2147483647 w 4413"/>
              <a:gd name="T109" fmla="*/ 2147483647 h 2255"/>
              <a:gd name="T110" fmla="*/ 2147483647 w 4413"/>
              <a:gd name="T111" fmla="*/ 2147483647 h 2255"/>
              <a:gd name="T112" fmla="*/ 2147483647 w 4413"/>
              <a:gd name="T113" fmla="*/ 2147483647 h 2255"/>
              <a:gd name="T114" fmla="*/ 2147483647 w 4413"/>
              <a:gd name="T115" fmla="*/ 0 h 2255"/>
              <a:gd name="T116" fmla="*/ 2147483647 w 4413"/>
              <a:gd name="T117" fmla="*/ 0 h 2255"/>
              <a:gd name="T118" fmla="*/ 2147483647 w 4413"/>
              <a:gd name="T119" fmla="*/ 0 h 225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413"/>
              <a:gd name="T181" fmla="*/ 0 h 2255"/>
              <a:gd name="T182" fmla="*/ 4413 w 4413"/>
              <a:gd name="T183" fmla="*/ 2255 h 225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413" h="2255">
                <a:moveTo>
                  <a:pt x="0" y="2255"/>
                </a:moveTo>
                <a:lnTo>
                  <a:pt x="0" y="2255"/>
                </a:lnTo>
                <a:lnTo>
                  <a:pt x="8" y="2255"/>
                </a:lnTo>
                <a:lnTo>
                  <a:pt x="8" y="1903"/>
                </a:lnTo>
                <a:lnTo>
                  <a:pt x="17" y="1903"/>
                </a:lnTo>
                <a:lnTo>
                  <a:pt x="17" y="1762"/>
                </a:lnTo>
                <a:lnTo>
                  <a:pt x="26" y="1762"/>
                </a:lnTo>
                <a:lnTo>
                  <a:pt x="26" y="1612"/>
                </a:lnTo>
                <a:lnTo>
                  <a:pt x="35" y="1612"/>
                </a:lnTo>
                <a:lnTo>
                  <a:pt x="35" y="1480"/>
                </a:lnTo>
                <a:lnTo>
                  <a:pt x="44" y="1480"/>
                </a:lnTo>
                <a:lnTo>
                  <a:pt x="44" y="1330"/>
                </a:lnTo>
                <a:lnTo>
                  <a:pt x="52" y="1330"/>
                </a:lnTo>
                <a:lnTo>
                  <a:pt x="52" y="1189"/>
                </a:lnTo>
                <a:lnTo>
                  <a:pt x="61" y="1189"/>
                </a:lnTo>
                <a:lnTo>
                  <a:pt x="61" y="1145"/>
                </a:lnTo>
                <a:lnTo>
                  <a:pt x="79" y="1145"/>
                </a:lnTo>
                <a:lnTo>
                  <a:pt x="88" y="1145"/>
                </a:lnTo>
                <a:lnTo>
                  <a:pt x="88" y="1110"/>
                </a:lnTo>
                <a:lnTo>
                  <a:pt x="96" y="1110"/>
                </a:lnTo>
                <a:lnTo>
                  <a:pt x="96" y="1084"/>
                </a:lnTo>
                <a:lnTo>
                  <a:pt x="105" y="1084"/>
                </a:lnTo>
                <a:lnTo>
                  <a:pt x="105" y="1040"/>
                </a:lnTo>
                <a:lnTo>
                  <a:pt x="114" y="1040"/>
                </a:lnTo>
                <a:lnTo>
                  <a:pt x="123" y="1040"/>
                </a:lnTo>
                <a:lnTo>
                  <a:pt x="123" y="996"/>
                </a:lnTo>
                <a:lnTo>
                  <a:pt x="132" y="996"/>
                </a:lnTo>
                <a:lnTo>
                  <a:pt x="132" y="960"/>
                </a:lnTo>
                <a:lnTo>
                  <a:pt x="141" y="960"/>
                </a:lnTo>
                <a:lnTo>
                  <a:pt x="141" y="952"/>
                </a:lnTo>
                <a:lnTo>
                  <a:pt x="149" y="952"/>
                </a:lnTo>
                <a:lnTo>
                  <a:pt x="149" y="925"/>
                </a:lnTo>
                <a:lnTo>
                  <a:pt x="167" y="925"/>
                </a:lnTo>
                <a:lnTo>
                  <a:pt x="167" y="899"/>
                </a:lnTo>
                <a:lnTo>
                  <a:pt x="176" y="899"/>
                </a:lnTo>
                <a:lnTo>
                  <a:pt x="176" y="890"/>
                </a:lnTo>
                <a:lnTo>
                  <a:pt x="185" y="890"/>
                </a:lnTo>
                <a:lnTo>
                  <a:pt x="185" y="855"/>
                </a:lnTo>
                <a:lnTo>
                  <a:pt x="193" y="855"/>
                </a:lnTo>
                <a:lnTo>
                  <a:pt x="202" y="855"/>
                </a:lnTo>
                <a:lnTo>
                  <a:pt x="202" y="846"/>
                </a:lnTo>
                <a:lnTo>
                  <a:pt x="211" y="846"/>
                </a:lnTo>
                <a:lnTo>
                  <a:pt x="220" y="846"/>
                </a:lnTo>
                <a:lnTo>
                  <a:pt x="229" y="846"/>
                </a:lnTo>
                <a:lnTo>
                  <a:pt x="237" y="846"/>
                </a:lnTo>
                <a:lnTo>
                  <a:pt x="237" y="820"/>
                </a:lnTo>
                <a:lnTo>
                  <a:pt x="255" y="820"/>
                </a:lnTo>
                <a:lnTo>
                  <a:pt x="255" y="793"/>
                </a:lnTo>
                <a:lnTo>
                  <a:pt x="264" y="793"/>
                </a:lnTo>
                <a:lnTo>
                  <a:pt x="264" y="775"/>
                </a:lnTo>
                <a:lnTo>
                  <a:pt x="273" y="775"/>
                </a:lnTo>
                <a:lnTo>
                  <a:pt x="273" y="767"/>
                </a:lnTo>
                <a:lnTo>
                  <a:pt x="281" y="767"/>
                </a:lnTo>
                <a:lnTo>
                  <a:pt x="290" y="767"/>
                </a:lnTo>
                <a:lnTo>
                  <a:pt x="299" y="767"/>
                </a:lnTo>
                <a:lnTo>
                  <a:pt x="299" y="749"/>
                </a:lnTo>
                <a:lnTo>
                  <a:pt x="308" y="749"/>
                </a:lnTo>
                <a:lnTo>
                  <a:pt x="317" y="749"/>
                </a:lnTo>
                <a:lnTo>
                  <a:pt x="334" y="749"/>
                </a:lnTo>
                <a:lnTo>
                  <a:pt x="343" y="749"/>
                </a:lnTo>
                <a:lnTo>
                  <a:pt x="352" y="749"/>
                </a:lnTo>
                <a:lnTo>
                  <a:pt x="361" y="749"/>
                </a:lnTo>
                <a:lnTo>
                  <a:pt x="361" y="740"/>
                </a:lnTo>
                <a:lnTo>
                  <a:pt x="370" y="740"/>
                </a:lnTo>
                <a:lnTo>
                  <a:pt x="378" y="740"/>
                </a:lnTo>
                <a:lnTo>
                  <a:pt x="387" y="740"/>
                </a:lnTo>
                <a:lnTo>
                  <a:pt x="396" y="740"/>
                </a:lnTo>
                <a:lnTo>
                  <a:pt x="405" y="740"/>
                </a:lnTo>
                <a:lnTo>
                  <a:pt x="422" y="740"/>
                </a:lnTo>
                <a:lnTo>
                  <a:pt x="431" y="740"/>
                </a:lnTo>
                <a:lnTo>
                  <a:pt x="440" y="740"/>
                </a:lnTo>
                <a:lnTo>
                  <a:pt x="449" y="740"/>
                </a:lnTo>
                <a:lnTo>
                  <a:pt x="458" y="740"/>
                </a:lnTo>
                <a:lnTo>
                  <a:pt x="466" y="740"/>
                </a:lnTo>
                <a:lnTo>
                  <a:pt x="475" y="740"/>
                </a:lnTo>
                <a:lnTo>
                  <a:pt x="484" y="740"/>
                </a:lnTo>
                <a:lnTo>
                  <a:pt x="484" y="723"/>
                </a:lnTo>
                <a:lnTo>
                  <a:pt x="493" y="723"/>
                </a:lnTo>
                <a:lnTo>
                  <a:pt x="511" y="723"/>
                </a:lnTo>
                <a:lnTo>
                  <a:pt x="519" y="723"/>
                </a:lnTo>
                <a:lnTo>
                  <a:pt x="528" y="723"/>
                </a:lnTo>
                <a:lnTo>
                  <a:pt x="537" y="723"/>
                </a:lnTo>
                <a:lnTo>
                  <a:pt x="546" y="723"/>
                </a:lnTo>
                <a:lnTo>
                  <a:pt x="546" y="696"/>
                </a:lnTo>
                <a:lnTo>
                  <a:pt x="555" y="696"/>
                </a:lnTo>
                <a:lnTo>
                  <a:pt x="563" y="696"/>
                </a:lnTo>
                <a:lnTo>
                  <a:pt x="563" y="687"/>
                </a:lnTo>
                <a:lnTo>
                  <a:pt x="572" y="687"/>
                </a:lnTo>
                <a:lnTo>
                  <a:pt x="590" y="687"/>
                </a:lnTo>
                <a:lnTo>
                  <a:pt x="599" y="687"/>
                </a:lnTo>
                <a:lnTo>
                  <a:pt x="607" y="687"/>
                </a:lnTo>
                <a:lnTo>
                  <a:pt x="607" y="670"/>
                </a:lnTo>
                <a:lnTo>
                  <a:pt x="616" y="670"/>
                </a:lnTo>
                <a:lnTo>
                  <a:pt x="625" y="670"/>
                </a:lnTo>
                <a:lnTo>
                  <a:pt x="634" y="670"/>
                </a:lnTo>
                <a:lnTo>
                  <a:pt x="643" y="670"/>
                </a:lnTo>
                <a:lnTo>
                  <a:pt x="651" y="670"/>
                </a:lnTo>
                <a:lnTo>
                  <a:pt x="660" y="670"/>
                </a:lnTo>
                <a:lnTo>
                  <a:pt x="678" y="670"/>
                </a:lnTo>
                <a:lnTo>
                  <a:pt x="687" y="670"/>
                </a:lnTo>
                <a:lnTo>
                  <a:pt x="687" y="661"/>
                </a:lnTo>
                <a:lnTo>
                  <a:pt x="696" y="661"/>
                </a:lnTo>
                <a:lnTo>
                  <a:pt x="704" y="661"/>
                </a:lnTo>
                <a:lnTo>
                  <a:pt x="713" y="661"/>
                </a:lnTo>
                <a:lnTo>
                  <a:pt x="722" y="661"/>
                </a:lnTo>
                <a:lnTo>
                  <a:pt x="731" y="661"/>
                </a:lnTo>
                <a:lnTo>
                  <a:pt x="740" y="661"/>
                </a:lnTo>
                <a:lnTo>
                  <a:pt x="748" y="661"/>
                </a:lnTo>
                <a:lnTo>
                  <a:pt x="766" y="661"/>
                </a:lnTo>
                <a:lnTo>
                  <a:pt x="766" y="643"/>
                </a:lnTo>
                <a:lnTo>
                  <a:pt x="775" y="643"/>
                </a:lnTo>
                <a:lnTo>
                  <a:pt x="784" y="643"/>
                </a:lnTo>
                <a:lnTo>
                  <a:pt x="792" y="643"/>
                </a:lnTo>
                <a:lnTo>
                  <a:pt x="801" y="643"/>
                </a:lnTo>
                <a:lnTo>
                  <a:pt x="801" y="626"/>
                </a:lnTo>
                <a:lnTo>
                  <a:pt x="810" y="626"/>
                </a:lnTo>
                <a:lnTo>
                  <a:pt x="819" y="626"/>
                </a:lnTo>
                <a:lnTo>
                  <a:pt x="828" y="626"/>
                </a:lnTo>
                <a:lnTo>
                  <a:pt x="836" y="626"/>
                </a:lnTo>
                <a:lnTo>
                  <a:pt x="854" y="626"/>
                </a:lnTo>
                <a:lnTo>
                  <a:pt x="863" y="626"/>
                </a:lnTo>
                <a:lnTo>
                  <a:pt x="872" y="626"/>
                </a:lnTo>
                <a:lnTo>
                  <a:pt x="872" y="617"/>
                </a:lnTo>
                <a:lnTo>
                  <a:pt x="881" y="617"/>
                </a:lnTo>
                <a:lnTo>
                  <a:pt x="889" y="617"/>
                </a:lnTo>
                <a:lnTo>
                  <a:pt x="898" y="617"/>
                </a:lnTo>
                <a:lnTo>
                  <a:pt x="907" y="617"/>
                </a:lnTo>
                <a:lnTo>
                  <a:pt x="907" y="591"/>
                </a:lnTo>
                <a:lnTo>
                  <a:pt x="916" y="591"/>
                </a:lnTo>
                <a:lnTo>
                  <a:pt x="933" y="591"/>
                </a:lnTo>
                <a:lnTo>
                  <a:pt x="933" y="582"/>
                </a:lnTo>
                <a:lnTo>
                  <a:pt x="942" y="582"/>
                </a:lnTo>
                <a:lnTo>
                  <a:pt x="951" y="582"/>
                </a:lnTo>
                <a:lnTo>
                  <a:pt x="960" y="582"/>
                </a:lnTo>
                <a:lnTo>
                  <a:pt x="969" y="582"/>
                </a:lnTo>
                <a:lnTo>
                  <a:pt x="977" y="582"/>
                </a:lnTo>
                <a:lnTo>
                  <a:pt x="986" y="582"/>
                </a:lnTo>
                <a:lnTo>
                  <a:pt x="995" y="582"/>
                </a:lnTo>
                <a:lnTo>
                  <a:pt x="1004" y="582"/>
                </a:lnTo>
                <a:lnTo>
                  <a:pt x="1022" y="582"/>
                </a:lnTo>
                <a:lnTo>
                  <a:pt x="1030" y="582"/>
                </a:lnTo>
                <a:lnTo>
                  <a:pt x="1039" y="582"/>
                </a:lnTo>
                <a:lnTo>
                  <a:pt x="1048" y="582"/>
                </a:lnTo>
                <a:lnTo>
                  <a:pt x="1057" y="582"/>
                </a:lnTo>
                <a:lnTo>
                  <a:pt x="1066" y="582"/>
                </a:lnTo>
                <a:lnTo>
                  <a:pt x="1066" y="564"/>
                </a:lnTo>
                <a:lnTo>
                  <a:pt x="1074" y="564"/>
                </a:lnTo>
                <a:lnTo>
                  <a:pt x="1083" y="564"/>
                </a:lnTo>
                <a:lnTo>
                  <a:pt x="1092" y="564"/>
                </a:lnTo>
                <a:lnTo>
                  <a:pt x="1110" y="564"/>
                </a:lnTo>
                <a:lnTo>
                  <a:pt x="1118" y="564"/>
                </a:lnTo>
                <a:lnTo>
                  <a:pt x="1127" y="564"/>
                </a:lnTo>
                <a:lnTo>
                  <a:pt x="1136" y="564"/>
                </a:lnTo>
                <a:lnTo>
                  <a:pt x="1145" y="564"/>
                </a:lnTo>
                <a:lnTo>
                  <a:pt x="1154" y="564"/>
                </a:lnTo>
                <a:lnTo>
                  <a:pt x="1162" y="564"/>
                </a:lnTo>
                <a:lnTo>
                  <a:pt x="1162" y="546"/>
                </a:lnTo>
                <a:lnTo>
                  <a:pt x="1171" y="546"/>
                </a:lnTo>
                <a:lnTo>
                  <a:pt x="1171" y="538"/>
                </a:lnTo>
                <a:lnTo>
                  <a:pt x="1189" y="538"/>
                </a:lnTo>
                <a:lnTo>
                  <a:pt x="1189" y="520"/>
                </a:lnTo>
                <a:lnTo>
                  <a:pt x="1198" y="520"/>
                </a:lnTo>
                <a:lnTo>
                  <a:pt x="1207" y="520"/>
                </a:lnTo>
                <a:lnTo>
                  <a:pt x="1215" y="520"/>
                </a:lnTo>
                <a:lnTo>
                  <a:pt x="1224" y="520"/>
                </a:lnTo>
                <a:lnTo>
                  <a:pt x="1233" y="520"/>
                </a:lnTo>
                <a:lnTo>
                  <a:pt x="1242" y="520"/>
                </a:lnTo>
                <a:lnTo>
                  <a:pt x="1251" y="520"/>
                </a:lnTo>
                <a:lnTo>
                  <a:pt x="1259" y="520"/>
                </a:lnTo>
                <a:lnTo>
                  <a:pt x="1277" y="520"/>
                </a:lnTo>
                <a:lnTo>
                  <a:pt x="1286" y="520"/>
                </a:lnTo>
                <a:lnTo>
                  <a:pt x="1295" y="520"/>
                </a:lnTo>
                <a:lnTo>
                  <a:pt x="1295" y="494"/>
                </a:lnTo>
                <a:lnTo>
                  <a:pt x="1303" y="494"/>
                </a:lnTo>
                <a:lnTo>
                  <a:pt x="1312" y="494"/>
                </a:lnTo>
                <a:lnTo>
                  <a:pt x="1321" y="494"/>
                </a:lnTo>
                <a:lnTo>
                  <a:pt x="1330" y="494"/>
                </a:lnTo>
                <a:lnTo>
                  <a:pt x="1339" y="494"/>
                </a:lnTo>
                <a:lnTo>
                  <a:pt x="1347" y="494"/>
                </a:lnTo>
                <a:lnTo>
                  <a:pt x="1365" y="494"/>
                </a:lnTo>
                <a:lnTo>
                  <a:pt x="1374" y="494"/>
                </a:lnTo>
                <a:lnTo>
                  <a:pt x="1383" y="494"/>
                </a:lnTo>
                <a:lnTo>
                  <a:pt x="1392" y="494"/>
                </a:lnTo>
                <a:lnTo>
                  <a:pt x="1400" y="494"/>
                </a:lnTo>
                <a:lnTo>
                  <a:pt x="1409" y="494"/>
                </a:lnTo>
                <a:lnTo>
                  <a:pt x="1418" y="494"/>
                </a:lnTo>
                <a:lnTo>
                  <a:pt x="1427" y="494"/>
                </a:lnTo>
                <a:lnTo>
                  <a:pt x="1436" y="494"/>
                </a:lnTo>
                <a:lnTo>
                  <a:pt x="1453" y="494"/>
                </a:lnTo>
                <a:lnTo>
                  <a:pt x="1462" y="494"/>
                </a:lnTo>
                <a:lnTo>
                  <a:pt x="1462" y="485"/>
                </a:lnTo>
                <a:lnTo>
                  <a:pt x="1471" y="485"/>
                </a:lnTo>
                <a:lnTo>
                  <a:pt x="1480" y="485"/>
                </a:lnTo>
                <a:lnTo>
                  <a:pt x="1488" y="485"/>
                </a:lnTo>
                <a:lnTo>
                  <a:pt x="1488" y="467"/>
                </a:lnTo>
                <a:lnTo>
                  <a:pt x="1497" y="467"/>
                </a:lnTo>
                <a:lnTo>
                  <a:pt x="1506" y="467"/>
                </a:lnTo>
                <a:lnTo>
                  <a:pt x="1515" y="467"/>
                </a:lnTo>
                <a:lnTo>
                  <a:pt x="1532" y="467"/>
                </a:lnTo>
                <a:lnTo>
                  <a:pt x="1541" y="467"/>
                </a:lnTo>
                <a:lnTo>
                  <a:pt x="1550" y="467"/>
                </a:lnTo>
                <a:lnTo>
                  <a:pt x="1559" y="467"/>
                </a:lnTo>
                <a:lnTo>
                  <a:pt x="1559" y="458"/>
                </a:lnTo>
                <a:lnTo>
                  <a:pt x="1568" y="458"/>
                </a:lnTo>
                <a:lnTo>
                  <a:pt x="1577" y="458"/>
                </a:lnTo>
                <a:lnTo>
                  <a:pt x="1585" y="458"/>
                </a:lnTo>
                <a:lnTo>
                  <a:pt x="1594" y="458"/>
                </a:lnTo>
                <a:lnTo>
                  <a:pt x="1603" y="458"/>
                </a:lnTo>
                <a:lnTo>
                  <a:pt x="1621" y="458"/>
                </a:lnTo>
                <a:lnTo>
                  <a:pt x="1629" y="458"/>
                </a:lnTo>
                <a:lnTo>
                  <a:pt x="1638" y="458"/>
                </a:lnTo>
                <a:lnTo>
                  <a:pt x="1647" y="458"/>
                </a:lnTo>
                <a:lnTo>
                  <a:pt x="1656" y="458"/>
                </a:lnTo>
                <a:lnTo>
                  <a:pt x="1656" y="441"/>
                </a:lnTo>
                <a:lnTo>
                  <a:pt x="1665" y="441"/>
                </a:lnTo>
                <a:lnTo>
                  <a:pt x="1673" y="441"/>
                </a:lnTo>
                <a:lnTo>
                  <a:pt x="1682" y="441"/>
                </a:lnTo>
                <a:lnTo>
                  <a:pt x="1691" y="441"/>
                </a:lnTo>
                <a:lnTo>
                  <a:pt x="1709" y="441"/>
                </a:lnTo>
                <a:lnTo>
                  <a:pt x="1717" y="441"/>
                </a:lnTo>
                <a:lnTo>
                  <a:pt x="1726" y="441"/>
                </a:lnTo>
                <a:lnTo>
                  <a:pt x="1735" y="441"/>
                </a:lnTo>
                <a:lnTo>
                  <a:pt x="1744" y="441"/>
                </a:lnTo>
                <a:lnTo>
                  <a:pt x="1753" y="441"/>
                </a:lnTo>
                <a:lnTo>
                  <a:pt x="1762" y="441"/>
                </a:lnTo>
                <a:lnTo>
                  <a:pt x="1770" y="441"/>
                </a:lnTo>
                <a:lnTo>
                  <a:pt x="1788" y="441"/>
                </a:lnTo>
                <a:lnTo>
                  <a:pt x="1797" y="441"/>
                </a:lnTo>
                <a:lnTo>
                  <a:pt x="1806" y="441"/>
                </a:lnTo>
                <a:lnTo>
                  <a:pt x="1814" y="441"/>
                </a:lnTo>
                <a:lnTo>
                  <a:pt x="1823" y="441"/>
                </a:lnTo>
                <a:lnTo>
                  <a:pt x="1832" y="441"/>
                </a:lnTo>
                <a:lnTo>
                  <a:pt x="1841" y="441"/>
                </a:lnTo>
                <a:lnTo>
                  <a:pt x="1850" y="441"/>
                </a:lnTo>
                <a:lnTo>
                  <a:pt x="1858" y="441"/>
                </a:lnTo>
                <a:lnTo>
                  <a:pt x="1876" y="441"/>
                </a:lnTo>
                <a:lnTo>
                  <a:pt x="1876" y="423"/>
                </a:lnTo>
                <a:lnTo>
                  <a:pt x="1885" y="423"/>
                </a:lnTo>
                <a:lnTo>
                  <a:pt x="1894" y="423"/>
                </a:lnTo>
                <a:lnTo>
                  <a:pt x="1902" y="423"/>
                </a:lnTo>
                <a:lnTo>
                  <a:pt x="1911" y="423"/>
                </a:lnTo>
                <a:lnTo>
                  <a:pt x="1920" y="423"/>
                </a:lnTo>
                <a:lnTo>
                  <a:pt x="1929" y="423"/>
                </a:lnTo>
                <a:lnTo>
                  <a:pt x="1929" y="397"/>
                </a:lnTo>
                <a:lnTo>
                  <a:pt x="1938" y="397"/>
                </a:lnTo>
                <a:lnTo>
                  <a:pt x="1947" y="397"/>
                </a:lnTo>
                <a:lnTo>
                  <a:pt x="1947" y="388"/>
                </a:lnTo>
                <a:lnTo>
                  <a:pt x="1964" y="388"/>
                </a:lnTo>
                <a:lnTo>
                  <a:pt x="1964" y="370"/>
                </a:lnTo>
                <a:lnTo>
                  <a:pt x="1973" y="370"/>
                </a:lnTo>
                <a:lnTo>
                  <a:pt x="1982" y="370"/>
                </a:lnTo>
                <a:lnTo>
                  <a:pt x="1991" y="370"/>
                </a:lnTo>
                <a:lnTo>
                  <a:pt x="1999" y="370"/>
                </a:lnTo>
                <a:lnTo>
                  <a:pt x="2008" y="370"/>
                </a:lnTo>
                <a:lnTo>
                  <a:pt x="2017" y="370"/>
                </a:lnTo>
                <a:lnTo>
                  <a:pt x="2026" y="370"/>
                </a:lnTo>
                <a:lnTo>
                  <a:pt x="2035" y="370"/>
                </a:lnTo>
                <a:lnTo>
                  <a:pt x="2052" y="370"/>
                </a:lnTo>
                <a:lnTo>
                  <a:pt x="2061" y="370"/>
                </a:lnTo>
                <a:lnTo>
                  <a:pt x="2070" y="370"/>
                </a:lnTo>
                <a:lnTo>
                  <a:pt x="2079" y="370"/>
                </a:lnTo>
                <a:lnTo>
                  <a:pt x="2087" y="370"/>
                </a:lnTo>
                <a:lnTo>
                  <a:pt x="2096" y="370"/>
                </a:lnTo>
                <a:lnTo>
                  <a:pt x="2105" y="370"/>
                </a:lnTo>
                <a:lnTo>
                  <a:pt x="2114" y="370"/>
                </a:lnTo>
                <a:lnTo>
                  <a:pt x="2132" y="370"/>
                </a:lnTo>
                <a:lnTo>
                  <a:pt x="2132" y="353"/>
                </a:lnTo>
                <a:lnTo>
                  <a:pt x="2140" y="353"/>
                </a:lnTo>
                <a:lnTo>
                  <a:pt x="2149" y="353"/>
                </a:lnTo>
                <a:lnTo>
                  <a:pt x="2158" y="353"/>
                </a:lnTo>
                <a:lnTo>
                  <a:pt x="2158" y="335"/>
                </a:lnTo>
                <a:lnTo>
                  <a:pt x="2167" y="335"/>
                </a:lnTo>
                <a:lnTo>
                  <a:pt x="2176" y="335"/>
                </a:lnTo>
                <a:lnTo>
                  <a:pt x="2184" y="335"/>
                </a:lnTo>
                <a:lnTo>
                  <a:pt x="2184" y="300"/>
                </a:lnTo>
                <a:lnTo>
                  <a:pt x="2193" y="300"/>
                </a:lnTo>
                <a:lnTo>
                  <a:pt x="2193" y="282"/>
                </a:lnTo>
                <a:lnTo>
                  <a:pt x="2202" y="282"/>
                </a:lnTo>
                <a:lnTo>
                  <a:pt x="2220" y="282"/>
                </a:lnTo>
                <a:lnTo>
                  <a:pt x="2228" y="282"/>
                </a:lnTo>
                <a:lnTo>
                  <a:pt x="2237" y="282"/>
                </a:lnTo>
                <a:lnTo>
                  <a:pt x="2246" y="282"/>
                </a:lnTo>
                <a:lnTo>
                  <a:pt x="2255" y="282"/>
                </a:lnTo>
                <a:lnTo>
                  <a:pt x="2264" y="282"/>
                </a:lnTo>
                <a:lnTo>
                  <a:pt x="2272" y="282"/>
                </a:lnTo>
                <a:lnTo>
                  <a:pt x="2281" y="282"/>
                </a:lnTo>
                <a:lnTo>
                  <a:pt x="2290" y="282"/>
                </a:lnTo>
                <a:lnTo>
                  <a:pt x="2290" y="265"/>
                </a:lnTo>
                <a:lnTo>
                  <a:pt x="2308" y="265"/>
                </a:lnTo>
                <a:lnTo>
                  <a:pt x="2317" y="265"/>
                </a:lnTo>
                <a:lnTo>
                  <a:pt x="2325" y="265"/>
                </a:lnTo>
                <a:lnTo>
                  <a:pt x="2325" y="247"/>
                </a:lnTo>
                <a:lnTo>
                  <a:pt x="2334" y="247"/>
                </a:lnTo>
                <a:lnTo>
                  <a:pt x="2343" y="247"/>
                </a:lnTo>
                <a:lnTo>
                  <a:pt x="2352" y="247"/>
                </a:lnTo>
                <a:lnTo>
                  <a:pt x="2361" y="247"/>
                </a:lnTo>
                <a:lnTo>
                  <a:pt x="2369" y="247"/>
                </a:lnTo>
                <a:lnTo>
                  <a:pt x="2387" y="247"/>
                </a:lnTo>
                <a:lnTo>
                  <a:pt x="2396" y="247"/>
                </a:lnTo>
                <a:lnTo>
                  <a:pt x="2405" y="247"/>
                </a:lnTo>
                <a:lnTo>
                  <a:pt x="2413" y="247"/>
                </a:lnTo>
                <a:lnTo>
                  <a:pt x="2422" y="247"/>
                </a:lnTo>
                <a:lnTo>
                  <a:pt x="2431" y="247"/>
                </a:lnTo>
                <a:lnTo>
                  <a:pt x="2440" y="247"/>
                </a:lnTo>
                <a:lnTo>
                  <a:pt x="2449" y="247"/>
                </a:lnTo>
                <a:lnTo>
                  <a:pt x="2457" y="247"/>
                </a:lnTo>
                <a:lnTo>
                  <a:pt x="2475" y="247"/>
                </a:lnTo>
                <a:lnTo>
                  <a:pt x="2484" y="247"/>
                </a:lnTo>
                <a:lnTo>
                  <a:pt x="2493" y="247"/>
                </a:lnTo>
                <a:lnTo>
                  <a:pt x="2502" y="247"/>
                </a:lnTo>
                <a:lnTo>
                  <a:pt x="2510" y="247"/>
                </a:lnTo>
                <a:lnTo>
                  <a:pt x="2519" y="247"/>
                </a:lnTo>
                <a:lnTo>
                  <a:pt x="2528" y="247"/>
                </a:lnTo>
                <a:lnTo>
                  <a:pt x="2537" y="247"/>
                </a:lnTo>
                <a:lnTo>
                  <a:pt x="2546" y="247"/>
                </a:lnTo>
                <a:lnTo>
                  <a:pt x="2563" y="247"/>
                </a:lnTo>
                <a:lnTo>
                  <a:pt x="2572" y="247"/>
                </a:lnTo>
                <a:lnTo>
                  <a:pt x="2581" y="247"/>
                </a:lnTo>
                <a:lnTo>
                  <a:pt x="2590" y="247"/>
                </a:lnTo>
                <a:lnTo>
                  <a:pt x="2598" y="247"/>
                </a:lnTo>
                <a:lnTo>
                  <a:pt x="2607" y="247"/>
                </a:lnTo>
                <a:lnTo>
                  <a:pt x="2616" y="247"/>
                </a:lnTo>
                <a:lnTo>
                  <a:pt x="2625" y="247"/>
                </a:lnTo>
                <a:lnTo>
                  <a:pt x="2634" y="247"/>
                </a:lnTo>
                <a:lnTo>
                  <a:pt x="2634" y="229"/>
                </a:lnTo>
                <a:lnTo>
                  <a:pt x="2651" y="229"/>
                </a:lnTo>
                <a:lnTo>
                  <a:pt x="2660" y="229"/>
                </a:lnTo>
                <a:lnTo>
                  <a:pt x="2669" y="229"/>
                </a:lnTo>
                <a:lnTo>
                  <a:pt x="2678" y="229"/>
                </a:lnTo>
                <a:lnTo>
                  <a:pt x="2687" y="229"/>
                </a:lnTo>
                <a:lnTo>
                  <a:pt x="2695" y="229"/>
                </a:lnTo>
                <a:lnTo>
                  <a:pt x="2704" y="229"/>
                </a:lnTo>
                <a:lnTo>
                  <a:pt x="2713" y="229"/>
                </a:lnTo>
                <a:lnTo>
                  <a:pt x="2731" y="229"/>
                </a:lnTo>
                <a:lnTo>
                  <a:pt x="2739" y="229"/>
                </a:lnTo>
                <a:lnTo>
                  <a:pt x="2748" y="229"/>
                </a:lnTo>
                <a:lnTo>
                  <a:pt x="2757" y="229"/>
                </a:lnTo>
                <a:lnTo>
                  <a:pt x="2766" y="229"/>
                </a:lnTo>
                <a:lnTo>
                  <a:pt x="2775" y="229"/>
                </a:lnTo>
                <a:lnTo>
                  <a:pt x="2783" y="229"/>
                </a:lnTo>
                <a:lnTo>
                  <a:pt x="2792" y="229"/>
                </a:lnTo>
                <a:lnTo>
                  <a:pt x="2801" y="229"/>
                </a:lnTo>
                <a:lnTo>
                  <a:pt x="2819" y="229"/>
                </a:lnTo>
                <a:lnTo>
                  <a:pt x="2827" y="229"/>
                </a:lnTo>
                <a:lnTo>
                  <a:pt x="2836" y="229"/>
                </a:lnTo>
                <a:lnTo>
                  <a:pt x="2845" y="229"/>
                </a:lnTo>
                <a:lnTo>
                  <a:pt x="2854" y="229"/>
                </a:lnTo>
                <a:lnTo>
                  <a:pt x="2863" y="229"/>
                </a:lnTo>
                <a:lnTo>
                  <a:pt x="2872" y="229"/>
                </a:lnTo>
                <a:lnTo>
                  <a:pt x="2880" y="229"/>
                </a:lnTo>
                <a:lnTo>
                  <a:pt x="2889" y="229"/>
                </a:lnTo>
                <a:lnTo>
                  <a:pt x="2907" y="229"/>
                </a:lnTo>
                <a:lnTo>
                  <a:pt x="2916" y="229"/>
                </a:lnTo>
                <a:lnTo>
                  <a:pt x="2924" y="229"/>
                </a:lnTo>
                <a:lnTo>
                  <a:pt x="2933" y="229"/>
                </a:lnTo>
                <a:lnTo>
                  <a:pt x="2942" y="229"/>
                </a:lnTo>
                <a:lnTo>
                  <a:pt x="2951" y="229"/>
                </a:lnTo>
                <a:lnTo>
                  <a:pt x="2960" y="229"/>
                </a:lnTo>
                <a:lnTo>
                  <a:pt x="2968" y="229"/>
                </a:lnTo>
                <a:lnTo>
                  <a:pt x="2977" y="229"/>
                </a:lnTo>
                <a:lnTo>
                  <a:pt x="2995" y="229"/>
                </a:lnTo>
                <a:lnTo>
                  <a:pt x="3004" y="229"/>
                </a:lnTo>
                <a:lnTo>
                  <a:pt x="3012" y="229"/>
                </a:lnTo>
                <a:lnTo>
                  <a:pt x="3021" y="229"/>
                </a:lnTo>
                <a:lnTo>
                  <a:pt x="3030" y="229"/>
                </a:lnTo>
                <a:lnTo>
                  <a:pt x="3039" y="229"/>
                </a:lnTo>
                <a:lnTo>
                  <a:pt x="3048" y="229"/>
                </a:lnTo>
                <a:lnTo>
                  <a:pt x="3057" y="229"/>
                </a:lnTo>
                <a:lnTo>
                  <a:pt x="3074" y="229"/>
                </a:lnTo>
                <a:lnTo>
                  <a:pt x="3083" y="229"/>
                </a:lnTo>
                <a:lnTo>
                  <a:pt x="3092" y="229"/>
                </a:lnTo>
                <a:lnTo>
                  <a:pt x="3101" y="229"/>
                </a:lnTo>
                <a:lnTo>
                  <a:pt x="3101" y="203"/>
                </a:lnTo>
                <a:lnTo>
                  <a:pt x="3109" y="203"/>
                </a:lnTo>
                <a:lnTo>
                  <a:pt x="3118" y="203"/>
                </a:lnTo>
                <a:lnTo>
                  <a:pt x="3127" y="203"/>
                </a:lnTo>
                <a:lnTo>
                  <a:pt x="3136" y="203"/>
                </a:lnTo>
                <a:lnTo>
                  <a:pt x="3145" y="203"/>
                </a:lnTo>
                <a:lnTo>
                  <a:pt x="3162" y="203"/>
                </a:lnTo>
                <a:lnTo>
                  <a:pt x="3171" y="203"/>
                </a:lnTo>
                <a:lnTo>
                  <a:pt x="3180" y="203"/>
                </a:lnTo>
                <a:lnTo>
                  <a:pt x="3189" y="203"/>
                </a:lnTo>
                <a:lnTo>
                  <a:pt x="3197" y="203"/>
                </a:lnTo>
                <a:lnTo>
                  <a:pt x="3206" y="203"/>
                </a:lnTo>
                <a:lnTo>
                  <a:pt x="3215" y="203"/>
                </a:lnTo>
                <a:lnTo>
                  <a:pt x="3224" y="203"/>
                </a:lnTo>
                <a:lnTo>
                  <a:pt x="3233" y="203"/>
                </a:lnTo>
                <a:lnTo>
                  <a:pt x="3250" y="203"/>
                </a:lnTo>
                <a:lnTo>
                  <a:pt x="3259" y="203"/>
                </a:lnTo>
                <a:lnTo>
                  <a:pt x="3268" y="203"/>
                </a:lnTo>
                <a:lnTo>
                  <a:pt x="3277" y="203"/>
                </a:lnTo>
                <a:lnTo>
                  <a:pt x="3286" y="203"/>
                </a:lnTo>
                <a:lnTo>
                  <a:pt x="3294" y="203"/>
                </a:lnTo>
                <a:lnTo>
                  <a:pt x="3303" y="203"/>
                </a:lnTo>
                <a:lnTo>
                  <a:pt x="3312" y="203"/>
                </a:lnTo>
                <a:lnTo>
                  <a:pt x="3330" y="203"/>
                </a:lnTo>
                <a:lnTo>
                  <a:pt x="3338" y="203"/>
                </a:lnTo>
                <a:lnTo>
                  <a:pt x="3347" y="203"/>
                </a:lnTo>
                <a:lnTo>
                  <a:pt x="3356" y="203"/>
                </a:lnTo>
                <a:lnTo>
                  <a:pt x="3365" y="203"/>
                </a:lnTo>
                <a:lnTo>
                  <a:pt x="3374" y="203"/>
                </a:lnTo>
                <a:lnTo>
                  <a:pt x="3383" y="203"/>
                </a:lnTo>
                <a:lnTo>
                  <a:pt x="3391" y="203"/>
                </a:lnTo>
                <a:lnTo>
                  <a:pt x="3400" y="203"/>
                </a:lnTo>
                <a:lnTo>
                  <a:pt x="3418" y="203"/>
                </a:lnTo>
                <a:lnTo>
                  <a:pt x="3427" y="203"/>
                </a:lnTo>
                <a:lnTo>
                  <a:pt x="3435" y="203"/>
                </a:lnTo>
                <a:lnTo>
                  <a:pt x="3435" y="185"/>
                </a:lnTo>
                <a:lnTo>
                  <a:pt x="3444" y="185"/>
                </a:lnTo>
                <a:lnTo>
                  <a:pt x="3453" y="185"/>
                </a:lnTo>
                <a:lnTo>
                  <a:pt x="3462" y="185"/>
                </a:lnTo>
                <a:lnTo>
                  <a:pt x="3471" y="185"/>
                </a:lnTo>
                <a:lnTo>
                  <a:pt x="3479" y="185"/>
                </a:lnTo>
                <a:lnTo>
                  <a:pt x="3488" y="185"/>
                </a:lnTo>
                <a:lnTo>
                  <a:pt x="3506" y="185"/>
                </a:lnTo>
                <a:lnTo>
                  <a:pt x="3515" y="185"/>
                </a:lnTo>
                <a:lnTo>
                  <a:pt x="3523" y="185"/>
                </a:lnTo>
                <a:lnTo>
                  <a:pt x="3532" y="185"/>
                </a:lnTo>
                <a:lnTo>
                  <a:pt x="3541" y="185"/>
                </a:lnTo>
                <a:lnTo>
                  <a:pt x="3550" y="185"/>
                </a:lnTo>
                <a:lnTo>
                  <a:pt x="3559" y="185"/>
                </a:lnTo>
                <a:lnTo>
                  <a:pt x="3568" y="185"/>
                </a:lnTo>
                <a:lnTo>
                  <a:pt x="3576" y="185"/>
                </a:lnTo>
                <a:lnTo>
                  <a:pt x="3594" y="185"/>
                </a:lnTo>
                <a:lnTo>
                  <a:pt x="3603" y="185"/>
                </a:lnTo>
                <a:lnTo>
                  <a:pt x="3612" y="185"/>
                </a:lnTo>
                <a:lnTo>
                  <a:pt x="3620" y="185"/>
                </a:lnTo>
                <a:lnTo>
                  <a:pt x="3629" y="185"/>
                </a:lnTo>
                <a:lnTo>
                  <a:pt x="3638" y="185"/>
                </a:lnTo>
                <a:lnTo>
                  <a:pt x="3647" y="185"/>
                </a:lnTo>
                <a:lnTo>
                  <a:pt x="3656" y="185"/>
                </a:lnTo>
                <a:lnTo>
                  <a:pt x="3673" y="185"/>
                </a:lnTo>
                <a:lnTo>
                  <a:pt x="3682" y="185"/>
                </a:lnTo>
                <a:lnTo>
                  <a:pt x="3691" y="185"/>
                </a:lnTo>
                <a:lnTo>
                  <a:pt x="3700" y="185"/>
                </a:lnTo>
                <a:lnTo>
                  <a:pt x="3708" y="185"/>
                </a:lnTo>
                <a:lnTo>
                  <a:pt x="3717" y="185"/>
                </a:lnTo>
                <a:lnTo>
                  <a:pt x="3726" y="185"/>
                </a:lnTo>
                <a:lnTo>
                  <a:pt x="3735" y="185"/>
                </a:lnTo>
                <a:lnTo>
                  <a:pt x="3744" y="185"/>
                </a:lnTo>
                <a:lnTo>
                  <a:pt x="3761" y="185"/>
                </a:lnTo>
                <a:lnTo>
                  <a:pt x="3770" y="185"/>
                </a:lnTo>
                <a:lnTo>
                  <a:pt x="3779" y="185"/>
                </a:lnTo>
                <a:lnTo>
                  <a:pt x="3788" y="185"/>
                </a:lnTo>
                <a:lnTo>
                  <a:pt x="3797" y="185"/>
                </a:lnTo>
                <a:lnTo>
                  <a:pt x="3805" y="185"/>
                </a:lnTo>
                <a:lnTo>
                  <a:pt x="3814" y="185"/>
                </a:lnTo>
                <a:lnTo>
                  <a:pt x="3823" y="185"/>
                </a:lnTo>
                <a:lnTo>
                  <a:pt x="3832" y="185"/>
                </a:lnTo>
                <a:lnTo>
                  <a:pt x="3832" y="168"/>
                </a:lnTo>
                <a:lnTo>
                  <a:pt x="3849" y="168"/>
                </a:lnTo>
                <a:lnTo>
                  <a:pt x="3858" y="168"/>
                </a:lnTo>
                <a:lnTo>
                  <a:pt x="3867" y="168"/>
                </a:lnTo>
                <a:lnTo>
                  <a:pt x="3876" y="168"/>
                </a:lnTo>
                <a:lnTo>
                  <a:pt x="3885" y="168"/>
                </a:lnTo>
                <a:lnTo>
                  <a:pt x="3893" y="168"/>
                </a:lnTo>
                <a:lnTo>
                  <a:pt x="3902" y="168"/>
                </a:lnTo>
                <a:lnTo>
                  <a:pt x="3911" y="168"/>
                </a:lnTo>
                <a:lnTo>
                  <a:pt x="3929" y="168"/>
                </a:lnTo>
                <a:lnTo>
                  <a:pt x="3938" y="168"/>
                </a:lnTo>
                <a:lnTo>
                  <a:pt x="3946" y="168"/>
                </a:lnTo>
                <a:lnTo>
                  <a:pt x="3955" y="168"/>
                </a:lnTo>
                <a:lnTo>
                  <a:pt x="3964" y="168"/>
                </a:lnTo>
                <a:lnTo>
                  <a:pt x="3973" y="168"/>
                </a:lnTo>
                <a:lnTo>
                  <a:pt x="3982" y="168"/>
                </a:lnTo>
                <a:lnTo>
                  <a:pt x="3982" y="115"/>
                </a:lnTo>
                <a:lnTo>
                  <a:pt x="3990" y="115"/>
                </a:lnTo>
                <a:lnTo>
                  <a:pt x="3999" y="115"/>
                </a:lnTo>
                <a:lnTo>
                  <a:pt x="4017" y="115"/>
                </a:lnTo>
                <a:lnTo>
                  <a:pt x="4026" y="115"/>
                </a:lnTo>
                <a:lnTo>
                  <a:pt x="4034" y="115"/>
                </a:lnTo>
                <a:lnTo>
                  <a:pt x="4034" y="97"/>
                </a:lnTo>
                <a:lnTo>
                  <a:pt x="4043" y="97"/>
                </a:lnTo>
                <a:lnTo>
                  <a:pt x="4052" y="97"/>
                </a:lnTo>
                <a:lnTo>
                  <a:pt x="4052" y="71"/>
                </a:lnTo>
                <a:lnTo>
                  <a:pt x="4061" y="71"/>
                </a:lnTo>
                <a:lnTo>
                  <a:pt x="4061" y="53"/>
                </a:lnTo>
                <a:lnTo>
                  <a:pt x="4070" y="53"/>
                </a:lnTo>
                <a:lnTo>
                  <a:pt x="4078" y="53"/>
                </a:lnTo>
                <a:lnTo>
                  <a:pt x="4087" y="53"/>
                </a:lnTo>
                <a:lnTo>
                  <a:pt x="4105" y="53"/>
                </a:lnTo>
                <a:lnTo>
                  <a:pt x="4114" y="53"/>
                </a:lnTo>
                <a:lnTo>
                  <a:pt x="4123" y="53"/>
                </a:lnTo>
                <a:lnTo>
                  <a:pt x="4131" y="53"/>
                </a:lnTo>
                <a:lnTo>
                  <a:pt x="4140" y="53"/>
                </a:lnTo>
                <a:lnTo>
                  <a:pt x="4149" y="53"/>
                </a:lnTo>
                <a:lnTo>
                  <a:pt x="4158" y="53"/>
                </a:lnTo>
                <a:lnTo>
                  <a:pt x="4167" y="53"/>
                </a:lnTo>
                <a:lnTo>
                  <a:pt x="4175" y="53"/>
                </a:lnTo>
                <a:lnTo>
                  <a:pt x="4175" y="18"/>
                </a:lnTo>
                <a:lnTo>
                  <a:pt x="4193" y="18"/>
                </a:lnTo>
                <a:lnTo>
                  <a:pt x="4202" y="18"/>
                </a:lnTo>
                <a:lnTo>
                  <a:pt x="4202" y="0"/>
                </a:lnTo>
                <a:lnTo>
                  <a:pt x="4211" y="0"/>
                </a:lnTo>
                <a:lnTo>
                  <a:pt x="4219" y="0"/>
                </a:lnTo>
                <a:lnTo>
                  <a:pt x="4228" y="0"/>
                </a:lnTo>
                <a:lnTo>
                  <a:pt x="4237" y="0"/>
                </a:lnTo>
                <a:lnTo>
                  <a:pt x="4246" y="0"/>
                </a:lnTo>
                <a:lnTo>
                  <a:pt x="4255" y="0"/>
                </a:lnTo>
                <a:lnTo>
                  <a:pt x="4272" y="0"/>
                </a:lnTo>
                <a:lnTo>
                  <a:pt x="4281" y="0"/>
                </a:lnTo>
                <a:lnTo>
                  <a:pt x="4290" y="0"/>
                </a:lnTo>
                <a:lnTo>
                  <a:pt x="4299" y="0"/>
                </a:lnTo>
                <a:lnTo>
                  <a:pt x="4308" y="0"/>
                </a:lnTo>
                <a:lnTo>
                  <a:pt x="4316" y="0"/>
                </a:lnTo>
                <a:lnTo>
                  <a:pt x="4325" y="0"/>
                </a:lnTo>
                <a:lnTo>
                  <a:pt x="4334" y="0"/>
                </a:lnTo>
                <a:lnTo>
                  <a:pt x="4343" y="0"/>
                </a:lnTo>
                <a:lnTo>
                  <a:pt x="4360" y="0"/>
                </a:lnTo>
                <a:lnTo>
                  <a:pt x="4369" y="0"/>
                </a:lnTo>
                <a:lnTo>
                  <a:pt x="4378" y="0"/>
                </a:lnTo>
                <a:lnTo>
                  <a:pt x="4387" y="0"/>
                </a:lnTo>
                <a:lnTo>
                  <a:pt x="4396" y="0"/>
                </a:lnTo>
                <a:lnTo>
                  <a:pt x="4404" y="0"/>
                </a:lnTo>
                <a:lnTo>
                  <a:pt x="4413" y="0"/>
                </a:lnTo>
              </a:path>
            </a:pathLst>
          </a:custGeom>
          <a:noFill/>
          <a:ln w="57150">
            <a:solidFill>
              <a:schemeClr val="accent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Freeform 34"/>
          <p:cNvSpPr>
            <a:spLocks/>
          </p:cNvSpPr>
          <p:nvPr/>
        </p:nvSpPr>
        <p:spPr bwMode="auto">
          <a:xfrm>
            <a:off x="938213" y="4267200"/>
            <a:ext cx="6986587" cy="1550988"/>
          </a:xfrm>
          <a:custGeom>
            <a:avLst/>
            <a:gdLst>
              <a:gd name="T0" fmla="*/ 2147483647 w 4413"/>
              <a:gd name="T1" fmla="*/ 2147483647 h 1092"/>
              <a:gd name="T2" fmla="*/ 2147483647 w 4413"/>
              <a:gd name="T3" fmla="*/ 2147483647 h 1092"/>
              <a:gd name="T4" fmla="*/ 2147483647 w 4413"/>
              <a:gd name="T5" fmla="*/ 2147483647 h 1092"/>
              <a:gd name="T6" fmla="*/ 2147483647 w 4413"/>
              <a:gd name="T7" fmla="*/ 2147483647 h 1092"/>
              <a:gd name="T8" fmla="*/ 2147483647 w 4413"/>
              <a:gd name="T9" fmla="*/ 2147483647 h 1092"/>
              <a:gd name="T10" fmla="*/ 2147483647 w 4413"/>
              <a:gd name="T11" fmla="*/ 2147483647 h 1092"/>
              <a:gd name="T12" fmla="*/ 2147483647 w 4413"/>
              <a:gd name="T13" fmla="*/ 2147483647 h 1092"/>
              <a:gd name="T14" fmla="*/ 2147483647 w 4413"/>
              <a:gd name="T15" fmla="*/ 2147483647 h 1092"/>
              <a:gd name="T16" fmla="*/ 2147483647 w 4413"/>
              <a:gd name="T17" fmla="*/ 2147483647 h 1092"/>
              <a:gd name="T18" fmla="*/ 2147483647 w 4413"/>
              <a:gd name="T19" fmla="*/ 2147483647 h 1092"/>
              <a:gd name="T20" fmla="*/ 2147483647 w 4413"/>
              <a:gd name="T21" fmla="*/ 2147483647 h 1092"/>
              <a:gd name="T22" fmla="*/ 2147483647 w 4413"/>
              <a:gd name="T23" fmla="*/ 2147483647 h 1092"/>
              <a:gd name="T24" fmla="*/ 2147483647 w 4413"/>
              <a:gd name="T25" fmla="*/ 2147483647 h 1092"/>
              <a:gd name="T26" fmla="*/ 2147483647 w 4413"/>
              <a:gd name="T27" fmla="*/ 2147483647 h 1092"/>
              <a:gd name="T28" fmla="*/ 2147483647 w 4413"/>
              <a:gd name="T29" fmla="*/ 2147483647 h 1092"/>
              <a:gd name="T30" fmla="*/ 2147483647 w 4413"/>
              <a:gd name="T31" fmla="*/ 2147483647 h 1092"/>
              <a:gd name="T32" fmla="*/ 2147483647 w 4413"/>
              <a:gd name="T33" fmla="*/ 2147483647 h 1092"/>
              <a:gd name="T34" fmla="*/ 2147483647 w 4413"/>
              <a:gd name="T35" fmla="*/ 2147483647 h 1092"/>
              <a:gd name="T36" fmla="*/ 2147483647 w 4413"/>
              <a:gd name="T37" fmla="*/ 2147483647 h 1092"/>
              <a:gd name="T38" fmla="*/ 2147483647 w 4413"/>
              <a:gd name="T39" fmla="*/ 2147483647 h 1092"/>
              <a:gd name="T40" fmla="*/ 2147483647 w 4413"/>
              <a:gd name="T41" fmla="*/ 2147483647 h 1092"/>
              <a:gd name="T42" fmla="*/ 2147483647 w 4413"/>
              <a:gd name="T43" fmla="*/ 2147483647 h 1092"/>
              <a:gd name="T44" fmla="*/ 2147483647 w 4413"/>
              <a:gd name="T45" fmla="*/ 2147483647 h 1092"/>
              <a:gd name="T46" fmla="*/ 2147483647 w 4413"/>
              <a:gd name="T47" fmla="*/ 2147483647 h 1092"/>
              <a:gd name="T48" fmla="*/ 2147483647 w 4413"/>
              <a:gd name="T49" fmla="*/ 2147483647 h 1092"/>
              <a:gd name="T50" fmla="*/ 2147483647 w 4413"/>
              <a:gd name="T51" fmla="*/ 2147483647 h 1092"/>
              <a:gd name="T52" fmla="*/ 2147483647 w 4413"/>
              <a:gd name="T53" fmla="*/ 2147483647 h 1092"/>
              <a:gd name="T54" fmla="*/ 2147483647 w 4413"/>
              <a:gd name="T55" fmla="*/ 2147483647 h 1092"/>
              <a:gd name="T56" fmla="*/ 2147483647 w 4413"/>
              <a:gd name="T57" fmla="*/ 2147483647 h 1092"/>
              <a:gd name="T58" fmla="*/ 2147483647 w 4413"/>
              <a:gd name="T59" fmla="*/ 2147483647 h 1092"/>
              <a:gd name="T60" fmla="*/ 2147483647 w 4413"/>
              <a:gd name="T61" fmla="*/ 2147483647 h 1092"/>
              <a:gd name="T62" fmla="*/ 2147483647 w 4413"/>
              <a:gd name="T63" fmla="*/ 2147483647 h 1092"/>
              <a:gd name="T64" fmla="*/ 2147483647 w 4413"/>
              <a:gd name="T65" fmla="*/ 2147483647 h 1092"/>
              <a:gd name="T66" fmla="*/ 2147483647 w 4413"/>
              <a:gd name="T67" fmla="*/ 2147483647 h 1092"/>
              <a:gd name="T68" fmla="*/ 2147483647 w 4413"/>
              <a:gd name="T69" fmla="*/ 2147483647 h 1092"/>
              <a:gd name="T70" fmla="*/ 2147483647 w 4413"/>
              <a:gd name="T71" fmla="*/ 2147483647 h 1092"/>
              <a:gd name="T72" fmla="*/ 2147483647 w 4413"/>
              <a:gd name="T73" fmla="*/ 2147483647 h 1092"/>
              <a:gd name="T74" fmla="*/ 2147483647 w 4413"/>
              <a:gd name="T75" fmla="*/ 2147483647 h 1092"/>
              <a:gd name="T76" fmla="*/ 2147483647 w 4413"/>
              <a:gd name="T77" fmla="*/ 2147483647 h 1092"/>
              <a:gd name="T78" fmla="*/ 2147483647 w 4413"/>
              <a:gd name="T79" fmla="*/ 2147483647 h 1092"/>
              <a:gd name="T80" fmla="*/ 2147483647 w 4413"/>
              <a:gd name="T81" fmla="*/ 2147483647 h 1092"/>
              <a:gd name="T82" fmla="*/ 2147483647 w 4413"/>
              <a:gd name="T83" fmla="*/ 2147483647 h 1092"/>
              <a:gd name="T84" fmla="*/ 2147483647 w 4413"/>
              <a:gd name="T85" fmla="*/ 2147483647 h 1092"/>
              <a:gd name="T86" fmla="*/ 2147483647 w 4413"/>
              <a:gd name="T87" fmla="*/ 2147483647 h 1092"/>
              <a:gd name="T88" fmla="*/ 2147483647 w 4413"/>
              <a:gd name="T89" fmla="*/ 2147483647 h 1092"/>
              <a:gd name="T90" fmla="*/ 2147483647 w 4413"/>
              <a:gd name="T91" fmla="*/ 2147483647 h 1092"/>
              <a:gd name="T92" fmla="*/ 2147483647 w 4413"/>
              <a:gd name="T93" fmla="*/ 2147483647 h 1092"/>
              <a:gd name="T94" fmla="*/ 2147483647 w 4413"/>
              <a:gd name="T95" fmla="*/ 2147483647 h 1092"/>
              <a:gd name="T96" fmla="*/ 2147483647 w 4413"/>
              <a:gd name="T97" fmla="*/ 2147483647 h 1092"/>
              <a:gd name="T98" fmla="*/ 2147483647 w 4413"/>
              <a:gd name="T99" fmla="*/ 2147483647 h 1092"/>
              <a:gd name="T100" fmla="*/ 2147483647 w 4413"/>
              <a:gd name="T101" fmla="*/ 2147483647 h 1092"/>
              <a:gd name="T102" fmla="*/ 2147483647 w 4413"/>
              <a:gd name="T103" fmla="*/ 2147483647 h 1092"/>
              <a:gd name="T104" fmla="*/ 2147483647 w 4413"/>
              <a:gd name="T105" fmla="*/ 2147483647 h 1092"/>
              <a:gd name="T106" fmla="*/ 2147483647 w 4413"/>
              <a:gd name="T107" fmla="*/ 2147483647 h 1092"/>
              <a:gd name="T108" fmla="*/ 2147483647 w 4413"/>
              <a:gd name="T109" fmla="*/ 2147483647 h 1092"/>
              <a:gd name="T110" fmla="*/ 2147483647 w 4413"/>
              <a:gd name="T111" fmla="*/ 2147483647 h 1092"/>
              <a:gd name="T112" fmla="*/ 2147483647 w 4413"/>
              <a:gd name="T113" fmla="*/ 0 h 1092"/>
              <a:gd name="T114" fmla="*/ 2147483647 w 4413"/>
              <a:gd name="T115" fmla="*/ 0 h 1092"/>
              <a:gd name="T116" fmla="*/ 2147483647 w 4413"/>
              <a:gd name="T117" fmla="*/ 0 h 1092"/>
              <a:gd name="T118" fmla="*/ 2147483647 w 4413"/>
              <a:gd name="T119" fmla="*/ 0 h 109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413"/>
              <a:gd name="T181" fmla="*/ 0 h 1092"/>
              <a:gd name="T182" fmla="*/ 4413 w 4413"/>
              <a:gd name="T183" fmla="*/ 1092 h 109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413" h="1092">
                <a:moveTo>
                  <a:pt x="0" y="1092"/>
                </a:moveTo>
                <a:lnTo>
                  <a:pt x="0" y="1092"/>
                </a:lnTo>
                <a:lnTo>
                  <a:pt x="8" y="1092"/>
                </a:lnTo>
                <a:lnTo>
                  <a:pt x="8" y="828"/>
                </a:lnTo>
                <a:lnTo>
                  <a:pt x="17" y="828"/>
                </a:lnTo>
                <a:lnTo>
                  <a:pt x="17" y="775"/>
                </a:lnTo>
                <a:lnTo>
                  <a:pt x="26" y="775"/>
                </a:lnTo>
                <a:lnTo>
                  <a:pt x="35" y="775"/>
                </a:lnTo>
                <a:lnTo>
                  <a:pt x="35" y="749"/>
                </a:lnTo>
                <a:lnTo>
                  <a:pt x="44" y="749"/>
                </a:lnTo>
                <a:lnTo>
                  <a:pt x="44" y="696"/>
                </a:lnTo>
                <a:lnTo>
                  <a:pt x="52" y="696"/>
                </a:lnTo>
                <a:lnTo>
                  <a:pt x="52" y="670"/>
                </a:lnTo>
                <a:lnTo>
                  <a:pt x="61" y="670"/>
                </a:lnTo>
                <a:lnTo>
                  <a:pt x="61" y="661"/>
                </a:lnTo>
                <a:lnTo>
                  <a:pt x="79" y="661"/>
                </a:lnTo>
                <a:lnTo>
                  <a:pt x="79" y="643"/>
                </a:lnTo>
                <a:lnTo>
                  <a:pt x="88" y="643"/>
                </a:lnTo>
                <a:lnTo>
                  <a:pt x="88" y="634"/>
                </a:lnTo>
                <a:lnTo>
                  <a:pt x="96" y="634"/>
                </a:lnTo>
                <a:lnTo>
                  <a:pt x="96" y="581"/>
                </a:lnTo>
                <a:lnTo>
                  <a:pt x="105" y="581"/>
                </a:lnTo>
                <a:lnTo>
                  <a:pt x="105" y="555"/>
                </a:lnTo>
                <a:lnTo>
                  <a:pt x="114" y="555"/>
                </a:lnTo>
                <a:lnTo>
                  <a:pt x="114" y="537"/>
                </a:lnTo>
                <a:lnTo>
                  <a:pt x="123" y="537"/>
                </a:lnTo>
                <a:lnTo>
                  <a:pt x="132" y="537"/>
                </a:lnTo>
                <a:lnTo>
                  <a:pt x="141" y="537"/>
                </a:lnTo>
                <a:lnTo>
                  <a:pt x="149" y="537"/>
                </a:lnTo>
                <a:lnTo>
                  <a:pt x="167" y="537"/>
                </a:lnTo>
                <a:lnTo>
                  <a:pt x="176" y="537"/>
                </a:lnTo>
                <a:lnTo>
                  <a:pt x="185" y="537"/>
                </a:lnTo>
                <a:lnTo>
                  <a:pt x="185" y="511"/>
                </a:lnTo>
                <a:lnTo>
                  <a:pt x="193" y="511"/>
                </a:lnTo>
                <a:lnTo>
                  <a:pt x="202" y="511"/>
                </a:lnTo>
                <a:lnTo>
                  <a:pt x="211" y="511"/>
                </a:lnTo>
                <a:lnTo>
                  <a:pt x="220" y="511"/>
                </a:lnTo>
                <a:lnTo>
                  <a:pt x="220" y="502"/>
                </a:lnTo>
                <a:lnTo>
                  <a:pt x="229" y="502"/>
                </a:lnTo>
                <a:lnTo>
                  <a:pt x="237" y="502"/>
                </a:lnTo>
                <a:lnTo>
                  <a:pt x="255" y="502"/>
                </a:lnTo>
                <a:lnTo>
                  <a:pt x="255" y="485"/>
                </a:lnTo>
                <a:lnTo>
                  <a:pt x="264" y="485"/>
                </a:lnTo>
                <a:lnTo>
                  <a:pt x="273" y="485"/>
                </a:lnTo>
                <a:lnTo>
                  <a:pt x="281" y="485"/>
                </a:lnTo>
                <a:lnTo>
                  <a:pt x="281" y="476"/>
                </a:lnTo>
                <a:lnTo>
                  <a:pt x="290" y="476"/>
                </a:lnTo>
                <a:lnTo>
                  <a:pt x="299" y="476"/>
                </a:lnTo>
                <a:lnTo>
                  <a:pt x="308" y="476"/>
                </a:lnTo>
                <a:lnTo>
                  <a:pt x="317" y="476"/>
                </a:lnTo>
                <a:lnTo>
                  <a:pt x="334" y="476"/>
                </a:lnTo>
                <a:lnTo>
                  <a:pt x="343" y="476"/>
                </a:lnTo>
                <a:lnTo>
                  <a:pt x="343" y="458"/>
                </a:lnTo>
                <a:lnTo>
                  <a:pt x="352" y="458"/>
                </a:lnTo>
                <a:lnTo>
                  <a:pt x="361" y="458"/>
                </a:lnTo>
                <a:lnTo>
                  <a:pt x="370" y="458"/>
                </a:lnTo>
                <a:lnTo>
                  <a:pt x="378" y="458"/>
                </a:lnTo>
                <a:lnTo>
                  <a:pt x="387" y="458"/>
                </a:lnTo>
                <a:lnTo>
                  <a:pt x="396" y="458"/>
                </a:lnTo>
                <a:lnTo>
                  <a:pt x="405" y="458"/>
                </a:lnTo>
                <a:lnTo>
                  <a:pt x="422" y="458"/>
                </a:lnTo>
                <a:lnTo>
                  <a:pt x="431" y="458"/>
                </a:lnTo>
                <a:lnTo>
                  <a:pt x="440" y="458"/>
                </a:lnTo>
                <a:lnTo>
                  <a:pt x="449" y="458"/>
                </a:lnTo>
                <a:lnTo>
                  <a:pt x="458" y="458"/>
                </a:lnTo>
                <a:lnTo>
                  <a:pt x="466" y="458"/>
                </a:lnTo>
                <a:lnTo>
                  <a:pt x="475" y="458"/>
                </a:lnTo>
                <a:lnTo>
                  <a:pt x="475" y="449"/>
                </a:lnTo>
                <a:lnTo>
                  <a:pt x="484" y="449"/>
                </a:lnTo>
                <a:lnTo>
                  <a:pt x="493" y="449"/>
                </a:lnTo>
                <a:lnTo>
                  <a:pt x="511" y="449"/>
                </a:lnTo>
                <a:lnTo>
                  <a:pt x="519" y="449"/>
                </a:lnTo>
                <a:lnTo>
                  <a:pt x="528" y="449"/>
                </a:lnTo>
                <a:lnTo>
                  <a:pt x="537" y="449"/>
                </a:lnTo>
                <a:lnTo>
                  <a:pt x="546" y="449"/>
                </a:lnTo>
                <a:lnTo>
                  <a:pt x="555" y="449"/>
                </a:lnTo>
                <a:lnTo>
                  <a:pt x="563" y="449"/>
                </a:lnTo>
                <a:lnTo>
                  <a:pt x="572" y="449"/>
                </a:lnTo>
                <a:lnTo>
                  <a:pt x="590" y="449"/>
                </a:lnTo>
                <a:lnTo>
                  <a:pt x="599" y="449"/>
                </a:lnTo>
                <a:lnTo>
                  <a:pt x="607" y="449"/>
                </a:lnTo>
                <a:lnTo>
                  <a:pt x="616" y="449"/>
                </a:lnTo>
                <a:lnTo>
                  <a:pt x="625" y="449"/>
                </a:lnTo>
                <a:lnTo>
                  <a:pt x="625" y="432"/>
                </a:lnTo>
                <a:lnTo>
                  <a:pt x="634" y="432"/>
                </a:lnTo>
                <a:lnTo>
                  <a:pt x="643" y="432"/>
                </a:lnTo>
                <a:lnTo>
                  <a:pt x="651" y="432"/>
                </a:lnTo>
                <a:lnTo>
                  <a:pt x="660" y="432"/>
                </a:lnTo>
                <a:lnTo>
                  <a:pt x="678" y="432"/>
                </a:lnTo>
                <a:lnTo>
                  <a:pt x="687" y="432"/>
                </a:lnTo>
                <a:lnTo>
                  <a:pt x="696" y="432"/>
                </a:lnTo>
                <a:lnTo>
                  <a:pt x="704" y="432"/>
                </a:lnTo>
                <a:lnTo>
                  <a:pt x="713" y="432"/>
                </a:lnTo>
                <a:lnTo>
                  <a:pt x="722" y="432"/>
                </a:lnTo>
                <a:lnTo>
                  <a:pt x="731" y="432"/>
                </a:lnTo>
                <a:lnTo>
                  <a:pt x="740" y="432"/>
                </a:lnTo>
                <a:lnTo>
                  <a:pt x="748" y="432"/>
                </a:lnTo>
                <a:lnTo>
                  <a:pt x="766" y="432"/>
                </a:lnTo>
                <a:lnTo>
                  <a:pt x="766" y="405"/>
                </a:lnTo>
                <a:lnTo>
                  <a:pt x="775" y="405"/>
                </a:lnTo>
                <a:lnTo>
                  <a:pt x="784" y="405"/>
                </a:lnTo>
                <a:lnTo>
                  <a:pt x="792" y="405"/>
                </a:lnTo>
                <a:lnTo>
                  <a:pt x="801" y="405"/>
                </a:lnTo>
                <a:lnTo>
                  <a:pt x="810" y="405"/>
                </a:lnTo>
                <a:lnTo>
                  <a:pt x="810" y="379"/>
                </a:lnTo>
                <a:lnTo>
                  <a:pt x="819" y="379"/>
                </a:lnTo>
                <a:lnTo>
                  <a:pt x="828" y="379"/>
                </a:lnTo>
                <a:lnTo>
                  <a:pt x="836" y="379"/>
                </a:lnTo>
                <a:lnTo>
                  <a:pt x="854" y="379"/>
                </a:lnTo>
                <a:lnTo>
                  <a:pt x="863" y="379"/>
                </a:lnTo>
                <a:lnTo>
                  <a:pt x="872" y="379"/>
                </a:lnTo>
                <a:lnTo>
                  <a:pt x="881" y="379"/>
                </a:lnTo>
                <a:lnTo>
                  <a:pt x="889" y="379"/>
                </a:lnTo>
                <a:lnTo>
                  <a:pt x="898" y="379"/>
                </a:lnTo>
                <a:lnTo>
                  <a:pt x="907" y="379"/>
                </a:lnTo>
                <a:lnTo>
                  <a:pt x="916" y="379"/>
                </a:lnTo>
                <a:lnTo>
                  <a:pt x="933" y="379"/>
                </a:lnTo>
                <a:lnTo>
                  <a:pt x="942" y="379"/>
                </a:lnTo>
                <a:lnTo>
                  <a:pt x="951" y="379"/>
                </a:lnTo>
                <a:lnTo>
                  <a:pt x="960" y="379"/>
                </a:lnTo>
                <a:lnTo>
                  <a:pt x="969" y="379"/>
                </a:lnTo>
                <a:lnTo>
                  <a:pt x="977" y="379"/>
                </a:lnTo>
                <a:lnTo>
                  <a:pt x="986" y="379"/>
                </a:lnTo>
                <a:lnTo>
                  <a:pt x="995" y="379"/>
                </a:lnTo>
                <a:lnTo>
                  <a:pt x="1004" y="379"/>
                </a:lnTo>
                <a:lnTo>
                  <a:pt x="1022" y="379"/>
                </a:lnTo>
                <a:lnTo>
                  <a:pt x="1030" y="379"/>
                </a:lnTo>
                <a:lnTo>
                  <a:pt x="1039" y="379"/>
                </a:lnTo>
                <a:lnTo>
                  <a:pt x="1039" y="361"/>
                </a:lnTo>
                <a:lnTo>
                  <a:pt x="1048" y="361"/>
                </a:lnTo>
                <a:lnTo>
                  <a:pt x="1057" y="361"/>
                </a:lnTo>
                <a:lnTo>
                  <a:pt x="1057" y="352"/>
                </a:lnTo>
                <a:lnTo>
                  <a:pt x="1066" y="352"/>
                </a:lnTo>
                <a:lnTo>
                  <a:pt x="1074" y="352"/>
                </a:lnTo>
                <a:lnTo>
                  <a:pt x="1083" y="352"/>
                </a:lnTo>
                <a:lnTo>
                  <a:pt x="1092" y="352"/>
                </a:lnTo>
                <a:lnTo>
                  <a:pt x="1110" y="352"/>
                </a:lnTo>
                <a:lnTo>
                  <a:pt x="1118" y="352"/>
                </a:lnTo>
                <a:lnTo>
                  <a:pt x="1127" y="352"/>
                </a:lnTo>
                <a:lnTo>
                  <a:pt x="1136" y="352"/>
                </a:lnTo>
                <a:lnTo>
                  <a:pt x="1145" y="352"/>
                </a:lnTo>
                <a:lnTo>
                  <a:pt x="1145" y="335"/>
                </a:lnTo>
                <a:lnTo>
                  <a:pt x="1154" y="335"/>
                </a:lnTo>
                <a:lnTo>
                  <a:pt x="1162" y="335"/>
                </a:lnTo>
                <a:lnTo>
                  <a:pt x="1171" y="335"/>
                </a:lnTo>
                <a:lnTo>
                  <a:pt x="1189" y="335"/>
                </a:lnTo>
                <a:lnTo>
                  <a:pt x="1198" y="335"/>
                </a:lnTo>
                <a:lnTo>
                  <a:pt x="1207" y="335"/>
                </a:lnTo>
                <a:lnTo>
                  <a:pt x="1215" y="335"/>
                </a:lnTo>
                <a:lnTo>
                  <a:pt x="1224" y="335"/>
                </a:lnTo>
                <a:lnTo>
                  <a:pt x="1233" y="335"/>
                </a:lnTo>
                <a:lnTo>
                  <a:pt x="1242" y="335"/>
                </a:lnTo>
                <a:lnTo>
                  <a:pt x="1251" y="335"/>
                </a:lnTo>
                <a:lnTo>
                  <a:pt x="1259" y="335"/>
                </a:lnTo>
                <a:lnTo>
                  <a:pt x="1259" y="317"/>
                </a:lnTo>
                <a:lnTo>
                  <a:pt x="1277" y="317"/>
                </a:lnTo>
                <a:lnTo>
                  <a:pt x="1286" y="317"/>
                </a:lnTo>
                <a:lnTo>
                  <a:pt x="1295" y="317"/>
                </a:lnTo>
                <a:lnTo>
                  <a:pt x="1303" y="317"/>
                </a:lnTo>
                <a:lnTo>
                  <a:pt x="1312" y="317"/>
                </a:lnTo>
                <a:lnTo>
                  <a:pt x="1321" y="317"/>
                </a:lnTo>
                <a:lnTo>
                  <a:pt x="1330" y="317"/>
                </a:lnTo>
                <a:lnTo>
                  <a:pt x="1339" y="317"/>
                </a:lnTo>
                <a:lnTo>
                  <a:pt x="1347" y="317"/>
                </a:lnTo>
                <a:lnTo>
                  <a:pt x="1365" y="317"/>
                </a:lnTo>
                <a:lnTo>
                  <a:pt x="1374" y="317"/>
                </a:lnTo>
                <a:lnTo>
                  <a:pt x="1374" y="300"/>
                </a:lnTo>
                <a:lnTo>
                  <a:pt x="1383" y="300"/>
                </a:lnTo>
                <a:lnTo>
                  <a:pt x="1392" y="300"/>
                </a:lnTo>
                <a:lnTo>
                  <a:pt x="1400" y="300"/>
                </a:lnTo>
                <a:lnTo>
                  <a:pt x="1400" y="282"/>
                </a:lnTo>
                <a:lnTo>
                  <a:pt x="1409" y="282"/>
                </a:lnTo>
                <a:lnTo>
                  <a:pt x="1418" y="282"/>
                </a:lnTo>
                <a:lnTo>
                  <a:pt x="1427" y="282"/>
                </a:lnTo>
                <a:lnTo>
                  <a:pt x="1436" y="282"/>
                </a:lnTo>
                <a:lnTo>
                  <a:pt x="1453" y="282"/>
                </a:lnTo>
                <a:lnTo>
                  <a:pt x="1462" y="282"/>
                </a:lnTo>
                <a:lnTo>
                  <a:pt x="1462" y="273"/>
                </a:lnTo>
                <a:lnTo>
                  <a:pt x="1471" y="273"/>
                </a:lnTo>
                <a:lnTo>
                  <a:pt x="1480" y="273"/>
                </a:lnTo>
                <a:lnTo>
                  <a:pt x="1488" y="273"/>
                </a:lnTo>
                <a:lnTo>
                  <a:pt x="1497" y="273"/>
                </a:lnTo>
                <a:lnTo>
                  <a:pt x="1497" y="256"/>
                </a:lnTo>
                <a:lnTo>
                  <a:pt x="1506" y="256"/>
                </a:lnTo>
                <a:lnTo>
                  <a:pt x="1506" y="247"/>
                </a:lnTo>
                <a:lnTo>
                  <a:pt x="1515" y="247"/>
                </a:lnTo>
                <a:lnTo>
                  <a:pt x="1532" y="247"/>
                </a:lnTo>
                <a:lnTo>
                  <a:pt x="1541" y="247"/>
                </a:lnTo>
                <a:lnTo>
                  <a:pt x="1550" y="247"/>
                </a:lnTo>
                <a:lnTo>
                  <a:pt x="1559" y="247"/>
                </a:lnTo>
                <a:lnTo>
                  <a:pt x="1568" y="247"/>
                </a:lnTo>
                <a:lnTo>
                  <a:pt x="1577" y="247"/>
                </a:lnTo>
                <a:lnTo>
                  <a:pt x="1585" y="247"/>
                </a:lnTo>
                <a:lnTo>
                  <a:pt x="1594" y="247"/>
                </a:lnTo>
                <a:lnTo>
                  <a:pt x="1603" y="247"/>
                </a:lnTo>
                <a:lnTo>
                  <a:pt x="1621" y="247"/>
                </a:lnTo>
                <a:lnTo>
                  <a:pt x="1629" y="247"/>
                </a:lnTo>
                <a:lnTo>
                  <a:pt x="1638" y="247"/>
                </a:lnTo>
                <a:lnTo>
                  <a:pt x="1647" y="247"/>
                </a:lnTo>
                <a:lnTo>
                  <a:pt x="1656" y="247"/>
                </a:lnTo>
                <a:lnTo>
                  <a:pt x="1665" y="247"/>
                </a:lnTo>
                <a:lnTo>
                  <a:pt x="1673" y="247"/>
                </a:lnTo>
                <a:lnTo>
                  <a:pt x="1682" y="247"/>
                </a:lnTo>
                <a:lnTo>
                  <a:pt x="1691" y="247"/>
                </a:lnTo>
                <a:lnTo>
                  <a:pt x="1709" y="247"/>
                </a:lnTo>
                <a:lnTo>
                  <a:pt x="1717" y="247"/>
                </a:lnTo>
                <a:lnTo>
                  <a:pt x="1726" y="247"/>
                </a:lnTo>
                <a:lnTo>
                  <a:pt x="1735" y="247"/>
                </a:lnTo>
                <a:lnTo>
                  <a:pt x="1744" y="247"/>
                </a:lnTo>
                <a:lnTo>
                  <a:pt x="1753" y="247"/>
                </a:lnTo>
                <a:lnTo>
                  <a:pt x="1762" y="247"/>
                </a:lnTo>
                <a:lnTo>
                  <a:pt x="1770" y="247"/>
                </a:lnTo>
                <a:lnTo>
                  <a:pt x="1788" y="247"/>
                </a:lnTo>
                <a:lnTo>
                  <a:pt x="1797" y="247"/>
                </a:lnTo>
                <a:lnTo>
                  <a:pt x="1806" y="247"/>
                </a:lnTo>
                <a:lnTo>
                  <a:pt x="1814" y="247"/>
                </a:lnTo>
                <a:lnTo>
                  <a:pt x="1823" y="247"/>
                </a:lnTo>
                <a:lnTo>
                  <a:pt x="1832" y="247"/>
                </a:lnTo>
                <a:lnTo>
                  <a:pt x="1841" y="247"/>
                </a:lnTo>
                <a:lnTo>
                  <a:pt x="1850" y="247"/>
                </a:lnTo>
                <a:lnTo>
                  <a:pt x="1858" y="247"/>
                </a:lnTo>
                <a:lnTo>
                  <a:pt x="1876" y="247"/>
                </a:lnTo>
                <a:lnTo>
                  <a:pt x="1885" y="247"/>
                </a:lnTo>
                <a:lnTo>
                  <a:pt x="1894" y="247"/>
                </a:lnTo>
                <a:lnTo>
                  <a:pt x="1894" y="220"/>
                </a:lnTo>
                <a:lnTo>
                  <a:pt x="1902" y="220"/>
                </a:lnTo>
                <a:lnTo>
                  <a:pt x="1911" y="220"/>
                </a:lnTo>
                <a:lnTo>
                  <a:pt x="1920" y="220"/>
                </a:lnTo>
                <a:lnTo>
                  <a:pt x="1929" y="220"/>
                </a:lnTo>
                <a:lnTo>
                  <a:pt x="1938" y="220"/>
                </a:lnTo>
                <a:lnTo>
                  <a:pt x="1947" y="220"/>
                </a:lnTo>
                <a:lnTo>
                  <a:pt x="1964" y="220"/>
                </a:lnTo>
                <a:lnTo>
                  <a:pt x="1964" y="203"/>
                </a:lnTo>
                <a:lnTo>
                  <a:pt x="1973" y="203"/>
                </a:lnTo>
                <a:lnTo>
                  <a:pt x="1982" y="203"/>
                </a:lnTo>
                <a:lnTo>
                  <a:pt x="1991" y="203"/>
                </a:lnTo>
                <a:lnTo>
                  <a:pt x="1999" y="203"/>
                </a:lnTo>
                <a:lnTo>
                  <a:pt x="2008" y="203"/>
                </a:lnTo>
                <a:lnTo>
                  <a:pt x="2017" y="203"/>
                </a:lnTo>
                <a:lnTo>
                  <a:pt x="2026" y="203"/>
                </a:lnTo>
                <a:lnTo>
                  <a:pt x="2035" y="203"/>
                </a:lnTo>
                <a:lnTo>
                  <a:pt x="2052" y="203"/>
                </a:lnTo>
                <a:lnTo>
                  <a:pt x="2061" y="203"/>
                </a:lnTo>
                <a:lnTo>
                  <a:pt x="2070" y="203"/>
                </a:lnTo>
                <a:lnTo>
                  <a:pt x="2079" y="203"/>
                </a:lnTo>
                <a:lnTo>
                  <a:pt x="2087" y="203"/>
                </a:lnTo>
                <a:lnTo>
                  <a:pt x="2096" y="203"/>
                </a:lnTo>
                <a:lnTo>
                  <a:pt x="2105" y="203"/>
                </a:lnTo>
                <a:lnTo>
                  <a:pt x="2114" y="203"/>
                </a:lnTo>
                <a:lnTo>
                  <a:pt x="2132" y="203"/>
                </a:lnTo>
                <a:lnTo>
                  <a:pt x="2132" y="185"/>
                </a:lnTo>
                <a:lnTo>
                  <a:pt x="2140" y="185"/>
                </a:lnTo>
                <a:lnTo>
                  <a:pt x="2149" y="185"/>
                </a:lnTo>
                <a:lnTo>
                  <a:pt x="2158" y="185"/>
                </a:lnTo>
                <a:lnTo>
                  <a:pt x="2167" y="185"/>
                </a:lnTo>
                <a:lnTo>
                  <a:pt x="2176" y="185"/>
                </a:lnTo>
                <a:lnTo>
                  <a:pt x="2184" y="185"/>
                </a:lnTo>
                <a:lnTo>
                  <a:pt x="2193" y="185"/>
                </a:lnTo>
                <a:lnTo>
                  <a:pt x="2202" y="185"/>
                </a:lnTo>
                <a:lnTo>
                  <a:pt x="2220" y="185"/>
                </a:lnTo>
                <a:lnTo>
                  <a:pt x="2228" y="185"/>
                </a:lnTo>
                <a:lnTo>
                  <a:pt x="2237" y="185"/>
                </a:lnTo>
                <a:lnTo>
                  <a:pt x="2246" y="185"/>
                </a:lnTo>
                <a:lnTo>
                  <a:pt x="2255" y="185"/>
                </a:lnTo>
                <a:lnTo>
                  <a:pt x="2264" y="185"/>
                </a:lnTo>
                <a:lnTo>
                  <a:pt x="2272" y="185"/>
                </a:lnTo>
                <a:lnTo>
                  <a:pt x="2281" y="185"/>
                </a:lnTo>
                <a:lnTo>
                  <a:pt x="2290" y="185"/>
                </a:lnTo>
                <a:lnTo>
                  <a:pt x="2308" y="185"/>
                </a:lnTo>
                <a:lnTo>
                  <a:pt x="2317" y="185"/>
                </a:lnTo>
                <a:lnTo>
                  <a:pt x="2325" y="185"/>
                </a:lnTo>
                <a:lnTo>
                  <a:pt x="2334" y="185"/>
                </a:lnTo>
                <a:lnTo>
                  <a:pt x="2343" y="185"/>
                </a:lnTo>
                <a:lnTo>
                  <a:pt x="2352" y="185"/>
                </a:lnTo>
                <a:lnTo>
                  <a:pt x="2361" y="185"/>
                </a:lnTo>
                <a:lnTo>
                  <a:pt x="2369" y="185"/>
                </a:lnTo>
                <a:lnTo>
                  <a:pt x="2387" y="185"/>
                </a:lnTo>
                <a:lnTo>
                  <a:pt x="2396" y="185"/>
                </a:lnTo>
                <a:lnTo>
                  <a:pt x="2405" y="185"/>
                </a:lnTo>
                <a:lnTo>
                  <a:pt x="2413" y="185"/>
                </a:lnTo>
                <a:lnTo>
                  <a:pt x="2422" y="185"/>
                </a:lnTo>
                <a:lnTo>
                  <a:pt x="2431" y="185"/>
                </a:lnTo>
                <a:lnTo>
                  <a:pt x="2440" y="185"/>
                </a:lnTo>
                <a:lnTo>
                  <a:pt x="2440" y="167"/>
                </a:lnTo>
                <a:lnTo>
                  <a:pt x="2449" y="167"/>
                </a:lnTo>
                <a:lnTo>
                  <a:pt x="2457" y="167"/>
                </a:lnTo>
                <a:lnTo>
                  <a:pt x="2457" y="150"/>
                </a:lnTo>
                <a:lnTo>
                  <a:pt x="2475" y="150"/>
                </a:lnTo>
                <a:lnTo>
                  <a:pt x="2484" y="150"/>
                </a:lnTo>
                <a:lnTo>
                  <a:pt x="2493" y="150"/>
                </a:lnTo>
                <a:lnTo>
                  <a:pt x="2502" y="150"/>
                </a:lnTo>
                <a:lnTo>
                  <a:pt x="2510" y="150"/>
                </a:lnTo>
                <a:lnTo>
                  <a:pt x="2519" y="150"/>
                </a:lnTo>
                <a:lnTo>
                  <a:pt x="2528" y="150"/>
                </a:lnTo>
                <a:lnTo>
                  <a:pt x="2537" y="150"/>
                </a:lnTo>
                <a:lnTo>
                  <a:pt x="2546" y="150"/>
                </a:lnTo>
                <a:lnTo>
                  <a:pt x="2563" y="150"/>
                </a:lnTo>
                <a:lnTo>
                  <a:pt x="2572" y="150"/>
                </a:lnTo>
                <a:lnTo>
                  <a:pt x="2581" y="150"/>
                </a:lnTo>
                <a:lnTo>
                  <a:pt x="2590" y="150"/>
                </a:lnTo>
                <a:lnTo>
                  <a:pt x="2598" y="150"/>
                </a:lnTo>
                <a:lnTo>
                  <a:pt x="2607" y="150"/>
                </a:lnTo>
                <a:lnTo>
                  <a:pt x="2616" y="150"/>
                </a:lnTo>
                <a:lnTo>
                  <a:pt x="2625" y="150"/>
                </a:lnTo>
                <a:lnTo>
                  <a:pt x="2634" y="150"/>
                </a:lnTo>
                <a:lnTo>
                  <a:pt x="2651" y="150"/>
                </a:lnTo>
                <a:lnTo>
                  <a:pt x="2660" y="150"/>
                </a:lnTo>
                <a:lnTo>
                  <a:pt x="2669" y="150"/>
                </a:lnTo>
                <a:lnTo>
                  <a:pt x="2678" y="150"/>
                </a:lnTo>
                <a:lnTo>
                  <a:pt x="2687" y="150"/>
                </a:lnTo>
                <a:lnTo>
                  <a:pt x="2695" y="150"/>
                </a:lnTo>
                <a:lnTo>
                  <a:pt x="2704" y="150"/>
                </a:lnTo>
                <a:lnTo>
                  <a:pt x="2713" y="150"/>
                </a:lnTo>
                <a:lnTo>
                  <a:pt x="2731" y="150"/>
                </a:lnTo>
                <a:lnTo>
                  <a:pt x="2739" y="150"/>
                </a:lnTo>
                <a:lnTo>
                  <a:pt x="2748" y="150"/>
                </a:lnTo>
                <a:lnTo>
                  <a:pt x="2757" y="150"/>
                </a:lnTo>
                <a:lnTo>
                  <a:pt x="2766" y="150"/>
                </a:lnTo>
                <a:lnTo>
                  <a:pt x="2775" y="150"/>
                </a:lnTo>
                <a:lnTo>
                  <a:pt x="2783" y="150"/>
                </a:lnTo>
                <a:lnTo>
                  <a:pt x="2792" y="150"/>
                </a:lnTo>
                <a:lnTo>
                  <a:pt x="2801" y="150"/>
                </a:lnTo>
                <a:lnTo>
                  <a:pt x="2819" y="150"/>
                </a:lnTo>
                <a:lnTo>
                  <a:pt x="2827" y="150"/>
                </a:lnTo>
                <a:lnTo>
                  <a:pt x="2836" y="150"/>
                </a:lnTo>
                <a:lnTo>
                  <a:pt x="2845" y="150"/>
                </a:lnTo>
                <a:lnTo>
                  <a:pt x="2854" y="150"/>
                </a:lnTo>
                <a:lnTo>
                  <a:pt x="2863" y="150"/>
                </a:lnTo>
                <a:lnTo>
                  <a:pt x="2872" y="150"/>
                </a:lnTo>
                <a:lnTo>
                  <a:pt x="2880" y="150"/>
                </a:lnTo>
                <a:lnTo>
                  <a:pt x="2889" y="150"/>
                </a:lnTo>
                <a:lnTo>
                  <a:pt x="2907" y="150"/>
                </a:lnTo>
                <a:lnTo>
                  <a:pt x="2916" y="150"/>
                </a:lnTo>
                <a:lnTo>
                  <a:pt x="2924" y="150"/>
                </a:lnTo>
                <a:lnTo>
                  <a:pt x="2933" y="150"/>
                </a:lnTo>
                <a:lnTo>
                  <a:pt x="2942" y="150"/>
                </a:lnTo>
                <a:lnTo>
                  <a:pt x="2951" y="150"/>
                </a:lnTo>
                <a:lnTo>
                  <a:pt x="2951" y="123"/>
                </a:lnTo>
                <a:lnTo>
                  <a:pt x="2960" y="123"/>
                </a:lnTo>
                <a:lnTo>
                  <a:pt x="2968" y="123"/>
                </a:lnTo>
                <a:lnTo>
                  <a:pt x="2977" y="123"/>
                </a:lnTo>
                <a:lnTo>
                  <a:pt x="2995" y="123"/>
                </a:lnTo>
                <a:lnTo>
                  <a:pt x="2995" y="106"/>
                </a:lnTo>
                <a:lnTo>
                  <a:pt x="3004" y="106"/>
                </a:lnTo>
                <a:lnTo>
                  <a:pt x="3012" y="106"/>
                </a:lnTo>
                <a:lnTo>
                  <a:pt x="3021" y="106"/>
                </a:lnTo>
                <a:lnTo>
                  <a:pt x="3030" y="106"/>
                </a:lnTo>
                <a:lnTo>
                  <a:pt x="3039" y="106"/>
                </a:lnTo>
                <a:lnTo>
                  <a:pt x="3048" y="106"/>
                </a:lnTo>
                <a:lnTo>
                  <a:pt x="3057" y="106"/>
                </a:lnTo>
                <a:lnTo>
                  <a:pt x="3074" y="106"/>
                </a:lnTo>
                <a:lnTo>
                  <a:pt x="3083" y="106"/>
                </a:lnTo>
                <a:lnTo>
                  <a:pt x="3092" y="106"/>
                </a:lnTo>
                <a:lnTo>
                  <a:pt x="3101" y="106"/>
                </a:lnTo>
                <a:lnTo>
                  <a:pt x="3109" y="106"/>
                </a:lnTo>
                <a:lnTo>
                  <a:pt x="3118" y="106"/>
                </a:lnTo>
                <a:lnTo>
                  <a:pt x="3118" y="88"/>
                </a:lnTo>
                <a:lnTo>
                  <a:pt x="3127" y="88"/>
                </a:lnTo>
                <a:lnTo>
                  <a:pt x="3136" y="88"/>
                </a:lnTo>
                <a:lnTo>
                  <a:pt x="3145" y="88"/>
                </a:lnTo>
                <a:lnTo>
                  <a:pt x="3162" y="88"/>
                </a:lnTo>
                <a:lnTo>
                  <a:pt x="3171" y="88"/>
                </a:lnTo>
                <a:lnTo>
                  <a:pt x="3180" y="88"/>
                </a:lnTo>
                <a:lnTo>
                  <a:pt x="3180" y="71"/>
                </a:lnTo>
                <a:lnTo>
                  <a:pt x="3189" y="71"/>
                </a:lnTo>
                <a:lnTo>
                  <a:pt x="3197" y="71"/>
                </a:lnTo>
                <a:lnTo>
                  <a:pt x="3206" y="71"/>
                </a:lnTo>
                <a:lnTo>
                  <a:pt x="3215" y="71"/>
                </a:lnTo>
                <a:lnTo>
                  <a:pt x="3224" y="71"/>
                </a:lnTo>
                <a:lnTo>
                  <a:pt x="3233" y="71"/>
                </a:lnTo>
                <a:lnTo>
                  <a:pt x="3250" y="71"/>
                </a:lnTo>
                <a:lnTo>
                  <a:pt x="3259" y="71"/>
                </a:lnTo>
                <a:lnTo>
                  <a:pt x="3268" y="71"/>
                </a:lnTo>
                <a:lnTo>
                  <a:pt x="3277" y="71"/>
                </a:lnTo>
                <a:lnTo>
                  <a:pt x="3286" y="71"/>
                </a:lnTo>
                <a:lnTo>
                  <a:pt x="3294" y="71"/>
                </a:lnTo>
                <a:lnTo>
                  <a:pt x="3303" y="71"/>
                </a:lnTo>
                <a:lnTo>
                  <a:pt x="3312" y="71"/>
                </a:lnTo>
                <a:lnTo>
                  <a:pt x="3330" y="71"/>
                </a:lnTo>
                <a:lnTo>
                  <a:pt x="3338" y="71"/>
                </a:lnTo>
                <a:lnTo>
                  <a:pt x="3347" y="71"/>
                </a:lnTo>
                <a:lnTo>
                  <a:pt x="3356" y="71"/>
                </a:lnTo>
                <a:lnTo>
                  <a:pt x="3365" y="71"/>
                </a:lnTo>
                <a:lnTo>
                  <a:pt x="3374" y="71"/>
                </a:lnTo>
                <a:lnTo>
                  <a:pt x="3383" y="71"/>
                </a:lnTo>
                <a:lnTo>
                  <a:pt x="3391" y="71"/>
                </a:lnTo>
                <a:lnTo>
                  <a:pt x="3400" y="71"/>
                </a:lnTo>
                <a:lnTo>
                  <a:pt x="3418" y="71"/>
                </a:lnTo>
                <a:lnTo>
                  <a:pt x="3427" y="71"/>
                </a:lnTo>
                <a:lnTo>
                  <a:pt x="3435" y="71"/>
                </a:lnTo>
                <a:lnTo>
                  <a:pt x="3444" y="71"/>
                </a:lnTo>
                <a:lnTo>
                  <a:pt x="3453" y="71"/>
                </a:lnTo>
                <a:lnTo>
                  <a:pt x="3462" y="71"/>
                </a:lnTo>
                <a:lnTo>
                  <a:pt x="3471" y="71"/>
                </a:lnTo>
                <a:lnTo>
                  <a:pt x="3479" y="71"/>
                </a:lnTo>
                <a:lnTo>
                  <a:pt x="3488" y="71"/>
                </a:lnTo>
                <a:lnTo>
                  <a:pt x="3506" y="71"/>
                </a:lnTo>
                <a:lnTo>
                  <a:pt x="3515" y="71"/>
                </a:lnTo>
                <a:lnTo>
                  <a:pt x="3523" y="71"/>
                </a:lnTo>
                <a:lnTo>
                  <a:pt x="3532" y="71"/>
                </a:lnTo>
                <a:lnTo>
                  <a:pt x="3541" y="71"/>
                </a:lnTo>
                <a:lnTo>
                  <a:pt x="3550" y="71"/>
                </a:lnTo>
                <a:lnTo>
                  <a:pt x="3559" y="71"/>
                </a:lnTo>
                <a:lnTo>
                  <a:pt x="3568" y="71"/>
                </a:lnTo>
                <a:lnTo>
                  <a:pt x="3576" y="71"/>
                </a:lnTo>
                <a:lnTo>
                  <a:pt x="3594" y="71"/>
                </a:lnTo>
                <a:lnTo>
                  <a:pt x="3603" y="71"/>
                </a:lnTo>
                <a:lnTo>
                  <a:pt x="3612" y="71"/>
                </a:lnTo>
                <a:lnTo>
                  <a:pt x="3620" y="71"/>
                </a:lnTo>
                <a:lnTo>
                  <a:pt x="3629" y="71"/>
                </a:lnTo>
                <a:lnTo>
                  <a:pt x="3638" y="71"/>
                </a:lnTo>
                <a:lnTo>
                  <a:pt x="3647" y="71"/>
                </a:lnTo>
                <a:lnTo>
                  <a:pt x="3656" y="71"/>
                </a:lnTo>
                <a:lnTo>
                  <a:pt x="3673" y="71"/>
                </a:lnTo>
                <a:lnTo>
                  <a:pt x="3682" y="71"/>
                </a:lnTo>
                <a:lnTo>
                  <a:pt x="3691" y="71"/>
                </a:lnTo>
                <a:lnTo>
                  <a:pt x="3700" y="71"/>
                </a:lnTo>
                <a:lnTo>
                  <a:pt x="3708" y="71"/>
                </a:lnTo>
                <a:lnTo>
                  <a:pt x="3717" y="71"/>
                </a:lnTo>
                <a:lnTo>
                  <a:pt x="3726" y="71"/>
                </a:lnTo>
                <a:lnTo>
                  <a:pt x="3735" y="71"/>
                </a:lnTo>
                <a:lnTo>
                  <a:pt x="3744" y="71"/>
                </a:lnTo>
                <a:lnTo>
                  <a:pt x="3761" y="71"/>
                </a:lnTo>
                <a:lnTo>
                  <a:pt x="3770" y="71"/>
                </a:lnTo>
                <a:lnTo>
                  <a:pt x="3779" y="71"/>
                </a:lnTo>
                <a:lnTo>
                  <a:pt x="3788" y="71"/>
                </a:lnTo>
                <a:lnTo>
                  <a:pt x="3797" y="71"/>
                </a:lnTo>
                <a:lnTo>
                  <a:pt x="3805" y="71"/>
                </a:lnTo>
                <a:lnTo>
                  <a:pt x="3814" y="71"/>
                </a:lnTo>
                <a:lnTo>
                  <a:pt x="3823" y="71"/>
                </a:lnTo>
                <a:lnTo>
                  <a:pt x="3832" y="71"/>
                </a:lnTo>
                <a:lnTo>
                  <a:pt x="3832" y="53"/>
                </a:lnTo>
                <a:lnTo>
                  <a:pt x="3849" y="53"/>
                </a:lnTo>
                <a:lnTo>
                  <a:pt x="3858" y="53"/>
                </a:lnTo>
                <a:lnTo>
                  <a:pt x="3867" y="53"/>
                </a:lnTo>
                <a:lnTo>
                  <a:pt x="3876" y="53"/>
                </a:lnTo>
                <a:lnTo>
                  <a:pt x="3885" y="53"/>
                </a:lnTo>
                <a:lnTo>
                  <a:pt x="3893" y="53"/>
                </a:lnTo>
                <a:lnTo>
                  <a:pt x="3902" y="53"/>
                </a:lnTo>
                <a:lnTo>
                  <a:pt x="3911" y="53"/>
                </a:lnTo>
                <a:lnTo>
                  <a:pt x="3929" y="53"/>
                </a:lnTo>
                <a:lnTo>
                  <a:pt x="3938" y="53"/>
                </a:lnTo>
                <a:lnTo>
                  <a:pt x="3946" y="53"/>
                </a:lnTo>
                <a:lnTo>
                  <a:pt x="3955" y="53"/>
                </a:lnTo>
                <a:lnTo>
                  <a:pt x="3964" y="53"/>
                </a:lnTo>
                <a:lnTo>
                  <a:pt x="3973" y="53"/>
                </a:lnTo>
                <a:lnTo>
                  <a:pt x="3982" y="53"/>
                </a:lnTo>
                <a:lnTo>
                  <a:pt x="3990" y="53"/>
                </a:lnTo>
                <a:lnTo>
                  <a:pt x="3990" y="18"/>
                </a:lnTo>
                <a:lnTo>
                  <a:pt x="3999" y="18"/>
                </a:lnTo>
                <a:lnTo>
                  <a:pt x="4017" y="18"/>
                </a:lnTo>
                <a:lnTo>
                  <a:pt x="4026" y="18"/>
                </a:lnTo>
                <a:lnTo>
                  <a:pt x="4034" y="18"/>
                </a:lnTo>
                <a:lnTo>
                  <a:pt x="4043" y="18"/>
                </a:lnTo>
                <a:lnTo>
                  <a:pt x="4052" y="18"/>
                </a:lnTo>
                <a:lnTo>
                  <a:pt x="4061" y="18"/>
                </a:lnTo>
                <a:lnTo>
                  <a:pt x="4070" y="18"/>
                </a:lnTo>
                <a:lnTo>
                  <a:pt x="4078" y="18"/>
                </a:lnTo>
                <a:lnTo>
                  <a:pt x="4087" y="18"/>
                </a:lnTo>
                <a:lnTo>
                  <a:pt x="4105" y="18"/>
                </a:lnTo>
                <a:lnTo>
                  <a:pt x="4114" y="18"/>
                </a:lnTo>
                <a:lnTo>
                  <a:pt x="4123" y="18"/>
                </a:lnTo>
                <a:lnTo>
                  <a:pt x="4131" y="18"/>
                </a:lnTo>
                <a:lnTo>
                  <a:pt x="4140" y="18"/>
                </a:lnTo>
                <a:lnTo>
                  <a:pt x="4149" y="18"/>
                </a:lnTo>
                <a:lnTo>
                  <a:pt x="4158" y="18"/>
                </a:lnTo>
                <a:lnTo>
                  <a:pt x="4158" y="0"/>
                </a:lnTo>
                <a:lnTo>
                  <a:pt x="4167" y="0"/>
                </a:lnTo>
                <a:lnTo>
                  <a:pt x="4175" y="0"/>
                </a:lnTo>
                <a:lnTo>
                  <a:pt x="4193" y="0"/>
                </a:lnTo>
                <a:lnTo>
                  <a:pt x="4202" y="0"/>
                </a:lnTo>
                <a:lnTo>
                  <a:pt x="4211" y="0"/>
                </a:lnTo>
                <a:lnTo>
                  <a:pt x="4219" y="0"/>
                </a:lnTo>
                <a:lnTo>
                  <a:pt x="4228" y="0"/>
                </a:lnTo>
                <a:lnTo>
                  <a:pt x="4237" y="0"/>
                </a:lnTo>
                <a:lnTo>
                  <a:pt x="4246" y="0"/>
                </a:lnTo>
                <a:lnTo>
                  <a:pt x="4255" y="0"/>
                </a:lnTo>
                <a:lnTo>
                  <a:pt x="4272" y="0"/>
                </a:lnTo>
                <a:lnTo>
                  <a:pt x="4281" y="0"/>
                </a:lnTo>
                <a:lnTo>
                  <a:pt x="4290" y="0"/>
                </a:lnTo>
                <a:lnTo>
                  <a:pt x="4299" y="0"/>
                </a:lnTo>
                <a:lnTo>
                  <a:pt x="4308" y="0"/>
                </a:lnTo>
                <a:lnTo>
                  <a:pt x="4316" y="0"/>
                </a:lnTo>
                <a:lnTo>
                  <a:pt x="4325" y="0"/>
                </a:lnTo>
                <a:lnTo>
                  <a:pt x="4334" y="0"/>
                </a:lnTo>
                <a:lnTo>
                  <a:pt x="4343" y="0"/>
                </a:lnTo>
                <a:lnTo>
                  <a:pt x="4360" y="0"/>
                </a:lnTo>
                <a:lnTo>
                  <a:pt x="4369" y="0"/>
                </a:lnTo>
                <a:lnTo>
                  <a:pt x="4378" y="0"/>
                </a:lnTo>
                <a:lnTo>
                  <a:pt x="4387" y="0"/>
                </a:lnTo>
                <a:lnTo>
                  <a:pt x="4396" y="0"/>
                </a:lnTo>
                <a:lnTo>
                  <a:pt x="4404" y="0"/>
                </a:lnTo>
                <a:lnTo>
                  <a:pt x="4413" y="0"/>
                </a:lnTo>
              </a:path>
            </a:pathLst>
          </a:cu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6"/>
          <p:cNvSpPr>
            <a:spLocks noChangeArrowheads="1"/>
          </p:cNvSpPr>
          <p:nvPr/>
        </p:nvSpPr>
        <p:spPr bwMode="auto">
          <a:xfrm>
            <a:off x="762000" y="4800600"/>
            <a:ext cx="1282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7"/>
          <p:cNvSpPr>
            <a:spLocks noChangeArrowheads="1"/>
          </p:cNvSpPr>
          <p:nvPr/>
        </p:nvSpPr>
        <p:spPr bwMode="auto">
          <a:xfrm>
            <a:off x="762000" y="3962400"/>
            <a:ext cx="1282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942975" y="5937250"/>
            <a:ext cx="1282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0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40"/>
          <p:cNvSpPr>
            <a:spLocks noChangeArrowheads="1"/>
          </p:cNvSpPr>
          <p:nvPr/>
        </p:nvSpPr>
        <p:spPr bwMode="auto">
          <a:xfrm>
            <a:off x="1333500" y="5937250"/>
            <a:ext cx="2564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30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41"/>
          <p:cNvSpPr>
            <a:spLocks noChangeArrowheads="1"/>
          </p:cNvSpPr>
          <p:nvPr/>
        </p:nvSpPr>
        <p:spPr bwMode="auto">
          <a:xfrm>
            <a:off x="1809750" y="5937250"/>
            <a:ext cx="2564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60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42"/>
          <p:cNvSpPr>
            <a:spLocks noChangeArrowheads="1"/>
          </p:cNvSpPr>
          <p:nvPr/>
        </p:nvSpPr>
        <p:spPr bwMode="auto">
          <a:xfrm>
            <a:off x="2270125" y="5937250"/>
            <a:ext cx="2564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90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45"/>
          <p:cNvSpPr>
            <a:spLocks noChangeArrowheads="1"/>
          </p:cNvSpPr>
          <p:nvPr/>
        </p:nvSpPr>
        <p:spPr bwMode="auto">
          <a:xfrm>
            <a:off x="3598863" y="5937250"/>
            <a:ext cx="3847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180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8"/>
          <p:cNvSpPr>
            <a:spLocks noChangeArrowheads="1"/>
          </p:cNvSpPr>
          <p:nvPr/>
        </p:nvSpPr>
        <p:spPr bwMode="auto">
          <a:xfrm>
            <a:off x="5011738" y="5937250"/>
            <a:ext cx="3847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270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51"/>
          <p:cNvSpPr>
            <a:spLocks noChangeArrowheads="1"/>
          </p:cNvSpPr>
          <p:nvPr/>
        </p:nvSpPr>
        <p:spPr bwMode="auto">
          <a:xfrm>
            <a:off x="6410325" y="5937250"/>
            <a:ext cx="3847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360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54"/>
          <p:cNvSpPr>
            <a:spLocks noChangeArrowheads="1"/>
          </p:cNvSpPr>
          <p:nvPr/>
        </p:nvSpPr>
        <p:spPr bwMode="auto">
          <a:xfrm>
            <a:off x="7808913" y="5937250"/>
            <a:ext cx="3847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450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 Box 57"/>
          <p:cNvSpPr txBox="1">
            <a:spLocks noChangeArrowheads="1"/>
          </p:cNvSpPr>
          <p:nvPr/>
        </p:nvSpPr>
        <p:spPr bwMode="auto">
          <a:xfrm>
            <a:off x="5943600" y="2514600"/>
            <a:ext cx="1176337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=0.023</a:t>
            </a:r>
            <a:endParaRPr lang="en-US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 Box 58"/>
          <p:cNvSpPr txBox="1">
            <a:spLocks noChangeArrowheads="1"/>
          </p:cNvSpPr>
          <p:nvPr/>
        </p:nvSpPr>
        <p:spPr bwMode="auto">
          <a:xfrm>
            <a:off x="6096000" y="4495800"/>
            <a:ext cx="13827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Prasugrel </a:t>
            </a:r>
          </a:p>
        </p:txBody>
      </p:sp>
      <p:sp>
        <p:nvSpPr>
          <p:cNvPr id="46" name="Text Box 59"/>
          <p:cNvSpPr txBox="1">
            <a:spLocks noChangeArrowheads="1"/>
          </p:cNvSpPr>
          <p:nvPr/>
        </p:nvSpPr>
        <p:spPr bwMode="auto">
          <a:xfrm>
            <a:off x="6096000" y="3200400"/>
            <a:ext cx="183832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Clopidogrel</a:t>
            </a:r>
          </a:p>
        </p:txBody>
      </p:sp>
      <p:sp>
        <p:nvSpPr>
          <p:cNvPr id="47" name="Text Box 60"/>
          <p:cNvSpPr txBox="1">
            <a:spLocks noChangeArrowheads="1"/>
          </p:cNvSpPr>
          <p:nvPr/>
        </p:nvSpPr>
        <p:spPr bwMode="auto">
          <a:xfrm>
            <a:off x="7848600" y="2743200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2.4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en-US" sz="1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 Box 64"/>
          <p:cNvSpPr txBox="1">
            <a:spLocks noChangeArrowheads="1"/>
          </p:cNvSpPr>
          <p:nvPr/>
        </p:nvSpPr>
        <p:spPr bwMode="auto">
          <a:xfrm>
            <a:off x="7924800" y="4038600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1.1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 Box 65"/>
          <p:cNvSpPr txBox="1">
            <a:spLocks noChangeArrowheads="1"/>
          </p:cNvSpPr>
          <p:nvPr/>
        </p:nvSpPr>
        <p:spPr bwMode="auto">
          <a:xfrm>
            <a:off x="4267200" y="6019800"/>
            <a:ext cx="838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Days</a:t>
            </a:r>
          </a:p>
        </p:txBody>
      </p:sp>
      <p:sp>
        <p:nvSpPr>
          <p:cNvPr id="51" name="Text Box 66"/>
          <p:cNvSpPr txBox="1">
            <a:spLocks noChangeArrowheads="1"/>
          </p:cNvSpPr>
          <p:nvPr/>
        </p:nvSpPr>
        <p:spPr bwMode="auto">
          <a:xfrm rot="16200000">
            <a:off x="-514807" y="3334207"/>
            <a:ext cx="207010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Endpoint (%)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52400" y="1371600"/>
            <a:ext cx="43140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u="sng" dirty="0" smtClean="0">
                <a:latin typeface="Times New Roman" pitchFamily="18" charset="0"/>
                <a:cs typeface="Times New Roman" pitchFamily="18" charset="0"/>
              </a:rPr>
              <a:t>Stent thrombosis outcome:</a:t>
            </a:r>
            <a:endParaRPr lang="en-US" sz="3000" u="sn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rot="5400000" flipH="1" flipV="1">
            <a:off x="-533003" y="4343003"/>
            <a:ext cx="28963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914400" y="5791200"/>
            <a:ext cx="7696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 Box 57"/>
          <p:cNvSpPr txBox="1">
            <a:spLocks noChangeArrowheads="1"/>
          </p:cNvSpPr>
          <p:nvPr/>
        </p:nvSpPr>
        <p:spPr bwMode="auto">
          <a:xfrm>
            <a:off x="1447800" y="2590800"/>
            <a:ext cx="1176337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=0.008</a:t>
            </a:r>
            <a:endParaRPr lang="en-US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447800" y="304800"/>
            <a:ext cx="66645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TRITON TIMI 38 Trial Results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Slide Number Placeholder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77AC-08AC-44D1-BC92-2FF8AA6FEF8E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33"/>
          <p:cNvSpPr>
            <a:spLocks noChangeShapeType="1"/>
          </p:cNvSpPr>
          <p:nvPr/>
        </p:nvSpPr>
        <p:spPr bwMode="auto">
          <a:xfrm flipV="1">
            <a:off x="971550" y="1338263"/>
            <a:ext cx="1588" cy="47752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36"/>
          <p:cNvSpPr>
            <a:spLocks noChangeShapeType="1"/>
          </p:cNvSpPr>
          <p:nvPr/>
        </p:nvSpPr>
        <p:spPr bwMode="auto">
          <a:xfrm>
            <a:off x="794544" y="4986338"/>
            <a:ext cx="10160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37"/>
          <p:cNvSpPr>
            <a:spLocks noChangeShapeType="1"/>
          </p:cNvSpPr>
          <p:nvPr/>
        </p:nvSpPr>
        <p:spPr bwMode="auto">
          <a:xfrm>
            <a:off x="794544" y="4668838"/>
            <a:ext cx="10160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38"/>
          <p:cNvSpPr>
            <a:spLocks noChangeShapeType="1"/>
          </p:cNvSpPr>
          <p:nvPr/>
        </p:nvSpPr>
        <p:spPr bwMode="auto">
          <a:xfrm>
            <a:off x="794544" y="4351338"/>
            <a:ext cx="10160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39"/>
          <p:cNvSpPr>
            <a:spLocks noChangeShapeType="1"/>
          </p:cNvSpPr>
          <p:nvPr/>
        </p:nvSpPr>
        <p:spPr bwMode="auto">
          <a:xfrm>
            <a:off x="794544" y="4033838"/>
            <a:ext cx="10160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40"/>
          <p:cNvSpPr>
            <a:spLocks noChangeShapeType="1"/>
          </p:cNvSpPr>
          <p:nvPr/>
        </p:nvSpPr>
        <p:spPr bwMode="auto">
          <a:xfrm>
            <a:off x="794544" y="3716338"/>
            <a:ext cx="10160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769144" y="3716338"/>
            <a:ext cx="12700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Line 56"/>
          <p:cNvSpPr>
            <a:spLocks noChangeShapeType="1"/>
          </p:cNvSpPr>
          <p:nvPr/>
        </p:nvSpPr>
        <p:spPr bwMode="auto">
          <a:xfrm flipV="1">
            <a:off x="1302544" y="5303838"/>
            <a:ext cx="1588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Line 57"/>
          <p:cNvSpPr>
            <a:spLocks noChangeShapeType="1"/>
          </p:cNvSpPr>
          <p:nvPr/>
        </p:nvSpPr>
        <p:spPr bwMode="auto">
          <a:xfrm flipV="1">
            <a:off x="1721644" y="5303838"/>
            <a:ext cx="1588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Line 58"/>
          <p:cNvSpPr>
            <a:spLocks noChangeShapeType="1"/>
          </p:cNvSpPr>
          <p:nvPr/>
        </p:nvSpPr>
        <p:spPr bwMode="auto">
          <a:xfrm flipV="1">
            <a:off x="2128044" y="5303838"/>
            <a:ext cx="1588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Line 59"/>
          <p:cNvSpPr>
            <a:spLocks noChangeShapeType="1"/>
          </p:cNvSpPr>
          <p:nvPr/>
        </p:nvSpPr>
        <p:spPr bwMode="auto">
          <a:xfrm flipV="1">
            <a:off x="2547144" y="5303838"/>
            <a:ext cx="1588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Line 60"/>
          <p:cNvSpPr>
            <a:spLocks noChangeShapeType="1"/>
          </p:cNvSpPr>
          <p:nvPr/>
        </p:nvSpPr>
        <p:spPr bwMode="auto">
          <a:xfrm flipV="1">
            <a:off x="2953544" y="5303838"/>
            <a:ext cx="1588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Line 61"/>
          <p:cNvSpPr>
            <a:spLocks noChangeShapeType="1"/>
          </p:cNvSpPr>
          <p:nvPr/>
        </p:nvSpPr>
        <p:spPr bwMode="auto">
          <a:xfrm flipV="1">
            <a:off x="3372644" y="5303838"/>
            <a:ext cx="1588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Freeform 75"/>
          <p:cNvSpPr>
            <a:spLocks/>
          </p:cNvSpPr>
          <p:nvPr/>
        </p:nvSpPr>
        <p:spPr bwMode="auto">
          <a:xfrm>
            <a:off x="870744" y="4800600"/>
            <a:ext cx="3548856" cy="477838"/>
          </a:xfrm>
          <a:custGeom>
            <a:avLst/>
            <a:gdLst>
              <a:gd name="T0" fmla="*/ 2147483647 w 3904"/>
              <a:gd name="T1" fmla="*/ 2147483647 h 368"/>
              <a:gd name="T2" fmla="*/ 2147483647 w 3904"/>
              <a:gd name="T3" fmla="*/ 2147483647 h 368"/>
              <a:gd name="T4" fmla="*/ 2147483647 w 3904"/>
              <a:gd name="T5" fmla="*/ 2147483647 h 368"/>
              <a:gd name="T6" fmla="*/ 2147483647 w 3904"/>
              <a:gd name="T7" fmla="*/ 2147483647 h 368"/>
              <a:gd name="T8" fmla="*/ 2147483647 w 3904"/>
              <a:gd name="T9" fmla="*/ 2147483647 h 368"/>
              <a:gd name="T10" fmla="*/ 2147483647 w 3904"/>
              <a:gd name="T11" fmla="*/ 2147483647 h 368"/>
              <a:gd name="T12" fmla="*/ 2147483647 w 3904"/>
              <a:gd name="T13" fmla="*/ 2147483647 h 368"/>
              <a:gd name="T14" fmla="*/ 2147483647 w 3904"/>
              <a:gd name="T15" fmla="*/ 2147483647 h 368"/>
              <a:gd name="T16" fmla="*/ 2147483647 w 3904"/>
              <a:gd name="T17" fmla="*/ 2147483647 h 368"/>
              <a:gd name="T18" fmla="*/ 2147483647 w 3904"/>
              <a:gd name="T19" fmla="*/ 2147483647 h 368"/>
              <a:gd name="T20" fmla="*/ 2147483647 w 3904"/>
              <a:gd name="T21" fmla="*/ 2147483647 h 368"/>
              <a:gd name="T22" fmla="*/ 2147483647 w 3904"/>
              <a:gd name="T23" fmla="*/ 2147483647 h 368"/>
              <a:gd name="T24" fmla="*/ 2147483647 w 3904"/>
              <a:gd name="T25" fmla="*/ 2147483647 h 368"/>
              <a:gd name="T26" fmla="*/ 2147483647 w 3904"/>
              <a:gd name="T27" fmla="*/ 2147483647 h 368"/>
              <a:gd name="T28" fmla="*/ 2147483647 w 3904"/>
              <a:gd name="T29" fmla="*/ 2147483647 h 368"/>
              <a:gd name="T30" fmla="*/ 2147483647 w 3904"/>
              <a:gd name="T31" fmla="*/ 2147483647 h 368"/>
              <a:gd name="T32" fmla="*/ 2147483647 w 3904"/>
              <a:gd name="T33" fmla="*/ 2147483647 h 368"/>
              <a:gd name="T34" fmla="*/ 2147483647 w 3904"/>
              <a:gd name="T35" fmla="*/ 2147483647 h 368"/>
              <a:gd name="T36" fmla="*/ 2147483647 w 3904"/>
              <a:gd name="T37" fmla="*/ 2147483647 h 368"/>
              <a:gd name="T38" fmla="*/ 2147483647 w 3904"/>
              <a:gd name="T39" fmla="*/ 2147483647 h 368"/>
              <a:gd name="T40" fmla="*/ 2147483647 w 3904"/>
              <a:gd name="T41" fmla="*/ 2147483647 h 368"/>
              <a:gd name="T42" fmla="*/ 2147483647 w 3904"/>
              <a:gd name="T43" fmla="*/ 2147483647 h 368"/>
              <a:gd name="T44" fmla="*/ 2147483647 w 3904"/>
              <a:gd name="T45" fmla="*/ 2147483647 h 368"/>
              <a:gd name="T46" fmla="*/ 2147483647 w 3904"/>
              <a:gd name="T47" fmla="*/ 2147483647 h 368"/>
              <a:gd name="T48" fmla="*/ 2147483647 w 3904"/>
              <a:gd name="T49" fmla="*/ 2147483647 h 368"/>
              <a:gd name="T50" fmla="*/ 2147483647 w 3904"/>
              <a:gd name="T51" fmla="*/ 2147483647 h 368"/>
              <a:gd name="T52" fmla="*/ 2147483647 w 3904"/>
              <a:gd name="T53" fmla="*/ 2147483647 h 368"/>
              <a:gd name="T54" fmla="*/ 2147483647 w 3904"/>
              <a:gd name="T55" fmla="*/ 2147483647 h 368"/>
              <a:gd name="T56" fmla="*/ 2147483647 w 3904"/>
              <a:gd name="T57" fmla="*/ 2147483647 h 368"/>
              <a:gd name="T58" fmla="*/ 2147483647 w 3904"/>
              <a:gd name="T59" fmla="*/ 2147483647 h 368"/>
              <a:gd name="T60" fmla="*/ 2147483647 w 3904"/>
              <a:gd name="T61" fmla="*/ 2147483647 h 368"/>
              <a:gd name="T62" fmla="*/ 2147483647 w 3904"/>
              <a:gd name="T63" fmla="*/ 2147483647 h 368"/>
              <a:gd name="T64" fmla="*/ 2147483647 w 3904"/>
              <a:gd name="T65" fmla="*/ 2147483647 h 368"/>
              <a:gd name="T66" fmla="*/ 2147483647 w 3904"/>
              <a:gd name="T67" fmla="*/ 2147483647 h 368"/>
              <a:gd name="T68" fmla="*/ 2147483647 w 3904"/>
              <a:gd name="T69" fmla="*/ 2147483647 h 368"/>
              <a:gd name="T70" fmla="*/ 2147483647 w 3904"/>
              <a:gd name="T71" fmla="*/ 2147483647 h 368"/>
              <a:gd name="T72" fmla="*/ 2147483647 w 3904"/>
              <a:gd name="T73" fmla="*/ 2147483647 h 368"/>
              <a:gd name="T74" fmla="*/ 2147483647 w 3904"/>
              <a:gd name="T75" fmla="*/ 2147483647 h 368"/>
              <a:gd name="T76" fmla="*/ 2147483647 w 3904"/>
              <a:gd name="T77" fmla="*/ 2147483647 h 368"/>
              <a:gd name="T78" fmla="*/ 2147483647 w 3904"/>
              <a:gd name="T79" fmla="*/ 2147483647 h 368"/>
              <a:gd name="T80" fmla="*/ 2147483647 w 3904"/>
              <a:gd name="T81" fmla="*/ 2147483647 h 368"/>
              <a:gd name="T82" fmla="*/ 2147483647 w 3904"/>
              <a:gd name="T83" fmla="*/ 2147483647 h 368"/>
              <a:gd name="T84" fmla="*/ 2147483647 w 3904"/>
              <a:gd name="T85" fmla="*/ 2147483647 h 368"/>
              <a:gd name="T86" fmla="*/ 2147483647 w 3904"/>
              <a:gd name="T87" fmla="*/ 2147483647 h 368"/>
              <a:gd name="T88" fmla="*/ 2147483647 w 3904"/>
              <a:gd name="T89" fmla="*/ 2147483647 h 368"/>
              <a:gd name="T90" fmla="*/ 2147483647 w 3904"/>
              <a:gd name="T91" fmla="*/ 2147483647 h 368"/>
              <a:gd name="T92" fmla="*/ 2147483647 w 3904"/>
              <a:gd name="T93" fmla="*/ 2147483647 h 368"/>
              <a:gd name="T94" fmla="*/ 2147483647 w 3904"/>
              <a:gd name="T95" fmla="*/ 2147483647 h 368"/>
              <a:gd name="T96" fmla="*/ 2147483647 w 3904"/>
              <a:gd name="T97" fmla="*/ 2147483647 h 368"/>
              <a:gd name="T98" fmla="*/ 2147483647 w 3904"/>
              <a:gd name="T99" fmla="*/ 2147483647 h 368"/>
              <a:gd name="T100" fmla="*/ 2147483647 w 3904"/>
              <a:gd name="T101" fmla="*/ 2147483647 h 368"/>
              <a:gd name="T102" fmla="*/ 2147483647 w 3904"/>
              <a:gd name="T103" fmla="*/ 2147483647 h 368"/>
              <a:gd name="T104" fmla="*/ 2147483647 w 3904"/>
              <a:gd name="T105" fmla="*/ 0 h 368"/>
              <a:gd name="T106" fmla="*/ 2147483647 w 3904"/>
              <a:gd name="T107" fmla="*/ 0 h 368"/>
              <a:gd name="T108" fmla="*/ 2147483647 w 3904"/>
              <a:gd name="T109" fmla="*/ 0 h 368"/>
              <a:gd name="T110" fmla="*/ 2147483647 w 3904"/>
              <a:gd name="T111" fmla="*/ 0 h 368"/>
              <a:gd name="T112" fmla="*/ 2147483647 w 3904"/>
              <a:gd name="T113" fmla="*/ 0 h 368"/>
              <a:gd name="T114" fmla="*/ 2147483647 w 3904"/>
              <a:gd name="T115" fmla="*/ 0 h 368"/>
              <a:gd name="T116" fmla="*/ 2147483647 w 3904"/>
              <a:gd name="T117" fmla="*/ 0 h 368"/>
              <a:gd name="T118" fmla="*/ 2147483647 w 3904"/>
              <a:gd name="T119" fmla="*/ 0 h 36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904"/>
              <a:gd name="T181" fmla="*/ 0 h 368"/>
              <a:gd name="T182" fmla="*/ 3904 w 3904"/>
              <a:gd name="T183" fmla="*/ 368 h 36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904" h="368">
                <a:moveTo>
                  <a:pt x="0" y="368"/>
                </a:moveTo>
                <a:lnTo>
                  <a:pt x="0" y="368"/>
                </a:lnTo>
                <a:lnTo>
                  <a:pt x="8" y="368"/>
                </a:lnTo>
                <a:lnTo>
                  <a:pt x="8" y="272"/>
                </a:lnTo>
                <a:lnTo>
                  <a:pt x="16" y="272"/>
                </a:lnTo>
                <a:lnTo>
                  <a:pt x="16" y="256"/>
                </a:lnTo>
                <a:lnTo>
                  <a:pt x="24" y="256"/>
                </a:lnTo>
                <a:lnTo>
                  <a:pt x="24" y="248"/>
                </a:lnTo>
                <a:lnTo>
                  <a:pt x="32" y="248"/>
                </a:lnTo>
                <a:lnTo>
                  <a:pt x="40" y="248"/>
                </a:lnTo>
                <a:lnTo>
                  <a:pt x="48" y="248"/>
                </a:lnTo>
                <a:lnTo>
                  <a:pt x="56" y="248"/>
                </a:lnTo>
                <a:lnTo>
                  <a:pt x="56" y="240"/>
                </a:lnTo>
                <a:lnTo>
                  <a:pt x="64" y="240"/>
                </a:lnTo>
                <a:lnTo>
                  <a:pt x="64" y="232"/>
                </a:lnTo>
                <a:lnTo>
                  <a:pt x="72" y="232"/>
                </a:lnTo>
                <a:lnTo>
                  <a:pt x="72" y="224"/>
                </a:lnTo>
                <a:lnTo>
                  <a:pt x="80" y="224"/>
                </a:lnTo>
                <a:lnTo>
                  <a:pt x="96" y="224"/>
                </a:lnTo>
                <a:lnTo>
                  <a:pt x="96" y="216"/>
                </a:lnTo>
                <a:lnTo>
                  <a:pt x="104" y="216"/>
                </a:lnTo>
                <a:lnTo>
                  <a:pt x="104" y="208"/>
                </a:lnTo>
                <a:lnTo>
                  <a:pt x="112" y="208"/>
                </a:lnTo>
                <a:lnTo>
                  <a:pt x="120" y="208"/>
                </a:lnTo>
                <a:lnTo>
                  <a:pt x="128" y="208"/>
                </a:lnTo>
                <a:lnTo>
                  <a:pt x="136" y="208"/>
                </a:lnTo>
                <a:lnTo>
                  <a:pt x="144" y="208"/>
                </a:lnTo>
                <a:lnTo>
                  <a:pt x="152" y="208"/>
                </a:lnTo>
                <a:lnTo>
                  <a:pt x="160" y="208"/>
                </a:lnTo>
                <a:lnTo>
                  <a:pt x="168" y="208"/>
                </a:lnTo>
                <a:lnTo>
                  <a:pt x="176" y="208"/>
                </a:lnTo>
                <a:lnTo>
                  <a:pt x="184" y="208"/>
                </a:lnTo>
                <a:lnTo>
                  <a:pt x="200" y="208"/>
                </a:lnTo>
                <a:lnTo>
                  <a:pt x="208" y="208"/>
                </a:lnTo>
                <a:lnTo>
                  <a:pt x="216" y="208"/>
                </a:lnTo>
                <a:lnTo>
                  <a:pt x="224" y="208"/>
                </a:lnTo>
                <a:lnTo>
                  <a:pt x="224" y="200"/>
                </a:lnTo>
                <a:lnTo>
                  <a:pt x="232" y="200"/>
                </a:lnTo>
                <a:lnTo>
                  <a:pt x="240" y="200"/>
                </a:lnTo>
                <a:lnTo>
                  <a:pt x="248" y="200"/>
                </a:lnTo>
                <a:lnTo>
                  <a:pt x="248" y="192"/>
                </a:lnTo>
                <a:lnTo>
                  <a:pt x="256" y="192"/>
                </a:lnTo>
                <a:lnTo>
                  <a:pt x="264" y="192"/>
                </a:lnTo>
                <a:lnTo>
                  <a:pt x="272" y="192"/>
                </a:lnTo>
                <a:lnTo>
                  <a:pt x="280" y="192"/>
                </a:lnTo>
                <a:lnTo>
                  <a:pt x="296" y="192"/>
                </a:lnTo>
                <a:lnTo>
                  <a:pt x="304" y="192"/>
                </a:lnTo>
                <a:lnTo>
                  <a:pt x="312" y="192"/>
                </a:lnTo>
                <a:lnTo>
                  <a:pt x="320" y="192"/>
                </a:lnTo>
                <a:lnTo>
                  <a:pt x="328" y="192"/>
                </a:lnTo>
                <a:lnTo>
                  <a:pt x="336" y="192"/>
                </a:lnTo>
                <a:lnTo>
                  <a:pt x="344" y="192"/>
                </a:lnTo>
                <a:lnTo>
                  <a:pt x="352" y="192"/>
                </a:lnTo>
                <a:lnTo>
                  <a:pt x="360" y="192"/>
                </a:lnTo>
                <a:lnTo>
                  <a:pt x="368" y="192"/>
                </a:lnTo>
                <a:lnTo>
                  <a:pt x="376" y="192"/>
                </a:lnTo>
                <a:lnTo>
                  <a:pt x="384" y="192"/>
                </a:lnTo>
                <a:lnTo>
                  <a:pt x="400" y="192"/>
                </a:lnTo>
                <a:lnTo>
                  <a:pt x="408" y="192"/>
                </a:lnTo>
                <a:lnTo>
                  <a:pt x="416" y="192"/>
                </a:lnTo>
                <a:lnTo>
                  <a:pt x="424" y="192"/>
                </a:lnTo>
                <a:lnTo>
                  <a:pt x="432" y="192"/>
                </a:lnTo>
                <a:lnTo>
                  <a:pt x="440" y="192"/>
                </a:lnTo>
                <a:lnTo>
                  <a:pt x="448" y="192"/>
                </a:lnTo>
                <a:lnTo>
                  <a:pt x="456" y="192"/>
                </a:lnTo>
                <a:lnTo>
                  <a:pt x="464" y="192"/>
                </a:lnTo>
                <a:lnTo>
                  <a:pt x="472" y="192"/>
                </a:lnTo>
                <a:lnTo>
                  <a:pt x="480" y="192"/>
                </a:lnTo>
                <a:lnTo>
                  <a:pt x="488" y="192"/>
                </a:lnTo>
                <a:lnTo>
                  <a:pt x="488" y="184"/>
                </a:lnTo>
                <a:lnTo>
                  <a:pt x="504" y="184"/>
                </a:lnTo>
                <a:lnTo>
                  <a:pt x="512" y="184"/>
                </a:lnTo>
                <a:lnTo>
                  <a:pt x="520" y="184"/>
                </a:lnTo>
                <a:lnTo>
                  <a:pt x="528" y="184"/>
                </a:lnTo>
                <a:lnTo>
                  <a:pt x="536" y="184"/>
                </a:lnTo>
                <a:lnTo>
                  <a:pt x="544" y="184"/>
                </a:lnTo>
                <a:lnTo>
                  <a:pt x="552" y="184"/>
                </a:lnTo>
                <a:lnTo>
                  <a:pt x="560" y="184"/>
                </a:lnTo>
                <a:lnTo>
                  <a:pt x="568" y="184"/>
                </a:lnTo>
                <a:lnTo>
                  <a:pt x="576" y="184"/>
                </a:lnTo>
                <a:lnTo>
                  <a:pt x="584" y="184"/>
                </a:lnTo>
                <a:lnTo>
                  <a:pt x="592" y="184"/>
                </a:lnTo>
                <a:lnTo>
                  <a:pt x="608" y="184"/>
                </a:lnTo>
                <a:lnTo>
                  <a:pt x="616" y="184"/>
                </a:lnTo>
                <a:lnTo>
                  <a:pt x="624" y="184"/>
                </a:lnTo>
                <a:lnTo>
                  <a:pt x="632" y="184"/>
                </a:lnTo>
                <a:lnTo>
                  <a:pt x="640" y="184"/>
                </a:lnTo>
                <a:lnTo>
                  <a:pt x="648" y="184"/>
                </a:lnTo>
                <a:lnTo>
                  <a:pt x="656" y="184"/>
                </a:lnTo>
                <a:lnTo>
                  <a:pt x="664" y="184"/>
                </a:lnTo>
                <a:lnTo>
                  <a:pt x="672" y="184"/>
                </a:lnTo>
                <a:lnTo>
                  <a:pt x="680" y="184"/>
                </a:lnTo>
                <a:lnTo>
                  <a:pt x="688" y="184"/>
                </a:lnTo>
                <a:lnTo>
                  <a:pt x="688" y="176"/>
                </a:lnTo>
                <a:lnTo>
                  <a:pt x="704" y="176"/>
                </a:lnTo>
                <a:lnTo>
                  <a:pt x="712" y="176"/>
                </a:lnTo>
                <a:lnTo>
                  <a:pt x="720" y="176"/>
                </a:lnTo>
                <a:lnTo>
                  <a:pt x="728" y="176"/>
                </a:lnTo>
                <a:lnTo>
                  <a:pt x="736" y="176"/>
                </a:lnTo>
                <a:lnTo>
                  <a:pt x="744" y="176"/>
                </a:lnTo>
                <a:lnTo>
                  <a:pt x="752" y="176"/>
                </a:lnTo>
                <a:lnTo>
                  <a:pt x="760" y="176"/>
                </a:lnTo>
                <a:lnTo>
                  <a:pt x="768" y="176"/>
                </a:lnTo>
                <a:lnTo>
                  <a:pt x="776" y="176"/>
                </a:lnTo>
                <a:lnTo>
                  <a:pt x="776" y="168"/>
                </a:lnTo>
                <a:lnTo>
                  <a:pt x="784" y="168"/>
                </a:lnTo>
                <a:lnTo>
                  <a:pt x="792" y="168"/>
                </a:lnTo>
                <a:lnTo>
                  <a:pt x="808" y="168"/>
                </a:lnTo>
                <a:lnTo>
                  <a:pt x="816" y="168"/>
                </a:lnTo>
                <a:lnTo>
                  <a:pt x="824" y="168"/>
                </a:lnTo>
                <a:lnTo>
                  <a:pt x="832" y="168"/>
                </a:lnTo>
                <a:lnTo>
                  <a:pt x="840" y="168"/>
                </a:lnTo>
                <a:lnTo>
                  <a:pt x="848" y="168"/>
                </a:lnTo>
                <a:lnTo>
                  <a:pt x="856" y="168"/>
                </a:lnTo>
                <a:lnTo>
                  <a:pt x="864" y="168"/>
                </a:lnTo>
                <a:lnTo>
                  <a:pt x="872" y="168"/>
                </a:lnTo>
                <a:lnTo>
                  <a:pt x="880" y="168"/>
                </a:lnTo>
                <a:lnTo>
                  <a:pt x="888" y="168"/>
                </a:lnTo>
                <a:lnTo>
                  <a:pt x="888" y="152"/>
                </a:lnTo>
                <a:lnTo>
                  <a:pt x="896" y="152"/>
                </a:lnTo>
                <a:lnTo>
                  <a:pt x="912" y="152"/>
                </a:lnTo>
                <a:lnTo>
                  <a:pt x="920" y="152"/>
                </a:lnTo>
                <a:lnTo>
                  <a:pt x="928" y="152"/>
                </a:lnTo>
                <a:lnTo>
                  <a:pt x="936" y="152"/>
                </a:lnTo>
                <a:lnTo>
                  <a:pt x="944" y="152"/>
                </a:lnTo>
                <a:lnTo>
                  <a:pt x="952" y="152"/>
                </a:lnTo>
                <a:lnTo>
                  <a:pt x="960" y="152"/>
                </a:lnTo>
                <a:lnTo>
                  <a:pt x="960" y="144"/>
                </a:lnTo>
                <a:lnTo>
                  <a:pt x="968" y="144"/>
                </a:lnTo>
                <a:lnTo>
                  <a:pt x="976" y="144"/>
                </a:lnTo>
                <a:lnTo>
                  <a:pt x="984" y="144"/>
                </a:lnTo>
                <a:lnTo>
                  <a:pt x="992" y="144"/>
                </a:lnTo>
                <a:lnTo>
                  <a:pt x="992" y="136"/>
                </a:lnTo>
                <a:lnTo>
                  <a:pt x="1008" y="136"/>
                </a:lnTo>
                <a:lnTo>
                  <a:pt x="1016" y="136"/>
                </a:lnTo>
                <a:lnTo>
                  <a:pt x="1024" y="136"/>
                </a:lnTo>
                <a:lnTo>
                  <a:pt x="1032" y="136"/>
                </a:lnTo>
                <a:lnTo>
                  <a:pt x="1040" y="136"/>
                </a:lnTo>
                <a:lnTo>
                  <a:pt x="1048" y="136"/>
                </a:lnTo>
                <a:lnTo>
                  <a:pt x="1056" y="136"/>
                </a:lnTo>
                <a:lnTo>
                  <a:pt x="1064" y="136"/>
                </a:lnTo>
                <a:lnTo>
                  <a:pt x="1072" y="136"/>
                </a:lnTo>
                <a:lnTo>
                  <a:pt x="1072" y="128"/>
                </a:lnTo>
                <a:lnTo>
                  <a:pt x="1080" y="128"/>
                </a:lnTo>
                <a:lnTo>
                  <a:pt x="1088" y="128"/>
                </a:lnTo>
                <a:lnTo>
                  <a:pt x="1096" y="128"/>
                </a:lnTo>
                <a:lnTo>
                  <a:pt x="1112" y="128"/>
                </a:lnTo>
                <a:lnTo>
                  <a:pt x="1120" y="128"/>
                </a:lnTo>
                <a:lnTo>
                  <a:pt x="1128" y="128"/>
                </a:lnTo>
                <a:lnTo>
                  <a:pt x="1136" y="128"/>
                </a:lnTo>
                <a:lnTo>
                  <a:pt x="1144" y="128"/>
                </a:lnTo>
                <a:lnTo>
                  <a:pt x="1152" y="128"/>
                </a:lnTo>
                <a:lnTo>
                  <a:pt x="1160" y="128"/>
                </a:lnTo>
                <a:lnTo>
                  <a:pt x="1168" y="128"/>
                </a:lnTo>
                <a:lnTo>
                  <a:pt x="1176" y="128"/>
                </a:lnTo>
                <a:lnTo>
                  <a:pt x="1184" y="128"/>
                </a:lnTo>
                <a:lnTo>
                  <a:pt x="1192" y="128"/>
                </a:lnTo>
                <a:lnTo>
                  <a:pt x="1200" y="128"/>
                </a:lnTo>
                <a:lnTo>
                  <a:pt x="1216" y="128"/>
                </a:lnTo>
                <a:lnTo>
                  <a:pt x="1224" y="128"/>
                </a:lnTo>
                <a:lnTo>
                  <a:pt x="1232" y="128"/>
                </a:lnTo>
                <a:lnTo>
                  <a:pt x="1240" y="128"/>
                </a:lnTo>
                <a:lnTo>
                  <a:pt x="1240" y="120"/>
                </a:lnTo>
                <a:lnTo>
                  <a:pt x="1248" y="120"/>
                </a:lnTo>
                <a:lnTo>
                  <a:pt x="1256" y="120"/>
                </a:lnTo>
                <a:lnTo>
                  <a:pt x="1264" y="120"/>
                </a:lnTo>
                <a:lnTo>
                  <a:pt x="1272" y="120"/>
                </a:lnTo>
                <a:lnTo>
                  <a:pt x="1280" y="120"/>
                </a:lnTo>
                <a:lnTo>
                  <a:pt x="1288" y="120"/>
                </a:lnTo>
                <a:lnTo>
                  <a:pt x="1296" y="120"/>
                </a:lnTo>
                <a:lnTo>
                  <a:pt x="1304" y="120"/>
                </a:lnTo>
                <a:lnTo>
                  <a:pt x="1320" y="120"/>
                </a:lnTo>
                <a:lnTo>
                  <a:pt x="1328" y="120"/>
                </a:lnTo>
                <a:lnTo>
                  <a:pt x="1336" y="120"/>
                </a:lnTo>
                <a:lnTo>
                  <a:pt x="1344" y="120"/>
                </a:lnTo>
                <a:lnTo>
                  <a:pt x="1352" y="120"/>
                </a:lnTo>
                <a:lnTo>
                  <a:pt x="1360" y="120"/>
                </a:lnTo>
                <a:lnTo>
                  <a:pt x="1368" y="120"/>
                </a:lnTo>
                <a:lnTo>
                  <a:pt x="1376" y="120"/>
                </a:lnTo>
                <a:lnTo>
                  <a:pt x="1384" y="120"/>
                </a:lnTo>
                <a:lnTo>
                  <a:pt x="1392" y="120"/>
                </a:lnTo>
                <a:lnTo>
                  <a:pt x="1400" y="120"/>
                </a:lnTo>
                <a:lnTo>
                  <a:pt x="1416" y="120"/>
                </a:lnTo>
                <a:lnTo>
                  <a:pt x="1424" y="120"/>
                </a:lnTo>
                <a:lnTo>
                  <a:pt x="1432" y="120"/>
                </a:lnTo>
                <a:lnTo>
                  <a:pt x="1432" y="112"/>
                </a:lnTo>
                <a:lnTo>
                  <a:pt x="1440" y="112"/>
                </a:lnTo>
                <a:lnTo>
                  <a:pt x="1448" y="112"/>
                </a:lnTo>
                <a:lnTo>
                  <a:pt x="1456" y="112"/>
                </a:lnTo>
                <a:lnTo>
                  <a:pt x="1464" y="112"/>
                </a:lnTo>
                <a:lnTo>
                  <a:pt x="1472" y="112"/>
                </a:lnTo>
                <a:lnTo>
                  <a:pt x="1480" y="112"/>
                </a:lnTo>
                <a:lnTo>
                  <a:pt x="1488" y="112"/>
                </a:lnTo>
                <a:lnTo>
                  <a:pt x="1496" y="112"/>
                </a:lnTo>
                <a:lnTo>
                  <a:pt x="1504" y="112"/>
                </a:lnTo>
                <a:lnTo>
                  <a:pt x="1520" y="112"/>
                </a:lnTo>
                <a:lnTo>
                  <a:pt x="1528" y="112"/>
                </a:lnTo>
                <a:lnTo>
                  <a:pt x="1528" y="104"/>
                </a:lnTo>
                <a:lnTo>
                  <a:pt x="1536" y="104"/>
                </a:lnTo>
                <a:lnTo>
                  <a:pt x="1544" y="104"/>
                </a:lnTo>
                <a:lnTo>
                  <a:pt x="1552" y="104"/>
                </a:lnTo>
                <a:lnTo>
                  <a:pt x="1560" y="104"/>
                </a:lnTo>
                <a:lnTo>
                  <a:pt x="1560" y="96"/>
                </a:lnTo>
                <a:lnTo>
                  <a:pt x="1568" y="96"/>
                </a:lnTo>
                <a:lnTo>
                  <a:pt x="1576" y="96"/>
                </a:lnTo>
                <a:lnTo>
                  <a:pt x="1584" y="96"/>
                </a:lnTo>
                <a:lnTo>
                  <a:pt x="1592" y="96"/>
                </a:lnTo>
                <a:lnTo>
                  <a:pt x="1600" y="96"/>
                </a:lnTo>
                <a:lnTo>
                  <a:pt x="1608" y="96"/>
                </a:lnTo>
                <a:lnTo>
                  <a:pt x="1624" y="96"/>
                </a:lnTo>
                <a:lnTo>
                  <a:pt x="1632" y="96"/>
                </a:lnTo>
                <a:lnTo>
                  <a:pt x="1640" y="96"/>
                </a:lnTo>
                <a:lnTo>
                  <a:pt x="1648" y="96"/>
                </a:lnTo>
                <a:lnTo>
                  <a:pt x="1648" y="88"/>
                </a:lnTo>
                <a:lnTo>
                  <a:pt x="1656" y="88"/>
                </a:lnTo>
                <a:lnTo>
                  <a:pt x="1664" y="88"/>
                </a:lnTo>
                <a:lnTo>
                  <a:pt x="1672" y="88"/>
                </a:lnTo>
                <a:lnTo>
                  <a:pt x="1680" y="88"/>
                </a:lnTo>
                <a:lnTo>
                  <a:pt x="1688" y="88"/>
                </a:lnTo>
                <a:lnTo>
                  <a:pt x="1696" y="88"/>
                </a:lnTo>
                <a:lnTo>
                  <a:pt x="1704" y="88"/>
                </a:lnTo>
                <a:lnTo>
                  <a:pt x="1712" y="88"/>
                </a:lnTo>
                <a:lnTo>
                  <a:pt x="1712" y="80"/>
                </a:lnTo>
                <a:lnTo>
                  <a:pt x="1728" y="80"/>
                </a:lnTo>
                <a:lnTo>
                  <a:pt x="1736" y="80"/>
                </a:lnTo>
                <a:lnTo>
                  <a:pt x="1744" y="80"/>
                </a:lnTo>
                <a:lnTo>
                  <a:pt x="1752" y="80"/>
                </a:lnTo>
                <a:lnTo>
                  <a:pt x="1760" y="80"/>
                </a:lnTo>
                <a:lnTo>
                  <a:pt x="1768" y="80"/>
                </a:lnTo>
                <a:lnTo>
                  <a:pt x="1776" y="80"/>
                </a:lnTo>
                <a:lnTo>
                  <a:pt x="1784" y="80"/>
                </a:lnTo>
                <a:lnTo>
                  <a:pt x="1792" y="80"/>
                </a:lnTo>
                <a:lnTo>
                  <a:pt x="1800" y="80"/>
                </a:lnTo>
                <a:lnTo>
                  <a:pt x="1808" y="80"/>
                </a:lnTo>
                <a:lnTo>
                  <a:pt x="1824" y="80"/>
                </a:lnTo>
                <a:lnTo>
                  <a:pt x="1832" y="80"/>
                </a:lnTo>
                <a:lnTo>
                  <a:pt x="1840" y="80"/>
                </a:lnTo>
                <a:lnTo>
                  <a:pt x="1848" y="80"/>
                </a:lnTo>
                <a:lnTo>
                  <a:pt x="1856" y="80"/>
                </a:lnTo>
                <a:lnTo>
                  <a:pt x="1864" y="80"/>
                </a:lnTo>
                <a:lnTo>
                  <a:pt x="1872" y="80"/>
                </a:lnTo>
                <a:lnTo>
                  <a:pt x="1880" y="80"/>
                </a:lnTo>
                <a:lnTo>
                  <a:pt x="1888" y="80"/>
                </a:lnTo>
                <a:lnTo>
                  <a:pt x="1896" y="80"/>
                </a:lnTo>
                <a:lnTo>
                  <a:pt x="1904" y="80"/>
                </a:lnTo>
                <a:lnTo>
                  <a:pt x="1912" y="80"/>
                </a:lnTo>
                <a:lnTo>
                  <a:pt x="1928" y="80"/>
                </a:lnTo>
                <a:lnTo>
                  <a:pt x="1936" y="80"/>
                </a:lnTo>
                <a:lnTo>
                  <a:pt x="1944" y="80"/>
                </a:lnTo>
                <a:lnTo>
                  <a:pt x="1952" y="80"/>
                </a:lnTo>
                <a:lnTo>
                  <a:pt x="1960" y="80"/>
                </a:lnTo>
                <a:lnTo>
                  <a:pt x="1968" y="80"/>
                </a:lnTo>
                <a:lnTo>
                  <a:pt x="1976" y="80"/>
                </a:lnTo>
                <a:lnTo>
                  <a:pt x="1984" y="80"/>
                </a:lnTo>
                <a:lnTo>
                  <a:pt x="1992" y="80"/>
                </a:lnTo>
                <a:lnTo>
                  <a:pt x="2000" y="80"/>
                </a:lnTo>
                <a:lnTo>
                  <a:pt x="2008" y="80"/>
                </a:lnTo>
                <a:lnTo>
                  <a:pt x="2016" y="80"/>
                </a:lnTo>
                <a:lnTo>
                  <a:pt x="2032" y="80"/>
                </a:lnTo>
                <a:lnTo>
                  <a:pt x="2032" y="72"/>
                </a:lnTo>
                <a:lnTo>
                  <a:pt x="2040" y="72"/>
                </a:lnTo>
                <a:lnTo>
                  <a:pt x="2048" y="72"/>
                </a:lnTo>
                <a:lnTo>
                  <a:pt x="2056" y="72"/>
                </a:lnTo>
                <a:lnTo>
                  <a:pt x="2064" y="72"/>
                </a:lnTo>
                <a:lnTo>
                  <a:pt x="2072" y="72"/>
                </a:lnTo>
                <a:lnTo>
                  <a:pt x="2080" y="72"/>
                </a:lnTo>
                <a:lnTo>
                  <a:pt x="2088" y="72"/>
                </a:lnTo>
                <a:lnTo>
                  <a:pt x="2088" y="64"/>
                </a:lnTo>
                <a:lnTo>
                  <a:pt x="2096" y="64"/>
                </a:lnTo>
                <a:lnTo>
                  <a:pt x="2104" y="64"/>
                </a:lnTo>
                <a:lnTo>
                  <a:pt x="2112" y="64"/>
                </a:lnTo>
                <a:lnTo>
                  <a:pt x="2120" y="64"/>
                </a:lnTo>
                <a:lnTo>
                  <a:pt x="2136" y="64"/>
                </a:lnTo>
                <a:lnTo>
                  <a:pt x="2144" y="64"/>
                </a:lnTo>
                <a:lnTo>
                  <a:pt x="2152" y="64"/>
                </a:lnTo>
                <a:lnTo>
                  <a:pt x="2160" y="64"/>
                </a:lnTo>
                <a:lnTo>
                  <a:pt x="2168" y="64"/>
                </a:lnTo>
                <a:lnTo>
                  <a:pt x="2176" y="64"/>
                </a:lnTo>
                <a:lnTo>
                  <a:pt x="2184" y="64"/>
                </a:lnTo>
                <a:lnTo>
                  <a:pt x="2184" y="56"/>
                </a:lnTo>
                <a:lnTo>
                  <a:pt x="2192" y="56"/>
                </a:lnTo>
                <a:lnTo>
                  <a:pt x="2200" y="56"/>
                </a:lnTo>
                <a:lnTo>
                  <a:pt x="2208" y="56"/>
                </a:lnTo>
                <a:lnTo>
                  <a:pt x="2216" y="56"/>
                </a:lnTo>
                <a:lnTo>
                  <a:pt x="2232" y="56"/>
                </a:lnTo>
                <a:lnTo>
                  <a:pt x="2240" y="56"/>
                </a:lnTo>
                <a:lnTo>
                  <a:pt x="2248" y="56"/>
                </a:lnTo>
                <a:lnTo>
                  <a:pt x="2256" y="56"/>
                </a:lnTo>
                <a:lnTo>
                  <a:pt x="2264" y="56"/>
                </a:lnTo>
                <a:lnTo>
                  <a:pt x="2272" y="56"/>
                </a:lnTo>
                <a:lnTo>
                  <a:pt x="2280" y="56"/>
                </a:lnTo>
                <a:lnTo>
                  <a:pt x="2288" y="56"/>
                </a:lnTo>
                <a:lnTo>
                  <a:pt x="2296" y="56"/>
                </a:lnTo>
                <a:lnTo>
                  <a:pt x="2304" y="56"/>
                </a:lnTo>
                <a:lnTo>
                  <a:pt x="2312" y="56"/>
                </a:lnTo>
                <a:lnTo>
                  <a:pt x="2320" y="56"/>
                </a:lnTo>
                <a:lnTo>
                  <a:pt x="2336" y="56"/>
                </a:lnTo>
                <a:lnTo>
                  <a:pt x="2344" y="56"/>
                </a:lnTo>
                <a:lnTo>
                  <a:pt x="2352" y="56"/>
                </a:lnTo>
                <a:lnTo>
                  <a:pt x="2360" y="56"/>
                </a:lnTo>
                <a:lnTo>
                  <a:pt x="2368" y="56"/>
                </a:lnTo>
                <a:lnTo>
                  <a:pt x="2376" y="56"/>
                </a:lnTo>
                <a:lnTo>
                  <a:pt x="2384" y="56"/>
                </a:lnTo>
                <a:lnTo>
                  <a:pt x="2392" y="56"/>
                </a:lnTo>
                <a:lnTo>
                  <a:pt x="2400" y="56"/>
                </a:lnTo>
                <a:lnTo>
                  <a:pt x="2408" y="56"/>
                </a:lnTo>
                <a:lnTo>
                  <a:pt x="2408" y="48"/>
                </a:lnTo>
                <a:lnTo>
                  <a:pt x="2416" y="48"/>
                </a:lnTo>
                <a:lnTo>
                  <a:pt x="2424" y="48"/>
                </a:lnTo>
                <a:lnTo>
                  <a:pt x="2440" y="48"/>
                </a:lnTo>
                <a:lnTo>
                  <a:pt x="2448" y="48"/>
                </a:lnTo>
                <a:lnTo>
                  <a:pt x="2456" y="48"/>
                </a:lnTo>
                <a:lnTo>
                  <a:pt x="2464" y="48"/>
                </a:lnTo>
                <a:lnTo>
                  <a:pt x="2472" y="48"/>
                </a:lnTo>
                <a:lnTo>
                  <a:pt x="2472" y="40"/>
                </a:lnTo>
                <a:lnTo>
                  <a:pt x="2480" y="40"/>
                </a:lnTo>
                <a:lnTo>
                  <a:pt x="2488" y="40"/>
                </a:lnTo>
                <a:lnTo>
                  <a:pt x="2496" y="40"/>
                </a:lnTo>
                <a:lnTo>
                  <a:pt x="2504" y="40"/>
                </a:lnTo>
                <a:lnTo>
                  <a:pt x="2512" y="40"/>
                </a:lnTo>
                <a:lnTo>
                  <a:pt x="2520" y="40"/>
                </a:lnTo>
                <a:lnTo>
                  <a:pt x="2528" y="40"/>
                </a:lnTo>
                <a:lnTo>
                  <a:pt x="2544" y="40"/>
                </a:lnTo>
                <a:lnTo>
                  <a:pt x="2544" y="32"/>
                </a:lnTo>
                <a:lnTo>
                  <a:pt x="2552" y="32"/>
                </a:lnTo>
                <a:lnTo>
                  <a:pt x="2560" y="32"/>
                </a:lnTo>
                <a:lnTo>
                  <a:pt x="2568" y="32"/>
                </a:lnTo>
                <a:lnTo>
                  <a:pt x="2576" y="32"/>
                </a:lnTo>
                <a:lnTo>
                  <a:pt x="2576" y="24"/>
                </a:lnTo>
                <a:lnTo>
                  <a:pt x="2584" y="24"/>
                </a:lnTo>
                <a:lnTo>
                  <a:pt x="2592" y="24"/>
                </a:lnTo>
                <a:lnTo>
                  <a:pt x="2600" y="24"/>
                </a:lnTo>
                <a:lnTo>
                  <a:pt x="2608" y="24"/>
                </a:lnTo>
                <a:lnTo>
                  <a:pt x="2616" y="24"/>
                </a:lnTo>
                <a:lnTo>
                  <a:pt x="2624" y="24"/>
                </a:lnTo>
                <a:lnTo>
                  <a:pt x="2640" y="24"/>
                </a:lnTo>
                <a:lnTo>
                  <a:pt x="2648" y="24"/>
                </a:lnTo>
                <a:lnTo>
                  <a:pt x="2656" y="24"/>
                </a:lnTo>
                <a:lnTo>
                  <a:pt x="2664" y="24"/>
                </a:lnTo>
                <a:lnTo>
                  <a:pt x="2672" y="24"/>
                </a:lnTo>
                <a:lnTo>
                  <a:pt x="2680" y="24"/>
                </a:lnTo>
                <a:lnTo>
                  <a:pt x="2688" y="24"/>
                </a:lnTo>
                <a:lnTo>
                  <a:pt x="2696" y="24"/>
                </a:lnTo>
                <a:lnTo>
                  <a:pt x="2704" y="24"/>
                </a:lnTo>
                <a:lnTo>
                  <a:pt x="2712" y="24"/>
                </a:lnTo>
                <a:lnTo>
                  <a:pt x="2720" y="24"/>
                </a:lnTo>
                <a:lnTo>
                  <a:pt x="2728" y="24"/>
                </a:lnTo>
                <a:lnTo>
                  <a:pt x="2744" y="24"/>
                </a:lnTo>
                <a:lnTo>
                  <a:pt x="2752" y="24"/>
                </a:lnTo>
                <a:lnTo>
                  <a:pt x="2760" y="24"/>
                </a:lnTo>
                <a:lnTo>
                  <a:pt x="2768" y="24"/>
                </a:lnTo>
                <a:lnTo>
                  <a:pt x="2776" y="24"/>
                </a:lnTo>
                <a:lnTo>
                  <a:pt x="2784" y="24"/>
                </a:lnTo>
                <a:lnTo>
                  <a:pt x="2792" y="24"/>
                </a:lnTo>
                <a:lnTo>
                  <a:pt x="2800" y="24"/>
                </a:lnTo>
                <a:lnTo>
                  <a:pt x="2808" y="24"/>
                </a:lnTo>
                <a:lnTo>
                  <a:pt x="2816" y="24"/>
                </a:lnTo>
                <a:lnTo>
                  <a:pt x="2824" y="24"/>
                </a:lnTo>
                <a:lnTo>
                  <a:pt x="2832" y="24"/>
                </a:lnTo>
                <a:lnTo>
                  <a:pt x="2848" y="24"/>
                </a:lnTo>
                <a:lnTo>
                  <a:pt x="2856" y="24"/>
                </a:lnTo>
                <a:lnTo>
                  <a:pt x="2864" y="24"/>
                </a:lnTo>
                <a:lnTo>
                  <a:pt x="2872" y="24"/>
                </a:lnTo>
                <a:lnTo>
                  <a:pt x="2880" y="24"/>
                </a:lnTo>
                <a:lnTo>
                  <a:pt x="2888" y="24"/>
                </a:lnTo>
                <a:lnTo>
                  <a:pt x="2896" y="24"/>
                </a:lnTo>
                <a:lnTo>
                  <a:pt x="2904" y="24"/>
                </a:lnTo>
                <a:lnTo>
                  <a:pt x="2912" y="24"/>
                </a:lnTo>
                <a:lnTo>
                  <a:pt x="2920" y="24"/>
                </a:lnTo>
                <a:lnTo>
                  <a:pt x="2928" y="24"/>
                </a:lnTo>
                <a:lnTo>
                  <a:pt x="2928" y="16"/>
                </a:lnTo>
                <a:lnTo>
                  <a:pt x="2936" y="16"/>
                </a:lnTo>
                <a:lnTo>
                  <a:pt x="2952" y="16"/>
                </a:lnTo>
                <a:lnTo>
                  <a:pt x="2960" y="16"/>
                </a:lnTo>
                <a:lnTo>
                  <a:pt x="2968" y="16"/>
                </a:lnTo>
                <a:lnTo>
                  <a:pt x="2976" y="16"/>
                </a:lnTo>
                <a:lnTo>
                  <a:pt x="2984" y="16"/>
                </a:lnTo>
                <a:lnTo>
                  <a:pt x="2992" y="16"/>
                </a:lnTo>
                <a:lnTo>
                  <a:pt x="3000" y="16"/>
                </a:lnTo>
                <a:lnTo>
                  <a:pt x="3008" y="16"/>
                </a:lnTo>
                <a:lnTo>
                  <a:pt x="3016" y="16"/>
                </a:lnTo>
                <a:lnTo>
                  <a:pt x="3024" y="16"/>
                </a:lnTo>
                <a:lnTo>
                  <a:pt x="3032" y="16"/>
                </a:lnTo>
                <a:lnTo>
                  <a:pt x="3048" y="16"/>
                </a:lnTo>
                <a:lnTo>
                  <a:pt x="3056" y="16"/>
                </a:lnTo>
                <a:lnTo>
                  <a:pt x="3064" y="16"/>
                </a:lnTo>
                <a:lnTo>
                  <a:pt x="3072" y="16"/>
                </a:lnTo>
                <a:lnTo>
                  <a:pt x="3080" y="16"/>
                </a:lnTo>
                <a:lnTo>
                  <a:pt x="3088" y="16"/>
                </a:lnTo>
                <a:lnTo>
                  <a:pt x="3096" y="16"/>
                </a:lnTo>
                <a:lnTo>
                  <a:pt x="3104" y="16"/>
                </a:lnTo>
                <a:lnTo>
                  <a:pt x="3104" y="8"/>
                </a:lnTo>
                <a:lnTo>
                  <a:pt x="3112" y="8"/>
                </a:lnTo>
                <a:lnTo>
                  <a:pt x="3120" y="8"/>
                </a:lnTo>
                <a:lnTo>
                  <a:pt x="3128" y="8"/>
                </a:lnTo>
                <a:lnTo>
                  <a:pt x="3136" y="8"/>
                </a:lnTo>
                <a:lnTo>
                  <a:pt x="3152" y="8"/>
                </a:lnTo>
                <a:lnTo>
                  <a:pt x="3160" y="8"/>
                </a:lnTo>
                <a:lnTo>
                  <a:pt x="3168" y="8"/>
                </a:lnTo>
                <a:lnTo>
                  <a:pt x="3176" y="8"/>
                </a:lnTo>
                <a:lnTo>
                  <a:pt x="3184" y="8"/>
                </a:lnTo>
                <a:lnTo>
                  <a:pt x="3192" y="8"/>
                </a:lnTo>
                <a:lnTo>
                  <a:pt x="3200" y="8"/>
                </a:lnTo>
                <a:lnTo>
                  <a:pt x="3208" y="8"/>
                </a:lnTo>
                <a:lnTo>
                  <a:pt x="3216" y="8"/>
                </a:lnTo>
                <a:lnTo>
                  <a:pt x="3224" y="8"/>
                </a:lnTo>
                <a:lnTo>
                  <a:pt x="3232" y="8"/>
                </a:lnTo>
                <a:lnTo>
                  <a:pt x="3240" y="8"/>
                </a:lnTo>
                <a:lnTo>
                  <a:pt x="3256" y="8"/>
                </a:lnTo>
                <a:lnTo>
                  <a:pt x="3264" y="8"/>
                </a:lnTo>
                <a:lnTo>
                  <a:pt x="3272" y="8"/>
                </a:lnTo>
                <a:lnTo>
                  <a:pt x="3280" y="8"/>
                </a:lnTo>
                <a:lnTo>
                  <a:pt x="3288" y="8"/>
                </a:lnTo>
                <a:lnTo>
                  <a:pt x="3296" y="8"/>
                </a:lnTo>
                <a:lnTo>
                  <a:pt x="3304" y="8"/>
                </a:lnTo>
                <a:lnTo>
                  <a:pt x="3312" y="8"/>
                </a:lnTo>
                <a:lnTo>
                  <a:pt x="3320" y="8"/>
                </a:lnTo>
                <a:lnTo>
                  <a:pt x="3328" y="8"/>
                </a:lnTo>
                <a:lnTo>
                  <a:pt x="3336" y="8"/>
                </a:lnTo>
                <a:lnTo>
                  <a:pt x="3344" y="8"/>
                </a:lnTo>
                <a:lnTo>
                  <a:pt x="3360" y="8"/>
                </a:lnTo>
                <a:lnTo>
                  <a:pt x="3368" y="8"/>
                </a:lnTo>
                <a:lnTo>
                  <a:pt x="3376" y="8"/>
                </a:lnTo>
                <a:lnTo>
                  <a:pt x="3384" y="8"/>
                </a:lnTo>
                <a:lnTo>
                  <a:pt x="3392" y="8"/>
                </a:lnTo>
                <a:lnTo>
                  <a:pt x="3400" y="8"/>
                </a:lnTo>
                <a:lnTo>
                  <a:pt x="3408" y="8"/>
                </a:lnTo>
                <a:lnTo>
                  <a:pt x="3416" y="8"/>
                </a:lnTo>
                <a:lnTo>
                  <a:pt x="3416" y="0"/>
                </a:lnTo>
                <a:lnTo>
                  <a:pt x="3424" y="0"/>
                </a:lnTo>
                <a:lnTo>
                  <a:pt x="3432" y="0"/>
                </a:lnTo>
                <a:lnTo>
                  <a:pt x="3440" y="0"/>
                </a:lnTo>
                <a:lnTo>
                  <a:pt x="3456" y="0"/>
                </a:lnTo>
                <a:lnTo>
                  <a:pt x="3464" y="0"/>
                </a:lnTo>
                <a:lnTo>
                  <a:pt x="3472" y="0"/>
                </a:lnTo>
                <a:lnTo>
                  <a:pt x="3480" y="0"/>
                </a:lnTo>
                <a:lnTo>
                  <a:pt x="3488" y="0"/>
                </a:lnTo>
                <a:lnTo>
                  <a:pt x="3496" y="0"/>
                </a:lnTo>
                <a:lnTo>
                  <a:pt x="3504" y="0"/>
                </a:lnTo>
                <a:lnTo>
                  <a:pt x="3512" y="0"/>
                </a:lnTo>
                <a:lnTo>
                  <a:pt x="3520" y="0"/>
                </a:lnTo>
                <a:lnTo>
                  <a:pt x="3528" y="0"/>
                </a:lnTo>
                <a:lnTo>
                  <a:pt x="3536" y="0"/>
                </a:lnTo>
                <a:lnTo>
                  <a:pt x="3544" y="0"/>
                </a:lnTo>
                <a:lnTo>
                  <a:pt x="3560" y="0"/>
                </a:lnTo>
                <a:lnTo>
                  <a:pt x="3568" y="0"/>
                </a:lnTo>
                <a:lnTo>
                  <a:pt x="3576" y="0"/>
                </a:lnTo>
                <a:lnTo>
                  <a:pt x="3584" y="0"/>
                </a:lnTo>
                <a:lnTo>
                  <a:pt x="3592" y="0"/>
                </a:lnTo>
                <a:lnTo>
                  <a:pt x="3600" y="0"/>
                </a:lnTo>
                <a:lnTo>
                  <a:pt x="3608" y="0"/>
                </a:lnTo>
                <a:lnTo>
                  <a:pt x="3616" y="0"/>
                </a:lnTo>
                <a:lnTo>
                  <a:pt x="3624" y="0"/>
                </a:lnTo>
                <a:lnTo>
                  <a:pt x="3632" y="0"/>
                </a:lnTo>
                <a:lnTo>
                  <a:pt x="3640" y="0"/>
                </a:lnTo>
                <a:lnTo>
                  <a:pt x="3648" y="0"/>
                </a:lnTo>
                <a:lnTo>
                  <a:pt x="3664" y="0"/>
                </a:lnTo>
                <a:lnTo>
                  <a:pt x="3672" y="0"/>
                </a:lnTo>
                <a:lnTo>
                  <a:pt x="3680" y="0"/>
                </a:lnTo>
                <a:lnTo>
                  <a:pt x="3688" y="0"/>
                </a:lnTo>
                <a:lnTo>
                  <a:pt x="3696" y="0"/>
                </a:lnTo>
                <a:lnTo>
                  <a:pt x="3704" y="0"/>
                </a:lnTo>
                <a:lnTo>
                  <a:pt x="3712" y="0"/>
                </a:lnTo>
                <a:lnTo>
                  <a:pt x="3720" y="0"/>
                </a:lnTo>
                <a:lnTo>
                  <a:pt x="3728" y="0"/>
                </a:lnTo>
                <a:lnTo>
                  <a:pt x="3736" y="0"/>
                </a:lnTo>
                <a:lnTo>
                  <a:pt x="3744" y="0"/>
                </a:lnTo>
                <a:lnTo>
                  <a:pt x="3752" y="0"/>
                </a:lnTo>
                <a:lnTo>
                  <a:pt x="3768" y="0"/>
                </a:lnTo>
                <a:lnTo>
                  <a:pt x="3776" y="0"/>
                </a:lnTo>
                <a:lnTo>
                  <a:pt x="3784" y="0"/>
                </a:lnTo>
                <a:lnTo>
                  <a:pt x="3792" y="0"/>
                </a:lnTo>
                <a:lnTo>
                  <a:pt x="3800" y="0"/>
                </a:lnTo>
                <a:lnTo>
                  <a:pt x="3808" y="0"/>
                </a:lnTo>
                <a:lnTo>
                  <a:pt x="3816" y="0"/>
                </a:lnTo>
                <a:lnTo>
                  <a:pt x="3824" y="0"/>
                </a:lnTo>
                <a:lnTo>
                  <a:pt x="3832" y="0"/>
                </a:lnTo>
                <a:lnTo>
                  <a:pt x="3840" y="0"/>
                </a:lnTo>
                <a:lnTo>
                  <a:pt x="3848" y="0"/>
                </a:lnTo>
                <a:lnTo>
                  <a:pt x="3864" y="0"/>
                </a:lnTo>
                <a:lnTo>
                  <a:pt x="3872" y="0"/>
                </a:lnTo>
                <a:lnTo>
                  <a:pt x="3880" y="0"/>
                </a:lnTo>
                <a:lnTo>
                  <a:pt x="3888" y="0"/>
                </a:lnTo>
                <a:lnTo>
                  <a:pt x="3896" y="0"/>
                </a:lnTo>
                <a:lnTo>
                  <a:pt x="3904" y="0"/>
                </a:lnTo>
              </a:path>
            </a:pathLst>
          </a:custGeom>
          <a:noFill/>
          <a:ln w="63500">
            <a:solidFill>
              <a:schemeClr val="accent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" name="Freeform 76"/>
          <p:cNvSpPr>
            <a:spLocks/>
          </p:cNvSpPr>
          <p:nvPr/>
        </p:nvSpPr>
        <p:spPr bwMode="auto">
          <a:xfrm>
            <a:off x="870744" y="4572000"/>
            <a:ext cx="3396456" cy="706438"/>
          </a:xfrm>
          <a:custGeom>
            <a:avLst/>
            <a:gdLst>
              <a:gd name="T0" fmla="*/ 2147483647 w 3904"/>
              <a:gd name="T1" fmla="*/ 2147483647 h 488"/>
              <a:gd name="T2" fmla="*/ 2147483647 w 3904"/>
              <a:gd name="T3" fmla="*/ 2147483647 h 488"/>
              <a:gd name="T4" fmla="*/ 2147483647 w 3904"/>
              <a:gd name="T5" fmla="*/ 2147483647 h 488"/>
              <a:gd name="T6" fmla="*/ 2147483647 w 3904"/>
              <a:gd name="T7" fmla="*/ 2147483647 h 488"/>
              <a:gd name="T8" fmla="*/ 2147483647 w 3904"/>
              <a:gd name="T9" fmla="*/ 2147483647 h 488"/>
              <a:gd name="T10" fmla="*/ 2147483647 w 3904"/>
              <a:gd name="T11" fmla="*/ 2147483647 h 488"/>
              <a:gd name="T12" fmla="*/ 2147483647 w 3904"/>
              <a:gd name="T13" fmla="*/ 2147483647 h 488"/>
              <a:gd name="T14" fmla="*/ 2147483647 w 3904"/>
              <a:gd name="T15" fmla="*/ 2147483647 h 488"/>
              <a:gd name="T16" fmla="*/ 2147483647 w 3904"/>
              <a:gd name="T17" fmla="*/ 2147483647 h 488"/>
              <a:gd name="T18" fmla="*/ 2147483647 w 3904"/>
              <a:gd name="T19" fmla="*/ 2147483647 h 488"/>
              <a:gd name="T20" fmla="*/ 2147483647 w 3904"/>
              <a:gd name="T21" fmla="*/ 2147483647 h 488"/>
              <a:gd name="T22" fmla="*/ 2147483647 w 3904"/>
              <a:gd name="T23" fmla="*/ 2147483647 h 488"/>
              <a:gd name="T24" fmla="*/ 2147483647 w 3904"/>
              <a:gd name="T25" fmla="*/ 2147483647 h 488"/>
              <a:gd name="T26" fmla="*/ 2147483647 w 3904"/>
              <a:gd name="T27" fmla="*/ 2147483647 h 488"/>
              <a:gd name="T28" fmla="*/ 2147483647 w 3904"/>
              <a:gd name="T29" fmla="*/ 2147483647 h 488"/>
              <a:gd name="T30" fmla="*/ 2147483647 w 3904"/>
              <a:gd name="T31" fmla="*/ 2147483647 h 488"/>
              <a:gd name="T32" fmla="*/ 2147483647 w 3904"/>
              <a:gd name="T33" fmla="*/ 2147483647 h 488"/>
              <a:gd name="T34" fmla="*/ 2147483647 w 3904"/>
              <a:gd name="T35" fmla="*/ 2147483647 h 488"/>
              <a:gd name="T36" fmla="*/ 2147483647 w 3904"/>
              <a:gd name="T37" fmla="*/ 2147483647 h 488"/>
              <a:gd name="T38" fmla="*/ 2147483647 w 3904"/>
              <a:gd name="T39" fmla="*/ 2147483647 h 488"/>
              <a:gd name="T40" fmla="*/ 2147483647 w 3904"/>
              <a:gd name="T41" fmla="*/ 2147483647 h 488"/>
              <a:gd name="T42" fmla="*/ 2147483647 w 3904"/>
              <a:gd name="T43" fmla="*/ 2147483647 h 488"/>
              <a:gd name="T44" fmla="*/ 2147483647 w 3904"/>
              <a:gd name="T45" fmla="*/ 2147483647 h 488"/>
              <a:gd name="T46" fmla="*/ 2147483647 w 3904"/>
              <a:gd name="T47" fmla="*/ 2147483647 h 488"/>
              <a:gd name="T48" fmla="*/ 2147483647 w 3904"/>
              <a:gd name="T49" fmla="*/ 2147483647 h 488"/>
              <a:gd name="T50" fmla="*/ 2147483647 w 3904"/>
              <a:gd name="T51" fmla="*/ 2147483647 h 488"/>
              <a:gd name="T52" fmla="*/ 2147483647 w 3904"/>
              <a:gd name="T53" fmla="*/ 2147483647 h 488"/>
              <a:gd name="T54" fmla="*/ 2147483647 w 3904"/>
              <a:gd name="T55" fmla="*/ 2147483647 h 488"/>
              <a:gd name="T56" fmla="*/ 2147483647 w 3904"/>
              <a:gd name="T57" fmla="*/ 2147483647 h 488"/>
              <a:gd name="T58" fmla="*/ 2147483647 w 3904"/>
              <a:gd name="T59" fmla="*/ 2147483647 h 488"/>
              <a:gd name="T60" fmla="*/ 2147483647 w 3904"/>
              <a:gd name="T61" fmla="*/ 2147483647 h 488"/>
              <a:gd name="T62" fmla="*/ 2147483647 w 3904"/>
              <a:gd name="T63" fmla="*/ 2147483647 h 488"/>
              <a:gd name="T64" fmla="*/ 2147483647 w 3904"/>
              <a:gd name="T65" fmla="*/ 2147483647 h 488"/>
              <a:gd name="T66" fmla="*/ 2147483647 w 3904"/>
              <a:gd name="T67" fmla="*/ 2147483647 h 488"/>
              <a:gd name="T68" fmla="*/ 2147483647 w 3904"/>
              <a:gd name="T69" fmla="*/ 2147483647 h 488"/>
              <a:gd name="T70" fmla="*/ 2147483647 w 3904"/>
              <a:gd name="T71" fmla="*/ 2147483647 h 488"/>
              <a:gd name="T72" fmla="*/ 2147483647 w 3904"/>
              <a:gd name="T73" fmla="*/ 2147483647 h 488"/>
              <a:gd name="T74" fmla="*/ 2147483647 w 3904"/>
              <a:gd name="T75" fmla="*/ 2147483647 h 488"/>
              <a:gd name="T76" fmla="*/ 2147483647 w 3904"/>
              <a:gd name="T77" fmla="*/ 2147483647 h 488"/>
              <a:gd name="T78" fmla="*/ 2147483647 w 3904"/>
              <a:gd name="T79" fmla="*/ 2147483647 h 488"/>
              <a:gd name="T80" fmla="*/ 2147483647 w 3904"/>
              <a:gd name="T81" fmla="*/ 2147483647 h 488"/>
              <a:gd name="T82" fmla="*/ 2147483647 w 3904"/>
              <a:gd name="T83" fmla="*/ 2147483647 h 488"/>
              <a:gd name="T84" fmla="*/ 2147483647 w 3904"/>
              <a:gd name="T85" fmla="*/ 2147483647 h 488"/>
              <a:gd name="T86" fmla="*/ 2147483647 w 3904"/>
              <a:gd name="T87" fmla="*/ 2147483647 h 488"/>
              <a:gd name="T88" fmla="*/ 2147483647 w 3904"/>
              <a:gd name="T89" fmla="*/ 2147483647 h 488"/>
              <a:gd name="T90" fmla="*/ 2147483647 w 3904"/>
              <a:gd name="T91" fmla="*/ 2147483647 h 488"/>
              <a:gd name="T92" fmla="*/ 2147483647 w 3904"/>
              <a:gd name="T93" fmla="*/ 2147483647 h 488"/>
              <a:gd name="T94" fmla="*/ 2147483647 w 3904"/>
              <a:gd name="T95" fmla="*/ 2147483647 h 488"/>
              <a:gd name="T96" fmla="*/ 2147483647 w 3904"/>
              <a:gd name="T97" fmla="*/ 2147483647 h 488"/>
              <a:gd name="T98" fmla="*/ 2147483647 w 3904"/>
              <a:gd name="T99" fmla="*/ 2147483647 h 488"/>
              <a:gd name="T100" fmla="*/ 2147483647 w 3904"/>
              <a:gd name="T101" fmla="*/ 2147483647 h 488"/>
              <a:gd name="T102" fmla="*/ 2147483647 w 3904"/>
              <a:gd name="T103" fmla="*/ 2147483647 h 488"/>
              <a:gd name="T104" fmla="*/ 2147483647 w 3904"/>
              <a:gd name="T105" fmla="*/ 2147483647 h 488"/>
              <a:gd name="T106" fmla="*/ 2147483647 w 3904"/>
              <a:gd name="T107" fmla="*/ 2147483647 h 488"/>
              <a:gd name="T108" fmla="*/ 2147483647 w 3904"/>
              <a:gd name="T109" fmla="*/ 2147483647 h 488"/>
              <a:gd name="T110" fmla="*/ 2147483647 w 3904"/>
              <a:gd name="T111" fmla="*/ 2147483647 h 488"/>
              <a:gd name="T112" fmla="*/ 2147483647 w 3904"/>
              <a:gd name="T113" fmla="*/ 2147483647 h 488"/>
              <a:gd name="T114" fmla="*/ 2147483647 w 3904"/>
              <a:gd name="T115" fmla="*/ 2147483647 h 488"/>
              <a:gd name="T116" fmla="*/ 2147483647 w 3904"/>
              <a:gd name="T117" fmla="*/ 2147483647 h 488"/>
              <a:gd name="T118" fmla="*/ 2147483647 w 3904"/>
              <a:gd name="T119" fmla="*/ 0 h 48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904"/>
              <a:gd name="T181" fmla="*/ 0 h 488"/>
              <a:gd name="T182" fmla="*/ 3904 w 3904"/>
              <a:gd name="T183" fmla="*/ 488 h 48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904" h="488">
                <a:moveTo>
                  <a:pt x="0" y="488"/>
                </a:moveTo>
                <a:lnTo>
                  <a:pt x="0" y="488"/>
                </a:lnTo>
                <a:lnTo>
                  <a:pt x="8" y="488"/>
                </a:lnTo>
                <a:lnTo>
                  <a:pt x="8" y="376"/>
                </a:lnTo>
                <a:lnTo>
                  <a:pt x="16" y="376"/>
                </a:lnTo>
                <a:lnTo>
                  <a:pt x="16" y="352"/>
                </a:lnTo>
                <a:lnTo>
                  <a:pt x="24" y="352"/>
                </a:lnTo>
                <a:lnTo>
                  <a:pt x="24" y="344"/>
                </a:lnTo>
                <a:lnTo>
                  <a:pt x="32" y="344"/>
                </a:lnTo>
                <a:lnTo>
                  <a:pt x="32" y="336"/>
                </a:lnTo>
                <a:lnTo>
                  <a:pt x="40" y="336"/>
                </a:lnTo>
                <a:lnTo>
                  <a:pt x="40" y="320"/>
                </a:lnTo>
                <a:lnTo>
                  <a:pt x="48" y="320"/>
                </a:lnTo>
                <a:lnTo>
                  <a:pt x="56" y="320"/>
                </a:lnTo>
                <a:lnTo>
                  <a:pt x="64" y="320"/>
                </a:lnTo>
                <a:lnTo>
                  <a:pt x="72" y="320"/>
                </a:lnTo>
                <a:lnTo>
                  <a:pt x="80" y="320"/>
                </a:lnTo>
                <a:lnTo>
                  <a:pt x="80" y="312"/>
                </a:lnTo>
                <a:lnTo>
                  <a:pt x="96" y="312"/>
                </a:lnTo>
                <a:lnTo>
                  <a:pt x="104" y="312"/>
                </a:lnTo>
                <a:lnTo>
                  <a:pt x="112" y="312"/>
                </a:lnTo>
                <a:lnTo>
                  <a:pt x="112" y="304"/>
                </a:lnTo>
                <a:lnTo>
                  <a:pt x="120" y="304"/>
                </a:lnTo>
                <a:lnTo>
                  <a:pt x="128" y="304"/>
                </a:lnTo>
                <a:lnTo>
                  <a:pt x="136" y="304"/>
                </a:lnTo>
                <a:lnTo>
                  <a:pt x="136" y="296"/>
                </a:lnTo>
                <a:lnTo>
                  <a:pt x="144" y="296"/>
                </a:lnTo>
                <a:lnTo>
                  <a:pt x="152" y="296"/>
                </a:lnTo>
                <a:lnTo>
                  <a:pt x="160" y="296"/>
                </a:lnTo>
                <a:lnTo>
                  <a:pt x="168" y="296"/>
                </a:lnTo>
                <a:lnTo>
                  <a:pt x="168" y="288"/>
                </a:lnTo>
                <a:lnTo>
                  <a:pt x="176" y="288"/>
                </a:lnTo>
                <a:lnTo>
                  <a:pt x="184" y="288"/>
                </a:lnTo>
                <a:lnTo>
                  <a:pt x="200" y="288"/>
                </a:lnTo>
                <a:lnTo>
                  <a:pt x="208" y="288"/>
                </a:lnTo>
                <a:lnTo>
                  <a:pt x="216" y="288"/>
                </a:lnTo>
                <a:lnTo>
                  <a:pt x="224" y="288"/>
                </a:lnTo>
                <a:lnTo>
                  <a:pt x="232" y="288"/>
                </a:lnTo>
                <a:lnTo>
                  <a:pt x="240" y="288"/>
                </a:lnTo>
                <a:lnTo>
                  <a:pt x="248" y="288"/>
                </a:lnTo>
                <a:lnTo>
                  <a:pt x="256" y="288"/>
                </a:lnTo>
                <a:lnTo>
                  <a:pt x="256" y="280"/>
                </a:lnTo>
                <a:lnTo>
                  <a:pt x="264" y="280"/>
                </a:lnTo>
                <a:lnTo>
                  <a:pt x="272" y="280"/>
                </a:lnTo>
                <a:lnTo>
                  <a:pt x="280" y="280"/>
                </a:lnTo>
                <a:lnTo>
                  <a:pt x="296" y="280"/>
                </a:lnTo>
                <a:lnTo>
                  <a:pt x="304" y="280"/>
                </a:lnTo>
                <a:lnTo>
                  <a:pt x="312" y="280"/>
                </a:lnTo>
                <a:lnTo>
                  <a:pt x="312" y="272"/>
                </a:lnTo>
                <a:lnTo>
                  <a:pt x="320" y="272"/>
                </a:lnTo>
                <a:lnTo>
                  <a:pt x="328" y="272"/>
                </a:lnTo>
                <a:lnTo>
                  <a:pt x="336" y="272"/>
                </a:lnTo>
                <a:lnTo>
                  <a:pt x="344" y="272"/>
                </a:lnTo>
                <a:lnTo>
                  <a:pt x="352" y="272"/>
                </a:lnTo>
                <a:lnTo>
                  <a:pt x="360" y="272"/>
                </a:lnTo>
                <a:lnTo>
                  <a:pt x="360" y="264"/>
                </a:lnTo>
                <a:lnTo>
                  <a:pt x="368" y="264"/>
                </a:lnTo>
                <a:lnTo>
                  <a:pt x="376" y="264"/>
                </a:lnTo>
                <a:lnTo>
                  <a:pt x="384" y="264"/>
                </a:lnTo>
                <a:lnTo>
                  <a:pt x="400" y="264"/>
                </a:lnTo>
                <a:lnTo>
                  <a:pt x="408" y="264"/>
                </a:lnTo>
                <a:lnTo>
                  <a:pt x="416" y="264"/>
                </a:lnTo>
                <a:lnTo>
                  <a:pt x="424" y="264"/>
                </a:lnTo>
                <a:lnTo>
                  <a:pt x="432" y="264"/>
                </a:lnTo>
                <a:lnTo>
                  <a:pt x="432" y="256"/>
                </a:lnTo>
                <a:lnTo>
                  <a:pt x="440" y="256"/>
                </a:lnTo>
                <a:lnTo>
                  <a:pt x="448" y="256"/>
                </a:lnTo>
                <a:lnTo>
                  <a:pt x="456" y="256"/>
                </a:lnTo>
                <a:lnTo>
                  <a:pt x="464" y="256"/>
                </a:lnTo>
                <a:lnTo>
                  <a:pt x="472" y="256"/>
                </a:lnTo>
                <a:lnTo>
                  <a:pt x="472" y="248"/>
                </a:lnTo>
                <a:lnTo>
                  <a:pt x="480" y="248"/>
                </a:lnTo>
                <a:lnTo>
                  <a:pt x="488" y="248"/>
                </a:lnTo>
                <a:lnTo>
                  <a:pt x="504" y="248"/>
                </a:lnTo>
                <a:lnTo>
                  <a:pt x="512" y="248"/>
                </a:lnTo>
                <a:lnTo>
                  <a:pt x="520" y="248"/>
                </a:lnTo>
                <a:lnTo>
                  <a:pt x="528" y="248"/>
                </a:lnTo>
                <a:lnTo>
                  <a:pt x="536" y="248"/>
                </a:lnTo>
                <a:lnTo>
                  <a:pt x="544" y="248"/>
                </a:lnTo>
                <a:lnTo>
                  <a:pt x="552" y="248"/>
                </a:lnTo>
                <a:lnTo>
                  <a:pt x="552" y="240"/>
                </a:lnTo>
                <a:lnTo>
                  <a:pt x="560" y="240"/>
                </a:lnTo>
                <a:lnTo>
                  <a:pt x="568" y="240"/>
                </a:lnTo>
                <a:lnTo>
                  <a:pt x="576" y="240"/>
                </a:lnTo>
                <a:lnTo>
                  <a:pt x="576" y="232"/>
                </a:lnTo>
                <a:lnTo>
                  <a:pt x="584" y="232"/>
                </a:lnTo>
                <a:lnTo>
                  <a:pt x="592" y="232"/>
                </a:lnTo>
                <a:lnTo>
                  <a:pt x="608" y="232"/>
                </a:lnTo>
                <a:lnTo>
                  <a:pt x="616" y="232"/>
                </a:lnTo>
                <a:lnTo>
                  <a:pt x="616" y="224"/>
                </a:lnTo>
                <a:lnTo>
                  <a:pt x="624" y="224"/>
                </a:lnTo>
                <a:lnTo>
                  <a:pt x="632" y="224"/>
                </a:lnTo>
                <a:lnTo>
                  <a:pt x="640" y="224"/>
                </a:lnTo>
                <a:lnTo>
                  <a:pt x="640" y="216"/>
                </a:lnTo>
                <a:lnTo>
                  <a:pt x="648" y="216"/>
                </a:lnTo>
                <a:lnTo>
                  <a:pt x="656" y="216"/>
                </a:lnTo>
                <a:lnTo>
                  <a:pt x="664" y="216"/>
                </a:lnTo>
                <a:lnTo>
                  <a:pt x="672" y="216"/>
                </a:lnTo>
                <a:lnTo>
                  <a:pt x="680" y="216"/>
                </a:lnTo>
                <a:lnTo>
                  <a:pt x="688" y="216"/>
                </a:lnTo>
                <a:lnTo>
                  <a:pt x="704" y="216"/>
                </a:lnTo>
                <a:lnTo>
                  <a:pt x="712" y="216"/>
                </a:lnTo>
                <a:lnTo>
                  <a:pt x="720" y="216"/>
                </a:lnTo>
                <a:lnTo>
                  <a:pt x="728" y="216"/>
                </a:lnTo>
                <a:lnTo>
                  <a:pt x="736" y="216"/>
                </a:lnTo>
                <a:lnTo>
                  <a:pt x="744" y="216"/>
                </a:lnTo>
                <a:lnTo>
                  <a:pt x="744" y="208"/>
                </a:lnTo>
                <a:lnTo>
                  <a:pt x="752" y="208"/>
                </a:lnTo>
                <a:lnTo>
                  <a:pt x="760" y="208"/>
                </a:lnTo>
                <a:lnTo>
                  <a:pt x="768" y="208"/>
                </a:lnTo>
                <a:lnTo>
                  <a:pt x="776" y="208"/>
                </a:lnTo>
                <a:lnTo>
                  <a:pt x="784" y="208"/>
                </a:lnTo>
                <a:lnTo>
                  <a:pt x="792" y="208"/>
                </a:lnTo>
                <a:lnTo>
                  <a:pt x="808" y="208"/>
                </a:lnTo>
                <a:lnTo>
                  <a:pt x="816" y="208"/>
                </a:lnTo>
                <a:lnTo>
                  <a:pt x="824" y="208"/>
                </a:lnTo>
                <a:lnTo>
                  <a:pt x="832" y="208"/>
                </a:lnTo>
                <a:lnTo>
                  <a:pt x="840" y="208"/>
                </a:lnTo>
                <a:lnTo>
                  <a:pt x="848" y="208"/>
                </a:lnTo>
                <a:lnTo>
                  <a:pt x="848" y="200"/>
                </a:lnTo>
                <a:lnTo>
                  <a:pt x="856" y="200"/>
                </a:lnTo>
                <a:lnTo>
                  <a:pt x="864" y="200"/>
                </a:lnTo>
                <a:lnTo>
                  <a:pt x="872" y="200"/>
                </a:lnTo>
                <a:lnTo>
                  <a:pt x="880" y="200"/>
                </a:lnTo>
                <a:lnTo>
                  <a:pt x="888" y="200"/>
                </a:lnTo>
                <a:lnTo>
                  <a:pt x="896" y="200"/>
                </a:lnTo>
                <a:lnTo>
                  <a:pt x="912" y="200"/>
                </a:lnTo>
                <a:lnTo>
                  <a:pt x="920" y="200"/>
                </a:lnTo>
                <a:lnTo>
                  <a:pt x="928" y="200"/>
                </a:lnTo>
                <a:lnTo>
                  <a:pt x="928" y="192"/>
                </a:lnTo>
                <a:lnTo>
                  <a:pt x="936" y="192"/>
                </a:lnTo>
                <a:lnTo>
                  <a:pt x="944" y="192"/>
                </a:lnTo>
                <a:lnTo>
                  <a:pt x="952" y="192"/>
                </a:lnTo>
                <a:lnTo>
                  <a:pt x="960" y="192"/>
                </a:lnTo>
                <a:lnTo>
                  <a:pt x="968" y="192"/>
                </a:lnTo>
                <a:lnTo>
                  <a:pt x="976" y="192"/>
                </a:lnTo>
                <a:lnTo>
                  <a:pt x="984" y="192"/>
                </a:lnTo>
                <a:lnTo>
                  <a:pt x="992" y="192"/>
                </a:lnTo>
                <a:lnTo>
                  <a:pt x="1008" y="192"/>
                </a:lnTo>
                <a:lnTo>
                  <a:pt x="1016" y="192"/>
                </a:lnTo>
                <a:lnTo>
                  <a:pt x="1024" y="192"/>
                </a:lnTo>
                <a:lnTo>
                  <a:pt x="1032" y="192"/>
                </a:lnTo>
                <a:lnTo>
                  <a:pt x="1040" y="192"/>
                </a:lnTo>
                <a:lnTo>
                  <a:pt x="1048" y="192"/>
                </a:lnTo>
                <a:lnTo>
                  <a:pt x="1056" y="192"/>
                </a:lnTo>
                <a:lnTo>
                  <a:pt x="1064" y="192"/>
                </a:lnTo>
                <a:lnTo>
                  <a:pt x="1064" y="184"/>
                </a:lnTo>
                <a:lnTo>
                  <a:pt x="1072" y="184"/>
                </a:lnTo>
                <a:lnTo>
                  <a:pt x="1080" y="184"/>
                </a:lnTo>
                <a:lnTo>
                  <a:pt x="1088" y="184"/>
                </a:lnTo>
                <a:lnTo>
                  <a:pt x="1096" y="184"/>
                </a:lnTo>
                <a:lnTo>
                  <a:pt x="1112" y="184"/>
                </a:lnTo>
                <a:lnTo>
                  <a:pt x="1120" y="184"/>
                </a:lnTo>
                <a:lnTo>
                  <a:pt x="1128" y="184"/>
                </a:lnTo>
                <a:lnTo>
                  <a:pt x="1136" y="184"/>
                </a:lnTo>
                <a:lnTo>
                  <a:pt x="1144" y="184"/>
                </a:lnTo>
                <a:lnTo>
                  <a:pt x="1144" y="176"/>
                </a:lnTo>
                <a:lnTo>
                  <a:pt x="1152" y="176"/>
                </a:lnTo>
                <a:lnTo>
                  <a:pt x="1160" y="176"/>
                </a:lnTo>
                <a:lnTo>
                  <a:pt x="1168" y="176"/>
                </a:lnTo>
                <a:lnTo>
                  <a:pt x="1176" y="176"/>
                </a:lnTo>
                <a:lnTo>
                  <a:pt x="1184" y="176"/>
                </a:lnTo>
                <a:lnTo>
                  <a:pt x="1192" y="176"/>
                </a:lnTo>
                <a:lnTo>
                  <a:pt x="1200" y="176"/>
                </a:lnTo>
                <a:lnTo>
                  <a:pt x="1216" y="176"/>
                </a:lnTo>
                <a:lnTo>
                  <a:pt x="1224" y="176"/>
                </a:lnTo>
                <a:lnTo>
                  <a:pt x="1224" y="168"/>
                </a:lnTo>
                <a:lnTo>
                  <a:pt x="1232" y="168"/>
                </a:lnTo>
                <a:lnTo>
                  <a:pt x="1240" y="168"/>
                </a:lnTo>
                <a:lnTo>
                  <a:pt x="1248" y="168"/>
                </a:lnTo>
                <a:lnTo>
                  <a:pt x="1256" y="168"/>
                </a:lnTo>
                <a:lnTo>
                  <a:pt x="1264" y="168"/>
                </a:lnTo>
                <a:lnTo>
                  <a:pt x="1272" y="168"/>
                </a:lnTo>
                <a:lnTo>
                  <a:pt x="1280" y="168"/>
                </a:lnTo>
                <a:lnTo>
                  <a:pt x="1288" y="168"/>
                </a:lnTo>
                <a:lnTo>
                  <a:pt x="1296" y="168"/>
                </a:lnTo>
                <a:lnTo>
                  <a:pt x="1296" y="160"/>
                </a:lnTo>
                <a:lnTo>
                  <a:pt x="1304" y="160"/>
                </a:lnTo>
                <a:lnTo>
                  <a:pt x="1320" y="160"/>
                </a:lnTo>
                <a:lnTo>
                  <a:pt x="1328" y="160"/>
                </a:lnTo>
                <a:lnTo>
                  <a:pt x="1336" y="160"/>
                </a:lnTo>
                <a:lnTo>
                  <a:pt x="1344" y="160"/>
                </a:lnTo>
                <a:lnTo>
                  <a:pt x="1352" y="160"/>
                </a:lnTo>
                <a:lnTo>
                  <a:pt x="1360" y="160"/>
                </a:lnTo>
                <a:lnTo>
                  <a:pt x="1368" y="160"/>
                </a:lnTo>
                <a:lnTo>
                  <a:pt x="1376" y="160"/>
                </a:lnTo>
                <a:lnTo>
                  <a:pt x="1376" y="152"/>
                </a:lnTo>
                <a:lnTo>
                  <a:pt x="1384" y="152"/>
                </a:lnTo>
                <a:lnTo>
                  <a:pt x="1392" y="152"/>
                </a:lnTo>
                <a:lnTo>
                  <a:pt x="1400" y="152"/>
                </a:lnTo>
                <a:lnTo>
                  <a:pt x="1416" y="152"/>
                </a:lnTo>
                <a:lnTo>
                  <a:pt x="1424" y="152"/>
                </a:lnTo>
                <a:lnTo>
                  <a:pt x="1424" y="144"/>
                </a:lnTo>
                <a:lnTo>
                  <a:pt x="1432" y="144"/>
                </a:lnTo>
                <a:lnTo>
                  <a:pt x="1440" y="144"/>
                </a:lnTo>
                <a:lnTo>
                  <a:pt x="1448" y="144"/>
                </a:lnTo>
                <a:lnTo>
                  <a:pt x="1456" y="144"/>
                </a:lnTo>
                <a:lnTo>
                  <a:pt x="1464" y="144"/>
                </a:lnTo>
                <a:lnTo>
                  <a:pt x="1472" y="144"/>
                </a:lnTo>
                <a:lnTo>
                  <a:pt x="1480" y="144"/>
                </a:lnTo>
                <a:lnTo>
                  <a:pt x="1488" y="144"/>
                </a:lnTo>
                <a:lnTo>
                  <a:pt x="1496" y="144"/>
                </a:lnTo>
                <a:lnTo>
                  <a:pt x="1504" y="144"/>
                </a:lnTo>
                <a:lnTo>
                  <a:pt x="1520" y="144"/>
                </a:lnTo>
                <a:lnTo>
                  <a:pt x="1528" y="144"/>
                </a:lnTo>
                <a:lnTo>
                  <a:pt x="1536" y="144"/>
                </a:lnTo>
                <a:lnTo>
                  <a:pt x="1544" y="144"/>
                </a:lnTo>
                <a:lnTo>
                  <a:pt x="1552" y="144"/>
                </a:lnTo>
                <a:lnTo>
                  <a:pt x="1560" y="144"/>
                </a:lnTo>
                <a:lnTo>
                  <a:pt x="1568" y="144"/>
                </a:lnTo>
                <a:lnTo>
                  <a:pt x="1576" y="144"/>
                </a:lnTo>
                <a:lnTo>
                  <a:pt x="1584" y="144"/>
                </a:lnTo>
                <a:lnTo>
                  <a:pt x="1592" y="144"/>
                </a:lnTo>
                <a:lnTo>
                  <a:pt x="1600" y="144"/>
                </a:lnTo>
                <a:lnTo>
                  <a:pt x="1608" y="144"/>
                </a:lnTo>
                <a:lnTo>
                  <a:pt x="1624" y="144"/>
                </a:lnTo>
                <a:lnTo>
                  <a:pt x="1632" y="144"/>
                </a:lnTo>
                <a:lnTo>
                  <a:pt x="1640" y="144"/>
                </a:lnTo>
                <a:lnTo>
                  <a:pt x="1648" y="144"/>
                </a:lnTo>
                <a:lnTo>
                  <a:pt x="1656" y="144"/>
                </a:lnTo>
                <a:lnTo>
                  <a:pt x="1664" y="144"/>
                </a:lnTo>
                <a:lnTo>
                  <a:pt x="1672" y="144"/>
                </a:lnTo>
                <a:lnTo>
                  <a:pt x="1680" y="144"/>
                </a:lnTo>
                <a:lnTo>
                  <a:pt x="1688" y="144"/>
                </a:lnTo>
                <a:lnTo>
                  <a:pt x="1696" y="144"/>
                </a:lnTo>
                <a:lnTo>
                  <a:pt x="1704" y="144"/>
                </a:lnTo>
                <a:lnTo>
                  <a:pt x="1712" y="144"/>
                </a:lnTo>
                <a:lnTo>
                  <a:pt x="1728" y="144"/>
                </a:lnTo>
                <a:lnTo>
                  <a:pt x="1736" y="144"/>
                </a:lnTo>
                <a:lnTo>
                  <a:pt x="1744" y="144"/>
                </a:lnTo>
                <a:lnTo>
                  <a:pt x="1744" y="136"/>
                </a:lnTo>
                <a:lnTo>
                  <a:pt x="1752" y="136"/>
                </a:lnTo>
                <a:lnTo>
                  <a:pt x="1760" y="136"/>
                </a:lnTo>
                <a:lnTo>
                  <a:pt x="1768" y="136"/>
                </a:lnTo>
                <a:lnTo>
                  <a:pt x="1776" y="136"/>
                </a:lnTo>
                <a:lnTo>
                  <a:pt x="1784" y="136"/>
                </a:lnTo>
                <a:lnTo>
                  <a:pt x="1792" y="136"/>
                </a:lnTo>
                <a:lnTo>
                  <a:pt x="1800" y="136"/>
                </a:lnTo>
                <a:lnTo>
                  <a:pt x="1808" y="136"/>
                </a:lnTo>
                <a:lnTo>
                  <a:pt x="1824" y="136"/>
                </a:lnTo>
                <a:lnTo>
                  <a:pt x="1832" y="136"/>
                </a:lnTo>
                <a:lnTo>
                  <a:pt x="1840" y="136"/>
                </a:lnTo>
                <a:lnTo>
                  <a:pt x="1848" y="136"/>
                </a:lnTo>
                <a:lnTo>
                  <a:pt x="1856" y="136"/>
                </a:lnTo>
                <a:lnTo>
                  <a:pt x="1864" y="136"/>
                </a:lnTo>
                <a:lnTo>
                  <a:pt x="1872" y="136"/>
                </a:lnTo>
                <a:lnTo>
                  <a:pt x="1880" y="136"/>
                </a:lnTo>
                <a:lnTo>
                  <a:pt x="1888" y="136"/>
                </a:lnTo>
                <a:lnTo>
                  <a:pt x="1896" y="136"/>
                </a:lnTo>
                <a:lnTo>
                  <a:pt x="1904" y="136"/>
                </a:lnTo>
                <a:lnTo>
                  <a:pt x="1912" y="136"/>
                </a:lnTo>
                <a:lnTo>
                  <a:pt x="1928" y="136"/>
                </a:lnTo>
                <a:lnTo>
                  <a:pt x="1936" y="136"/>
                </a:lnTo>
                <a:lnTo>
                  <a:pt x="1944" y="136"/>
                </a:lnTo>
                <a:lnTo>
                  <a:pt x="1944" y="128"/>
                </a:lnTo>
                <a:lnTo>
                  <a:pt x="1952" y="128"/>
                </a:lnTo>
                <a:lnTo>
                  <a:pt x="1960" y="128"/>
                </a:lnTo>
                <a:lnTo>
                  <a:pt x="1968" y="128"/>
                </a:lnTo>
                <a:lnTo>
                  <a:pt x="1976" y="128"/>
                </a:lnTo>
                <a:lnTo>
                  <a:pt x="1984" y="128"/>
                </a:lnTo>
                <a:lnTo>
                  <a:pt x="1992" y="128"/>
                </a:lnTo>
                <a:lnTo>
                  <a:pt x="2000" y="128"/>
                </a:lnTo>
                <a:lnTo>
                  <a:pt x="2008" y="128"/>
                </a:lnTo>
                <a:lnTo>
                  <a:pt x="2016" y="128"/>
                </a:lnTo>
                <a:lnTo>
                  <a:pt x="2032" y="128"/>
                </a:lnTo>
                <a:lnTo>
                  <a:pt x="2040" y="128"/>
                </a:lnTo>
                <a:lnTo>
                  <a:pt x="2040" y="120"/>
                </a:lnTo>
                <a:lnTo>
                  <a:pt x="2048" y="120"/>
                </a:lnTo>
                <a:lnTo>
                  <a:pt x="2056" y="120"/>
                </a:lnTo>
                <a:lnTo>
                  <a:pt x="2064" y="120"/>
                </a:lnTo>
                <a:lnTo>
                  <a:pt x="2072" y="120"/>
                </a:lnTo>
                <a:lnTo>
                  <a:pt x="2080" y="120"/>
                </a:lnTo>
                <a:lnTo>
                  <a:pt x="2088" y="120"/>
                </a:lnTo>
                <a:lnTo>
                  <a:pt x="2096" y="120"/>
                </a:lnTo>
                <a:lnTo>
                  <a:pt x="2104" y="120"/>
                </a:lnTo>
                <a:lnTo>
                  <a:pt x="2112" y="120"/>
                </a:lnTo>
                <a:lnTo>
                  <a:pt x="2120" y="120"/>
                </a:lnTo>
                <a:lnTo>
                  <a:pt x="2136" y="120"/>
                </a:lnTo>
                <a:lnTo>
                  <a:pt x="2136" y="112"/>
                </a:lnTo>
                <a:lnTo>
                  <a:pt x="2144" y="112"/>
                </a:lnTo>
                <a:lnTo>
                  <a:pt x="2152" y="112"/>
                </a:lnTo>
                <a:lnTo>
                  <a:pt x="2160" y="112"/>
                </a:lnTo>
                <a:lnTo>
                  <a:pt x="2168" y="112"/>
                </a:lnTo>
                <a:lnTo>
                  <a:pt x="2176" y="112"/>
                </a:lnTo>
                <a:lnTo>
                  <a:pt x="2184" y="112"/>
                </a:lnTo>
                <a:lnTo>
                  <a:pt x="2184" y="104"/>
                </a:lnTo>
                <a:lnTo>
                  <a:pt x="2192" y="104"/>
                </a:lnTo>
                <a:lnTo>
                  <a:pt x="2200" y="104"/>
                </a:lnTo>
                <a:lnTo>
                  <a:pt x="2208" y="104"/>
                </a:lnTo>
                <a:lnTo>
                  <a:pt x="2216" y="104"/>
                </a:lnTo>
                <a:lnTo>
                  <a:pt x="2216" y="96"/>
                </a:lnTo>
                <a:lnTo>
                  <a:pt x="2232" y="96"/>
                </a:lnTo>
                <a:lnTo>
                  <a:pt x="2240" y="96"/>
                </a:lnTo>
                <a:lnTo>
                  <a:pt x="2248" y="96"/>
                </a:lnTo>
                <a:lnTo>
                  <a:pt x="2256" y="96"/>
                </a:lnTo>
                <a:lnTo>
                  <a:pt x="2264" y="96"/>
                </a:lnTo>
                <a:lnTo>
                  <a:pt x="2272" y="96"/>
                </a:lnTo>
                <a:lnTo>
                  <a:pt x="2280" y="96"/>
                </a:lnTo>
                <a:lnTo>
                  <a:pt x="2288" y="96"/>
                </a:lnTo>
                <a:lnTo>
                  <a:pt x="2296" y="96"/>
                </a:lnTo>
                <a:lnTo>
                  <a:pt x="2304" y="96"/>
                </a:lnTo>
                <a:lnTo>
                  <a:pt x="2312" y="96"/>
                </a:lnTo>
                <a:lnTo>
                  <a:pt x="2320" y="96"/>
                </a:lnTo>
                <a:lnTo>
                  <a:pt x="2336" y="96"/>
                </a:lnTo>
                <a:lnTo>
                  <a:pt x="2344" y="96"/>
                </a:lnTo>
                <a:lnTo>
                  <a:pt x="2352" y="96"/>
                </a:lnTo>
                <a:lnTo>
                  <a:pt x="2352" y="88"/>
                </a:lnTo>
                <a:lnTo>
                  <a:pt x="2360" y="88"/>
                </a:lnTo>
                <a:lnTo>
                  <a:pt x="2368" y="88"/>
                </a:lnTo>
                <a:lnTo>
                  <a:pt x="2376" y="88"/>
                </a:lnTo>
                <a:lnTo>
                  <a:pt x="2384" y="88"/>
                </a:lnTo>
                <a:lnTo>
                  <a:pt x="2392" y="88"/>
                </a:lnTo>
                <a:lnTo>
                  <a:pt x="2400" y="88"/>
                </a:lnTo>
                <a:lnTo>
                  <a:pt x="2408" y="88"/>
                </a:lnTo>
                <a:lnTo>
                  <a:pt x="2416" y="88"/>
                </a:lnTo>
                <a:lnTo>
                  <a:pt x="2424" y="88"/>
                </a:lnTo>
                <a:lnTo>
                  <a:pt x="2440" y="88"/>
                </a:lnTo>
                <a:lnTo>
                  <a:pt x="2448" y="88"/>
                </a:lnTo>
                <a:lnTo>
                  <a:pt x="2456" y="88"/>
                </a:lnTo>
                <a:lnTo>
                  <a:pt x="2464" y="88"/>
                </a:lnTo>
                <a:lnTo>
                  <a:pt x="2472" y="88"/>
                </a:lnTo>
                <a:lnTo>
                  <a:pt x="2480" y="88"/>
                </a:lnTo>
                <a:lnTo>
                  <a:pt x="2488" y="88"/>
                </a:lnTo>
                <a:lnTo>
                  <a:pt x="2496" y="88"/>
                </a:lnTo>
                <a:lnTo>
                  <a:pt x="2504" y="88"/>
                </a:lnTo>
                <a:lnTo>
                  <a:pt x="2504" y="80"/>
                </a:lnTo>
                <a:lnTo>
                  <a:pt x="2512" y="80"/>
                </a:lnTo>
                <a:lnTo>
                  <a:pt x="2520" y="80"/>
                </a:lnTo>
                <a:lnTo>
                  <a:pt x="2528" y="80"/>
                </a:lnTo>
                <a:lnTo>
                  <a:pt x="2544" y="80"/>
                </a:lnTo>
                <a:lnTo>
                  <a:pt x="2552" y="80"/>
                </a:lnTo>
                <a:lnTo>
                  <a:pt x="2560" y="80"/>
                </a:lnTo>
                <a:lnTo>
                  <a:pt x="2568" y="80"/>
                </a:lnTo>
                <a:lnTo>
                  <a:pt x="2576" y="80"/>
                </a:lnTo>
                <a:lnTo>
                  <a:pt x="2584" y="80"/>
                </a:lnTo>
                <a:lnTo>
                  <a:pt x="2592" y="80"/>
                </a:lnTo>
                <a:lnTo>
                  <a:pt x="2600" y="80"/>
                </a:lnTo>
                <a:lnTo>
                  <a:pt x="2608" y="80"/>
                </a:lnTo>
                <a:lnTo>
                  <a:pt x="2616" y="80"/>
                </a:lnTo>
                <a:lnTo>
                  <a:pt x="2624" y="80"/>
                </a:lnTo>
                <a:lnTo>
                  <a:pt x="2640" y="80"/>
                </a:lnTo>
                <a:lnTo>
                  <a:pt x="2648" y="80"/>
                </a:lnTo>
                <a:lnTo>
                  <a:pt x="2656" y="80"/>
                </a:lnTo>
                <a:lnTo>
                  <a:pt x="2664" y="80"/>
                </a:lnTo>
                <a:lnTo>
                  <a:pt x="2672" y="80"/>
                </a:lnTo>
                <a:lnTo>
                  <a:pt x="2680" y="80"/>
                </a:lnTo>
                <a:lnTo>
                  <a:pt x="2688" y="80"/>
                </a:lnTo>
                <a:lnTo>
                  <a:pt x="2696" y="80"/>
                </a:lnTo>
                <a:lnTo>
                  <a:pt x="2704" y="80"/>
                </a:lnTo>
                <a:lnTo>
                  <a:pt x="2712" y="80"/>
                </a:lnTo>
                <a:lnTo>
                  <a:pt x="2720" y="80"/>
                </a:lnTo>
                <a:lnTo>
                  <a:pt x="2728" y="80"/>
                </a:lnTo>
                <a:lnTo>
                  <a:pt x="2744" y="80"/>
                </a:lnTo>
                <a:lnTo>
                  <a:pt x="2752" y="80"/>
                </a:lnTo>
                <a:lnTo>
                  <a:pt x="2760" y="80"/>
                </a:lnTo>
                <a:lnTo>
                  <a:pt x="2768" y="80"/>
                </a:lnTo>
                <a:lnTo>
                  <a:pt x="2776" y="80"/>
                </a:lnTo>
                <a:lnTo>
                  <a:pt x="2784" y="80"/>
                </a:lnTo>
                <a:lnTo>
                  <a:pt x="2792" y="80"/>
                </a:lnTo>
                <a:lnTo>
                  <a:pt x="2800" y="80"/>
                </a:lnTo>
                <a:lnTo>
                  <a:pt x="2800" y="72"/>
                </a:lnTo>
                <a:lnTo>
                  <a:pt x="2808" y="72"/>
                </a:lnTo>
                <a:lnTo>
                  <a:pt x="2816" y="72"/>
                </a:lnTo>
                <a:lnTo>
                  <a:pt x="2824" y="72"/>
                </a:lnTo>
                <a:lnTo>
                  <a:pt x="2832" y="72"/>
                </a:lnTo>
                <a:lnTo>
                  <a:pt x="2848" y="72"/>
                </a:lnTo>
                <a:lnTo>
                  <a:pt x="2856" y="72"/>
                </a:lnTo>
                <a:lnTo>
                  <a:pt x="2864" y="72"/>
                </a:lnTo>
                <a:lnTo>
                  <a:pt x="2872" y="72"/>
                </a:lnTo>
                <a:lnTo>
                  <a:pt x="2880" y="72"/>
                </a:lnTo>
                <a:lnTo>
                  <a:pt x="2888" y="72"/>
                </a:lnTo>
                <a:lnTo>
                  <a:pt x="2896" y="72"/>
                </a:lnTo>
                <a:lnTo>
                  <a:pt x="2904" y="72"/>
                </a:lnTo>
                <a:lnTo>
                  <a:pt x="2912" y="72"/>
                </a:lnTo>
                <a:lnTo>
                  <a:pt x="2920" y="72"/>
                </a:lnTo>
                <a:lnTo>
                  <a:pt x="2928" y="72"/>
                </a:lnTo>
                <a:lnTo>
                  <a:pt x="2936" y="72"/>
                </a:lnTo>
                <a:lnTo>
                  <a:pt x="2952" y="72"/>
                </a:lnTo>
                <a:lnTo>
                  <a:pt x="2952" y="64"/>
                </a:lnTo>
                <a:lnTo>
                  <a:pt x="2960" y="64"/>
                </a:lnTo>
                <a:lnTo>
                  <a:pt x="2968" y="64"/>
                </a:lnTo>
                <a:lnTo>
                  <a:pt x="2976" y="64"/>
                </a:lnTo>
                <a:lnTo>
                  <a:pt x="2984" y="64"/>
                </a:lnTo>
                <a:lnTo>
                  <a:pt x="2992" y="64"/>
                </a:lnTo>
                <a:lnTo>
                  <a:pt x="2992" y="56"/>
                </a:lnTo>
                <a:lnTo>
                  <a:pt x="3000" y="56"/>
                </a:lnTo>
                <a:lnTo>
                  <a:pt x="3008" y="56"/>
                </a:lnTo>
                <a:lnTo>
                  <a:pt x="3016" y="56"/>
                </a:lnTo>
                <a:lnTo>
                  <a:pt x="3024" y="56"/>
                </a:lnTo>
                <a:lnTo>
                  <a:pt x="3032" y="56"/>
                </a:lnTo>
                <a:lnTo>
                  <a:pt x="3048" y="56"/>
                </a:lnTo>
                <a:lnTo>
                  <a:pt x="3056" y="56"/>
                </a:lnTo>
                <a:lnTo>
                  <a:pt x="3064" y="56"/>
                </a:lnTo>
                <a:lnTo>
                  <a:pt x="3072" y="56"/>
                </a:lnTo>
                <a:lnTo>
                  <a:pt x="3080" y="56"/>
                </a:lnTo>
                <a:lnTo>
                  <a:pt x="3088" y="56"/>
                </a:lnTo>
                <a:lnTo>
                  <a:pt x="3096" y="56"/>
                </a:lnTo>
                <a:lnTo>
                  <a:pt x="3096" y="48"/>
                </a:lnTo>
                <a:lnTo>
                  <a:pt x="3104" y="48"/>
                </a:lnTo>
                <a:lnTo>
                  <a:pt x="3112" y="48"/>
                </a:lnTo>
                <a:lnTo>
                  <a:pt x="3120" y="48"/>
                </a:lnTo>
                <a:lnTo>
                  <a:pt x="3128" y="48"/>
                </a:lnTo>
                <a:lnTo>
                  <a:pt x="3136" y="48"/>
                </a:lnTo>
                <a:lnTo>
                  <a:pt x="3152" y="48"/>
                </a:lnTo>
                <a:lnTo>
                  <a:pt x="3160" y="48"/>
                </a:lnTo>
                <a:lnTo>
                  <a:pt x="3168" y="48"/>
                </a:lnTo>
                <a:lnTo>
                  <a:pt x="3176" y="48"/>
                </a:lnTo>
                <a:lnTo>
                  <a:pt x="3184" y="48"/>
                </a:lnTo>
                <a:lnTo>
                  <a:pt x="3192" y="48"/>
                </a:lnTo>
                <a:lnTo>
                  <a:pt x="3200" y="48"/>
                </a:lnTo>
                <a:lnTo>
                  <a:pt x="3208" y="48"/>
                </a:lnTo>
                <a:lnTo>
                  <a:pt x="3216" y="48"/>
                </a:lnTo>
                <a:lnTo>
                  <a:pt x="3224" y="48"/>
                </a:lnTo>
                <a:lnTo>
                  <a:pt x="3232" y="48"/>
                </a:lnTo>
                <a:lnTo>
                  <a:pt x="3240" y="48"/>
                </a:lnTo>
                <a:lnTo>
                  <a:pt x="3256" y="48"/>
                </a:lnTo>
                <a:lnTo>
                  <a:pt x="3264" y="48"/>
                </a:lnTo>
                <a:lnTo>
                  <a:pt x="3272" y="48"/>
                </a:lnTo>
                <a:lnTo>
                  <a:pt x="3280" y="48"/>
                </a:lnTo>
                <a:lnTo>
                  <a:pt x="3288" y="48"/>
                </a:lnTo>
                <a:lnTo>
                  <a:pt x="3296" y="48"/>
                </a:lnTo>
                <a:lnTo>
                  <a:pt x="3304" y="48"/>
                </a:lnTo>
                <a:lnTo>
                  <a:pt x="3312" y="48"/>
                </a:lnTo>
                <a:lnTo>
                  <a:pt x="3312" y="40"/>
                </a:lnTo>
                <a:lnTo>
                  <a:pt x="3320" y="40"/>
                </a:lnTo>
                <a:lnTo>
                  <a:pt x="3328" y="40"/>
                </a:lnTo>
                <a:lnTo>
                  <a:pt x="3328" y="32"/>
                </a:lnTo>
                <a:lnTo>
                  <a:pt x="3336" y="32"/>
                </a:lnTo>
                <a:lnTo>
                  <a:pt x="3344" y="32"/>
                </a:lnTo>
                <a:lnTo>
                  <a:pt x="3360" y="32"/>
                </a:lnTo>
                <a:lnTo>
                  <a:pt x="3368" y="32"/>
                </a:lnTo>
                <a:lnTo>
                  <a:pt x="3376" y="32"/>
                </a:lnTo>
                <a:lnTo>
                  <a:pt x="3384" y="32"/>
                </a:lnTo>
                <a:lnTo>
                  <a:pt x="3392" y="32"/>
                </a:lnTo>
                <a:lnTo>
                  <a:pt x="3400" y="32"/>
                </a:lnTo>
                <a:lnTo>
                  <a:pt x="3408" y="32"/>
                </a:lnTo>
                <a:lnTo>
                  <a:pt x="3416" y="32"/>
                </a:lnTo>
                <a:lnTo>
                  <a:pt x="3424" y="32"/>
                </a:lnTo>
                <a:lnTo>
                  <a:pt x="3432" y="32"/>
                </a:lnTo>
                <a:lnTo>
                  <a:pt x="3440" y="32"/>
                </a:lnTo>
                <a:lnTo>
                  <a:pt x="3456" y="32"/>
                </a:lnTo>
                <a:lnTo>
                  <a:pt x="3464" y="32"/>
                </a:lnTo>
                <a:lnTo>
                  <a:pt x="3472" y="32"/>
                </a:lnTo>
                <a:lnTo>
                  <a:pt x="3480" y="32"/>
                </a:lnTo>
                <a:lnTo>
                  <a:pt x="3488" y="32"/>
                </a:lnTo>
                <a:lnTo>
                  <a:pt x="3496" y="32"/>
                </a:lnTo>
                <a:lnTo>
                  <a:pt x="3504" y="32"/>
                </a:lnTo>
                <a:lnTo>
                  <a:pt x="3512" y="32"/>
                </a:lnTo>
                <a:lnTo>
                  <a:pt x="3520" y="32"/>
                </a:lnTo>
                <a:lnTo>
                  <a:pt x="3520" y="24"/>
                </a:lnTo>
                <a:lnTo>
                  <a:pt x="3528" y="24"/>
                </a:lnTo>
                <a:lnTo>
                  <a:pt x="3536" y="24"/>
                </a:lnTo>
                <a:lnTo>
                  <a:pt x="3544" y="24"/>
                </a:lnTo>
                <a:lnTo>
                  <a:pt x="3560" y="24"/>
                </a:lnTo>
                <a:lnTo>
                  <a:pt x="3568" y="24"/>
                </a:lnTo>
                <a:lnTo>
                  <a:pt x="3576" y="24"/>
                </a:lnTo>
                <a:lnTo>
                  <a:pt x="3584" y="24"/>
                </a:lnTo>
                <a:lnTo>
                  <a:pt x="3592" y="24"/>
                </a:lnTo>
                <a:lnTo>
                  <a:pt x="3592" y="16"/>
                </a:lnTo>
                <a:lnTo>
                  <a:pt x="3600" y="16"/>
                </a:lnTo>
                <a:lnTo>
                  <a:pt x="3608" y="16"/>
                </a:lnTo>
                <a:lnTo>
                  <a:pt x="3616" y="16"/>
                </a:lnTo>
                <a:lnTo>
                  <a:pt x="3624" y="16"/>
                </a:lnTo>
                <a:lnTo>
                  <a:pt x="3632" y="16"/>
                </a:lnTo>
                <a:lnTo>
                  <a:pt x="3640" y="16"/>
                </a:lnTo>
                <a:lnTo>
                  <a:pt x="3648" y="16"/>
                </a:lnTo>
                <a:lnTo>
                  <a:pt x="3664" y="16"/>
                </a:lnTo>
                <a:lnTo>
                  <a:pt x="3672" y="16"/>
                </a:lnTo>
                <a:lnTo>
                  <a:pt x="3680" y="16"/>
                </a:lnTo>
                <a:lnTo>
                  <a:pt x="3688" y="16"/>
                </a:lnTo>
                <a:lnTo>
                  <a:pt x="3696" y="16"/>
                </a:lnTo>
                <a:lnTo>
                  <a:pt x="3704" y="16"/>
                </a:lnTo>
                <a:lnTo>
                  <a:pt x="3712" y="16"/>
                </a:lnTo>
                <a:lnTo>
                  <a:pt x="3720" y="16"/>
                </a:lnTo>
                <a:lnTo>
                  <a:pt x="3728" y="16"/>
                </a:lnTo>
                <a:lnTo>
                  <a:pt x="3728" y="8"/>
                </a:lnTo>
                <a:lnTo>
                  <a:pt x="3736" y="8"/>
                </a:lnTo>
                <a:lnTo>
                  <a:pt x="3744" y="8"/>
                </a:lnTo>
                <a:lnTo>
                  <a:pt x="3752" y="8"/>
                </a:lnTo>
                <a:lnTo>
                  <a:pt x="3768" y="8"/>
                </a:lnTo>
                <a:lnTo>
                  <a:pt x="3776" y="8"/>
                </a:lnTo>
                <a:lnTo>
                  <a:pt x="3784" y="8"/>
                </a:lnTo>
                <a:lnTo>
                  <a:pt x="3792" y="8"/>
                </a:lnTo>
                <a:lnTo>
                  <a:pt x="3800" y="8"/>
                </a:lnTo>
                <a:lnTo>
                  <a:pt x="3808" y="8"/>
                </a:lnTo>
                <a:lnTo>
                  <a:pt x="3816" y="8"/>
                </a:lnTo>
                <a:lnTo>
                  <a:pt x="3824" y="8"/>
                </a:lnTo>
                <a:lnTo>
                  <a:pt x="3832" y="8"/>
                </a:lnTo>
                <a:lnTo>
                  <a:pt x="3840" y="8"/>
                </a:lnTo>
                <a:lnTo>
                  <a:pt x="3848" y="8"/>
                </a:lnTo>
                <a:lnTo>
                  <a:pt x="3848" y="0"/>
                </a:lnTo>
                <a:lnTo>
                  <a:pt x="3864" y="0"/>
                </a:lnTo>
                <a:lnTo>
                  <a:pt x="3872" y="0"/>
                </a:lnTo>
                <a:lnTo>
                  <a:pt x="3880" y="0"/>
                </a:lnTo>
                <a:lnTo>
                  <a:pt x="3888" y="0"/>
                </a:lnTo>
                <a:lnTo>
                  <a:pt x="3896" y="0"/>
                </a:lnTo>
                <a:lnTo>
                  <a:pt x="3904" y="0"/>
                </a:lnTo>
              </a:path>
            </a:pathLst>
          </a:cu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9" name="Rectangle 78"/>
          <p:cNvSpPr>
            <a:spLocks noChangeArrowheads="1"/>
          </p:cNvSpPr>
          <p:nvPr/>
        </p:nvSpPr>
        <p:spPr bwMode="auto">
          <a:xfrm>
            <a:off x="609600" y="3581400"/>
            <a:ext cx="1154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52" name="Rectangle 81"/>
          <p:cNvSpPr>
            <a:spLocks noChangeArrowheads="1"/>
          </p:cNvSpPr>
          <p:nvPr/>
        </p:nvSpPr>
        <p:spPr bwMode="auto">
          <a:xfrm>
            <a:off x="762000" y="5410200"/>
            <a:ext cx="1282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56" name="Rectangle 87"/>
          <p:cNvSpPr>
            <a:spLocks noChangeArrowheads="1"/>
          </p:cNvSpPr>
          <p:nvPr/>
        </p:nvSpPr>
        <p:spPr bwMode="auto">
          <a:xfrm>
            <a:off x="2362200" y="5410200"/>
            <a:ext cx="3847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180</a:t>
            </a:r>
          </a:p>
        </p:txBody>
      </p:sp>
      <p:sp>
        <p:nvSpPr>
          <p:cNvPr id="58" name="Rectangle 93"/>
          <p:cNvSpPr>
            <a:spLocks noChangeArrowheads="1"/>
          </p:cNvSpPr>
          <p:nvPr/>
        </p:nvSpPr>
        <p:spPr bwMode="auto">
          <a:xfrm>
            <a:off x="3124200" y="5410200"/>
            <a:ext cx="3847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360</a:t>
            </a:r>
          </a:p>
        </p:txBody>
      </p:sp>
      <p:sp>
        <p:nvSpPr>
          <p:cNvPr id="59" name="Rectangle 96"/>
          <p:cNvSpPr>
            <a:spLocks noChangeArrowheads="1"/>
          </p:cNvSpPr>
          <p:nvPr/>
        </p:nvSpPr>
        <p:spPr bwMode="auto">
          <a:xfrm>
            <a:off x="4038600" y="5410200"/>
            <a:ext cx="3847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450</a:t>
            </a:r>
          </a:p>
        </p:txBody>
      </p:sp>
      <p:sp>
        <p:nvSpPr>
          <p:cNvPr id="314" name="Text Box 21"/>
          <p:cNvSpPr txBox="1">
            <a:spLocks noChangeArrowheads="1"/>
          </p:cNvSpPr>
          <p:nvPr/>
        </p:nvSpPr>
        <p:spPr bwMode="auto">
          <a:xfrm>
            <a:off x="3581400" y="4038600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Prasugrel </a:t>
            </a:r>
          </a:p>
        </p:txBody>
      </p:sp>
      <p:sp>
        <p:nvSpPr>
          <p:cNvPr id="315" name="Text Box 22"/>
          <p:cNvSpPr txBox="1">
            <a:spLocks noChangeArrowheads="1"/>
          </p:cNvSpPr>
          <p:nvPr/>
        </p:nvSpPr>
        <p:spPr bwMode="auto">
          <a:xfrm>
            <a:off x="3581400" y="4800600"/>
            <a:ext cx="19827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Clopidogrel</a:t>
            </a:r>
          </a:p>
        </p:txBody>
      </p:sp>
      <p:sp>
        <p:nvSpPr>
          <p:cNvPr id="317" name="Text Box 353"/>
          <p:cNvSpPr txBox="1">
            <a:spLocks noChangeArrowheads="1"/>
          </p:cNvSpPr>
          <p:nvPr/>
        </p:nvSpPr>
        <p:spPr bwMode="auto">
          <a:xfrm>
            <a:off x="1143000" y="2209800"/>
            <a:ext cx="2590800" cy="4462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Non-CABG related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0" name="Text Box 20"/>
          <p:cNvSpPr txBox="1">
            <a:spLocks noChangeArrowheads="1"/>
          </p:cNvSpPr>
          <p:nvPr/>
        </p:nvSpPr>
        <p:spPr bwMode="auto">
          <a:xfrm>
            <a:off x="990600" y="3352800"/>
            <a:ext cx="1038225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P=0.645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1" name="Rectangle 320"/>
          <p:cNvSpPr/>
          <p:nvPr/>
        </p:nvSpPr>
        <p:spPr>
          <a:xfrm>
            <a:off x="152400" y="1295400"/>
            <a:ext cx="325602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u="sng" dirty="0" smtClean="0">
                <a:latin typeface="Times New Roman" pitchFamily="18" charset="0"/>
                <a:ea typeface="ＭＳ Ｐゴシック" pitchFamily="8" charset="-128"/>
                <a:cs typeface="Times New Roman" pitchFamily="18" charset="0"/>
              </a:rPr>
              <a:t>Bleeding outcomes:</a:t>
            </a:r>
            <a:endParaRPr lang="en-US" sz="3000" u="sng" dirty="0"/>
          </a:p>
        </p:txBody>
      </p:sp>
      <p:sp>
        <p:nvSpPr>
          <p:cNvPr id="324" name="TextBox 323"/>
          <p:cNvSpPr txBox="1"/>
          <p:nvPr/>
        </p:nvSpPr>
        <p:spPr>
          <a:xfrm>
            <a:off x="4876800" y="6324600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Must be D/C 7 days before CABG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9" name="Line 61"/>
          <p:cNvSpPr>
            <a:spLocks noChangeShapeType="1"/>
          </p:cNvSpPr>
          <p:nvPr/>
        </p:nvSpPr>
        <p:spPr bwMode="auto">
          <a:xfrm flipV="1">
            <a:off x="3810000" y="5257800"/>
            <a:ext cx="1588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0" name="Line 61"/>
          <p:cNvSpPr>
            <a:spLocks noChangeShapeType="1"/>
          </p:cNvSpPr>
          <p:nvPr/>
        </p:nvSpPr>
        <p:spPr bwMode="auto">
          <a:xfrm flipV="1">
            <a:off x="4343400" y="5257800"/>
            <a:ext cx="1588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4" name="Rectangle 87"/>
          <p:cNvSpPr>
            <a:spLocks noChangeArrowheads="1"/>
          </p:cNvSpPr>
          <p:nvPr/>
        </p:nvSpPr>
        <p:spPr bwMode="auto">
          <a:xfrm>
            <a:off x="1524000" y="5410200"/>
            <a:ext cx="2564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90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5" name="Text Box 15"/>
          <p:cNvSpPr txBox="1">
            <a:spLocks noChangeArrowheads="1"/>
          </p:cNvSpPr>
          <p:nvPr/>
        </p:nvSpPr>
        <p:spPr bwMode="auto">
          <a:xfrm>
            <a:off x="2057400" y="5715000"/>
            <a:ext cx="914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Days</a:t>
            </a:r>
          </a:p>
        </p:txBody>
      </p:sp>
      <p:sp>
        <p:nvSpPr>
          <p:cNvPr id="361" name="Line 36"/>
          <p:cNvSpPr>
            <a:spLocks noChangeShapeType="1"/>
          </p:cNvSpPr>
          <p:nvPr/>
        </p:nvSpPr>
        <p:spPr bwMode="auto">
          <a:xfrm>
            <a:off x="5867399" y="4833938"/>
            <a:ext cx="10160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2" name="Line 37"/>
          <p:cNvSpPr>
            <a:spLocks noChangeShapeType="1"/>
          </p:cNvSpPr>
          <p:nvPr/>
        </p:nvSpPr>
        <p:spPr bwMode="auto">
          <a:xfrm>
            <a:off x="5867399" y="4516438"/>
            <a:ext cx="10160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4" name="Line 52"/>
          <p:cNvSpPr>
            <a:spLocks noChangeShapeType="1"/>
          </p:cNvSpPr>
          <p:nvPr/>
        </p:nvSpPr>
        <p:spPr bwMode="auto">
          <a:xfrm>
            <a:off x="5911849" y="3200400"/>
            <a:ext cx="12700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6" name="Line 56"/>
          <p:cNvSpPr>
            <a:spLocks noChangeShapeType="1"/>
          </p:cNvSpPr>
          <p:nvPr/>
        </p:nvSpPr>
        <p:spPr bwMode="auto">
          <a:xfrm flipV="1">
            <a:off x="6375399" y="5151438"/>
            <a:ext cx="1588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7" name="Line 57"/>
          <p:cNvSpPr>
            <a:spLocks noChangeShapeType="1"/>
          </p:cNvSpPr>
          <p:nvPr/>
        </p:nvSpPr>
        <p:spPr bwMode="auto">
          <a:xfrm flipV="1">
            <a:off x="6794499" y="5151438"/>
            <a:ext cx="1588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" name="Line 58"/>
          <p:cNvSpPr>
            <a:spLocks noChangeShapeType="1"/>
          </p:cNvSpPr>
          <p:nvPr/>
        </p:nvSpPr>
        <p:spPr bwMode="auto">
          <a:xfrm flipV="1">
            <a:off x="7200899" y="5151438"/>
            <a:ext cx="1588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9" name="Line 59"/>
          <p:cNvSpPr>
            <a:spLocks noChangeShapeType="1"/>
          </p:cNvSpPr>
          <p:nvPr/>
        </p:nvSpPr>
        <p:spPr bwMode="auto">
          <a:xfrm flipV="1">
            <a:off x="7619999" y="5151438"/>
            <a:ext cx="1588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0" name="Line 60"/>
          <p:cNvSpPr>
            <a:spLocks noChangeShapeType="1"/>
          </p:cNvSpPr>
          <p:nvPr/>
        </p:nvSpPr>
        <p:spPr bwMode="auto">
          <a:xfrm flipV="1">
            <a:off x="8026399" y="5151438"/>
            <a:ext cx="1588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1" name="Freeform 76"/>
          <p:cNvSpPr>
            <a:spLocks/>
          </p:cNvSpPr>
          <p:nvPr/>
        </p:nvSpPr>
        <p:spPr bwMode="auto">
          <a:xfrm>
            <a:off x="5943599" y="3124200"/>
            <a:ext cx="2590800" cy="2001838"/>
          </a:xfrm>
          <a:custGeom>
            <a:avLst/>
            <a:gdLst>
              <a:gd name="T0" fmla="*/ 2147483647 w 3904"/>
              <a:gd name="T1" fmla="*/ 2147483647 h 488"/>
              <a:gd name="T2" fmla="*/ 2147483647 w 3904"/>
              <a:gd name="T3" fmla="*/ 2147483647 h 488"/>
              <a:gd name="T4" fmla="*/ 2147483647 w 3904"/>
              <a:gd name="T5" fmla="*/ 2147483647 h 488"/>
              <a:gd name="T6" fmla="*/ 2147483647 w 3904"/>
              <a:gd name="T7" fmla="*/ 2147483647 h 488"/>
              <a:gd name="T8" fmla="*/ 2147483647 w 3904"/>
              <a:gd name="T9" fmla="*/ 2147483647 h 488"/>
              <a:gd name="T10" fmla="*/ 2147483647 w 3904"/>
              <a:gd name="T11" fmla="*/ 2147483647 h 488"/>
              <a:gd name="T12" fmla="*/ 2147483647 w 3904"/>
              <a:gd name="T13" fmla="*/ 2147483647 h 488"/>
              <a:gd name="T14" fmla="*/ 2147483647 w 3904"/>
              <a:gd name="T15" fmla="*/ 2147483647 h 488"/>
              <a:gd name="T16" fmla="*/ 2147483647 w 3904"/>
              <a:gd name="T17" fmla="*/ 2147483647 h 488"/>
              <a:gd name="T18" fmla="*/ 2147483647 w 3904"/>
              <a:gd name="T19" fmla="*/ 2147483647 h 488"/>
              <a:gd name="T20" fmla="*/ 2147483647 w 3904"/>
              <a:gd name="T21" fmla="*/ 2147483647 h 488"/>
              <a:gd name="T22" fmla="*/ 2147483647 w 3904"/>
              <a:gd name="T23" fmla="*/ 2147483647 h 488"/>
              <a:gd name="T24" fmla="*/ 2147483647 w 3904"/>
              <a:gd name="T25" fmla="*/ 2147483647 h 488"/>
              <a:gd name="T26" fmla="*/ 2147483647 w 3904"/>
              <a:gd name="T27" fmla="*/ 2147483647 h 488"/>
              <a:gd name="T28" fmla="*/ 2147483647 w 3904"/>
              <a:gd name="T29" fmla="*/ 2147483647 h 488"/>
              <a:gd name="T30" fmla="*/ 2147483647 w 3904"/>
              <a:gd name="T31" fmla="*/ 2147483647 h 488"/>
              <a:gd name="T32" fmla="*/ 2147483647 w 3904"/>
              <a:gd name="T33" fmla="*/ 2147483647 h 488"/>
              <a:gd name="T34" fmla="*/ 2147483647 w 3904"/>
              <a:gd name="T35" fmla="*/ 2147483647 h 488"/>
              <a:gd name="T36" fmla="*/ 2147483647 w 3904"/>
              <a:gd name="T37" fmla="*/ 2147483647 h 488"/>
              <a:gd name="T38" fmla="*/ 2147483647 w 3904"/>
              <a:gd name="T39" fmla="*/ 2147483647 h 488"/>
              <a:gd name="T40" fmla="*/ 2147483647 w 3904"/>
              <a:gd name="T41" fmla="*/ 2147483647 h 488"/>
              <a:gd name="T42" fmla="*/ 2147483647 w 3904"/>
              <a:gd name="T43" fmla="*/ 2147483647 h 488"/>
              <a:gd name="T44" fmla="*/ 2147483647 w 3904"/>
              <a:gd name="T45" fmla="*/ 2147483647 h 488"/>
              <a:gd name="T46" fmla="*/ 2147483647 w 3904"/>
              <a:gd name="T47" fmla="*/ 2147483647 h 488"/>
              <a:gd name="T48" fmla="*/ 2147483647 w 3904"/>
              <a:gd name="T49" fmla="*/ 2147483647 h 488"/>
              <a:gd name="T50" fmla="*/ 2147483647 w 3904"/>
              <a:gd name="T51" fmla="*/ 2147483647 h 488"/>
              <a:gd name="T52" fmla="*/ 2147483647 w 3904"/>
              <a:gd name="T53" fmla="*/ 2147483647 h 488"/>
              <a:gd name="T54" fmla="*/ 2147483647 w 3904"/>
              <a:gd name="T55" fmla="*/ 2147483647 h 488"/>
              <a:gd name="T56" fmla="*/ 2147483647 w 3904"/>
              <a:gd name="T57" fmla="*/ 2147483647 h 488"/>
              <a:gd name="T58" fmla="*/ 2147483647 w 3904"/>
              <a:gd name="T59" fmla="*/ 2147483647 h 488"/>
              <a:gd name="T60" fmla="*/ 2147483647 w 3904"/>
              <a:gd name="T61" fmla="*/ 2147483647 h 488"/>
              <a:gd name="T62" fmla="*/ 2147483647 w 3904"/>
              <a:gd name="T63" fmla="*/ 2147483647 h 488"/>
              <a:gd name="T64" fmla="*/ 2147483647 w 3904"/>
              <a:gd name="T65" fmla="*/ 2147483647 h 488"/>
              <a:gd name="T66" fmla="*/ 2147483647 w 3904"/>
              <a:gd name="T67" fmla="*/ 2147483647 h 488"/>
              <a:gd name="T68" fmla="*/ 2147483647 w 3904"/>
              <a:gd name="T69" fmla="*/ 2147483647 h 488"/>
              <a:gd name="T70" fmla="*/ 2147483647 w 3904"/>
              <a:gd name="T71" fmla="*/ 2147483647 h 488"/>
              <a:gd name="T72" fmla="*/ 2147483647 w 3904"/>
              <a:gd name="T73" fmla="*/ 2147483647 h 488"/>
              <a:gd name="T74" fmla="*/ 2147483647 w 3904"/>
              <a:gd name="T75" fmla="*/ 2147483647 h 488"/>
              <a:gd name="T76" fmla="*/ 2147483647 w 3904"/>
              <a:gd name="T77" fmla="*/ 2147483647 h 488"/>
              <a:gd name="T78" fmla="*/ 2147483647 w 3904"/>
              <a:gd name="T79" fmla="*/ 2147483647 h 488"/>
              <a:gd name="T80" fmla="*/ 2147483647 w 3904"/>
              <a:gd name="T81" fmla="*/ 2147483647 h 488"/>
              <a:gd name="T82" fmla="*/ 2147483647 w 3904"/>
              <a:gd name="T83" fmla="*/ 2147483647 h 488"/>
              <a:gd name="T84" fmla="*/ 2147483647 w 3904"/>
              <a:gd name="T85" fmla="*/ 2147483647 h 488"/>
              <a:gd name="T86" fmla="*/ 2147483647 w 3904"/>
              <a:gd name="T87" fmla="*/ 2147483647 h 488"/>
              <a:gd name="T88" fmla="*/ 2147483647 w 3904"/>
              <a:gd name="T89" fmla="*/ 2147483647 h 488"/>
              <a:gd name="T90" fmla="*/ 2147483647 w 3904"/>
              <a:gd name="T91" fmla="*/ 2147483647 h 488"/>
              <a:gd name="T92" fmla="*/ 2147483647 w 3904"/>
              <a:gd name="T93" fmla="*/ 2147483647 h 488"/>
              <a:gd name="T94" fmla="*/ 2147483647 w 3904"/>
              <a:gd name="T95" fmla="*/ 2147483647 h 488"/>
              <a:gd name="T96" fmla="*/ 2147483647 w 3904"/>
              <a:gd name="T97" fmla="*/ 2147483647 h 488"/>
              <a:gd name="T98" fmla="*/ 2147483647 w 3904"/>
              <a:gd name="T99" fmla="*/ 2147483647 h 488"/>
              <a:gd name="T100" fmla="*/ 2147483647 w 3904"/>
              <a:gd name="T101" fmla="*/ 2147483647 h 488"/>
              <a:gd name="T102" fmla="*/ 2147483647 w 3904"/>
              <a:gd name="T103" fmla="*/ 2147483647 h 488"/>
              <a:gd name="T104" fmla="*/ 2147483647 w 3904"/>
              <a:gd name="T105" fmla="*/ 2147483647 h 488"/>
              <a:gd name="T106" fmla="*/ 2147483647 w 3904"/>
              <a:gd name="T107" fmla="*/ 2147483647 h 488"/>
              <a:gd name="T108" fmla="*/ 2147483647 w 3904"/>
              <a:gd name="T109" fmla="*/ 2147483647 h 488"/>
              <a:gd name="T110" fmla="*/ 2147483647 w 3904"/>
              <a:gd name="T111" fmla="*/ 2147483647 h 488"/>
              <a:gd name="T112" fmla="*/ 2147483647 w 3904"/>
              <a:gd name="T113" fmla="*/ 2147483647 h 488"/>
              <a:gd name="T114" fmla="*/ 2147483647 w 3904"/>
              <a:gd name="T115" fmla="*/ 2147483647 h 488"/>
              <a:gd name="T116" fmla="*/ 2147483647 w 3904"/>
              <a:gd name="T117" fmla="*/ 2147483647 h 488"/>
              <a:gd name="T118" fmla="*/ 2147483647 w 3904"/>
              <a:gd name="T119" fmla="*/ 0 h 48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904"/>
              <a:gd name="T181" fmla="*/ 0 h 488"/>
              <a:gd name="T182" fmla="*/ 3904 w 3904"/>
              <a:gd name="T183" fmla="*/ 488 h 48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904" h="488">
                <a:moveTo>
                  <a:pt x="0" y="488"/>
                </a:moveTo>
                <a:lnTo>
                  <a:pt x="0" y="488"/>
                </a:lnTo>
                <a:lnTo>
                  <a:pt x="8" y="488"/>
                </a:lnTo>
                <a:lnTo>
                  <a:pt x="8" y="376"/>
                </a:lnTo>
                <a:lnTo>
                  <a:pt x="16" y="376"/>
                </a:lnTo>
                <a:lnTo>
                  <a:pt x="16" y="352"/>
                </a:lnTo>
                <a:lnTo>
                  <a:pt x="24" y="352"/>
                </a:lnTo>
                <a:lnTo>
                  <a:pt x="24" y="344"/>
                </a:lnTo>
                <a:lnTo>
                  <a:pt x="32" y="344"/>
                </a:lnTo>
                <a:lnTo>
                  <a:pt x="32" y="336"/>
                </a:lnTo>
                <a:lnTo>
                  <a:pt x="40" y="336"/>
                </a:lnTo>
                <a:lnTo>
                  <a:pt x="40" y="320"/>
                </a:lnTo>
                <a:lnTo>
                  <a:pt x="48" y="320"/>
                </a:lnTo>
                <a:lnTo>
                  <a:pt x="56" y="320"/>
                </a:lnTo>
                <a:lnTo>
                  <a:pt x="64" y="320"/>
                </a:lnTo>
                <a:lnTo>
                  <a:pt x="72" y="320"/>
                </a:lnTo>
                <a:lnTo>
                  <a:pt x="80" y="320"/>
                </a:lnTo>
                <a:lnTo>
                  <a:pt x="80" y="312"/>
                </a:lnTo>
                <a:lnTo>
                  <a:pt x="96" y="312"/>
                </a:lnTo>
                <a:lnTo>
                  <a:pt x="104" y="312"/>
                </a:lnTo>
                <a:lnTo>
                  <a:pt x="112" y="312"/>
                </a:lnTo>
                <a:lnTo>
                  <a:pt x="112" y="304"/>
                </a:lnTo>
                <a:lnTo>
                  <a:pt x="120" y="304"/>
                </a:lnTo>
                <a:lnTo>
                  <a:pt x="128" y="304"/>
                </a:lnTo>
                <a:lnTo>
                  <a:pt x="136" y="304"/>
                </a:lnTo>
                <a:lnTo>
                  <a:pt x="136" y="296"/>
                </a:lnTo>
                <a:lnTo>
                  <a:pt x="144" y="296"/>
                </a:lnTo>
                <a:lnTo>
                  <a:pt x="152" y="296"/>
                </a:lnTo>
                <a:lnTo>
                  <a:pt x="160" y="296"/>
                </a:lnTo>
                <a:lnTo>
                  <a:pt x="168" y="296"/>
                </a:lnTo>
                <a:lnTo>
                  <a:pt x="168" y="288"/>
                </a:lnTo>
                <a:lnTo>
                  <a:pt x="176" y="288"/>
                </a:lnTo>
                <a:lnTo>
                  <a:pt x="184" y="288"/>
                </a:lnTo>
                <a:lnTo>
                  <a:pt x="200" y="288"/>
                </a:lnTo>
                <a:lnTo>
                  <a:pt x="208" y="288"/>
                </a:lnTo>
                <a:lnTo>
                  <a:pt x="216" y="288"/>
                </a:lnTo>
                <a:lnTo>
                  <a:pt x="224" y="288"/>
                </a:lnTo>
                <a:lnTo>
                  <a:pt x="232" y="288"/>
                </a:lnTo>
                <a:lnTo>
                  <a:pt x="240" y="288"/>
                </a:lnTo>
                <a:lnTo>
                  <a:pt x="248" y="288"/>
                </a:lnTo>
                <a:lnTo>
                  <a:pt x="256" y="288"/>
                </a:lnTo>
                <a:lnTo>
                  <a:pt x="256" y="280"/>
                </a:lnTo>
                <a:lnTo>
                  <a:pt x="264" y="280"/>
                </a:lnTo>
                <a:lnTo>
                  <a:pt x="272" y="280"/>
                </a:lnTo>
                <a:lnTo>
                  <a:pt x="280" y="280"/>
                </a:lnTo>
                <a:lnTo>
                  <a:pt x="296" y="280"/>
                </a:lnTo>
                <a:lnTo>
                  <a:pt x="304" y="280"/>
                </a:lnTo>
                <a:lnTo>
                  <a:pt x="312" y="280"/>
                </a:lnTo>
                <a:lnTo>
                  <a:pt x="312" y="272"/>
                </a:lnTo>
                <a:lnTo>
                  <a:pt x="320" y="272"/>
                </a:lnTo>
                <a:lnTo>
                  <a:pt x="328" y="272"/>
                </a:lnTo>
                <a:lnTo>
                  <a:pt x="336" y="272"/>
                </a:lnTo>
                <a:lnTo>
                  <a:pt x="344" y="272"/>
                </a:lnTo>
                <a:lnTo>
                  <a:pt x="352" y="272"/>
                </a:lnTo>
                <a:lnTo>
                  <a:pt x="360" y="272"/>
                </a:lnTo>
                <a:lnTo>
                  <a:pt x="360" y="264"/>
                </a:lnTo>
                <a:lnTo>
                  <a:pt x="368" y="264"/>
                </a:lnTo>
                <a:lnTo>
                  <a:pt x="376" y="264"/>
                </a:lnTo>
                <a:lnTo>
                  <a:pt x="384" y="264"/>
                </a:lnTo>
                <a:lnTo>
                  <a:pt x="400" y="264"/>
                </a:lnTo>
                <a:lnTo>
                  <a:pt x="408" y="264"/>
                </a:lnTo>
                <a:lnTo>
                  <a:pt x="416" y="264"/>
                </a:lnTo>
                <a:lnTo>
                  <a:pt x="424" y="264"/>
                </a:lnTo>
                <a:lnTo>
                  <a:pt x="432" y="264"/>
                </a:lnTo>
                <a:lnTo>
                  <a:pt x="432" y="256"/>
                </a:lnTo>
                <a:lnTo>
                  <a:pt x="440" y="256"/>
                </a:lnTo>
                <a:lnTo>
                  <a:pt x="448" y="256"/>
                </a:lnTo>
                <a:lnTo>
                  <a:pt x="456" y="256"/>
                </a:lnTo>
                <a:lnTo>
                  <a:pt x="464" y="256"/>
                </a:lnTo>
                <a:lnTo>
                  <a:pt x="472" y="256"/>
                </a:lnTo>
                <a:lnTo>
                  <a:pt x="472" y="248"/>
                </a:lnTo>
                <a:lnTo>
                  <a:pt x="480" y="248"/>
                </a:lnTo>
                <a:lnTo>
                  <a:pt x="488" y="248"/>
                </a:lnTo>
                <a:lnTo>
                  <a:pt x="504" y="248"/>
                </a:lnTo>
                <a:lnTo>
                  <a:pt x="512" y="248"/>
                </a:lnTo>
                <a:lnTo>
                  <a:pt x="520" y="248"/>
                </a:lnTo>
                <a:lnTo>
                  <a:pt x="528" y="248"/>
                </a:lnTo>
                <a:lnTo>
                  <a:pt x="536" y="248"/>
                </a:lnTo>
                <a:lnTo>
                  <a:pt x="544" y="248"/>
                </a:lnTo>
                <a:lnTo>
                  <a:pt x="552" y="248"/>
                </a:lnTo>
                <a:lnTo>
                  <a:pt x="552" y="240"/>
                </a:lnTo>
                <a:lnTo>
                  <a:pt x="560" y="240"/>
                </a:lnTo>
                <a:lnTo>
                  <a:pt x="568" y="240"/>
                </a:lnTo>
                <a:lnTo>
                  <a:pt x="576" y="240"/>
                </a:lnTo>
                <a:lnTo>
                  <a:pt x="576" y="232"/>
                </a:lnTo>
                <a:lnTo>
                  <a:pt x="584" y="232"/>
                </a:lnTo>
                <a:lnTo>
                  <a:pt x="592" y="232"/>
                </a:lnTo>
                <a:lnTo>
                  <a:pt x="608" y="232"/>
                </a:lnTo>
                <a:lnTo>
                  <a:pt x="616" y="232"/>
                </a:lnTo>
                <a:lnTo>
                  <a:pt x="616" y="224"/>
                </a:lnTo>
                <a:lnTo>
                  <a:pt x="624" y="224"/>
                </a:lnTo>
                <a:lnTo>
                  <a:pt x="632" y="224"/>
                </a:lnTo>
                <a:lnTo>
                  <a:pt x="640" y="224"/>
                </a:lnTo>
                <a:lnTo>
                  <a:pt x="640" y="216"/>
                </a:lnTo>
                <a:lnTo>
                  <a:pt x="648" y="216"/>
                </a:lnTo>
                <a:lnTo>
                  <a:pt x="656" y="216"/>
                </a:lnTo>
                <a:lnTo>
                  <a:pt x="664" y="216"/>
                </a:lnTo>
                <a:lnTo>
                  <a:pt x="672" y="216"/>
                </a:lnTo>
                <a:lnTo>
                  <a:pt x="680" y="216"/>
                </a:lnTo>
                <a:lnTo>
                  <a:pt x="688" y="216"/>
                </a:lnTo>
                <a:lnTo>
                  <a:pt x="704" y="216"/>
                </a:lnTo>
                <a:lnTo>
                  <a:pt x="712" y="216"/>
                </a:lnTo>
                <a:lnTo>
                  <a:pt x="720" y="216"/>
                </a:lnTo>
                <a:lnTo>
                  <a:pt x="728" y="216"/>
                </a:lnTo>
                <a:lnTo>
                  <a:pt x="736" y="216"/>
                </a:lnTo>
                <a:lnTo>
                  <a:pt x="744" y="216"/>
                </a:lnTo>
                <a:lnTo>
                  <a:pt x="744" y="208"/>
                </a:lnTo>
                <a:lnTo>
                  <a:pt x="752" y="208"/>
                </a:lnTo>
                <a:lnTo>
                  <a:pt x="760" y="208"/>
                </a:lnTo>
                <a:lnTo>
                  <a:pt x="768" y="208"/>
                </a:lnTo>
                <a:lnTo>
                  <a:pt x="776" y="208"/>
                </a:lnTo>
                <a:lnTo>
                  <a:pt x="784" y="208"/>
                </a:lnTo>
                <a:lnTo>
                  <a:pt x="792" y="208"/>
                </a:lnTo>
                <a:lnTo>
                  <a:pt x="808" y="208"/>
                </a:lnTo>
                <a:lnTo>
                  <a:pt x="816" y="208"/>
                </a:lnTo>
                <a:lnTo>
                  <a:pt x="824" y="208"/>
                </a:lnTo>
                <a:lnTo>
                  <a:pt x="832" y="208"/>
                </a:lnTo>
                <a:lnTo>
                  <a:pt x="840" y="208"/>
                </a:lnTo>
                <a:lnTo>
                  <a:pt x="848" y="208"/>
                </a:lnTo>
                <a:lnTo>
                  <a:pt x="848" y="200"/>
                </a:lnTo>
                <a:lnTo>
                  <a:pt x="856" y="200"/>
                </a:lnTo>
                <a:lnTo>
                  <a:pt x="864" y="200"/>
                </a:lnTo>
                <a:lnTo>
                  <a:pt x="872" y="200"/>
                </a:lnTo>
                <a:lnTo>
                  <a:pt x="880" y="200"/>
                </a:lnTo>
                <a:lnTo>
                  <a:pt x="888" y="200"/>
                </a:lnTo>
                <a:lnTo>
                  <a:pt x="896" y="200"/>
                </a:lnTo>
                <a:lnTo>
                  <a:pt x="912" y="200"/>
                </a:lnTo>
                <a:lnTo>
                  <a:pt x="920" y="200"/>
                </a:lnTo>
                <a:lnTo>
                  <a:pt x="928" y="200"/>
                </a:lnTo>
                <a:lnTo>
                  <a:pt x="928" y="192"/>
                </a:lnTo>
                <a:lnTo>
                  <a:pt x="936" y="192"/>
                </a:lnTo>
                <a:lnTo>
                  <a:pt x="944" y="192"/>
                </a:lnTo>
                <a:lnTo>
                  <a:pt x="952" y="192"/>
                </a:lnTo>
                <a:lnTo>
                  <a:pt x="960" y="192"/>
                </a:lnTo>
                <a:lnTo>
                  <a:pt x="968" y="192"/>
                </a:lnTo>
                <a:lnTo>
                  <a:pt x="976" y="192"/>
                </a:lnTo>
                <a:lnTo>
                  <a:pt x="984" y="192"/>
                </a:lnTo>
                <a:lnTo>
                  <a:pt x="992" y="192"/>
                </a:lnTo>
                <a:lnTo>
                  <a:pt x="1008" y="192"/>
                </a:lnTo>
                <a:lnTo>
                  <a:pt x="1016" y="192"/>
                </a:lnTo>
                <a:lnTo>
                  <a:pt x="1024" y="192"/>
                </a:lnTo>
                <a:lnTo>
                  <a:pt x="1032" y="192"/>
                </a:lnTo>
                <a:lnTo>
                  <a:pt x="1040" y="192"/>
                </a:lnTo>
                <a:lnTo>
                  <a:pt x="1048" y="192"/>
                </a:lnTo>
                <a:lnTo>
                  <a:pt x="1056" y="192"/>
                </a:lnTo>
                <a:lnTo>
                  <a:pt x="1064" y="192"/>
                </a:lnTo>
                <a:lnTo>
                  <a:pt x="1064" y="184"/>
                </a:lnTo>
                <a:lnTo>
                  <a:pt x="1072" y="184"/>
                </a:lnTo>
                <a:lnTo>
                  <a:pt x="1080" y="184"/>
                </a:lnTo>
                <a:lnTo>
                  <a:pt x="1088" y="184"/>
                </a:lnTo>
                <a:lnTo>
                  <a:pt x="1096" y="184"/>
                </a:lnTo>
                <a:lnTo>
                  <a:pt x="1112" y="184"/>
                </a:lnTo>
                <a:lnTo>
                  <a:pt x="1120" y="184"/>
                </a:lnTo>
                <a:lnTo>
                  <a:pt x="1128" y="184"/>
                </a:lnTo>
                <a:lnTo>
                  <a:pt x="1136" y="184"/>
                </a:lnTo>
                <a:lnTo>
                  <a:pt x="1144" y="184"/>
                </a:lnTo>
                <a:lnTo>
                  <a:pt x="1144" y="176"/>
                </a:lnTo>
                <a:lnTo>
                  <a:pt x="1152" y="176"/>
                </a:lnTo>
                <a:lnTo>
                  <a:pt x="1160" y="176"/>
                </a:lnTo>
                <a:lnTo>
                  <a:pt x="1168" y="176"/>
                </a:lnTo>
                <a:lnTo>
                  <a:pt x="1176" y="176"/>
                </a:lnTo>
                <a:lnTo>
                  <a:pt x="1184" y="176"/>
                </a:lnTo>
                <a:lnTo>
                  <a:pt x="1192" y="176"/>
                </a:lnTo>
                <a:lnTo>
                  <a:pt x="1200" y="176"/>
                </a:lnTo>
                <a:lnTo>
                  <a:pt x="1216" y="176"/>
                </a:lnTo>
                <a:lnTo>
                  <a:pt x="1224" y="176"/>
                </a:lnTo>
                <a:lnTo>
                  <a:pt x="1224" y="168"/>
                </a:lnTo>
                <a:lnTo>
                  <a:pt x="1232" y="168"/>
                </a:lnTo>
                <a:lnTo>
                  <a:pt x="1240" y="168"/>
                </a:lnTo>
                <a:lnTo>
                  <a:pt x="1248" y="168"/>
                </a:lnTo>
                <a:lnTo>
                  <a:pt x="1256" y="168"/>
                </a:lnTo>
                <a:lnTo>
                  <a:pt x="1264" y="168"/>
                </a:lnTo>
                <a:lnTo>
                  <a:pt x="1272" y="168"/>
                </a:lnTo>
                <a:lnTo>
                  <a:pt x="1280" y="168"/>
                </a:lnTo>
                <a:lnTo>
                  <a:pt x="1288" y="168"/>
                </a:lnTo>
                <a:lnTo>
                  <a:pt x="1296" y="168"/>
                </a:lnTo>
                <a:lnTo>
                  <a:pt x="1296" y="160"/>
                </a:lnTo>
                <a:lnTo>
                  <a:pt x="1304" y="160"/>
                </a:lnTo>
                <a:lnTo>
                  <a:pt x="1320" y="160"/>
                </a:lnTo>
                <a:lnTo>
                  <a:pt x="1328" y="160"/>
                </a:lnTo>
                <a:lnTo>
                  <a:pt x="1336" y="160"/>
                </a:lnTo>
                <a:lnTo>
                  <a:pt x="1344" y="160"/>
                </a:lnTo>
                <a:lnTo>
                  <a:pt x="1352" y="160"/>
                </a:lnTo>
                <a:lnTo>
                  <a:pt x="1360" y="160"/>
                </a:lnTo>
                <a:lnTo>
                  <a:pt x="1368" y="160"/>
                </a:lnTo>
                <a:lnTo>
                  <a:pt x="1376" y="160"/>
                </a:lnTo>
                <a:lnTo>
                  <a:pt x="1376" y="152"/>
                </a:lnTo>
                <a:lnTo>
                  <a:pt x="1384" y="152"/>
                </a:lnTo>
                <a:lnTo>
                  <a:pt x="1392" y="152"/>
                </a:lnTo>
                <a:lnTo>
                  <a:pt x="1400" y="152"/>
                </a:lnTo>
                <a:lnTo>
                  <a:pt x="1416" y="152"/>
                </a:lnTo>
                <a:lnTo>
                  <a:pt x="1424" y="152"/>
                </a:lnTo>
                <a:lnTo>
                  <a:pt x="1424" y="144"/>
                </a:lnTo>
                <a:lnTo>
                  <a:pt x="1432" y="144"/>
                </a:lnTo>
                <a:lnTo>
                  <a:pt x="1440" y="144"/>
                </a:lnTo>
                <a:lnTo>
                  <a:pt x="1448" y="144"/>
                </a:lnTo>
                <a:lnTo>
                  <a:pt x="1456" y="144"/>
                </a:lnTo>
                <a:lnTo>
                  <a:pt x="1464" y="144"/>
                </a:lnTo>
                <a:lnTo>
                  <a:pt x="1472" y="144"/>
                </a:lnTo>
                <a:lnTo>
                  <a:pt x="1480" y="144"/>
                </a:lnTo>
                <a:lnTo>
                  <a:pt x="1488" y="144"/>
                </a:lnTo>
                <a:lnTo>
                  <a:pt x="1496" y="144"/>
                </a:lnTo>
                <a:lnTo>
                  <a:pt x="1504" y="144"/>
                </a:lnTo>
                <a:lnTo>
                  <a:pt x="1520" y="144"/>
                </a:lnTo>
                <a:lnTo>
                  <a:pt x="1528" y="144"/>
                </a:lnTo>
                <a:lnTo>
                  <a:pt x="1536" y="144"/>
                </a:lnTo>
                <a:lnTo>
                  <a:pt x="1544" y="144"/>
                </a:lnTo>
                <a:lnTo>
                  <a:pt x="1552" y="144"/>
                </a:lnTo>
                <a:lnTo>
                  <a:pt x="1560" y="144"/>
                </a:lnTo>
                <a:lnTo>
                  <a:pt x="1568" y="144"/>
                </a:lnTo>
                <a:lnTo>
                  <a:pt x="1576" y="144"/>
                </a:lnTo>
                <a:lnTo>
                  <a:pt x="1584" y="144"/>
                </a:lnTo>
                <a:lnTo>
                  <a:pt x="1592" y="144"/>
                </a:lnTo>
                <a:lnTo>
                  <a:pt x="1600" y="144"/>
                </a:lnTo>
                <a:lnTo>
                  <a:pt x="1608" y="144"/>
                </a:lnTo>
                <a:lnTo>
                  <a:pt x="1624" y="144"/>
                </a:lnTo>
                <a:lnTo>
                  <a:pt x="1632" y="144"/>
                </a:lnTo>
                <a:lnTo>
                  <a:pt x="1640" y="144"/>
                </a:lnTo>
                <a:lnTo>
                  <a:pt x="1648" y="144"/>
                </a:lnTo>
                <a:lnTo>
                  <a:pt x="1656" y="144"/>
                </a:lnTo>
                <a:lnTo>
                  <a:pt x="1664" y="144"/>
                </a:lnTo>
                <a:lnTo>
                  <a:pt x="1672" y="144"/>
                </a:lnTo>
                <a:lnTo>
                  <a:pt x="1680" y="144"/>
                </a:lnTo>
                <a:lnTo>
                  <a:pt x="1688" y="144"/>
                </a:lnTo>
                <a:lnTo>
                  <a:pt x="1696" y="144"/>
                </a:lnTo>
                <a:lnTo>
                  <a:pt x="1704" y="144"/>
                </a:lnTo>
                <a:lnTo>
                  <a:pt x="1712" y="144"/>
                </a:lnTo>
                <a:lnTo>
                  <a:pt x="1728" y="144"/>
                </a:lnTo>
                <a:lnTo>
                  <a:pt x="1736" y="144"/>
                </a:lnTo>
                <a:lnTo>
                  <a:pt x="1744" y="144"/>
                </a:lnTo>
                <a:lnTo>
                  <a:pt x="1744" y="136"/>
                </a:lnTo>
                <a:lnTo>
                  <a:pt x="1752" y="136"/>
                </a:lnTo>
                <a:lnTo>
                  <a:pt x="1760" y="136"/>
                </a:lnTo>
                <a:lnTo>
                  <a:pt x="1768" y="136"/>
                </a:lnTo>
                <a:lnTo>
                  <a:pt x="1776" y="136"/>
                </a:lnTo>
                <a:lnTo>
                  <a:pt x="1784" y="136"/>
                </a:lnTo>
                <a:lnTo>
                  <a:pt x="1792" y="136"/>
                </a:lnTo>
                <a:lnTo>
                  <a:pt x="1800" y="136"/>
                </a:lnTo>
                <a:lnTo>
                  <a:pt x="1808" y="136"/>
                </a:lnTo>
                <a:lnTo>
                  <a:pt x="1824" y="136"/>
                </a:lnTo>
                <a:lnTo>
                  <a:pt x="1832" y="136"/>
                </a:lnTo>
                <a:lnTo>
                  <a:pt x="1840" y="136"/>
                </a:lnTo>
                <a:lnTo>
                  <a:pt x="1848" y="136"/>
                </a:lnTo>
                <a:lnTo>
                  <a:pt x="1856" y="136"/>
                </a:lnTo>
                <a:lnTo>
                  <a:pt x="1864" y="136"/>
                </a:lnTo>
                <a:lnTo>
                  <a:pt x="1872" y="136"/>
                </a:lnTo>
                <a:lnTo>
                  <a:pt x="1880" y="136"/>
                </a:lnTo>
                <a:lnTo>
                  <a:pt x="1888" y="136"/>
                </a:lnTo>
                <a:lnTo>
                  <a:pt x="1896" y="136"/>
                </a:lnTo>
                <a:lnTo>
                  <a:pt x="1904" y="136"/>
                </a:lnTo>
                <a:lnTo>
                  <a:pt x="1912" y="136"/>
                </a:lnTo>
                <a:lnTo>
                  <a:pt x="1928" y="136"/>
                </a:lnTo>
                <a:lnTo>
                  <a:pt x="1936" y="136"/>
                </a:lnTo>
                <a:lnTo>
                  <a:pt x="1944" y="136"/>
                </a:lnTo>
                <a:lnTo>
                  <a:pt x="1944" y="128"/>
                </a:lnTo>
                <a:lnTo>
                  <a:pt x="1952" y="128"/>
                </a:lnTo>
                <a:lnTo>
                  <a:pt x="1960" y="128"/>
                </a:lnTo>
                <a:lnTo>
                  <a:pt x="1968" y="128"/>
                </a:lnTo>
                <a:lnTo>
                  <a:pt x="1976" y="128"/>
                </a:lnTo>
                <a:lnTo>
                  <a:pt x="1984" y="128"/>
                </a:lnTo>
                <a:lnTo>
                  <a:pt x="1992" y="128"/>
                </a:lnTo>
                <a:lnTo>
                  <a:pt x="2000" y="128"/>
                </a:lnTo>
                <a:lnTo>
                  <a:pt x="2008" y="128"/>
                </a:lnTo>
                <a:lnTo>
                  <a:pt x="2016" y="128"/>
                </a:lnTo>
                <a:lnTo>
                  <a:pt x="2032" y="128"/>
                </a:lnTo>
                <a:lnTo>
                  <a:pt x="2040" y="128"/>
                </a:lnTo>
                <a:lnTo>
                  <a:pt x="2040" y="120"/>
                </a:lnTo>
                <a:lnTo>
                  <a:pt x="2048" y="120"/>
                </a:lnTo>
                <a:lnTo>
                  <a:pt x="2056" y="120"/>
                </a:lnTo>
                <a:lnTo>
                  <a:pt x="2064" y="120"/>
                </a:lnTo>
                <a:lnTo>
                  <a:pt x="2072" y="120"/>
                </a:lnTo>
                <a:lnTo>
                  <a:pt x="2080" y="120"/>
                </a:lnTo>
                <a:lnTo>
                  <a:pt x="2088" y="120"/>
                </a:lnTo>
                <a:lnTo>
                  <a:pt x="2096" y="120"/>
                </a:lnTo>
                <a:lnTo>
                  <a:pt x="2104" y="120"/>
                </a:lnTo>
                <a:lnTo>
                  <a:pt x="2112" y="120"/>
                </a:lnTo>
                <a:lnTo>
                  <a:pt x="2120" y="120"/>
                </a:lnTo>
                <a:lnTo>
                  <a:pt x="2136" y="120"/>
                </a:lnTo>
                <a:lnTo>
                  <a:pt x="2136" y="112"/>
                </a:lnTo>
                <a:lnTo>
                  <a:pt x="2144" y="112"/>
                </a:lnTo>
                <a:lnTo>
                  <a:pt x="2152" y="112"/>
                </a:lnTo>
                <a:lnTo>
                  <a:pt x="2160" y="112"/>
                </a:lnTo>
                <a:lnTo>
                  <a:pt x="2168" y="112"/>
                </a:lnTo>
                <a:lnTo>
                  <a:pt x="2176" y="112"/>
                </a:lnTo>
                <a:lnTo>
                  <a:pt x="2184" y="112"/>
                </a:lnTo>
                <a:lnTo>
                  <a:pt x="2184" y="104"/>
                </a:lnTo>
                <a:lnTo>
                  <a:pt x="2192" y="104"/>
                </a:lnTo>
                <a:lnTo>
                  <a:pt x="2200" y="104"/>
                </a:lnTo>
                <a:lnTo>
                  <a:pt x="2208" y="104"/>
                </a:lnTo>
                <a:lnTo>
                  <a:pt x="2216" y="104"/>
                </a:lnTo>
                <a:lnTo>
                  <a:pt x="2216" y="96"/>
                </a:lnTo>
                <a:lnTo>
                  <a:pt x="2232" y="96"/>
                </a:lnTo>
                <a:lnTo>
                  <a:pt x="2240" y="96"/>
                </a:lnTo>
                <a:lnTo>
                  <a:pt x="2248" y="96"/>
                </a:lnTo>
                <a:lnTo>
                  <a:pt x="2256" y="96"/>
                </a:lnTo>
                <a:lnTo>
                  <a:pt x="2264" y="96"/>
                </a:lnTo>
                <a:lnTo>
                  <a:pt x="2272" y="96"/>
                </a:lnTo>
                <a:lnTo>
                  <a:pt x="2280" y="96"/>
                </a:lnTo>
                <a:lnTo>
                  <a:pt x="2288" y="96"/>
                </a:lnTo>
                <a:lnTo>
                  <a:pt x="2296" y="96"/>
                </a:lnTo>
                <a:lnTo>
                  <a:pt x="2304" y="96"/>
                </a:lnTo>
                <a:lnTo>
                  <a:pt x="2312" y="96"/>
                </a:lnTo>
                <a:lnTo>
                  <a:pt x="2320" y="96"/>
                </a:lnTo>
                <a:lnTo>
                  <a:pt x="2336" y="96"/>
                </a:lnTo>
                <a:lnTo>
                  <a:pt x="2344" y="96"/>
                </a:lnTo>
                <a:lnTo>
                  <a:pt x="2352" y="96"/>
                </a:lnTo>
                <a:lnTo>
                  <a:pt x="2352" y="88"/>
                </a:lnTo>
                <a:lnTo>
                  <a:pt x="2360" y="88"/>
                </a:lnTo>
                <a:lnTo>
                  <a:pt x="2368" y="88"/>
                </a:lnTo>
                <a:lnTo>
                  <a:pt x="2376" y="88"/>
                </a:lnTo>
                <a:lnTo>
                  <a:pt x="2384" y="88"/>
                </a:lnTo>
                <a:lnTo>
                  <a:pt x="2392" y="88"/>
                </a:lnTo>
                <a:lnTo>
                  <a:pt x="2400" y="88"/>
                </a:lnTo>
                <a:lnTo>
                  <a:pt x="2408" y="88"/>
                </a:lnTo>
                <a:lnTo>
                  <a:pt x="2416" y="88"/>
                </a:lnTo>
                <a:lnTo>
                  <a:pt x="2424" y="88"/>
                </a:lnTo>
                <a:lnTo>
                  <a:pt x="2440" y="88"/>
                </a:lnTo>
                <a:lnTo>
                  <a:pt x="2448" y="88"/>
                </a:lnTo>
                <a:lnTo>
                  <a:pt x="2456" y="88"/>
                </a:lnTo>
                <a:lnTo>
                  <a:pt x="2464" y="88"/>
                </a:lnTo>
                <a:lnTo>
                  <a:pt x="2472" y="88"/>
                </a:lnTo>
                <a:lnTo>
                  <a:pt x="2480" y="88"/>
                </a:lnTo>
                <a:lnTo>
                  <a:pt x="2488" y="88"/>
                </a:lnTo>
                <a:lnTo>
                  <a:pt x="2496" y="88"/>
                </a:lnTo>
                <a:lnTo>
                  <a:pt x="2504" y="88"/>
                </a:lnTo>
                <a:lnTo>
                  <a:pt x="2504" y="80"/>
                </a:lnTo>
                <a:lnTo>
                  <a:pt x="2512" y="80"/>
                </a:lnTo>
                <a:lnTo>
                  <a:pt x="2520" y="80"/>
                </a:lnTo>
                <a:lnTo>
                  <a:pt x="2528" y="80"/>
                </a:lnTo>
                <a:lnTo>
                  <a:pt x="2544" y="80"/>
                </a:lnTo>
                <a:lnTo>
                  <a:pt x="2552" y="80"/>
                </a:lnTo>
                <a:lnTo>
                  <a:pt x="2560" y="80"/>
                </a:lnTo>
                <a:lnTo>
                  <a:pt x="2568" y="80"/>
                </a:lnTo>
                <a:lnTo>
                  <a:pt x="2576" y="80"/>
                </a:lnTo>
                <a:lnTo>
                  <a:pt x="2584" y="80"/>
                </a:lnTo>
                <a:lnTo>
                  <a:pt x="2592" y="80"/>
                </a:lnTo>
                <a:lnTo>
                  <a:pt x="2600" y="80"/>
                </a:lnTo>
                <a:lnTo>
                  <a:pt x="2608" y="80"/>
                </a:lnTo>
                <a:lnTo>
                  <a:pt x="2616" y="80"/>
                </a:lnTo>
                <a:lnTo>
                  <a:pt x="2624" y="80"/>
                </a:lnTo>
                <a:lnTo>
                  <a:pt x="2640" y="80"/>
                </a:lnTo>
                <a:lnTo>
                  <a:pt x="2648" y="80"/>
                </a:lnTo>
                <a:lnTo>
                  <a:pt x="2656" y="80"/>
                </a:lnTo>
                <a:lnTo>
                  <a:pt x="2664" y="80"/>
                </a:lnTo>
                <a:lnTo>
                  <a:pt x="2672" y="80"/>
                </a:lnTo>
                <a:lnTo>
                  <a:pt x="2680" y="80"/>
                </a:lnTo>
                <a:lnTo>
                  <a:pt x="2688" y="80"/>
                </a:lnTo>
                <a:lnTo>
                  <a:pt x="2696" y="80"/>
                </a:lnTo>
                <a:lnTo>
                  <a:pt x="2704" y="80"/>
                </a:lnTo>
                <a:lnTo>
                  <a:pt x="2712" y="80"/>
                </a:lnTo>
                <a:lnTo>
                  <a:pt x="2720" y="80"/>
                </a:lnTo>
                <a:lnTo>
                  <a:pt x="2728" y="80"/>
                </a:lnTo>
                <a:lnTo>
                  <a:pt x="2744" y="80"/>
                </a:lnTo>
                <a:lnTo>
                  <a:pt x="2752" y="80"/>
                </a:lnTo>
                <a:lnTo>
                  <a:pt x="2760" y="80"/>
                </a:lnTo>
                <a:lnTo>
                  <a:pt x="2768" y="80"/>
                </a:lnTo>
                <a:lnTo>
                  <a:pt x="2776" y="80"/>
                </a:lnTo>
                <a:lnTo>
                  <a:pt x="2784" y="80"/>
                </a:lnTo>
                <a:lnTo>
                  <a:pt x="2792" y="80"/>
                </a:lnTo>
                <a:lnTo>
                  <a:pt x="2800" y="80"/>
                </a:lnTo>
                <a:lnTo>
                  <a:pt x="2800" y="72"/>
                </a:lnTo>
                <a:lnTo>
                  <a:pt x="2808" y="72"/>
                </a:lnTo>
                <a:lnTo>
                  <a:pt x="2816" y="72"/>
                </a:lnTo>
                <a:lnTo>
                  <a:pt x="2824" y="72"/>
                </a:lnTo>
                <a:lnTo>
                  <a:pt x="2832" y="72"/>
                </a:lnTo>
                <a:lnTo>
                  <a:pt x="2848" y="72"/>
                </a:lnTo>
                <a:lnTo>
                  <a:pt x="2856" y="72"/>
                </a:lnTo>
                <a:lnTo>
                  <a:pt x="2864" y="72"/>
                </a:lnTo>
                <a:lnTo>
                  <a:pt x="2872" y="72"/>
                </a:lnTo>
                <a:lnTo>
                  <a:pt x="2880" y="72"/>
                </a:lnTo>
                <a:lnTo>
                  <a:pt x="2888" y="72"/>
                </a:lnTo>
                <a:lnTo>
                  <a:pt x="2896" y="72"/>
                </a:lnTo>
                <a:lnTo>
                  <a:pt x="2904" y="72"/>
                </a:lnTo>
                <a:lnTo>
                  <a:pt x="2912" y="72"/>
                </a:lnTo>
                <a:lnTo>
                  <a:pt x="2920" y="72"/>
                </a:lnTo>
                <a:lnTo>
                  <a:pt x="2928" y="72"/>
                </a:lnTo>
                <a:lnTo>
                  <a:pt x="2936" y="72"/>
                </a:lnTo>
                <a:lnTo>
                  <a:pt x="2952" y="72"/>
                </a:lnTo>
                <a:lnTo>
                  <a:pt x="2952" y="64"/>
                </a:lnTo>
                <a:lnTo>
                  <a:pt x="2960" y="64"/>
                </a:lnTo>
                <a:lnTo>
                  <a:pt x="2968" y="64"/>
                </a:lnTo>
                <a:lnTo>
                  <a:pt x="2976" y="64"/>
                </a:lnTo>
                <a:lnTo>
                  <a:pt x="2984" y="64"/>
                </a:lnTo>
                <a:lnTo>
                  <a:pt x="2992" y="64"/>
                </a:lnTo>
                <a:lnTo>
                  <a:pt x="2992" y="56"/>
                </a:lnTo>
                <a:lnTo>
                  <a:pt x="3000" y="56"/>
                </a:lnTo>
                <a:lnTo>
                  <a:pt x="3008" y="56"/>
                </a:lnTo>
                <a:lnTo>
                  <a:pt x="3016" y="56"/>
                </a:lnTo>
                <a:lnTo>
                  <a:pt x="3024" y="56"/>
                </a:lnTo>
                <a:lnTo>
                  <a:pt x="3032" y="56"/>
                </a:lnTo>
                <a:lnTo>
                  <a:pt x="3048" y="56"/>
                </a:lnTo>
                <a:lnTo>
                  <a:pt x="3056" y="56"/>
                </a:lnTo>
                <a:lnTo>
                  <a:pt x="3064" y="56"/>
                </a:lnTo>
                <a:lnTo>
                  <a:pt x="3072" y="56"/>
                </a:lnTo>
                <a:lnTo>
                  <a:pt x="3080" y="56"/>
                </a:lnTo>
                <a:lnTo>
                  <a:pt x="3088" y="56"/>
                </a:lnTo>
                <a:lnTo>
                  <a:pt x="3096" y="56"/>
                </a:lnTo>
                <a:lnTo>
                  <a:pt x="3096" y="48"/>
                </a:lnTo>
                <a:lnTo>
                  <a:pt x="3104" y="48"/>
                </a:lnTo>
                <a:lnTo>
                  <a:pt x="3112" y="48"/>
                </a:lnTo>
                <a:lnTo>
                  <a:pt x="3120" y="48"/>
                </a:lnTo>
                <a:lnTo>
                  <a:pt x="3128" y="48"/>
                </a:lnTo>
                <a:lnTo>
                  <a:pt x="3136" y="48"/>
                </a:lnTo>
                <a:lnTo>
                  <a:pt x="3152" y="48"/>
                </a:lnTo>
                <a:lnTo>
                  <a:pt x="3160" y="48"/>
                </a:lnTo>
                <a:lnTo>
                  <a:pt x="3168" y="48"/>
                </a:lnTo>
                <a:lnTo>
                  <a:pt x="3176" y="48"/>
                </a:lnTo>
                <a:lnTo>
                  <a:pt x="3184" y="48"/>
                </a:lnTo>
                <a:lnTo>
                  <a:pt x="3192" y="48"/>
                </a:lnTo>
                <a:lnTo>
                  <a:pt x="3200" y="48"/>
                </a:lnTo>
                <a:lnTo>
                  <a:pt x="3208" y="48"/>
                </a:lnTo>
                <a:lnTo>
                  <a:pt x="3216" y="48"/>
                </a:lnTo>
                <a:lnTo>
                  <a:pt x="3224" y="48"/>
                </a:lnTo>
                <a:lnTo>
                  <a:pt x="3232" y="48"/>
                </a:lnTo>
                <a:lnTo>
                  <a:pt x="3240" y="48"/>
                </a:lnTo>
                <a:lnTo>
                  <a:pt x="3256" y="48"/>
                </a:lnTo>
                <a:lnTo>
                  <a:pt x="3264" y="48"/>
                </a:lnTo>
                <a:lnTo>
                  <a:pt x="3272" y="48"/>
                </a:lnTo>
                <a:lnTo>
                  <a:pt x="3280" y="48"/>
                </a:lnTo>
                <a:lnTo>
                  <a:pt x="3288" y="48"/>
                </a:lnTo>
                <a:lnTo>
                  <a:pt x="3296" y="48"/>
                </a:lnTo>
                <a:lnTo>
                  <a:pt x="3304" y="48"/>
                </a:lnTo>
                <a:lnTo>
                  <a:pt x="3312" y="48"/>
                </a:lnTo>
                <a:lnTo>
                  <a:pt x="3312" y="40"/>
                </a:lnTo>
                <a:lnTo>
                  <a:pt x="3320" y="40"/>
                </a:lnTo>
                <a:lnTo>
                  <a:pt x="3328" y="40"/>
                </a:lnTo>
                <a:lnTo>
                  <a:pt x="3328" y="32"/>
                </a:lnTo>
                <a:lnTo>
                  <a:pt x="3336" y="32"/>
                </a:lnTo>
                <a:lnTo>
                  <a:pt x="3344" y="32"/>
                </a:lnTo>
                <a:lnTo>
                  <a:pt x="3360" y="32"/>
                </a:lnTo>
                <a:lnTo>
                  <a:pt x="3368" y="32"/>
                </a:lnTo>
                <a:lnTo>
                  <a:pt x="3376" y="32"/>
                </a:lnTo>
                <a:lnTo>
                  <a:pt x="3384" y="32"/>
                </a:lnTo>
                <a:lnTo>
                  <a:pt x="3392" y="32"/>
                </a:lnTo>
                <a:lnTo>
                  <a:pt x="3400" y="32"/>
                </a:lnTo>
                <a:lnTo>
                  <a:pt x="3408" y="32"/>
                </a:lnTo>
                <a:lnTo>
                  <a:pt x="3416" y="32"/>
                </a:lnTo>
                <a:lnTo>
                  <a:pt x="3424" y="32"/>
                </a:lnTo>
                <a:lnTo>
                  <a:pt x="3432" y="32"/>
                </a:lnTo>
                <a:lnTo>
                  <a:pt x="3440" y="32"/>
                </a:lnTo>
                <a:lnTo>
                  <a:pt x="3456" y="32"/>
                </a:lnTo>
                <a:lnTo>
                  <a:pt x="3464" y="32"/>
                </a:lnTo>
                <a:lnTo>
                  <a:pt x="3472" y="32"/>
                </a:lnTo>
                <a:lnTo>
                  <a:pt x="3480" y="32"/>
                </a:lnTo>
                <a:lnTo>
                  <a:pt x="3488" y="32"/>
                </a:lnTo>
                <a:lnTo>
                  <a:pt x="3496" y="32"/>
                </a:lnTo>
                <a:lnTo>
                  <a:pt x="3504" y="32"/>
                </a:lnTo>
                <a:lnTo>
                  <a:pt x="3512" y="32"/>
                </a:lnTo>
                <a:lnTo>
                  <a:pt x="3520" y="32"/>
                </a:lnTo>
                <a:lnTo>
                  <a:pt x="3520" y="24"/>
                </a:lnTo>
                <a:lnTo>
                  <a:pt x="3528" y="24"/>
                </a:lnTo>
                <a:lnTo>
                  <a:pt x="3536" y="24"/>
                </a:lnTo>
                <a:lnTo>
                  <a:pt x="3544" y="24"/>
                </a:lnTo>
                <a:lnTo>
                  <a:pt x="3560" y="24"/>
                </a:lnTo>
                <a:lnTo>
                  <a:pt x="3568" y="24"/>
                </a:lnTo>
                <a:lnTo>
                  <a:pt x="3576" y="24"/>
                </a:lnTo>
                <a:lnTo>
                  <a:pt x="3584" y="24"/>
                </a:lnTo>
                <a:lnTo>
                  <a:pt x="3592" y="24"/>
                </a:lnTo>
                <a:lnTo>
                  <a:pt x="3592" y="16"/>
                </a:lnTo>
                <a:lnTo>
                  <a:pt x="3600" y="16"/>
                </a:lnTo>
                <a:lnTo>
                  <a:pt x="3608" y="16"/>
                </a:lnTo>
                <a:lnTo>
                  <a:pt x="3616" y="16"/>
                </a:lnTo>
                <a:lnTo>
                  <a:pt x="3624" y="16"/>
                </a:lnTo>
                <a:lnTo>
                  <a:pt x="3632" y="16"/>
                </a:lnTo>
                <a:lnTo>
                  <a:pt x="3640" y="16"/>
                </a:lnTo>
                <a:lnTo>
                  <a:pt x="3648" y="16"/>
                </a:lnTo>
                <a:lnTo>
                  <a:pt x="3664" y="16"/>
                </a:lnTo>
                <a:lnTo>
                  <a:pt x="3672" y="16"/>
                </a:lnTo>
                <a:lnTo>
                  <a:pt x="3680" y="16"/>
                </a:lnTo>
                <a:lnTo>
                  <a:pt x="3688" y="16"/>
                </a:lnTo>
                <a:lnTo>
                  <a:pt x="3696" y="16"/>
                </a:lnTo>
                <a:lnTo>
                  <a:pt x="3704" y="16"/>
                </a:lnTo>
                <a:lnTo>
                  <a:pt x="3712" y="16"/>
                </a:lnTo>
                <a:lnTo>
                  <a:pt x="3720" y="16"/>
                </a:lnTo>
                <a:lnTo>
                  <a:pt x="3728" y="16"/>
                </a:lnTo>
                <a:lnTo>
                  <a:pt x="3728" y="8"/>
                </a:lnTo>
                <a:lnTo>
                  <a:pt x="3736" y="8"/>
                </a:lnTo>
                <a:lnTo>
                  <a:pt x="3744" y="8"/>
                </a:lnTo>
                <a:lnTo>
                  <a:pt x="3752" y="8"/>
                </a:lnTo>
                <a:lnTo>
                  <a:pt x="3768" y="8"/>
                </a:lnTo>
                <a:lnTo>
                  <a:pt x="3776" y="8"/>
                </a:lnTo>
                <a:lnTo>
                  <a:pt x="3784" y="8"/>
                </a:lnTo>
                <a:lnTo>
                  <a:pt x="3792" y="8"/>
                </a:lnTo>
                <a:lnTo>
                  <a:pt x="3800" y="8"/>
                </a:lnTo>
                <a:lnTo>
                  <a:pt x="3808" y="8"/>
                </a:lnTo>
                <a:lnTo>
                  <a:pt x="3816" y="8"/>
                </a:lnTo>
                <a:lnTo>
                  <a:pt x="3824" y="8"/>
                </a:lnTo>
                <a:lnTo>
                  <a:pt x="3832" y="8"/>
                </a:lnTo>
                <a:lnTo>
                  <a:pt x="3840" y="8"/>
                </a:lnTo>
                <a:lnTo>
                  <a:pt x="3848" y="8"/>
                </a:lnTo>
                <a:lnTo>
                  <a:pt x="3848" y="0"/>
                </a:lnTo>
                <a:lnTo>
                  <a:pt x="3864" y="0"/>
                </a:lnTo>
                <a:lnTo>
                  <a:pt x="3872" y="0"/>
                </a:lnTo>
                <a:lnTo>
                  <a:pt x="3880" y="0"/>
                </a:lnTo>
                <a:lnTo>
                  <a:pt x="3888" y="0"/>
                </a:lnTo>
                <a:lnTo>
                  <a:pt x="3896" y="0"/>
                </a:lnTo>
                <a:lnTo>
                  <a:pt x="3904" y="0"/>
                </a:lnTo>
              </a:path>
            </a:pathLst>
          </a:cu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73" name="Rectangle 78"/>
          <p:cNvSpPr>
            <a:spLocks noChangeArrowheads="1"/>
          </p:cNvSpPr>
          <p:nvPr/>
        </p:nvSpPr>
        <p:spPr bwMode="auto">
          <a:xfrm>
            <a:off x="5683249" y="4876800"/>
            <a:ext cx="1154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74" name="Rectangle 81"/>
          <p:cNvSpPr>
            <a:spLocks noChangeArrowheads="1"/>
          </p:cNvSpPr>
          <p:nvPr/>
        </p:nvSpPr>
        <p:spPr bwMode="auto">
          <a:xfrm>
            <a:off x="5867400" y="5227638"/>
            <a:ext cx="1282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75" name="Rectangle 84"/>
          <p:cNvSpPr>
            <a:spLocks noChangeArrowheads="1"/>
          </p:cNvSpPr>
          <p:nvPr/>
        </p:nvSpPr>
        <p:spPr bwMode="auto">
          <a:xfrm>
            <a:off x="6216649" y="5257800"/>
            <a:ext cx="2564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90</a:t>
            </a:r>
          </a:p>
        </p:txBody>
      </p:sp>
      <p:sp>
        <p:nvSpPr>
          <p:cNvPr id="376" name="Rectangle 87"/>
          <p:cNvSpPr>
            <a:spLocks noChangeArrowheads="1"/>
          </p:cNvSpPr>
          <p:nvPr/>
        </p:nvSpPr>
        <p:spPr bwMode="auto">
          <a:xfrm>
            <a:off x="6597649" y="5257800"/>
            <a:ext cx="3847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180</a:t>
            </a:r>
          </a:p>
        </p:txBody>
      </p:sp>
      <p:sp>
        <p:nvSpPr>
          <p:cNvPr id="377" name="Rectangle 90"/>
          <p:cNvSpPr>
            <a:spLocks noChangeArrowheads="1"/>
          </p:cNvSpPr>
          <p:nvPr/>
        </p:nvSpPr>
        <p:spPr bwMode="auto">
          <a:xfrm>
            <a:off x="7238999" y="5257800"/>
            <a:ext cx="3847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270</a:t>
            </a:r>
          </a:p>
        </p:txBody>
      </p:sp>
      <p:sp>
        <p:nvSpPr>
          <p:cNvPr id="378" name="Rectangle 93"/>
          <p:cNvSpPr>
            <a:spLocks noChangeArrowheads="1"/>
          </p:cNvSpPr>
          <p:nvPr/>
        </p:nvSpPr>
        <p:spPr bwMode="auto">
          <a:xfrm>
            <a:off x="7924799" y="5257800"/>
            <a:ext cx="3847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360</a:t>
            </a:r>
          </a:p>
        </p:txBody>
      </p:sp>
      <p:sp>
        <p:nvSpPr>
          <p:cNvPr id="379" name="Rectangle 96"/>
          <p:cNvSpPr>
            <a:spLocks noChangeArrowheads="1"/>
          </p:cNvSpPr>
          <p:nvPr/>
        </p:nvSpPr>
        <p:spPr bwMode="auto">
          <a:xfrm>
            <a:off x="8458199" y="5257800"/>
            <a:ext cx="4127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450</a:t>
            </a:r>
          </a:p>
        </p:txBody>
      </p:sp>
      <p:sp>
        <p:nvSpPr>
          <p:cNvPr id="380" name="Freeform 75"/>
          <p:cNvSpPr>
            <a:spLocks/>
          </p:cNvSpPr>
          <p:nvPr/>
        </p:nvSpPr>
        <p:spPr bwMode="auto">
          <a:xfrm>
            <a:off x="6095999" y="4648200"/>
            <a:ext cx="2743200" cy="630238"/>
          </a:xfrm>
          <a:custGeom>
            <a:avLst/>
            <a:gdLst>
              <a:gd name="T0" fmla="*/ 2147483647 w 3904"/>
              <a:gd name="T1" fmla="*/ 2147483647 h 368"/>
              <a:gd name="T2" fmla="*/ 2147483647 w 3904"/>
              <a:gd name="T3" fmla="*/ 2147483647 h 368"/>
              <a:gd name="T4" fmla="*/ 2147483647 w 3904"/>
              <a:gd name="T5" fmla="*/ 2147483647 h 368"/>
              <a:gd name="T6" fmla="*/ 2147483647 w 3904"/>
              <a:gd name="T7" fmla="*/ 2147483647 h 368"/>
              <a:gd name="T8" fmla="*/ 2147483647 w 3904"/>
              <a:gd name="T9" fmla="*/ 2147483647 h 368"/>
              <a:gd name="T10" fmla="*/ 2147483647 w 3904"/>
              <a:gd name="T11" fmla="*/ 2147483647 h 368"/>
              <a:gd name="T12" fmla="*/ 2147483647 w 3904"/>
              <a:gd name="T13" fmla="*/ 2147483647 h 368"/>
              <a:gd name="T14" fmla="*/ 2147483647 w 3904"/>
              <a:gd name="T15" fmla="*/ 2147483647 h 368"/>
              <a:gd name="T16" fmla="*/ 2147483647 w 3904"/>
              <a:gd name="T17" fmla="*/ 2147483647 h 368"/>
              <a:gd name="T18" fmla="*/ 2147483647 w 3904"/>
              <a:gd name="T19" fmla="*/ 2147483647 h 368"/>
              <a:gd name="T20" fmla="*/ 2147483647 w 3904"/>
              <a:gd name="T21" fmla="*/ 2147483647 h 368"/>
              <a:gd name="T22" fmla="*/ 2147483647 w 3904"/>
              <a:gd name="T23" fmla="*/ 2147483647 h 368"/>
              <a:gd name="T24" fmla="*/ 2147483647 w 3904"/>
              <a:gd name="T25" fmla="*/ 2147483647 h 368"/>
              <a:gd name="T26" fmla="*/ 2147483647 w 3904"/>
              <a:gd name="T27" fmla="*/ 2147483647 h 368"/>
              <a:gd name="T28" fmla="*/ 2147483647 w 3904"/>
              <a:gd name="T29" fmla="*/ 2147483647 h 368"/>
              <a:gd name="T30" fmla="*/ 2147483647 w 3904"/>
              <a:gd name="T31" fmla="*/ 2147483647 h 368"/>
              <a:gd name="T32" fmla="*/ 2147483647 w 3904"/>
              <a:gd name="T33" fmla="*/ 2147483647 h 368"/>
              <a:gd name="T34" fmla="*/ 2147483647 w 3904"/>
              <a:gd name="T35" fmla="*/ 2147483647 h 368"/>
              <a:gd name="T36" fmla="*/ 2147483647 w 3904"/>
              <a:gd name="T37" fmla="*/ 2147483647 h 368"/>
              <a:gd name="T38" fmla="*/ 2147483647 w 3904"/>
              <a:gd name="T39" fmla="*/ 2147483647 h 368"/>
              <a:gd name="T40" fmla="*/ 2147483647 w 3904"/>
              <a:gd name="T41" fmla="*/ 2147483647 h 368"/>
              <a:gd name="T42" fmla="*/ 2147483647 w 3904"/>
              <a:gd name="T43" fmla="*/ 2147483647 h 368"/>
              <a:gd name="T44" fmla="*/ 2147483647 w 3904"/>
              <a:gd name="T45" fmla="*/ 2147483647 h 368"/>
              <a:gd name="T46" fmla="*/ 2147483647 w 3904"/>
              <a:gd name="T47" fmla="*/ 2147483647 h 368"/>
              <a:gd name="T48" fmla="*/ 2147483647 w 3904"/>
              <a:gd name="T49" fmla="*/ 2147483647 h 368"/>
              <a:gd name="T50" fmla="*/ 2147483647 w 3904"/>
              <a:gd name="T51" fmla="*/ 2147483647 h 368"/>
              <a:gd name="T52" fmla="*/ 2147483647 w 3904"/>
              <a:gd name="T53" fmla="*/ 2147483647 h 368"/>
              <a:gd name="T54" fmla="*/ 2147483647 w 3904"/>
              <a:gd name="T55" fmla="*/ 2147483647 h 368"/>
              <a:gd name="T56" fmla="*/ 2147483647 w 3904"/>
              <a:gd name="T57" fmla="*/ 2147483647 h 368"/>
              <a:gd name="T58" fmla="*/ 2147483647 w 3904"/>
              <a:gd name="T59" fmla="*/ 2147483647 h 368"/>
              <a:gd name="T60" fmla="*/ 2147483647 w 3904"/>
              <a:gd name="T61" fmla="*/ 2147483647 h 368"/>
              <a:gd name="T62" fmla="*/ 2147483647 w 3904"/>
              <a:gd name="T63" fmla="*/ 2147483647 h 368"/>
              <a:gd name="T64" fmla="*/ 2147483647 w 3904"/>
              <a:gd name="T65" fmla="*/ 2147483647 h 368"/>
              <a:gd name="T66" fmla="*/ 2147483647 w 3904"/>
              <a:gd name="T67" fmla="*/ 2147483647 h 368"/>
              <a:gd name="T68" fmla="*/ 2147483647 w 3904"/>
              <a:gd name="T69" fmla="*/ 2147483647 h 368"/>
              <a:gd name="T70" fmla="*/ 2147483647 w 3904"/>
              <a:gd name="T71" fmla="*/ 2147483647 h 368"/>
              <a:gd name="T72" fmla="*/ 2147483647 w 3904"/>
              <a:gd name="T73" fmla="*/ 2147483647 h 368"/>
              <a:gd name="T74" fmla="*/ 2147483647 w 3904"/>
              <a:gd name="T75" fmla="*/ 2147483647 h 368"/>
              <a:gd name="T76" fmla="*/ 2147483647 w 3904"/>
              <a:gd name="T77" fmla="*/ 2147483647 h 368"/>
              <a:gd name="T78" fmla="*/ 2147483647 w 3904"/>
              <a:gd name="T79" fmla="*/ 2147483647 h 368"/>
              <a:gd name="T80" fmla="*/ 2147483647 w 3904"/>
              <a:gd name="T81" fmla="*/ 2147483647 h 368"/>
              <a:gd name="T82" fmla="*/ 2147483647 w 3904"/>
              <a:gd name="T83" fmla="*/ 2147483647 h 368"/>
              <a:gd name="T84" fmla="*/ 2147483647 w 3904"/>
              <a:gd name="T85" fmla="*/ 2147483647 h 368"/>
              <a:gd name="T86" fmla="*/ 2147483647 w 3904"/>
              <a:gd name="T87" fmla="*/ 2147483647 h 368"/>
              <a:gd name="T88" fmla="*/ 2147483647 w 3904"/>
              <a:gd name="T89" fmla="*/ 2147483647 h 368"/>
              <a:gd name="T90" fmla="*/ 2147483647 w 3904"/>
              <a:gd name="T91" fmla="*/ 2147483647 h 368"/>
              <a:gd name="T92" fmla="*/ 2147483647 w 3904"/>
              <a:gd name="T93" fmla="*/ 2147483647 h 368"/>
              <a:gd name="T94" fmla="*/ 2147483647 w 3904"/>
              <a:gd name="T95" fmla="*/ 2147483647 h 368"/>
              <a:gd name="T96" fmla="*/ 2147483647 w 3904"/>
              <a:gd name="T97" fmla="*/ 2147483647 h 368"/>
              <a:gd name="T98" fmla="*/ 2147483647 w 3904"/>
              <a:gd name="T99" fmla="*/ 2147483647 h 368"/>
              <a:gd name="T100" fmla="*/ 2147483647 w 3904"/>
              <a:gd name="T101" fmla="*/ 2147483647 h 368"/>
              <a:gd name="T102" fmla="*/ 2147483647 w 3904"/>
              <a:gd name="T103" fmla="*/ 2147483647 h 368"/>
              <a:gd name="T104" fmla="*/ 2147483647 w 3904"/>
              <a:gd name="T105" fmla="*/ 0 h 368"/>
              <a:gd name="T106" fmla="*/ 2147483647 w 3904"/>
              <a:gd name="T107" fmla="*/ 0 h 368"/>
              <a:gd name="T108" fmla="*/ 2147483647 w 3904"/>
              <a:gd name="T109" fmla="*/ 0 h 368"/>
              <a:gd name="T110" fmla="*/ 2147483647 w 3904"/>
              <a:gd name="T111" fmla="*/ 0 h 368"/>
              <a:gd name="T112" fmla="*/ 2147483647 w 3904"/>
              <a:gd name="T113" fmla="*/ 0 h 368"/>
              <a:gd name="T114" fmla="*/ 2147483647 w 3904"/>
              <a:gd name="T115" fmla="*/ 0 h 368"/>
              <a:gd name="T116" fmla="*/ 2147483647 w 3904"/>
              <a:gd name="T117" fmla="*/ 0 h 368"/>
              <a:gd name="T118" fmla="*/ 2147483647 w 3904"/>
              <a:gd name="T119" fmla="*/ 0 h 36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904"/>
              <a:gd name="T181" fmla="*/ 0 h 368"/>
              <a:gd name="T182" fmla="*/ 3904 w 3904"/>
              <a:gd name="T183" fmla="*/ 368 h 36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904" h="368">
                <a:moveTo>
                  <a:pt x="0" y="368"/>
                </a:moveTo>
                <a:lnTo>
                  <a:pt x="0" y="368"/>
                </a:lnTo>
                <a:lnTo>
                  <a:pt x="8" y="368"/>
                </a:lnTo>
                <a:lnTo>
                  <a:pt x="8" y="272"/>
                </a:lnTo>
                <a:lnTo>
                  <a:pt x="16" y="272"/>
                </a:lnTo>
                <a:lnTo>
                  <a:pt x="16" y="256"/>
                </a:lnTo>
                <a:lnTo>
                  <a:pt x="24" y="256"/>
                </a:lnTo>
                <a:lnTo>
                  <a:pt x="24" y="248"/>
                </a:lnTo>
                <a:lnTo>
                  <a:pt x="32" y="248"/>
                </a:lnTo>
                <a:lnTo>
                  <a:pt x="40" y="248"/>
                </a:lnTo>
                <a:lnTo>
                  <a:pt x="48" y="248"/>
                </a:lnTo>
                <a:lnTo>
                  <a:pt x="56" y="248"/>
                </a:lnTo>
                <a:lnTo>
                  <a:pt x="56" y="240"/>
                </a:lnTo>
                <a:lnTo>
                  <a:pt x="64" y="240"/>
                </a:lnTo>
                <a:lnTo>
                  <a:pt x="64" y="232"/>
                </a:lnTo>
                <a:lnTo>
                  <a:pt x="72" y="232"/>
                </a:lnTo>
                <a:lnTo>
                  <a:pt x="72" y="224"/>
                </a:lnTo>
                <a:lnTo>
                  <a:pt x="80" y="224"/>
                </a:lnTo>
                <a:lnTo>
                  <a:pt x="96" y="224"/>
                </a:lnTo>
                <a:lnTo>
                  <a:pt x="96" y="216"/>
                </a:lnTo>
                <a:lnTo>
                  <a:pt x="104" y="216"/>
                </a:lnTo>
                <a:lnTo>
                  <a:pt x="104" y="208"/>
                </a:lnTo>
                <a:lnTo>
                  <a:pt x="112" y="208"/>
                </a:lnTo>
                <a:lnTo>
                  <a:pt x="120" y="208"/>
                </a:lnTo>
                <a:lnTo>
                  <a:pt x="128" y="208"/>
                </a:lnTo>
                <a:lnTo>
                  <a:pt x="136" y="208"/>
                </a:lnTo>
                <a:lnTo>
                  <a:pt x="144" y="208"/>
                </a:lnTo>
                <a:lnTo>
                  <a:pt x="152" y="208"/>
                </a:lnTo>
                <a:lnTo>
                  <a:pt x="160" y="208"/>
                </a:lnTo>
                <a:lnTo>
                  <a:pt x="168" y="208"/>
                </a:lnTo>
                <a:lnTo>
                  <a:pt x="176" y="208"/>
                </a:lnTo>
                <a:lnTo>
                  <a:pt x="184" y="208"/>
                </a:lnTo>
                <a:lnTo>
                  <a:pt x="200" y="208"/>
                </a:lnTo>
                <a:lnTo>
                  <a:pt x="208" y="208"/>
                </a:lnTo>
                <a:lnTo>
                  <a:pt x="216" y="208"/>
                </a:lnTo>
                <a:lnTo>
                  <a:pt x="224" y="208"/>
                </a:lnTo>
                <a:lnTo>
                  <a:pt x="224" y="200"/>
                </a:lnTo>
                <a:lnTo>
                  <a:pt x="232" y="200"/>
                </a:lnTo>
                <a:lnTo>
                  <a:pt x="240" y="200"/>
                </a:lnTo>
                <a:lnTo>
                  <a:pt x="248" y="200"/>
                </a:lnTo>
                <a:lnTo>
                  <a:pt x="248" y="192"/>
                </a:lnTo>
                <a:lnTo>
                  <a:pt x="256" y="192"/>
                </a:lnTo>
                <a:lnTo>
                  <a:pt x="264" y="192"/>
                </a:lnTo>
                <a:lnTo>
                  <a:pt x="272" y="192"/>
                </a:lnTo>
                <a:lnTo>
                  <a:pt x="280" y="192"/>
                </a:lnTo>
                <a:lnTo>
                  <a:pt x="296" y="192"/>
                </a:lnTo>
                <a:lnTo>
                  <a:pt x="304" y="192"/>
                </a:lnTo>
                <a:lnTo>
                  <a:pt x="312" y="192"/>
                </a:lnTo>
                <a:lnTo>
                  <a:pt x="320" y="192"/>
                </a:lnTo>
                <a:lnTo>
                  <a:pt x="328" y="192"/>
                </a:lnTo>
                <a:lnTo>
                  <a:pt x="336" y="192"/>
                </a:lnTo>
                <a:lnTo>
                  <a:pt x="344" y="192"/>
                </a:lnTo>
                <a:lnTo>
                  <a:pt x="352" y="192"/>
                </a:lnTo>
                <a:lnTo>
                  <a:pt x="360" y="192"/>
                </a:lnTo>
                <a:lnTo>
                  <a:pt x="368" y="192"/>
                </a:lnTo>
                <a:lnTo>
                  <a:pt x="376" y="192"/>
                </a:lnTo>
                <a:lnTo>
                  <a:pt x="384" y="192"/>
                </a:lnTo>
                <a:lnTo>
                  <a:pt x="400" y="192"/>
                </a:lnTo>
                <a:lnTo>
                  <a:pt x="408" y="192"/>
                </a:lnTo>
                <a:lnTo>
                  <a:pt x="416" y="192"/>
                </a:lnTo>
                <a:lnTo>
                  <a:pt x="424" y="192"/>
                </a:lnTo>
                <a:lnTo>
                  <a:pt x="432" y="192"/>
                </a:lnTo>
                <a:lnTo>
                  <a:pt x="440" y="192"/>
                </a:lnTo>
                <a:lnTo>
                  <a:pt x="448" y="192"/>
                </a:lnTo>
                <a:lnTo>
                  <a:pt x="456" y="192"/>
                </a:lnTo>
                <a:lnTo>
                  <a:pt x="464" y="192"/>
                </a:lnTo>
                <a:lnTo>
                  <a:pt x="472" y="192"/>
                </a:lnTo>
                <a:lnTo>
                  <a:pt x="480" y="192"/>
                </a:lnTo>
                <a:lnTo>
                  <a:pt x="488" y="192"/>
                </a:lnTo>
                <a:lnTo>
                  <a:pt x="488" y="184"/>
                </a:lnTo>
                <a:lnTo>
                  <a:pt x="504" y="184"/>
                </a:lnTo>
                <a:lnTo>
                  <a:pt x="512" y="184"/>
                </a:lnTo>
                <a:lnTo>
                  <a:pt x="520" y="184"/>
                </a:lnTo>
                <a:lnTo>
                  <a:pt x="528" y="184"/>
                </a:lnTo>
                <a:lnTo>
                  <a:pt x="536" y="184"/>
                </a:lnTo>
                <a:lnTo>
                  <a:pt x="544" y="184"/>
                </a:lnTo>
                <a:lnTo>
                  <a:pt x="552" y="184"/>
                </a:lnTo>
                <a:lnTo>
                  <a:pt x="560" y="184"/>
                </a:lnTo>
                <a:lnTo>
                  <a:pt x="568" y="184"/>
                </a:lnTo>
                <a:lnTo>
                  <a:pt x="576" y="184"/>
                </a:lnTo>
                <a:lnTo>
                  <a:pt x="584" y="184"/>
                </a:lnTo>
                <a:lnTo>
                  <a:pt x="592" y="184"/>
                </a:lnTo>
                <a:lnTo>
                  <a:pt x="608" y="184"/>
                </a:lnTo>
                <a:lnTo>
                  <a:pt x="616" y="184"/>
                </a:lnTo>
                <a:lnTo>
                  <a:pt x="624" y="184"/>
                </a:lnTo>
                <a:lnTo>
                  <a:pt x="632" y="184"/>
                </a:lnTo>
                <a:lnTo>
                  <a:pt x="640" y="184"/>
                </a:lnTo>
                <a:lnTo>
                  <a:pt x="648" y="184"/>
                </a:lnTo>
                <a:lnTo>
                  <a:pt x="656" y="184"/>
                </a:lnTo>
                <a:lnTo>
                  <a:pt x="664" y="184"/>
                </a:lnTo>
                <a:lnTo>
                  <a:pt x="672" y="184"/>
                </a:lnTo>
                <a:lnTo>
                  <a:pt x="680" y="184"/>
                </a:lnTo>
                <a:lnTo>
                  <a:pt x="688" y="184"/>
                </a:lnTo>
                <a:lnTo>
                  <a:pt x="688" y="176"/>
                </a:lnTo>
                <a:lnTo>
                  <a:pt x="704" y="176"/>
                </a:lnTo>
                <a:lnTo>
                  <a:pt x="712" y="176"/>
                </a:lnTo>
                <a:lnTo>
                  <a:pt x="720" y="176"/>
                </a:lnTo>
                <a:lnTo>
                  <a:pt x="728" y="176"/>
                </a:lnTo>
                <a:lnTo>
                  <a:pt x="736" y="176"/>
                </a:lnTo>
                <a:lnTo>
                  <a:pt x="744" y="176"/>
                </a:lnTo>
                <a:lnTo>
                  <a:pt x="752" y="176"/>
                </a:lnTo>
                <a:lnTo>
                  <a:pt x="760" y="176"/>
                </a:lnTo>
                <a:lnTo>
                  <a:pt x="768" y="176"/>
                </a:lnTo>
                <a:lnTo>
                  <a:pt x="776" y="176"/>
                </a:lnTo>
                <a:lnTo>
                  <a:pt x="776" y="168"/>
                </a:lnTo>
                <a:lnTo>
                  <a:pt x="784" y="168"/>
                </a:lnTo>
                <a:lnTo>
                  <a:pt x="792" y="168"/>
                </a:lnTo>
                <a:lnTo>
                  <a:pt x="808" y="168"/>
                </a:lnTo>
                <a:lnTo>
                  <a:pt x="816" y="168"/>
                </a:lnTo>
                <a:lnTo>
                  <a:pt x="824" y="168"/>
                </a:lnTo>
                <a:lnTo>
                  <a:pt x="832" y="168"/>
                </a:lnTo>
                <a:lnTo>
                  <a:pt x="840" y="168"/>
                </a:lnTo>
                <a:lnTo>
                  <a:pt x="848" y="168"/>
                </a:lnTo>
                <a:lnTo>
                  <a:pt x="856" y="168"/>
                </a:lnTo>
                <a:lnTo>
                  <a:pt x="864" y="168"/>
                </a:lnTo>
                <a:lnTo>
                  <a:pt x="872" y="168"/>
                </a:lnTo>
                <a:lnTo>
                  <a:pt x="880" y="168"/>
                </a:lnTo>
                <a:lnTo>
                  <a:pt x="888" y="168"/>
                </a:lnTo>
                <a:lnTo>
                  <a:pt x="888" y="152"/>
                </a:lnTo>
                <a:lnTo>
                  <a:pt x="896" y="152"/>
                </a:lnTo>
                <a:lnTo>
                  <a:pt x="912" y="152"/>
                </a:lnTo>
                <a:lnTo>
                  <a:pt x="920" y="152"/>
                </a:lnTo>
                <a:lnTo>
                  <a:pt x="928" y="152"/>
                </a:lnTo>
                <a:lnTo>
                  <a:pt x="936" y="152"/>
                </a:lnTo>
                <a:lnTo>
                  <a:pt x="944" y="152"/>
                </a:lnTo>
                <a:lnTo>
                  <a:pt x="952" y="152"/>
                </a:lnTo>
                <a:lnTo>
                  <a:pt x="960" y="152"/>
                </a:lnTo>
                <a:lnTo>
                  <a:pt x="960" y="144"/>
                </a:lnTo>
                <a:lnTo>
                  <a:pt x="968" y="144"/>
                </a:lnTo>
                <a:lnTo>
                  <a:pt x="976" y="144"/>
                </a:lnTo>
                <a:lnTo>
                  <a:pt x="984" y="144"/>
                </a:lnTo>
                <a:lnTo>
                  <a:pt x="992" y="144"/>
                </a:lnTo>
                <a:lnTo>
                  <a:pt x="992" y="136"/>
                </a:lnTo>
                <a:lnTo>
                  <a:pt x="1008" y="136"/>
                </a:lnTo>
                <a:lnTo>
                  <a:pt x="1016" y="136"/>
                </a:lnTo>
                <a:lnTo>
                  <a:pt x="1024" y="136"/>
                </a:lnTo>
                <a:lnTo>
                  <a:pt x="1032" y="136"/>
                </a:lnTo>
                <a:lnTo>
                  <a:pt x="1040" y="136"/>
                </a:lnTo>
                <a:lnTo>
                  <a:pt x="1048" y="136"/>
                </a:lnTo>
                <a:lnTo>
                  <a:pt x="1056" y="136"/>
                </a:lnTo>
                <a:lnTo>
                  <a:pt x="1064" y="136"/>
                </a:lnTo>
                <a:lnTo>
                  <a:pt x="1072" y="136"/>
                </a:lnTo>
                <a:lnTo>
                  <a:pt x="1072" y="128"/>
                </a:lnTo>
                <a:lnTo>
                  <a:pt x="1080" y="128"/>
                </a:lnTo>
                <a:lnTo>
                  <a:pt x="1088" y="128"/>
                </a:lnTo>
                <a:lnTo>
                  <a:pt x="1096" y="128"/>
                </a:lnTo>
                <a:lnTo>
                  <a:pt x="1112" y="128"/>
                </a:lnTo>
                <a:lnTo>
                  <a:pt x="1120" y="128"/>
                </a:lnTo>
                <a:lnTo>
                  <a:pt x="1128" y="128"/>
                </a:lnTo>
                <a:lnTo>
                  <a:pt x="1136" y="128"/>
                </a:lnTo>
                <a:lnTo>
                  <a:pt x="1144" y="128"/>
                </a:lnTo>
                <a:lnTo>
                  <a:pt x="1152" y="128"/>
                </a:lnTo>
                <a:lnTo>
                  <a:pt x="1160" y="128"/>
                </a:lnTo>
                <a:lnTo>
                  <a:pt x="1168" y="128"/>
                </a:lnTo>
                <a:lnTo>
                  <a:pt x="1176" y="128"/>
                </a:lnTo>
                <a:lnTo>
                  <a:pt x="1184" y="128"/>
                </a:lnTo>
                <a:lnTo>
                  <a:pt x="1192" y="128"/>
                </a:lnTo>
                <a:lnTo>
                  <a:pt x="1200" y="128"/>
                </a:lnTo>
                <a:lnTo>
                  <a:pt x="1216" y="128"/>
                </a:lnTo>
                <a:lnTo>
                  <a:pt x="1224" y="128"/>
                </a:lnTo>
                <a:lnTo>
                  <a:pt x="1232" y="128"/>
                </a:lnTo>
                <a:lnTo>
                  <a:pt x="1240" y="128"/>
                </a:lnTo>
                <a:lnTo>
                  <a:pt x="1240" y="120"/>
                </a:lnTo>
                <a:lnTo>
                  <a:pt x="1248" y="120"/>
                </a:lnTo>
                <a:lnTo>
                  <a:pt x="1256" y="120"/>
                </a:lnTo>
                <a:lnTo>
                  <a:pt x="1264" y="120"/>
                </a:lnTo>
                <a:lnTo>
                  <a:pt x="1272" y="120"/>
                </a:lnTo>
                <a:lnTo>
                  <a:pt x="1280" y="120"/>
                </a:lnTo>
                <a:lnTo>
                  <a:pt x="1288" y="120"/>
                </a:lnTo>
                <a:lnTo>
                  <a:pt x="1296" y="120"/>
                </a:lnTo>
                <a:lnTo>
                  <a:pt x="1304" y="120"/>
                </a:lnTo>
                <a:lnTo>
                  <a:pt x="1320" y="120"/>
                </a:lnTo>
                <a:lnTo>
                  <a:pt x="1328" y="120"/>
                </a:lnTo>
                <a:lnTo>
                  <a:pt x="1336" y="120"/>
                </a:lnTo>
                <a:lnTo>
                  <a:pt x="1344" y="120"/>
                </a:lnTo>
                <a:lnTo>
                  <a:pt x="1352" y="120"/>
                </a:lnTo>
                <a:lnTo>
                  <a:pt x="1360" y="120"/>
                </a:lnTo>
                <a:lnTo>
                  <a:pt x="1368" y="120"/>
                </a:lnTo>
                <a:lnTo>
                  <a:pt x="1376" y="120"/>
                </a:lnTo>
                <a:lnTo>
                  <a:pt x="1384" y="120"/>
                </a:lnTo>
                <a:lnTo>
                  <a:pt x="1392" y="120"/>
                </a:lnTo>
                <a:lnTo>
                  <a:pt x="1400" y="120"/>
                </a:lnTo>
                <a:lnTo>
                  <a:pt x="1416" y="120"/>
                </a:lnTo>
                <a:lnTo>
                  <a:pt x="1424" y="120"/>
                </a:lnTo>
                <a:lnTo>
                  <a:pt x="1432" y="120"/>
                </a:lnTo>
                <a:lnTo>
                  <a:pt x="1432" y="112"/>
                </a:lnTo>
                <a:lnTo>
                  <a:pt x="1440" y="112"/>
                </a:lnTo>
                <a:lnTo>
                  <a:pt x="1448" y="112"/>
                </a:lnTo>
                <a:lnTo>
                  <a:pt x="1456" y="112"/>
                </a:lnTo>
                <a:lnTo>
                  <a:pt x="1464" y="112"/>
                </a:lnTo>
                <a:lnTo>
                  <a:pt x="1472" y="112"/>
                </a:lnTo>
                <a:lnTo>
                  <a:pt x="1480" y="112"/>
                </a:lnTo>
                <a:lnTo>
                  <a:pt x="1488" y="112"/>
                </a:lnTo>
                <a:lnTo>
                  <a:pt x="1496" y="112"/>
                </a:lnTo>
                <a:lnTo>
                  <a:pt x="1504" y="112"/>
                </a:lnTo>
                <a:lnTo>
                  <a:pt x="1520" y="112"/>
                </a:lnTo>
                <a:lnTo>
                  <a:pt x="1528" y="112"/>
                </a:lnTo>
                <a:lnTo>
                  <a:pt x="1528" y="104"/>
                </a:lnTo>
                <a:lnTo>
                  <a:pt x="1536" y="104"/>
                </a:lnTo>
                <a:lnTo>
                  <a:pt x="1544" y="104"/>
                </a:lnTo>
                <a:lnTo>
                  <a:pt x="1552" y="104"/>
                </a:lnTo>
                <a:lnTo>
                  <a:pt x="1560" y="104"/>
                </a:lnTo>
                <a:lnTo>
                  <a:pt x="1560" y="96"/>
                </a:lnTo>
                <a:lnTo>
                  <a:pt x="1568" y="96"/>
                </a:lnTo>
                <a:lnTo>
                  <a:pt x="1576" y="96"/>
                </a:lnTo>
                <a:lnTo>
                  <a:pt x="1584" y="96"/>
                </a:lnTo>
                <a:lnTo>
                  <a:pt x="1592" y="96"/>
                </a:lnTo>
                <a:lnTo>
                  <a:pt x="1600" y="96"/>
                </a:lnTo>
                <a:lnTo>
                  <a:pt x="1608" y="96"/>
                </a:lnTo>
                <a:lnTo>
                  <a:pt x="1624" y="96"/>
                </a:lnTo>
                <a:lnTo>
                  <a:pt x="1632" y="96"/>
                </a:lnTo>
                <a:lnTo>
                  <a:pt x="1640" y="96"/>
                </a:lnTo>
                <a:lnTo>
                  <a:pt x="1648" y="96"/>
                </a:lnTo>
                <a:lnTo>
                  <a:pt x="1648" y="88"/>
                </a:lnTo>
                <a:lnTo>
                  <a:pt x="1656" y="88"/>
                </a:lnTo>
                <a:lnTo>
                  <a:pt x="1664" y="88"/>
                </a:lnTo>
                <a:lnTo>
                  <a:pt x="1672" y="88"/>
                </a:lnTo>
                <a:lnTo>
                  <a:pt x="1680" y="88"/>
                </a:lnTo>
                <a:lnTo>
                  <a:pt x="1688" y="88"/>
                </a:lnTo>
                <a:lnTo>
                  <a:pt x="1696" y="88"/>
                </a:lnTo>
                <a:lnTo>
                  <a:pt x="1704" y="88"/>
                </a:lnTo>
                <a:lnTo>
                  <a:pt x="1712" y="88"/>
                </a:lnTo>
                <a:lnTo>
                  <a:pt x="1712" y="80"/>
                </a:lnTo>
                <a:lnTo>
                  <a:pt x="1728" y="80"/>
                </a:lnTo>
                <a:lnTo>
                  <a:pt x="1736" y="80"/>
                </a:lnTo>
                <a:lnTo>
                  <a:pt x="1744" y="80"/>
                </a:lnTo>
                <a:lnTo>
                  <a:pt x="1752" y="80"/>
                </a:lnTo>
                <a:lnTo>
                  <a:pt x="1760" y="80"/>
                </a:lnTo>
                <a:lnTo>
                  <a:pt x="1768" y="80"/>
                </a:lnTo>
                <a:lnTo>
                  <a:pt x="1776" y="80"/>
                </a:lnTo>
                <a:lnTo>
                  <a:pt x="1784" y="80"/>
                </a:lnTo>
                <a:lnTo>
                  <a:pt x="1792" y="80"/>
                </a:lnTo>
                <a:lnTo>
                  <a:pt x="1800" y="80"/>
                </a:lnTo>
                <a:lnTo>
                  <a:pt x="1808" y="80"/>
                </a:lnTo>
                <a:lnTo>
                  <a:pt x="1824" y="80"/>
                </a:lnTo>
                <a:lnTo>
                  <a:pt x="1832" y="80"/>
                </a:lnTo>
                <a:lnTo>
                  <a:pt x="1840" y="80"/>
                </a:lnTo>
                <a:lnTo>
                  <a:pt x="1848" y="80"/>
                </a:lnTo>
                <a:lnTo>
                  <a:pt x="1856" y="80"/>
                </a:lnTo>
                <a:lnTo>
                  <a:pt x="1864" y="80"/>
                </a:lnTo>
                <a:lnTo>
                  <a:pt x="1872" y="80"/>
                </a:lnTo>
                <a:lnTo>
                  <a:pt x="1880" y="80"/>
                </a:lnTo>
                <a:lnTo>
                  <a:pt x="1888" y="80"/>
                </a:lnTo>
                <a:lnTo>
                  <a:pt x="1896" y="80"/>
                </a:lnTo>
                <a:lnTo>
                  <a:pt x="1904" y="80"/>
                </a:lnTo>
                <a:lnTo>
                  <a:pt x="1912" y="80"/>
                </a:lnTo>
                <a:lnTo>
                  <a:pt x="1928" y="80"/>
                </a:lnTo>
                <a:lnTo>
                  <a:pt x="1936" y="80"/>
                </a:lnTo>
                <a:lnTo>
                  <a:pt x="1944" y="80"/>
                </a:lnTo>
                <a:lnTo>
                  <a:pt x="1952" y="80"/>
                </a:lnTo>
                <a:lnTo>
                  <a:pt x="1960" y="80"/>
                </a:lnTo>
                <a:lnTo>
                  <a:pt x="1968" y="80"/>
                </a:lnTo>
                <a:lnTo>
                  <a:pt x="1976" y="80"/>
                </a:lnTo>
                <a:lnTo>
                  <a:pt x="1984" y="80"/>
                </a:lnTo>
                <a:lnTo>
                  <a:pt x="1992" y="80"/>
                </a:lnTo>
                <a:lnTo>
                  <a:pt x="2000" y="80"/>
                </a:lnTo>
                <a:lnTo>
                  <a:pt x="2008" y="80"/>
                </a:lnTo>
                <a:lnTo>
                  <a:pt x="2016" y="80"/>
                </a:lnTo>
                <a:lnTo>
                  <a:pt x="2032" y="80"/>
                </a:lnTo>
                <a:lnTo>
                  <a:pt x="2032" y="72"/>
                </a:lnTo>
                <a:lnTo>
                  <a:pt x="2040" y="72"/>
                </a:lnTo>
                <a:lnTo>
                  <a:pt x="2048" y="72"/>
                </a:lnTo>
                <a:lnTo>
                  <a:pt x="2056" y="72"/>
                </a:lnTo>
                <a:lnTo>
                  <a:pt x="2064" y="72"/>
                </a:lnTo>
                <a:lnTo>
                  <a:pt x="2072" y="72"/>
                </a:lnTo>
                <a:lnTo>
                  <a:pt x="2080" y="72"/>
                </a:lnTo>
                <a:lnTo>
                  <a:pt x="2088" y="72"/>
                </a:lnTo>
                <a:lnTo>
                  <a:pt x="2088" y="64"/>
                </a:lnTo>
                <a:lnTo>
                  <a:pt x="2096" y="64"/>
                </a:lnTo>
                <a:lnTo>
                  <a:pt x="2104" y="64"/>
                </a:lnTo>
                <a:lnTo>
                  <a:pt x="2112" y="64"/>
                </a:lnTo>
                <a:lnTo>
                  <a:pt x="2120" y="64"/>
                </a:lnTo>
                <a:lnTo>
                  <a:pt x="2136" y="64"/>
                </a:lnTo>
                <a:lnTo>
                  <a:pt x="2144" y="64"/>
                </a:lnTo>
                <a:lnTo>
                  <a:pt x="2152" y="64"/>
                </a:lnTo>
                <a:lnTo>
                  <a:pt x="2160" y="64"/>
                </a:lnTo>
                <a:lnTo>
                  <a:pt x="2168" y="64"/>
                </a:lnTo>
                <a:lnTo>
                  <a:pt x="2176" y="64"/>
                </a:lnTo>
                <a:lnTo>
                  <a:pt x="2184" y="64"/>
                </a:lnTo>
                <a:lnTo>
                  <a:pt x="2184" y="56"/>
                </a:lnTo>
                <a:lnTo>
                  <a:pt x="2192" y="56"/>
                </a:lnTo>
                <a:lnTo>
                  <a:pt x="2200" y="56"/>
                </a:lnTo>
                <a:lnTo>
                  <a:pt x="2208" y="56"/>
                </a:lnTo>
                <a:lnTo>
                  <a:pt x="2216" y="56"/>
                </a:lnTo>
                <a:lnTo>
                  <a:pt x="2232" y="56"/>
                </a:lnTo>
                <a:lnTo>
                  <a:pt x="2240" y="56"/>
                </a:lnTo>
                <a:lnTo>
                  <a:pt x="2248" y="56"/>
                </a:lnTo>
                <a:lnTo>
                  <a:pt x="2256" y="56"/>
                </a:lnTo>
                <a:lnTo>
                  <a:pt x="2264" y="56"/>
                </a:lnTo>
                <a:lnTo>
                  <a:pt x="2272" y="56"/>
                </a:lnTo>
                <a:lnTo>
                  <a:pt x="2280" y="56"/>
                </a:lnTo>
                <a:lnTo>
                  <a:pt x="2288" y="56"/>
                </a:lnTo>
                <a:lnTo>
                  <a:pt x="2296" y="56"/>
                </a:lnTo>
                <a:lnTo>
                  <a:pt x="2304" y="56"/>
                </a:lnTo>
                <a:lnTo>
                  <a:pt x="2312" y="56"/>
                </a:lnTo>
                <a:lnTo>
                  <a:pt x="2320" y="56"/>
                </a:lnTo>
                <a:lnTo>
                  <a:pt x="2336" y="56"/>
                </a:lnTo>
                <a:lnTo>
                  <a:pt x="2344" y="56"/>
                </a:lnTo>
                <a:lnTo>
                  <a:pt x="2352" y="56"/>
                </a:lnTo>
                <a:lnTo>
                  <a:pt x="2360" y="56"/>
                </a:lnTo>
                <a:lnTo>
                  <a:pt x="2368" y="56"/>
                </a:lnTo>
                <a:lnTo>
                  <a:pt x="2376" y="56"/>
                </a:lnTo>
                <a:lnTo>
                  <a:pt x="2384" y="56"/>
                </a:lnTo>
                <a:lnTo>
                  <a:pt x="2392" y="56"/>
                </a:lnTo>
                <a:lnTo>
                  <a:pt x="2400" y="56"/>
                </a:lnTo>
                <a:lnTo>
                  <a:pt x="2408" y="56"/>
                </a:lnTo>
                <a:lnTo>
                  <a:pt x="2408" y="48"/>
                </a:lnTo>
                <a:lnTo>
                  <a:pt x="2416" y="48"/>
                </a:lnTo>
                <a:lnTo>
                  <a:pt x="2424" y="48"/>
                </a:lnTo>
                <a:lnTo>
                  <a:pt x="2440" y="48"/>
                </a:lnTo>
                <a:lnTo>
                  <a:pt x="2448" y="48"/>
                </a:lnTo>
                <a:lnTo>
                  <a:pt x="2456" y="48"/>
                </a:lnTo>
                <a:lnTo>
                  <a:pt x="2464" y="48"/>
                </a:lnTo>
                <a:lnTo>
                  <a:pt x="2472" y="48"/>
                </a:lnTo>
                <a:lnTo>
                  <a:pt x="2472" y="40"/>
                </a:lnTo>
                <a:lnTo>
                  <a:pt x="2480" y="40"/>
                </a:lnTo>
                <a:lnTo>
                  <a:pt x="2488" y="40"/>
                </a:lnTo>
                <a:lnTo>
                  <a:pt x="2496" y="40"/>
                </a:lnTo>
                <a:lnTo>
                  <a:pt x="2504" y="40"/>
                </a:lnTo>
                <a:lnTo>
                  <a:pt x="2512" y="40"/>
                </a:lnTo>
                <a:lnTo>
                  <a:pt x="2520" y="40"/>
                </a:lnTo>
                <a:lnTo>
                  <a:pt x="2528" y="40"/>
                </a:lnTo>
                <a:lnTo>
                  <a:pt x="2544" y="40"/>
                </a:lnTo>
                <a:lnTo>
                  <a:pt x="2544" y="32"/>
                </a:lnTo>
                <a:lnTo>
                  <a:pt x="2552" y="32"/>
                </a:lnTo>
                <a:lnTo>
                  <a:pt x="2560" y="32"/>
                </a:lnTo>
                <a:lnTo>
                  <a:pt x="2568" y="32"/>
                </a:lnTo>
                <a:lnTo>
                  <a:pt x="2576" y="32"/>
                </a:lnTo>
                <a:lnTo>
                  <a:pt x="2576" y="24"/>
                </a:lnTo>
                <a:lnTo>
                  <a:pt x="2584" y="24"/>
                </a:lnTo>
                <a:lnTo>
                  <a:pt x="2592" y="24"/>
                </a:lnTo>
                <a:lnTo>
                  <a:pt x="2600" y="24"/>
                </a:lnTo>
                <a:lnTo>
                  <a:pt x="2608" y="24"/>
                </a:lnTo>
                <a:lnTo>
                  <a:pt x="2616" y="24"/>
                </a:lnTo>
                <a:lnTo>
                  <a:pt x="2624" y="24"/>
                </a:lnTo>
                <a:lnTo>
                  <a:pt x="2640" y="24"/>
                </a:lnTo>
                <a:lnTo>
                  <a:pt x="2648" y="24"/>
                </a:lnTo>
                <a:lnTo>
                  <a:pt x="2656" y="24"/>
                </a:lnTo>
                <a:lnTo>
                  <a:pt x="2664" y="24"/>
                </a:lnTo>
                <a:lnTo>
                  <a:pt x="2672" y="24"/>
                </a:lnTo>
                <a:lnTo>
                  <a:pt x="2680" y="24"/>
                </a:lnTo>
                <a:lnTo>
                  <a:pt x="2688" y="24"/>
                </a:lnTo>
                <a:lnTo>
                  <a:pt x="2696" y="24"/>
                </a:lnTo>
                <a:lnTo>
                  <a:pt x="2704" y="24"/>
                </a:lnTo>
                <a:lnTo>
                  <a:pt x="2712" y="24"/>
                </a:lnTo>
                <a:lnTo>
                  <a:pt x="2720" y="24"/>
                </a:lnTo>
                <a:lnTo>
                  <a:pt x="2728" y="24"/>
                </a:lnTo>
                <a:lnTo>
                  <a:pt x="2744" y="24"/>
                </a:lnTo>
                <a:lnTo>
                  <a:pt x="2752" y="24"/>
                </a:lnTo>
                <a:lnTo>
                  <a:pt x="2760" y="24"/>
                </a:lnTo>
                <a:lnTo>
                  <a:pt x="2768" y="24"/>
                </a:lnTo>
                <a:lnTo>
                  <a:pt x="2776" y="24"/>
                </a:lnTo>
                <a:lnTo>
                  <a:pt x="2784" y="24"/>
                </a:lnTo>
                <a:lnTo>
                  <a:pt x="2792" y="24"/>
                </a:lnTo>
                <a:lnTo>
                  <a:pt x="2800" y="24"/>
                </a:lnTo>
                <a:lnTo>
                  <a:pt x="2808" y="24"/>
                </a:lnTo>
                <a:lnTo>
                  <a:pt x="2816" y="24"/>
                </a:lnTo>
                <a:lnTo>
                  <a:pt x="2824" y="24"/>
                </a:lnTo>
                <a:lnTo>
                  <a:pt x="2832" y="24"/>
                </a:lnTo>
                <a:lnTo>
                  <a:pt x="2848" y="24"/>
                </a:lnTo>
                <a:lnTo>
                  <a:pt x="2856" y="24"/>
                </a:lnTo>
                <a:lnTo>
                  <a:pt x="2864" y="24"/>
                </a:lnTo>
                <a:lnTo>
                  <a:pt x="2872" y="24"/>
                </a:lnTo>
                <a:lnTo>
                  <a:pt x="2880" y="24"/>
                </a:lnTo>
                <a:lnTo>
                  <a:pt x="2888" y="24"/>
                </a:lnTo>
                <a:lnTo>
                  <a:pt x="2896" y="24"/>
                </a:lnTo>
                <a:lnTo>
                  <a:pt x="2904" y="24"/>
                </a:lnTo>
                <a:lnTo>
                  <a:pt x="2912" y="24"/>
                </a:lnTo>
                <a:lnTo>
                  <a:pt x="2920" y="24"/>
                </a:lnTo>
                <a:lnTo>
                  <a:pt x="2928" y="24"/>
                </a:lnTo>
                <a:lnTo>
                  <a:pt x="2928" y="16"/>
                </a:lnTo>
                <a:lnTo>
                  <a:pt x="2936" y="16"/>
                </a:lnTo>
                <a:lnTo>
                  <a:pt x="2952" y="16"/>
                </a:lnTo>
                <a:lnTo>
                  <a:pt x="2960" y="16"/>
                </a:lnTo>
                <a:lnTo>
                  <a:pt x="2968" y="16"/>
                </a:lnTo>
                <a:lnTo>
                  <a:pt x="2976" y="16"/>
                </a:lnTo>
                <a:lnTo>
                  <a:pt x="2984" y="16"/>
                </a:lnTo>
                <a:lnTo>
                  <a:pt x="2992" y="16"/>
                </a:lnTo>
                <a:lnTo>
                  <a:pt x="3000" y="16"/>
                </a:lnTo>
                <a:lnTo>
                  <a:pt x="3008" y="16"/>
                </a:lnTo>
                <a:lnTo>
                  <a:pt x="3016" y="16"/>
                </a:lnTo>
                <a:lnTo>
                  <a:pt x="3024" y="16"/>
                </a:lnTo>
                <a:lnTo>
                  <a:pt x="3032" y="16"/>
                </a:lnTo>
                <a:lnTo>
                  <a:pt x="3048" y="16"/>
                </a:lnTo>
                <a:lnTo>
                  <a:pt x="3056" y="16"/>
                </a:lnTo>
                <a:lnTo>
                  <a:pt x="3064" y="16"/>
                </a:lnTo>
                <a:lnTo>
                  <a:pt x="3072" y="16"/>
                </a:lnTo>
                <a:lnTo>
                  <a:pt x="3080" y="16"/>
                </a:lnTo>
                <a:lnTo>
                  <a:pt x="3088" y="16"/>
                </a:lnTo>
                <a:lnTo>
                  <a:pt x="3096" y="16"/>
                </a:lnTo>
                <a:lnTo>
                  <a:pt x="3104" y="16"/>
                </a:lnTo>
                <a:lnTo>
                  <a:pt x="3104" y="8"/>
                </a:lnTo>
                <a:lnTo>
                  <a:pt x="3112" y="8"/>
                </a:lnTo>
                <a:lnTo>
                  <a:pt x="3120" y="8"/>
                </a:lnTo>
                <a:lnTo>
                  <a:pt x="3128" y="8"/>
                </a:lnTo>
                <a:lnTo>
                  <a:pt x="3136" y="8"/>
                </a:lnTo>
                <a:lnTo>
                  <a:pt x="3152" y="8"/>
                </a:lnTo>
                <a:lnTo>
                  <a:pt x="3160" y="8"/>
                </a:lnTo>
                <a:lnTo>
                  <a:pt x="3168" y="8"/>
                </a:lnTo>
                <a:lnTo>
                  <a:pt x="3176" y="8"/>
                </a:lnTo>
                <a:lnTo>
                  <a:pt x="3184" y="8"/>
                </a:lnTo>
                <a:lnTo>
                  <a:pt x="3192" y="8"/>
                </a:lnTo>
                <a:lnTo>
                  <a:pt x="3200" y="8"/>
                </a:lnTo>
                <a:lnTo>
                  <a:pt x="3208" y="8"/>
                </a:lnTo>
                <a:lnTo>
                  <a:pt x="3216" y="8"/>
                </a:lnTo>
                <a:lnTo>
                  <a:pt x="3224" y="8"/>
                </a:lnTo>
                <a:lnTo>
                  <a:pt x="3232" y="8"/>
                </a:lnTo>
                <a:lnTo>
                  <a:pt x="3240" y="8"/>
                </a:lnTo>
                <a:lnTo>
                  <a:pt x="3256" y="8"/>
                </a:lnTo>
                <a:lnTo>
                  <a:pt x="3264" y="8"/>
                </a:lnTo>
                <a:lnTo>
                  <a:pt x="3272" y="8"/>
                </a:lnTo>
                <a:lnTo>
                  <a:pt x="3280" y="8"/>
                </a:lnTo>
                <a:lnTo>
                  <a:pt x="3288" y="8"/>
                </a:lnTo>
                <a:lnTo>
                  <a:pt x="3296" y="8"/>
                </a:lnTo>
                <a:lnTo>
                  <a:pt x="3304" y="8"/>
                </a:lnTo>
                <a:lnTo>
                  <a:pt x="3312" y="8"/>
                </a:lnTo>
                <a:lnTo>
                  <a:pt x="3320" y="8"/>
                </a:lnTo>
                <a:lnTo>
                  <a:pt x="3328" y="8"/>
                </a:lnTo>
                <a:lnTo>
                  <a:pt x="3336" y="8"/>
                </a:lnTo>
                <a:lnTo>
                  <a:pt x="3344" y="8"/>
                </a:lnTo>
                <a:lnTo>
                  <a:pt x="3360" y="8"/>
                </a:lnTo>
                <a:lnTo>
                  <a:pt x="3368" y="8"/>
                </a:lnTo>
                <a:lnTo>
                  <a:pt x="3376" y="8"/>
                </a:lnTo>
                <a:lnTo>
                  <a:pt x="3384" y="8"/>
                </a:lnTo>
                <a:lnTo>
                  <a:pt x="3392" y="8"/>
                </a:lnTo>
                <a:lnTo>
                  <a:pt x="3400" y="8"/>
                </a:lnTo>
                <a:lnTo>
                  <a:pt x="3408" y="8"/>
                </a:lnTo>
                <a:lnTo>
                  <a:pt x="3416" y="8"/>
                </a:lnTo>
                <a:lnTo>
                  <a:pt x="3416" y="0"/>
                </a:lnTo>
                <a:lnTo>
                  <a:pt x="3424" y="0"/>
                </a:lnTo>
                <a:lnTo>
                  <a:pt x="3432" y="0"/>
                </a:lnTo>
                <a:lnTo>
                  <a:pt x="3440" y="0"/>
                </a:lnTo>
                <a:lnTo>
                  <a:pt x="3456" y="0"/>
                </a:lnTo>
                <a:lnTo>
                  <a:pt x="3464" y="0"/>
                </a:lnTo>
                <a:lnTo>
                  <a:pt x="3472" y="0"/>
                </a:lnTo>
                <a:lnTo>
                  <a:pt x="3480" y="0"/>
                </a:lnTo>
                <a:lnTo>
                  <a:pt x="3488" y="0"/>
                </a:lnTo>
                <a:lnTo>
                  <a:pt x="3496" y="0"/>
                </a:lnTo>
                <a:lnTo>
                  <a:pt x="3504" y="0"/>
                </a:lnTo>
                <a:lnTo>
                  <a:pt x="3512" y="0"/>
                </a:lnTo>
                <a:lnTo>
                  <a:pt x="3520" y="0"/>
                </a:lnTo>
                <a:lnTo>
                  <a:pt x="3528" y="0"/>
                </a:lnTo>
                <a:lnTo>
                  <a:pt x="3536" y="0"/>
                </a:lnTo>
                <a:lnTo>
                  <a:pt x="3544" y="0"/>
                </a:lnTo>
                <a:lnTo>
                  <a:pt x="3560" y="0"/>
                </a:lnTo>
                <a:lnTo>
                  <a:pt x="3568" y="0"/>
                </a:lnTo>
                <a:lnTo>
                  <a:pt x="3576" y="0"/>
                </a:lnTo>
                <a:lnTo>
                  <a:pt x="3584" y="0"/>
                </a:lnTo>
                <a:lnTo>
                  <a:pt x="3592" y="0"/>
                </a:lnTo>
                <a:lnTo>
                  <a:pt x="3600" y="0"/>
                </a:lnTo>
                <a:lnTo>
                  <a:pt x="3608" y="0"/>
                </a:lnTo>
                <a:lnTo>
                  <a:pt x="3616" y="0"/>
                </a:lnTo>
                <a:lnTo>
                  <a:pt x="3624" y="0"/>
                </a:lnTo>
                <a:lnTo>
                  <a:pt x="3632" y="0"/>
                </a:lnTo>
                <a:lnTo>
                  <a:pt x="3640" y="0"/>
                </a:lnTo>
                <a:lnTo>
                  <a:pt x="3648" y="0"/>
                </a:lnTo>
                <a:lnTo>
                  <a:pt x="3664" y="0"/>
                </a:lnTo>
                <a:lnTo>
                  <a:pt x="3672" y="0"/>
                </a:lnTo>
                <a:lnTo>
                  <a:pt x="3680" y="0"/>
                </a:lnTo>
                <a:lnTo>
                  <a:pt x="3688" y="0"/>
                </a:lnTo>
                <a:lnTo>
                  <a:pt x="3696" y="0"/>
                </a:lnTo>
                <a:lnTo>
                  <a:pt x="3704" y="0"/>
                </a:lnTo>
                <a:lnTo>
                  <a:pt x="3712" y="0"/>
                </a:lnTo>
                <a:lnTo>
                  <a:pt x="3720" y="0"/>
                </a:lnTo>
                <a:lnTo>
                  <a:pt x="3728" y="0"/>
                </a:lnTo>
                <a:lnTo>
                  <a:pt x="3736" y="0"/>
                </a:lnTo>
                <a:lnTo>
                  <a:pt x="3744" y="0"/>
                </a:lnTo>
                <a:lnTo>
                  <a:pt x="3752" y="0"/>
                </a:lnTo>
                <a:lnTo>
                  <a:pt x="3768" y="0"/>
                </a:lnTo>
                <a:lnTo>
                  <a:pt x="3776" y="0"/>
                </a:lnTo>
                <a:lnTo>
                  <a:pt x="3784" y="0"/>
                </a:lnTo>
                <a:lnTo>
                  <a:pt x="3792" y="0"/>
                </a:lnTo>
                <a:lnTo>
                  <a:pt x="3800" y="0"/>
                </a:lnTo>
                <a:lnTo>
                  <a:pt x="3808" y="0"/>
                </a:lnTo>
                <a:lnTo>
                  <a:pt x="3816" y="0"/>
                </a:lnTo>
                <a:lnTo>
                  <a:pt x="3824" y="0"/>
                </a:lnTo>
                <a:lnTo>
                  <a:pt x="3832" y="0"/>
                </a:lnTo>
                <a:lnTo>
                  <a:pt x="3840" y="0"/>
                </a:lnTo>
                <a:lnTo>
                  <a:pt x="3848" y="0"/>
                </a:lnTo>
                <a:lnTo>
                  <a:pt x="3864" y="0"/>
                </a:lnTo>
                <a:lnTo>
                  <a:pt x="3872" y="0"/>
                </a:lnTo>
                <a:lnTo>
                  <a:pt x="3880" y="0"/>
                </a:lnTo>
                <a:lnTo>
                  <a:pt x="3888" y="0"/>
                </a:lnTo>
                <a:lnTo>
                  <a:pt x="3896" y="0"/>
                </a:lnTo>
                <a:lnTo>
                  <a:pt x="3904" y="0"/>
                </a:lnTo>
              </a:path>
            </a:pathLst>
          </a:custGeom>
          <a:noFill/>
          <a:ln w="63500">
            <a:solidFill>
              <a:schemeClr val="accent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" name="TextBox 381"/>
          <p:cNvSpPr txBox="1"/>
          <p:nvPr/>
        </p:nvSpPr>
        <p:spPr>
          <a:xfrm>
            <a:off x="5607049" y="30480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5" name="Text Box 21"/>
          <p:cNvSpPr txBox="1">
            <a:spLocks noChangeArrowheads="1"/>
          </p:cNvSpPr>
          <p:nvPr/>
        </p:nvSpPr>
        <p:spPr bwMode="auto">
          <a:xfrm>
            <a:off x="7543799" y="2667000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Prasugrel </a:t>
            </a:r>
          </a:p>
        </p:txBody>
      </p:sp>
      <p:sp>
        <p:nvSpPr>
          <p:cNvPr id="386" name="Text Box 22"/>
          <p:cNvSpPr txBox="1">
            <a:spLocks noChangeArrowheads="1"/>
          </p:cNvSpPr>
          <p:nvPr/>
        </p:nvSpPr>
        <p:spPr bwMode="auto">
          <a:xfrm>
            <a:off x="7620000" y="41910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Clopidogrel</a:t>
            </a:r>
          </a:p>
        </p:txBody>
      </p:sp>
      <p:sp>
        <p:nvSpPr>
          <p:cNvPr id="387" name="Rectangle 386"/>
          <p:cNvSpPr/>
          <p:nvPr/>
        </p:nvSpPr>
        <p:spPr>
          <a:xfrm>
            <a:off x="6095999" y="2895600"/>
            <a:ext cx="108395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p=0·0033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88" name="Rectangle 387"/>
          <p:cNvSpPr/>
          <p:nvPr/>
        </p:nvSpPr>
        <p:spPr>
          <a:xfrm>
            <a:off x="6477000" y="2133600"/>
            <a:ext cx="1882247" cy="4462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CABG related</a:t>
            </a:r>
          </a:p>
        </p:txBody>
      </p:sp>
      <p:sp>
        <p:nvSpPr>
          <p:cNvPr id="390" name="Text Box 15"/>
          <p:cNvSpPr txBox="1">
            <a:spLocks noChangeArrowheads="1"/>
          </p:cNvSpPr>
          <p:nvPr/>
        </p:nvSpPr>
        <p:spPr bwMode="auto">
          <a:xfrm>
            <a:off x="8001000" y="5562600"/>
            <a:ext cx="914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Days</a:t>
            </a:r>
          </a:p>
        </p:txBody>
      </p:sp>
      <p:sp>
        <p:nvSpPr>
          <p:cNvPr id="391" name="Text Box 16"/>
          <p:cNvSpPr txBox="1">
            <a:spLocks noChangeArrowheads="1"/>
          </p:cNvSpPr>
          <p:nvPr/>
        </p:nvSpPr>
        <p:spPr bwMode="auto">
          <a:xfrm rot="16200000">
            <a:off x="-1014412" y="3757613"/>
            <a:ext cx="2730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Endpoint (%)</a:t>
            </a:r>
          </a:p>
        </p:txBody>
      </p:sp>
      <p:sp>
        <p:nvSpPr>
          <p:cNvPr id="392" name="Text Box 16"/>
          <p:cNvSpPr txBox="1">
            <a:spLocks noChangeArrowheads="1"/>
          </p:cNvSpPr>
          <p:nvPr/>
        </p:nvSpPr>
        <p:spPr bwMode="auto">
          <a:xfrm rot="16200000">
            <a:off x="4548186" y="4367213"/>
            <a:ext cx="1968501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Endpoint (%)</a:t>
            </a:r>
          </a:p>
        </p:txBody>
      </p:sp>
      <p:sp>
        <p:nvSpPr>
          <p:cNvPr id="393" name="Down Arrow 392"/>
          <p:cNvSpPr/>
          <p:nvPr/>
        </p:nvSpPr>
        <p:spPr>
          <a:xfrm>
            <a:off x="7162800" y="5638800"/>
            <a:ext cx="457200" cy="6858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5" name="Straight Arrow Connector 394"/>
          <p:cNvCxnSpPr/>
          <p:nvPr/>
        </p:nvCxnSpPr>
        <p:spPr>
          <a:xfrm flipH="1" flipV="1">
            <a:off x="838200" y="3200400"/>
            <a:ext cx="19079" cy="21259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6" name="Straight Arrow Connector 395"/>
          <p:cNvCxnSpPr/>
          <p:nvPr/>
        </p:nvCxnSpPr>
        <p:spPr>
          <a:xfrm flipH="1" flipV="1">
            <a:off x="5943600" y="2941638"/>
            <a:ext cx="19079" cy="21259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8" name="Straight Arrow Connector 397"/>
          <p:cNvCxnSpPr/>
          <p:nvPr/>
        </p:nvCxnSpPr>
        <p:spPr>
          <a:xfrm rot="5400000" flipH="1" flipV="1">
            <a:off x="2748360" y="3405585"/>
            <a:ext cx="47625" cy="3752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9" name="Straight Arrow Connector 398"/>
          <p:cNvCxnSpPr/>
          <p:nvPr/>
        </p:nvCxnSpPr>
        <p:spPr>
          <a:xfrm flipV="1">
            <a:off x="5943601" y="5075238"/>
            <a:ext cx="2971799" cy="476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447800" y="304800"/>
            <a:ext cx="66645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TRITON TIMI 38 Trial Results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Slide Number Placeholder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77AC-08AC-44D1-BC92-2FF8AA6FEF8E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752600"/>
            <a:ext cx="87630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Patients with ACS, treatment with prasugrel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v.s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clopidogrel: </a:t>
            </a:r>
          </a:p>
          <a:p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500" u="sng" dirty="0" smtClean="0">
                <a:latin typeface="Times New Roman" pitchFamily="18" charset="0"/>
                <a:cs typeface="Times New Roman" pitchFamily="18" charset="0"/>
              </a:rPr>
              <a:t>Significantly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reduces rate of death from vascular causes, MI, </a:t>
            </a:r>
          </a:p>
          <a:p>
            <a:pPr lvl="1"/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   or stroke &amp; risk of stent thrombosis</a:t>
            </a:r>
          </a:p>
          <a:p>
            <a:pPr>
              <a:buFont typeface="Courier New" pitchFamily="49" charset="0"/>
              <a:buChar char="o"/>
            </a:pP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 No significant increase in rate of non-CABG related </a:t>
            </a:r>
          </a:p>
          <a:p>
            <a:pPr lvl="1"/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    bleeding</a:t>
            </a:r>
          </a:p>
          <a:p>
            <a:pPr>
              <a:buFont typeface="Courier New" pitchFamily="49" charset="0"/>
              <a:buChar char="o"/>
            </a:pP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500" u="sng" dirty="0" smtClean="0">
                <a:latin typeface="Times New Roman" pitchFamily="18" charset="0"/>
                <a:cs typeface="Times New Roman" pitchFamily="18" charset="0"/>
              </a:rPr>
              <a:t>Significantly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increases the rate of CABG-related bleeding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304800"/>
            <a:ext cx="66645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TRITON TIMI 38 Trial Results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77AC-08AC-44D1-BC92-2FF8AA6FEF8E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28600"/>
            <a:ext cx="7013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Prasugrel in Specific Populations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752600"/>
            <a:ext cx="5497018" cy="43242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Elderly (≥ 75 yr)</a:t>
            </a:r>
          </a:p>
          <a:p>
            <a:pPr>
              <a:buFont typeface="Wingdings" pitchFamily="2" charset="2"/>
              <a:buChar char="Ø"/>
            </a:pP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Patient with low body weight (&lt; 60kg)</a:t>
            </a:r>
          </a:p>
          <a:p>
            <a:pPr>
              <a:buFont typeface="Wingdings" pitchFamily="2" charset="2"/>
              <a:buChar char="Ø"/>
            </a:pP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Patient with history of stroke/TIA</a:t>
            </a:r>
          </a:p>
          <a:p>
            <a:pPr>
              <a:buFont typeface="Wingdings" pitchFamily="2" charset="2"/>
              <a:buChar char="Ø"/>
            </a:pP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Patient with CKD</a:t>
            </a:r>
          </a:p>
          <a:p>
            <a:pPr>
              <a:buFont typeface="Wingdings" pitchFamily="2" charset="2"/>
              <a:buChar char="Ø"/>
            </a:pP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Diabetic patient</a:t>
            </a:r>
          </a:p>
          <a:p>
            <a:pPr>
              <a:buFont typeface="Wingdings" pitchFamily="2" charset="2"/>
              <a:buChar char="Ø"/>
            </a:pP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77AC-08AC-44D1-BC92-2FF8AA6FEF8E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228600"/>
            <a:ext cx="4801314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Prasugrel in Elderly</a:t>
            </a:r>
            <a:endParaRPr lang="en-US" sz="4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92"/>
          <p:cNvSpPr>
            <a:spLocks noChangeArrowheads="1"/>
          </p:cNvSpPr>
          <p:nvPr/>
        </p:nvSpPr>
        <p:spPr bwMode="auto">
          <a:xfrm>
            <a:off x="152400" y="1066800"/>
            <a:ext cx="152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3000" u="sng" dirty="0" smtClean="0">
                <a:latin typeface="Times New Roman" pitchFamily="18" charset="0"/>
                <a:ea typeface="ＭＳ Ｐゴシック" pitchFamily="8" charset="-128"/>
                <a:cs typeface="Times New Roman" pitchFamily="18" charset="0"/>
              </a:rPr>
              <a:t>Results:</a:t>
            </a:r>
            <a:endParaRPr lang="en-US" sz="3000" u="sng" dirty="0">
              <a:latin typeface="Times New Roman" pitchFamily="18" charset="0"/>
              <a:ea typeface="ＭＳ Ｐゴシック" pitchFamily="8" charset="-128"/>
              <a:cs typeface="Times New Roman" pitchFamily="18" charset="0"/>
            </a:endParaRPr>
          </a:p>
        </p:txBody>
      </p:sp>
      <p:sp>
        <p:nvSpPr>
          <p:cNvPr id="5" name="Line 103"/>
          <p:cNvSpPr>
            <a:spLocks noChangeShapeType="1"/>
          </p:cNvSpPr>
          <p:nvPr/>
        </p:nvSpPr>
        <p:spPr bwMode="auto">
          <a:xfrm flipH="1">
            <a:off x="3530600" y="4406900"/>
            <a:ext cx="2235200" cy="1588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Line 104"/>
          <p:cNvSpPr>
            <a:spLocks noChangeShapeType="1"/>
          </p:cNvSpPr>
          <p:nvPr/>
        </p:nvSpPr>
        <p:spPr bwMode="auto">
          <a:xfrm flipH="1">
            <a:off x="3251200" y="4165600"/>
            <a:ext cx="1930400" cy="1588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Rectangle 131"/>
          <p:cNvSpPr>
            <a:spLocks noChangeArrowheads="1"/>
          </p:cNvSpPr>
          <p:nvPr/>
        </p:nvSpPr>
        <p:spPr bwMode="auto">
          <a:xfrm>
            <a:off x="2082800" y="4254500"/>
            <a:ext cx="762000" cy="27699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/>
          <a:p>
            <a:pPr algn="l"/>
            <a:r>
              <a:rPr lang="en-US" b="1" u="sng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75 yr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32"/>
          <p:cNvSpPr>
            <a:spLocks noChangeArrowheads="1"/>
          </p:cNvSpPr>
          <p:nvPr/>
        </p:nvSpPr>
        <p:spPr bwMode="auto">
          <a:xfrm>
            <a:off x="2082800" y="4025900"/>
            <a:ext cx="685800" cy="27699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/>
          <a:p>
            <a:pPr algn="l"/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&lt;75 yr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278"/>
          <p:cNvSpPr>
            <a:spLocks noChangeArrowheads="1"/>
          </p:cNvSpPr>
          <p:nvPr/>
        </p:nvSpPr>
        <p:spPr bwMode="auto">
          <a:xfrm>
            <a:off x="1625600" y="4025900"/>
            <a:ext cx="384175" cy="27699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/>
          <a:p>
            <a:pPr algn="l"/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Age</a:t>
            </a:r>
          </a:p>
        </p:txBody>
      </p:sp>
      <p:sp>
        <p:nvSpPr>
          <p:cNvPr id="17" name="Rectangle 285"/>
          <p:cNvSpPr>
            <a:spLocks noChangeArrowheads="1"/>
          </p:cNvSpPr>
          <p:nvPr/>
        </p:nvSpPr>
        <p:spPr bwMode="auto">
          <a:xfrm>
            <a:off x="4595813" y="4356100"/>
            <a:ext cx="109537" cy="109538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286"/>
          <p:cNvSpPr>
            <a:spLocks noChangeArrowheads="1"/>
          </p:cNvSpPr>
          <p:nvPr/>
        </p:nvSpPr>
        <p:spPr bwMode="auto">
          <a:xfrm>
            <a:off x="4064000" y="4025900"/>
            <a:ext cx="200025" cy="203201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5486400" y="1905000"/>
            <a:ext cx="1778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u="sng" dirty="0" smtClean="0">
                <a:latin typeface="Times New Roman" pitchFamily="18" charset="0"/>
                <a:cs typeface="Times New Roman" pitchFamily="18" charset="0"/>
              </a:rPr>
              <a:t>P-value (</a:t>
            </a:r>
            <a:r>
              <a:rPr lang="en-US" sz="2200" b="1" u="sng" dirty="0" err="1" smtClean="0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200" b="1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 flipV="1">
            <a:off x="1593850" y="4851400"/>
            <a:ext cx="1588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 flipV="1">
            <a:off x="2305050" y="4851400"/>
            <a:ext cx="1588" cy="381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Line 8"/>
          <p:cNvSpPr>
            <a:spLocks noChangeShapeType="1"/>
          </p:cNvSpPr>
          <p:nvPr/>
        </p:nvSpPr>
        <p:spPr bwMode="auto">
          <a:xfrm flipV="1">
            <a:off x="2914650" y="4851400"/>
            <a:ext cx="1588" cy="381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 flipV="1">
            <a:off x="3448050" y="4851400"/>
            <a:ext cx="1588" cy="381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 flipV="1">
            <a:off x="3905250" y="4851400"/>
            <a:ext cx="1588" cy="381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Line 11"/>
          <p:cNvSpPr>
            <a:spLocks noChangeShapeType="1"/>
          </p:cNvSpPr>
          <p:nvPr/>
        </p:nvSpPr>
        <p:spPr bwMode="auto">
          <a:xfrm flipV="1">
            <a:off x="4324350" y="4851400"/>
            <a:ext cx="1588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12"/>
          <p:cNvSpPr>
            <a:spLocks noChangeShapeType="1"/>
          </p:cNvSpPr>
          <p:nvPr/>
        </p:nvSpPr>
        <p:spPr bwMode="auto">
          <a:xfrm flipV="1">
            <a:off x="7054850" y="4851400"/>
            <a:ext cx="1588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Line 13"/>
          <p:cNvSpPr>
            <a:spLocks noChangeShapeType="1"/>
          </p:cNvSpPr>
          <p:nvPr/>
        </p:nvSpPr>
        <p:spPr bwMode="auto">
          <a:xfrm flipV="1">
            <a:off x="1593850" y="4851400"/>
            <a:ext cx="1588" cy="1270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Line 15"/>
          <p:cNvSpPr>
            <a:spLocks noChangeShapeType="1"/>
          </p:cNvSpPr>
          <p:nvPr/>
        </p:nvSpPr>
        <p:spPr bwMode="auto">
          <a:xfrm flipV="1">
            <a:off x="7054850" y="4851400"/>
            <a:ext cx="1588" cy="127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Line 17"/>
          <p:cNvSpPr>
            <a:spLocks noChangeShapeType="1"/>
          </p:cNvSpPr>
          <p:nvPr/>
        </p:nvSpPr>
        <p:spPr bwMode="auto">
          <a:xfrm>
            <a:off x="1593850" y="4851400"/>
            <a:ext cx="5461000" cy="1588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Rectangle 38"/>
          <p:cNvSpPr>
            <a:spLocks noChangeArrowheads="1"/>
          </p:cNvSpPr>
          <p:nvPr/>
        </p:nvSpPr>
        <p:spPr bwMode="auto">
          <a:xfrm>
            <a:off x="1498600" y="5010150"/>
            <a:ext cx="317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latin typeface="Helvetica" pitchFamily="8" charset="0"/>
              </a:rPr>
              <a:t>0.5</a:t>
            </a:r>
            <a:endParaRPr lang="en-US"/>
          </a:p>
        </p:txBody>
      </p:sp>
      <p:sp>
        <p:nvSpPr>
          <p:cNvPr id="31" name="Rectangle 39"/>
          <p:cNvSpPr>
            <a:spLocks noChangeArrowheads="1"/>
          </p:cNvSpPr>
          <p:nvPr/>
        </p:nvSpPr>
        <p:spPr bwMode="auto">
          <a:xfrm>
            <a:off x="3835400" y="4940300"/>
            <a:ext cx="12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 dirty="0">
                <a:latin typeface="Helvetica" pitchFamily="8" charset="0"/>
              </a:rPr>
              <a:t>1</a:t>
            </a:r>
            <a:endParaRPr lang="en-US" dirty="0"/>
          </a:p>
        </p:txBody>
      </p:sp>
      <p:sp>
        <p:nvSpPr>
          <p:cNvPr id="32" name="Rectangle 40"/>
          <p:cNvSpPr>
            <a:spLocks noChangeArrowheads="1"/>
          </p:cNvSpPr>
          <p:nvPr/>
        </p:nvSpPr>
        <p:spPr bwMode="auto">
          <a:xfrm>
            <a:off x="7061200" y="5010150"/>
            <a:ext cx="12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latin typeface="Helvetica" pitchFamily="8" charset="0"/>
              </a:rPr>
              <a:t>2</a:t>
            </a:r>
            <a:endParaRPr lang="en-US"/>
          </a:p>
        </p:txBody>
      </p:sp>
      <p:grpSp>
        <p:nvGrpSpPr>
          <p:cNvPr id="33" name="Group 58"/>
          <p:cNvGrpSpPr>
            <a:grpSpLocks/>
          </p:cNvGrpSpPr>
          <p:nvPr/>
        </p:nvGrpSpPr>
        <p:grpSpPr bwMode="auto">
          <a:xfrm>
            <a:off x="1947863" y="5068888"/>
            <a:ext cx="1887537" cy="100012"/>
            <a:chOff x="1010" y="3951"/>
            <a:chExt cx="1496" cy="64"/>
          </a:xfrm>
          <a:noFill/>
        </p:grpSpPr>
        <p:sp>
          <p:nvSpPr>
            <p:cNvPr id="34" name="Freeform 59"/>
            <p:cNvSpPr>
              <a:spLocks/>
            </p:cNvSpPr>
            <p:nvPr/>
          </p:nvSpPr>
          <p:spPr bwMode="auto">
            <a:xfrm>
              <a:off x="1010" y="3951"/>
              <a:ext cx="64" cy="64"/>
            </a:xfrm>
            <a:custGeom>
              <a:avLst/>
              <a:gdLst>
                <a:gd name="T0" fmla="*/ 64 w 64"/>
                <a:gd name="T1" fmla="*/ 64 h 64"/>
                <a:gd name="T2" fmla="*/ 64 w 64"/>
                <a:gd name="T3" fmla="*/ 0 h 64"/>
                <a:gd name="T4" fmla="*/ 0 w 64"/>
                <a:gd name="T5" fmla="*/ 32 h 64"/>
                <a:gd name="T6" fmla="*/ 64 w 64"/>
                <a:gd name="T7" fmla="*/ 64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64"/>
                <a:gd name="T14" fmla="*/ 64 w 64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64">
                  <a:moveTo>
                    <a:pt x="64" y="64"/>
                  </a:moveTo>
                  <a:lnTo>
                    <a:pt x="64" y="0"/>
                  </a:lnTo>
                  <a:lnTo>
                    <a:pt x="0" y="32"/>
                  </a:lnTo>
                  <a:lnTo>
                    <a:pt x="64" y="64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60"/>
            <p:cNvSpPr>
              <a:spLocks noChangeShapeType="1"/>
            </p:cNvSpPr>
            <p:nvPr/>
          </p:nvSpPr>
          <p:spPr bwMode="auto">
            <a:xfrm>
              <a:off x="1074" y="3983"/>
              <a:ext cx="1432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" name="Group 61"/>
          <p:cNvGrpSpPr>
            <a:grpSpLocks/>
          </p:cNvGrpSpPr>
          <p:nvPr/>
        </p:nvGrpSpPr>
        <p:grpSpPr bwMode="auto">
          <a:xfrm>
            <a:off x="3987800" y="5016500"/>
            <a:ext cx="2743200" cy="228600"/>
            <a:chOff x="2858" y="3951"/>
            <a:chExt cx="1496" cy="64"/>
          </a:xfrm>
          <a:noFill/>
        </p:grpSpPr>
        <p:sp>
          <p:nvSpPr>
            <p:cNvPr id="37" name="Freeform 62"/>
            <p:cNvSpPr>
              <a:spLocks/>
            </p:cNvSpPr>
            <p:nvPr/>
          </p:nvSpPr>
          <p:spPr bwMode="auto">
            <a:xfrm>
              <a:off x="4290" y="3951"/>
              <a:ext cx="64" cy="64"/>
            </a:xfrm>
            <a:custGeom>
              <a:avLst/>
              <a:gdLst>
                <a:gd name="T0" fmla="*/ 0 w 64"/>
                <a:gd name="T1" fmla="*/ 0 h 64"/>
                <a:gd name="T2" fmla="*/ 0 w 64"/>
                <a:gd name="T3" fmla="*/ 64 h 64"/>
                <a:gd name="T4" fmla="*/ 64 w 64"/>
                <a:gd name="T5" fmla="*/ 32 h 64"/>
                <a:gd name="T6" fmla="*/ 0 w 64"/>
                <a:gd name="T7" fmla="*/ 0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64"/>
                <a:gd name="T14" fmla="*/ 64 w 64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64">
                  <a:moveTo>
                    <a:pt x="0" y="0"/>
                  </a:moveTo>
                  <a:lnTo>
                    <a:pt x="0" y="64"/>
                  </a:lnTo>
                  <a:lnTo>
                    <a:pt x="64" y="3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Line 63"/>
            <p:cNvSpPr>
              <a:spLocks noChangeShapeType="1"/>
            </p:cNvSpPr>
            <p:nvPr/>
          </p:nvSpPr>
          <p:spPr bwMode="auto">
            <a:xfrm flipH="1">
              <a:off x="2858" y="3983"/>
              <a:ext cx="1432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9" name="Rectangle 64"/>
          <p:cNvSpPr>
            <a:spLocks noChangeArrowheads="1"/>
          </p:cNvSpPr>
          <p:nvPr/>
        </p:nvSpPr>
        <p:spPr bwMode="auto">
          <a:xfrm>
            <a:off x="1930400" y="5168900"/>
            <a:ext cx="18099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Prasugrel Better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65"/>
          <p:cNvSpPr>
            <a:spLocks noChangeArrowheads="1"/>
          </p:cNvSpPr>
          <p:nvPr/>
        </p:nvSpPr>
        <p:spPr bwMode="auto">
          <a:xfrm>
            <a:off x="4445000" y="5168900"/>
            <a:ext cx="20376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Clopidogrel Better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66"/>
          <p:cNvSpPr>
            <a:spLocks noChangeArrowheads="1"/>
          </p:cNvSpPr>
          <p:nvPr/>
        </p:nvSpPr>
        <p:spPr bwMode="auto">
          <a:xfrm>
            <a:off x="3759200" y="5245100"/>
            <a:ext cx="2596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latin typeface="Helvetica" pitchFamily="8" charset="0"/>
              </a:rPr>
              <a:t>HR</a:t>
            </a:r>
            <a:endParaRPr lang="en-US" sz="1400" dirty="0"/>
          </a:p>
        </p:txBody>
      </p:sp>
      <p:sp>
        <p:nvSpPr>
          <p:cNvPr id="46" name="Text Box 64"/>
          <p:cNvSpPr txBox="1">
            <a:spLocks noChangeArrowheads="1"/>
          </p:cNvSpPr>
          <p:nvPr/>
        </p:nvSpPr>
        <p:spPr bwMode="auto">
          <a:xfrm>
            <a:off x="5054600" y="4102100"/>
            <a:ext cx="914400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P=0.6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 Box 64"/>
          <p:cNvSpPr txBox="1">
            <a:spLocks noChangeArrowheads="1"/>
          </p:cNvSpPr>
          <p:nvPr/>
        </p:nvSpPr>
        <p:spPr bwMode="auto">
          <a:xfrm>
            <a:off x="5969000" y="4178300"/>
            <a:ext cx="838200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P=0.68</a:t>
            </a:r>
            <a:endParaRPr 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416800" y="2806700"/>
            <a:ext cx="152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But more cases (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16%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of the population)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ight Bracket 48"/>
          <p:cNvSpPr/>
          <p:nvPr/>
        </p:nvSpPr>
        <p:spPr>
          <a:xfrm>
            <a:off x="7112000" y="3035300"/>
            <a:ext cx="203200" cy="735013"/>
          </a:xfrm>
          <a:prstGeom prst="rightBracket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 rot="5400000" flipH="1" flipV="1">
            <a:off x="2526123" y="3506379"/>
            <a:ext cx="2618557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Line 21"/>
          <p:cNvSpPr>
            <a:spLocks noChangeShapeType="1"/>
          </p:cNvSpPr>
          <p:nvPr/>
        </p:nvSpPr>
        <p:spPr bwMode="auto">
          <a:xfrm flipH="1">
            <a:off x="2719387" y="2862263"/>
            <a:ext cx="889000" cy="1587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70" name="Line 22"/>
          <p:cNvSpPr>
            <a:spLocks noChangeShapeType="1"/>
          </p:cNvSpPr>
          <p:nvPr/>
        </p:nvSpPr>
        <p:spPr bwMode="auto">
          <a:xfrm flipH="1">
            <a:off x="2997200" y="3111500"/>
            <a:ext cx="1587500" cy="1587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71" name="Rectangle 28"/>
          <p:cNvSpPr>
            <a:spLocks noChangeArrowheads="1"/>
          </p:cNvSpPr>
          <p:nvPr/>
        </p:nvSpPr>
        <p:spPr bwMode="auto">
          <a:xfrm>
            <a:off x="3810000" y="3048000"/>
            <a:ext cx="127000" cy="127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5" name="Rectangle 45"/>
          <p:cNvSpPr>
            <a:spLocks noChangeArrowheads="1"/>
          </p:cNvSpPr>
          <p:nvPr/>
        </p:nvSpPr>
        <p:spPr bwMode="auto">
          <a:xfrm>
            <a:off x="2997200" y="2654300"/>
            <a:ext cx="373062" cy="3730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76" name="Text Box 70"/>
          <p:cNvSpPr txBox="1">
            <a:spLocks noChangeArrowheads="1"/>
          </p:cNvSpPr>
          <p:nvPr/>
        </p:nvSpPr>
        <p:spPr bwMode="auto">
          <a:xfrm>
            <a:off x="5892800" y="2806700"/>
            <a:ext cx="993775" cy="3667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0.18</a:t>
            </a:r>
            <a:endParaRPr lang="en-US" sz="1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 Box 71"/>
          <p:cNvSpPr txBox="1">
            <a:spLocks noChangeArrowheads="1"/>
          </p:cNvSpPr>
          <p:nvPr/>
        </p:nvSpPr>
        <p:spPr bwMode="auto">
          <a:xfrm>
            <a:off x="3879850" y="2592387"/>
            <a:ext cx="992187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0.24</a:t>
            </a:r>
            <a:endParaRPr lang="en-US" sz="1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Rectangle 131"/>
          <p:cNvSpPr>
            <a:spLocks noChangeArrowheads="1"/>
          </p:cNvSpPr>
          <p:nvPr/>
        </p:nvSpPr>
        <p:spPr bwMode="auto">
          <a:xfrm>
            <a:off x="2006600" y="2959100"/>
            <a:ext cx="762000" cy="27699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/>
          <a:p>
            <a:pPr algn="l"/>
            <a:r>
              <a:rPr lang="en-US" b="1" u="sng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75 yr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Rectangle 132"/>
          <p:cNvSpPr>
            <a:spLocks noChangeArrowheads="1"/>
          </p:cNvSpPr>
          <p:nvPr/>
        </p:nvSpPr>
        <p:spPr bwMode="auto">
          <a:xfrm>
            <a:off x="2006600" y="2730500"/>
            <a:ext cx="685800" cy="27699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/>
          <a:p>
            <a:pPr algn="l"/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&lt;75 yr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Rectangle 278"/>
          <p:cNvSpPr>
            <a:spLocks noChangeArrowheads="1"/>
          </p:cNvSpPr>
          <p:nvPr/>
        </p:nvSpPr>
        <p:spPr bwMode="auto">
          <a:xfrm>
            <a:off x="1549400" y="2730500"/>
            <a:ext cx="384175" cy="27699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/>
          <a:p>
            <a:pPr algn="l"/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Age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77800" y="1892300"/>
            <a:ext cx="204684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CV death risk:</a:t>
            </a:r>
          </a:p>
          <a:p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Bleeding risk:</a:t>
            </a:r>
            <a:endParaRPr lang="en-US" sz="2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Slide Number Placeholder 8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77AC-08AC-44D1-BC92-2FF8AA6FEF8E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762000" y="5867400"/>
            <a:ext cx="76962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 significant difference between all age groups in terms of:</a:t>
            </a:r>
          </a:p>
          <a:p>
            <a:pPr lvl="3">
              <a:buFont typeface="Courier New" pitchFamily="49" charset="0"/>
              <a:buChar char="o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CV death &amp; bleeding risk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228600"/>
            <a:ext cx="8069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Prasugrel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in Patient with Low Body Weight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ine 106"/>
          <p:cNvSpPr>
            <a:spLocks noChangeShapeType="1"/>
          </p:cNvSpPr>
          <p:nvPr/>
        </p:nvSpPr>
        <p:spPr bwMode="auto">
          <a:xfrm flipH="1">
            <a:off x="3429000" y="3810000"/>
            <a:ext cx="1955800" cy="1588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Line 107"/>
          <p:cNvSpPr>
            <a:spLocks noChangeShapeType="1"/>
          </p:cNvSpPr>
          <p:nvPr/>
        </p:nvSpPr>
        <p:spPr bwMode="auto">
          <a:xfrm flipH="1">
            <a:off x="3365500" y="3581400"/>
            <a:ext cx="1231900" cy="1588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134"/>
          <p:cNvSpPr>
            <a:spLocks noChangeArrowheads="1"/>
          </p:cNvSpPr>
          <p:nvPr/>
        </p:nvSpPr>
        <p:spPr bwMode="auto">
          <a:xfrm>
            <a:off x="2286000" y="3352800"/>
            <a:ext cx="716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≥ 60 kg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35"/>
          <p:cNvSpPr>
            <a:spLocks noChangeArrowheads="1"/>
          </p:cNvSpPr>
          <p:nvPr/>
        </p:nvSpPr>
        <p:spPr bwMode="auto">
          <a:xfrm>
            <a:off x="2286000" y="3657600"/>
            <a:ext cx="6636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&lt;60 kg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72"/>
          <p:cNvSpPr>
            <a:spLocks noChangeAspect="1" noChangeArrowheads="1"/>
          </p:cNvSpPr>
          <p:nvPr/>
        </p:nvSpPr>
        <p:spPr bwMode="auto">
          <a:xfrm>
            <a:off x="3581400" y="3429000"/>
            <a:ext cx="228600" cy="228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2" name="Rectangle 284"/>
          <p:cNvSpPr>
            <a:spLocks noChangeArrowheads="1"/>
          </p:cNvSpPr>
          <p:nvPr/>
        </p:nvSpPr>
        <p:spPr bwMode="auto">
          <a:xfrm>
            <a:off x="4114800" y="3733800"/>
            <a:ext cx="109538" cy="1095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791200" y="2514600"/>
            <a:ext cx="1778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u="sng" dirty="0" smtClean="0">
                <a:latin typeface="Times New Roman" pitchFamily="18" charset="0"/>
                <a:cs typeface="Times New Roman" pitchFamily="18" charset="0"/>
              </a:rPr>
              <a:t>P-value (</a:t>
            </a:r>
            <a:r>
              <a:rPr lang="en-US" sz="2200" b="1" u="sng" dirty="0" err="1" smtClean="0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200" b="1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V="1">
            <a:off x="2584450" y="5245100"/>
            <a:ext cx="1588" cy="381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 flipV="1">
            <a:off x="3175000" y="5086350"/>
            <a:ext cx="1588" cy="381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V="1">
            <a:off x="3708400" y="5086350"/>
            <a:ext cx="1588" cy="381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 flipV="1">
            <a:off x="4184650" y="5245100"/>
            <a:ext cx="1588" cy="381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Line 11"/>
          <p:cNvSpPr>
            <a:spLocks noChangeShapeType="1"/>
          </p:cNvSpPr>
          <p:nvPr/>
        </p:nvSpPr>
        <p:spPr bwMode="auto">
          <a:xfrm flipV="1">
            <a:off x="4603750" y="5245100"/>
            <a:ext cx="1588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 flipV="1">
            <a:off x="7334250" y="5245100"/>
            <a:ext cx="1588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Line 15"/>
          <p:cNvSpPr>
            <a:spLocks noChangeShapeType="1"/>
          </p:cNvSpPr>
          <p:nvPr/>
        </p:nvSpPr>
        <p:spPr bwMode="auto">
          <a:xfrm flipV="1">
            <a:off x="7334250" y="5245100"/>
            <a:ext cx="1588" cy="127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Line 17"/>
          <p:cNvSpPr>
            <a:spLocks noChangeShapeType="1"/>
          </p:cNvSpPr>
          <p:nvPr/>
        </p:nvSpPr>
        <p:spPr bwMode="auto">
          <a:xfrm>
            <a:off x="1873250" y="5245100"/>
            <a:ext cx="5461000" cy="1588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38"/>
          <p:cNvSpPr>
            <a:spLocks noChangeArrowheads="1"/>
          </p:cNvSpPr>
          <p:nvPr/>
        </p:nvSpPr>
        <p:spPr bwMode="auto">
          <a:xfrm>
            <a:off x="1778000" y="5403850"/>
            <a:ext cx="317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latin typeface="Helvetica" pitchFamily="8" charset="0"/>
              </a:rPr>
              <a:t>0.5</a:t>
            </a:r>
            <a:endParaRPr lang="en-US"/>
          </a:p>
        </p:txBody>
      </p:sp>
      <p:sp>
        <p:nvSpPr>
          <p:cNvPr id="25" name="Rectangle 39"/>
          <p:cNvSpPr>
            <a:spLocks noChangeArrowheads="1"/>
          </p:cNvSpPr>
          <p:nvPr/>
        </p:nvSpPr>
        <p:spPr bwMode="auto">
          <a:xfrm>
            <a:off x="4114800" y="5334000"/>
            <a:ext cx="12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 dirty="0">
                <a:latin typeface="Helvetica" pitchFamily="8" charset="0"/>
              </a:rPr>
              <a:t>1</a:t>
            </a:r>
            <a:endParaRPr lang="en-US" dirty="0"/>
          </a:p>
        </p:txBody>
      </p:sp>
      <p:sp>
        <p:nvSpPr>
          <p:cNvPr id="26" name="Rectangle 40"/>
          <p:cNvSpPr>
            <a:spLocks noChangeArrowheads="1"/>
          </p:cNvSpPr>
          <p:nvPr/>
        </p:nvSpPr>
        <p:spPr bwMode="auto">
          <a:xfrm>
            <a:off x="7340600" y="5403850"/>
            <a:ext cx="12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latin typeface="Helvetica" pitchFamily="8" charset="0"/>
              </a:rPr>
              <a:t>2</a:t>
            </a:r>
            <a:endParaRPr lang="en-US"/>
          </a:p>
        </p:txBody>
      </p:sp>
      <p:grpSp>
        <p:nvGrpSpPr>
          <p:cNvPr id="27" name="Group 58"/>
          <p:cNvGrpSpPr>
            <a:grpSpLocks/>
          </p:cNvGrpSpPr>
          <p:nvPr/>
        </p:nvGrpSpPr>
        <p:grpSpPr bwMode="auto">
          <a:xfrm>
            <a:off x="2227263" y="5462588"/>
            <a:ext cx="1887537" cy="100012"/>
            <a:chOff x="1010" y="3951"/>
            <a:chExt cx="1496" cy="64"/>
          </a:xfrm>
          <a:noFill/>
        </p:grpSpPr>
        <p:sp>
          <p:nvSpPr>
            <p:cNvPr id="28" name="Freeform 59"/>
            <p:cNvSpPr>
              <a:spLocks/>
            </p:cNvSpPr>
            <p:nvPr/>
          </p:nvSpPr>
          <p:spPr bwMode="auto">
            <a:xfrm>
              <a:off x="1010" y="3951"/>
              <a:ext cx="64" cy="64"/>
            </a:xfrm>
            <a:custGeom>
              <a:avLst/>
              <a:gdLst>
                <a:gd name="T0" fmla="*/ 64 w 64"/>
                <a:gd name="T1" fmla="*/ 64 h 64"/>
                <a:gd name="T2" fmla="*/ 64 w 64"/>
                <a:gd name="T3" fmla="*/ 0 h 64"/>
                <a:gd name="T4" fmla="*/ 0 w 64"/>
                <a:gd name="T5" fmla="*/ 32 h 64"/>
                <a:gd name="T6" fmla="*/ 64 w 64"/>
                <a:gd name="T7" fmla="*/ 64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64"/>
                <a:gd name="T14" fmla="*/ 64 w 64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64">
                  <a:moveTo>
                    <a:pt x="64" y="64"/>
                  </a:moveTo>
                  <a:lnTo>
                    <a:pt x="64" y="0"/>
                  </a:lnTo>
                  <a:lnTo>
                    <a:pt x="0" y="32"/>
                  </a:lnTo>
                  <a:lnTo>
                    <a:pt x="64" y="64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60"/>
            <p:cNvSpPr>
              <a:spLocks noChangeShapeType="1"/>
            </p:cNvSpPr>
            <p:nvPr/>
          </p:nvSpPr>
          <p:spPr bwMode="auto">
            <a:xfrm>
              <a:off x="1074" y="3983"/>
              <a:ext cx="1432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61"/>
          <p:cNvGrpSpPr>
            <a:grpSpLocks/>
          </p:cNvGrpSpPr>
          <p:nvPr/>
        </p:nvGrpSpPr>
        <p:grpSpPr bwMode="auto">
          <a:xfrm>
            <a:off x="4267200" y="5410200"/>
            <a:ext cx="2743200" cy="228600"/>
            <a:chOff x="2858" y="3951"/>
            <a:chExt cx="1496" cy="64"/>
          </a:xfrm>
          <a:noFill/>
        </p:grpSpPr>
        <p:sp>
          <p:nvSpPr>
            <p:cNvPr id="31" name="Freeform 62"/>
            <p:cNvSpPr>
              <a:spLocks/>
            </p:cNvSpPr>
            <p:nvPr/>
          </p:nvSpPr>
          <p:spPr bwMode="auto">
            <a:xfrm>
              <a:off x="4290" y="3951"/>
              <a:ext cx="64" cy="64"/>
            </a:xfrm>
            <a:custGeom>
              <a:avLst/>
              <a:gdLst>
                <a:gd name="T0" fmla="*/ 0 w 64"/>
                <a:gd name="T1" fmla="*/ 0 h 64"/>
                <a:gd name="T2" fmla="*/ 0 w 64"/>
                <a:gd name="T3" fmla="*/ 64 h 64"/>
                <a:gd name="T4" fmla="*/ 64 w 64"/>
                <a:gd name="T5" fmla="*/ 32 h 64"/>
                <a:gd name="T6" fmla="*/ 0 w 64"/>
                <a:gd name="T7" fmla="*/ 0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64"/>
                <a:gd name="T14" fmla="*/ 64 w 64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64">
                  <a:moveTo>
                    <a:pt x="0" y="0"/>
                  </a:moveTo>
                  <a:lnTo>
                    <a:pt x="0" y="64"/>
                  </a:lnTo>
                  <a:lnTo>
                    <a:pt x="64" y="3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Line 63"/>
            <p:cNvSpPr>
              <a:spLocks noChangeShapeType="1"/>
            </p:cNvSpPr>
            <p:nvPr/>
          </p:nvSpPr>
          <p:spPr bwMode="auto">
            <a:xfrm flipH="1">
              <a:off x="2858" y="3983"/>
              <a:ext cx="1432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3" name="Rectangle 64"/>
          <p:cNvSpPr>
            <a:spLocks noChangeArrowheads="1"/>
          </p:cNvSpPr>
          <p:nvPr/>
        </p:nvSpPr>
        <p:spPr bwMode="auto">
          <a:xfrm>
            <a:off x="2209800" y="5562600"/>
            <a:ext cx="18099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Prasugrel Better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65"/>
          <p:cNvSpPr>
            <a:spLocks noChangeArrowheads="1"/>
          </p:cNvSpPr>
          <p:nvPr/>
        </p:nvSpPr>
        <p:spPr bwMode="auto">
          <a:xfrm>
            <a:off x="4724400" y="5562600"/>
            <a:ext cx="20376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Clopidogrel Better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66"/>
          <p:cNvSpPr>
            <a:spLocks noChangeArrowheads="1"/>
          </p:cNvSpPr>
          <p:nvPr/>
        </p:nvSpPr>
        <p:spPr bwMode="auto">
          <a:xfrm>
            <a:off x="4038600" y="5638800"/>
            <a:ext cx="2596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latin typeface="Helvetica" pitchFamily="8" charset="0"/>
              </a:rPr>
              <a:t>HR</a:t>
            </a:r>
            <a:endParaRPr lang="en-US" sz="1400" dirty="0"/>
          </a:p>
        </p:txBody>
      </p:sp>
      <p:sp>
        <p:nvSpPr>
          <p:cNvPr id="36" name="Rectangle 278"/>
          <p:cNvSpPr>
            <a:spLocks noChangeArrowheads="1"/>
          </p:cNvSpPr>
          <p:nvPr/>
        </p:nvSpPr>
        <p:spPr bwMode="auto">
          <a:xfrm>
            <a:off x="1905000" y="3352800"/>
            <a:ext cx="384175" cy="27699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wt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64"/>
          <p:cNvSpPr txBox="1">
            <a:spLocks noChangeArrowheads="1"/>
          </p:cNvSpPr>
          <p:nvPr/>
        </p:nvSpPr>
        <p:spPr bwMode="auto">
          <a:xfrm>
            <a:off x="4648200" y="3581400"/>
            <a:ext cx="914400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P=0.02</a:t>
            </a:r>
            <a:endParaRPr lang="en-U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64"/>
          <p:cNvSpPr txBox="1">
            <a:spLocks noChangeArrowheads="1"/>
          </p:cNvSpPr>
          <p:nvPr/>
        </p:nvSpPr>
        <p:spPr bwMode="auto">
          <a:xfrm>
            <a:off x="4114800" y="3352800"/>
            <a:ext cx="914400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P=0.54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64"/>
          <p:cNvSpPr txBox="1">
            <a:spLocks noChangeArrowheads="1"/>
          </p:cNvSpPr>
          <p:nvPr/>
        </p:nvSpPr>
        <p:spPr bwMode="auto">
          <a:xfrm>
            <a:off x="6248400" y="3505200"/>
            <a:ext cx="838200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P=0.12</a:t>
            </a:r>
            <a:endParaRPr 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543800" y="3962400"/>
            <a:ext cx="13763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But more cases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ight Bracket 40"/>
          <p:cNvSpPr/>
          <p:nvPr/>
        </p:nvSpPr>
        <p:spPr>
          <a:xfrm>
            <a:off x="7239000" y="3962400"/>
            <a:ext cx="203200" cy="735013"/>
          </a:xfrm>
          <a:prstGeom prst="rightBracket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 rot="5400000" flipH="1" flipV="1">
            <a:off x="2805523" y="3900079"/>
            <a:ext cx="2618557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Line 19"/>
          <p:cNvSpPr>
            <a:spLocks noChangeShapeType="1"/>
          </p:cNvSpPr>
          <p:nvPr/>
        </p:nvSpPr>
        <p:spPr bwMode="auto">
          <a:xfrm flipH="1">
            <a:off x="3254375" y="4984750"/>
            <a:ext cx="685800" cy="1588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53" name="Line 20"/>
          <p:cNvSpPr>
            <a:spLocks noChangeShapeType="1"/>
          </p:cNvSpPr>
          <p:nvPr/>
        </p:nvSpPr>
        <p:spPr bwMode="auto">
          <a:xfrm flipH="1">
            <a:off x="2790825" y="4648200"/>
            <a:ext cx="3136900" cy="1588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54" name="Rectangle 26"/>
          <p:cNvSpPr>
            <a:spLocks noChangeArrowheads="1"/>
          </p:cNvSpPr>
          <p:nvPr/>
        </p:nvSpPr>
        <p:spPr bwMode="auto">
          <a:xfrm>
            <a:off x="3571875" y="4921250"/>
            <a:ext cx="139700" cy="127000"/>
          </a:xfrm>
          <a:prstGeom prst="rect">
            <a:avLst/>
          </a:prstGeom>
          <a:solidFill>
            <a:srgbClr val="FFFF00"/>
          </a:solidFill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" name="Rectangle 27"/>
          <p:cNvSpPr>
            <a:spLocks noChangeArrowheads="1"/>
          </p:cNvSpPr>
          <p:nvPr/>
        </p:nvSpPr>
        <p:spPr bwMode="auto">
          <a:xfrm>
            <a:off x="4302125" y="4584700"/>
            <a:ext cx="127000" cy="127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9" name="Text Box 71"/>
          <p:cNvSpPr txBox="1">
            <a:spLocks noChangeArrowheads="1"/>
          </p:cNvSpPr>
          <p:nvPr/>
        </p:nvSpPr>
        <p:spPr bwMode="auto">
          <a:xfrm>
            <a:off x="6172200" y="4800600"/>
            <a:ext cx="992187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= 0.36</a:t>
            </a:r>
            <a:endParaRPr lang="en-US" sz="1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ectangle 73"/>
          <p:cNvSpPr>
            <a:spLocks noChangeArrowheads="1"/>
          </p:cNvSpPr>
          <p:nvPr/>
        </p:nvSpPr>
        <p:spPr bwMode="auto">
          <a:xfrm>
            <a:off x="3429000" y="4800600"/>
            <a:ext cx="373063" cy="3730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61" name="Text Box 71"/>
          <p:cNvSpPr txBox="1">
            <a:spLocks noChangeArrowheads="1"/>
          </p:cNvSpPr>
          <p:nvPr/>
        </p:nvSpPr>
        <p:spPr bwMode="auto">
          <a:xfrm>
            <a:off x="4752975" y="4406900"/>
            <a:ext cx="992187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0.09</a:t>
            </a:r>
            <a:endParaRPr lang="en-US" sz="1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134"/>
          <p:cNvSpPr>
            <a:spLocks noChangeArrowheads="1"/>
          </p:cNvSpPr>
          <p:nvPr/>
        </p:nvSpPr>
        <p:spPr bwMode="auto">
          <a:xfrm>
            <a:off x="2209800" y="4800600"/>
            <a:ext cx="716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≥ 60 kg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Rectangle 135"/>
          <p:cNvSpPr>
            <a:spLocks noChangeArrowheads="1"/>
          </p:cNvSpPr>
          <p:nvPr/>
        </p:nvSpPr>
        <p:spPr bwMode="auto">
          <a:xfrm>
            <a:off x="2241550" y="4551363"/>
            <a:ext cx="6636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&lt;60 kg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Rectangle 278"/>
          <p:cNvSpPr>
            <a:spLocks noChangeArrowheads="1"/>
          </p:cNvSpPr>
          <p:nvPr/>
        </p:nvSpPr>
        <p:spPr bwMode="auto">
          <a:xfrm>
            <a:off x="1905000" y="4495800"/>
            <a:ext cx="384175" cy="27699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wt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52400" y="2819400"/>
            <a:ext cx="2046842" cy="16773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CV death risk:</a:t>
            </a:r>
          </a:p>
          <a:p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Bleeding risk:</a:t>
            </a:r>
            <a:endParaRPr lang="en-US" sz="2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ectangle 292"/>
          <p:cNvSpPr>
            <a:spLocks noChangeArrowheads="1"/>
          </p:cNvSpPr>
          <p:nvPr/>
        </p:nvSpPr>
        <p:spPr bwMode="auto">
          <a:xfrm>
            <a:off x="152400" y="1219200"/>
            <a:ext cx="289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3000" u="sng" dirty="0" smtClean="0">
                <a:latin typeface="Times New Roman" pitchFamily="18" charset="0"/>
                <a:ea typeface="ＭＳ Ｐゴシック" pitchFamily="8" charset="-128"/>
                <a:cs typeface="Times New Roman" pitchFamily="18" charset="0"/>
              </a:rPr>
              <a:t>Results:</a:t>
            </a:r>
            <a:endParaRPr lang="en-US" sz="3000" u="sng" dirty="0">
              <a:latin typeface="Times New Roman" pitchFamily="18" charset="0"/>
              <a:ea typeface="ＭＳ Ｐゴシック" pitchFamily="8" charset="-128"/>
              <a:cs typeface="Times New Roman" pitchFamily="18" charset="0"/>
            </a:endParaRPr>
          </a:p>
        </p:txBody>
      </p:sp>
      <p:sp>
        <p:nvSpPr>
          <p:cNvPr id="67" name="Slide Number Placeholder 6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77AC-08AC-44D1-BC92-2FF8AA6FEF8E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219200"/>
            <a:ext cx="86106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Regarding CV death risk with both drugs:</a:t>
            </a:r>
          </a:p>
          <a:p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No significant difference in patients with normal BW&amp; between different BW groups</a:t>
            </a:r>
          </a:p>
          <a:p>
            <a:pPr lvl="2">
              <a:buFont typeface="Courier New" pitchFamily="49" charset="0"/>
              <a:buChar char="o"/>
            </a:pP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u="sng" dirty="0" smtClean="0">
                <a:latin typeface="Times New Roman" pitchFamily="18" charset="0"/>
                <a:cs typeface="Times New Roman" pitchFamily="18" charset="0"/>
              </a:rPr>
              <a:t>Significantly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decreased with clopidogrel in patients with     </a:t>
            </a:r>
          </a:p>
          <a:p>
            <a:pPr lvl="1"/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   low BW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228600"/>
            <a:ext cx="8069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Prasugrel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in Patient with Low Body Weight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77AC-08AC-44D1-BC92-2FF8AA6FEF8E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4343400"/>
            <a:ext cx="708027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Regarding bleeding risk:</a:t>
            </a:r>
          </a:p>
          <a:p>
            <a:pPr>
              <a:buFont typeface="Wingdings" pitchFamily="2" charset="2"/>
              <a:buChar char="Ø"/>
            </a:pP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 More cases with prasugrel in low patient BW group</a:t>
            </a:r>
          </a:p>
          <a:p>
            <a:pPr lvl="1"/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 No significant difference between both groups</a:t>
            </a:r>
          </a:p>
          <a:p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429000"/>
            <a:ext cx="8839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In patient &lt; 60 kg:</a:t>
            </a:r>
          </a:p>
          <a:p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 Decreasing dose of prasugrel to 5 mg, decreases exposure to </a:t>
            </a:r>
          </a:p>
          <a:p>
            <a:pPr lvl="1"/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    active metabolite to level were consistent outcomes are   </a:t>
            </a:r>
          </a:p>
          <a:p>
            <a:pPr lvl="1"/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    observed as the opposite groups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191000" y="5257800"/>
            <a:ext cx="381000" cy="7620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/>
          </a:p>
        </p:txBody>
      </p:sp>
      <p:sp>
        <p:nvSpPr>
          <p:cNvPr id="4" name="TextBox 3"/>
          <p:cNvSpPr txBox="1"/>
          <p:nvPr/>
        </p:nvSpPr>
        <p:spPr>
          <a:xfrm>
            <a:off x="1371600" y="6019800"/>
            <a:ext cx="645304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u="sng" dirty="0" smtClean="0">
                <a:latin typeface="Times New Roman" pitchFamily="18" charset="0"/>
                <a:cs typeface="Times New Roman" pitchFamily="18" charset="0"/>
              </a:rPr>
              <a:t>Safety &amp; efficacy of this dose is still under study</a:t>
            </a:r>
            <a:endParaRPr lang="en-US" sz="25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371600"/>
            <a:ext cx="8991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In elderly:</a:t>
            </a:r>
          </a:p>
          <a:p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 Generally  prasugrel is not recommended </a:t>
            </a:r>
            <a:r>
              <a:rPr lang="en-US" sz="2500" u="sng" dirty="0" smtClean="0">
                <a:latin typeface="Times New Roman" pitchFamily="18" charset="0"/>
                <a:cs typeface="Times New Roman" pitchFamily="18" charset="0"/>
              </a:rPr>
              <a:t>except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in high-risk  </a:t>
            </a:r>
          </a:p>
          <a:p>
            <a:pPr lvl="1"/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    patients  (DM or prior MI) in whom its effect appears to be </a:t>
            </a:r>
          </a:p>
          <a:p>
            <a:pPr lvl="1"/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    greater 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228600"/>
            <a:ext cx="68387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Prasugrel in Elderly &amp; Low BW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77AC-08AC-44D1-BC92-2FF8AA6FEF8E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Line 262"/>
          <p:cNvSpPr>
            <a:spLocks noChangeShapeType="1"/>
          </p:cNvSpPr>
          <p:nvPr/>
        </p:nvSpPr>
        <p:spPr bwMode="auto">
          <a:xfrm flipV="1">
            <a:off x="4267200" y="3189287"/>
            <a:ext cx="1588" cy="127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5943600" y="2514600"/>
            <a:ext cx="1778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u="sng" dirty="0" smtClean="0">
                <a:latin typeface="Times New Roman" pitchFamily="18" charset="0"/>
                <a:cs typeface="Times New Roman" pitchFamily="18" charset="0"/>
              </a:rPr>
              <a:t>P-value (</a:t>
            </a:r>
            <a:r>
              <a:rPr lang="en-US" sz="2200" b="1" u="sng" dirty="0" err="1" smtClean="0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200" b="1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Line 6"/>
          <p:cNvSpPr>
            <a:spLocks noChangeShapeType="1"/>
          </p:cNvSpPr>
          <p:nvPr/>
        </p:nvSpPr>
        <p:spPr bwMode="auto">
          <a:xfrm flipV="1">
            <a:off x="2025650" y="5245100"/>
            <a:ext cx="1588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Line 7"/>
          <p:cNvSpPr>
            <a:spLocks noChangeShapeType="1"/>
          </p:cNvSpPr>
          <p:nvPr/>
        </p:nvSpPr>
        <p:spPr bwMode="auto">
          <a:xfrm flipV="1">
            <a:off x="2736850" y="5245100"/>
            <a:ext cx="1588" cy="381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Line 8"/>
          <p:cNvSpPr>
            <a:spLocks noChangeShapeType="1"/>
          </p:cNvSpPr>
          <p:nvPr/>
        </p:nvSpPr>
        <p:spPr bwMode="auto">
          <a:xfrm flipV="1">
            <a:off x="3346450" y="5245100"/>
            <a:ext cx="1588" cy="381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Line 9"/>
          <p:cNvSpPr>
            <a:spLocks noChangeShapeType="1"/>
          </p:cNvSpPr>
          <p:nvPr/>
        </p:nvSpPr>
        <p:spPr bwMode="auto">
          <a:xfrm flipV="1">
            <a:off x="3879850" y="5245100"/>
            <a:ext cx="1588" cy="381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" name="Line 10"/>
          <p:cNvSpPr>
            <a:spLocks noChangeShapeType="1"/>
          </p:cNvSpPr>
          <p:nvPr/>
        </p:nvSpPr>
        <p:spPr bwMode="auto">
          <a:xfrm flipV="1">
            <a:off x="4337050" y="5245100"/>
            <a:ext cx="1588" cy="381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" name="Line 11"/>
          <p:cNvSpPr>
            <a:spLocks noChangeShapeType="1"/>
          </p:cNvSpPr>
          <p:nvPr/>
        </p:nvSpPr>
        <p:spPr bwMode="auto">
          <a:xfrm flipV="1">
            <a:off x="4756150" y="5245100"/>
            <a:ext cx="1588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Line 12"/>
          <p:cNvSpPr>
            <a:spLocks noChangeShapeType="1"/>
          </p:cNvSpPr>
          <p:nvPr/>
        </p:nvSpPr>
        <p:spPr bwMode="auto">
          <a:xfrm flipV="1">
            <a:off x="7486650" y="5245100"/>
            <a:ext cx="1588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" name="Line 13"/>
          <p:cNvSpPr>
            <a:spLocks noChangeShapeType="1"/>
          </p:cNvSpPr>
          <p:nvPr/>
        </p:nvSpPr>
        <p:spPr bwMode="auto">
          <a:xfrm flipV="1">
            <a:off x="2025650" y="5245100"/>
            <a:ext cx="1588" cy="1270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50" name="Line 15"/>
          <p:cNvSpPr>
            <a:spLocks noChangeShapeType="1"/>
          </p:cNvSpPr>
          <p:nvPr/>
        </p:nvSpPr>
        <p:spPr bwMode="auto">
          <a:xfrm flipV="1">
            <a:off x="7486650" y="5245100"/>
            <a:ext cx="1588" cy="127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" name="Line 17"/>
          <p:cNvSpPr>
            <a:spLocks noChangeShapeType="1"/>
          </p:cNvSpPr>
          <p:nvPr/>
        </p:nvSpPr>
        <p:spPr bwMode="auto">
          <a:xfrm>
            <a:off x="2025650" y="5245100"/>
            <a:ext cx="5461000" cy="1588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52" name="Rectangle 38"/>
          <p:cNvSpPr>
            <a:spLocks noChangeArrowheads="1"/>
          </p:cNvSpPr>
          <p:nvPr/>
        </p:nvSpPr>
        <p:spPr bwMode="auto">
          <a:xfrm>
            <a:off x="1930400" y="5403850"/>
            <a:ext cx="317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latin typeface="Helvetica" pitchFamily="8" charset="0"/>
              </a:rPr>
              <a:t>0.5</a:t>
            </a:r>
            <a:endParaRPr lang="en-US"/>
          </a:p>
        </p:txBody>
      </p:sp>
      <p:sp>
        <p:nvSpPr>
          <p:cNvPr id="53" name="Rectangle 39"/>
          <p:cNvSpPr>
            <a:spLocks noChangeArrowheads="1"/>
          </p:cNvSpPr>
          <p:nvPr/>
        </p:nvSpPr>
        <p:spPr bwMode="auto">
          <a:xfrm>
            <a:off x="4267200" y="5334000"/>
            <a:ext cx="12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 dirty="0">
                <a:latin typeface="Helvetica" pitchFamily="8" charset="0"/>
              </a:rPr>
              <a:t>1</a:t>
            </a:r>
            <a:endParaRPr lang="en-US" dirty="0"/>
          </a:p>
        </p:txBody>
      </p:sp>
      <p:sp>
        <p:nvSpPr>
          <p:cNvPr id="54" name="Rectangle 40"/>
          <p:cNvSpPr>
            <a:spLocks noChangeArrowheads="1"/>
          </p:cNvSpPr>
          <p:nvPr/>
        </p:nvSpPr>
        <p:spPr bwMode="auto">
          <a:xfrm>
            <a:off x="7493000" y="5403850"/>
            <a:ext cx="12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latin typeface="Helvetica" pitchFamily="8" charset="0"/>
              </a:rPr>
              <a:t>2</a:t>
            </a:r>
            <a:endParaRPr lang="en-US"/>
          </a:p>
        </p:txBody>
      </p:sp>
      <p:grpSp>
        <p:nvGrpSpPr>
          <p:cNvPr id="55" name="Group 58"/>
          <p:cNvGrpSpPr>
            <a:grpSpLocks/>
          </p:cNvGrpSpPr>
          <p:nvPr/>
        </p:nvGrpSpPr>
        <p:grpSpPr bwMode="auto">
          <a:xfrm>
            <a:off x="2379663" y="5462588"/>
            <a:ext cx="1887537" cy="100012"/>
            <a:chOff x="1010" y="3951"/>
            <a:chExt cx="1496" cy="64"/>
          </a:xfrm>
          <a:noFill/>
        </p:grpSpPr>
        <p:sp>
          <p:nvSpPr>
            <p:cNvPr id="56" name="Freeform 59"/>
            <p:cNvSpPr>
              <a:spLocks/>
            </p:cNvSpPr>
            <p:nvPr/>
          </p:nvSpPr>
          <p:spPr bwMode="auto">
            <a:xfrm>
              <a:off x="1010" y="3951"/>
              <a:ext cx="64" cy="64"/>
            </a:xfrm>
            <a:custGeom>
              <a:avLst/>
              <a:gdLst>
                <a:gd name="T0" fmla="*/ 64 w 64"/>
                <a:gd name="T1" fmla="*/ 64 h 64"/>
                <a:gd name="T2" fmla="*/ 64 w 64"/>
                <a:gd name="T3" fmla="*/ 0 h 64"/>
                <a:gd name="T4" fmla="*/ 0 w 64"/>
                <a:gd name="T5" fmla="*/ 32 h 64"/>
                <a:gd name="T6" fmla="*/ 64 w 64"/>
                <a:gd name="T7" fmla="*/ 64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64"/>
                <a:gd name="T14" fmla="*/ 64 w 64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64">
                  <a:moveTo>
                    <a:pt x="64" y="64"/>
                  </a:moveTo>
                  <a:lnTo>
                    <a:pt x="64" y="0"/>
                  </a:lnTo>
                  <a:lnTo>
                    <a:pt x="0" y="32"/>
                  </a:lnTo>
                  <a:lnTo>
                    <a:pt x="64" y="64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60"/>
            <p:cNvSpPr>
              <a:spLocks noChangeShapeType="1"/>
            </p:cNvSpPr>
            <p:nvPr/>
          </p:nvSpPr>
          <p:spPr bwMode="auto">
            <a:xfrm>
              <a:off x="1074" y="3983"/>
              <a:ext cx="1432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8" name="Group 61"/>
          <p:cNvGrpSpPr>
            <a:grpSpLocks/>
          </p:cNvGrpSpPr>
          <p:nvPr/>
        </p:nvGrpSpPr>
        <p:grpSpPr bwMode="auto">
          <a:xfrm>
            <a:off x="4419600" y="5410200"/>
            <a:ext cx="2743200" cy="228600"/>
            <a:chOff x="2858" y="3951"/>
            <a:chExt cx="1496" cy="64"/>
          </a:xfrm>
          <a:noFill/>
        </p:grpSpPr>
        <p:sp>
          <p:nvSpPr>
            <p:cNvPr id="59" name="Freeform 62"/>
            <p:cNvSpPr>
              <a:spLocks/>
            </p:cNvSpPr>
            <p:nvPr/>
          </p:nvSpPr>
          <p:spPr bwMode="auto">
            <a:xfrm>
              <a:off x="4290" y="3951"/>
              <a:ext cx="64" cy="64"/>
            </a:xfrm>
            <a:custGeom>
              <a:avLst/>
              <a:gdLst>
                <a:gd name="T0" fmla="*/ 0 w 64"/>
                <a:gd name="T1" fmla="*/ 0 h 64"/>
                <a:gd name="T2" fmla="*/ 0 w 64"/>
                <a:gd name="T3" fmla="*/ 64 h 64"/>
                <a:gd name="T4" fmla="*/ 64 w 64"/>
                <a:gd name="T5" fmla="*/ 32 h 64"/>
                <a:gd name="T6" fmla="*/ 0 w 64"/>
                <a:gd name="T7" fmla="*/ 0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64"/>
                <a:gd name="T14" fmla="*/ 64 w 64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64">
                  <a:moveTo>
                    <a:pt x="0" y="0"/>
                  </a:moveTo>
                  <a:lnTo>
                    <a:pt x="0" y="64"/>
                  </a:lnTo>
                  <a:lnTo>
                    <a:pt x="64" y="3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Line 63"/>
            <p:cNvSpPr>
              <a:spLocks noChangeShapeType="1"/>
            </p:cNvSpPr>
            <p:nvPr/>
          </p:nvSpPr>
          <p:spPr bwMode="auto">
            <a:xfrm flipH="1">
              <a:off x="2858" y="3983"/>
              <a:ext cx="1432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1" name="Rectangle 64"/>
          <p:cNvSpPr>
            <a:spLocks noChangeArrowheads="1"/>
          </p:cNvSpPr>
          <p:nvPr/>
        </p:nvSpPr>
        <p:spPr bwMode="auto">
          <a:xfrm>
            <a:off x="2362200" y="5562600"/>
            <a:ext cx="18099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Prasugrel Better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65"/>
          <p:cNvSpPr>
            <a:spLocks noChangeArrowheads="1"/>
          </p:cNvSpPr>
          <p:nvPr/>
        </p:nvSpPr>
        <p:spPr bwMode="auto">
          <a:xfrm>
            <a:off x="4876800" y="5562600"/>
            <a:ext cx="20376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Clopidogrel Better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Rectangle 66"/>
          <p:cNvSpPr>
            <a:spLocks noChangeArrowheads="1"/>
          </p:cNvSpPr>
          <p:nvPr/>
        </p:nvSpPr>
        <p:spPr bwMode="auto">
          <a:xfrm>
            <a:off x="4191000" y="5638800"/>
            <a:ext cx="2596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latin typeface="Helvetica" pitchFamily="8" charset="0"/>
              </a:rPr>
              <a:t>HR</a:t>
            </a:r>
            <a:endParaRPr lang="en-US" sz="1400" dirty="0"/>
          </a:p>
        </p:txBody>
      </p:sp>
      <p:sp>
        <p:nvSpPr>
          <p:cNvPr id="78" name="Line 109"/>
          <p:cNvSpPr>
            <a:spLocks noChangeShapeType="1"/>
          </p:cNvSpPr>
          <p:nvPr/>
        </p:nvSpPr>
        <p:spPr bwMode="auto">
          <a:xfrm flipH="1">
            <a:off x="4343400" y="3276600"/>
            <a:ext cx="1193800" cy="1588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9" name="Rectangle 71"/>
          <p:cNvSpPr>
            <a:spLocks noChangeAspect="1" noChangeArrowheads="1"/>
          </p:cNvSpPr>
          <p:nvPr/>
        </p:nvSpPr>
        <p:spPr bwMode="auto">
          <a:xfrm>
            <a:off x="4876800" y="3124200"/>
            <a:ext cx="228600" cy="228600"/>
          </a:xfrm>
          <a:prstGeom prst="rect">
            <a:avLst/>
          </a:prstGeom>
          <a:solidFill>
            <a:srgbClr val="FF3300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Rectangle 288"/>
          <p:cNvSpPr>
            <a:spLocks noChangeArrowheads="1"/>
          </p:cNvSpPr>
          <p:nvPr/>
        </p:nvSpPr>
        <p:spPr bwMode="auto">
          <a:xfrm>
            <a:off x="3810000" y="3505200"/>
            <a:ext cx="165100" cy="122237"/>
          </a:xfrm>
          <a:prstGeom prst="rect">
            <a:avLst/>
          </a:prstGeom>
          <a:solidFill>
            <a:srgbClr val="FF3300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1" name="Rectangle 129"/>
          <p:cNvSpPr>
            <a:spLocks noChangeArrowheads="1"/>
          </p:cNvSpPr>
          <p:nvPr/>
        </p:nvSpPr>
        <p:spPr bwMode="auto">
          <a:xfrm>
            <a:off x="2451100" y="3435350"/>
            <a:ext cx="7460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No TIA</a:t>
            </a:r>
            <a:endParaRPr lang="en-US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Rectangle 130"/>
          <p:cNvSpPr>
            <a:spLocks noChangeArrowheads="1"/>
          </p:cNvSpPr>
          <p:nvPr/>
        </p:nvSpPr>
        <p:spPr bwMode="auto">
          <a:xfrm>
            <a:off x="2286000" y="3124200"/>
            <a:ext cx="10089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Hx of TIA</a:t>
            </a:r>
            <a:endParaRPr lang="en-US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 Box 64"/>
          <p:cNvSpPr txBox="1">
            <a:spLocks noChangeArrowheads="1"/>
          </p:cNvSpPr>
          <p:nvPr/>
        </p:nvSpPr>
        <p:spPr bwMode="auto">
          <a:xfrm>
            <a:off x="5334000" y="2895600"/>
            <a:ext cx="914400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P=0.15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 Box 64"/>
          <p:cNvSpPr txBox="1">
            <a:spLocks noChangeArrowheads="1"/>
          </p:cNvSpPr>
          <p:nvPr/>
        </p:nvSpPr>
        <p:spPr bwMode="auto">
          <a:xfrm>
            <a:off x="4495800" y="3352800"/>
            <a:ext cx="914400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P=0.15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 Box 64"/>
          <p:cNvSpPr txBox="1">
            <a:spLocks noChangeArrowheads="1"/>
          </p:cNvSpPr>
          <p:nvPr/>
        </p:nvSpPr>
        <p:spPr bwMode="auto">
          <a:xfrm>
            <a:off x="6400800" y="3200400"/>
            <a:ext cx="838200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P=0.02</a:t>
            </a:r>
            <a:endParaRPr lang="en-US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7" name="Straight Connector 86"/>
          <p:cNvCxnSpPr/>
          <p:nvPr/>
        </p:nvCxnSpPr>
        <p:spPr>
          <a:xfrm rot="5400000" flipH="1" flipV="1">
            <a:off x="2957923" y="3900079"/>
            <a:ext cx="2618557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Rectangle 292"/>
          <p:cNvSpPr>
            <a:spLocks noChangeArrowheads="1"/>
          </p:cNvSpPr>
          <p:nvPr/>
        </p:nvSpPr>
        <p:spPr bwMode="auto">
          <a:xfrm>
            <a:off x="152400" y="1219200"/>
            <a:ext cx="289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3000" u="sng" dirty="0" smtClean="0">
                <a:latin typeface="Times New Roman" pitchFamily="18" charset="0"/>
                <a:ea typeface="ＭＳ Ｐゴシック" pitchFamily="8" charset="-128"/>
                <a:cs typeface="Times New Roman" pitchFamily="18" charset="0"/>
              </a:rPr>
              <a:t>Results:</a:t>
            </a:r>
            <a:endParaRPr lang="en-US" sz="3000" u="sng" dirty="0">
              <a:latin typeface="Times New Roman" pitchFamily="18" charset="0"/>
              <a:ea typeface="ＭＳ Ｐゴシック" pitchFamily="8" charset="-128"/>
              <a:cs typeface="Times New Roman" pitchFamily="18" charset="0"/>
            </a:endParaRPr>
          </a:p>
        </p:txBody>
      </p:sp>
      <p:sp>
        <p:nvSpPr>
          <p:cNvPr id="92" name="Line 23"/>
          <p:cNvSpPr>
            <a:spLocks noChangeShapeType="1"/>
          </p:cNvSpPr>
          <p:nvPr/>
        </p:nvSpPr>
        <p:spPr bwMode="auto">
          <a:xfrm flipH="1">
            <a:off x="3263900" y="4762500"/>
            <a:ext cx="787400" cy="1588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93" name="Line 24"/>
          <p:cNvSpPr>
            <a:spLocks noChangeShapeType="1"/>
          </p:cNvSpPr>
          <p:nvPr/>
        </p:nvSpPr>
        <p:spPr bwMode="auto">
          <a:xfrm flipH="1">
            <a:off x="4419600" y="4419600"/>
            <a:ext cx="3238500" cy="1588"/>
          </a:xfrm>
          <a:prstGeom prst="line">
            <a:avLst/>
          </a:prstGeom>
          <a:noFill/>
          <a:ln w="12700">
            <a:solidFill>
              <a:srgbClr val="FF3B0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" name="Rectangle 29"/>
          <p:cNvSpPr>
            <a:spLocks noChangeArrowheads="1"/>
          </p:cNvSpPr>
          <p:nvPr/>
        </p:nvSpPr>
        <p:spPr bwMode="auto">
          <a:xfrm>
            <a:off x="3594100" y="4711700"/>
            <a:ext cx="127000" cy="127000"/>
          </a:xfrm>
          <a:prstGeom prst="rect">
            <a:avLst/>
          </a:prstGeom>
          <a:solidFill>
            <a:srgbClr val="FFFF00"/>
          </a:solidFill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" name="Rectangle 30"/>
          <p:cNvSpPr>
            <a:spLocks noChangeArrowheads="1"/>
          </p:cNvSpPr>
          <p:nvPr/>
        </p:nvSpPr>
        <p:spPr bwMode="auto">
          <a:xfrm>
            <a:off x="5981700" y="4356100"/>
            <a:ext cx="127000" cy="139700"/>
          </a:xfrm>
          <a:prstGeom prst="rect">
            <a:avLst/>
          </a:prstGeom>
          <a:solidFill>
            <a:srgbClr val="FF3B0A"/>
          </a:solidFill>
          <a:ln w="12700">
            <a:solidFill>
              <a:srgbClr val="FF3B0A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" name="Rectangle 44"/>
          <p:cNvSpPr>
            <a:spLocks noChangeArrowheads="1"/>
          </p:cNvSpPr>
          <p:nvPr/>
        </p:nvSpPr>
        <p:spPr bwMode="auto">
          <a:xfrm>
            <a:off x="3473450" y="4597400"/>
            <a:ext cx="373063" cy="3730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00" name="Text Box 69"/>
          <p:cNvSpPr txBox="1">
            <a:spLocks noChangeArrowheads="1"/>
          </p:cNvSpPr>
          <p:nvPr/>
        </p:nvSpPr>
        <p:spPr bwMode="auto">
          <a:xfrm>
            <a:off x="7772400" y="4038600"/>
            <a:ext cx="1069975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8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0.006</a:t>
            </a:r>
            <a:endParaRPr lang="en-US" sz="1800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Text Box 71"/>
          <p:cNvSpPr txBox="1">
            <a:spLocks noChangeArrowheads="1"/>
          </p:cNvSpPr>
          <p:nvPr/>
        </p:nvSpPr>
        <p:spPr bwMode="auto">
          <a:xfrm>
            <a:off x="3200400" y="4267200"/>
            <a:ext cx="992187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en-US" sz="1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0.02</a:t>
            </a:r>
            <a:endParaRPr lang="en-US" sz="18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Text Box 71"/>
          <p:cNvSpPr txBox="1">
            <a:spLocks noChangeArrowheads="1"/>
          </p:cNvSpPr>
          <p:nvPr/>
        </p:nvSpPr>
        <p:spPr bwMode="auto">
          <a:xfrm>
            <a:off x="6248400" y="4038600"/>
            <a:ext cx="990600" cy="36671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en-US" sz="1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0.04</a:t>
            </a:r>
            <a:endParaRPr lang="en-US" sz="18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Rectangle 129"/>
          <p:cNvSpPr>
            <a:spLocks noChangeArrowheads="1"/>
          </p:cNvSpPr>
          <p:nvPr/>
        </p:nvSpPr>
        <p:spPr bwMode="auto">
          <a:xfrm>
            <a:off x="2362200" y="4648200"/>
            <a:ext cx="7460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 TIA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Rectangle 130"/>
          <p:cNvSpPr>
            <a:spLocks noChangeArrowheads="1"/>
          </p:cNvSpPr>
          <p:nvPr/>
        </p:nvSpPr>
        <p:spPr bwMode="auto">
          <a:xfrm>
            <a:off x="2197100" y="4337050"/>
            <a:ext cx="10089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Hx of TIA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52400" y="2971800"/>
            <a:ext cx="2046842" cy="17697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CV death risk:</a:t>
            </a:r>
          </a:p>
          <a:p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Bleeding risk:</a:t>
            </a:r>
            <a:endParaRPr lang="en-US" sz="2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304800" y="304800"/>
            <a:ext cx="8839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Prasugrel in Patient with History of Stroke/TIA</a:t>
            </a:r>
          </a:p>
        </p:txBody>
      </p:sp>
      <p:sp>
        <p:nvSpPr>
          <p:cNvPr id="111" name="Slide Number Placeholder 1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77AC-08AC-44D1-BC92-2FF8AA6FEF8E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4" name="Line 109"/>
          <p:cNvSpPr>
            <a:spLocks noChangeShapeType="1"/>
          </p:cNvSpPr>
          <p:nvPr/>
        </p:nvSpPr>
        <p:spPr bwMode="auto">
          <a:xfrm flipH="1">
            <a:off x="3352800" y="3581400"/>
            <a:ext cx="1193800" cy="1588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95400"/>
            <a:ext cx="749455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0" dirty="0" smtClean="0">
                <a:latin typeface="Times New Roman" pitchFamily="18" charset="0"/>
                <a:cs typeface="Times New Roman" pitchFamily="18" charset="0"/>
              </a:rPr>
              <a:t>Novel Anti-Platelets</a:t>
            </a:r>
            <a:endParaRPr lang="en-US" sz="7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538" name="Picture 2" descr="https://encrypted-tbn1.gstatic.com/images?q=tbn:ANd9GcTG6eraocuypuBPrBqlJSTmiFVgZExC-DpqjOnYvnJYt4NsMtw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505200"/>
            <a:ext cx="4158598" cy="2276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77AC-08AC-44D1-BC92-2FF8AA6FEF8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2133600"/>
            <a:ext cx="8763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300" dirty="0" smtClean="0"/>
              <a:t>In patients with history of stroke/TIA:</a:t>
            </a:r>
          </a:p>
          <a:p>
            <a:endParaRPr lang="en-US" sz="2300" dirty="0" smtClean="0"/>
          </a:p>
          <a:p>
            <a:endParaRPr lang="en-US" sz="2300" dirty="0" smtClean="0"/>
          </a:p>
          <a:p>
            <a:pPr lvl="2">
              <a:buFont typeface="Courier New" pitchFamily="49" charset="0"/>
              <a:buChar char="o"/>
            </a:pPr>
            <a:r>
              <a:rPr lang="en-US" sz="2300" dirty="0" smtClean="0"/>
              <a:t> Efficacy of prasugrel decreases </a:t>
            </a:r>
            <a:r>
              <a:rPr lang="en-US" sz="2300" u="sng" dirty="0" smtClean="0"/>
              <a:t>significantly</a:t>
            </a:r>
          </a:p>
          <a:p>
            <a:pPr lvl="2"/>
            <a:endParaRPr lang="en-US" sz="2300" u="sng" dirty="0" smtClean="0"/>
          </a:p>
          <a:p>
            <a:pPr lvl="2">
              <a:buFont typeface="Courier New" pitchFamily="49" charset="0"/>
              <a:buChar char="o"/>
            </a:pPr>
            <a:r>
              <a:rPr lang="en-US" sz="2300" dirty="0" smtClean="0"/>
              <a:t> Bleeding risk increases </a:t>
            </a:r>
            <a:r>
              <a:rPr lang="en-US" sz="2300" u="sng" dirty="0" smtClean="0"/>
              <a:t>significantly</a:t>
            </a:r>
            <a:r>
              <a:rPr lang="en-US" sz="2300" dirty="0" smtClean="0"/>
              <a:t> with prasugrel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304800"/>
            <a:ext cx="8839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Prasugrel in Patient with History of Stroke/TIA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77AC-08AC-44D1-BC92-2FF8AA6FEF8E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352800" y="5105400"/>
            <a:ext cx="2343911" cy="4770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Contraindication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Line 101"/>
          <p:cNvSpPr>
            <a:spLocks noChangeShapeType="1"/>
          </p:cNvSpPr>
          <p:nvPr/>
        </p:nvSpPr>
        <p:spPr bwMode="auto">
          <a:xfrm flipH="1">
            <a:off x="2857500" y="3594100"/>
            <a:ext cx="1803400" cy="1588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Line 102"/>
          <p:cNvSpPr>
            <a:spLocks noChangeShapeType="1"/>
          </p:cNvSpPr>
          <p:nvPr/>
        </p:nvSpPr>
        <p:spPr bwMode="auto">
          <a:xfrm flipH="1">
            <a:off x="3733800" y="3352800"/>
            <a:ext cx="1206500" cy="1588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Line 108"/>
          <p:cNvSpPr>
            <a:spLocks noChangeShapeType="1"/>
          </p:cNvSpPr>
          <p:nvPr/>
        </p:nvSpPr>
        <p:spPr bwMode="auto">
          <a:xfrm flipH="1">
            <a:off x="3355975" y="2905125"/>
            <a:ext cx="1917700" cy="1588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Line 109"/>
          <p:cNvSpPr>
            <a:spLocks noChangeShapeType="1"/>
          </p:cNvSpPr>
          <p:nvPr/>
        </p:nvSpPr>
        <p:spPr bwMode="auto">
          <a:xfrm flipH="1">
            <a:off x="3927475" y="2663825"/>
            <a:ext cx="1193800" cy="1588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" name="Rectangle 129"/>
          <p:cNvSpPr>
            <a:spLocks noChangeArrowheads="1"/>
          </p:cNvSpPr>
          <p:nvPr/>
        </p:nvSpPr>
        <p:spPr bwMode="auto">
          <a:xfrm>
            <a:off x="2457450" y="3444875"/>
            <a:ext cx="3847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DM</a:t>
            </a:r>
          </a:p>
        </p:txBody>
      </p:sp>
      <p:sp>
        <p:nvSpPr>
          <p:cNvPr id="34" name="Rectangle 130"/>
          <p:cNvSpPr>
            <a:spLocks noChangeArrowheads="1"/>
          </p:cNvSpPr>
          <p:nvPr/>
        </p:nvSpPr>
        <p:spPr bwMode="auto">
          <a:xfrm>
            <a:off x="2216150" y="3209925"/>
            <a:ext cx="72455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 DM</a:t>
            </a:r>
          </a:p>
        </p:txBody>
      </p:sp>
      <p:sp>
        <p:nvSpPr>
          <p:cNvPr id="40" name="Rectangle 136"/>
          <p:cNvSpPr>
            <a:spLocks noChangeArrowheads="1"/>
          </p:cNvSpPr>
          <p:nvPr/>
        </p:nvSpPr>
        <p:spPr bwMode="auto">
          <a:xfrm>
            <a:off x="2244725" y="2751138"/>
            <a:ext cx="743793" cy="27699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>
            <a:spAutoFit/>
          </a:bodyPr>
          <a:lstStyle/>
          <a:p>
            <a:pPr algn="l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STEMI</a:t>
            </a:r>
          </a:p>
        </p:txBody>
      </p:sp>
      <p:sp>
        <p:nvSpPr>
          <p:cNvPr id="41" name="Rectangle 137"/>
          <p:cNvSpPr>
            <a:spLocks noChangeArrowheads="1"/>
          </p:cNvSpPr>
          <p:nvPr/>
        </p:nvSpPr>
        <p:spPr bwMode="auto">
          <a:xfrm>
            <a:off x="1863725" y="2520950"/>
            <a:ext cx="1308050" cy="27699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>
            <a:spAutoFit/>
          </a:bodyPr>
          <a:lstStyle/>
          <a:p>
            <a:pPr algn="l"/>
            <a:r>
              <a:rPr lang="en-US" b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UA/NSTEMI</a:t>
            </a:r>
          </a:p>
        </p:txBody>
      </p:sp>
      <p:sp>
        <p:nvSpPr>
          <p:cNvPr id="65" name="Line 161"/>
          <p:cNvSpPr>
            <a:spLocks noChangeShapeType="1"/>
          </p:cNvSpPr>
          <p:nvPr/>
        </p:nvSpPr>
        <p:spPr bwMode="auto">
          <a:xfrm flipV="1">
            <a:off x="4422775" y="4424362"/>
            <a:ext cx="1588" cy="127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66" name="Line 162"/>
          <p:cNvSpPr>
            <a:spLocks noChangeShapeType="1"/>
          </p:cNvSpPr>
          <p:nvPr/>
        </p:nvSpPr>
        <p:spPr bwMode="auto">
          <a:xfrm flipV="1">
            <a:off x="4422775" y="4386262"/>
            <a:ext cx="1588" cy="127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>
              <a:solidFill>
                <a:srgbClr val="00B050"/>
              </a:solidFill>
            </a:endParaRPr>
          </a:p>
        </p:txBody>
      </p:sp>
      <p:sp>
        <p:nvSpPr>
          <p:cNvPr id="67" name="Line 163"/>
          <p:cNvSpPr>
            <a:spLocks noChangeShapeType="1"/>
          </p:cNvSpPr>
          <p:nvPr/>
        </p:nvSpPr>
        <p:spPr bwMode="auto">
          <a:xfrm flipV="1">
            <a:off x="4422775" y="4348162"/>
            <a:ext cx="1588" cy="127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>
              <a:solidFill>
                <a:srgbClr val="00B050"/>
              </a:solidFill>
            </a:endParaRPr>
          </a:p>
        </p:txBody>
      </p:sp>
      <p:sp>
        <p:nvSpPr>
          <p:cNvPr id="167" name="Line 263"/>
          <p:cNvSpPr>
            <a:spLocks noChangeShapeType="1"/>
          </p:cNvSpPr>
          <p:nvPr/>
        </p:nvSpPr>
        <p:spPr bwMode="auto">
          <a:xfrm flipV="1">
            <a:off x="4448175" y="2905125"/>
            <a:ext cx="1588" cy="127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2" name="Rectangle 76"/>
          <p:cNvSpPr>
            <a:spLocks noChangeAspect="1" noChangeArrowheads="1"/>
          </p:cNvSpPr>
          <p:nvPr/>
        </p:nvSpPr>
        <p:spPr bwMode="auto">
          <a:xfrm>
            <a:off x="4191000" y="3200400"/>
            <a:ext cx="228600" cy="228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7" name="Line 281"/>
          <p:cNvSpPr>
            <a:spLocks noChangeShapeType="1"/>
          </p:cNvSpPr>
          <p:nvPr/>
        </p:nvSpPr>
        <p:spPr bwMode="auto">
          <a:xfrm flipH="1" flipV="1">
            <a:off x="4399280" y="1981199"/>
            <a:ext cx="45719" cy="2906712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09" name="Rectangle 71"/>
          <p:cNvSpPr>
            <a:spLocks noChangeAspect="1" noChangeArrowheads="1"/>
          </p:cNvSpPr>
          <p:nvPr/>
        </p:nvSpPr>
        <p:spPr bwMode="auto">
          <a:xfrm>
            <a:off x="4419600" y="2514600"/>
            <a:ext cx="228600" cy="228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3" name="Rectangle 287"/>
          <p:cNvSpPr>
            <a:spLocks noChangeArrowheads="1"/>
          </p:cNvSpPr>
          <p:nvPr/>
        </p:nvSpPr>
        <p:spPr bwMode="auto">
          <a:xfrm>
            <a:off x="3727450" y="3549650"/>
            <a:ext cx="109538" cy="1095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4" name="Rectangle 288"/>
          <p:cNvSpPr>
            <a:spLocks noChangeArrowheads="1"/>
          </p:cNvSpPr>
          <p:nvPr/>
        </p:nvSpPr>
        <p:spPr bwMode="auto">
          <a:xfrm>
            <a:off x="4257675" y="2859088"/>
            <a:ext cx="109538" cy="1095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0" name="Line 294"/>
          <p:cNvSpPr>
            <a:spLocks noChangeShapeType="1"/>
          </p:cNvSpPr>
          <p:nvPr/>
        </p:nvSpPr>
        <p:spPr bwMode="auto">
          <a:xfrm flipH="1">
            <a:off x="3581400" y="4038600"/>
            <a:ext cx="2235200" cy="1588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>
              <a:solidFill>
                <a:srgbClr val="00B050"/>
              </a:solidFill>
            </a:endParaRPr>
          </a:p>
        </p:txBody>
      </p:sp>
      <p:sp>
        <p:nvSpPr>
          <p:cNvPr id="221" name="Rectangle 293"/>
          <p:cNvSpPr>
            <a:spLocks noChangeArrowheads="1"/>
          </p:cNvSpPr>
          <p:nvPr/>
        </p:nvSpPr>
        <p:spPr bwMode="auto">
          <a:xfrm>
            <a:off x="4419600" y="3962400"/>
            <a:ext cx="109538" cy="109538"/>
          </a:xfrm>
          <a:prstGeom prst="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>
              <a:solidFill>
                <a:srgbClr val="00B050"/>
              </a:solidFill>
            </a:endParaRPr>
          </a:p>
        </p:txBody>
      </p:sp>
      <p:sp>
        <p:nvSpPr>
          <p:cNvPr id="222" name="Rectangle 295"/>
          <p:cNvSpPr>
            <a:spLocks noChangeAspect="1" noChangeArrowheads="1"/>
          </p:cNvSpPr>
          <p:nvPr/>
        </p:nvSpPr>
        <p:spPr bwMode="auto">
          <a:xfrm>
            <a:off x="4260850" y="4175125"/>
            <a:ext cx="228600" cy="228600"/>
          </a:xfrm>
          <a:prstGeom prst="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>
              <a:solidFill>
                <a:srgbClr val="00B050"/>
              </a:solidFill>
            </a:endParaRPr>
          </a:p>
        </p:txBody>
      </p:sp>
      <p:sp>
        <p:nvSpPr>
          <p:cNvPr id="223" name="Line 296"/>
          <p:cNvSpPr>
            <a:spLocks noChangeShapeType="1"/>
          </p:cNvSpPr>
          <p:nvPr/>
        </p:nvSpPr>
        <p:spPr bwMode="auto">
          <a:xfrm flipH="1">
            <a:off x="3800475" y="4271962"/>
            <a:ext cx="1206500" cy="1588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>
              <a:solidFill>
                <a:srgbClr val="00B050"/>
              </a:solidFill>
            </a:endParaRPr>
          </a:p>
        </p:txBody>
      </p:sp>
      <p:sp>
        <p:nvSpPr>
          <p:cNvPr id="224" name="Rectangle 297"/>
          <p:cNvSpPr>
            <a:spLocks noChangeArrowheads="1"/>
          </p:cNvSpPr>
          <p:nvPr/>
        </p:nvSpPr>
        <p:spPr bwMode="auto">
          <a:xfrm>
            <a:off x="2105025" y="4173537"/>
            <a:ext cx="9778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CrCl </a:t>
            </a:r>
            <a:r>
              <a:rPr lang="en-US" b="1" u="sng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60</a:t>
            </a:r>
          </a:p>
        </p:txBody>
      </p:sp>
      <p:sp>
        <p:nvSpPr>
          <p:cNvPr id="225" name="Rectangle 298"/>
          <p:cNvSpPr>
            <a:spLocks noChangeArrowheads="1"/>
          </p:cNvSpPr>
          <p:nvPr/>
        </p:nvSpPr>
        <p:spPr bwMode="auto">
          <a:xfrm>
            <a:off x="2105025" y="3957637"/>
            <a:ext cx="9778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CrCl &lt; 60</a:t>
            </a:r>
          </a:p>
        </p:txBody>
      </p:sp>
      <p:sp>
        <p:nvSpPr>
          <p:cNvPr id="228" name="Text Box 9"/>
          <p:cNvSpPr txBox="1">
            <a:spLocks noChangeArrowheads="1"/>
          </p:cNvSpPr>
          <p:nvPr/>
        </p:nvSpPr>
        <p:spPr bwMode="auto">
          <a:xfrm>
            <a:off x="5867400" y="1981200"/>
            <a:ext cx="1778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u="sng" dirty="0" smtClean="0">
                <a:latin typeface="Times New Roman" pitchFamily="18" charset="0"/>
                <a:cs typeface="Times New Roman" pitchFamily="18" charset="0"/>
              </a:rPr>
              <a:t>P-value (</a:t>
            </a:r>
            <a:r>
              <a:rPr lang="en-US" sz="2200" b="1" u="sng" dirty="0" err="1" smtClean="0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200" b="1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7" name="Line 6"/>
          <p:cNvSpPr>
            <a:spLocks noChangeShapeType="1"/>
          </p:cNvSpPr>
          <p:nvPr/>
        </p:nvSpPr>
        <p:spPr bwMode="auto">
          <a:xfrm flipV="1">
            <a:off x="2178050" y="4559300"/>
            <a:ext cx="1588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8" name="Line 7"/>
          <p:cNvSpPr>
            <a:spLocks noChangeShapeType="1"/>
          </p:cNvSpPr>
          <p:nvPr/>
        </p:nvSpPr>
        <p:spPr bwMode="auto">
          <a:xfrm flipV="1">
            <a:off x="2889250" y="4559300"/>
            <a:ext cx="1588" cy="381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9" name="Line 8"/>
          <p:cNvSpPr>
            <a:spLocks noChangeShapeType="1"/>
          </p:cNvSpPr>
          <p:nvPr/>
        </p:nvSpPr>
        <p:spPr bwMode="auto">
          <a:xfrm flipV="1">
            <a:off x="3498850" y="4559300"/>
            <a:ext cx="1588" cy="381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0" name="Line 9"/>
          <p:cNvSpPr>
            <a:spLocks noChangeShapeType="1"/>
          </p:cNvSpPr>
          <p:nvPr/>
        </p:nvSpPr>
        <p:spPr bwMode="auto">
          <a:xfrm flipV="1">
            <a:off x="4032250" y="4559300"/>
            <a:ext cx="1588" cy="381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1" name="Line 10"/>
          <p:cNvSpPr>
            <a:spLocks noChangeShapeType="1"/>
          </p:cNvSpPr>
          <p:nvPr/>
        </p:nvSpPr>
        <p:spPr bwMode="auto">
          <a:xfrm flipV="1">
            <a:off x="4489450" y="4559300"/>
            <a:ext cx="1588" cy="381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2" name="Line 11"/>
          <p:cNvSpPr>
            <a:spLocks noChangeShapeType="1"/>
          </p:cNvSpPr>
          <p:nvPr/>
        </p:nvSpPr>
        <p:spPr bwMode="auto">
          <a:xfrm flipV="1">
            <a:off x="4908550" y="4559300"/>
            <a:ext cx="1588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3" name="Line 12"/>
          <p:cNvSpPr>
            <a:spLocks noChangeShapeType="1"/>
          </p:cNvSpPr>
          <p:nvPr/>
        </p:nvSpPr>
        <p:spPr bwMode="auto">
          <a:xfrm flipV="1">
            <a:off x="7639050" y="4559300"/>
            <a:ext cx="1588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4" name="Line 13"/>
          <p:cNvSpPr>
            <a:spLocks noChangeShapeType="1"/>
          </p:cNvSpPr>
          <p:nvPr/>
        </p:nvSpPr>
        <p:spPr bwMode="auto">
          <a:xfrm flipV="1">
            <a:off x="2178050" y="4559300"/>
            <a:ext cx="1588" cy="1270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46" name="Line 15"/>
          <p:cNvSpPr>
            <a:spLocks noChangeShapeType="1"/>
          </p:cNvSpPr>
          <p:nvPr/>
        </p:nvSpPr>
        <p:spPr bwMode="auto">
          <a:xfrm flipV="1">
            <a:off x="7639050" y="4559300"/>
            <a:ext cx="1588" cy="127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7" name="Line 17"/>
          <p:cNvSpPr>
            <a:spLocks noChangeShapeType="1"/>
          </p:cNvSpPr>
          <p:nvPr/>
        </p:nvSpPr>
        <p:spPr bwMode="auto">
          <a:xfrm>
            <a:off x="2178050" y="4559300"/>
            <a:ext cx="5461000" cy="1588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48" name="Rectangle 38"/>
          <p:cNvSpPr>
            <a:spLocks noChangeArrowheads="1"/>
          </p:cNvSpPr>
          <p:nvPr/>
        </p:nvSpPr>
        <p:spPr bwMode="auto">
          <a:xfrm>
            <a:off x="2082800" y="4718050"/>
            <a:ext cx="317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latin typeface="Helvetica" pitchFamily="8" charset="0"/>
              </a:rPr>
              <a:t>0.5</a:t>
            </a:r>
            <a:endParaRPr lang="en-US"/>
          </a:p>
        </p:txBody>
      </p:sp>
      <p:sp>
        <p:nvSpPr>
          <p:cNvPr id="249" name="Rectangle 39"/>
          <p:cNvSpPr>
            <a:spLocks noChangeArrowheads="1"/>
          </p:cNvSpPr>
          <p:nvPr/>
        </p:nvSpPr>
        <p:spPr bwMode="auto">
          <a:xfrm>
            <a:off x="4419600" y="4648200"/>
            <a:ext cx="12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 dirty="0">
                <a:latin typeface="Helvetica" pitchFamily="8" charset="0"/>
              </a:rPr>
              <a:t>1</a:t>
            </a:r>
            <a:endParaRPr lang="en-US" dirty="0"/>
          </a:p>
        </p:txBody>
      </p:sp>
      <p:sp>
        <p:nvSpPr>
          <p:cNvPr id="250" name="Rectangle 40"/>
          <p:cNvSpPr>
            <a:spLocks noChangeArrowheads="1"/>
          </p:cNvSpPr>
          <p:nvPr/>
        </p:nvSpPr>
        <p:spPr bwMode="auto">
          <a:xfrm>
            <a:off x="7645400" y="4718050"/>
            <a:ext cx="12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latin typeface="Helvetica" pitchFamily="8" charset="0"/>
              </a:rPr>
              <a:t>2</a:t>
            </a:r>
            <a:endParaRPr lang="en-US"/>
          </a:p>
        </p:txBody>
      </p: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2532063" y="4776788"/>
            <a:ext cx="1887537" cy="100012"/>
            <a:chOff x="1010" y="3951"/>
            <a:chExt cx="1496" cy="64"/>
          </a:xfrm>
          <a:noFill/>
        </p:grpSpPr>
        <p:sp>
          <p:nvSpPr>
            <p:cNvPr id="252" name="Freeform 59"/>
            <p:cNvSpPr>
              <a:spLocks/>
            </p:cNvSpPr>
            <p:nvPr/>
          </p:nvSpPr>
          <p:spPr bwMode="auto">
            <a:xfrm>
              <a:off x="1010" y="3951"/>
              <a:ext cx="64" cy="64"/>
            </a:xfrm>
            <a:custGeom>
              <a:avLst/>
              <a:gdLst>
                <a:gd name="T0" fmla="*/ 64 w 64"/>
                <a:gd name="T1" fmla="*/ 64 h 64"/>
                <a:gd name="T2" fmla="*/ 64 w 64"/>
                <a:gd name="T3" fmla="*/ 0 h 64"/>
                <a:gd name="T4" fmla="*/ 0 w 64"/>
                <a:gd name="T5" fmla="*/ 32 h 64"/>
                <a:gd name="T6" fmla="*/ 64 w 64"/>
                <a:gd name="T7" fmla="*/ 64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64"/>
                <a:gd name="T14" fmla="*/ 64 w 64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64">
                  <a:moveTo>
                    <a:pt x="64" y="64"/>
                  </a:moveTo>
                  <a:lnTo>
                    <a:pt x="64" y="0"/>
                  </a:lnTo>
                  <a:lnTo>
                    <a:pt x="0" y="32"/>
                  </a:lnTo>
                  <a:lnTo>
                    <a:pt x="64" y="64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Line 60"/>
            <p:cNvSpPr>
              <a:spLocks noChangeShapeType="1"/>
            </p:cNvSpPr>
            <p:nvPr/>
          </p:nvSpPr>
          <p:spPr bwMode="auto">
            <a:xfrm>
              <a:off x="1074" y="3983"/>
              <a:ext cx="1432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61"/>
          <p:cNvGrpSpPr>
            <a:grpSpLocks/>
          </p:cNvGrpSpPr>
          <p:nvPr/>
        </p:nvGrpSpPr>
        <p:grpSpPr bwMode="auto">
          <a:xfrm>
            <a:off x="4572000" y="4724400"/>
            <a:ext cx="2743200" cy="228600"/>
            <a:chOff x="2858" y="3951"/>
            <a:chExt cx="1496" cy="64"/>
          </a:xfrm>
          <a:noFill/>
        </p:grpSpPr>
        <p:sp>
          <p:nvSpPr>
            <p:cNvPr id="255" name="Freeform 62"/>
            <p:cNvSpPr>
              <a:spLocks/>
            </p:cNvSpPr>
            <p:nvPr/>
          </p:nvSpPr>
          <p:spPr bwMode="auto">
            <a:xfrm>
              <a:off x="4290" y="3951"/>
              <a:ext cx="64" cy="64"/>
            </a:xfrm>
            <a:custGeom>
              <a:avLst/>
              <a:gdLst>
                <a:gd name="T0" fmla="*/ 0 w 64"/>
                <a:gd name="T1" fmla="*/ 0 h 64"/>
                <a:gd name="T2" fmla="*/ 0 w 64"/>
                <a:gd name="T3" fmla="*/ 64 h 64"/>
                <a:gd name="T4" fmla="*/ 64 w 64"/>
                <a:gd name="T5" fmla="*/ 32 h 64"/>
                <a:gd name="T6" fmla="*/ 0 w 64"/>
                <a:gd name="T7" fmla="*/ 0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64"/>
                <a:gd name="T14" fmla="*/ 64 w 64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64">
                  <a:moveTo>
                    <a:pt x="0" y="0"/>
                  </a:moveTo>
                  <a:lnTo>
                    <a:pt x="0" y="64"/>
                  </a:lnTo>
                  <a:lnTo>
                    <a:pt x="64" y="3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6" name="Line 63"/>
            <p:cNvSpPr>
              <a:spLocks noChangeShapeType="1"/>
            </p:cNvSpPr>
            <p:nvPr/>
          </p:nvSpPr>
          <p:spPr bwMode="auto">
            <a:xfrm flipH="1">
              <a:off x="2858" y="3983"/>
              <a:ext cx="1432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7" name="Rectangle 64"/>
          <p:cNvSpPr>
            <a:spLocks noChangeArrowheads="1"/>
          </p:cNvSpPr>
          <p:nvPr/>
        </p:nvSpPr>
        <p:spPr bwMode="auto">
          <a:xfrm>
            <a:off x="2514600" y="4876800"/>
            <a:ext cx="18099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Prasugrel Better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8" name="Rectangle 65"/>
          <p:cNvSpPr>
            <a:spLocks noChangeArrowheads="1"/>
          </p:cNvSpPr>
          <p:nvPr/>
        </p:nvSpPr>
        <p:spPr bwMode="auto">
          <a:xfrm>
            <a:off x="5029200" y="4876800"/>
            <a:ext cx="20376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Clopidogrel Better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9" name="Rectangle 66"/>
          <p:cNvSpPr>
            <a:spLocks noChangeArrowheads="1"/>
          </p:cNvSpPr>
          <p:nvPr/>
        </p:nvSpPr>
        <p:spPr bwMode="auto">
          <a:xfrm>
            <a:off x="4343400" y="4953000"/>
            <a:ext cx="2596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 dirty="0">
                <a:latin typeface="Helvetica" pitchFamily="8" charset="0"/>
              </a:rPr>
              <a:t>HR</a:t>
            </a:r>
            <a:endParaRPr lang="en-US" sz="1400" dirty="0"/>
          </a:p>
        </p:txBody>
      </p:sp>
      <p:sp>
        <p:nvSpPr>
          <p:cNvPr id="175" name="Text Box 64"/>
          <p:cNvSpPr txBox="1">
            <a:spLocks noChangeArrowheads="1"/>
          </p:cNvSpPr>
          <p:nvPr/>
        </p:nvSpPr>
        <p:spPr bwMode="auto">
          <a:xfrm>
            <a:off x="4495800" y="3048000"/>
            <a:ext cx="990600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P=0.02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" name="Text Box 64"/>
          <p:cNvSpPr txBox="1">
            <a:spLocks noChangeArrowheads="1"/>
          </p:cNvSpPr>
          <p:nvPr/>
        </p:nvSpPr>
        <p:spPr bwMode="auto">
          <a:xfrm>
            <a:off x="4495800" y="3352800"/>
            <a:ext cx="914400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P&lt;0.001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6" name="Text Box 64"/>
          <p:cNvSpPr txBox="1">
            <a:spLocks noChangeArrowheads="1"/>
          </p:cNvSpPr>
          <p:nvPr/>
        </p:nvSpPr>
        <p:spPr bwMode="auto">
          <a:xfrm>
            <a:off x="6553200" y="3276600"/>
            <a:ext cx="838200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P=0.09 </a:t>
            </a:r>
            <a:endParaRPr 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Text Box 64"/>
          <p:cNvSpPr txBox="1">
            <a:spLocks noChangeArrowheads="1"/>
          </p:cNvSpPr>
          <p:nvPr/>
        </p:nvSpPr>
        <p:spPr bwMode="auto">
          <a:xfrm>
            <a:off x="6553200" y="2514600"/>
            <a:ext cx="685800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P=0.2</a:t>
            </a:r>
            <a:endParaRPr 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Text Box 64"/>
          <p:cNvSpPr txBox="1">
            <a:spLocks noChangeArrowheads="1"/>
          </p:cNvSpPr>
          <p:nvPr/>
        </p:nvSpPr>
        <p:spPr bwMode="auto">
          <a:xfrm>
            <a:off x="6629400" y="3962400"/>
            <a:ext cx="838200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P=0.08 </a:t>
            </a:r>
            <a:endParaRPr 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371600" y="304800"/>
            <a:ext cx="53447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Prasugrel in CKD &amp; DM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838200" y="5486400"/>
            <a:ext cx="7467600" cy="116955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/>
              <a:t> Efficacy of prasugrel in decreasing CV death risk is consistent, regardless of:</a:t>
            </a:r>
          </a:p>
          <a:p>
            <a:endParaRPr lang="en-US" sz="1000" dirty="0" smtClean="0"/>
          </a:p>
          <a:p>
            <a:pPr lvl="2">
              <a:buFont typeface="Courier New" pitchFamily="49" charset="0"/>
              <a:buChar char="o"/>
            </a:pPr>
            <a:r>
              <a:rPr lang="en-US" sz="2000" dirty="0" smtClean="0"/>
              <a:t> Type of MI, renal function, diabetes status</a:t>
            </a:r>
          </a:p>
        </p:txBody>
      </p:sp>
      <p:sp>
        <p:nvSpPr>
          <p:cNvPr id="90" name="Rectangle 292"/>
          <p:cNvSpPr>
            <a:spLocks noChangeArrowheads="1"/>
          </p:cNvSpPr>
          <p:nvPr/>
        </p:nvSpPr>
        <p:spPr bwMode="auto">
          <a:xfrm>
            <a:off x="152400" y="1219200"/>
            <a:ext cx="289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3000" u="sng" dirty="0" smtClean="0">
                <a:latin typeface="Times New Roman" pitchFamily="18" charset="0"/>
                <a:ea typeface="ＭＳ Ｐゴシック" pitchFamily="8" charset="-128"/>
                <a:cs typeface="Times New Roman" pitchFamily="18" charset="0"/>
              </a:rPr>
              <a:t>Efficacy results:</a:t>
            </a:r>
            <a:endParaRPr lang="en-US" sz="3000" u="sng" dirty="0">
              <a:latin typeface="Times New Roman" pitchFamily="18" charset="0"/>
              <a:ea typeface="ＭＳ Ｐゴシック" pitchFamily="8" charset="-128"/>
              <a:cs typeface="Times New Roman" pitchFamily="18" charset="0"/>
            </a:endParaRPr>
          </a:p>
        </p:txBody>
      </p:sp>
      <p:sp>
        <p:nvSpPr>
          <p:cNvPr id="56" name="Slide Number Placeholder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77AC-08AC-44D1-BC92-2FF8AA6FEF8E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246187" y="5765800"/>
            <a:ext cx="76200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1246187" y="5270500"/>
            <a:ext cx="76200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1246187" y="4787900"/>
            <a:ext cx="76200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1246187" y="4292600"/>
            <a:ext cx="76200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1246187" y="3810000"/>
            <a:ext cx="76200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1246187" y="3327400"/>
            <a:ext cx="76200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 flipV="1">
            <a:off x="1322387" y="5765800"/>
            <a:ext cx="1588" cy="762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V="1">
            <a:off x="1754187" y="5765800"/>
            <a:ext cx="1588" cy="762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 flipV="1">
            <a:off x="2173287" y="5765800"/>
            <a:ext cx="1588" cy="762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 flipV="1">
            <a:off x="2592387" y="5765800"/>
            <a:ext cx="1588" cy="762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 flipV="1">
            <a:off x="3024187" y="5765800"/>
            <a:ext cx="1588" cy="762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 flipV="1">
            <a:off x="3443287" y="5765800"/>
            <a:ext cx="1588" cy="762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 flipV="1">
            <a:off x="3875087" y="5765800"/>
            <a:ext cx="1588" cy="762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 flipV="1">
            <a:off x="4294187" y="5765800"/>
            <a:ext cx="1588" cy="762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 flipV="1">
            <a:off x="4713287" y="5765800"/>
            <a:ext cx="1588" cy="762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 flipV="1">
            <a:off x="5145087" y="5765800"/>
            <a:ext cx="1588" cy="762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 flipV="1">
            <a:off x="5564187" y="5765800"/>
            <a:ext cx="1588" cy="762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Line 26"/>
          <p:cNvSpPr>
            <a:spLocks noChangeShapeType="1"/>
          </p:cNvSpPr>
          <p:nvPr/>
        </p:nvSpPr>
        <p:spPr bwMode="auto">
          <a:xfrm flipV="1">
            <a:off x="5983287" y="5765800"/>
            <a:ext cx="1588" cy="762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 flipV="1">
            <a:off x="6415087" y="5765800"/>
            <a:ext cx="1588" cy="762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 flipV="1">
            <a:off x="6834187" y="5765800"/>
            <a:ext cx="1588" cy="762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Line 29"/>
          <p:cNvSpPr>
            <a:spLocks noChangeShapeType="1"/>
          </p:cNvSpPr>
          <p:nvPr/>
        </p:nvSpPr>
        <p:spPr bwMode="auto">
          <a:xfrm flipV="1">
            <a:off x="7265987" y="5765800"/>
            <a:ext cx="1588" cy="762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Line 30"/>
          <p:cNvSpPr>
            <a:spLocks noChangeShapeType="1"/>
          </p:cNvSpPr>
          <p:nvPr/>
        </p:nvSpPr>
        <p:spPr bwMode="auto">
          <a:xfrm flipV="1">
            <a:off x="7685087" y="5765800"/>
            <a:ext cx="1588" cy="762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Freeform 33"/>
          <p:cNvSpPr>
            <a:spLocks/>
          </p:cNvSpPr>
          <p:nvPr/>
        </p:nvSpPr>
        <p:spPr bwMode="auto">
          <a:xfrm>
            <a:off x="1322387" y="5130800"/>
            <a:ext cx="6362700" cy="635000"/>
          </a:xfrm>
          <a:custGeom>
            <a:avLst/>
            <a:gdLst>
              <a:gd name="T0" fmla="*/ 2147483647 w 4008"/>
              <a:gd name="T1" fmla="*/ 2147483647 h 400"/>
              <a:gd name="T2" fmla="*/ 2147483647 w 4008"/>
              <a:gd name="T3" fmla="*/ 2147483647 h 400"/>
              <a:gd name="T4" fmla="*/ 2147483647 w 4008"/>
              <a:gd name="T5" fmla="*/ 2147483647 h 400"/>
              <a:gd name="T6" fmla="*/ 2147483647 w 4008"/>
              <a:gd name="T7" fmla="*/ 2147483647 h 400"/>
              <a:gd name="T8" fmla="*/ 2147483647 w 4008"/>
              <a:gd name="T9" fmla="*/ 2147483647 h 400"/>
              <a:gd name="T10" fmla="*/ 2147483647 w 4008"/>
              <a:gd name="T11" fmla="*/ 2147483647 h 400"/>
              <a:gd name="T12" fmla="*/ 2147483647 w 4008"/>
              <a:gd name="T13" fmla="*/ 2147483647 h 400"/>
              <a:gd name="T14" fmla="*/ 2147483647 w 4008"/>
              <a:gd name="T15" fmla="*/ 2147483647 h 400"/>
              <a:gd name="T16" fmla="*/ 2147483647 w 4008"/>
              <a:gd name="T17" fmla="*/ 2147483647 h 400"/>
              <a:gd name="T18" fmla="*/ 2147483647 w 4008"/>
              <a:gd name="T19" fmla="*/ 2147483647 h 400"/>
              <a:gd name="T20" fmla="*/ 2147483647 w 4008"/>
              <a:gd name="T21" fmla="*/ 2147483647 h 400"/>
              <a:gd name="T22" fmla="*/ 2147483647 w 4008"/>
              <a:gd name="T23" fmla="*/ 2147483647 h 400"/>
              <a:gd name="T24" fmla="*/ 2147483647 w 4008"/>
              <a:gd name="T25" fmla="*/ 2147483647 h 400"/>
              <a:gd name="T26" fmla="*/ 2147483647 w 4008"/>
              <a:gd name="T27" fmla="*/ 2147483647 h 400"/>
              <a:gd name="T28" fmla="*/ 2147483647 w 4008"/>
              <a:gd name="T29" fmla="*/ 2147483647 h 400"/>
              <a:gd name="T30" fmla="*/ 2147483647 w 4008"/>
              <a:gd name="T31" fmla="*/ 2147483647 h 400"/>
              <a:gd name="T32" fmla="*/ 2147483647 w 4008"/>
              <a:gd name="T33" fmla="*/ 2147483647 h 400"/>
              <a:gd name="T34" fmla="*/ 2147483647 w 4008"/>
              <a:gd name="T35" fmla="*/ 2147483647 h 400"/>
              <a:gd name="T36" fmla="*/ 2147483647 w 4008"/>
              <a:gd name="T37" fmla="*/ 2147483647 h 400"/>
              <a:gd name="T38" fmla="*/ 2147483647 w 4008"/>
              <a:gd name="T39" fmla="*/ 2147483647 h 400"/>
              <a:gd name="T40" fmla="*/ 2147483647 w 4008"/>
              <a:gd name="T41" fmla="*/ 2147483647 h 400"/>
              <a:gd name="T42" fmla="*/ 2147483647 w 4008"/>
              <a:gd name="T43" fmla="*/ 2147483647 h 400"/>
              <a:gd name="T44" fmla="*/ 2147483647 w 4008"/>
              <a:gd name="T45" fmla="*/ 2147483647 h 400"/>
              <a:gd name="T46" fmla="*/ 2147483647 w 4008"/>
              <a:gd name="T47" fmla="*/ 2147483647 h 400"/>
              <a:gd name="T48" fmla="*/ 2147483647 w 4008"/>
              <a:gd name="T49" fmla="*/ 2147483647 h 400"/>
              <a:gd name="T50" fmla="*/ 2147483647 w 4008"/>
              <a:gd name="T51" fmla="*/ 2147483647 h 400"/>
              <a:gd name="T52" fmla="*/ 2147483647 w 4008"/>
              <a:gd name="T53" fmla="*/ 2147483647 h 400"/>
              <a:gd name="T54" fmla="*/ 2147483647 w 4008"/>
              <a:gd name="T55" fmla="*/ 2147483647 h 400"/>
              <a:gd name="T56" fmla="*/ 2147483647 w 4008"/>
              <a:gd name="T57" fmla="*/ 2147483647 h 400"/>
              <a:gd name="T58" fmla="*/ 2147483647 w 4008"/>
              <a:gd name="T59" fmla="*/ 2147483647 h 400"/>
              <a:gd name="T60" fmla="*/ 2147483647 w 4008"/>
              <a:gd name="T61" fmla="*/ 2147483647 h 400"/>
              <a:gd name="T62" fmla="*/ 2147483647 w 4008"/>
              <a:gd name="T63" fmla="*/ 2147483647 h 400"/>
              <a:gd name="T64" fmla="*/ 2147483647 w 4008"/>
              <a:gd name="T65" fmla="*/ 2147483647 h 400"/>
              <a:gd name="T66" fmla="*/ 2147483647 w 4008"/>
              <a:gd name="T67" fmla="*/ 2147483647 h 400"/>
              <a:gd name="T68" fmla="*/ 2147483647 w 4008"/>
              <a:gd name="T69" fmla="*/ 2147483647 h 400"/>
              <a:gd name="T70" fmla="*/ 2147483647 w 4008"/>
              <a:gd name="T71" fmla="*/ 2147483647 h 400"/>
              <a:gd name="T72" fmla="*/ 2147483647 w 4008"/>
              <a:gd name="T73" fmla="*/ 2147483647 h 400"/>
              <a:gd name="T74" fmla="*/ 2147483647 w 4008"/>
              <a:gd name="T75" fmla="*/ 2147483647 h 400"/>
              <a:gd name="T76" fmla="*/ 2147483647 w 4008"/>
              <a:gd name="T77" fmla="*/ 2147483647 h 400"/>
              <a:gd name="T78" fmla="*/ 2147483647 w 4008"/>
              <a:gd name="T79" fmla="*/ 2147483647 h 400"/>
              <a:gd name="T80" fmla="*/ 2147483647 w 4008"/>
              <a:gd name="T81" fmla="*/ 2147483647 h 400"/>
              <a:gd name="T82" fmla="*/ 2147483647 w 4008"/>
              <a:gd name="T83" fmla="*/ 2147483647 h 400"/>
              <a:gd name="T84" fmla="*/ 2147483647 w 4008"/>
              <a:gd name="T85" fmla="*/ 2147483647 h 400"/>
              <a:gd name="T86" fmla="*/ 2147483647 w 4008"/>
              <a:gd name="T87" fmla="*/ 2147483647 h 400"/>
              <a:gd name="T88" fmla="*/ 2147483647 w 4008"/>
              <a:gd name="T89" fmla="*/ 2147483647 h 400"/>
              <a:gd name="T90" fmla="*/ 2147483647 w 4008"/>
              <a:gd name="T91" fmla="*/ 2147483647 h 400"/>
              <a:gd name="T92" fmla="*/ 2147483647 w 4008"/>
              <a:gd name="T93" fmla="*/ 2147483647 h 400"/>
              <a:gd name="T94" fmla="*/ 2147483647 w 4008"/>
              <a:gd name="T95" fmla="*/ 2147483647 h 400"/>
              <a:gd name="T96" fmla="*/ 2147483647 w 4008"/>
              <a:gd name="T97" fmla="*/ 2147483647 h 400"/>
              <a:gd name="T98" fmla="*/ 2147483647 w 4008"/>
              <a:gd name="T99" fmla="*/ 2147483647 h 400"/>
              <a:gd name="T100" fmla="*/ 2147483647 w 4008"/>
              <a:gd name="T101" fmla="*/ 2147483647 h 400"/>
              <a:gd name="T102" fmla="*/ 2147483647 w 4008"/>
              <a:gd name="T103" fmla="*/ 2147483647 h 400"/>
              <a:gd name="T104" fmla="*/ 2147483647 w 4008"/>
              <a:gd name="T105" fmla="*/ 0 h 400"/>
              <a:gd name="T106" fmla="*/ 2147483647 w 4008"/>
              <a:gd name="T107" fmla="*/ 0 h 400"/>
              <a:gd name="T108" fmla="*/ 2147483647 w 4008"/>
              <a:gd name="T109" fmla="*/ 0 h 400"/>
              <a:gd name="T110" fmla="*/ 2147483647 w 4008"/>
              <a:gd name="T111" fmla="*/ 0 h 400"/>
              <a:gd name="T112" fmla="*/ 2147483647 w 4008"/>
              <a:gd name="T113" fmla="*/ 0 h 400"/>
              <a:gd name="T114" fmla="*/ 2147483647 w 4008"/>
              <a:gd name="T115" fmla="*/ 0 h 400"/>
              <a:gd name="T116" fmla="*/ 2147483647 w 4008"/>
              <a:gd name="T117" fmla="*/ 0 h 400"/>
              <a:gd name="T118" fmla="*/ 2147483647 w 4008"/>
              <a:gd name="T119" fmla="*/ 0 h 40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008"/>
              <a:gd name="T181" fmla="*/ 0 h 400"/>
              <a:gd name="T182" fmla="*/ 4008 w 4008"/>
              <a:gd name="T183" fmla="*/ 400 h 40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008" h="400">
                <a:moveTo>
                  <a:pt x="0" y="400"/>
                </a:moveTo>
                <a:lnTo>
                  <a:pt x="0" y="400"/>
                </a:lnTo>
                <a:lnTo>
                  <a:pt x="8" y="400"/>
                </a:lnTo>
                <a:lnTo>
                  <a:pt x="8" y="304"/>
                </a:lnTo>
                <a:lnTo>
                  <a:pt x="24" y="304"/>
                </a:lnTo>
                <a:lnTo>
                  <a:pt x="32" y="304"/>
                </a:lnTo>
                <a:lnTo>
                  <a:pt x="32" y="296"/>
                </a:lnTo>
                <a:lnTo>
                  <a:pt x="40" y="296"/>
                </a:lnTo>
                <a:lnTo>
                  <a:pt x="48" y="296"/>
                </a:lnTo>
                <a:lnTo>
                  <a:pt x="56" y="296"/>
                </a:lnTo>
                <a:lnTo>
                  <a:pt x="64" y="296"/>
                </a:lnTo>
                <a:lnTo>
                  <a:pt x="64" y="288"/>
                </a:lnTo>
                <a:lnTo>
                  <a:pt x="72" y="288"/>
                </a:lnTo>
                <a:lnTo>
                  <a:pt x="80" y="288"/>
                </a:lnTo>
                <a:lnTo>
                  <a:pt x="80" y="280"/>
                </a:lnTo>
                <a:lnTo>
                  <a:pt x="88" y="280"/>
                </a:lnTo>
                <a:lnTo>
                  <a:pt x="104" y="280"/>
                </a:lnTo>
                <a:lnTo>
                  <a:pt x="112" y="280"/>
                </a:lnTo>
                <a:lnTo>
                  <a:pt x="120" y="280"/>
                </a:lnTo>
                <a:lnTo>
                  <a:pt x="128" y="280"/>
                </a:lnTo>
                <a:lnTo>
                  <a:pt x="136" y="280"/>
                </a:lnTo>
                <a:lnTo>
                  <a:pt x="144" y="280"/>
                </a:lnTo>
                <a:lnTo>
                  <a:pt x="152" y="280"/>
                </a:lnTo>
                <a:lnTo>
                  <a:pt x="160" y="280"/>
                </a:lnTo>
                <a:lnTo>
                  <a:pt x="176" y="280"/>
                </a:lnTo>
                <a:lnTo>
                  <a:pt x="184" y="280"/>
                </a:lnTo>
                <a:lnTo>
                  <a:pt x="192" y="280"/>
                </a:lnTo>
                <a:lnTo>
                  <a:pt x="200" y="280"/>
                </a:lnTo>
                <a:lnTo>
                  <a:pt x="208" y="280"/>
                </a:lnTo>
                <a:lnTo>
                  <a:pt x="216" y="280"/>
                </a:lnTo>
                <a:lnTo>
                  <a:pt x="224" y="280"/>
                </a:lnTo>
                <a:lnTo>
                  <a:pt x="232" y="280"/>
                </a:lnTo>
                <a:lnTo>
                  <a:pt x="240" y="280"/>
                </a:lnTo>
                <a:lnTo>
                  <a:pt x="256" y="280"/>
                </a:lnTo>
                <a:lnTo>
                  <a:pt x="264" y="280"/>
                </a:lnTo>
                <a:lnTo>
                  <a:pt x="272" y="280"/>
                </a:lnTo>
                <a:lnTo>
                  <a:pt x="280" y="280"/>
                </a:lnTo>
                <a:lnTo>
                  <a:pt x="288" y="280"/>
                </a:lnTo>
                <a:lnTo>
                  <a:pt x="296" y="280"/>
                </a:lnTo>
                <a:lnTo>
                  <a:pt x="304" y="280"/>
                </a:lnTo>
                <a:lnTo>
                  <a:pt x="312" y="280"/>
                </a:lnTo>
                <a:lnTo>
                  <a:pt x="320" y="280"/>
                </a:lnTo>
                <a:lnTo>
                  <a:pt x="336" y="280"/>
                </a:lnTo>
                <a:lnTo>
                  <a:pt x="344" y="280"/>
                </a:lnTo>
                <a:lnTo>
                  <a:pt x="352" y="280"/>
                </a:lnTo>
                <a:lnTo>
                  <a:pt x="352" y="264"/>
                </a:lnTo>
                <a:lnTo>
                  <a:pt x="360" y="264"/>
                </a:lnTo>
                <a:lnTo>
                  <a:pt x="368" y="264"/>
                </a:lnTo>
                <a:lnTo>
                  <a:pt x="376" y="264"/>
                </a:lnTo>
                <a:lnTo>
                  <a:pt x="384" y="264"/>
                </a:lnTo>
                <a:lnTo>
                  <a:pt x="392" y="264"/>
                </a:lnTo>
                <a:lnTo>
                  <a:pt x="400" y="264"/>
                </a:lnTo>
                <a:lnTo>
                  <a:pt x="416" y="264"/>
                </a:lnTo>
                <a:lnTo>
                  <a:pt x="424" y="264"/>
                </a:lnTo>
                <a:lnTo>
                  <a:pt x="432" y="264"/>
                </a:lnTo>
                <a:lnTo>
                  <a:pt x="440" y="264"/>
                </a:lnTo>
                <a:lnTo>
                  <a:pt x="448" y="264"/>
                </a:lnTo>
                <a:lnTo>
                  <a:pt x="456" y="264"/>
                </a:lnTo>
                <a:lnTo>
                  <a:pt x="464" y="264"/>
                </a:lnTo>
                <a:lnTo>
                  <a:pt x="472" y="264"/>
                </a:lnTo>
                <a:lnTo>
                  <a:pt x="480" y="264"/>
                </a:lnTo>
                <a:lnTo>
                  <a:pt x="496" y="264"/>
                </a:lnTo>
                <a:lnTo>
                  <a:pt x="504" y="264"/>
                </a:lnTo>
                <a:lnTo>
                  <a:pt x="512" y="264"/>
                </a:lnTo>
                <a:lnTo>
                  <a:pt x="512" y="256"/>
                </a:lnTo>
                <a:lnTo>
                  <a:pt x="520" y="256"/>
                </a:lnTo>
                <a:lnTo>
                  <a:pt x="528" y="256"/>
                </a:lnTo>
                <a:lnTo>
                  <a:pt x="536" y="256"/>
                </a:lnTo>
                <a:lnTo>
                  <a:pt x="544" y="256"/>
                </a:lnTo>
                <a:lnTo>
                  <a:pt x="552" y="256"/>
                </a:lnTo>
                <a:lnTo>
                  <a:pt x="560" y="256"/>
                </a:lnTo>
                <a:lnTo>
                  <a:pt x="576" y="256"/>
                </a:lnTo>
                <a:lnTo>
                  <a:pt x="584" y="256"/>
                </a:lnTo>
                <a:lnTo>
                  <a:pt x="592" y="256"/>
                </a:lnTo>
                <a:lnTo>
                  <a:pt x="600" y="256"/>
                </a:lnTo>
                <a:lnTo>
                  <a:pt x="608" y="256"/>
                </a:lnTo>
                <a:lnTo>
                  <a:pt x="616" y="256"/>
                </a:lnTo>
                <a:lnTo>
                  <a:pt x="624" y="256"/>
                </a:lnTo>
                <a:lnTo>
                  <a:pt x="632" y="256"/>
                </a:lnTo>
                <a:lnTo>
                  <a:pt x="640" y="256"/>
                </a:lnTo>
                <a:lnTo>
                  <a:pt x="656" y="256"/>
                </a:lnTo>
                <a:lnTo>
                  <a:pt x="664" y="256"/>
                </a:lnTo>
                <a:lnTo>
                  <a:pt x="664" y="248"/>
                </a:lnTo>
                <a:lnTo>
                  <a:pt x="672" y="248"/>
                </a:lnTo>
                <a:lnTo>
                  <a:pt x="680" y="248"/>
                </a:lnTo>
                <a:lnTo>
                  <a:pt x="688" y="248"/>
                </a:lnTo>
                <a:lnTo>
                  <a:pt x="696" y="248"/>
                </a:lnTo>
                <a:lnTo>
                  <a:pt x="704" y="248"/>
                </a:lnTo>
                <a:lnTo>
                  <a:pt x="712" y="248"/>
                </a:lnTo>
                <a:lnTo>
                  <a:pt x="720" y="248"/>
                </a:lnTo>
                <a:lnTo>
                  <a:pt x="736" y="248"/>
                </a:lnTo>
                <a:lnTo>
                  <a:pt x="744" y="248"/>
                </a:lnTo>
                <a:lnTo>
                  <a:pt x="752" y="248"/>
                </a:lnTo>
                <a:lnTo>
                  <a:pt x="760" y="248"/>
                </a:lnTo>
                <a:lnTo>
                  <a:pt x="768" y="248"/>
                </a:lnTo>
                <a:lnTo>
                  <a:pt x="776" y="248"/>
                </a:lnTo>
                <a:lnTo>
                  <a:pt x="784" y="248"/>
                </a:lnTo>
                <a:lnTo>
                  <a:pt x="792" y="248"/>
                </a:lnTo>
                <a:lnTo>
                  <a:pt x="792" y="232"/>
                </a:lnTo>
                <a:lnTo>
                  <a:pt x="800" y="232"/>
                </a:lnTo>
                <a:lnTo>
                  <a:pt x="800" y="224"/>
                </a:lnTo>
                <a:lnTo>
                  <a:pt x="816" y="224"/>
                </a:lnTo>
                <a:lnTo>
                  <a:pt x="824" y="224"/>
                </a:lnTo>
                <a:lnTo>
                  <a:pt x="832" y="224"/>
                </a:lnTo>
                <a:lnTo>
                  <a:pt x="840" y="224"/>
                </a:lnTo>
                <a:lnTo>
                  <a:pt x="848" y="224"/>
                </a:lnTo>
                <a:lnTo>
                  <a:pt x="856" y="224"/>
                </a:lnTo>
                <a:lnTo>
                  <a:pt x="864" y="224"/>
                </a:lnTo>
                <a:lnTo>
                  <a:pt x="864" y="216"/>
                </a:lnTo>
                <a:lnTo>
                  <a:pt x="872" y="216"/>
                </a:lnTo>
                <a:lnTo>
                  <a:pt x="880" y="216"/>
                </a:lnTo>
                <a:lnTo>
                  <a:pt x="896" y="216"/>
                </a:lnTo>
                <a:lnTo>
                  <a:pt x="896" y="200"/>
                </a:lnTo>
                <a:lnTo>
                  <a:pt x="904" y="200"/>
                </a:lnTo>
                <a:lnTo>
                  <a:pt x="912" y="200"/>
                </a:lnTo>
                <a:lnTo>
                  <a:pt x="920" y="200"/>
                </a:lnTo>
                <a:lnTo>
                  <a:pt x="920" y="192"/>
                </a:lnTo>
                <a:lnTo>
                  <a:pt x="928" y="192"/>
                </a:lnTo>
                <a:lnTo>
                  <a:pt x="936" y="192"/>
                </a:lnTo>
                <a:lnTo>
                  <a:pt x="944" y="192"/>
                </a:lnTo>
                <a:lnTo>
                  <a:pt x="952" y="192"/>
                </a:lnTo>
                <a:lnTo>
                  <a:pt x="960" y="192"/>
                </a:lnTo>
                <a:lnTo>
                  <a:pt x="976" y="192"/>
                </a:lnTo>
                <a:lnTo>
                  <a:pt x="984" y="192"/>
                </a:lnTo>
                <a:lnTo>
                  <a:pt x="992" y="192"/>
                </a:lnTo>
                <a:lnTo>
                  <a:pt x="992" y="176"/>
                </a:lnTo>
                <a:lnTo>
                  <a:pt x="1000" y="176"/>
                </a:lnTo>
                <a:lnTo>
                  <a:pt x="1008" y="176"/>
                </a:lnTo>
                <a:lnTo>
                  <a:pt x="1016" y="176"/>
                </a:lnTo>
                <a:lnTo>
                  <a:pt x="1024" y="176"/>
                </a:lnTo>
                <a:lnTo>
                  <a:pt x="1032" y="176"/>
                </a:lnTo>
                <a:lnTo>
                  <a:pt x="1048" y="176"/>
                </a:lnTo>
                <a:lnTo>
                  <a:pt x="1056" y="176"/>
                </a:lnTo>
                <a:lnTo>
                  <a:pt x="1064" y="176"/>
                </a:lnTo>
                <a:lnTo>
                  <a:pt x="1072" y="176"/>
                </a:lnTo>
                <a:lnTo>
                  <a:pt x="1080" y="176"/>
                </a:lnTo>
                <a:lnTo>
                  <a:pt x="1088" y="176"/>
                </a:lnTo>
                <a:lnTo>
                  <a:pt x="1096" y="176"/>
                </a:lnTo>
                <a:lnTo>
                  <a:pt x="1104" y="176"/>
                </a:lnTo>
                <a:lnTo>
                  <a:pt x="1112" y="176"/>
                </a:lnTo>
                <a:lnTo>
                  <a:pt x="1128" y="176"/>
                </a:lnTo>
                <a:lnTo>
                  <a:pt x="1136" y="176"/>
                </a:lnTo>
                <a:lnTo>
                  <a:pt x="1144" y="176"/>
                </a:lnTo>
                <a:lnTo>
                  <a:pt x="1152" y="176"/>
                </a:lnTo>
                <a:lnTo>
                  <a:pt x="1160" y="176"/>
                </a:lnTo>
                <a:lnTo>
                  <a:pt x="1168" y="176"/>
                </a:lnTo>
                <a:lnTo>
                  <a:pt x="1176" y="176"/>
                </a:lnTo>
                <a:lnTo>
                  <a:pt x="1184" y="176"/>
                </a:lnTo>
                <a:lnTo>
                  <a:pt x="1192" y="176"/>
                </a:lnTo>
                <a:lnTo>
                  <a:pt x="1208" y="176"/>
                </a:lnTo>
                <a:lnTo>
                  <a:pt x="1216" y="176"/>
                </a:lnTo>
                <a:lnTo>
                  <a:pt x="1224" y="176"/>
                </a:lnTo>
                <a:lnTo>
                  <a:pt x="1232" y="176"/>
                </a:lnTo>
                <a:lnTo>
                  <a:pt x="1240" y="176"/>
                </a:lnTo>
                <a:lnTo>
                  <a:pt x="1248" y="176"/>
                </a:lnTo>
                <a:lnTo>
                  <a:pt x="1256" y="176"/>
                </a:lnTo>
                <a:lnTo>
                  <a:pt x="1264" y="176"/>
                </a:lnTo>
                <a:lnTo>
                  <a:pt x="1272" y="176"/>
                </a:lnTo>
                <a:lnTo>
                  <a:pt x="1288" y="176"/>
                </a:lnTo>
                <a:lnTo>
                  <a:pt x="1296" y="176"/>
                </a:lnTo>
                <a:lnTo>
                  <a:pt x="1304" y="176"/>
                </a:lnTo>
                <a:lnTo>
                  <a:pt x="1312" y="176"/>
                </a:lnTo>
                <a:lnTo>
                  <a:pt x="1320" y="176"/>
                </a:lnTo>
                <a:lnTo>
                  <a:pt x="1328" y="176"/>
                </a:lnTo>
                <a:lnTo>
                  <a:pt x="1336" y="176"/>
                </a:lnTo>
                <a:lnTo>
                  <a:pt x="1344" y="176"/>
                </a:lnTo>
                <a:lnTo>
                  <a:pt x="1352" y="176"/>
                </a:lnTo>
                <a:lnTo>
                  <a:pt x="1352" y="168"/>
                </a:lnTo>
                <a:lnTo>
                  <a:pt x="1368" y="168"/>
                </a:lnTo>
                <a:lnTo>
                  <a:pt x="1376" y="168"/>
                </a:lnTo>
                <a:lnTo>
                  <a:pt x="1384" y="168"/>
                </a:lnTo>
                <a:lnTo>
                  <a:pt x="1392" y="168"/>
                </a:lnTo>
                <a:lnTo>
                  <a:pt x="1400" y="168"/>
                </a:lnTo>
                <a:lnTo>
                  <a:pt x="1408" y="168"/>
                </a:lnTo>
                <a:lnTo>
                  <a:pt x="1416" y="168"/>
                </a:lnTo>
                <a:lnTo>
                  <a:pt x="1424" y="168"/>
                </a:lnTo>
                <a:lnTo>
                  <a:pt x="1432" y="168"/>
                </a:lnTo>
                <a:lnTo>
                  <a:pt x="1448" y="168"/>
                </a:lnTo>
                <a:lnTo>
                  <a:pt x="1456" y="168"/>
                </a:lnTo>
                <a:lnTo>
                  <a:pt x="1464" y="168"/>
                </a:lnTo>
                <a:lnTo>
                  <a:pt x="1464" y="152"/>
                </a:lnTo>
                <a:lnTo>
                  <a:pt x="1472" y="152"/>
                </a:lnTo>
                <a:lnTo>
                  <a:pt x="1480" y="152"/>
                </a:lnTo>
                <a:lnTo>
                  <a:pt x="1488" y="152"/>
                </a:lnTo>
                <a:lnTo>
                  <a:pt x="1496" y="152"/>
                </a:lnTo>
                <a:lnTo>
                  <a:pt x="1504" y="152"/>
                </a:lnTo>
                <a:lnTo>
                  <a:pt x="1512" y="152"/>
                </a:lnTo>
                <a:lnTo>
                  <a:pt x="1528" y="152"/>
                </a:lnTo>
                <a:lnTo>
                  <a:pt x="1536" y="152"/>
                </a:lnTo>
                <a:lnTo>
                  <a:pt x="1544" y="152"/>
                </a:lnTo>
                <a:lnTo>
                  <a:pt x="1552" y="152"/>
                </a:lnTo>
                <a:lnTo>
                  <a:pt x="1560" y="152"/>
                </a:lnTo>
                <a:lnTo>
                  <a:pt x="1568" y="152"/>
                </a:lnTo>
                <a:lnTo>
                  <a:pt x="1576" y="152"/>
                </a:lnTo>
                <a:lnTo>
                  <a:pt x="1584" y="152"/>
                </a:lnTo>
                <a:lnTo>
                  <a:pt x="1592" y="152"/>
                </a:lnTo>
                <a:lnTo>
                  <a:pt x="1608" y="152"/>
                </a:lnTo>
                <a:lnTo>
                  <a:pt x="1608" y="144"/>
                </a:lnTo>
                <a:lnTo>
                  <a:pt x="1616" y="144"/>
                </a:lnTo>
                <a:lnTo>
                  <a:pt x="1624" y="144"/>
                </a:lnTo>
                <a:lnTo>
                  <a:pt x="1632" y="144"/>
                </a:lnTo>
                <a:lnTo>
                  <a:pt x="1640" y="144"/>
                </a:lnTo>
                <a:lnTo>
                  <a:pt x="1648" y="144"/>
                </a:lnTo>
                <a:lnTo>
                  <a:pt x="1656" y="144"/>
                </a:lnTo>
                <a:lnTo>
                  <a:pt x="1664" y="144"/>
                </a:lnTo>
                <a:lnTo>
                  <a:pt x="1672" y="144"/>
                </a:lnTo>
                <a:lnTo>
                  <a:pt x="1688" y="144"/>
                </a:lnTo>
                <a:lnTo>
                  <a:pt x="1696" y="144"/>
                </a:lnTo>
                <a:lnTo>
                  <a:pt x="1696" y="120"/>
                </a:lnTo>
                <a:lnTo>
                  <a:pt x="1704" y="120"/>
                </a:lnTo>
                <a:lnTo>
                  <a:pt x="1712" y="120"/>
                </a:lnTo>
                <a:lnTo>
                  <a:pt x="1720" y="120"/>
                </a:lnTo>
                <a:lnTo>
                  <a:pt x="1728" y="120"/>
                </a:lnTo>
                <a:lnTo>
                  <a:pt x="1736" y="120"/>
                </a:lnTo>
                <a:lnTo>
                  <a:pt x="1744" y="120"/>
                </a:lnTo>
                <a:lnTo>
                  <a:pt x="1752" y="120"/>
                </a:lnTo>
                <a:lnTo>
                  <a:pt x="1768" y="120"/>
                </a:lnTo>
                <a:lnTo>
                  <a:pt x="1776" y="120"/>
                </a:lnTo>
                <a:lnTo>
                  <a:pt x="1784" y="120"/>
                </a:lnTo>
                <a:lnTo>
                  <a:pt x="1792" y="120"/>
                </a:lnTo>
                <a:lnTo>
                  <a:pt x="1800" y="120"/>
                </a:lnTo>
                <a:lnTo>
                  <a:pt x="1808" y="120"/>
                </a:lnTo>
                <a:lnTo>
                  <a:pt x="1816" y="120"/>
                </a:lnTo>
                <a:lnTo>
                  <a:pt x="1824" y="120"/>
                </a:lnTo>
                <a:lnTo>
                  <a:pt x="1832" y="120"/>
                </a:lnTo>
                <a:lnTo>
                  <a:pt x="1848" y="120"/>
                </a:lnTo>
                <a:lnTo>
                  <a:pt x="1856" y="120"/>
                </a:lnTo>
                <a:lnTo>
                  <a:pt x="1864" y="120"/>
                </a:lnTo>
                <a:lnTo>
                  <a:pt x="1872" y="120"/>
                </a:lnTo>
                <a:lnTo>
                  <a:pt x="1880" y="120"/>
                </a:lnTo>
                <a:lnTo>
                  <a:pt x="1888" y="120"/>
                </a:lnTo>
                <a:lnTo>
                  <a:pt x="1896" y="120"/>
                </a:lnTo>
                <a:lnTo>
                  <a:pt x="1904" y="120"/>
                </a:lnTo>
                <a:lnTo>
                  <a:pt x="1920" y="120"/>
                </a:lnTo>
                <a:lnTo>
                  <a:pt x="1928" y="120"/>
                </a:lnTo>
                <a:lnTo>
                  <a:pt x="1936" y="120"/>
                </a:lnTo>
                <a:lnTo>
                  <a:pt x="1944" y="120"/>
                </a:lnTo>
                <a:lnTo>
                  <a:pt x="1952" y="120"/>
                </a:lnTo>
                <a:lnTo>
                  <a:pt x="1960" y="120"/>
                </a:lnTo>
                <a:lnTo>
                  <a:pt x="1968" y="120"/>
                </a:lnTo>
                <a:lnTo>
                  <a:pt x="1976" y="120"/>
                </a:lnTo>
                <a:lnTo>
                  <a:pt x="1984" y="120"/>
                </a:lnTo>
                <a:lnTo>
                  <a:pt x="2000" y="120"/>
                </a:lnTo>
                <a:lnTo>
                  <a:pt x="2008" y="120"/>
                </a:lnTo>
                <a:lnTo>
                  <a:pt x="2016" y="120"/>
                </a:lnTo>
                <a:lnTo>
                  <a:pt x="2024" y="120"/>
                </a:lnTo>
                <a:lnTo>
                  <a:pt x="2032" y="120"/>
                </a:lnTo>
                <a:lnTo>
                  <a:pt x="2040" y="120"/>
                </a:lnTo>
                <a:lnTo>
                  <a:pt x="2048" y="120"/>
                </a:lnTo>
                <a:lnTo>
                  <a:pt x="2056" y="120"/>
                </a:lnTo>
                <a:lnTo>
                  <a:pt x="2064" y="120"/>
                </a:lnTo>
                <a:lnTo>
                  <a:pt x="2080" y="120"/>
                </a:lnTo>
                <a:lnTo>
                  <a:pt x="2088" y="120"/>
                </a:lnTo>
                <a:lnTo>
                  <a:pt x="2096" y="120"/>
                </a:lnTo>
                <a:lnTo>
                  <a:pt x="2104" y="120"/>
                </a:lnTo>
                <a:lnTo>
                  <a:pt x="2112" y="120"/>
                </a:lnTo>
                <a:lnTo>
                  <a:pt x="2120" y="120"/>
                </a:lnTo>
                <a:lnTo>
                  <a:pt x="2128" y="120"/>
                </a:lnTo>
                <a:lnTo>
                  <a:pt x="2136" y="120"/>
                </a:lnTo>
                <a:lnTo>
                  <a:pt x="2144" y="120"/>
                </a:lnTo>
                <a:lnTo>
                  <a:pt x="2144" y="96"/>
                </a:lnTo>
                <a:lnTo>
                  <a:pt x="2160" y="96"/>
                </a:lnTo>
                <a:lnTo>
                  <a:pt x="2168" y="96"/>
                </a:lnTo>
                <a:lnTo>
                  <a:pt x="2176" y="96"/>
                </a:lnTo>
                <a:lnTo>
                  <a:pt x="2184" y="96"/>
                </a:lnTo>
                <a:lnTo>
                  <a:pt x="2192" y="96"/>
                </a:lnTo>
                <a:lnTo>
                  <a:pt x="2200" y="96"/>
                </a:lnTo>
                <a:lnTo>
                  <a:pt x="2208" y="96"/>
                </a:lnTo>
                <a:lnTo>
                  <a:pt x="2216" y="96"/>
                </a:lnTo>
                <a:lnTo>
                  <a:pt x="2224" y="96"/>
                </a:lnTo>
                <a:lnTo>
                  <a:pt x="2240" y="96"/>
                </a:lnTo>
                <a:lnTo>
                  <a:pt x="2248" y="96"/>
                </a:lnTo>
                <a:lnTo>
                  <a:pt x="2256" y="96"/>
                </a:lnTo>
                <a:lnTo>
                  <a:pt x="2264" y="96"/>
                </a:lnTo>
                <a:lnTo>
                  <a:pt x="2272" y="96"/>
                </a:lnTo>
                <a:lnTo>
                  <a:pt x="2280" y="96"/>
                </a:lnTo>
                <a:lnTo>
                  <a:pt x="2288" y="96"/>
                </a:lnTo>
                <a:lnTo>
                  <a:pt x="2296" y="96"/>
                </a:lnTo>
                <a:lnTo>
                  <a:pt x="2304" y="96"/>
                </a:lnTo>
                <a:lnTo>
                  <a:pt x="2320" y="96"/>
                </a:lnTo>
                <a:lnTo>
                  <a:pt x="2328" y="96"/>
                </a:lnTo>
                <a:lnTo>
                  <a:pt x="2336" y="96"/>
                </a:lnTo>
                <a:lnTo>
                  <a:pt x="2344" y="96"/>
                </a:lnTo>
                <a:lnTo>
                  <a:pt x="2352" y="96"/>
                </a:lnTo>
                <a:lnTo>
                  <a:pt x="2360" y="96"/>
                </a:lnTo>
                <a:lnTo>
                  <a:pt x="2368" y="96"/>
                </a:lnTo>
                <a:lnTo>
                  <a:pt x="2376" y="96"/>
                </a:lnTo>
                <a:lnTo>
                  <a:pt x="2384" y="96"/>
                </a:lnTo>
                <a:lnTo>
                  <a:pt x="2400" y="96"/>
                </a:lnTo>
                <a:lnTo>
                  <a:pt x="2408" y="96"/>
                </a:lnTo>
                <a:lnTo>
                  <a:pt x="2416" y="96"/>
                </a:lnTo>
                <a:lnTo>
                  <a:pt x="2424" y="96"/>
                </a:lnTo>
                <a:lnTo>
                  <a:pt x="2432" y="96"/>
                </a:lnTo>
                <a:lnTo>
                  <a:pt x="2440" y="96"/>
                </a:lnTo>
                <a:lnTo>
                  <a:pt x="2448" y="96"/>
                </a:lnTo>
                <a:lnTo>
                  <a:pt x="2456" y="96"/>
                </a:lnTo>
                <a:lnTo>
                  <a:pt x="2464" y="96"/>
                </a:lnTo>
                <a:lnTo>
                  <a:pt x="2480" y="96"/>
                </a:lnTo>
                <a:lnTo>
                  <a:pt x="2480" y="80"/>
                </a:lnTo>
                <a:lnTo>
                  <a:pt x="2488" y="80"/>
                </a:lnTo>
                <a:lnTo>
                  <a:pt x="2488" y="64"/>
                </a:lnTo>
                <a:lnTo>
                  <a:pt x="2496" y="64"/>
                </a:lnTo>
                <a:lnTo>
                  <a:pt x="2504" y="64"/>
                </a:lnTo>
                <a:lnTo>
                  <a:pt x="2512" y="64"/>
                </a:lnTo>
                <a:lnTo>
                  <a:pt x="2520" y="64"/>
                </a:lnTo>
                <a:lnTo>
                  <a:pt x="2528" y="64"/>
                </a:lnTo>
                <a:lnTo>
                  <a:pt x="2536" y="64"/>
                </a:lnTo>
                <a:lnTo>
                  <a:pt x="2536" y="48"/>
                </a:lnTo>
                <a:lnTo>
                  <a:pt x="2544" y="48"/>
                </a:lnTo>
                <a:lnTo>
                  <a:pt x="2560" y="48"/>
                </a:lnTo>
                <a:lnTo>
                  <a:pt x="2568" y="48"/>
                </a:lnTo>
                <a:lnTo>
                  <a:pt x="2576" y="48"/>
                </a:lnTo>
                <a:lnTo>
                  <a:pt x="2584" y="48"/>
                </a:lnTo>
                <a:lnTo>
                  <a:pt x="2592" y="48"/>
                </a:lnTo>
                <a:lnTo>
                  <a:pt x="2600" y="48"/>
                </a:lnTo>
                <a:lnTo>
                  <a:pt x="2608" y="48"/>
                </a:lnTo>
                <a:lnTo>
                  <a:pt x="2616" y="48"/>
                </a:lnTo>
                <a:lnTo>
                  <a:pt x="2624" y="48"/>
                </a:lnTo>
                <a:lnTo>
                  <a:pt x="2640" y="48"/>
                </a:lnTo>
                <a:lnTo>
                  <a:pt x="2640" y="32"/>
                </a:lnTo>
                <a:lnTo>
                  <a:pt x="2648" y="32"/>
                </a:lnTo>
                <a:lnTo>
                  <a:pt x="2656" y="32"/>
                </a:lnTo>
                <a:lnTo>
                  <a:pt x="2664" y="32"/>
                </a:lnTo>
                <a:lnTo>
                  <a:pt x="2672" y="32"/>
                </a:lnTo>
                <a:lnTo>
                  <a:pt x="2680" y="32"/>
                </a:lnTo>
                <a:lnTo>
                  <a:pt x="2688" y="32"/>
                </a:lnTo>
                <a:lnTo>
                  <a:pt x="2696" y="32"/>
                </a:lnTo>
                <a:lnTo>
                  <a:pt x="2704" y="32"/>
                </a:lnTo>
                <a:lnTo>
                  <a:pt x="2720" y="32"/>
                </a:lnTo>
                <a:lnTo>
                  <a:pt x="2728" y="32"/>
                </a:lnTo>
                <a:lnTo>
                  <a:pt x="2736" y="32"/>
                </a:lnTo>
                <a:lnTo>
                  <a:pt x="2744" y="32"/>
                </a:lnTo>
                <a:lnTo>
                  <a:pt x="2752" y="32"/>
                </a:lnTo>
                <a:lnTo>
                  <a:pt x="2760" y="32"/>
                </a:lnTo>
                <a:lnTo>
                  <a:pt x="2768" y="32"/>
                </a:lnTo>
                <a:lnTo>
                  <a:pt x="2776" y="32"/>
                </a:lnTo>
                <a:lnTo>
                  <a:pt x="2792" y="32"/>
                </a:lnTo>
                <a:lnTo>
                  <a:pt x="2800" y="32"/>
                </a:lnTo>
                <a:lnTo>
                  <a:pt x="2808" y="32"/>
                </a:lnTo>
                <a:lnTo>
                  <a:pt x="2816" y="32"/>
                </a:lnTo>
                <a:lnTo>
                  <a:pt x="2824" y="32"/>
                </a:lnTo>
                <a:lnTo>
                  <a:pt x="2832" y="32"/>
                </a:lnTo>
                <a:lnTo>
                  <a:pt x="2840" y="32"/>
                </a:lnTo>
                <a:lnTo>
                  <a:pt x="2848" y="32"/>
                </a:lnTo>
                <a:lnTo>
                  <a:pt x="2856" y="32"/>
                </a:lnTo>
                <a:lnTo>
                  <a:pt x="2872" y="32"/>
                </a:lnTo>
                <a:lnTo>
                  <a:pt x="2880" y="32"/>
                </a:lnTo>
                <a:lnTo>
                  <a:pt x="2888" y="32"/>
                </a:lnTo>
                <a:lnTo>
                  <a:pt x="2896" y="32"/>
                </a:lnTo>
                <a:lnTo>
                  <a:pt x="2904" y="32"/>
                </a:lnTo>
                <a:lnTo>
                  <a:pt x="2912" y="32"/>
                </a:lnTo>
                <a:lnTo>
                  <a:pt x="2920" y="32"/>
                </a:lnTo>
                <a:lnTo>
                  <a:pt x="2928" y="32"/>
                </a:lnTo>
                <a:lnTo>
                  <a:pt x="2936" y="32"/>
                </a:lnTo>
                <a:lnTo>
                  <a:pt x="2952" y="32"/>
                </a:lnTo>
                <a:lnTo>
                  <a:pt x="2960" y="32"/>
                </a:lnTo>
                <a:lnTo>
                  <a:pt x="2968" y="32"/>
                </a:lnTo>
                <a:lnTo>
                  <a:pt x="2976" y="32"/>
                </a:lnTo>
                <a:lnTo>
                  <a:pt x="2984" y="32"/>
                </a:lnTo>
                <a:lnTo>
                  <a:pt x="2992" y="32"/>
                </a:lnTo>
                <a:lnTo>
                  <a:pt x="3000" y="32"/>
                </a:lnTo>
                <a:lnTo>
                  <a:pt x="3008" y="32"/>
                </a:lnTo>
                <a:lnTo>
                  <a:pt x="3008" y="16"/>
                </a:lnTo>
                <a:lnTo>
                  <a:pt x="3016" y="16"/>
                </a:lnTo>
                <a:lnTo>
                  <a:pt x="3032" y="16"/>
                </a:lnTo>
                <a:lnTo>
                  <a:pt x="3040" y="16"/>
                </a:lnTo>
                <a:lnTo>
                  <a:pt x="3048" y="16"/>
                </a:lnTo>
                <a:lnTo>
                  <a:pt x="3056" y="16"/>
                </a:lnTo>
                <a:lnTo>
                  <a:pt x="3064" y="16"/>
                </a:lnTo>
                <a:lnTo>
                  <a:pt x="3072" y="16"/>
                </a:lnTo>
                <a:lnTo>
                  <a:pt x="3080" y="16"/>
                </a:lnTo>
                <a:lnTo>
                  <a:pt x="3088" y="16"/>
                </a:lnTo>
                <a:lnTo>
                  <a:pt x="3096" y="16"/>
                </a:lnTo>
                <a:lnTo>
                  <a:pt x="3112" y="16"/>
                </a:lnTo>
                <a:lnTo>
                  <a:pt x="3120" y="16"/>
                </a:lnTo>
                <a:lnTo>
                  <a:pt x="3128" y="16"/>
                </a:lnTo>
                <a:lnTo>
                  <a:pt x="3136" y="16"/>
                </a:lnTo>
                <a:lnTo>
                  <a:pt x="3144" y="16"/>
                </a:lnTo>
                <a:lnTo>
                  <a:pt x="3152" y="16"/>
                </a:lnTo>
                <a:lnTo>
                  <a:pt x="3160" y="16"/>
                </a:lnTo>
                <a:lnTo>
                  <a:pt x="3168" y="16"/>
                </a:lnTo>
                <a:lnTo>
                  <a:pt x="3176" y="16"/>
                </a:lnTo>
                <a:lnTo>
                  <a:pt x="3192" y="16"/>
                </a:lnTo>
                <a:lnTo>
                  <a:pt x="3200" y="16"/>
                </a:lnTo>
                <a:lnTo>
                  <a:pt x="3208" y="16"/>
                </a:lnTo>
                <a:lnTo>
                  <a:pt x="3216" y="16"/>
                </a:lnTo>
                <a:lnTo>
                  <a:pt x="3224" y="16"/>
                </a:lnTo>
                <a:lnTo>
                  <a:pt x="3232" y="16"/>
                </a:lnTo>
                <a:lnTo>
                  <a:pt x="3240" y="16"/>
                </a:lnTo>
                <a:lnTo>
                  <a:pt x="3248" y="16"/>
                </a:lnTo>
                <a:lnTo>
                  <a:pt x="3256" y="16"/>
                </a:lnTo>
                <a:lnTo>
                  <a:pt x="3272" y="16"/>
                </a:lnTo>
                <a:lnTo>
                  <a:pt x="3280" y="16"/>
                </a:lnTo>
                <a:lnTo>
                  <a:pt x="3288" y="16"/>
                </a:lnTo>
                <a:lnTo>
                  <a:pt x="3296" y="16"/>
                </a:lnTo>
                <a:lnTo>
                  <a:pt x="3304" y="16"/>
                </a:lnTo>
                <a:lnTo>
                  <a:pt x="3312" y="16"/>
                </a:lnTo>
                <a:lnTo>
                  <a:pt x="3320" y="16"/>
                </a:lnTo>
                <a:lnTo>
                  <a:pt x="3328" y="16"/>
                </a:lnTo>
                <a:lnTo>
                  <a:pt x="3336" y="16"/>
                </a:lnTo>
                <a:lnTo>
                  <a:pt x="3352" y="16"/>
                </a:lnTo>
                <a:lnTo>
                  <a:pt x="3360" y="16"/>
                </a:lnTo>
                <a:lnTo>
                  <a:pt x="3368" y="16"/>
                </a:lnTo>
                <a:lnTo>
                  <a:pt x="3376" y="16"/>
                </a:lnTo>
                <a:lnTo>
                  <a:pt x="3384" y="16"/>
                </a:lnTo>
                <a:lnTo>
                  <a:pt x="3392" y="16"/>
                </a:lnTo>
                <a:lnTo>
                  <a:pt x="3400" y="16"/>
                </a:lnTo>
                <a:lnTo>
                  <a:pt x="3408" y="16"/>
                </a:lnTo>
                <a:lnTo>
                  <a:pt x="3416" y="16"/>
                </a:lnTo>
                <a:lnTo>
                  <a:pt x="3432" y="16"/>
                </a:lnTo>
                <a:lnTo>
                  <a:pt x="3440" y="16"/>
                </a:lnTo>
                <a:lnTo>
                  <a:pt x="3448" y="16"/>
                </a:lnTo>
                <a:lnTo>
                  <a:pt x="3456" y="16"/>
                </a:lnTo>
                <a:lnTo>
                  <a:pt x="3464" y="16"/>
                </a:lnTo>
                <a:lnTo>
                  <a:pt x="3472" y="16"/>
                </a:lnTo>
                <a:lnTo>
                  <a:pt x="3480" y="16"/>
                </a:lnTo>
                <a:lnTo>
                  <a:pt x="3488" y="16"/>
                </a:lnTo>
                <a:lnTo>
                  <a:pt x="3496" y="16"/>
                </a:lnTo>
                <a:lnTo>
                  <a:pt x="3512" y="16"/>
                </a:lnTo>
                <a:lnTo>
                  <a:pt x="3512" y="0"/>
                </a:lnTo>
                <a:lnTo>
                  <a:pt x="3520" y="0"/>
                </a:lnTo>
                <a:lnTo>
                  <a:pt x="3528" y="0"/>
                </a:lnTo>
                <a:lnTo>
                  <a:pt x="3536" y="0"/>
                </a:lnTo>
                <a:lnTo>
                  <a:pt x="3544" y="0"/>
                </a:lnTo>
                <a:lnTo>
                  <a:pt x="3552" y="0"/>
                </a:lnTo>
                <a:lnTo>
                  <a:pt x="3560" y="0"/>
                </a:lnTo>
                <a:lnTo>
                  <a:pt x="3568" y="0"/>
                </a:lnTo>
                <a:lnTo>
                  <a:pt x="3576" y="0"/>
                </a:lnTo>
                <a:lnTo>
                  <a:pt x="3592" y="0"/>
                </a:lnTo>
                <a:lnTo>
                  <a:pt x="3600" y="0"/>
                </a:lnTo>
                <a:lnTo>
                  <a:pt x="3608" y="0"/>
                </a:lnTo>
                <a:lnTo>
                  <a:pt x="3616" y="0"/>
                </a:lnTo>
                <a:lnTo>
                  <a:pt x="3624" y="0"/>
                </a:lnTo>
                <a:lnTo>
                  <a:pt x="3632" y="0"/>
                </a:lnTo>
                <a:lnTo>
                  <a:pt x="3640" y="0"/>
                </a:lnTo>
                <a:lnTo>
                  <a:pt x="3648" y="0"/>
                </a:lnTo>
                <a:lnTo>
                  <a:pt x="3664" y="0"/>
                </a:lnTo>
                <a:lnTo>
                  <a:pt x="3672" y="0"/>
                </a:lnTo>
                <a:lnTo>
                  <a:pt x="3680" y="0"/>
                </a:lnTo>
                <a:lnTo>
                  <a:pt x="3688" y="0"/>
                </a:lnTo>
                <a:lnTo>
                  <a:pt x="3696" y="0"/>
                </a:lnTo>
                <a:lnTo>
                  <a:pt x="3704" y="0"/>
                </a:lnTo>
                <a:lnTo>
                  <a:pt x="3712" y="0"/>
                </a:lnTo>
                <a:lnTo>
                  <a:pt x="3720" y="0"/>
                </a:lnTo>
                <a:lnTo>
                  <a:pt x="3728" y="0"/>
                </a:lnTo>
                <a:lnTo>
                  <a:pt x="3744" y="0"/>
                </a:lnTo>
                <a:lnTo>
                  <a:pt x="3752" y="0"/>
                </a:lnTo>
                <a:lnTo>
                  <a:pt x="3760" y="0"/>
                </a:lnTo>
                <a:lnTo>
                  <a:pt x="3768" y="0"/>
                </a:lnTo>
                <a:lnTo>
                  <a:pt x="3776" y="0"/>
                </a:lnTo>
                <a:lnTo>
                  <a:pt x="3784" y="0"/>
                </a:lnTo>
                <a:lnTo>
                  <a:pt x="3792" y="0"/>
                </a:lnTo>
                <a:lnTo>
                  <a:pt x="3800" y="0"/>
                </a:lnTo>
                <a:lnTo>
                  <a:pt x="3808" y="0"/>
                </a:lnTo>
                <a:lnTo>
                  <a:pt x="3824" y="0"/>
                </a:lnTo>
                <a:lnTo>
                  <a:pt x="3832" y="0"/>
                </a:lnTo>
                <a:lnTo>
                  <a:pt x="3840" y="0"/>
                </a:lnTo>
                <a:lnTo>
                  <a:pt x="3848" y="0"/>
                </a:lnTo>
                <a:lnTo>
                  <a:pt x="3856" y="0"/>
                </a:lnTo>
                <a:lnTo>
                  <a:pt x="3864" y="0"/>
                </a:lnTo>
                <a:lnTo>
                  <a:pt x="3872" y="0"/>
                </a:lnTo>
                <a:lnTo>
                  <a:pt x="3880" y="0"/>
                </a:lnTo>
                <a:lnTo>
                  <a:pt x="3888" y="0"/>
                </a:lnTo>
                <a:lnTo>
                  <a:pt x="3904" y="0"/>
                </a:lnTo>
                <a:lnTo>
                  <a:pt x="3912" y="0"/>
                </a:lnTo>
                <a:lnTo>
                  <a:pt x="3920" y="0"/>
                </a:lnTo>
                <a:lnTo>
                  <a:pt x="3928" y="0"/>
                </a:lnTo>
                <a:lnTo>
                  <a:pt x="3936" y="0"/>
                </a:lnTo>
                <a:lnTo>
                  <a:pt x="3944" y="0"/>
                </a:lnTo>
                <a:lnTo>
                  <a:pt x="3952" y="0"/>
                </a:lnTo>
                <a:lnTo>
                  <a:pt x="3960" y="0"/>
                </a:lnTo>
                <a:lnTo>
                  <a:pt x="3968" y="0"/>
                </a:lnTo>
                <a:lnTo>
                  <a:pt x="3984" y="0"/>
                </a:lnTo>
                <a:lnTo>
                  <a:pt x="3992" y="0"/>
                </a:lnTo>
                <a:lnTo>
                  <a:pt x="4000" y="0"/>
                </a:lnTo>
                <a:lnTo>
                  <a:pt x="4008" y="0"/>
                </a:lnTo>
              </a:path>
            </a:pathLst>
          </a:custGeom>
          <a:noFill/>
          <a:ln w="57150">
            <a:solidFill>
              <a:schemeClr val="accent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Freeform 34"/>
          <p:cNvSpPr>
            <a:spLocks/>
          </p:cNvSpPr>
          <p:nvPr/>
        </p:nvSpPr>
        <p:spPr bwMode="auto">
          <a:xfrm>
            <a:off x="1322387" y="5143500"/>
            <a:ext cx="6362700" cy="622300"/>
          </a:xfrm>
          <a:custGeom>
            <a:avLst/>
            <a:gdLst>
              <a:gd name="T0" fmla="*/ 2147483647 w 4008"/>
              <a:gd name="T1" fmla="*/ 2147483647 h 392"/>
              <a:gd name="T2" fmla="*/ 2147483647 w 4008"/>
              <a:gd name="T3" fmla="*/ 2147483647 h 392"/>
              <a:gd name="T4" fmla="*/ 2147483647 w 4008"/>
              <a:gd name="T5" fmla="*/ 2147483647 h 392"/>
              <a:gd name="T6" fmla="*/ 2147483647 w 4008"/>
              <a:gd name="T7" fmla="*/ 2147483647 h 392"/>
              <a:gd name="T8" fmla="*/ 2147483647 w 4008"/>
              <a:gd name="T9" fmla="*/ 2147483647 h 392"/>
              <a:gd name="T10" fmla="*/ 2147483647 w 4008"/>
              <a:gd name="T11" fmla="*/ 2147483647 h 392"/>
              <a:gd name="T12" fmla="*/ 2147483647 w 4008"/>
              <a:gd name="T13" fmla="*/ 2147483647 h 392"/>
              <a:gd name="T14" fmla="*/ 2147483647 w 4008"/>
              <a:gd name="T15" fmla="*/ 2147483647 h 392"/>
              <a:gd name="T16" fmla="*/ 2147483647 w 4008"/>
              <a:gd name="T17" fmla="*/ 2147483647 h 392"/>
              <a:gd name="T18" fmla="*/ 2147483647 w 4008"/>
              <a:gd name="T19" fmla="*/ 2147483647 h 392"/>
              <a:gd name="T20" fmla="*/ 2147483647 w 4008"/>
              <a:gd name="T21" fmla="*/ 2147483647 h 392"/>
              <a:gd name="T22" fmla="*/ 2147483647 w 4008"/>
              <a:gd name="T23" fmla="*/ 2147483647 h 392"/>
              <a:gd name="T24" fmla="*/ 2147483647 w 4008"/>
              <a:gd name="T25" fmla="*/ 2147483647 h 392"/>
              <a:gd name="T26" fmla="*/ 2147483647 w 4008"/>
              <a:gd name="T27" fmla="*/ 2147483647 h 392"/>
              <a:gd name="T28" fmla="*/ 2147483647 w 4008"/>
              <a:gd name="T29" fmla="*/ 2147483647 h 392"/>
              <a:gd name="T30" fmla="*/ 2147483647 w 4008"/>
              <a:gd name="T31" fmla="*/ 2147483647 h 392"/>
              <a:gd name="T32" fmla="*/ 2147483647 w 4008"/>
              <a:gd name="T33" fmla="*/ 2147483647 h 392"/>
              <a:gd name="T34" fmla="*/ 2147483647 w 4008"/>
              <a:gd name="T35" fmla="*/ 2147483647 h 392"/>
              <a:gd name="T36" fmla="*/ 2147483647 w 4008"/>
              <a:gd name="T37" fmla="*/ 2147483647 h 392"/>
              <a:gd name="T38" fmla="*/ 2147483647 w 4008"/>
              <a:gd name="T39" fmla="*/ 2147483647 h 392"/>
              <a:gd name="T40" fmla="*/ 2147483647 w 4008"/>
              <a:gd name="T41" fmla="*/ 2147483647 h 392"/>
              <a:gd name="T42" fmla="*/ 2147483647 w 4008"/>
              <a:gd name="T43" fmla="*/ 2147483647 h 392"/>
              <a:gd name="T44" fmla="*/ 2147483647 w 4008"/>
              <a:gd name="T45" fmla="*/ 2147483647 h 392"/>
              <a:gd name="T46" fmla="*/ 2147483647 w 4008"/>
              <a:gd name="T47" fmla="*/ 2147483647 h 392"/>
              <a:gd name="T48" fmla="*/ 2147483647 w 4008"/>
              <a:gd name="T49" fmla="*/ 2147483647 h 392"/>
              <a:gd name="T50" fmla="*/ 2147483647 w 4008"/>
              <a:gd name="T51" fmla="*/ 2147483647 h 392"/>
              <a:gd name="T52" fmla="*/ 2147483647 w 4008"/>
              <a:gd name="T53" fmla="*/ 2147483647 h 392"/>
              <a:gd name="T54" fmla="*/ 2147483647 w 4008"/>
              <a:gd name="T55" fmla="*/ 2147483647 h 392"/>
              <a:gd name="T56" fmla="*/ 2147483647 w 4008"/>
              <a:gd name="T57" fmla="*/ 2147483647 h 392"/>
              <a:gd name="T58" fmla="*/ 2147483647 w 4008"/>
              <a:gd name="T59" fmla="*/ 2147483647 h 392"/>
              <a:gd name="T60" fmla="*/ 2147483647 w 4008"/>
              <a:gd name="T61" fmla="*/ 2147483647 h 392"/>
              <a:gd name="T62" fmla="*/ 2147483647 w 4008"/>
              <a:gd name="T63" fmla="*/ 2147483647 h 392"/>
              <a:gd name="T64" fmla="*/ 2147483647 w 4008"/>
              <a:gd name="T65" fmla="*/ 2147483647 h 392"/>
              <a:gd name="T66" fmla="*/ 2147483647 w 4008"/>
              <a:gd name="T67" fmla="*/ 2147483647 h 392"/>
              <a:gd name="T68" fmla="*/ 2147483647 w 4008"/>
              <a:gd name="T69" fmla="*/ 2147483647 h 392"/>
              <a:gd name="T70" fmla="*/ 2147483647 w 4008"/>
              <a:gd name="T71" fmla="*/ 2147483647 h 392"/>
              <a:gd name="T72" fmla="*/ 2147483647 w 4008"/>
              <a:gd name="T73" fmla="*/ 2147483647 h 392"/>
              <a:gd name="T74" fmla="*/ 2147483647 w 4008"/>
              <a:gd name="T75" fmla="*/ 2147483647 h 392"/>
              <a:gd name="T76" fmla="*/ 2147483647 w 4008"/>
              <a:gd name="T77" fmla="*/ 2147483647 h 392"/>
              <a:gd name="T78" fmla="*/ 2147483647 w 4008"/>
              <a:gd name="T79" fmla="*/ 2147483647 h 392"/>
              <a:gd name="T80" fmla="*/ 2147483647 w 4008"/>
              <a:gd name="T81" fmla="*/ 2147483647 h 392"/>
              <a:gd name="T82" fmla="*/ 2147483647 w 4008"/>
              <a:gd name="T83" fmla="*/ 2147483647 h 392"/>
              <a:gd name="T84" fmla="*/ 2147483647 w 4008"/>
              <a:gd name="T85" fmla="*/ 2147483647 h 392"/>
              <a:gd name="T86" fmla="*/ 2147483647 w 4008"/>
              <a:gd name="T87" fmla="*/ 2147483647 h 392"/>
              <a:gd name="T88" fmla="*/ 2147483647 w 4008"/>
              <a:gd name="T89" fmla="*/ 2147483647 h 392"/>
              <a:gd name="T90" fmla="*/ 2147483647 w 4008"/>
              <a:gd name="T91" fmla="*/ 2147483647 h 392"/>
              <a:gd name="T92" fmla="*/ 2147483647 w 4008"/>
              <a:gd name="T93" fmla="*/ 2147483647 h 392"/>
              <a:gd name="T94" fmla="*/ 2147483647 w 4008"/>
              <a:gd name="T95" fmla="*/ 2147483647 h 392"/>
              <a:gd name="T96" fmla="*/ 2147483647 w 4008"/>
              <a:gd name="T97" fmla="*/ 2147483647 h 392"/>
              <a:gd name="T98" fmla="*/ 2147483647 w 4008"/>
              <a:gd name="T99" fmla="*/ 0 h 392"/>
              <a:gd name="T100" fmla="*/ 2147483647 w 4008"/>
              <a:gd name="T101" fmla="*/ 0 h 392"/>
              <a:gd name="T102" fmla="*/ 2147483647 w 4008"/>
              <a:gd name="T103" fmla="*/ 0 h 392"/>
              <a:gd name="T104" fmla="*/ 2147483647 w 4008"/>
              <a:gd name="T105" fmla="*/ 0 h 392"/>
              <a:gd name="T106" fmla="*/ 2147483647 w 4008"/>
              <a:gd name="T107" fmla="*/ 0 h 392"/>
              <a:gd name="T108" fmla="*/ 2147483647 w 4008"/>
              <a:gd name="T109" fmla="*/ 0 h 392"/>
              <a:gd name="T110" fmla="*/ 2147483647 w 4008"/>
              <a:gd name="T111" fmla="*/ 0 h 392"/>
              <a:gd name="T112" fmla="*/ 2147483647 w 4008"/>
              <a:gd name="T113" fmla="*/ 0 h 392"/>
              <a:gd name="T114" fmla="*/ 2147483647 w 4008"/>
              <a:gd name="T115" fmla="*/ 0 h 392"/>
              <a:gd name="T116" fmla="*/ 2147483647 w 4008"/>
              <a:gd name="T117" fmla="*/ 0 h 392"/>
              <a:gd name="T118" fmla="*/ 2147483647 w 4008"/>
              <a:gd name="T119" fmla="*/ 0 h 39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008"/>
              <a:gd name="T181" fmla="*/ 0 h 392"/>
              <a:gd name="T182" fmla="*/ 4008 w 4008"/>
              <a:gd name="T183" fmla="*/ 392 h 39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008" h="392">
                <a:moveTo>
                  <a:pt x="0" y="392"/>
                </a:moveTo>
                <a:lnTo>
                  <a:pt x="0" y="392"/>
                </a:lnTo>
                <a:lnTo>
                  <a:pt x="8" y="392"/>
                </a:lnTo>
                <a:lnTo>
                  <a:pt x="8" y="288"/>
                </a:lnTo>
                <a:lnTo>
                  <a:pt x="24" y="288"/>
                </a:lnTo>
                <a:lnTo>
                  <a:pt x="24" y="272"/>
                </a:lnTo>
                <a:lnTo>
                  <a:pt x="32" y="272"/>
                </a:lnTo>
                <a:lnTo>
                  <a:pt x="32" y="248"/>
                </a:lnTo>
                <a:lnTo>
                  <a:pt x="40" y="248"/>
                </a:lnTo>
                <a:lnTo>
                  <a:pt x="48" y="248"/>
                </a:lnTo>
                <a:lnTo>
                  <a:pt x="56" y="248"/>
                </a:lnTo>
                <a:lnTo>
                  <a:pt x="64" y="248"/>
                </a:lnTo>
                <a:lnTo>
                  <a:pt x="72" y="248"/>
                </a:lnTo>
                <a:lnTo>
                  <a:pt x="72" y="240"/>
                </a:lnTo>
                <a:lnTo>
                  <a:pt x="80" y="240"/>
                </a:lnTo>
                <a:lnTo>
                  <a:pt x="88" y="240"/>
                </a:lnTo>
                <a:lnTo>
                  <a:pt x="88" y="216"/>
                </a:lnTo>
                <a:lnTo>
                  <a:pt x="104" y="216"/>
                </a:lnTo>
                <a:lnTo>
                  <a:pt x="112" y="216"/>
                </a:lnTo>
                <a:lnTo>
                  <a:pt x="120" y="216"/>
                </a:lnTo>
                <a:lnTo>
                  <a:pt x="128" y="216"/>
                </a:lnTo>
                <a:lnTo>
                  <a:pt x="136" y="216"/>
                </a:lnTo>
                <a:lnTo>
                  <a:pt x="144" y="216"/>
                </a:lnTo>
                <a:lnTo>
                  <a:pt x="144" y="208"/>
                </a:lnTo>
                <a:lnTo>
                  <a:pt x="152" y="208"/>
                </a:lnTo>
                <a:lnTo>
                  <a:pt x="160" y="208"/>
                </a:lnTo>
                <a:lnTo>
                  <a:pt x="176" y="208"/>
                </a:lnTo>
                <a:lnTo>
                  <a:pt x="184" y="208"/>
                </a:lnTo>
                <a:lnTo>
                  <a:pt x="192" y="208"/>
                </a:lnTo>
                <a:lnTo>
                  <a:pt x="200" y="208"/>
                </a:lnTo>
                <a:lnTo>
                  <a:pt x="208" y="208"/>
                </a:lnTo>
                <a:lnTo>
                  <a:pt x="216" y="208"/>
                </a:lnTo>
                <a:lnTo>
                  <a:pt x="224" y="208"/>
                </a:lnTo>
                <a:lnTo>
                  <a:pt x="232" y="208"/>
                </a:lnTo>
                <a:lnTo>
                  <a:pt x="240" y="208"/>
                </a:lnTo>
                <a:lnTo>
                  <a:pt x="256" y="208"/>
                </a:lnTo>
                <a:lnTo>
                  <a:pt x="264" y="208"/>
                </a:lnTo>
                <a:lnTo>
                  <a:pt x="272" y="208"/>
                </a:lnTo>
                <a:lnTo>
                  <a:pt x="272" y="200"/>
                </a:lnTo>
                <a:lnTo>
                  <a:pt x="280" y="200"/>
                </a:lnTo>
                <a:lnTo>
                  <a:pt x="288" y="200"/>
                </a:lnTo>
                <a:lnTo>
                  <a:pt x="296" y="200"/>
                </a:lnTo>
                <a:lnTo>
                  <a:pt x="304" y="200"/>
                </a:lnTo>
                <a:lnTo>
                  <a:pt x="312" y="200"/>
                </a:lnTo>
                <a:lnTo>
                  <a:pt x="320" y="200"/>
                </a:lnTo>
                <a:lnTo>
                  <a:pt x="336" y="200"/>
                </a:lnTo>
                <a:lnTo>
                  <a:pt x="344" y="200"/>
                </a:lnTo>
                <a:lnTo>
                  <a:pt x="352" y="200"/>
                </a:lnTo>
                <a:lnTo>
                  <a:pt x="360" y="200"/>
                </a:lnTo>
                <a:lnTo>
                  <a:pt x="368" y="200"/>
                </a:lnTo>
                <a:lnTo>
                  <a:pt x="368" y="192"/>
                </a:lnTo>
                <a:lnTo>
                  <a:pt x="376" y="192"/>
                </a:lnTo>
                <a:lnTo>
                  <a:pt x="376" y="176"/>
                </a:lnTo>
                <a:lnTo>
                  <a:pt x="384" y="176"/>
                </a:lnTo>
                <a:lnTo>
                  <a:pt x="392" y="176"/>
                </a:lnTo>
                <a:lnTo>
                  <a:pt x="400" y="176"/>
                </a:lnTo>
                <a:lnTo>
                  <a:pt x="416" y="176"/>
                </a:lnTo>
                <a:lnTo>
                  <a:pt x="424" y="176"/>
                </a:lnTo>
                <a:lnTo>
                  <a:pt x="432" y="176"/>
                </a:lnTo>
                <a:lnTo>
                  <a:pt x="440" y="176"/>
                </a:lnTo>
                <a:lnTo>
                  <a:pt x="448" y="176"/>
                </a:lnTo>
                <a:lnTo>
                  <a:pt x="456" y="176"/>
                </a:lnTo>
                <a:lnTo>
                  <a:pt x="464" y="176"/>
                </a:lnTo>
                <a:lnTo>
                  <a:pt x="472" y="176"/>
                </a:lnTo>
                <a:lnTo>
                  <a:pt x="480" y="176"/>
                </a:lnTo>
                <a:lnTo>
                  <a:pt x="496" y="176"/>
                </a:lnTo>
                <a:lnTo>
                  <a:pt x="504" y="176"/>
                </a:lnTo>
                <a:lnTo>
                  <a:pt x="512" y="176"/>
                </a:lnTo>
                <a:lnTo>
                  <a:pt x="520" y="176"/>
                </a:lnTo>
                <a:lnTo>
                  <a:pt x="528" y="176"/>
                </a:lnTo>
                <a:lnTo>
                  <a:pt x="536" y="176"/>
                </a:lnTo>
                <a:lnTo>
                  <a:pt x="544" y="176"/>
                </a:lnTo>
                <a:lnTo>
                  <a:pt x="552" y="176"/>
                </a:lnTo>
                <a:lnTo>
                  <a:pt x="560" y="176"/>
                </a:lnTo>
                <a:lnTo>
                  <a:pt x="576" y="176"/>
                </a:lnTo>
                <a:lnTo>
                  <a:pt x="576" y="168"/>
                </a:lnTo>
                <a:lnTo>
                  <a:pt x="584" y="168"/>
                </a:lnTo>
                <a:lnTo>
                  <a:pt x="592" y="168"/>
                </a:lnTo>
                <a:lnTo>
                  <a:pt x="600" y="168"/>
                </a:lnTo>
                <a:lnTo>
                  <a:pt x="608" y="168"/>
                </a:lnTo>
                <a:lnTo>
                  <a:pt x="616" y="168"/>
                </a:lnTo>
                <a:lnTo>
                  <a:pt x="624" y="168"/>
                </a:lnTo>
                <a:lnTo>
                  <a:pt x="632" y="168"/>
                </a:lnTo>
                <a:lnTo>
                  <a:pt x="632" y="160"/>
                </a:lnTo>
                <a:lnTo>
                  <a:pt x="640" y="160"/>
                </a:lnTo>
                <a:lnTo>
                  <a:pt x="656" y="160"/>
                </a:lnTo>
                <a:lnTo>
                  <a:pt x="664" y="160"/>
                </a:lnTo>
                <a:lnTo>
                  <a:pt x="672" y="160"/>
                </a:lnTo>
                <a:lnTo>
                  <a:pt x="680" y="160"/>
                </a:lnTo>
                <a:lnTo>
                  <a:pt x="688" y="160"/>
                </a:lnTo>
                <a:lnTo>
                  <a:pt x="696" y="160"/>
                </a:lnTo>
                <a:lnTo>
                  <a:pt x="704" y="160"/>
                </a:lnTo>
                <a:lnTo>
                  <a:pt x="712" y="160"/>
                </a:lnTo>
                <a:lnTo>
                  <a:pt x="720" y="160"/>
                </a:lnTo>
                <a:lnTo>
                  <a:pt x="736" y="160"/>
                </a:lnTo>
                <a:lnTo>
                  <a:pt x="744" y="160"/>
                </a:lnTo>
                <a:lnTo>
                  <a:pt x="752" y="160"/>
                </a:lnTo>
                <a:lnTo>
                  <a:pt x="760" y="160"/>
                </a:lnTo>
                <a:lnTo>
                  <a:pt x="768" y="160"/>
                </a:lnTo>
                <a:lnTo>
                  <a:pt x="776" y="160"/>
                </a:lnTo>
                <a:lnTo>
                  <a:pt x="784" y="160"/>
                </a:lnTo>
                <a:lnTo>
                  <a:pt x="792" y="160"/>
                </a:lnTo>
                <a:lnTo>
                  <a:pt x="800" y="160"/>
                </a:lnTo>
                <a:lnTo>
                  <a:pt x="816" y="160"/>
                </a:lnTo>
                <a:lnTo>
                  <a:pt x="824" y="160"/>
                </a:lnTo>
                <a:lnTo>
                  <a:pt x="832" y="160"/>
                </a:lnTo>
                <a:lnTo>
                  <a:pt x="840" y="160"/>
                </a:lnTo>
                <a:lnTo>
                  <a:pt x="848" y="160"/>
                </a:lnTo>
                <a:lnTo>
                  <a:pt x="856" y="160"/>
                </a:lnTo>
                <a:lnTo>
                  <a:pt x="864" y="160"/>
                </a:lnTo>
                <a:lnTo>
                  <a:pt x="872" y="160"/>
                </a:lnTo>
                <a:lnTo>
                  <a:pt x="872" y="144"/>
                </a:lnTo>
                <a:lnTo>
                  <a:pt x="880" y="144"/>
                </a:lnTo>
                <a:lnTo>
                  <a:pt x="896" y="144"/>
                </a:lnTo>
                <a:lnTo>
                  <a:pt x="904" y="144"/>
                </a:lnTo>
                <a:lnTo>
                  <a:pt x="912" y="144"/>
                </a:lnTo>
                <a:lnTo>
                  <a:pt x="920" y="144"/>
                </a:lnTo>
                <a:lnTo>
                  <a:pt x="928" y="144"/>
                </a:lnTo>
                <a:lnTo>
                  <a:pt x="936" y="144"/>
                </a:lnTo>
                <a:lnTo>
                  <a:pt x="944" y="144"/>
                </a:lnTo>
                <a:lnTo>
                  <a:pt x="952" y="144"/>
                </a:lnTo>
                <a:lnTo>
                  <a:pt x="960" y="144"/>
                </a:lnTo>
                <a:lnTo>
                  <a:pt x="976" y="144"/>
                </a:lnTo>
                <a:lnTo>
                  <a:pt x="984" y="144"/>
                </a:lnTo>
                <a:lnTo>
                  <a:pt x="992" y="144"/>
                </a:lnTo>
                <a:lnTo>
                  <a:pt x="1000" y="144"/>
                </a:lnTo>
                <a:lnTo>
                  <a:pt x="1008" y="144"/>
                </a:lnTo>
                <a:lnTo>
                  <a:pt x="1016" y="144"/>
                </a:lnTo>
                <a:lnTo>
                  <a:pt x="1024" y="144"/>
                </a:lnTo>
                <a:lnTo>
                  <a:pt x="1032" y="144"/>
                </a:lnTo>
                <a:lnTo>
                  <a:pt x="1048" y="144"/>
                </a:lnTo>
                <a:lnTo>
                  <a:pt x="1056" y="144"/>
                </a:lnTo>
                <a:lnTo>
                  <a:pt x="1064" y="144"/>
                </a:lnTo>
                <a:lnTo>
                  <a:pt x="1072" y="144"/>
                </a:lnTo>
                <a:lnTo>
                  <a:pt x="1080" y="144"/>
                </a:lnTo>
                <a:lnTo>
                  <a:pt x="1088" y="144"/>
                </a:lnTo>
                <a:lnTo>
                  <a:pt x="1096" y="144"/>
                </a:lnTo>
                <a:lnTo>
                  <a:pt x="1104" y="144"/>
                </a:lnTo>
                <a:lnTo>
                  <a:pt x="1112" y="144"/>
                </a:lnTo>
                <a:lnTo>
                  <a:pt x="1128" y="144"/>
                </a:lnTo>
                <a:lnTo>
                  <a:pt x="1136" y="144"/>
                </a:lnTo>
                <a:lnTo>
                  <a:pt x="1144" y="144"/>
                </a:lnTo>
                <a:lnTo>
                  <a:pt x="1152" y="144"/>
                </a:lnTo>
                <a:lnTo>
                  <a:pt x="1160" y="144"/>
                </a:lnTo>
                <a:lnTo>
                  <a:pt x="1168" y="144"/>
                </a:lnTo>
                <a:lnTo>
                  <a:pt x="1176" y="144"/>
                </a:lnTo>
                <a:lnTo>
                  <a:pt x="1184" y="144"/>
                </a:lnTo>
                <a:lnTo>
                  <a:pt x="1192" y="144"/>
                </a:lnTo>
                <a:lnTo>
                  <a:pt x="1208" y="144"/>
                </a:lnTo>
                <a:lnTo>
                  <a:pt x="1216" y="144"/>
                </a:lnTo>
                <a:lnTo>
                  <a:pt x="1224" y="144"/>
                </a:lnTo>
                <a:lnTo>
                  <a:pt x="1232" y="144"/>
                </a:lnTo>
                <a:lnTo>
                  <a:pt x="1240" y="144"/>
                </a:lnTo>
                <a:lnTo>
                  <a:pt x="1248" y="144"/>
                </a:lnTo>
                <a:lnTo>
                  <a:pt x="1256" y="144"/>
                </a:lnTo>
                <a:lnTo>
                  <a:pt x="1264" y="144"/>
                </a:lnTo>
                <a:lnTo>
                  <a:pt x="1272" y="144"/>
                </a:lnTo>
                <a:lnTo>
                  <a:pt x="1288" y="144"/>
                </a:lnTo>
                <a:lnTo>
                  <a:pt x="1296" y="144"/>
                </a:lnTo>
                <a:lnTo>
                  <a:pt x="1304" y="144"/>
                </a:lnTo>
                <a:lnTo>
                  <a:pt x="1312" y="144"/>
                </a:lnTo>
                <a:lnTo>
                  <a:pt x="1320" y="144"/>
                </a:lnTo>
                <a:lnTo>
                  <a:pt x="1328" y="144"/>
                </a:lnTo>
                <a:lnTo>
                  <a:pt x="1336" y="144"/>
                </a:lnTo>
                <a:lnTo>
                  <a:pt x="1344" y="144"/>
                </a:lnTo>
                <a:lnTo>
                  <a:pt x="1352" y="144"/>
                </a:lnTo>
                <a:lnTo>
                  <a:pt x="1368" y="144"/>
                </a:lnTo>
                <a:lnTo>
                  <a:pt x="1376" y="144"/>
                </a:lnTo>
                <a:lnTo>
                  <a:pt x="1384" y="144"/>
                </a:lnTo>
                <a:lnTo>
                  <a:pt x="1392" y="144"/>
                </a:lnTo>
                <a:lnTo>
                  <a:pt x="1400" y="144"/>
                </a:lnTo>
                <a:lnTo>
                  <a:pt x="1408" y="144"/>
                </a:lnTo>
                <a:lnTo>
                  <a:pt x="1408" y="136"/>
                </a:lnTo>
                <a:lnTo>
                  <a:pt x="1416" y="136"/>
                </a:lnTo>
                <a:lnTo>
                  <a:pt x="1416" y="120"/>
                </a:lnTo>
                <a:lnTo>
                  <a:pt x="1424" y="120"/>
                </a:lnTo>
                <a:lnTo>
                  <a:pt x="1432" y="120"/>
                </a:lnTo>
                <a:lnTo>
                  <a:pt x="1448" y="120"/>
                </a:lnTo>
                <a:lnTo>
                  <a:pt x="1456" y="120"/>
                </a:lnTo>
                <a:lnTo>
                  <a:pt x="1464" y="120"/>
                </a:lnTo>
                <a:lnTo>
                  <a:pt x="1464" y="112"/>
                </a:lnTo>
                <a:lnTo>
                  <a:pt x="1472" y="112"/>
                </a:lnTo>
                <a:lnTo>
                  <a:pt x="1480" y="112"/>
                </a:lnTo>
                <a:lnTo>
                  <a:pt x="1488" y="112"/>
                </a:lnTo>
                <a:lnTo>
                  <a:pt x="1496" y="112"/>
                </a:lnTo>
                <a:lnTo>
                  <a:pt x="1504" y="112"/>
                </a:lnTo>
                <a:lnTo>
                  <a:pt x="1512" y="112"/>
                </a:lnTo>
                <a:lnTo>
                  <a:pt x="1528" y="112"/>
                </a:lnTo>
                <a:lnTo>
                  <a:pt x="1536" y="112"/>
                </a:lnTo>
                <a:lnTo>
                  <a:pt x="1544" y="112"/>
                </a:lnTo>
                <a:lnTo>
                  <a:pt x="1552" y="112"/>
                </a:lnTo>
                <a:lnTo>
                  <a:pt x="1560" y="112"/>
                </a:lnTo>
                <a:lnTo>
                  <a:pt x="1568" y="112"/>
                </a:lnTo>
                <a:lnTo>
                  <a:pt x="1576" y="112"/>
                </a:lnTo>
                <a:lnTo>
                  <a:pt x="1584" y="112"/>
                </a:lnTo>
                <a:lnTo>
                  <a:pt x="1592" y="112"/>
                </a:lnTo>
                <a:lnTo>
                  <a:pt x="1608" y="112"/>
                </a:lnTo>
                <a:lnTo>
                  <a:pt x="1616" y="112"/>
                </a:lnTo>
                <a:lnTo>
                  <a:pt x="1624" y="112"/>
                </a:lnTo>
                <a:lnTo>
                  <a:pt x="1632" y="112"/>
                </a:lnTo>
                <a:lnTo>
                  <a:pt x="1640" y="112"/>
                </a:lnTo>
                <a:lnTo>
                  <a:pt x="1648" y="112"/>
                </a:lnTo>
                <a:lnTo>
                  <a:pt x="1656" y="112"/>
                </a:lnTo>
                <a:lnTo>
                  <a:pt x="1664" y="112"/>
                </a:lnTo>
                <a:lnTo>
                  <a:pt x="1664" y="96"/>
                </a:lnTo>
                <a:lnTo>
                  <a:pt x="1672" y="96"/>
                </a:lnTo>
                <a:lnTo>
                  <a:pt x="1688" y="96"/>
                </a:lnTo>
                <a:lnTo>
                  <a:pt x="1696" y="96"/>
                </a:lnTo>
                <a:lnTo>
                  <a:pt x="1704" y="96"/>
                </a:lnTo>
                <a:lnTo>
                  <a:pt x="1712" y="96"/>
                </a:lnTo>
                <a:lnTo>
                  <a:pt x="1720" y="96"/>
                </a:lnTo>
                <a:lnTo>
                  <a:pt x="1728" y="96"/>
                </a:lnTo>
                <a:lnTo>
                  <a:pt x="1736" y="96"/>
                </a:lnTo>
                <a:lnTo>
                  <a:pt x="1744" y="96"/>
                </a:lnTo>
                <a:lnTo>
                  <a:pt x="1752" y="96"/>
                </a:lnTo>
                <a:lnTo>
                  <a:pt x="1768" y="96"/>
                </a:lnTo>
                <a:lnTo>
                  <a:pt x="1776" y="96"/>
                </a:lnTo>
                <a:lnTo>
                  <a:pt x="1784" y="96"/>
                </a:lnTo>
                <a:lnTo>
                  <a:pt x="1792" y="96"/>
                </a:lnTo>
                <a:lnTo>
                  <a:pt x="1800" y="96"/>
                </a:lnTo>
                <a:lnTo>
                  <a:pt x="1808" y="96"/>
                </a:lnTo>
                <a:lnTo>
                  <a:pt x="1816" y="96"/>
                </a:lnTo>
                <a:lnTo>
                  <a:pt x="1824" y="96"/>
                </a:lnTo>
                <a:lnTo>
                  <a:pt x="1832" y="96"/>
                </a:lnTo>
                <a:lnTo>
                  <a:pt x="1848" y="96"/>
                </a:lnTo>
                <a:lnTo>
                  <a:pt x="1856" y="96"/>
                </a:lnTo>
                <a:lnTo>
                  <a:pt x="1864" y="96"/>
                </a:lnTo>
                <a:lnTo>
                  <a:pt x="1872" y="96"/>
                </a:lnTo>
                <a:lnTo>
                  <a:pt x="1880" y="96"/>
                </a:lnTo>
                <a:lnTo>
                  <a:pt x="1888" y="96"/>
                </a:lnTo>
                <a:lnTo>
                  <a:pt x="1896" y="96"/>
                </a:lnTo>
                <a:lnTo>
                  <a:pt x="1904" y="96"/>
                </a:lnTo>
                <a:lnTo>
                  <a:pt x="1920" y="96"/>
                </a:lnTo>
                <a:lnTo>
                  <a:pt x="1928" y="96"/>
                </a:lnTo>
                <a:lnTo>
                  <a:pt x="1936" y="96"/>
                </a:lnTo>
                <a:lnTo>
                  <a:pt x="1944" y="96"/>
                </a:lnTo>
                <a:lnTo>
                  <a:pt x="1952" y="96"/>
                </a:lnTo>
                <a:lnTo>
                  <a:pt x="1960" y="96"/>
                </a:lnTo>
                <a:lnTo>
                  <a:pt x="1968" y="96"/>
                </a:lnTo>
                <a:lnTo>
                  <a:pt x="1976" y="96"/>
                </a:lnTo>
                <a:lnTo>
                  <a:pt x="1976" y="88"/>
                </a:lnTo>
                <a:lnTo>
                  <a:pt x="1984" y="88"/>
                </a:lnTo>
                <a:lnTo>
                  <a:pt x="2000" y="88"/>
                </a:lnTo>
                <a:lnTo>
                  <a:pt x="2008" y="88"/>
                </a:lnTo>
                <a:lnTo>
                  <a:pt x="2016" y="88"/>
                </a:lnTo>
                <a:lnTo>
                  <a:pt x="2024" y="88"/>
                </a:lnTo>
                <a:lnTo>
                  <a:pt x="2032" y="88"/>
                </a:lnTo>
                <a:lnTo>
                  <a:pt x="2032" y="72"/>
                </a:lnTo>
                <a:lnTo>
                  <a:pt x="2040" y="72"/>
                </a:lnTo>
                <a:lnTo>
                  <a:pt x="2048" y="72"/>
                </a:lnTo>
                <a:lnTo>
                  <a:pt x="2056" y="72"/>
                </a:lnTo>
                <a:lnTo>
                  <a:pt x="2064" y="72"/>
                </a:lnTo>
                <a:lnTo>
                  <a:pt x="2080" y="72"/>
                </a:lnTo>
                <a:lnTo>
                  <a:pt x="2088" y="72"/>
                </a:lnTo>
                <a:lnTo>
                  <a:pt x="2096" y="72"/>
                </a:lnTo>
                <a:lnTo>
                  <a:pt x="2096" y="56"/>
                </a:lnTo>
                <a:lnTo>
                  <a:pt x="2104" y="56"/>
                </a:lnTo>
                <a:lnTo>
                  <a:pt x="2112" y="56"/>
                </a:lnTo>
                <a:lnTo>
                  <a:pt x="2120" y="56"/>
                </a:lnTo>
                <a:lnTo>
                  <a:pt x="2128" y="56"/>
                </a:lnTo>
                <a:lnTo>
                  <a:pt x="2136" y="56"/>
                </a:lnTo>
                <a:lnTo>
                  <a:pt x="2144" y="56"/>
                </a:lnTo>
                <a:lnTo>
                  <a:pt x="2160" y="56"/>
                </a:lnTo>
                <a:lnTo>
                  <a:pt x="2168" y="56"/>
                </a:lnTo>
                <a:lnTo>
                  <a:pt x="2176" y="56"/>
                </a:lnTo>
                <a:lnTo>
                  <a:pt x="2184" y="56"/>
                </a:lnTo>
                <a:lnTo>
                  <a:pt x="2192" y="56"/>
                </a:lnTo>
                <a:lnTo>
                  <a:pt x="2200" y="56"/>
                </a:lnTo>
                <a:lnTo>
                  <a:pt x="2208" y="56"/>
                </a:lnTo>
                <a:lnTo>
                  <a:pt x="2216" y="56"/>
                </a:lnTo>
                <a:lnTo>
                  <a:pt x="2224" y="56"/>
                </a:lnTo>
                <a:lnTo>
                  <a:pt x="2240" y="56"/>
                </a:lnTo>
                <a:lnTo>
                  <a:pt x="2248" y="56"/>
                </a:lnTo>
                <a:lnTo>
                  <a:pt x="2256" y="56"/>
                </a:lnTo>
                <a:lnTo>
                  <a:pt x="2264" y="56"/>
                </a:lnTo>
                <a:lnTo>
                  <a:pt x="2272" y="56"/>
                </a:lnTo>
                <a:lnTo>
                  <a:pt x="2280" y="56"/>
                </a:lnTo>
                <a:lnTo>
                  <a:pt x="2288" y="56"/>
                </a:lnTo>
                <a:lnTo>
                  <a:pt x="2296" y="56"/>
                </a:lnTo>
                <a:lnTo>
                  <a:pt x="2304" y="56"/>
                </a:lnTo>
                <a:lnTo>
                  <a:pt x="2320" y="56"/>
                </a:lnTo>
                <a:lnTo>
                  <a:pt x="2328" y="56"/>
                </a:lnTo>
                <a:lnTo>
                  <a:pt x="2336" y="56"/>
                </a:lnTo>
                <a:lnTo>
                  <a:pt x="2344" y="56"/>
                </a:lnTo>
                <a:lnTo>
                  <a:pt x="2352" y="56"/>
                </a:lnTo>
                <a:lnTo>
                  <a:pt x="2360" y="56"/>
                </a:lnTo>
                <a:lnTo>
                  <a:pt x="2368" y="56"/>
                </a:lnTo>
                <a:lnTo>
                  <a:pt x="2376" y="56"/>
                </a:lnTo>
                <a:lnTo>
                  <a:pt x="2376" y="48"/>
                </a:lnTo>
                <a:lnTo>
                  <a:pt x="2384" y="48"/>
                </a:lnTo>
                <a:lnTo>
                  <a:pt x="2400" y="48"/>
                </a:lnTo>
                <a:lnTo>
                  <a:pt x="2408" y="48"/>
                </a:lnTo>
                <a:lnTo>
                  <a:pt x="2416" y="48"/>
                </a:lnTo>
                <a:lnTo>
                  <a:pt x="2424" y="48"/>
                </a:lnTo>
                <a:lnTo>
                  <a:pt x="2432" y="48"/>
                </a:lnTo>
                <a:lnTo>
                  <a:pt x="2440" y="48"/>
                </a:lnTo>
                <a:lnTo>
                  <a:pt x="2440" y="32"/>
                </a:lnTo>
                <a:lnTo>
                  <a:pt x="2448" y="32"/>
                </a:lnTo>
                <a:lnTo>
                  <a:pt x="2456" y="32"/>
                </a:lnTo>
                <a:lnTo>
                  <a:pt x="2464" y="32"/>
                </a:lnTo>
                <a:lnTo>
                  <a:pt x="2480" y="32"/>
                </a:lnTo>
                <a:lnTo>
                  <a:pt x="2488" y="32"/>
                </a:lnTo>
                <a:lnTo>
                  <a:pt x="2496" y="32"/>
                </a:lnTo>
                <a:lnTo>
                  <a:pt x="2504" y="32"/>
                </a:lnTo>
                <a:lnTo>
                  <a:pt x="2512" y="32"/>
                </a:lnTo>
                <a:lnTo>
                  <a:pt x="2520" y="32"/>
                </a:lnTo>
                <a:lnTo>
                  <a:pt x="2528" y="32"/>
                </a:lnTo>
                <a:lnTo>
                  <a:pt x="2536" y="32"/>
                </a:lnTo>
                <a:lnTo>
                  <a:pt x="2544" y="32"/>
                </a:lnTo>
                <a:lnTo>
                  <a:pt x="2560" y="32"/>
                </a:lnTo>
                <a:lnTo>
                  <a:pt x="2568" y="32"/>
                </a:lnTo>
                <a:lnTo>
                  <a:pt x="2576" y="32"/>
                </a:lnTo>
                <a:lnTo>
                  <a:pt x="2584" y="32"/>
                </a:lnTo>
                <a:lnTo>
                  <a:pt x="2592" y="32"/>
                </a:lnTo>
                <a:lnTo>
                  <a:pt x="2600" y="32"/>
                </a:lnTo>
                <a:lnTo>
                  <a:pt x="2608" y="32"/>
                </a:lnTo>
                <a:lnTo>
                  <a:pt x="2616" y="32"/>
                </a:lnTo>
                <a:lnTo>
                  <a:pt x="2624" y="32"/>
                </a:lnTo>
                <a:lnTo>
                  <a:pt x="2640" y="32"/>
                </a:lnTo>
                <a:lnTo>
                  <a:pt x="2648" y="32"/>
                </a:lnTo>
                <a:lnTo>
                  <a:pt x="2656" y="32"/>
                </a:lnTo>
                <a:lnTo>
                  <a:pt x="2664" y="32"/>
                </a:lnTo>
                <a:lnTo>
                  <a:pt x="2672" y="32"/>
                </a:lnTo>
                <a:lnTo>
                  <a:pt x="2680" y="32"/>
                </a:lnTo>
                <a:lnTo>
                  <a:pt x="2688" y="32"/>
                </a:lnTo>
                <a:lnTo>
                  <a:pt x="2696" y="32"/>
                </a:lnTo>
                <a:lnTo>
                  <a:pt x="2704" y="32"/>
                </a:lnTo>
                <a:lnTo>
                  <a:pt x="2720" y="32"/>
                </a:lnTo>
                <a:lnTo>
                  <a:pt x="2728" y="32"/>
                </a:lnTo>
                <a:lnTo>
                  <a:pt x="2736" y="32"/>
                </a:lnTo>
                <a:lnTo>
                  <a:pt x="2744" y="32"/>
                </a:lnTo>
                <a:lnTo>
                  <a:pt x="2752" y="32"/>
                </a:lnTo>
                <a:lnTo>
                  <a:pt x="2760" y="32"/>
                </a:lnTo>
                <a:lnTo>
                  <a:pt x="2768" y="32"/>
                </a:lnTo>
                <a:lnTo>
                  <a:pt x="2776" y="32"/>
                </a:lnTo>
                <a:lnTo>
                  <a:pt x="2792" y="32"/>
                </a:lnTo>
                <a:lnTo>
                  <a:pt x="2800" y="32"/>
                </a:lnTo>
                <a:lnTo>
                  <a:pt x="2808" y="32"/>
                </a:lnTo>
                <a:lnTo>
                  <a:pt x="2816" y="32"/>
                </a:lnTo>
                <a:lnTo>
                  <a:pt x="2824" y="32"/>
                </a:lnTo>
                <a:lnTo>
                  <a:pt x="2832" y="32"/>
                </a:lnTo>
                <a:lnTo>
                  <a:pt x="2840" y="32"/>
                </a:lnTo>
                <a:lnTo>
                  <a:pt x="2848" y="32"/>
                </a:lnTo>
                <a:lnTo>
                  <a:pt x="2856" y="32"/>
                </a:lnTo>
                <a:lnTo>
                  <a:pt x="2872" y="32"/>
                </a:lnTo>
                <a:lnTo>
                  <a:pt x="2880" y="32"/>
                </a:lnTo>
                <a:lnTo>
                  <a:pt x="2880" y="16"/>
                </a:lnTo>
                <a:lnTo>
                  <a:pt x="2888" y="16"/>
                </a:lnTo>
                <a:lnTo>
                  <a:pt x="2896" y="16"/>
                </a:lnTo>
                <a:lnTo>
                  <a:pt x="2904" y="16"/>
                </a:lnTo>
                <a:lnTo>
                  <a:pt x="2912" y="16"/>
                </a:lnTo>
                <a:lnTo>
                  <a:pt x="2920" y="16"/>
                </a:lnTo>
                <a:lnTo>
                  <a:pt x="2928" y="16"/>
                </a:lnTo>
                <a:lnTo>
                  <a:pt x="2936" y="16"/>
                </a:lnTo>
                <a:lnTo>
                  <a:pt x="2952" y="16"/>
                </a:lnTo>
                <a:lnTo>
                  <a:pt x="2960" y="16"/>
                </a:lnTo>
                <a:lnTo>
                  <a:pt x="2968" y="16"/>
                </a:lnTo>
                <a:lnTo>
                  <a:pt x="2976" y="16"/>
                </a:lnTo>
                <a:lnTo>
                  <a:pt x="2984" y="16"/>
                </a:lnTo>
                <a:lnTo>
                  <a:pt x="2992" y="16"/>
                </a:lnTo>
                <a:lnTo>
                  <a:pt x="3000" y="16"/>
                </a:lnTo>
                <a:lnTo>
                  <a:pt x="3008" y="16"/>
                </a:lnTo>
                <a:lnTo>
                  <a:pt x="3016" y="16"/>
                </a:lnTo>
                <a:lnTo>
                  <a:pt x="3032" y="16"/>
                </a:lnTo>
                <a:lnTo>
                  <a:pt x="3040" y="16"/>
                </a:lnTo>
                <a:lnTo>
                  <a:pt x="3048" y="16"/>
                </a:lnTo>
                <a:lnTo>
                  <a:pt x="3056" y="16"/>
                </a:lnTo>
                <a:lnTo>
                  <a:pt x="3064" y="16"/>
                </a:lnTo>
                <a:lnTo>
                  <a:pt x="3072" y="16"/>
                </a:lnTo>
                <a:lnTo>
                  <a:pt x="3080" y="16"/>
                </a:lnTo>
                <a:lnTo>
                  <a:pt x="3088" y="16"/>
                </a:lnTo>
                <a:lnTo>
                  <a:pt x="3096" y="16"/>
                </a:lnTo>
                <a:lnTo>
                  <a:pt x="3112" y="16"/>
                </a:lnTo>
                <a:lnTo>
                  <a:pt x="3120" y="16"/>
                </a:lnTo>
                <a:lnTo>
                  <a:pt x="3128" y="16"/>
                </a:lnTo>
                <a:lnTo>
                  <a:pt x="3136" y="16"/>
                </a:lnTo>
                <a:lnTo>
                  <a:pt x="3144" y="16"/>
                </a:lnTo>
                <a:lnTo>
                  <a:pt x="3152" y="16"/>
                </a:lnTo>
                <a:lnTo>
                  <a:pt x="3160" y="16"/>
                </a:lnTo>
                <a:lnTo>
                  <a:pt x="3168" y="16"/>
                </a:lnTo>
                <a:lnTo>
                  <a:pt x="3176" y="16"/>
                </a:lnTo>
                <a:lnTo>
                  <a:pt x="3192" y="16"/>
                </a:lnTo>
                <a:lnTo>
                  <a:pt x="3200" y="16"/>
                </a:lnTo>
                <a:lnTo>
                  <a:pt x="3208" y="16"/>
                </a:lnTo>
                <a:lnTo>
                  <a:pt x="3216" y="16"/>
                </a:lnTo>
                <a:lnTo>
                  <a:pt x="3224" y="16"/>
                </a:lnTo>
                <a:lnTo>
                  <a:pt x="3232" y="16"/>
                </a:lnTo>
                <a:lnTo>
                  <a:pt x="3240" y="16"/>
                </a:lnTo>
                <a:lnTo>
                  <a:pt x="3248" y="16"/>
                </a:lnTo>
                <a:lnTo>
                  <a:pt x="3256" y="16"/>
                </a:lnTo>
                <a:lnTo>
                  <a:pt x="3272" y="16"/>
                </a:lnTo>
                <a:lnTo>
                  <a:pt x="3280" y="16"/>
                </a:lnTo>
                <a:lnTo>
                  <a:pt x="3288" y="16"/>
                </a:lnTo>
                <a:lnTo>
                  <a:pt x="3296" y="16"/>
                </a:lnTo>
                <a:lnTo>
                  <a:pt x="3304" y="16"/>
                </a:lnTo>
                <a:lnTo>
                  <a:pt x="3312" y="16"/>
                </a:lnTo>
                <a:lnTo>
                  <a:pt x="3312" y="0"/>
                </a:lnTo>
                <a:lnTo>
                  <a:pt x="3320" y="0"/>
                </a:lnTo>
                <a:lnTo>
                  <a:pt x="3328" y="0"/>
                </a:lnTo>
                <a:lnTo>
                  <a:pt x="3336" y="0"/>
                </a:lnTo>
                <a:lnTo>
                  <a:pt x="3352" y="0"/>
                </a:lnTo>
                <a:lnTo>
                  <a:pt x="3360" y="0"/>
                </a:lnTo>
                <a:lnTo>
                  <a:pt x="3368" y="0"/>
                </a:lnTo>
                <a:lnTo>
                  <a:pt x="3376" y="0"/>
                </a:lnTo>
                <a:lnTo>
                  <a:pt x="3384" y="0"/>
                </a:lnTo>
                <a:lnTo>
                  <a:pt x="3392" y="0"/>
                </a:lnTo>
                <a:lnTo>
                  <a:pt x="3400" y="0"/>
                </a:lnTo>
                <a:lnTo>
                  <a:pt x="3408" y="0"/>
                </a:lnTo>
                <a:lnTo>
                  <a:pt x="3416" y="0"/>
                </a:lnTo>
                <a:lnTo>
                  <a:pt x="3432" y="0"/>
                </a:lnTo>
                <a:lnTo>
                  <a:pt x="3440" y="0"/>
                </a:lnTo>
                <a:lnTo>
                  <a:pt x="3448" y="0"/>
                </a:lnTo>
                <a:lnTo>
                  <a:pt x="3456" y="0"/>
                </a:lnTo>
                <a:lnTo>
                  <a:pt x="3464" y="0"/>
                </a:lnTo>
                <a:lnTo>
                  <a:pt x="3472" y="0"/>
                </a:lnTo>
                <a:lnTo>
                  <a:pt x="3480" y="0"/>
                </a:lnTo>
                <a:lnTo>
                  <a:pt x="3488" y="0"/>
                </a:lnTo>
                <a:lnTo>
                  <a:pt x="3496" y="0"/>
                </a:lnTo>
                <a:lnTo>
                  <a:pt x="3512" y="0"/>
                </a:lnTo>
                <a:lnTo>
                  <a:pt x="3520" y="0"/>
                </a:lnTo>
                <a:lnTo>
                  <a:pt x="3528" y="0"/>
                </a:lnTo>
                <a:lnTo>
                  <a:pt x="3536" y="0"/>
                </a:lnTo>
                <a:lnTo>
                  <a:pt x="3544" y="0"/>
                </a:lnTo>
                <a:lnTo>
                  <a:pt x="3552" y="0"/>
                </a:lnTo>
                <a:lnTo>
                  <a:pt x="3560" y="0"/>
                </a:lnTo>
                <a:lnTo>
                  <a:pt x="3568" y="0"/>
                </a:lnTo>
                <a:lnTo>
                  <a:pt x="3576" y="0"/>
                </a:lnTo>
                <a:lnTo>
                  <a:pt x="3592" y="0"/>
                </a:lnTo>
                <a:lnTo>
                  <a:pt x="3600" y="0"/>
                </a:lnTo>
                <a:lnTo>
                  <a:pt x="3608" y="0"/>
                </a:lnTo>
                <a:lnTo>
                  <a:pt x="3616" y="0"/>
                </a:lnTo>
                <a:lnTo>
                  <a:pt x="3624" y="0"/>
                </a:lnTo>
                <a:lnTo>
                  <a:pt x="3632" y="0"/>
                </a:lnTo>
                <a:lnTo>
                  <a:pt x="3640" y="0"/>
                </a:lnTo>
                <a:lnTo>
                  <a:pt x="3648" y="0"/>
                </a:lnTo>
                <a:lnTo>
                  <a:pt x="3664" y="0"/>
                </a:lnTo>
                <a:lnTo>
                  <a:pt x="3672" y="0"/>
                </a:lnTo>
                <a:lnTo>
                  <a:pt x="3680" y="0"/>
                </a:lnTo>
                <a:lnTo>
                  <a:pt x="3688" y="0"/>
                </a:lnTo>
                <a:lnTo>
                  <a:pt x="3696" y="0"/>
                </a:lnTo>
                <a:lnTo>
                  <a:pt x="3704" y="0"/>
                </a:lnTo>
                <a:lnTo>
                  <a:pt x="3712" y="0"/>
                </a:lnTo>
                <a:lnTo>
                  <a:pt x="3720" y="0"/>
                </a:lnTo>
                <a:lnTo>
                  <a:pt x="3728" y="0"/>
                </a:lnTo>
                <a:lnTo>
                  <a:pt x="3744" y="0"/>
                </a:lnTo>
                <a:lnTo>
                  <a:pt x="3752" y="0"/>
                </a:lnTo>
                <a:lnTo>
                  <a:pt x="3760" y="0"/>
                </a:lnTo>
                <a:lnTo>
                  <a:pt x="3768" y="0"/>
                </a:lnTo>
                <a:lnTo>
                  <a:pt x="3776" y="0"/>
                </a:lnTo>
                <a:lnTo>
                  <a:pt x="3784" y="0"/>
                </a:lnTo>
                <a:lnTo>
                  <a:pt x="3792" y="0"/>
                </a:lnTo>
                <a:lnTo>
                  <a:pt x="3800" y="0"/>
                </a:lnTo>
                <a:lnTo>
                  <a:pt x="3808" y="0"/>
                </a:lnTo>
                <a:lnTo>
                  <a:pt x="3824" y="0"/>
                </a:lnTo>
                <a:lnTo>
                  <a:pt x="3832" y="0"/>
                </a:lnTo>
                <a:lnTo>
                  <a:pt x="3840" y="0"/>
                </a:lnTo>
                <a:lnTo>
                  <a:pt x="3848" y="0"/>
                </a:lnTo>
                <a:lnTo>
                  <a:pt x="3856" y="0"/>
                </a:lnTo>
                <a:lnTo>
                  <a:pt x="3864" y="0"/>
                </a:lnTo>
                <a:lnTo>
                  <a:pt x="3872" y="0"/>
                </a:lnTo>
                <a:lnTo>
                  <a:pt x="3880" y="0"/>
                </a:lnTo>
                <a:lnTo>
                  <a:pt x="3888" y="0"/>
                </a:lnTo>
                <a:lnTo>
                  <a:pt x="3904" y="0"/>
                </a:lnTo>
                <a:lnTo>
                  <a:pt x="3912" y="0"/>
                </a:lnTo>
                <a:lnTo>
                  <a:pt x="3920" y="0"/>
                </a:lnTo>
                <a:lnTo>
                  <a:pt x="3928" y="0"/>
                </a:lnTo>
                <a:lnTo>
                  <a:pt x="3936" y="0"/>
                </a:lnTo>
                <a:lnTo>
                  <a:pt x="3944" y="0"/>
                </a:lnTo>
                <a:lnTo>
                  <a:pt x="3952" y="0"/>
                </a:lnTo>
                <a:lnTo>
                  <a:pt x="3960" y="0"/>
                </a:lnTo>
                <a:lnTo>
                  <a:pt x="3968" y="0"/>
                </a:lnTo>
                <a:lnTo>
                  <a:pt x="3984" y="0"/>
                </a:lnTo>
                <a:lnTo>
                  <a:pt x="3992" y="0"/>
                </a:lnTo>
                <a:lnTo>
                  <a:pt x="4000" y="0"/>
                </a:lnTo>
                <a:lnTo>
                  <a:pt x="4008" y="0"/>
                </a:lnTo>
              </a:path>
            </a:pathLst>
          </a:cu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Line 36"/>
          <p:cNvSpPr>
            <a:spLocks noChangeShapeType="1"/>
          </p:cNvSpPr>
          <p:nvPr/>
        </p:nvSpPr>
        <p:spPr bwMode="auto">
          <a:xfrm>
            <a:off x="1322387" y="5765800"/>
            <a:ext cx="6362700" cy="158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7"/>
          <p:cNvSpPr>
            <a:spLocks noChangeArrowheads="1"/>
          </p:cNvSpPr>
          <p:nvPr/>
        </p:nvSpPr>
        <p:spPr bwMode="auto">
          <a:xfrm>
            <a:off x="1049337" y="5657850"/>
            <a:ext cx="1154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latin typeface="Times New Roman" pitchFamily="18" charset="0"/>
                <a:cs typeface="Times New Roman" pitchFamily="18" charset="0"/>
              </a:rPr>
              <a:t>0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8"/>
          <p:cNvSpPr>
            <a:spLocks noChangeArrowheads="1"/>
          </p:cNvSpPr>
          <p:nvPr/>
        </p:nvSpPr>
        <p:spPr bwMode="auto">
          <a:xfrm>
            <a:off x="1049337" y="5162550"/>
            <a:ext cx="1154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latin typeface="Times New Roman" pitchFamily="18" charset="0"/>
                <a:cs typeface="Times New Roman" pitchFamily="18" charset="0"/>
              </a:rPr>
              <a:t>2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9"/>
          <p:cNvSpPr>
            <a:spLocks noChangeArrowheads="1"/>
          </p:cNvSpPr>
          <p:nvPr/>
        </p:nvSpPr>
        <p:spPr bwMode="auto">
          <a:xfrm>
            <a:off x="1049337" y="4679950"/>
            <a:ext cx="1154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latin typeface="Times New Roman" pitchFamily="18" charset="0"/>
                <a:cs typeface="Times New Roman" pitchFamily="18" charset="0"/>
              </a:rPr>
              <a:t>4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40"/>
          <p:cNvSpPr>
            <a:spLocks noChangeArrowheads="1"/>
          </p:cNvSpPr>
          <p:nvPr/>
        </p:nvSpPr>
        <p:spPr bwMode="auto">
          <a:xfrm>
            <a:off x="1049337" y="4184650"/>
            <a:ext cx="1154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latin typeface="Times New Roman" pitchFamily="18" charset="0"/>
                <a:cs typeface="Times New Roman" pitchFamily="18" charset="0"/>
              </a:rPr>
              <a:t>6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41"/>
          <p:cNvSpPr>
            <a:spLocks noChangeArrowheads="1"/>
          </p:cNvSpPr>
          <p:nvPr/>
        </p:nvSpPr>
        <p:spPr bwMode="auto">
          <a:xfrm>
            <a:off x="1049337" y="3702050"/>
            <a:ext cx="1154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latin typeface="Times New Roman" pitchFamily="18" charset="0"/>
                <a:cs typeface="Times New Roman" pitchFamily="18" charset="0"/>
              </a:rPr>
              <a:t>8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2"/>
          <p:cNvSpPr>
            <a:spLocks noChangeArrowheads="1"/>
          </p:cNvSpPr>
          <p:nvPr/>
        </p:nvSpPr>
        <p:spPr bwMode="auto">
          <a:xfrm>
            <a:off x="922337" y="3219450"/>
            <a:ext cx="2308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latin typeface="Times New Roman" pitchFamily="18" charset="0"/>
                <a:cs typeface="Times New Roman" pitchFamily="18" charset="0"/>
              </a:rPr>
              <a:t>10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7"/>
          <p:cNvSpPr>
            <a:spLocks noChangeArrowheads="1"/>
          </p:cNvSpPr>
          <p:nvPr/>
        </p:nvSpPr>
        <p:spPr bwMode="auto">
          <a:xfrm>
            <a:off x="1328737" y="5873750"/>
            <a:ext cx="1154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latin typeface="Times New Roman" pitchFamily="18" charset="0"/>
                <a:cs typeface="Times New Roman" pitchFamily="18" charset="0"/>
              </a:rPr>
              <a:t>0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8"/>
          <p:cNvSpPr>
            <a:spLocks noChangeArrowheads="1"/>
          </p:cNvSpPr>
          <p:nvPr/>
        </p:nvSpPr>
        <p:spPr bwMode="auto">
          <a:xfrm>
            <a:off x="1697037" y="5873750"/>
            <a:ext cx="2308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latin typeface="Times New Roman" pitchFamily="18" charset="0"/>
                <a:cs typeface="Times New Roman" pitchFamily="18" charset="0"/>
              </a:rPr>
              <a:t>30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9"/>
          <p:cNvSpPr>
            <a:spLocks noChangeArrowheads="1"/>
          </p:cNvSpPr>
          <p:nvPr/>
        </p:nvSpPr>
        <p:spPr bwMode="auto">
          <a:xfrm>
            <a:off x="2116137" y="5873750"/>
            <a:ext cx="2308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latin typeface="Times New Roman" pitchFamily="18" charset="0"/>
                <a:cs typeface="Times New Roman" pitchFamily="18" charset="0"/>
              </a:rPr>
              <a:t>60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50"/>
          <p:cNvSpPr>
            <a:spLocks noChangeArrowheads="1"/>
          </p:cNvSpPr>
          <p:nvPr/>
        </p:nvSpPr>
        <p:spPr bwMode="auto">
          <a:xfrm>
            <a:off x="2535237" y="5873750"/>
            <a:ext cx="2308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latin typeface="Times New Roman" pitchFamily="18" charset="0"/>
                <a:cs typeface="Times New Roman" pitchFamily="18" charset="0"/>
              </a:rPr>
              <a:t>90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53"/>
          <p:cNvSpPr>
            <a:spLocks noChangeArrowheads="1"/>
          </p:cNvSpPr>
          <p:nvPr/>
        </p:nvSpPr>
        <p:spPr bwMode="auto">
          <a:xfrm>
            <a:off x="3754437" y="5873750"/>
            <a:ext cx="3462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latin typeface="Times New Roman" pitchFamily="18" charset="0"/>
                <a:cs typeface="Times New Roman" pitchFamily="18" charset="0"/>
              </a:rPr>
              <a:t>180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56"/>
          <p:cNvSpPr>
            <a:spLocks noChangeArrowheads="1"/>
          </p:cNvSpPr>
          <p:nvPr/>
        </p:nvSpPr>
        <p:spPr bwMode="auto">
          <a:xfrm>
            <a:off x="5024437" y="5873750"/>
            <a:ext cx="3462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latin typeface="Times New Roman" pitchFamily="18" charset="0"/>
                <a:cs typeface="Times New Roman" pitchFamily="18" charset="0"/>
              </a:rPr>
              <a:t>270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9"/>
          <p:cNvSpPr>
            <a:spLocks noChangeArrowheads="1"/>
          </p:cNvSpPr>
          <p:nvPr/>
        </p:nvSpPr>
        <p:spPr bwMode="auto">
          <a:xfrm>
            <a:off x="6294437" y="5873750"/>
            <a:ext cx="3462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latin typeface="Times New Roman" pitchFamily="18" charset="0"/>
                <a:cs typeface="Times New Roman" pitchFamily="18" charset="0"/>
              </a:rPr>
              <a:t>360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62"/>
          <p:cNvSpPr>
            <a:spLocks noChangeArrowheads="1"/>
          </p:cNvSpPr>
          <p:nvPr/>
        </p:nvSpPr>
        <p:spPr bwMode="auto">
          <a:xfrm>
            <a:off x="7564437" y="5873750"/>
            <a:ext cx="3462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latin typeface="Times New Roman" pitchFamily="18" charset="0"/>
                <a:cs typeface="Times New Roman" pitchFamily="18" charset="0"/>
              </a:rPr>
              <a:t>450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 Box 65"/>
          <p:cNvSpPr txBox="1">
            <a:spLocks noChangeArrowheads="1"/>
          </p:cNvSpPr>
          <p:nvPr/>
        </p:nvSpPr>
        <p:spPr bwMode="auto">
          <a:xfrm>
            <a:off x="4280693" y="6255544"/>
            <a:ext cx="990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Days</a:t>
            </a:r>
          </a:p>
        </p:txBody>
      </p:sp>
      <p:sp>
        <p:nvSpPr>
          <p:cNvPr id="56" name="Text Box 66"/>
          <p:cNvSpPr txBox="1">
            <a:spLocks noChangeArrowheads="1"/>
          </p:cNvSpPr>
          <p:nvPr/>
        </p:nvSpPr>
        <p:spPr bwMode="auto">
          <a:xfrm rot="16200000">
            <a:off x="-148432" y="4664869"/>
            <a:ext cx="1789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Endpoint (%)</a:t>
            </a:r>
          </a:p>
        </p:txBody>
      </p:sp>
      <p:sp>
        <p:nvSpPr>
          <p:cNvPr id="58" name="Text Box 71"/>
          <p:cNvSpPr txBox="1">
            <a:spLocks noChangeArrowheads="1"/>
          </p:cNvSpPr>
          <p:nvPr/>
        </p:nvSpPr>
        <p:spPr bwMode="auto">
          <a:xfrm>
            <a:off x="394493" y="2674144"/>
            <a:ext cx="2895600" cy="4462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Non-CABG 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Bleeds</a:t>
            </a:r>
          </a:p>
        </p:txBody>
      </p:sp>
      <p:sp>
        <p:nvSpPr>
          <p:cNvPr id="64" name="Text Box 4"/>
          <p:cNvSpPr txBox="1">
            <a:spLocks noChangeArrowheads="1"/>
          </p:cNvSpPr>
          <p:nvPr/>
        </p:nvSpPr>
        <p:spPr bwMode="auto">
          <a:xfrm>
            <a:off x="5110162" y="5208588"/>
            <a:ext cx="2730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Prasugrel </a:t>
            </a:r>
          </a:p>
        </p:txBody>
      </p:sp>
      <p:sp>
        <p:nvSpPr>
          <p:cNvPr id="65" name="Text Box 5"/>
          <p:cNvSpPr txBox="1">
            <a:spLocks noChangeArrowheads="1"/>
          </p:cNvSpPr>
          <p:nvPr/>
        </p:nvSpPr>
        <p:spPr bwMode="auto">
          <a:xfrm>
            <a:off x="5110162" y="4646613"/>
            <a:ext cx="2730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Clopidogrel</a:t>
            </a:r>
            <a:endParaRPr lang="en-US" sz="2000" b="1" dirty="0">
              <a:solidFill>
                <a:srgbClr val="66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 Box 18"/>
          <p:cNvSpPr txBox="1">
            <a:spLocks noChangeArrowheads="1"/>
          </p:cNvSpPr>
          <p:nvPr/>
        </p:nvSpPr>
        <p:spPr bwMode="auto">
          <a:xfrm>
            <a:off x="7696200" y="47244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2.6%</a:t>
            </a:r>
            <a:endParaRPr lang="en-US" sz="1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 Box 18"/>
          <p:cNvSpPr txBox="1">
            <a:spLocks noChangeArrowheads="1"/>
          </p:cNvSpPr>
          <p:nvPr/>
        </p:nvSpPr>
        <p:spPr bwMode="auto">
          <a:xfrm>
            <a:off x="7696200" y="50927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2.5%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52400" y="1447800"/>
            <a:ext cx="58753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u="sng" dirty="0" smtClean="0">
                <a:latin typeface="Times New Roman" pitchFamily="18" charset="0"/>
                <a:cs typeface="Times New Roman" pitchFamily="18" charset="0"/>
              </a:rPr>
              <a:t>Bleeding Risk in Diabetic Subgroup:</a:t>
            </a:r>
            <a:endParaRPr lang="en-US" sz="3000" u="sn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1309687" y="5645150"/>
            <a:ext cx="6705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rot="5400000" flipH="1" flipV="1">
            <a:off x="90487" y="4425950"/>
            <a:ext cx="2438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Text Box 64"/>
          <p:cNvSpPr txBox="1">
            <a:spLocks noChangeArrowheads="1"/>
          </p:cNvSpPr>
          <p:nvPr/>
        </p:nvSpPr>
        <p:spPr bwMode="auto">
          <a:xfrm>
            <a:off x="7023893" y="3588544"/>
            <a:ext cx="1143000" cy="4308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P=0.81 </a:t>
            </a:r>
            <a:endParaRPr lang="en-US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743200" y="228600"/>
            <a:ext cx="36070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Prasugrel in DM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77AC-08AC-44D1-BC92-2FF8AA6FEF8E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52400"/>
            <a:ext cx="638828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Prasugrel-Drug Interaction</a:t>
            </a:r>
            <a:endParaRPr lang="en-US" sz="4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Line 97"/>
          <p:cNvSpPr>
            <a:spLocks noChangeShapeType="1"/>
          </p:cNvSpPr>
          <p:nvPr/>
        </p:nvSpPr>
        <p:spPr bwMode="auto">
          <a:xfrm flipH="1">
            <a:off x="3155950" y="5194300"/>
            <a:ext cx="1562100" cy="1588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25"/>
          <p:cNvSpPr>
            <a:spLocks noChangeArrowheads="1"/>
          </p:cNvSpPr>
          <p:nvPr/>
        </p:nvSpPr>
        <p:spPr bwMode="auto">
          <a:xfrm>
            <a:off x="1485900" y="5076825"/>
            <a:ext cx="75020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 GPI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26"/>
          <p:cNvSpPr>
            <a:spLocks noChangeArrowheads="1"/>
          </p:cNvSpPr>
          <p:nvPr/>
        </p:nvSpPr>
        <p:spPr bwMode="auto">
          <a:xfrm>
            <a:off x="1739900" y="4860925"/>
            <a:ext cx="41036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GPI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80"/>
          <p:cNvSpPr>
            <a:spLocks noChangeAspect="1" noChangeArrowheads="1"/>
          </p:cNvSpPr>
          <p:nvPr/>
        </p:nvSpPr>
        <p:spPr bwMode="auto">
          <a:xfrm>
            <a:off x="3522663" y="4883150"/>
            <a:ext cx="173037" cy="173038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81"/>
          <p:cNvSpPr>
            <a:spLocks noChangeAspect="1" noChangeArrowheads="1"/>
          </p:cNvSpPr>
          <p:nvPr/>
        </p:nvSpPr>
        <p:spPr bwMode="auto">
          <a:xfrm>
            <a:off x="3811588" y="5129213"/>
            <a:ext cx="173037" cy="173037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Line 6"/>
          <p:cNvSpPr>
            <a:spLocks noChangeShapeType="1"/>
          </p:cNvSpPr>
          <p:nvPr/>
        </p:nvSpPr>
        <p:spPr bwMode="auto">
          <a:xfrm flipV="1">
            <a:off x="1447800" y="5638800"/>
            <a:ext cx="1588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Line 7"/>
          <p:cNvSpPr>
            <a:spLocks noChangeShapeType="1"/>
          </p:cNvSpPr>
          <p:nvPr/>
        </p:nvSpPr>
        <p:spPr bwMode="auto">
          <a:xfrm flipV="1">
            <a:off x="2159000" y="5638800"/>
            <a:ext cx="1588" cy="381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Line 8"/>
          <p:cNvSpPr>
            <a:spLocks noChangeShapeType="1"/>
          </p:cNvSpPr>
          <p:nvPr/>
        </p:nvSpPr>
        <p:spPr bwMode="auto">
          <a:xfrm flipV="1">
            <a:off x="2768600" y="5638800"/>
            <a:ext cx="1588" cy="381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 flipV="1">
            <a:off x="3302000" y="5638800"/>
            <a:ext cx="1588" cy="381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auto">
          <a:xfrm flipV="1">
            <a:off x="3759200" y="5638800"/>
            <a:ext cx="1588" cy="381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Line 11"/>
          <p:cNvSpPr>
            <a:spLocks noChangeShapeType="1"/>
          </p:cNvSpPr>
          <p:nvPr/>
        </p:nvSpPr>
        <p:spPr bwMode="auto">
          <a:xfrm flipV="1">
            <a:off x="4178300" y="5638800"/>
            <a:ext cx="1588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Line 12"/>
          <p:cNvSpPr>
            <a:spLocks noChangeShapeType="1"/>
          </p:cNvSpPr>
          <p:nvPr/>
        </p:nvSpPr>
        <p:spPr bwMode="auto">
          <a:xfrm flipV="1">
            <a:off x="6908800" y="5638800"/>
            <a:ext cx="1588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Line 13"/>
          <p:cNvSpPr>
            <a:spLocks noChangeShapeType="1"/>
          </p:cNvSpPr>
          <p:nvPr/>
        </p:nvSpPr>
        <p:spPr bwMode="auto">
          <a:xfrm flipV="1">
            <a:off x="1447800" y="5638800"/>
            <a:ext cx="1588" cy="1270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Line 15"/>
          <p:cNvSpPr>
            <a:spLocks noChangeShapeType="1"/>
          </p:cNvSpPr>
          <p:nvPr/>
        </p:nvSpPr>
        <p:spPr bwMode="auto">
          <a:xfrm flipV="1">
            <a:off x="6908800" y="5638800"/>
            <a:ext cx="1588" cy="127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Line 17"/>
          <p:cNvSpPr>
            <a:spLocks noChangeShapeType="1"/>
          </p:cNvSpPr>
          <p:nvPr/>
        </p:nvSpPr>
        <p:spPr bwMode="auto">
          <a:xfrm>
            <a:off x="1447800" y="5638800"/>
            <a:ext cx="5461000" cy="1588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8"/>
          <p:cNvSpPr>
            <a:spLocks noChangeArrowheads="1"/>
          </p:cNvSpPr>
          <p:nvPr/>
        </p:nvSpPr>
        <p:spPr bwMode="auto">
          <a:xfrm>
            <a:off x="1352550" y="5797550"/>
            <a:ext cx="28854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0.5</a:t>
            </a:r>
          </a:p>
        </p:txBody>
      </p:sp>
      <p:sp>
        <p:nvSpPr>
          <p:cNvPr id="38" name="Rectangle 39"/>
          <p:cNvSpPr>
            <a:spLocks noChangeArrowheads="1"/>
          </p:cNvSpPr>
          <p:nvPr/>
        </p:nvSpPr>
        <p:spPr bwMode="auto">
          <a:xfrm>
            <a:off x="3689350" y="5727700"/>
            <a:ext cx="1154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Rectangle 40"/>
          <p:cNvSpPr>
            <a:spLocks noChangeArrowheads="1"/>
          </p:cNvSpPr>
          <p:nvPr/>
        </p:nvSpPr>
        <p:spPr bwMode="auto">
          <a:xfrm>
            <a:off x="6915150" y="5797550"/>
            <a:ext cx="1154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latin typeface="Times New Roman" pitchFamily="18" charset="0"/>
                <a:cs typeface="Times New Roman" pitchFamily="18" charset="0"/>
              </a:rPr>
              <a:t>2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0" name="Group 58"/>
          <p:cNvGrpSpPr>
            <a:grpSpLocks/>
          </p:cNvGrpSpPr>
          <p:nvPr/>
        </p:nvGrpSpPr>
        <p:grpSpPr bwMode="auto">
          <a:xfrm>
            <a:off x="1801813" y="5856288"/>
            <a:ext cx="1887537" cy="100012"/>
            <a:chOff x="1010" y="3951"/>
            <a:chExt cx="1496" cy="64"/>
          </a:xfrm>
          <a:noFill/>
        </p:grpSpPr>
        <p:sp>
          <p:nvSpPr>
            <p:cNvPr id="41" name="Freeform 59"/>
            <p:cNvSpPr>
              <a:spLocks/>
            </p:cNvSpPr>
            <p:nvPr/>
          </p:nvSpPr>
          <p:spPr bwMode="auto">
            <a:xfrm>
              <a:off x="1010" y="3951"/>
              <a:ext cx="64" cy="64"/>
            </a:xfrm>
            <a:custGeom>
              <a:avLst/>
              <a:gdLst>
                <a:gd name="T0" fmla="*/ 64 w 64"/>
                <a:gd name="T1" fmla="*/ 64 h 64"/>
                <a:gd name="T2" fmla="*/ 64 w 64"/>
                <a:gd name="T3" fmla="*/ 0 h 64"/>
                <a:gd name="T4" fmla="*/ 0 w 64"/>
                <a:gd name="T5" fmla="*/ 32 h 64"/>
                <a:gd name="T6" fmla="*/ 64 w 64"/>
                <a:gd name="T7" fmla="*/ 64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64"/>
                <a:gd name="T14" fmla="*/ 64 w 64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64">
                  <a:moveTo>
                    <a:pt x="64" y="64"/>
                  </a:moveTo>
                  <a:lnTo>
                    <a:pt x="64" y="0"/>
                  </a:lnTo>
                  <a:lnTo>
                    <a:pt x="0" y="32"/>
                  </a:lnTo>
                  <a:lnTo>
                    <a:pt x="64" y="64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Line 60"/>
            <p:cNvSpPr>
              <a:spLocks noChangeShapeType="1"/>
            </p:cNvSpPr>
            <p:nvPr/>
          </p:nvSpPr>
          <p:spPr bwMode="auto">
            <a:xfrm>
              <a:off x="1074" y="3983"/>
              <a:ext cx="1432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3" name="Group 61"/>
          <p:cNvGrpSpPr>
            <a:grpSpLocks/>
          </p:cNvGrpSpPr>
          <p:nvPr/>
        </p:nvGrpSpPr>
        <p:grpSpPr bwMode="auto">
          <a:xfrm>
            <a:off x="4146550" y="5803900"/>
            <a:ext cx="2233612" cy="95250"/>
            <a:chOff x="2858" y="3951"/>
            <a:chExt cx="1496" cy="64"/>
          </a:xfrm>
          <a:noFill/>
        </p:grpSpPr>
        <p:sp>
          <p:nvSpPr>
            <p:cNvPr id="44" name="Freeform 62"/>
            <p:cNvSpPr>
              <a:spLocks/>
            </p:cNvSpPr>
            <p:nvPr/>
          </p:nvSpPr>
          <p:spPr bwMode="auto">
            <a:xfrm>
              <a:off x="4290" y="3951"/>
              <a:ext cx="64" cy="64"/>
            </a:xfrm>
            <a:custGeom>
              <a:avLst/>
              <a:gdLst>
                <a:gd name="T0" fmla="*/ 0 w 64"/>
                <a:gd name="T1" fmla="*/ 0 h 64"/>
                <a:gd name="T2" fmla="*/ 0 w 64"/>
                <a:gd name="T3" fmla="*/ 64 h 64"/>
                <a:gd name="T4" fmla="*/ 64 w 64"/>
                <a:gd name="T5" fmla="*/ 32 h 64"/>
                <a:gd name="T6" fmla="*/ 0 w 64"/>
                <a:gd name="T7" fmla="*/ 0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64"/>
                <a:gd name="T14" fmla="*/ 64 w 64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64">
                  <a:moveTo>
                    <a:pt x="0" y="0"/>
                  </a:moveTo>
                  <a:lnTo>
                    <a:pt x="0" y="64"/>
                  </a:lnTo>
                  <a:lnTo>
                    <a:pt x="64" y="3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Line 63"/>
            <p:cNvSpPr>
              <a:spLocks noChangeShapeType="1"/>
            </p:cNvSpPr>
            <p:nvPr/>
          </p:nvSpPr>
          <p:spPr bwMode="auto">
            <a:xfrm flipH="1">
              <a:off x="2858" y="3983"/>
              <a:ext cx="1432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6" name="Rectangle 64"/>
          <p:cNvSpPr>
            <a:spLocks noChangeArrowheads="1"/>
          </p:cNvSpPr>
          <p:nvPr/>
        </p:nvSpPr>
        <p:spPr bwMode="auto">
          <a:xfrm>
            <a:off x="1936750" y="5956300"/>
            <a:ext cx="14939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dirty="0">
                <a:latin typeface="Times New Roman" pitchFamily="18" charset="0"/>
                <a:cs typeface="Times New Roman" pitchFamily="18" charset="0"/>
              </a:rPr>
              <a:t>Prasugrel Better</a:t>
            </a:r>
          </a:p>
        </p:txBody>
      </p:sp>
      <p:sp>
        <p:nvSpPr>
          <p:cNvPr id="47" name="Rectangle 65"/>
          <p:cNvSpPr>
            <a:spLocks noChangeArrowheads="1"/>
          </p:cNvSpPr>
          <p:nvPr/>
        </p:nvSpPr>
        <p:spPr bwMode="auto">
          <a:xfrm>
            <a:off x="4679950" y="5956300"/>
            <a:ext cx="17248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dirty="0">
                <a:latin typeface="Times New Roman" pitchFamily="18" charset="0"/>
                <a:cs typeface="Times New Roman" pitchFamily="18" charset="0"/>
              </a:rPr>
              <a:t>Clopidogrel Better</a:t>
            </a:r>
          </a:p>
        </p:txBody>
      </p:sp>
      <p:sp>
        <p:nvSpPr>
          <p:cNvPr id="48" name="Rectangle 66"/>
          <p:cNvSpPr>
            <a:spLocks noChangeArrowheads="1"/>
          </p:cNvSpPr>
          <p:nvPr/>
        </p:nvSpPr>
        <p:spPr bwMode="auto">
          <a:xfrm>
            <a:off x="3765550" y="6032500"/>
            <a:ext cx="32060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dirty="0">
                <a:latin typeface="Times New Roman" pitchFamily="18" charset="0"/>
                <a:cs typeface="Times New Roman" pitchFamily="18" charset="0"/>
              </a:rPr>
              <a:t>HR</a:t>
            </a:r>
          </a:p>
        </p:txBody>
      </p:sp>
      <p:sp>
        <p:nvSpPr>
          <p:cNvPr id="49" name="Text Box 64"/>
          <p:cNvSpPr txBox="1">
            <a:spLocks noChangeArrowheads="1"/>
          </p:cNvSpPr>
          <p:nvPr/>
        </p:nvSpPr>
        <p:spPr bwMode="auto">
          <a:xfrm>
            <a:off x="3787775" y="4632325"/>
            <a:ext cx="1066800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P=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·021 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3025775" y="4937125"/>
            <a:ext cx="1143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 Box 64"/>
          <p:cNvSpPr txBox="1">
            <a:spLocks noChangeArrowheads="1"/>
          </p:cNvSpPr>
          <p:nvPr/>
        </p:nvSpPr>
        <p:spPr bwMode="auto">
          <a:xfrm>
            <a:off x="4016375" y="4937125"/>
            <a:ext cx="914400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P=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·5 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 Box 64"/>
          <p:cNvSpPr txBox="1">
            <a:spLocks noChangeArrowheads="1"/>
          </p:cNvSpPr>
          <p:nvPr/>
        </p:nvSpPr>
        <p:spPr bwMode="auto">
          <a:xfrm>
            <a:off x="5768974" y="4937125"/>
            <a:ext cx="1044575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P= 0.44 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 rot="16200000" flipV="1">
            <a:off x="1936750" y="3898900"/>
            <a:ext cx="3429000" cy="76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Line 97"/>
          <p:cNvSpPr>
            <a:spLocks noChangeShapeType="1"/>
          </p:cNvSpPr>
          <p:nvPr/>
        </p:nvSpPr>
        <p:spPr bwMode="auto">
          <a:xfrm flipH="1">
            <a:off x="3057525" y="4003675"/>
            <a:ext cx="1562100" cy="1588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ctangle 126"/>
          <p:cNvSpPr>
            <a:spLocks noChangeArrowheads="1"/>
          </p:cNvSpPr>
          <p:nvPr/>
        </p:nvSpPr>
        <p:spPr bwMode="auto">
          <a:xfrm>
            <a:off x="1250950" y="3594100"/>
            <a:ext cx="148765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High dose ASA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ectangle 80"/>
          <p:cNvSpPr>
            <a:spLocks noChangeAspect="1" noChangeArrowheads="1"/>
          </p:cNvSpPr>
          <p:nvPr/>
        </p:nvSpPr>
        <p:spPr bwMode="auto">
          <a:xfrm>
            <a:off x="3424238" y="3692525"/>
            <a:ext cx="173037" cy="173038"/>
          </a:xfrm>
          <a:prstGeom prst="rect">
            <a:avLst/>
          </a:prstGeom>
          <a:solidFill>
            <a:schemeClr val="tx1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81"/>
          <p:cNvSpPr>
            <a:spLocks noChangeAspect="1" noChangeArrowheads="1"/>
          </p:cNvSpPr>
          <p:nvPr/>
        </p:nvSpPr>
        <p:spPr bwMode="auto">
          <a:xfrm>
            <a:off x="3713163" y="3938588"/>
            <a:ext cx="173037" cy="173037"/>
          </a:xfrm>
          <a:prstGeom prst="rect">
            <a:avLst/>
          </a:prstGeom>
          <a:solidFill>
            <a:schemeClr val="tx1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>
            <a:off x="2927350" y="3746500"/>
            <a:ext cx="1143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Rectangle 126"/>
          <p:cNvSpPr>
            <a:spLocks noChangeArrowheads="1"/>
          </p:cNvSpPr>
          <p:nvPr/>
        </p:nvSpPr>
        <p:spPr bwMode="auto">
          <a:xfrm>
            <a:off x="1250950" y="3975100"/>
            <a:ext cx="14363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Low dose ASA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 Box 64"/>
          <p:cNvSpPr txBox="1">
            <a:spLocks noChangeArrowheads="1"/>
          </p:cNvSpPr>
          <p:nvPr/>
        </p:nvSpPr>
        <p:spPr bwMode="auto">
          <a:xfrm>
            <a:off x="5746750" y="3594100"/>
            <a:ext cx="1066800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P= 0.14 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Line 97"/>
          <p:cNvSpPr>
            <a:spLocks noChangeShapeType="1"/>
          </p:cNvSpPr>
          <p:nvPr/>
        </p:nvSpPr>
        <p:spPr bwMode="auto">
          <a:xfrm flipH="1">
            <a:off x="3057525" y="3013075"/>
            <a:ext cx="1562100" cy="1588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Rectangle 126"/>
          <p:cNvSpPr>
            <a:spLocks noChangeArrowheads="1"/>
          </p:cNvSpPr>
          <p:nvPr/>
        </p:nvSpPr>
        <p:spPr bwMode="auto">
          <a:xfrm>
            <a:off x="1250950" y="2603500"/>
            <a:ext cx="9255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With PPI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Rectangle 80"/>
          <p:cNvSpPr>
            <a:spLocks noChangeAspect="1" noChangeArrowheads="1"/>
          </p:cNvSpPr>
          <p:nvPr/>
        </p:nvSpPr>
        <p:spPr bwMode="auto">
          <a:xfrm>
            <a:off x="3460750" y="2701925"/>
            <a:ext cx="136525" cy="136526"/>
          </a:xfrm>
          <a:prstGeom prst="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Rectangle 81"/>
          <p:cNvSpPr>
            <a:spLocks noChangeAspect="1" noChangeArrowheads="1"/>
          </p:cNvSpPr>
          <p:nvPr/>
        </p:nvSpPr>
        <p:spPr bwMode="auto">
          <a:xfrm>
            <a:off x="3308350" y="2908300"/>
            <a:ext cx="173037" cy="173037"/>
          </a:xfrm>
          <a:prstGeom prst="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>
            <a:off x="2927350" y="2755900"/>
            <a:ext cx="1143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Rectangle 126"/>
          <p:cNvSpPr>
            <a:spLocks noChangeArrowheads="1"/>
          </p:cNvSpPr>
          <p:nvPr/>
        </p:nvSpPr>
        <p:spPr bwMode="auto">
          <a:xfrm>
            <a:off x="1250950" y="2984500"/>
            <a:ext cx="12461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Without PPI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 Box 64"/>
          <p:cNvSpPr txBox="1">
            <a:spLocks noChangeArrowheads="1"/>
          </p:cNvSpPr>
          <p:nvPr/>
        </p:nvSpPr>
        <p:spPr bwMode="auto">
          <a:xfrm>
            <a:off x="5746750" y="2679700"/>
            <a:ext cx="1066800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P= 0.054 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52400" y="1295400"/>
            <a:ext cx="3015056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000" u="sng" dirty="0" smtClean="0">
                <a:latin typeface="Times New Roman" pitchFamily="18" charset="0"/>
                <a:cs typeface="Times New Roman" pitchFamily="18" charset="0"/>
              </a:rPr>
              <a:t>Efficacy outcome:</a:t>
            </a:r>
            <a:endParaRPr lang="en-US" sz="3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010400" y="2667000"/>
            <a:ext cx="213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Mean inhibition of platelet aggregation</a:t>
            </a:r>
            <a:endParaRPr lang="en-US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Slide Number Placeholder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77AC-08AC-44D1-BC92-2FF8AA6FEF8E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447800"/>
            <a:ext cx="89916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u="sng" dirty="0" smtClean="0">
                <a:latin typeface="Times New Roman" pitchFamily="18" charset="0"/>
                <a:cs typeface="Times New Roman" pitchFamily="18" charset="0"/>
              </a:rPr>
              <a:t>Results:</a:t>
            </a:r>
          </a:p>
          <a:p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Consistent benefits of prasugrel &amp; clopidogrel among patients who received:</a:t>
            </a:r>
          </a:p>
          <a:p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Courier New" pitchFamily="49" charset="0"/>
              <a:buChar char="o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Varying doses of ASA</a:t>
            </a:r>
          </a:p>
          <a:p>
            <a:pPr lvl="2">
              <a:buFont typeface="Courier New" pitchFamily="49" charset="0"/>
              <a:buChar char="o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GPI</a:t>
            </a:r>
          </a:p>
          <a:p>
            <a:pPr lvl="2">
              <a:buFont typeface="Courier New" pitchFamily="49" charset="0"/>
              <a:buChar char="o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PPI</a:t>
            </a:r>
          </a:p>
          <a:p>
            <a:pPr lvl="2">
              <a:buFont typeface="Courier New" pitchFamily="49" charset="0"/>
              <a:buChar char="o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Statins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5486400"/>
            <a:ext cx="8686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Use with strong CYP 3A4 inhibitors is not recommended since prasugrel is metabolized by it  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152400"/>
            <a:ext cx="638828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Prasugrel-Drug Interaction</a:t>
            </a:r>
            <a:endParaRPr lang="en-US" sz="4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77AC-08AC-44D1-BC92-2FF8AA6FEF8E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752600"/>
            <a:ext cx="829124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0" dirty="0" smtClean="0">
                <a:latin typeface="Times New Roman" pitchFamily="18" charset="0"/>
                <a:cs typeface="Times New Roman" pitchFamily="18" charset="0"/>
              </a:rPr>
              <a:t>Novel Anticoagulants</a:t>
            </a:r>
            <a:endParaRPr lang="en-US" sz="7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AutoShape 2" descr="data:image/jpeg;base64,/9j/4AAQSkZJRgABAQAAAQABAAD/2wCEAAkGBxQSEhUUEhIWFRUUFxUXFBgVGBcXFBQUFRQWFhUVGBUYHSggGBolHBQUITEhJSkrLi4uFx8zODMsNygtLisBCgoKDg0OGxAQGy0kICQsLCwsLC8sLCwsLCwsLCwsLCwsLCwsLCwsLCwsLCwsLCwsLCwsLCwsLCwsLCwsLCwsLP/AABEIAK4BIgMBIgACEQEDEQH/xAAcAAACAgMBAQAAAAAAAAAAAAAFBgQHAAEDAgj/xABEEAABAwIEAwUFBgUBBQkAAAABAAIDBBEFEiExBkFREyJhcZEHMoGhsRQVQlLB0SNiguHwchZDc5LSFyQ0RGOissLx/8QAGgEAAgMBAQAAAAAAAAAAAAAAAwQBAgUGAP/EADERAAICAQQBAwIDBwUAAAAAAAECAAMRBBIhMRMFIlEUQQYyYUJScYGRobEVFiM08P/aAAwDAQACEQMRAD8AsV77KNJV2WPluuTKMu1AWZbbtGYyq54naJxd5LxNKRspFMzWykVtHZt0kbnbmGwoOIFdVuXqOvPNc54yvFHQPkdZvLcnYKEawnC9yxCgcwmyrXVlWCoFbSuiOVxvcXBHMeXJCZqgtdomBeynDSmwMMiOEWoXQBAMPxTkUehdmTtbhxxAMpEwqLNU5UR7IIVi5a0L1oIGZCcmYK4KRHK0hKkuIALUeJaEhLraYUqIUxvEmRAm4Fkmni4F9tbIRjuJmSUtJ2+pW8JwoE5nIjlEG55RVdzhY84fiQeAikNYAh2E0jCLBdqyky6jZJm6tz7DGfE6fmh2CtHIru6v0Smyaylx1YXipI5lOJPqZbqE+Uheu2uvJeOaoapcN+k5fbCpELyeS6UMYJOiJRRBxytHovJXJZ8SIKoNCFYnjWQaAlG5eG3vN8waPHU+gXtvCbbd5+b4W/VOeK4jiJ2kEe08ysK/jF9y0C3mhc3EMxOr7DwUz2nYQyie14c2z9hfvXHO3RV5UY0TtopFDnuZhS5jjMsnC+J3MIzOuCfrzVkYbVCRgPgvmVuIuJ3VnYZxoI4Q0XLrWt4+atsNXc0dDpbbG8Y5lh4rjDIQSTsg2EcXRSS5Sba6E6A/FV1W4k+Z2Z5+HILm4C1whs5Jnbab8P1eL/kPu/xPo2nyloIsQoVbGL3CrjgHiCY3hc7MB7pO4HS6f2k2TC37/bictrdC2ltKE5nPKtZV1IQvEcQyaNFyqu6oMsYuqFjgSfYLEv3nOtt1iV+vp+Yb6Wz4hiKlB5qayItbYL58Z7Sa1riczNzpY+m6ln2rVpFv4fof3TD6J2GIEWAGXtRM1vzUyuN22VA4f7VamM3cxj+upCMM9rksjgDC1rfBxJ+aGnp1x9oE81q9mWXJBddaHNGSQAbixvdA8M4lZK0G6mnGAlWR6Hw3BEKpFi5HUnVrS85nny8AlfEpRm0RqWfOEHq6S2qqUZjkwoIUTlSNJOiZqZ8jW6apXgqcuyYcNxZv4k3VheMwDNmc6zFZm6Wt4oJWVTnauN069rHKP7Jfxfh9+pj9FaytjyDmQrCKNZMp2EkOaQUPrqN7TZ7SD4rnHVdmEAcSxGYNxmkyVIcNjumJpAaEp4pieZ4Relqc4br0S+rLcGP6JARgRxwJp3TI6AObYoLgbe6E0RwjLe6xqC5ckS+rYKcRJxKMxuIPw8lwp5UwcQU4cAeaAClIW9TbvrBiJXBkozeKjmck6XW44wTa4TFhtBHYbK4rLnE8zADM44Q/TUJiw+ZrL+K4x07RsAuwivyTVWnZWBBi9lgbjEly17QL6oFj3FbIYy4EXtpfVFjSXFjzVXcX8NP7UgOOUi430V9Q1qjIPEisIZVvF+NyVc7pJHF3IdGjoANkvFqsWTg4c14/2XaF5dSijEg1kmKuEYbmBJCmxsylHXUHZghAZzZxCEbN5m76PisnPclCYL0Kjkh2ZS6CAucFVuJ0Y1ZAj/wXT5e/1T8MRaBqUlYVOGNAXrFq85dEv5CoJnL6rOouyYfq+IA52SPU/REMOpgdXanxSPwuy7iT1VhYfHewWLqdRZZbt/tLW0rQmFkwRDotr1lKxWx+kQ3frPkEt3+K0vbidfNeV3fEzpiMYBhrqiVsbC0E3JLjYBo3Pj5IOukUzmm7XFp5EGx10OoRKrhWcyrKSI8xVf2epEPaAlpa0luxuAR5bqyYYAWg9QFSXDVI6epZue8HOJ1Oh5lXbLNkYB0ACzPUrBawJHMLp12ZAkqKM8l7qaKRw2U3huHMMxTAIglEpJGYdrOcRCGBy9FqooHxNLnaAbqwOyCV/aOctG+3Ow9SArPTtXMJpVFty1/JxA+A8V0zffkt5ppi41oec7B8VRKxeS1kGBOqf8PaZvuRLg4n4hw+SI2lY534curr+QSGXMkGhS2pdI8tuRew3PIdLlCsy5zCJ6Dp1Tbk5+ZvEsL5hZh73M+CMRyZ4ieiWXVQzEEoJy42mY/0rae0qOxHzDOJ2sFnI1BxtFzv6KrZAWi/JR3VtuaUHp6E5Epa2fzCWzPxVE82v6pU424xETQ2Gxe75DqUlSYzZL9bOXuzE3WnpNGQRnqZ19i4wISPEtRe/auv8FIi4xq27Tu9Af0S8VsLZ8S/EQzHCn9olc3/AH1/NoT5wBxrWVLndo5pay34dyqUCuH2TUtqUv8AzPd8iR+iQ9TfwadnXgxjSoHsAPUs1vETucY9f7IfW4gZDctC45VmVcg3qepYYLTXXTUryFkd8AdyC07h/OLgqbEzVF6WI8lNWsuZsZzBXKijgRBruGn7Jar+FHE7K46oC1yhEzWFwvstylldA44gEuZDxKog4Sdfmj9Fw+WDRh9FZEfZN2AXQVcfQeiPsU9tJbXWniV+6me3dp9FAr728lZ5qozuAguPUdNK0gDLIdiNNkO2ldpw0rVqDuBIihw5WNa6xTxSYizSzglSTg8Max5mIz7cvFd6OhjgcHPeT0z3ANuhWLdo2LbhNN7abV5MeRUX5rEObibLDQeoWK30rfvRDYPiAKb2cULP9yHHqdSph4Foj/5dnoEaq8Wp4ReWUDwGp9Al+q9oETT/AA4C8fzOynztZdO1gHZmO9iL3INd7JaOb3GmM9Wm3ytb5KqOJeC5qOqMB74sHMcObXbX8dCr6wTjynmaS5joyNNe82/+obfEIZxJGyebtDbRoA8tT+qlrgoG0y1ZD5xEzhHCG07L2753KYak3HkhmI4jHAct7noP80UGPGXye6AAkLLCTkxquppZPDMoyWR0PVYYbXSMGjvNFYsZl/MiJq1AwZc6VjzHwSJS9pbr0bvNv1C5DFXu/FYpN4yxCd94bOedDZgLjv0A8FL6kONoHca0VBqvV26BipdauvJwqqtf7PN/yOv6WuoM2dhs9rmn+YEfVeAzOu/1Cs9QgCmDD+JDFSyU3ZMPaZhnJ1aHix0tqd7G/wBEqUMbpXtY0Xc42H9/BXHwtwXBCxr5B2ryL3PujyClQc4EW1fqOnVB5RnnIH8Io4Dhsro3WY4h23ioLvZ5WPfcNaAepP7K6GADRoAHgvRcrLUAe5zep9Te242AYzKt/wCz6oMeXMwH4oXU+zOrtoYz8SP0Vy3WXUisDqKvq7H7nzviHAVbGdYC4dWG6Wq6hfC7LI0tPQgg/NfVt1ExnhOnroSyaMXI7rgLOabaOBTFbNmKuc8mfKhK9B6MYlw3LFK+O18j3Nv1yuIv8lyi4fkdysmRqB8yhWDg8K5vZfODRAdHO/8AkVXlPwXK78QHmnzgnAZqZrmkggm+nJZ/qqm/TlV7jOiKrbzHXOFgKjfZpOi0GSD8K4/6O792bns+YQhOqM0lQWggc0ApmuuNEWAIGytVVdU2QMRS9QeJyxR922GpcdAN1E+55rXLdPEo3SxgakaqfDUA6Fa2lUbNrGJvYVPtiTJC8Hl6FaMcv5f88kcxams7RB5GKQxU4MuPdzIpqSLh1x57odhdYBVFxa+UZRdlrlpN7EDmLItNHmGtvPn8CswB4bJckCTVrXb2A3uFZX3MAepYrhciSXQ/a2RtaRZkjhryFvrspdIGaxTNDiy5ja8DVo7pPlulmnxCouWwta6N0jnykaObZzs1rajXVHsGjkyROc4Ol1aH/hyB2oPmNURsgjb3n+0GyjH6RYOFn8LZg38IAuAOVj0Wk7tqYgLZXaaaXtp0WKcvK5EqaHB53OBnJuRfKdTY8w7ZEaTBMoN3e9clx3bfQKwOJ8MvTl4beWFlhl00JFxbnfcc1U+LYtLHGGx2JL3sc3NdzDE4Bxe3cA30/wBJVxuYzmtRp7FfGeJOqpY4Tnz6uAaTzdYH9FN4TxYTRvbe/ZEBpN7ljgSL38ikCSJzpCZSXHMCAPdGbfRM/D1O6NsrrWDy0Ntp3WA6+pPoilQo5Mb0SlX/AJQFxTUltXJ0uD/7QuNJjZb+Fb4kpnOkL7b7+ihYdQPkNm2v/Noiqisgm0lmDGqg4kboHNtfnyunGgpC8A5tOqQ4eEag/l9VYmBwPjjjYdXaNvyuUnbSByI6ly45MIQ0YA8ua8SMyjTS/Tc+Z3KO/YwG+X+EoNILm/L8Pl1+KTNmTgQe7cZGjj16f5817qcPjlaWPs4Hk9twpMca6EAD6oimVJIPETBgLIH54xYai35T08k1YPWva0XNx0PJRcXDQzTmb/BRKKoLbdEZXYciesPkPujpDPm5KS2IlAcKkB2TLTlaNB3jmI2DaeJzbSkrsyg6lSQ6y4yYlG3d2vhqmiiL3AZY9TrFSNHJdzohdVjjGjuhzj5ED4lCH4sXnvuAHIXACG+oRBheZYIT3F3EsKDpZDa93uPqSoUmEtAubAeKL45izIYnva5jnNGjQ4E687A38VWFVjj5XXe8nwv9As3JPUcRQ33jaREDYPHwU2lqcvuuKSIMXYALtPwU+HiJrdmn1CE2+MpWojuzGS3d9vMH6ohT4lm5Ajw1SBFxMOcfz/dHsHpzI5jwDCXaho1Jb1c06AEfFUHkBl3CYyY4xVjPJSo5s23+FcRh91JggLBYAeZvdFsptdcRM2JJLdlDNUGnmfJSCHeHzSPxzxFLSuYyMMzOuSXAkZRytfqfkgDT2r2IXS1HUWeNOzHGeeScOyMDQ0XJJ1+XkUB3Nt0hv46qiLfw7eDXf9a5R8Z1I2Ef/If+pXsqsYfrNav0XUL8f1lliDum/wD+KFBSd8ua9u928iEkHjuoLbFsRvzyuGnwcu2GcRl+kgY3/SbE+TXb+qrTQyElxmRd6XqQuQB/WOdPSfZ8z7g5yb+brko1hdIxrDlOYP1OtxryA5DRJc892XDiR56KRhGMOY4DcHTe3RNV2IHziY9lTkY+8ehE38o9AsUVlYLDf1WJ7esV8bwVxnX5YZImsLyGG1xftXlhAjAG7u8CPgkHAuBJ3i8s7YQ4WyxjO61uZ0APldN2KVwDy+UFr7izQQ91gLF5to0kWA+Kgw8bwRuAdFJy1GU6eV0qDzGV9Os1AGxCcT3S+zNrLObMZPB7Q0nwuCQu78CI7pba2lrbJtwDHqeqb/BkuRu0gteP6SuuOMsztBu0gHxadPrZGtoGzcIqKjS5VlwYiTcN33bdQZOEm/kTnDinVTIsTYfeaEoFHzC5x9okU2EOj2JCNUAdnYDsCP2H1THngdysuE1PENWPsRbfwIKi1DsIB/vLK4zzJBZcWPPfyQ2upbEWtqba7DzPJFnMNxpyXKqhD22KzMbTyIVW5i7WVAjcWtcHEfl1HqoLXPkPQeHRFhhQBN9luaSOIcr8h1RQdxjBKL1zBGI4a58RAIHnpoouGUrQWxyTNLj0sGj+o7n4dei9YvO9zSQ7KXm176NHh033XSgpoo3iXsnsZTh0tQb6mSwDXZAe9ZpO3XbowpGOIFj9zJtPO2J5ZqCBfXUFv5gdsvipzOIGBxZ24DhYEWbubADbxQV+Hl8T555Hdu0uDWxnSZr3B7Y3NFy4ZcpAFsuY7rrhVKyZvYd0SxN71RlBEjS0CRjTmvcXF73ykDdNHcgBgSA0kYjj5Y5/a96Jrg1rmuaQbjfQ2IvcHoQVXXFePWnJYHtjfbLqQDYAOLeW45dU94rwzFNH2Yf2WcwsijmN3CMHM8xNDszbgP8AHQg8rVvx3TyRyspZHNIg7rXNYWtcGtuNSTY5bC19/JSMMwz94hqgcAfbMyqxENAzG5NiNc1woZri4OLNQB3tD3RzJPK3ioeKzQZ2GG/uAEhpbd5JsSD8/wBUYwp7HsysPZ6O7YkA9trleAd9r6+KsUCrnEym9q55g41z8oOYEkgAA9473DQBvsj9PTRVcTg+PspGADO0kuz/AMwcTvsdRqVr7sjikfI1mYNI7Fwd7obYOdY7DUm3imCTD42w5mOvLJJmlygAi+p1BIOh0CoXH7MhdRtOU4lVvc9hLXaFpIPmDZa+0u6qVxBTOZM4NBdo3Mer7d79EPZDIfwH5psBSMzoqrtyA/MY+DY+1qWh5u1oc9w5EsByg/1ZVbfCsZdIXO3KqrgeB7KgF7bNc1zSbbE2Iv6W+Kt3hs5X2ulXx5RLMxMbgxbyrA8LYctHiKczMqqL2t/+KYP/AE/qf7K3S5VH7Wz/AN6j/wCH/wDYoV+Ns2vQP+4P4GIyxYtZkpO6zNrrCDfQKOZR1XekxZ8Ls0Tix1i24tfK7QjVex8yjWhQSDzDtBiehZe53aPADUXU3D6vM+2oI1sfO26D8H03ayud+Fjfm7QD0BTPU0gZYjS5tp4paxcNxOY9Qas6n2jv/Mm5z1+Z/dYuTYm22CxTkzO3LFfEcdDibG55nc+qFMu4367qDA3RSoHkHQkeSORO00dQqTCiTY6t8L2ujdlc3UOH+bK4ocbbVUsTnHKXi8gHIt5eGuvwVKjUqyOGqcsgaDzufgpFpQEfMy/xFRWalc/mBhV1I0+6/wBbLwYHDmCtuYFwkQjzOSAnXPbddA+/NDXNK8mQjmhEEy4h6kxCRlg3vAbAi9vI9EViqCfejt/Vp9FFw+INaOpGpUglMrplx7zmAZxngTJxmFh3fEan4X0+SHfcsVyTmcepcpr5QFGfXgK+ypftIy3zI9RgMD7XDxbbK9wsfL4L3W4QySNzMz2h5aXkW74aPcc21i3bSy8PrydguDqlx5qpZB0Jb3fMlUNJLEWhj4zG0uc1gblObZjQS42YAdr322Ask+roHTSXmAhkjkfUSMDnBkoc090AHuOuHd6+vxTGZXHmVldEHRgkgOYQ5jj+Ej52VHY4wksvByYLr5+yqIJakNmIBMDbtDZGucGxMbmAAmbd5ubAgu6aJXtMfcxNaR2ZD3OBGgeHHKwu6jM5vwTaxsdO8zOq2ue5wfJm2kcB3cwtbQaaAfBJnFmNwTvHfJykkhg7pcSTfW1rXOgRKqHLKwHUW1ZDAARcimdTMcwtBztbo43Fj+UjwJ0OyK0sjHSl9NF/FblaxosY36d88rfLbxQ2XFbANY3ut92+48brhFiUrXBzXZSNrJ8aCxxnHMzfCG5b+cbsB4enkLhPG7IRZt3EEa3NwCR09E10HC9oTG83Jy6gWIy+I3/upHAWPCsjyvAErPe/mHJwTVNZguVzGtu1NVpRxjE16dBpThsFv/fEAU3CkIABbfz/AM3Xqp4QjIvGQ13Q7fS4UmWuLjpoFtl97pFdTYDkmap03txwIBdgz2mwyH+r90TwymnBBMd7bFrmG/mL39F7kpTI4lu4tfx6Ly2F7Nw4eq3KWV1DiIuhRisPzYiYxd7HjyY530uh54sivYCQn/hv/ZcGVL+RPquM8xO+vwF0SzU7ejPJUD2JMPE1x3YnnzFlXXtAqpZpGydmQA0tNgdNiP1Tq11137BltdUEahm7jems+mfeo5lGvq/FcjUjqrcxvhWCcXADXddkjz8L5XEW5plbkPc1Br2cZzFr7QOqk0MPauDcwb4n9hujH+zik0uCWOg1Um1ftPHVfJhzC3R08YYw6buJ3c7qf2Xo4h2jg34rVHgJd7zsqO03BA0eyW56G1vogYLTNstQEknmRm3ssRT7jlHJYp8bfEV8i/Mplk5R/AsfZCyRjqWKYyCwdILlmhGnrfl5pXDkQw6lfIbMaXeQumz7ep1db+UbG5H8cQvgsOeZjTtfXyAVhT4vHHYEgDYJQwygMYJcCH/RR6497M7UjYHySdj84iXrVyuwHeI4nHmnYXuVM+8IjoTY+KqmgxEl7i5x0vYDZcMQxiQkZiQOSIK3JxOcLYluTSsAvnAHihc1ZHJo2QAjn+iqjEuIZJLNzmwXOPE3Nt3tEQaZyOYpZqXB9ol34XjDmWDiHDzR6OpbJsbFUFHjTrd1xRjCeJpB+Mg8rqwDKMNFzqz2yy2q2IsFybhQvtDeqWKXiaWUZHkfBEYzohsOeIarVo/AhbtwvElW0blC3vKE18/iqQ/khyoxxjLka2Va8WcdSyuLIn5W7EjcrtxNXFsRsd9Egkp3TUg+4yjMTJza57j3nE+ZUrsS8XbuEJjKcMKwOo+zGpEZMLb3fdttDlJy3uQCQL2suj0iJtwYncSOoLpKe+6nRwtHRcXyN8lGfNdPisCL5JjLw5jYpahkl9AbO8WndWdWYr2ti33SLhUJM+wVu8Mxl1PFf8jfouJ/FaJuRh30Z0Hoo7zDcAzHe/kjAprNAW8KoBa6I1JAC4/xM0fuvy21YFZKYybAa736KQzEidCwev7hcZWXN15bGtylmppA+Iq6ix8md3U9xcBQJorJhp291Qq2n5pTcWOTJU4OIIEakAIjQYQZGlwIFtBfmbIfM2xsmfEyqGI4MjcGJAnF77IdWQAnRSzYlSqeKIjv3B6olQLHEgttgD7MFkMYB8Ux/dDHe49CsSpDERfXxCOyFRmeFm7iciV1p+Jo4TZ7gEBxzFxGLDcpHrZS45id15Bu5Ef03p/kGX6l1t44p7e+FipNk2gWI/u+Y3/pGl/Wd4sCeHXHVOmCVkkbQHNYR4C30Xt0FtwtZ7IRsaZy61tu37QzUYgx7CC0g28ErVkYcD81JmrA1LON15Pum36qhU2NBWncMiRpsGeC4ssBuoVX7pEu7Rp5rf3mbCzjovVZVtezbvcymwGyMxBujFSRq8XUojVeXZVoZimZ6pZLKfFIXFoaNdFDpXWO10foY8jszm77IFpxFb2xG3hnAJXvzBrpNLnKL5UZJySW/wABWuFuJZKdpsxrg+xsbix5G489luWB85LmnvuJJPiTcpA4OMHn7zMrcmxcd5naZyB4keunmp8uEz/ie74AKI/Am3u8Od/quVE6MCKeOASRkM7xGumoHxSY5tjqrhdE1gLQ0AeSrziDDA15LNjy6J7S2/smVaA2+CYqLiWpbTmmEp7B17ssLam5F7XAJ1Iva6BNpndD6FMeC8Lzy6iMgcr6fVb+msUfmi1vMGMcdl2t4J9wv2eOOsrrDoP3RGr9nbHe7IQOiLZ6hWo45lFrJlZYdhj6iQNa02uLm2gF9VevD2GtDWAmwaAPQIRhXCroBZrgfgj1PTSN5LjPUjZqbNzDgTe0pSuvaDyY1QQx2sDZejh7TsUBjleORXcVrxyKAm0cFII1t2GhCXCuigy0JG4WxiT/ABXibEnHdXfxkcAyF3gyZFGQAtzQ3Fl3w6tjkbY2DhuD9QpjqYHZDXRMwyhzKG3B5i9BnZcBxAPRRJqVHq+HK26UsQxMA2Gqq4dfa32h0fdyJ27FrNdyoj3KAalzt1r7QQrqMCeMmlxGy4Vs5cLE7dVDmrz1QitrXdVO49SRiLnEcl5fJCHPUzFSS65UIi6ZrGBOo0zBqhidGnRYujI9AsRIXYZdktO07gFQZ8LY78KKmx5rRarlQZxAaLVTw6w7XCD1fCF9nJ7Ma8/Z7quwS3kMq2q4Mk5WPyQeq4ZmZ+H0V2jDbry/AQ7dXAI6gi0+d6vDHt3BCHPhcOS+jKrgqKTcIHX+zBjr5CQfUfNGW1h2IMrKPjcWlH8PxRpIL+SZcT4CfE6zhpyIuo9PweL6qlltbdwFtIccyXhlZ2paGDnr4KycFijY0a6pTwfBRFayPNbYJQMFORA0aRa23CH3W6hc3tHQIG555ErTap45q4uEfCwjNSNO7Qh9ThUO7mt9F6OIu5pQ4kx52bKNFYXAdSwq3HEOyT08Z91ungF2h4gZ+FvoEgwSFxublG6NUfVuOI0mjTEbo8bJ5KXFipI21S7C9TIyg/V2fMMNInxDoxE9Fv71I5IZE5dHBeFzNKvpwozCTcYPRdBjI5hBiF6igLjYL25oPCw5Hi8ZUpkrH8lBosIA1KLRUwajpUzdwLOo6kaShB20XalbIzRsht0Oo+alALEVdOoORBmwkYkWqgfJ77yR02CitwVnRFFiv4UkbzBwwlnQLw7BmdAiaxT4l+JG9oDl4djPIIdV8Hsdsm1auqmlPiWFjCVhinALiDkcfjqEr1XCtRFuzMOo/ZXsvD4Gu3AUeH4mho/VHoPIyJQgpHfkd6FYrz+6YvyhYo8Rmt/uFP3IpiocOa6sr3BRXLw4pfcZzsKsxG+6MULwUoF6KYdUlFrOZRo1tC9gLhRG4ROOMJxUzAk4nBjCpEMPVd2MXQBGCAShMC8R0IfE7TW1x8Ejto7clZtSy7SEEloW9EnqKctkQqMMYMUhHZbLUflw5qhy0HilDWRCYEFELm5Sp4COahuYVXEtic5H6Kv+JT/FT5PSutuEn47g775szfmpUe7MuhgekqLFMOHyXSoGlpsUfw2qyjZRcnHEfpORGaBqnxN6oAcXyjZC67iR40ASq1k9Q5YCOFXiLIxuo+FYn2p02VeS1r5Xd5yc+G48jAjeLZ3FbbQRgRpaj+FUwAS5SvuQmnDJNExSBmI2GEQFlll1iei8wrS3daXp6ZdYsWL09MWLFpenptaW7rSiemLLLFtenplli2sXp6f/2Q==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0" name="Picture 4" descr="https://encrypted-tbn1.gstatic.com/images?q=tbn:ANd9GcRws_Xz6_jj4MU8G5DCl2uVxN_dxP4rUQo0N9c-OkwN-d2kf2o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4724400"/>
            <a:ext cx="3913017" cy="13144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2" name="Picture 6" descr="https://encrypted-tbn3.gstatic.com/images?q=tbn:ANd9GcRKCW4sVgzPHUETmbg-kf94xUo1UAMgRJYZAbKieSUs3ua3z03xy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581400"/>
            <a:ext cx="2979246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77AC-08AC-44D1-BC92-2FF8AA6FEF8E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Comparison between Anticoagulants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85800" y="1600200"/>
          <a:ext cx="7772400" cy="47777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828800"/>
                <a:gridCol w="2286000"/>
                <a:gridCol w="1752600"/>
                <a:gridCol w="1905000"/>
              </a:tblGrid>
              <a:tr h="457200">
                <a:tc rowSpan="2"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Old </a:t>
                      </a:r>
                      <a:r>
                        <a:rPr lang="en-US" sz="23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anticagulant</a:t>
                      </a:r>
                      <a:endParaRPr lang="en-US" sz="2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Novel anticoagulant</a:t>
                      </a:r>
                      <a:endParaRPr lang="en-US" sz="2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Warfarin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Rivaroxaban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Apixaban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MOA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Inhibits vitamin K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epoxide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reductase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Factor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Xa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inhibitors 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 inhibits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 fibrin formation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Onset of action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sng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5-7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1-3 hr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1-3 hr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Dosing interval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Once daily PO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Twice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daily PO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623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Half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life (hr)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20-60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hr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8-15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Metabolism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CYP2C19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CYP3A4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Elimination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92%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sng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66% </a:t>
                      </a:r>
                      <a:r>
                        <a:rPr lang="en-US" sz="2000" u="sng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 need adjustment </a:t>
                      </a:r>
                      <a:endParaRPr lang="en-US" sz="2000" u="sng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25%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627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Monitoring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INR, drug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&amp; food interactions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None required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77AC-08AC-44D1-BC92-2FF8AA6FEF8E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304800"/>
            <a:ext cx="793768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Rational Behind Novel Anticoagulants Use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0" y="0"/>
          <a:ext cx="91440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77AC-08AC-44D1-BC92-2FF8AA6FEF8E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0"/>
            <a:ext cx="89916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These drugs were compared to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warfarin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(phase 3 trials)</a:t>
            </a:r>
          </a:p>
          <a:p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ROCKET-AF trial: </a:t>
            </a:r>
          </a:p>
          <a:p>
            <a:pPr marL="342900" indent="-342900"/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GB" sz="25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Rivaroxaban Once-daily oral direct factor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inhibition </a:t>
            </a:r>
          </a:p>
          <a:p>
            <a:pPr marL="342900" indent="-342900"/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         Compared with vitamin K antagonism for prevention of stroke </a:t>
            </a:r>
          </a:p>
          <a:p>
            <a:pPr marL="342900" indent="-342900"/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         and Embolism Trial in Atrial Fibrillation </a:t>
            </a:r>
            <a:endParaRPr lang="en-GB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2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ARISTOTLE trial: </a:t>
            </a:r>
          </a:p>
          <a:p>
            <a:pPr marL="342900" indent="-342900"/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Apixaban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versus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Warfarin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in patients with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Atrial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Fibrillation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228600"/>
            <a:ext cx="520225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Novel Anticoagulants</a:t>
            </a:r>
            <a:endParaRPr lang="en-US" sz="4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77AC-08AC-44D1-BC92-2FF8AA6FEF8E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1219200" y="3581400"/>
            <a:ext cx="3505200" cy="78319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Rivaroxaban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20 mg daily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15 mg if Cr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30-49 ml/min</a:t>
            </a: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5715000" y="3581400"/>
            <a:ext cx="1896053" cy="783193"/>
          </a:xfrm>
          <a:prstGeom prst="roundRect">
            <a:avLst>
              <a:gd name="adj" fmla="val 16667"/>
            </a:avLst>
          </a:prstGeom>
          <a:ln w="38100">
            <a:solidFill>
              <a:srgbClr val="00B05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Warfarin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INR target: 2-3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1295400" y="5410200"/>
            <a:ext cx="6858000" cy="783193"/>
          </a:xfrm>
          <a:prstGeom prst="roundRect">
            <a:avLst>
              <a:gd name="adj" fmla="val 16667"/>
            </a:avLst>
          </a:prstGeom>
          <a:ln w="28575">
            <a:solidFill>
              <a:srgbClr val="00B05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u="sng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Efficacy outcome</a:t>
            </a:r>
            <a:r>
              <a:rPr lang="en-US" sz="2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Stroke or non-CNS s</a:t>
            </a:r>
            <a:r>
              <a:rPr lang="en-US" sz="2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ystemic embolism</a:t>
            </a:r>
          </a:p>
          <a:p>
            <a:r>
              <a:rPr lang="en-US" sz="2000" u="sng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Safety outcome</a:t>
            </a:r>
            <a:r>
              <a:rPr lang="en-US" sz="2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Major or non-major clinically relevant bleeding</a:t>
            </a:r>
            <a:r>
              <a:rPr lang="en-US" sz="2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429000" y="2057400"/>
            <a:ext cx="2667000" cy="446276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Atrial Fibrillation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038600" y="2895600"/>
            <a:ext cx="1473200" cy="582211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0487" tIns="44450" rIns="90487" bIns="4445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Randomized</a:t>
            </a:r>
            <a:endParaRPr lang="en-US" sz="1600" b="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(Double Blind)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3352800" y="2514600"/>
            <a:ext cx="2819400" cy="990600"/>
          </a:xfrm>
          <a:custGeom>
            <a:avLst/>
            <a:gdLst/>
            <a:ahLst/>
            <a:cxnLst>
              <a:cxn ang="0">
                <a:pos x="0" y="624"/>
              </a:cxn>
              <a:cxn ang="0">
                <a:pos x="624" y="0"/>
              </a:cxn>
              <a:cxn ang="0">
                <a:pos x="1248" y="624"/>
              </a:cxn>
            </a:cxnLst>
            <a:rect l="0" t="0" r="r" b="b"/>
            <a:pathLst>
              <a:path w="1248" h="624">
                <a:moveTo>
                  <a:pt x="0" y="624"/>
                </a:moveTo>
                <a:lnTo>
                  <a:pt x="624" y="0"/>
                </a:lnTo>
                <a:lnTo>
                  <a:pt x="1248" y="624"/>
                </a:lnTo>
              </a:path>
            </a:pathLst>
          </a:custGeom>
          <a:ln>
            <a:headEnd type="triangl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2000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057400" y="6400800"/>
            <a:ext cx="3810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b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+mn-ea"/>
            </a:endParaRPr>
          </a:p>
        </p:txBody>
      </p:sp>
      <p:sp>
        <p:nvSpPr>
          <p:cNvPr id="15" name="Rectangle 19"/>
          <p:cNvSpPr txBox="1">
            <a:spLocks noChangeArrowheads="1"/>
          </p:cNvSpPr>
          <p:nvPr/>
        </p:nvSpPr>
        <p:spPr>
          <a:xfrm>
            <a:off x="2286000" y="228600"/>
            <a:ext cx="5334000" cy="7937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ROCKET-AF Trial</a:t>
            </a:r>
          </a:p>
        </p:txBody>
      </p:sp>
      <p:sp>
        <p:nvSpPr>
          <p:cNvPr id="16" name="AutoShape 3"/>
          <p:cNvSpPr>
            <a:spLocks noChangeArrowheads="1"/>
          </p:cNvSpPr>
          <p:nvPr/>
        </p:nvSpPr>
        <p:spPr bwMode="auto">
          <a:xfrm>
            <a:off x="6324600" y="1295400"/>
            <a:ext cx="2625725" cy="2145268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"/>
              </a:spcBef>
            </a:pPr>
            <a:r>
              <a:rPr lang="en-US" sz="1600" u="sng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Risk 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Factors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: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90000"/>
              </a:lnSpc>
              <a:spcBef>
                <a:spcPct val="5000"/>
              </a:spcBef>
              <a:buFontTx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CHF </a:t>
            </a:r>
          </a:p>
          <a:p>
            <a:pPr algn="l">
              <a:lnSpc>
                <a:spcPct val="90000"/>
              </a:lnSpc>
              <a:spcBef>
                <a:spcPct val="5000"/>
              </a:spcBef>
              <a:buFontTx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Hypertension </a:t>
            </a:r>
          </a:p>
          <a:p>
            <a:pPr algn="l">
              <a:lnSpc>
                <a:spcPct val="90000"/>
              </a:lnSpc>
              <a:spcBef>
                <a:spcPct val="5000"/>
              </a:spcBef>
              <a:buFontTx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Age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75 </a:t>
            </a:r>
          </a:p>
          <a:p>
            <a:pPr algn="l">
              <a:lnSpc>
                <a:spcPct val="90000"/>
              </a:lnSpc>
              <a:spcBef>
                <a:spcPct val="5000"/>
              </a:spcBef>
              <a:buFontTx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Diabetes </a:t>
            </a:r>
          </a:p>
          <a:p>
            <a:pPr algn="l">
              <a:lnSpc>
                <a:spcPct val="90000"/>
              </a:lnSpc>
              <a:spcBef>
                <a:spcPct val="500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 algn="l">
              <a:lnSpc>
                <a:spcPct val="90000"/>
              </a:lnSpc>
              <a:spcBef>
                <a:spcPct val="5000"/>
              </a:spcBef>
              <a:buFontTx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Stroke, TIA or 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Systemic embolus </a:t>
            </a:r>
          </a:p>
        </p:txBody>
      </p:sp>
      <p:sp>
        <p:nvSpPr>
          <p:cNvPr id="17" name="AutoShape 15"/>
          <p:cNvSpPr>
            <a:spLocks/>
          </p:cNvSpPr>
          <p:nvPr/>
        </p:nvSpPr>
        <p:spPr bwMode="auto">
          <a:xfrm>
            <a:off x="7696200" y="1676400"/>
            <a:ext cx="201613" cy="744537"/>
          </a:xfrm>
          <a:prstGeom prst="rightBrace">
            <a:avLst>
              <a:gd name="adj1" fmla="val 34449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400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" charset="0"/>
              <a:ea typeface="+mn-ea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7848600" y="1752600"/>
            <a:ext cx="10667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At least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required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38600" y="4724400"/>
            <a:ext cx="24112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Monthly monitoring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1371600"/>
            <a:ext cx="22910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u="sng" dirty="0" smtClean="0">
                <a:latin typeface="Times New Roman" pitchFamily="18" charset="0"/>
                <a:cs typeface="Times New Roman" pitchFamily="18" charset="0"/>
              </a:rPr>
              <a:t>Study design:</a:t>
            </a:r>
            <a:endParaRPr lang="en-US" sz="3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77AC-08AC-44D1-BC92-2FF8AA6FEF8E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8392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Anti-Platelets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1219200"/>
            <a:ext cx="409759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Mechanism of action: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133600"/>
            <a:ext cx="7324725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505200" y="2057400"/>
            <a:ext cx="1600200" cy="1828800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77AC-08AC-44D1-BC92-2FF8AA6FEF8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315913"/>
            <a:ext cx="7010400" cy="6159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51"/>
          <p:cNvSpPr>
            <a:spLocks noChangeArrowheads="1"/>
          </p:cNvSpPr>
          <p:nvPr/>
        </p:nvSpPr>
        <p:spPr bwMode="auto">
          <a:xfrm>
            <a:off x="152400" y="1295400"/>
            <a:ext cx="6705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3000" u="sng" dirty="0" smtClean="0">
                <a:latin typeface="Times New Roman" pitchFamily="18" charset="0"/>
                <a:ea typeface="ＭＳ Ｐゴシック" pitchFamily="8" charset="-128"/>
                <a:cs typeface="Times New Roman" pitchFamily="18" charset="0"/>
              </a:rPr>
              <a:t>Efficacy outcome </a:t>
            </a:r>
            <a:r>
              <a:rPr lang="en-US" sz="2000" u="sng" dirty="0" smtClean="0">
                <a:latin typeface="Times New Roman" pitchFamily="18" charset="0"/>
                <a:ea typeface="ＭＳ Ｐゴシック" pitchFamily="8" charset="-128"/>
                <a:cs typeface="Times New Roman" pitchFamily="18" charset="0"/>
              </a:rPr>
              <a:t>(non-inferiority)</a:t>
            </a:r>
            <a:r>
              <a:rPr lang="en-US" sz="3000" u="sng" dirty="0" smtClean="0">
                <a:latin typeface="Times New Roman" pitchFamily="18" charset="0"/>
                <a:ea typeface="ＭＳ Ｐゴシック" pitchFamily="8" charset="-128"/>
                <a:cs typeface="Times New Roman" pitchFamily="18" charset="0"/>
              </a:rPr>
              <a:t>: </a:t>
            </a:r>
            <a:endParaRPr lang="en-US" sz="3000" u="sng" dirty="0">
              <a:latin typeface="Times New Roman" pitchFamily="18" charset="0"/>
              <a:ea typeface="ＭＳ Ｐゴシック" pitchFamily="8" charset="-128"/>
              <a:cs typeface="Times New Roman" pitchFamily="18" charset="0"/>
            </a:endParaRPr>
          </a:p>
        </p:txBody>
      </p:sp>
      <p:sp>
        <p:nvSpPr>
          <p:cNvPr id="78" name="Text Box 88"/>
          <p:cNvSpPr txBox="1">
            <a:spLocks noChangeArrowheads="1"/>
          </p:cNvSpPr>
          <p:nvPr/>
        </p:nvSpPr>
        <p:spPr bwMode="auto">
          <a:xfrm>
            <a:off x="5638800" y="2743200"/>
            <a:ext cx="1045777" cy="40229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P&lt;0.001</a:t>
            </a:r>
            <a:endParaRPr lang="en-GB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86000"/>
            <a:ext cx="4881563" cy="40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895600"/>
            <a:ext cx="371475" cy="315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6248400"/>
            <a:ext cx="723900" cy="439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" name="TextBox 43"/>
          <p:cNvSpPr txBox="1"/>
          <p:nvPr/>
        </p:nvSpPr>
        <p:spPr>
          <a:xfrm>
            <a:off x="6553200" y="4191000"/>
            <a:ext cx="2380908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en-US" sz="20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(superiority) 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0.02</a:t>
            </a:r>
            <a:endParaRPr lang="en-US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9"/>
          <p:cNvSpPr txBox="1">
            <a:spLocks noChangeArrowheads="1"/>
          </p:cNvSpPr>
          <p:nvPr/>
        </p:nvSpPr>
        <p:spPr>
          <a:xfrm>
            <a:off x="1905000" y="304800"/>
            <a:ext cx="6477000" cy="7937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ROCKET-AF Trial Results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77AC-08AC-44D1-BC92-2FF8AA6FEF8E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/>
          <p:cNvSpPr>
            <a:spLocks noChangeShapeType="1"/>
          </p:cNvSpPr>
          <p:nvPr/>
        </p:nvSpPr>
        <p:spPr bwMode="auto">
          <a:xfrm flipV="1">
            <a:off x="2813051" y="5473700"/>
            <a:ext cx="1588" cy="381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Line 8"/>
          <p:cNvSpPr>
            <a:spLocks noChangeShapeType="1"/>
          </p:cNvSpPr>
          <p:nvPr/>
        </p:nvSpPr>
        <p:spPr bwMode="auto">
          <a:xfrm flipV="1">
            <a:off x="3498851" y="5473700"/>
            <a:ext cx="1588" cy="381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 flipV="1">
            <a:off x="4032251" y="5473700"/>
            <a:ext cx="1588" cy="381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 flipV="1">
            <a:off x="4413251" y="5473700"/>
            <a:ext cx="1588" cy="381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 flipV="1">
            <a:off x="7562851" y="5473700"/>
            <a:ext cx="1588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 flipV="1">
            <a:off x="3657600" y="5410200"/>
            <a:ext cx="1588" cy="1270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ine 14"/>
          <p:cNvSpPr>
            <a:spLocks noChangeShapeType="1"/>
          </p:cNvSpPr>
          <p:nvPr/>
        </p:nvSpPr>
        <p:spPr bwMode="auto">
          <a:xfrm flipV="1">
            <a:off x="4800601" y="5486400"/>
            <a:ext cx="1588" cy="127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ine 15"/>
          <p:cNvSpPr>
            <a:spLocks noChangeShapeType="1"/>
          </p:cNvSpPr>
          <p:nvPr/>
        </p:nvSpPr>
        <p:spPr bwMode="auto">
          <a:xfrm flipV="1">
            <a:off x="7562851" y="5473700"/>
            <a:ext cx="1588" cy="127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8"/>
          <p:cNvSpPr>
            <a:spLocks noChangeArrowheads="1"/>
          </p:cNvSpPr>
          <p:nvPr/>
        </p:nvSpPr>
        <p:spPr bwMode="auto">
          <a:xfrm>
            <a:off x="3505200" y="5486400"/>
            <a:ext cx="32060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0.5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39"/>
          <p:cNvSpPr>
            <a:spLocks noChangeArrowheads="1"/>
          </p:cNvSpPr>
          <p:nvPr/>
        </p:nvSpPr>
        <p:spPr bwMode="auto">
          <a:xfrm>
            <a:off x="4800601" y="5486400"/>
            <a:ext cx="1282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40"/>
          <p:cNvSpPr>
            <a:spLocks noChangeArrowheads="1"/>
          </p:cNvSpPr>
          <p:nvPr/>
        </p:nvSpPr>
        <p:spPr bwMode="auto">
          <a:xfrm>
            <a:off x="7543800" y="5562600"/>
            <a:ext cx="1282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58"/>
          <p:cNvGrpSpPr>
            <a:grpSpLocks/>
          </p:cNvGrpSpPr>
          <p:nvPr/>
        </p:nvGrpSpPr>
        <p:grpSpPr bwMode="auto">
          <a:xfrm>
            <a:off x="2455864" y="5691188"/>
            <a:ext cx="2247900" cy="96837"/>
            <a:chOff x="1010" y="3951"/>
            <a:chExt cx="1496" cy="64"/>
          </a:xfrm>
          <a:noFill/>
        </p:grpSpPr>
        <p:sp>
          <p:nvSpPr>
            <p:cNvPr id="16" name="Freeform 59"/>
            <p:cNvSpPr>
              <a:spLocks/>
            </p:cNvSpPr>
            <p:nvPr/>
          </p:nvSpPr>
          <p:spPr bwMode="auto">
            <a:xfrm>
              <a:off x="1010" y="3951"/>
              <a:ext cx="64" cy="64"/>
            </a:xfrm>
            <a:custGeom>
              <a:avLst/>
              <a:gdLst>
                <a:gd name="T0" fmla="*/ 64 w 64"/>
                <a:gd name="T1" fmla="*/ 64 h 64"/>
                <a:gd name="T2" fmla="*/ 64 w 64"/>
                <a:gd name="T3" fmla="*/ 0 h 64"/>
                <a:gd name="T4" fmla="*/ 0 w 64"/>
                <a:gd name="T5" fmla="*/ 32 h 64"/>
                <a:gd name="T6" fmla="*/ 64 w 64"/>
                <a:gd name="T7" fmla="*/ 64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64"/>
                <a:gd name="T14" fmla="*/ 64 w 64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64">
                  <a:moveTo>
                    <a:pt x="64" y="64"/>
                  </a:moveTo>
                  <a:lnTo>
                    <a:pt x="64" y="0"/>
                  </a:lnTo>
                  <a:lnTo>
                    <a:pt x="0" y="32"/>
                  </a:lnTo>
                  <a:lnTo>
                    <a:pt x="64" y="64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Line 60"/>
            <p:cNvSpPr>
              <a:spLocks noChangeShapeType="1"/>
            </p:cNvSpPr>
            <p:nvPr/>
          </p:nvSpPr>
          <p:spPr bwMode="auto">
            <a:xfrm>
              <a:off x="1074" y="3983"/>
              <a:ext cx="1432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Group 61"/>
          <p:cNvGrpSpPr>
            <a:grpSpLocks/>
          </p:cNvGrpSpPr>
          <p:nvPr/>
        </p:nvGrpSpPr>
        <p:grpSpPr bwMode="auto">
          <a:xfrm>
            <a:off x="5049839" y="5691188"/>
            <a:ext cx="2233612" cy="95250"/>
            <a:chOff x="2858" y="3951"/>
            <a:chExt cx="1496" cy="64"/>
          </a:xfrm>
          <a:noFill/>
        </p:grpSpPr>
        <p:sp>
          <p:nvSpPr>
            <p:cNvPr id="19" name="Freeform 62"/>
            <p:cNvSpPr>
              <a:spLocks/>
            </p:cNvSpPr>
            <p:nvPr/>
          </p:nvSpPr>
          <p:spPr bwMode="auto">
            <a:xfrm>
              <a:off x="4290" y="3951"/>
              <a:ext cx="64" cy="64"/>
            </a:xfrm>
            <a:custGeom>
              <a:avLst/>
              <a:gdLst>
                <a:gd name="T0" fmla="*/ 0 w 64"/>
                <a:gd name="T1" fmla="*/ 0 h 64"/>
                <a:gd name="T2" fmla="*/ 0 w 64"/>
                <a:gd name="T3" fmla="*/ 64 h 64"/>
                <a:gd name="T4" fmla="*/ 64 w 64"/>
                <a:gd name="T5" fmla="*/ 32 h 64"/>
                <a:gd name="T6" fmla="*/ 0 w 64"/>
                <a:gd name="T7" fmla="*/ 0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64"/>
                <a:gd name="T14" fmla="*/ 64 w 64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64">
                  <a:moveTo>
                    <a:pt x="0" y="0"/>
                  </a:moveTo>
                  <a:lnTo>
                    <a:pt x="0" y="64"/>
                  </a:lnTo>
                  <a:lnTo>
                    <a:pt x="64" y="3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Line 63"/>
            <p:cNvSpPr>
              <a:spLocks noChangeShapeType="1"/>
            </p:cNvSpPr>
            <p:nvPr/>
          </p:nvSpPr>
          <p:spPr bwMode="auto">
            <a:xfrm flipH="1">
              <a:off x="2858" y="3983"/>
              <a:ext cx="1432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Rectangle 64"/>
          <p:cNvSpPr>
            <a:spLocks noChangeArrowheads="1"/>
          </p:cNvSpPr>
          <p:nvPr/>
        </p:nvSpPr>
        <p:spPr bwMode="auto">
          <a:xfrm>
            <a:off x="2514600" y="5715000"/>
            <a:ext cx="22379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Rivaroxaban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Better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65"/>
          <p:cNvSpPr>
            <a:spLocks noChangeArrowheads="1"/>
          </p:cNvSpPr>
          <p:nvPr/>
        </p:nvSpPr>
        <p:spPr bwMode="auto">
          <a:xfrm>
            <a:off x="5334001" y="5715000"/>
            <a:ext cx="17715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Warfarin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Better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66"/>
          <p:cNvSpPr>
            <a:spLocks noChangeArrowheads="1"/>
          </p:cNvSpPr>
          <p:nvPr/>
        </p:nvSpPr>
        <p:spPr bwMode="auto">
          <a:xfrm>
            <a:off x="4724401" y="5791200"/>
            <a:ext cx="3847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HR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70"/>
          <p:cNvSpPr txBox="1">
            <a:spLocks noChangeArrowheads="1"/>
          </p:cNvSpPr>
          <p:nvPr/>
        </p:nvSpPr>
        <p:spPr bwMode="auto">
          <a:xfrm>
            <a:off x="7467600" y="3886200"/>
            <a:ext cx="993775" cy="3667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= 0.35</a:t>
            </a:r>
            <a:endParaRPr lang="en-US" sz="1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Line 5"/>
          <p:cNvSpPr>
            <a:spLocks noChangeShapeType="1"/>
          </p:cNvSpPr>
          <p:nvPr/>
        </p:nvSpPr>
        <p:spPr bwMode="auto">
          <a:xfrm flipV="1">
            <a:off x="4800600" y="2590800"/>
            <a:ext cx="45719" cy="28829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Line 21"/>
          <p:cNvSpPr>
            <a:spLocks noChangeShapeType="1"/>
          </p:cNvSpPr>
          <p:nvPr/>
        </p:nvSpPr>
        <p:spPr bwMode="auto">
          <a:xfrm flipH="1">
            <a:off x="4419600" y="4114800"/>
            <a:ext cx="889000" cy="1587"/>
          </a:xfrm>
          <a:prstGeom prst="line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Rectangle 45"/>
          <p:cNvSpPr>
            <a:spLocks noChangeArrowheads="1"/>
          </p:cNvSpPr>
          <p:nvPr/>
        </p:nvSpPr>
        <p:spPr bwMode="auto">
          <a:xfrm>
            <a:off x="4800600" y="4038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2514600" y="5486400"/>
            <a:ext cx="5257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70"/>
          <p:cNvSpPr txBox="1">
            <a:spLocks noChangeArrowheads="1"/>
          </p:cNvSpPr>
          <p:nvPr/>
        </p:nvSpPr>
        <p:spPr bwMode="auto">
          <a:xfrm>
            <a:off x="7467600" y="3352800"/>
            <a:ext cx="993775" cy="3667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= 0.58</a:t>
            </a:r>
            <a:endParaRPr lang="en-US" sz="1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38200" y="3352800"/>
            <a:ext cx="1428596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ea typeface="ＭＳ Ｐゴシック" pitchFamily="8" charset="-128"/>
                <a:cs typeface="Times New Roman" pitchFamily="18" charset="0"/>
              </a:rPr>
              <a:t>Major bleed</a:t>
            </a:r>
            <a:endParaRPr lang="en-US" sz="2000" dirty="0"/>
          </a:p>
        </p:txBody>
      </p:sp>
      <p:sp>
        <p:nvSpPr>
          <p:cNvPr id="37" name="Rectangle 36"/>
          <p:cNvSpPr/>
          <p:nvPr/>
        </p:nvSpPr>
        <p:spPr>
          <a:xfrm>
            <a:off x="838200" y="3962400"/>
            <a:ext cx="204094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ea typeface="ＭＳ Ｐゴシック" pitchFamily="8" charset="-128"/>
                <a:cs typeface="Times New Roman" pitchFamily="18" charset="0"/>
              </a:rPr>
              <a:t>Non-major Bleed</a:t>
            </a:r>
            <a:endParaRPr lang="en-US" sz="2000" dirty="0"/>
          </a:p>
        </p:txBody>
      </p:sp>
      <p:sp>
        <p:nvSpPr>
          <p:cNvPr id="38" name="Line 21"/>
          <p:cNvSpPr>
            <a:spLocks noChangeShapeType="1"/>
          </p:cNvSpPr>
          <p:nvPr/>
        </p:nvSpPr>
        <p:spPr bwMode="auto">
          <a:xfrm flipH="1">
            <a:off x="4419600" y="3505200"/>
            <a:ext cx="889000" cy="1587"/>
          </a:xfrm>
          <a:prstGeom prst="line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0" name="Rectangle 45"/>
          <p:cNvSpPr>
            <a:spLocks noChangeArrowheads="1"/>
          </p:cNvSpPr>
          <p:nvPr/>
        </p:nvSpPr>
        <p:spPr bwMode="auto">
          <a:xfrm>
            <a:off x="4800600" y="3429000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48" name="Rectangle 351"/>
          <p:cNvSpPr>
            <a:spLocks noChangeArrowheads="1"/>
          </p:cNvSpPr>
          <p:nvPr/>
        </p:nvSpPr>
        <p:spPr bwMode="auto">
          <a:xfrm>
            <a:off x="152400" y="1295400"/>
            <a:ext cx="3124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3000" u="sng" dirty="0" smtClean="0">
                <a:latin typeface="Times New Roman" pitchFamily="18" charset="0"/>
                <a:ea typeface="ＭＳ Ｐゴシック" pitchFamily="8" charset="-128"/>
                <a:cs typeface="Times New Roman" pitchFamily="18" charset="0"/>
              </a:rPr>
              <a:t>Bleeding outcome:</a:t>
            </a:r>
            <a:endParaRPr lang="en-US" sz="3000" u="sng" dirty="0">
              <a:latin typeface="Times New Roman" pitchFamily="18" charset="0"/>
              <a:ea typeface="ＭＳ Ｐゴシック" pitchFamily="8" charset="-128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38200" y="4572000"/>
            <a:ext cx="208903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ea typeface="ＭＳ Ｐゴシック" pitchFamily="8" charset="-128"/>
                <a:cs typeface="Times New Roman" pitchFamily="18" charset="0"/>
              </a:rPr>
              <a:t>Intracranial  Bleed</a:t>
            </a:r>
            <a:endParaRPr lang="en-US" sz="2000" dirty="0"/>
          </a:p>
        </p:txBody>
      </p:sp>
      <p:sp>
        <p:nvSpPr>
          <p:cNvPr id="51" name="Text Box 70"/>
          <p:cNvSpPr txBox="1">
            <a:spLocks noChangeArrowheads="1"/>
          </p:cNvSpPr>
          <p:nvPr/>
        </p:nvSpPr>
        <p:spPr bwMode="auto">
          <a:xfrm>
            <a:off x="7467600" y="4495800"/>
            <a:ext cx="990599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0.02</a:t>
            </a:r>
            <a:endParaRPr lang="en-US" sz="1800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Line 21"/>
          <p:cNvSpPr>
            <a:spLocks noChangeShapeType="1"/>
          </p:cNvSpPr>
          <p:nvPr/>
        </p:nvSpPr>
        <p:spPr bwMode="auto">
          <a:xfrm flipH="1">
            <a:off x="3048000" y="4800600"/>
            <a:ext cx="889000" cy="1587"/>
          </a:xfrm>
          <a:prstGeom prst="line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3429000" y="4724400"/>
            <a:ext cx="152400" cy="152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42" name="Rectangle 19"/>
          <p:cNvSpPr txBox="1">
            <a:spLocks noChangeArrowheads="1"/>
          </p:cNvSpPr>
          <p:nvPr/>
        </p:nvSpPr>
        <p:spPr>
          <a:xfrm>
            <a:off x="1905000" y="304800"/>
            <a:ext cx="6477000" cy="7937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ROCKET-AF Trial Results</a:t>
            </a: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77AC-08AC-44D1-BC92-2FF8AA6FEF8E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981200"/>
            <a:ext cx="87630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Patients with ACS, treatment with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rivaroxaban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warfarin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500" u="sng" dirty="0" smtClean="0">
                <a:latin typeface="Times New Roman" pitchFamily="18" charset="0"/>
                <a:cs typeface="Times New Roman" pitchFamily="18" charset="0"/>
              </a:rPr>
              <a:t>Significantly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reduces rate of </a:t>
            </a:r>
            <a:r>
              <a:rPr lang="en-US" sz="25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stroke or non-CNS systemic </a:t>
            </a:r>
          </a:p>
          <a:p>
            <a:pPr lvl="1"/>
            <a:r>
              <a:rPr lang="en-US" sz="25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   embolism risk</a:t>
            </a:r>
          </a:p>
          <a:p>
            <a:pPr lvl="1"/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 Similar rates of major &amp; non- major bleeding</a:t>
            </a:r>
          </a:p>
          <a:p>
            <a:pPr>
              <a:buFont typeface="Courier New" pitchFamily="49" charset="0"/>
              <a:buChar char="o"/>
            </a:pP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500" u="sng" dirty="0" smtClean="0">
                <a:latin typeface="Times New Roman" pitchFamily="18" charset="0"/>
                <a:cs typeface="Times New Roman" pitchFamily="18" charset="0"/>
              </a:rPr>
              <a:t>Significantly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decreases the rate of intracranial bleeding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1905000" y="304800"/>
            <a:ext cx="6477000" cy="7937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ROCKET-AF Trial Results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77AC-08AC-44D1-BC92-2FF8AA6FEF8E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04800"/>
            <a:ext cx="76947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Rivaroxaban in Specific Populations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981200"/>
            <a:ext cx="5497018" cy="3554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Elderly (≥ 75 yr)</a:t>
            </a:r>
          </a:p>
          <a:p>
            <a:pPr>
              <a:buFont typeface="Wingdings" pitchFamily="2" charset="2"/>
              <a:buChar char="Ø"/>
            </a:pP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Patient with low body weight (&lt; 60kg)</a:t>
            </a:r>
          </a:p>
          <a:p>
            <a:pPr>
              <a:buFont typeface="Wingdings" pitchFamily="2" charset="2"/>
              <a:buChar char="Ø"/>
            </a:pP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Obese patient</a:t>
            </a:r>
          </a:p>
          <a:p>
            <a:pPr>
              <a:buFont typeface="Wingdings" pitchFamily="2" charset="2"/>
              <a:buChar char="Ø"/>
            </a:pP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Patient with renal impairment</a:t>
            </a:r>
          </a:p>
          <a:p>
            <a:pPr>
              <a:buFont typeface="Wingdings" pitchFamily="2" charset="2"/>
              <a:buChar char="Ø"/>
            </a:pP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Pregnancy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77AC-08AC-44D1-BC92-2FF8AA6FEF8E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228600"/>
            <a:ext cx="5570756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Rivaroxaban in Elderly</a:t>
            </a:r>
            <a:endParaRPr lang="en-US" sz="4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77AC-08AC-44D1-BC92-2FF8AA6FEF8E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057400"/>
            <a:ext cx="4724400" cy="3387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8600" y="1295400"/>
            <a:ext cx="397256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u="sng" dirty="0" smtClean="0">
                <a:latin typeface="Times New Roman" pitchFamily="18" charset="0"/>
                <a:cs typeface="Times New Roman" pitchFamily="18" charset="0"/>
              </a:rPr>
              <a:t>Pharmacokinetic results </a:t>
            </a:r>
            <a:endParaRPr lang="en-US" sz="30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2133600"/>
            <a:ext cx="3931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990600" y="5791200"/>
            <a:ext cx="7391400" cy="8002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AUC increases significantly in elderly (41% higher) due to decrease renal function in this age group, but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is similar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848600" y="3124200"/>
            <a:ext cx="914400" cy="15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7925594" y="2818606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543800" y="18288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Near each other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77AC-08AC-44D1-BC92-2FF8AA6FEF8E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52600" y="228600"/>
            <a:ext cx="5570756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Rivaroxaban in Elderly</a:t>
            </a:r>
            <a:endParaRPr lang="en-US" sz="4500" dirty="0"/>
          </a:p>
        </p:txBody>
      </p:sp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057400"/>
            <a:ext cx="5291138" cy="337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609600" y="5486400"/>
            <a:ext cx="8077200" cy="11541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Inhibition of Factor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activity and prolongation of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prothrombin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time were higher </a:t>
            </a:r>
            <a:r>
              <a:rPr lang="en-US" sz="2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(p&lt;0.05)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in elderly 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BUT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the influence was not considered </a:t>
            </a:r>
            <a:r>
              <a:rPr lang="en-US" sz="2300" u="sng" dirty="0" smtClean="0">
                <a:latin typeface="Times New Roman" pitchFamily="18" charset="0"/>
                <a:cs typeface="Times New Roman" pitchFamily="18" charset="0"/>
              </a:rPr>
              <a:t>clinically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relevant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295400"/>
            <a:ext cx="15915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u="sng" dirty="0" smtClean="0">
                <a:latin typeface="Times New Roman" pitchFamily="18" charset="0"/>
                <a:cs typeface="Times New Roman" pitchFamily="18" charset="0"/>
              </a:rPr>
              <a:t>Efficacy:</a:t>
            </a:r>
            <a:endParaRPr lang="en-US" sz="30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04800"/>
            <a:ext cx="833202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Rivaroxaban in Patient With Body Weight Extremes 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77AC-08AC-44D1-BC92-2FF8AA6FEF8E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1447800"/>
            <a:ext cx="5712654" cy="15850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Rivaroxaban was studied in 2 BW groups:</a:t>
            </a:r>
          </a:p>
          <a:p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1714500" lvl="3" indent="-342900"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BW ≤50 kg</a:t>
            </a:r>
          </a:p>
          <a:p>
            <a:pPr marL="1714500" lvl="3" indent="-342900">
              <a:buAutoNum type="arabicPeriod"/>
            </a:pP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1714500" lvl="3" indent="-342900"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BW &gt;120kg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124200"/>
            <a:ext cx="155523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500" u="sng" dirty="0" smtClean="0">
                <a:latin typeface="Times New Roman" pitchFamily="18" charset="0"/>
                <a:cs typeface="Times New Roman" pitchFamily="18" charset="0"/>
              </a:rPr>
              <a:t> Results:</a:t>
            </a:r>
            <a:endParaRPr lang="en-US" sz="2500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81000" y="3810000"/>
          <a:ext cx="6096001" cy="24079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657600"/>
                <a:gridCol w="2438401"/>
              </a:tblGrid>
              <a:tr h="370840">
                <a:tc>
                  <a:txBody>
                    <a:bodyPr/>
                    <a:lstStyle/>
                    <a:p>
                      <a:pPr marL="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BW ≤50 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BW &gt;120kg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2000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max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of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rivaroxaban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was increased by 24%</a:t>
                      </a:r>
                    </a:p>
                    <a:p>
                      <a:pPr>
                        <a:buFont typeface="Wingdings" pitchFamily="2" charset="2"/>
                        <a:buChar char="à"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15%(small) increase in prolongation of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prothrombin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time</a:t>
                      </a:r>
                    </a:p>
                    <a:p>
                      <a:pPr>
                        <a:buFont typeface="Wingdings" pitchFamily="2" charset="2"/>
                        <a:buChar char="à"/>
                      </a:pP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 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not clinically relevant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2000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max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of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rivaroxaban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was unaffected </a:t>
                      </a:r>
                    </a:p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AUC  was unaffected by body weight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6781800" y="4876800"/>
            <a:ext cx="2057400" cy="646331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No need for dose adjustment </a:t>
            </a:r>
            <a:endParaRPr lang="en-US" dirty="0"/>
          </a:p>
        </p:txBody>
      </p:sp>
      <p:sp>
        <p:nvSpPr>
          <p:cNvPr id="10" name="Striped Right Arrow 9"/>
          <p:cNvSpPr/>
          <p:nvPr/>
        </p:nvSpPr>
        <p:spPr>
          <a:xfrm>
            <a:off x="6172200" y="5029200"/>
            <a:ext cx="762000" cy="381000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05200" y="2133600"/>
            <a:ext cx="1981200" cy="83820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Study population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4953000"/>
            <a:ext cx="1828800" cy="99060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Rivaroxaban </a:t>
            </a:r>
            <a:r>
              <a:rPr lang="en-US" sz="2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 mg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qd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38800" y="3581400"/>
            <a:ext cx="1981200" cy="83820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CrCl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≥50 ml/min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47800" y="3581400"/>
            <a:ext cx="1981200" cy="83820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CrCl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30-49 ml/min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53000" y="4953000"/>
            <a:ext cx="1752600" cy="99060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Rivaroxaban 20mg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qd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4600" y="4953000"/>
            <a:ext cx="1828800" cy="99060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Warfarin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adjusted dose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8000" y="4953000"/>
            <a:ext cx="1828800" cy="99060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Warfarin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0800000" flipV="1">
            <a:off x="2819400" y="2971800"/>
            <a:ext cx="15240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724400" y="2971800"/>
            <a:ext cx="15240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1600200" y="44958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H="1">
            <a:off x="2705100" y="4457700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5943600" y="44958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H="1">
            <a:off x="6972300" y="4457700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209800" y="304800"/>
            <a:ext cx="508985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Rivaroxaban in CKD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8600" y="1371600"/>
            <a:ext cx="22910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u="sng" dirty="0" smtClean="0">
                <a:latin typeface="Times New Roman" pitchFamily="18" charset="0"/>
                <a:cs typeface="Times New Roman" pitchFamily="18" charset="0"/>
              </a:rPr>
              <a:t>Study design:</a:t>
            </a:r>
            <a:endParaRPr lang="en-US" sz="3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77AC-08AC-44D1-BC92-2FF8AA6FEF8E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92"/>
          <p:cNvSpPr>
            <a:spLocks noChangeArrowheads="1"/>
          </p:cNvSpPr>
          <p:nvPr/>
        </p:nvSpPr>
        <p:spPr bwMode="auto">
          <a:xfrm>
            <a:off x="152400" y="1295400"/>
            <a:ext cx="3048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3000" u="sng" dirty="0" smtClean="0">
                <a:latin typeface="Times New Roman" pitchFamily="18" charset="0"/>
                <a:ea typeface="ＭＳ Ｐゴシック" pitchFamily="8" charset="-128"/>
                <a:cs typeface="Times New Roman" pitchFamily="18" charset="0"/>
              </a:rPr>
              <a:t>Efficacy outcome:</a:t>
            </a:r>
            <a:endParaRPr lang="en-US" sz="3000" u="sng" dirty="0">
              <a:latin typeface="Times New Roman" pitchFamily="18" charset="0"/>
              <a:ea typeface="ＭＳ Ｐゴシック" pitchFamily="8" charset="-128"/>
              <a:cs typeface="Times New Roman" pitchFamily="18" charset="0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 flipV="1">
            <a:off x="2813051" y="5702300"/>
            <a:ext cx="1588" cy="381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 flipV="1">
            <a:off x="3498851" y="5702300"/>
            <a:ext cx="1588" cy="381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 flipV="1">
            <a:off x="4032251" y="5702300"/>
            <a:ext cx="1588" cy="381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flipV="1">
            <a:off x="4413251" y="5702300"/>
            <a:ext cx="1588" cy="381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7562851" y="5702300"/>
            <a:ext cx="1588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 flipV="1">
            <a:off x="3657600" y="5638800"/>
            <a:ext cx="1588" cy="1270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 flipV="1">
            <a:off x="4800601" y="5715000"/>
            <a:ext cx="1588" cy="127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 flipV="1">
            <a:off x="7562851" y="5702300"/>
            <a:ext cx="1588" cy="127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38"/>
          <p:cNvSpPr>
            <a:spLocks noChangeArrowheads="1"/>
          </p:cNvSpPr>
          <p:nvPr/>
        </p:nvSpPr>
        <p:spPr bwMode="auto">
          <a:xfrm>
            <a:off x="3505200" y="5715000"/>
            <a:ext cx="32060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0.5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39"/>
          <p:cNvSpPr>
            <a:spLocks noChangeArrowheads="1"/>
          </p:cNvSpPr>
          <p:nvPr/>
        </p:nvSpPr>
        <p:spPr bwMode="auto">
          <a:xfrm>
            <a:off x="4800601" y="5715000"/>
            <a:ext cx="1282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40"/>
          <p:cNvSpPr>
            <a:spLocks noChangeArrowheads="1"/>
          </p:cNvSpPr>
          <p:nvPr/>
        </p:nvSpPr>
        <p:spPr bwMode="auto">
          <a:xfrm>
            <a:off x="7543800" y="5791200"/>
            <a:ext cx="1282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58"/>
          <p:cNvGrpSpPr>
            <a:grpSpLocks/>
          </p:cNvGrpSpPr>
          <p:nvPr/>
        </p:nvGrpSpPr>
        <p:grpSpPr bwMode="auto">
          <a:xfrm>
            <a:off x="2455864" y="5919788"/>
            <a:ext cx="2247900" cy="96837"/>
            <a:chOff x="1010" y="3951"/>
            <a:chExt cx="1496" cy="64"/>
          </a:xfrm>
          <a:noFill/>
        </p:grpSpPr>
        <p:sp>
          <p:nvSpPr>
            <p:cNvPr id="16" name="Freeform 59"/>
            <p:cNvSpPr>
              <a:spLocks/>
            </p:cNvSpPr>
            <p:nvPr/>
          </p:nvSpPr>
          <p:spPr bwMode="auto">
            <a:xfrm>
              <a:off x="1010" y="3951"/>
              <a:ext cx="64" cy="64"/>
            </a:xfrm>
            <a:custGeom>
              <a:avLst/>
              <a:gdLst>
                <a:gd name="T0" fmla="*/ 64 w 64"/>
                <a:gd name="T1" fmla="*/ 64 h 64"/>
                <a:gd name="T2" fmla="*/ 64 w 64"/>
                <a:gd name="T3" fmla="*/ 0 h 64"/>
                <a:gd name="T4" fmla="*/ 0 w 64"/>
                <a:gd name="T5" fmla="*/ 32 h 64"/>
                <a:gd name="T6" fmla="*/ 64 w 64"/>
                <a:gd name="T7" fmla="*/ 64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64"/>
                <a:gd name="T14" fmla="*/ 64 w 64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64">
                  <a:moveTo>
                    <a:pt x="64" y="64"/>
                  </a:moveTo>
                  <a:lnTo>
                    <a:pt x="64" y="0"/>
                  </a:lnTo>
                  <a:lnTo>
                    <a:pt x="0" y="32"/>
                  </a:lnTo>
                  <a:lnTo>
                    <a:pt x="64" y="64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Line 60"/>
            <p:cNvSpPr>
              <a:spLocks noChangeShapeType="1"/>
            </p:cNvSpPr>
            <p:nvPr/>
          </p:nvSpPr>
          <p:spPr bwMode="auto">
            <a:xfrm>
              <a:off x="1074" y="3983"/>
              <a:ext cx="1432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Group 61"/>
          <p:cNvGrpSpPr>
            <a:grpSpLocks/>
          </p:cNvGrpSpPr>
          <p:nvPr/>
        </p:nvGrpSpPr>
        <p:grpSpPr bwMode="auto">
          <a:xfrm>
            <a:off x="5049839" y="5919788"/>
            <a:ext cx="2233612" cy="95250"/>
            <a:chOff x="2858" y="3951"/>
            <a:chExt cx="1496" cy="64"/>
          </a:xfrm>
          <a:noFill/>
        </p:grpSpPr>
        <p:sp>
          <p:nvSpPr>
            <p:cNvPr id="19" name="Freeform 62"/>
            <p:cNvSpPr>
              <a:spLocks/>
            </p:cNvSpPr>
            <p:nvPr/>
          </p:nvSpPr>
          <p:spPr bwMode="auto">
            <a:xfrm>
              <a:off x="4290" y="3951"/>
              <a:ext cx="64" cy="64"/>
            </a:xfrm>
            <a:custGeom>
              <a:avLst/>
              <a:gdLst>
                <a:gd name="T0" fmla="*/ 0 w 64"/>
                <a:gd name="T1" fmla="*/ 0 h 64"/>
                <a:gd name="T2" fmla="*/ 0 w 64"/>
                <a:gd name="T3" fmla="*/ 64 h 64"/>
                <a:gd name="T4" fmla="*/ 64 w 64"/>
                <a:gd name="T5" fmla="*/ 32 h 64"/>
                <a:gd name="T6" fmla="*/ 0 w 64"/>
                <a:gd name="T7" fmla="*/ 0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64"/>
                <a:gd name="T14" fmla="*/ 64 w 64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64">
                  <a:moveTo>
                    <a:pt x="0" y="0"/>
                  </a:moveTo>
                  <a:lnTo>
                    <a:pt x="0" y="64"/>
                  </a:lnTo>
                  <a:lnTo>
                    <a:pt x="64" y="3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Line 63"/>
            <p:cNvSpPr>
              <a:spLocks noChangeShapeType="1"/>
            </p:cNvSpPr>
            <p:nvPr/>
          </p:nvSpPr>
          <p:spPr bwMode="auto">
            <a:xfrm flipH="1">
              <a:off x="2858" y="3983"/>
              <a:ext cx="1432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Rectangle 64"/>
          <p:cNvSpPr>
            <a:spLocks noChangeArrowheads="1"/>
          </p:cNvSpPr>
          <p:nvPr/>
        </p:nvSpPr>
        <p:spPr bwMode="auto">
          <a:xfrm>
            <a:off x="2514600" y="5943600"/>
            <a:ext cx="22379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Rivaroxaban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Better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65"/>
          <p:cNvSpPr>
            <a:spLocks noChangeArrowheads="1"/>
          </p:cNvSpPr>
          <p:nvPr/>
        </p:nvSpPr>
        <p:spPr bwMode="auto">
          <a:xfrm>
            <a:off x="5334001" y="5943600"/>
            <a:ext cx="17715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Warfarin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Better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66"/>
          <p:cNvSpPr>
            <a:spLocks noChangeArrowheads="1"/>
          </p:cNvSpPr>
          <p:nvPr/>
        </p:nvSpPr>
        <p:spPr bwMode="auto">
          <a:xfrm>
            <a:off x="4724401" y="6019800"/>
            <a:ext cx="3847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HR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70"/>
          <p:cNvSpPr txBox="1">
            <a:spLocks noChangeArrowheads="1"/>
          </p:cNvSpPr>
          <p:nvPr/>
        </p:nvSpPr>
        <p:spPr bwMode="auto">
          <a:xfrm>
            <a:off x="5791200" y="4876800"/>
            <a:ext cx="1371600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baseline="-25000" dirty="0" err="1" smtClean="0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= 0.41</a:t>
            </a:r>
            <a:endParaRPr lang="en-US" sz="1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Line 5"/>
          <p:cNvSpPr>
            <a:spLocks noChangeShapeType="1"/>
          </p:cNvSpPr>
          <p:nvPr/>
        </p:nvSpPr>
        <p:spPr bwMode="auto">
          <a:xfrm flipV="1">
            <a:off x="4800600" y="2819400"/>
            <a:ext cx="45719" cy="28829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Line 21"/>
          <p:cNvSpPr>
            <a:spLocks noChangeShapeType="1"/>
          </p:cNvSpPr>
          <p:nvPr/>
        </p:nvSpPr>
        <p:spPr bwMode="auto">
          <a:xfrm flipH="1">
            <a:off x="4419600" y="4876800"/>
            <a:ext cx="889000" cy="1587"/>
          </a:xfrm>
          <a:prstGeom prst="line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Rectangle 45"/>
          <p:cNvSpPr>
            <a:spLocks noChangeArrowheads="1"/>
          </p:cNvSpPr>
          <p:nvPr/>
        </p:nvSpPr>
        <p:spPr bwMode="auto">
          <a:xfrm>
            <a:off x="4800600" y="4800600"/>
            <a:ext cx="152400" cy="1524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2514600" y="5715000"/>
            <a:ext cx="5257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70"/>
          <p:cNvSpPr txBox="1">
            <a:spLocks noChangeArrowheads="1"/>
          </p:cNvSpPr>
          <p:nvPr/>
        </p:nvSpPr>
        <p:spPr bwMode="auto">
          <a:xfrm>
            <a:off x="5791200" y="3352800"/>
            <a:ext cx="1371600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baseline="-25000" dirty="0" err="1" smtClean="0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= 0.76</a:t>
            </a:r>
            <a:endParaRPr lang="en-US" sz="1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14400" y="2667000"/>
            <a:ext cx="3147015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ea typeface="ＭＳ Ｐゴシック" pitchFamily="8" charset="-128"/>
                <a:cs typeface="Times New Roman" pitchFamily="18" charset="0"/>
              </a:rPr>
              <a:t>Stroke &amp; systemic embolism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Line 21"/>
          <p:cNvSpPr>
            <a:spLocks noChangeShapeType="1"/>
          </p:cNvSpPr>
          <p:nvPr/>
        </p:nvSpPr>
        <p:spPr bwMode="auto">
          <a:xfrm flipH="1">
            <a:off x="4267200" y="3810000"/>
            <a:ext cx="889000" cy="1587"/>
          </a:xfrm>
          <a:prstGeom prst="line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2" name="Rectangle 45"/>
          <p:cNvSpPr>
            <a:spLocks noChangeArrowheads="1"/>
          </p:cNvSpPr>
          <p:nvPr/>
        </p:nvSpPr>
        <p:spPr bwMode="auto">
          <a:xfrm>
            <a:off x="4648200" y="3733800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38200" y="4191000"/>
            <a:ext cx="1797287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ea typeface="ＭＳ Ｐゴシック" pitchFamily="8" charset="-128"/>
                <a:cs typeface="Times New Roman" pitchFamily="18" charset="0"/>
              </a:rPr>
              <a:t>Ischemic stroke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45"/>
          <p:cNvSpPr>
            <a:spLocks noChangeArrowheads="1"/>
          </p:cNvSpPr>
          <p:nvPr/>
        </p:nvSpPr>
        <p:spPr bwMode="auto">
          <a:xfrm>
            <a:off x="4572000" y="5257800"/>
            <a:ext cx="152400" cy="1524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981200" y="3200400"/>
            <a:ext cx="2082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CrCl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30-49ml/min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05000" y="3657600"/>
            <a:ext cx="19463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CrCl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≥50 ml/min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05000" y="4724400"/>
            <a:ext cx="2082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CrCl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30-49ml/min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81200" y="5105400"/>
            <a:ext cx="19463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CrCl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≥50 ml/min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Line 21"/>
          <p:cNvSpPr>
            <a:spLocks noChangeShapeType="1"/>
          </p:cNvSpPr>
          <p:nvPr/>
        </p:nvSpPr>
        <p:spPr bwMode="auto">
          <a:xfrm flipH="1">
            <a:off x="4343400" y="3352800"/>
            <a:ext cx="889000" cy="1587"/>
          </a:xfrm>
          <a:prstGeom prst="line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0" name="Rectangle 45"/>
          <p:cNvSpPr>
            <a:spLocks noChangeArrowheads="1"/>
          </p:cNvSpPr>
          <p:nvPr/>
        </p:nvSpPr>
        <p:spPr bwMode="auto">
          <a:xfrm>
            <a:off x="4724400" y="3276600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4191000" y="5334000"/>
            <a:ext cx="106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209800" y="304800"/>
            <a:ext cx="508985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Rivaroxaban in CKD</a:t>
            </a: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77AC-08AC-44D1-BC92-2FF8AA6FEF8E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7"/>
          <p:cNvSpPr>
            <a:spLocks noChangeShapeType="1"/>
          </p:cNvSpPr>
          <p:nvPr/>
        </p:nvSpPr>
        <p:spPr bwMode="auto">
          <a:xfrm flipV="1">
            <a:off x="2813051" y="5549900"/>
            <a:ext cx="1588" cy="381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 flipV="1">
            <a:off x="3498851" y="5549900"/>
            <a:ext cx="1588" cy="381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 flipV="1">
            <a:off x="4032251" y="5549900"/>
            <a:ext cx="1588" cy="381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 flipV="1">
            <a:off x="4413251" y="5549900"/>
            <a:ext cx="1588" cy="381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 flipV="1">
            <a:off x="7562851" y="5549900"/>
            <a:ext cx="1588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 flipV="1">
            <a:off x="3657600" y="5486400"/>
            <a:ext cx="1588" cy="1270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 flipV="1">
            <a:off x="4800601" y="5562600"/>
            <a:ext cx="1588" cy="127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ine 15"/>
          <p:cNvSpPr>
            <a:spLocks noChangeShapeType="1"/>
          </p:cNvSpPr>
          <p:nvPr/>
        </p:nvSpPr>
        <p:spPr bwMode="auto">
          <a:xfrm flipV="1">
            <a:off x="7562851" y="5549900"/>
            <a:ext cx="1588" cy="127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8"/>
          <p:cNvSpPr>
            <a:spLocks noChangeArrowheads="1"/>
          </p:cNvSpPr>
          <p:nvPr/>
        </p:nvSpPr>
        <p:spPr bwMode="auto">
          <a:xfrm>
            <a:off x="3505200" y="5562600"/>
            <a:ext cx="32060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0.5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39"/>
          <p:cNvSpPr>
            <a:spLocks noChangeArrowheads="1"/>
          </p:cNvSpPr>
          <p:nvPr/>
        </p:nvSpPr>
        <p:spPr bwMode="auto">
          <a:xfrm>
            <a:off x="4800601" y="5562600"/>
            <a:ext cx="1282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40"/>
          <p:cNvSpPr>
            <a:spLocks noChangeArrowheads="1"/>
          </p:cNvSpPr>
          <p:nvPr/>
        </p:nvSpPr>
        <p:spPr bwMode="auto">
          <a:xfrm>
            <a:off x="7543800" y="5638800"/>
            <a:ext cx="1282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58"/>
          <p:cNvGrpSpPr>
            <a:grpSpLocks/>
          </p:cNvGrpSpPr>
          <p:nvPr/>
        </p:nvGrpSpPr>
        <p:grpSpPr bwMode="auto">
          <a:xfrm>
            <a:off x="2455864" y="5767388"/>
            <a:ext cx="2247900" cy="96837"/>
            <a:chOff x="1010" y="3951"/>
            <a:chExt cx="1496" cy="64"/>
          </a:xfrm>
          <a:noFill/>
        </p:grpSpPr>
        <p:sp>
          <p:nvSpPr>
            <p:cNvPr id="15" name="Freeform 59"/>
            <p:cNvSpPr>
              <a:spLocks/>
            </p:cNvSpPr>
            <p:nvPr/>
          </p:nvSpPr>
          <p:spPr bwMode="auto">
            <a:xfrm>
              <a:off x="1010" y="3951"/>
              <a:ext cx="64" cy="64"/>
            </a:xfrm>
            <a:custGeom>
              <a:avLst/>
              <a:gdLst>
                <a:gd name="T0" fmla="*/ 64 w 64"/>
                <a:gd name="T1" fmla="*/ 64 h 64"/>
                <a:gd name="T2" fmla="*/ 64 w 64"/>
                <a:gd name="T3" fmla="*/ 0 h 64"/>
                <a:gd name="T4" fmla="*/ 0 w 64"/>
                <a:gd name="T5" fmla="*/ 32 h 64"/>
                <a:gd name="T6" fmla="*/ 64 w 64"/>
                <a:gd name="T7" fmla="*/ 64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64"/>
                <a:gd name="T14" fmla="*/ 64 w 64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64">
                  <a:moveTo>
                    <a:pt x="64" y="64"/>
                  </a:moveTo>
                  <a:lnTo>
                    <a:pt x="64" y="0"/>
                  </a:lnTo>
                  <a:lnTo>
                    <a:pt x="0" y="32"/>
                  </a:lnTo>
                  <a:lnTo>
                    <a:pt x="64" y="64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Line 60"/>
            <p:cNvSpPr>
              <a:spLocks noChangeShapeType="1"/>
            </p:cNvSpPr>
            <p:nvPr/>
          </p:nvSpPr>
          <p:spPr bwMode="auto">
            <a:xfrm>
              <a:off x="1074" y="3983"/>
              <a:ext cx="1432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Group 61"/>
          <p:cNvGrpSpPr>
            <a:grpSpLocks/>
          </p:cNvGrpSpPr>
          <p:nvPr/>
        </p:nvGrpSpPr>
        <p:grpSpPr bwMode="auto">
          <a:xfrm>
            <a:off x="5049839" y="5767388"/>
            <a:ext cx="2233612" cy="95250"/>
            <a:chOff x="2858" y="3951"/>
            <a:chExt cx="1496" cy="64"/>
          </a:xfrm>
          <a:noFill/>
        </p:grpSpPr>
        <p:sp>
          <p:nvSpPr>
            <p:cNvPr id="18" name="Freeform 62"/>
            <p:cNvSpPr>
              <a:spLocks/>
            </p:cNvSpPr>
            <p:nvPr/>
          </p:nvSpPr>
          <p:spPr bwMode="auto">
            <a:xfrm>
              <a:off x="4290" y="3951"/>
              <a:ext cx="64" cy="64"/>
            </a:xfrm>
            <a:custGeom>
              <a:avLst/>
              <a:gdLst>
                <a:gd name="T0" fmla="*/ 0 w 64"/>
                <a:gd name="T1" fmla="*/ 0 h 64"/>
                <a:gd name="T2" fmla="*/ 0 w 64"/>
                <a:gd name="T3" fmla="*/ 64 h 64"/>
                <a:gd name="T4" fmla="*/ 64 w 64"/>
                <a:gd name="T5" fmla="*/ 32 h 64"/>
                <a:gd name="T6" fmla="*/ 0 w 64"/>
                <a:gd name="T7" fmla="*/ 0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64"/>
                <a:gd name="T14" fmla="*/ 64 w 64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64">
                  <a:moveTo>
                    <a:pt x="0" y="0"/>
                  </a:moveTo>
                  <a:lnTo>
                    <a:pt x="0" y="64"/>
                  </a:lnTo>
                  <a:lnTo>
                    <a:pt x="64" y="3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Line 63"/>
            <p:cNvSpPr>
              <a:spLocks noChangeShapeType="1"/>
            </p:cNvSpPr>
            <p:nvPr/>
          </p:nvSpPr>
          <p:spPr bwMode="auto">
            <a:xfrm flipH="1">
              <a:off x="2858" y="3983"/>
              <a:ext cx="1432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" name="Rectangle 64"/>
          <p:cNvSpPr>
            <a:spLocks noChangeArrowheads="1"/>
          </p:cNvSpPr>
          <p:nvPr/>
        </p:nvSpPr>
        <p:spPr bwMode="auto">
          <a:xfrm>
            <a:off x="2514600" y="5791200"/>
            <a:ext cx="22379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Rivaroxaban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Better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65"/>
          <p:cNvSpPr>
            <a:spLocks noChangeArrowheads="1"/>
          </p:cNvSpPr>
          <p:nvPr/>
        </p:nvSpPr>
        <p:spPr bwMode="auto">
          <a:xfrm>
            <a:off x="5334001" y="5791200"/>
            <a:ext cx="17715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Warfarin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Better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66"/>
          <p:cNvSpPr>
            <a:spLocks noChangeArrowheads="1"/>
          </p:cNvSpPr>
          <p:nvPr/>
        </p:nvSpPr>
        <p:spPr bwMode="auto">
          <a:xfrm>
            <a:off x="4724401" y="5867400"/>
            <a:ext cx="3847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HR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70"/>
          <p:cNvSpPr txBox="1">
            <a:spLocks noChangeArrowheads="1"/>
          </p:cNvSpPr>
          <p:nvPr/>
        </p:nvSpPr>
        <p:spPr bwMode="auto">
          <a:xfrm>
            <a:off x="5791200" y="4724400"/>
            <a:ext cx="1371600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baseline="-25000" dirty="0" err="1" smtClean="0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= 0.51</a:t>
            </a:r>
            <a:endParaRPr lang="en-US" sz="1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 flipV="1">
            <a:off x="4800600" y="2667000"/>
            <a:ext cx="45719" cy="28829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 flipH="1">
            <a:off x="4114800" y="4724400"/>
            <a:ext cx="889000" cy="1587"/>
          </a:xfrm>
          <a:prstGeom prst="line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Rectangle 45"/>
          <p:cNvSpPr>
            <a:spLocks noChangeArrowheads="1"/>
          </p:cNvSpPr>
          <p:nvPr/>
        </p:nvSpPr>
        <p:spPr bwMode="auto">
          <a:xfrm>
            <a:off x="4495800" y="4648200"/>
            <a:ext cx="152400" cy="1524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2514600" y="5562600"/>
            <a:ext cx="5257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70"/>
          <p:cNvSpPr txBox="1">
            <a:spLocks noChangeArrowheads="1"/>
          </p:cNvSpPr>
          <p:nvPr/>
        </p:nvSpPr>
        <p:spPr bwMode="auto">
          <a:xfrm>
            <a:off x="5791200" y="3200400"/>
            <a:ext cx="1371600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baseline="-25000" dirty="0" err="1" smtClean="0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= 0.48</a:t>
            </a:r>
            <a:endParaRPr lang="en-US" sz="1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14400" y="2514600"/>
            <a:ext cx="1428596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ea typeface="ＭＳ Ｐゴシック" pitchFamily="8" charset="-128"/>
                <a:cs typeface="Times New Roman" pitchFamily="18" charset="0"/>
              </a:rPr>
              <a:t>Major bleed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Line 21"/>
          <p:cNvSpPr>
            <a:spLocks noChangeShapeType="1"/>
          </p:cNvSpPr>
          <p:nvPr/>
        </p:nvSpPr>
        <p:spPr bwMode="auto">
          <a:xfrm flipH="1">
            <a:off x="4419600" y="3657600"/>
            <a:ext cx="889000" cy="1587"/>
          </a:xfrm>
          <a:prstGeom prst="line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2" name="Rectangle 45"/>
          <p:cNvSpPr>
            <a:spLocks noChangeArrowheads="1"/>
          </p:cNvSpPr>
          <p:nvPr/>
        </p:nvSpPr>
        <p:spPr bwMode="auto">
          <a:xfrm>
            <a:off x="4800600" y="3581400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38200" y="4038600"/>
            <a:ext cx="208903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ea typeface="ＭＳ Ｐゴシック" pitchFamily="8" charset="-128"/>
                <a:cs typeface="Times New Roman" pitchFamily="18" charset="0"/>
              </a:rPr>
              <a:t>Intracranial  Bleed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45"/>
          <p:cNvSpPr>
            <a:spLocks noChangeArrowheads="1"/>
          </p:cNvSpPr>
          <p:nvPr/>
        </p:nvSpPr>
        <p:spPr bwMode="auto">
          <a:xfrm>
            <a:off x="4038600" y="5181600"/>
            <a:ext cx="152400" cy="1524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981200" y="3048000"/>
            <a:ext cx="2082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CrCl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30-49ml/min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905000" y="3505200"/>
            <a:ext cx="19463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CrCl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≥50 ml/min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905000" y="4572000"/>
            <a:ext cx="2082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CrCl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30-49ml/min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81200" y="4953000"/>
            <a:ext cx="19463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CrCl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≥50 ml/min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Line 21"/>
          <p:cNvSpPr>
            <a:spLocks noChangeShapeType="1"/>
          </p:cNvSpPr>
          <p:nvPr/>
        </p:nvSpPr>
        <p:spPr bwMode="auto">
          <a:xfrm flipH="1">
            <a:off x="4343400" y="3200400"/>
            <a:ext cx="889000" cy="1587"/>
          </a:xfrm>
          <a:prstGeom prst="line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4" name="Rectangle 45"/>
          <p:cNvSpPr>
            <a:spLocks noChangeArrowheads="1"/>
          </p:cNvSpPr>
          <p:nvPr/>
        </p:nvSpPr>
        <p:spPr bwMode="auto">
          <a:xfrm>
            <a:off x="4724400" y="3124200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>
            <a:off x="3657600" y="5257800"/>
            <a:ext cx="106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292"/>
          <p:cNvSpPr>
            <a:spLocks noChangeArrowheads="1"/>
          </p:cNvSpPr>
          <p:nvPr/>
        </p:nvSpPr>
        <p:spPr bwMode="auto">
          <a:xfrm>
            <a:off x="152400" y="1371600"/>
            <a:ext cx="320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3000" u="sng" dirty="0" smtClean="0">
                <a:latin typeface="Times New Roman" pitchFamily="18" charset="0"/>
                <a:ea typeface="ＭＳ Ｐゴシック" pitchFamily="8" charset="-128"/>
                <a:cs typeface="Times New Roman" pitchFamily="18" charset="0"/>
              </a:rPr>
              <a:t>Bleeding outcome:</a:t>
            </a:r>
            <a:endParaRPr lang="en-US" sz="3000" u="sng" dirty="0">
              <a:latin typeface="Times New Roman" pitchFamily="18" charset="0"/>
              <a:ea typeface="ＭＳ Ｐゴシック" pitchFamily="8" charset="-128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209800" y="304800"/>
            <a:ext cx="508985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Rivaroxaban in CKD</a:t>
            </a:r>
          </a:p>
        </p:txBody>
      </p: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77AC-08AC-44D1-BC92-2FF8AA6FEF8E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Comparison between Anti-Platelets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81000" y="1600200"/>
          <a:ext cx="8382000" cy="47853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016265"/>
                <a:gridCol w="2171363"/>
                <a:gridCol w="2171363"/>
                <a:gridCol w="2023009"/>
              </a:tblGrid>
              <a:tr h="457200">
                <a:tc>
                  <a:txBody>
                    <a:bodyPr/>
                    <a:lstStyle/>
                    <a:p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Clopidogrel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Prasugrel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Ticagrelor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Pro-drug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Protein bind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High (98%)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Onset of action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 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30 min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30 min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DOA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24 hr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&gt; 3 days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24 hr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Dosage forms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PO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Doses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75mg daily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10mg daily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90mg bid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Indications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MI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PAD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MI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MI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Metabolism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CYP2C19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CYP3A4/5/2B6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CYP3A4/5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Half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life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 hr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2-15 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 hr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Elimination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50% in urine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68% in urine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26% in urine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77AC-08AC-44D1-BC92-2FF8AA6FEF8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905000"/>
            <a:ext cx="87630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Rate of stroke, systemic embolism risk &amp; bleeding episodes were higher in those with renal insuffiecency regardless of the treatment given</a:t>
            </a:r>
          </a:p>
          <a:p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But less bleeding occurred with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rivaroxaban</a:t>
            </a: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Adjust dose in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CrCl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30-49ml/min to avoid accumulation</a:t>
            </a:r>
          </a:p>
        </p:txBody>
      </p:sp>
      <p:sp>
        <p:nvSpPr>
          <p:cNvPr id="5" name="Down Arrow 4"/>
          <p:cNvSpPr/>
          <p:nvPr/>
        </p:nvSpPr>
        <p:spPr>
          <a:xfrm>
            <a:off x="4114800" y="3276600"/>
            <a:ext cx="457200" cy="9144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09800" y="304800"/>
            <a:ext cx="508985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Rivaroxaban in CKD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77AC-08AC-44D1-BC92-2FF8AA6FEF8E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4114800" y="4724400"/>
            <a:ext cx="457200" cy="9144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828800"/>
            <a:ext cx="8991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500" u="sng" dirty="0" smtClean="0">
                <a:latin typeface="Times New Roman" pitchFamily="18" charset="0"/>
                <a:cs typeface="Times New Roman" pitchFamily="18" charset="0"/>
              </a:rPr>
              <a:t>Pregnancy Category C </a:t>
            </a:r>
          </a:p>
          <a:p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There are no adequate or well-controlled studies for use in  </a:t>
            </a:r>
          </a:p>
          <a:p>
            <a:pPr lvl="1"/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    pregnant women</a:t>
            </a:r>
          </a:p>
          <a:p>
            <a:pPr>
              <a:buFont typeface="Wingdings" pitchFamily="2" charset="2"/>
              <a:buChar char="Ø"/>
            </a:pP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Dosing for pregnant women has not been established</a:t>
            </a:r>
          </a:p>
        </p:txBody>
      </p:sp>
      <p:sp>
        <p:nvSpPr>
          <p:cNvPr id="3" name="Rectangle 2"/>
          <p:cNvSpPr/>
          <p:nvPr/>
        </p:nvSpPr>
        <p:spPr>
          <a:xfrm>
            <a:off x="1981200" y="228600"/>
            <a:ext cx="6308137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Rivaroxaban in Pregnancy</a:t>
            </a:r>
            <a:endParaRPr lang="en-US" sz="4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77AC-08AC-44D1-BC92-2FF8AA6FEF8E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295400"/>
            <a:ext cx="8382000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Significantly with:</a:t>
            </a:r>
          </a:p>
          <a:p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Courier New" pitchFamily="49" charset="0"/>
              <a:buChar char="o"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CYP inhibitors:(increase levels 30-100%)</a:t>
            </a:r>
          </a:p>
          <a:p>
            <a:pPr lvl="4">
              <a:buFont typeface="Wingdings" pitchFamily="2" charset="2"/>
              <a:buChar char="ü"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 Ketoconazole</a:t>
            </a:r>
          </a:p>
          <a:p>
            <a:pPr lvl="4">
              <a:buFont typeface="Wingdings" pitchFamily="2" charset="2"/>
              <a:buChar char="ü"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Ritonavir</a:t>
            </a: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4">
              <a:buFont typeface="Wingdings" pitchFamily="2" charset="2"/>
              <a:buChar char="ü"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Macrolids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clarithromycin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&amp; erythromycin)</a:t>
            </a:r>
          </a:p>
          <a:p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Courier New" pitchFamily="49" charset="0"/>
              <a:buChar char="o"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CYP inducers: (decrease levels 50%)</a:t>
            </a:r>
          </a:p>
          <a:p>
            <a:pPr lvl="4">
              <a:buFont typeface="Wingdings" pitchFamily="2" charset="2"/>
              <a:buChar char="ü"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Rifampicin</a:t>
            </a:r>
          </a:p>
          <a:p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No DDI with H2blockers &amp; antacids</a:t>
            </a:r>
          </a:p>
          <a:p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No information on PPIs</a:t>
            </a:r>
          </a:p>
          <a:p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Recommended to be taken with food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228600"/>
            <a:ext cx="63834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Rivaroxaban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-Drug Interaction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77AC-08AC-44D1-BC92-2FF8AA6FEF8E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228600"/>
            <a:ext cx="455175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ARISTOTLE Trial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876800" y="4343400"/>
            <a:ext cx="2667000" cy="800219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  <a:headEnd/>
            <a:tailEnd/>
          </a:ln>
          <a:extLst>
            <a:ext uri="{909E8E84-426E-40DD-AFC4-6F175D3DCCD1}"/>
            <a:ext uri="{AF507438-7753-43E0-B8FC-AC1667EBCBE1}"/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tIns="91440" bIns="91440">
            <a:spAutoFit/>
          </a:bodyPr>
          <a:lstStyle/>
          <a:p>
            <a:pPr algn="ctr" eaLnBrk="0" hangingPunct="0"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Warfarin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0" hangingPunct="0"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(target INR 2-3)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09600" y="4298950"/>
            <a:ext cx="3657600" cy="800219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  <a:headEnd/>
            <a:tailEnd/>
          </a:ln>
          <a:extLst>
            <a:ext uri="{909E8E84-426E-40DD-AFC4-6F175D3DCCD1}"/>
            <a:ext uri="{AF507438-7753-43E0-B8FC-AC1667EBCBE1}"/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tIns="91440" bIns="91440" anchor="ctr" anchorCtr="1">
            <a:spAutoFit/>
          </a:bodyPr>
          <a:lstStyle/>
          <a:p>
            <a:pPr algn="ctr" eaLnBrk="0" hangingPunct="0"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Apixaban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5 mg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PO bid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(2.5 mg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bid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 selected patients)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057400" y="5486400"/>
            <a:ext cx="5508431" cy="892552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tIns="91440" bIns="91440" anchor="ctr" anchorCtr="1">
            <a:spAutoFit/>
          </a:bodyPr>
          <a:lstStyle/>
          <a:p>
            <a:pPr eaLnBrk="0" hangingPunct="0">
              <a:spcBef>
                <a:spcPct val="30000"/>
              </a:spcBef>
              <a:defRPr/>
            </a:pP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Efficacy </a:t>
            </a:r>
            <a:r>
              <a:rPr lang="en-US" sz="2000" u="sng" dirty="0">
                <a:latin typeface="Times New Roman" pitchFamily="18" charset="0"/>
                <a:cs typeface="Times New Roman" pitchFamily="18" charset="0"/>
              </a:rPr>
              <a:t>outcome: 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troke or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systemic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embolism risk</a:t>
            </a:r>
          </a:p>
          <a:p>
            <a:pPr eaLnBrk="0" hangingPunct="0">
              <a:spcBef>
                <a:spcPct val="30000"/>
              </a:spcBef>
              <a:defRPr/>
            </a:pP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Safety outcome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Risk of major bleeding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429000" y="2590800"/>
            <a:ext cx="2209800" cy="70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487" tIns="44450" rIns="90487" bIns="44450">
            <a:spAutoFit/>
          </a:bodyPr>
          <a:lstStyle/>
          <a:p>
            <a:pPr algn="ctr" eaLnBrk="0" hangingPunct="0"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Randomized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ouble blind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2"/>
          <p:cNvCxnSpPr>
            <a:cxnSpLocks noChangeShapeType="1"/>
          </p:cNvCxnSpPr>
          <p:nvPr/>
        </p:nvCxnSpPr>
        <p:spPr bwMode="auto">
          <a:xfrm flipH="1">
            <a:off x="3733800" y="3459163"/>
            <a:ext cx="723900" cy="812800"/>
          </a:xfrm>
          <a:prstGeom prst="straightConnector1">
            <a:avLst/>
          </a:prstGeom>
          <a:noFill/>
          <a:ln w="57150" algn="ctr">
            <a:solidFill>
              <a:srgbClr val="92D050"/>
            </a:solidFill>
            <a:round/>
            <a:headEnd/>
            <a:tailEnd type="triangle" w="lg" len="med"/>
          </a:ln>
        </p:spPr>
      </p:cxnSp>
      <p:cxnSp>
        <p:nvCxnSpPr>
          <p:cNvPr id="11" name="Straight Arrow Connector 13"/>
          <p:cNvCxnSpPr>
            <a:cxnSpLocks noChangeShapeType="1"/>
          </p:cNvCxnSpPr>
          <p:nvPr/>
        </p:nvCxnSpPr>
        <p:spPr bwMode="auto">
          <a:xfrm>
            <a:off x="4435475" y="3444875"/>
            <a:ext cx="746125" cy="827088"/>
          </a:xfrm>
          <a:prstGeom prst="straightConnector1">
            <a:avLst/>
          </a:prstGeom>
          <a:noFill/>
          <a:ln w="57150" algn="ctr">
            <a:solidFill>
              <a:srgbClr val="92D050"/>
            </a:solidFill>
            <a:round/>
            <a:headEnd/>
            <a:tailEnd type="triangle" w="lg" len="med"/>
          </a:ln>
        </p:spPr>
      </p:cxnSp>
      <p:sp>
        <p:nvSpPr>
          <p:cNvPr id="15" name="TextBox 14"/>
          <p:cNvSpPr txBox="1"/>
          <p:nvPr/>
        </p:nvSpPr>
        <p:spPr>
          <a:xfrm>
            <a:off x="5943600" y="2590800"/>
            <a:ext cx="2925801" cy="9233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Exclusion criteria: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Mechanical prosthetic valve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Severe renal insufficiency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8200" y="2209800"/>
            <a:ext cx="2146421" cy="175432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Inclusion criteria: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Age ≥ 75 yr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Prior stroke/TIA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HF or LVEF ≤ 40%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HTN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1295400"/>
            <a:ext cx="22910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u="sng" dirty="0" smtClean="0">
                <a:latin typeface="Times New Roman" pitchFamily="18" charset="0"/>
                <a:cs typeface="Times New Roman" pitchFamily="18" charset="0"/>
              </a:rPr>
              <a:t>Study design:</a:t>
            </a:r>
            <a:endParaRPr lang="en-US" sz="3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77AC-08AC-44D1-BC92-2FF8AA6FEF8E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315913"/>
            <a:ext cx="7010400" cy="6159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51"/>
          <p:cNvSpPr>
            <a:spLocks noChangeArrowheads="1"/>
          </p:cNvSpPr>
          <p:nvPr/>
        </p:nvSpPr>
        <p:spPr bwMode="auto">
          <a:xfrm>
            <a:off x="152400" y="1295400"/>
            <a:ext cx="6705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3000" u="sng" dirty="0" smtClean="0">
                <a:latin typeface="Times New Roman" pitchFamily="18" charset="0"/>
                <a:ea typeface="ＭＳ Ｐゴシック" pitchFamily="8" charset="-128"/>
                <a:cs typeface="Times New Roman" pitchFamily="18" charset="0"/>
              </a:rPr>
              <a:t>Efficacy outcome </a:t>
            </a:r>
            <a:r>
              <a:rPr lang="en-US" sz="2000" u="sng" dirty="0" smtClean="0">
                <a:latin typeface="Times New Roman" pitchFamily="18" charset="0"/>
                <a:ea typeface="ＭＳ Ｐゴシック" pitchFamily="8" charset="-128"/>
                <a:cs typeface="Times New Roman" pitchFamily="18" charset="0"/>
              </a:rPr>
              <a:t>(non-inferiority)</a:t>
            </a:r>
            <a:r>
              <a:rPr lang="en-US" sz="3000" u="sng" dirty="0" smtClean="0">
                <a:latin typeface="Times New Roman" pitchFamily="18" charset="0"/>
                <a:ea typeface="ＭＳ Ｐゴシック" pitchFamily="8" charset="-128"/>
                <a:cs typeface="Times New Roman" pitchFamily="18" charset="0"/>
              </a:rPr>
              <a:t>: </a:t>
            </a:r>
            <a:endParaRPr lang="en-US" sz="3000" u="sng" dirty="0">
              <a:latin typeface="Times New Roman" pitchFamily="18" charset="0"/>
              <a:ea typeface="ＭＳ Ｐゴシック" pitchFamily="8" charset="-128"/>
              <a:cs typeface="Times New Roman" pitchFamily="18" charset="0"/>
            </a:endParaRPr>
          </a:p>
        </p:txBody>
      </p:sp>
      <p:sp>
        <p:nvSpPr>
          <p:cNvPr id="78" name="Text Box 88"/>
          <p:cNvSpPr txBox="1">
            <a:spLocks noChangeArrowheads="1"/>
          </p:cNvSpPr>
          <p:nvPr/>
        </p:nvSpPr>
        <p:spPr bwMode="auto">
          <a:xfrm>
            <a:off x="7162800" y="2743200"/>
            <a:ext cx="1045777" cy="40229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P&lt;0.001</a:t>
            </a:r>
            <a:endParaRPr lang="en-GB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6043" y="2743200"/>
            <a:ext cx="4851957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" name="TextBox 102"/>
          <p:cNvSpPr txBox="1"/>
          <p:nvPr/>
        </p:nvSpPr>
        <p:spPr>
          <a:xfrm rot="16200000">
            <a:off x="898189" y="4502559"/>
            <a:ext cx="162095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Events (%)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886200" y="6248400"/>
            <a:ext cx="108715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Months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304800"/>
            <a:ext cx="639521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ARISTOTLE Trial Results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77AC-08AC-44D1-BC92-2FF8AA6FEF8E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48000"/>
            <a:ext cx="4689413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 rot="16200000">
            <a:off x="-321011" y="4273959"/>
            <a:ext cx="162095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Events (%)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6019800"/>
            <a:ext cx="108715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Months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88"/>
          <p:cNvSpPr txBox="1">
            <a:spLocks noChangeArrowheads="1"/>
          </p:cNvSpPr>
          <p:nvPr/>
        </p:nvSpPr>
        <p:spPr bwMode="auto">
          <a:xfrm>
            <a:off x="1143000" y="2743200"/>
            <a:ext cx="1045777" cy="40229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P&lt;0.001</a:t>
            </a:r>
            <a:endParaRPr lang="en-GB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51"/>
          <p:cNvSpPr>
            <a:spLocks noChangeArrowheads="1"/>
          </p:cNvSpPr>
          <p:nvPr/>
        </p:nvSpPr>
        <p:spPr bwMode="auto">
          <a:xfrm>
            <a:off x="152400" y="1295400"/>
            <a:ext cx="6705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3000" u="sng" dirty="0" smtClean="0">
                <a:latin typeface="Times New Roman" pitchFamily="18" charset="0"/>
                <a:ea typeface="ＭＳ Ｐゴシック" pitchFamily="8" charset="-128"/>
                <a:cs typeface="Times New Roman" pitchFamily="18" charset="0"/>
              </a:rPr>
              <a:t>Bleeding outcome:</a:t>
            </a:r>
            <a:endParaRPr lang="en-US" sz="3000" u="sng" dirty="0">
              <a:latin typeface="Times New Roman" pitchFamily="18" charset="0"/>
              <a:ea typeface="ＭＳ Ｐゴシック" pitchFamily="8" charset="-128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0" y="3048000"/>
            <a:ext cx="3001639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All types of bleeding were significantly less with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apixaban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u="sng" dirty="0" smtClean="0">
                <a:latin typeface="Times New Roman" pitchFamily="18" charset="0"/>
                <a:cs typeface="Times New Roman" pitchFamily="18" charset="0"/>
              </a:rPr>
              <a:t>except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GI bleed (p=0.73)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304800"/>
            <a:ext cx="639521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ARISTOTLE Trial Results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77AC-08AC-44D1-BC92-2FF8AA6FEF8E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981200"/>
            <a:ext cx="89916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Patients with ACS, treatment with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apixaban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warfarin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500" u="sng" dirty="0" smtClean="0">
                <a:latin typeface="Times New Roman" pitchFamily="18" charset="0"/>
                <a:cs typeface="Times New Roman" pitchFamily="18" charset="0"/>
              </a:rPr>
              <a:t>Significantly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reduces rate of </a:t>
            </a:r>
            <a:r>
              <a:rPr lang="en-US" sz="25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stroke or non-CNS systemic </a:t>
            </a:r>
          </a:p>
          <a:p>
            <a:pPr lvl="1"/>
            <a:r>
              <a:rPr lang="en-US" sz="25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   embolism risk</a:t>
            </a:r>
          </a:p>
          <a:p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500" u="sng" dirty="0" smtClean="0">
                <a:latin typeface="Times New Roman" pitchFamily="18" charset="0"/>
                <a:cs typeface="Times New Roman" pitchFamily="18" charset="0"/>
              </a:rPr>
              <a:t>Significantly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decreases the rate of major &amp; non-major    </a:t>
            </a:r>
          </a:p>
          <a:p>
            <a:pPr lvl="1"/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    bleeding</a:t>
            </a:r>
          </a:p>
          <a:p>
            <a:pPr lvl="5"/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lvl="5">
              <a:buFont typeface="Wingdings" pitchFamily="2" charset="2"/>
              <a:buChar char="ü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Except GI bleeding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304800"/>
            <a:ext cx="639521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ARISTOTLE Trial Results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77AC-08AC-44D1-BC92-2FF8AA6FEF8E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228600"/>
            <a:ext cx="617989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Apixaban in Specific Populations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981200"/>
            <a:ext cx="5497018" cy="3554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Elderly (≥ 75 yr)</a:t>
            </a:r>
          </a:p>
          <a:p>
            <a:pPr>
              <a:buFont typeface="Wingdings" pitchFamily="2" charset="2"/>
              <a:buChar char="Ø"/>
            </a:pP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Patient with low body weight (&lt; 60kg)</a:t>
            </a:r>
          </a:p>
          <a:p>
            <a:pPr>
              <a:buFont typeface="Wingdings" pitchFamily="2" charset="2"/>
              <a:buChar char="Ø"/>
            </a:pP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Patient with renal impairment</a:t>
            </a:r>
          </a:p>
          <a:p>
            <a:pPr>
              <a:buFont typeface="Wingdings" pitchFamily="2" charset="2"/>
              <a:buChar char="Ø"/>
            </a:pP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Obese </a:t>
            </a:r>
          </a:p>
          <a:p>
            <a:pPr>
              <a:buFont typeface="Wingdings" pitchFamily="2" charset="2"/>
              <a:buChar char="Ø"/>
            </a:pP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Pregnancy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77AC-08AC-44D1-BC92-2FF8AA6FEF8E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152400"/>
            <a:ext cx="486543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dirty="0" err="1" smtClean="0">
                <a:latin typeface="Times New Roman" pitchFamily="18" charset="0"/>
                <a:cs typeface="Times New Roman" pitchFamily="18" charset="0"/>
              </a:rPr>
              <a:t>Apixaban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in Elderly</a:t>
            </a:r>
            <a:endParaRPr lang="en-US" sz="45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371600"/>
            <a:ext cx="163217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u="sng" dirty="0" smtClean="0">
                <a:latin typeface="Times New Roman" pitchFamily="18" charset="0"/>
                <a:cs typeface="Times New Roman" pitchFamily="18" charset="0"/>
              </a:rPr>
              <a:t>Results:</a:t>
            </a:r>
            <a:endParaRPr lang="en-US" sz="35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flipV="1">
            <a:off x="2813051" y="5702300"/>
            <a:ext cx="1588" cy="381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V="1">
            <a:off x="3422651" y="5702300"/>
            <a:ext cx="1588" cy="381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V="1">
            <a:off x="3956051" y="5702300"/>
            <a:ext cx="1588" cy="381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V="1">
            <a:off x="4413251" y="5702300"/>
            <a:ext cx="1588" cy="381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V="1">
            <a:off x="7562851" y="5702300"/>
            <a:ext cx="1588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 flipV="1">
            <a:off x="3581400" y="5638800"/>
            <a:ext cx="1588" cy="1270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 flipV="1">
            <a:off x="4800601" y="5715000"/>
            <a:ext cx="1588" cy="127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 flipV="1">
            <a:off x="7562851" y="5702300"/>
            <a:ext cx="1588" cy="127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34"/>
          <p:cNvSpPr>
            <a:spLocks noChangeArrowheads="1"/>
          </p:cNvSpPr>
          <p:nvPr/>
        </p:nvSpPr>
        <p:spPr bwMode="auto">
          <a:xfrm>
            <a:off x="2819400" y="3124200"/>
            <a:ext cx="7035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65-75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38"/>
          <p:cNvSpPr>
            <a:spLocks noChangeArrowheads="1"/>
          </p:cNvSpPr>
          <p:nvPr/>
        </p:nvSpPr>
        <p:spPr bwMode="auto">
          <a:xfrm>
            <a:off x="3429000" y="5715000"/>
            <a:ext cx="32060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0.5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39"/>
          <p:cNvSpPr>
            <a:spLocks noChangeArrowheads="1"/>
          </p:cNvSpPr>
          <p:nvPr/>
        </p:nvSpPr>
        <p:spPr bwMode="auto">
          <a:xfrm>
            <a:off x="4800601" y="5715000"/>
            <a:ext cx="1282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40"/>
          <p:cNvSpPr>
            <a:spLocks noChangeArrowheads="1"/>
          </p:cNvSpPr>
          <p:nvPr/>
        </p:nvSpPr>
        <p:spPr bwMode="auto">
          <a:xfrm>
            <a:off x="7543800" y="5791200"/>
            <a:ext cx="1282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42"/>
          <p:cNvSpPr>
            <a:spLocks noChangeArrowheads="1"/>
          </p:cNvSpPr>
          <p:nvPr/>
        </p:nvSpPr>
        <p:spPr bwMode="auto">
          <a:xfrm>
            <a:off x="2057400" y="3276600"/>
            <a:ext cx="533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Age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Group 58"/>
          <p:cNvGrpSpPr>
            <a:grpSpLocks/>
          </p:cNvGrpSpPr>
          <p:nvPr/>
        </p:nvGrpSpPr>
        <p:grpSpPr bwMode="auto">
          <a:xfrm>
            <a:off x="2455864" y="5919788"/>
            <a:ext cx="2247900" cy="96837"/>
            <a:chOff x="1010" y="3951"/>
            <a:chExt cx="1496" cy="64"/>
          </a:xfrm>
          <a:noFill/>
        </p:grpSpPr>
        <p:sp>
          <p:nvSpPr>
            <p:cNvPr id="34" name="Freeform 59"/>
            <p:cNvSpPr>
              <a:spLocks/>
            </p:cNvSpPr>
            <p:nvPr/>
          </p:nvSpPr>
          <p:spPr bwMode="auto">
            <a:xfrm>
              <a:off x="1010" y="3951"/>
              <a:ext cx="64" cy="64"/>
            </a:xfrm>
            <a:custGeom>
              <a:avLst/>
              <a:gdLst>
                <a:gd name="T0" fmla="*/ 64 w 64"/>
                <a:gd name="T1" fmla="*/ 64 h 64"/>
                <a:gd name="T2" fmla="*/ 64 w 64"/>
                <a:gd name="T3" fmla="*/ 0 h 64"/>
                <a:gd name="T4" fmla="*/ 0 w 64"/>
                <a:gd name="T5" fmla="*/ 32 h 64"/>
                <a:gd name="T6" fmla="*/ 64 w 64"/>
                <a:gd name="T7" fmla="*/ 64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64"/>
                <a:gd name="T14" fmla="*/ 64 w 64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64">
                  <a:moveTo>
                    <a:pt x="64" y="64"/>
                  </a:moveTo>
                  <a:lnTo>
                    <a:pt x="64" y="0"/>
                  </a:lnTo>
                  <a:lnTo>
                    <a:pt x="0" y="32"/>
                  </a:lnTo>
                  <a:lnTo>
                    <a:pt x="64" y="64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Line 60"/>
            <p:cNvSpPr>
              <a:spLocks noChangeShapeType="1"/>
            </p:cNvSpPr>
            <p:nvPr/>
          </p:nvSpPr>
          <p:spPr bwMode="auto">
            <a:xfrm>
              <a:off x="1074" y="3983"/>
              <a:ext cx="1432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6" name="Group 61"/>
          <p:cNvGrpSpPr>
            <a:grpSpLocks/>
          </p:cNvGrpSpPr>
          <p:nvPr/>
        </p:nvGrpSpPr>
        <p:grpSpPr bwMode="auto">
          <a:xfrm>
            <a:off x="5049839" y="5919788"/>
            <a:ext cx="2233612" cy="95250"/>
            <a:chOff x="2858" y="3951"/>
            <a:chExt cx="1496" cy="64"/>
          </a:xfrm>
          <a:noFill/>
        </p:grpSpPr>
        <p:sp>
          <p:nvSpPr>
            <p:cNvPr id="37" name="Freeform 62"/>
            <p:cNvSpPr>
              <a:spLocks/>
            </p:cNvSpPr>
            <p:nvPr/>
          </p:nvSpPr>
          <p:spPr bwMode="auto">
            <a:xfrm>
              <a:off x="4290" y="3951"/>
              <a:ext cx="64" cy="64"/>
            </a:xfrm>
            <a:custGeom>
              <a:avLst/>
              <a:gdLst>
                <a:gd name="T0" fmla="*/ 0 w 64"/>
                <a:gd name="T1" fmla="*/ 0 h 64"/>
                <a:gd name="T2" fmla="*/ 0 w 64"/>
                <a:gd name="T3" fmla="*/ 64 h 64"/>
                <a:gd name="T4" fmla="*/ 64 w 64"/>
                <a:gd name="T5" fmla="*/ 32 h 64"/>
                <a:gd name="T6" fmla="*/ 0 w 64"/>
                <a:gd name="T7" fmla="*/ 0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64"/>
                <a:gd name="T14" fmla="*/ 64 w 64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64">
                  <a:moveTo>
                    <a:pt x="0" y="0"/>
                  </a:moveTo>
                  <a:lnTo>
                    <a:pt x="0" y="64"/>
                  </a:lnTo>
                  <a:lnTo>
                    <a:pt x="64" y="3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Line 63"/>
            <p:cNvSpPr>
              <a:spLocks noChangeShapeType="1"/>
            </p:cNvSpPr>
            <p:nvPr/>
          </p:nvSpPr>
          <p:spPr bwMode="auto">
            <a:xfrm flipH="1">
              <a:off x="2858" y="3983"/>
              <a:ext cx="1432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9" name="Rectangle 64"/>
          <p:cNvSpPr>
            <a:spLocks noChangeArrowheads="1"/>
          </p:cNvSpPr>
          <p:nvPr/>
        </p:nvSpPr>
        <p:spPr bwMode="auto">
          <a:xfrm>
            <a:off x="2743201" y="5943600"/>
            <a:ext cx="18162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Apixaban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Better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65"/>
          <p:cNvSpPr>
            <a:spLocks noChangeArrowheads="1"/>
          </p:cNvSpPr>
          <p:nvPr/>
        </p:nvSpPr>
        <p:spPr bwMode="auto">
          <a:xfrm>
            <a:off x="5334001" y="5943600"/>
            <a:ext cx="17715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Warfarin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Better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66"/>
          <p:cNvSpPr>
            <a:spLocks noChangeArrowheads="1"/>
          </p:cNvSpPr>
          <p:nvPr/>
        </p:nvSpPr>
        <p:spPr bwMode="auto">
          <a:xfrm>
            <a:off x="4724401" y="6019800"/>
            <a:ext cx="3847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HR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 Box 70"/>
          <p:cNvSpPr txBox="1">
            <a:spLocks noChangeArrowheads="1"/>
          </p:cNvSpPr>
          <p:nvPr/>
        </p:nvSpPr>
        <p:spPr bwMode="auto">
          <a:xfrm>
            <a:off x="7543800" y="4724400"/>
            <a:ext cx="993775" cy="3667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0.18</a:t>
            </a:r>
            <a:endParaRPr lang="en-US" sz="1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Line 5"/>
          <p:cNvSpPr>
            <a:spLocks noChangeShapeType="1"/>
          </p:cNvSpPr>
          <p:nvPr/>
        </p:nvSpPr>
        <p:spPr bwMode="auto">
          <a:xfrm flipV="1">
            <a:off x="4800600" y="1981200"/>
            <a:ext cx="45719" cy="37211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8" name="Line 21"/>
          <p:cNvSpPr>
            <a:spLocks noChangeShapeType="1"/>
          </p:cNvSpPr>
          <p:nvPr/>
        </p:nvSpPr>
        <p:spPr bwMode="auto">
          <a:xfrm flipH="1">
            <a:off x="3733800" y="5334000"/>
            <a:ext cx="889000" cy="1587"/>
          </a:xfrm>
          <a:prstGeom prst="line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50" name="Rectangle 28"/>
          <p:cNvSpPr>
            <a:spLocks noChangeArrowheads="1"/>
          </p:cNvSpPr>
          <p:nvPr/>
        </p:nvSpPr>
        <p:spPr bwMode="auto">
          <a:xfrm>
            <a:off x="4572000" y="4648200"/>
            <a:ext cx="127000" cy="127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1" name="Rectangle 34"/>
          <p:cNvSpPr>
            <a:spLocks noChangeArrowheads="1"/>
          </p:cNvSpPr>
          <p:nvPr/>
        </p:nvSpPr>
        <p:spPr bwMode="auto">
          <a:xfrm>
            <a:off x="2971800" y="4572000"/>
            <a:ext cx="4199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65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35"/>
          <p:cNvSpPr>
            <a:spLocks noChangeArrowheads="1"/>
          </p:cNvSpPr>
          <p:nvPr/>
        </p:nvSpPr>
        <p:spPr bwMode="auto">
          <a:xfrm>
            <a:off x="2971800" y="5181600"/>
            <a:ext cx="3574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≥75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42"/>
          <p:cNvSpPr>
            <a:spLocks noChangeArrowheads="1"/>
          </p:cNvSpPr>
          <p:nvPr/>
        </p:nvSpPr>
        <p:spPr bwMode="auto">
          <a:xfrm>
            <a:off x="2057400" y="4876800"/>
            <a:ext cx="3847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Age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45"/>
          <p:cNvSpPr>
            <a:spLocks noChangeArrowheads="1"/>
          </p:cNvSpPr>
          <p:nvPr/>
        </p:nvSpPr>
        <p:spPr bwMode="auto">
          <a:xfrm>
            <a:off x="4114800" y="5257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56" name="Rectangle 35"/>
          <p:cNvSpPr>
            <a:spLocks noChangeArrowheads="1"/>
          </p:cNvSpPr>
          <p:nvPr/>
        </p:nvSpPr>
        <p:spPr bwMode="auto">
          <a:xfrm>
            <a:off x="2895600" y="3429000"/>
            <a:ext cx="3574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≥75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2514600" y="5715000"/>
            <a:ext cx="5257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4114800" y="4724400"/>
            <a:ext cx="1143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5" name="Text Box 70"/>
          <p:cNvSpPr txBox="1">
            <a:spLocks noChangeArrowheads="1"/>
          </p:cNvSpPr>
          <p:nvPr/>
        </p:nvSpPr>
        <p:spPr bwMode="auto">
          <a:xfrm>
            <a:off x="7467600" y="2895600"/>
            <a:ext cx="993775" cy="3667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= 0.12</a:t>
            </a:r>
            <a:endParaRPr lang="en-US" sz="1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81000" y="2286000"/>
            <a:ext cx="2341795" cy="4462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300" dirty="0" smtClean="0">
                <a:latin typeface="Times New Roman" pitchFamily="18" charset="0"/>
                <a:ea typeface="ＭＳ Ｐゴシック" pitchFamily="8" charset="-128"/>
                <a:cs typeface="Times New Roman" pitchFamily="18" charset="0"/>
              </a:rPr>
              <a:t>Efficacy outcome </a:t>
            </a:r>
            <a:endParaRPr lang="en-US" sz="2300" dirty="0"/>
          </a:p>
        </p:txBody>
      </p:sp>
      <p:sp>
        <p:nvSpPr>
          <p:cNvPr id="67" name="Rectangle 66"/>
          <p:cNvSpPr/>
          <p:nvPr/>
        </p:nvSpPr>
        <p:spPr>
          <a:xfrm>
            <a:off x="381000" y="3962400"/>
            <a:ext cx="2340705" cy="4462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300" dirty="0" smtClean="0">
                <a:latin typeface="Times New Roman" pitchFamily="18" charset="0"/>
                <a:ea typeface="ＭＳ Ｐゴシック" pitchFamily="8" charset="-128"/>
                <a:cs typeface="Times New Roman" pitchFamily="18" charset="0"/>
              </a:rPr>
              <a:t>Bleeding outcome</a:t>
            </a:r>
            <a:endParaRPr lang="en-US" sz="2300" dirty="0"/>
          </a:p>
        </p:txBody>
      </p:sp>
      <p:sp>
        <p:nvSpPr>
          <p:cNvPr id="68" name="Line 21"/>
          <p:cNvSpPr>
            <a:spLocks noChangeShapeType="1"/>
          </p:cNvSpPr>
          <p:nvPr/>
        </p:nvSpPr>
        <p:spPr bwMode="auto">
          <a:xfrm flipH="1">
            <a:off x="3810000" y="3581400"/>
            <a:ext cx="889000" cy="1587"/>
          </a:xfrm>
          <a:prstGeom prst="line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69" name="Rectangle 28"/>
          <p:cNvSpPr>
            <a:spLocks noChangeArrowheads="1"/>
          </p:cNvSpPr>
          <p:nvPr/>
        </p:nvSpPr>
        <p:spPr bwMode="auto">
          <a:xfrm>
            <a:off x="4343400" y="3276600"/>
            <a:ext cx="127000" cy="127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0" name="Rectangle 45"/>
          <p:cNvSpPr>
            <a:spLocks noChangeArrowheads="1"/>
          </p:cNvSpPr>
          <p:nvPr/>
        </p:nvSpPr>
        <p:spPr bwMode="auto">
          <a:xfrm>
            <a:off x="4191000" y="3505200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cxnSp>
        <p:nvCxnSpPr>
          <p:cNvPr id="71" name="Straight Connector 70"/>
          <p:cNvCxnSpPr/>
          <p:nvPr/>
        </p:nvCxnSpPr>
        <p:spPr>
          <a:xfrm>
            <a:off x="3962400" y="3352800"/>
            <a:ext cx="762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2" name="Rectangle 34"/>
          <p:cNvSpPr>
            <a:spLocks noChangeArrowheads="1"/>
          </p:cNvSpPr>
          <p:nvPr/>
        </p:nvSpPr>
        <p:spPr bwMode="auto">
          <a:xfrm>
            <a:off x="2819400" y="4876800"/>
            <a:ext cx="7035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65-75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Line 21"/>
          <p:cNvSpPr>
            <a:spLocks noChangeShapeType="1"/>
          </p:cNvSpPr>
          <p:nvPr/>
        </p:nvSpPr>
        <p:spPr bwMode="auto">
          <a:xfrm flipH="1">
            <a:off x="4648200" y="3124200"/>
            <a:ext cx="889000" cy="1587"/>
          </a:xfrm>
          <a:prstGeom prst="line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76" name="Rectangle 45"/>
          <p:cNvSpPr>
            <a:spLocks noChangeArrowheads="1"/>
          </p:cNvSpPr>
          <p:nvPr/>
        </p:nvSpPr>
        <p:spPr bwMode="auto">
          <a:xfrm>
            <a:off x="4953000" y="3048000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77" name="Rectangle 34"/>
          <p:cNvSpPr>
            <a:spLocks noChangeArrowheads="1"/>
          </p:cNvSpPr>
          <p:nvPr/>
        </p:nvSpPr>
        <p:spPr bwMode="auto">
          <a:xfrm>
            <a:off x="2895600" y="2819400"/>
            <a:ext cx="4199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65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Line 21"/>
          <p:cNvSpPr>
            <a:spLocks noChangeShapeType="1"/>
          </p:cNvSpPr>
          <p:nvPr/>
        </p:nvSpPr>
        <p:spPr bwMode="auto">
          <a:xfrm flipH="1">
            <a:off x="3962400" y="5105400"/>
            <a:ext cx="889000" cy="1587"/>
          </a:xfrm>
          <a:prstGeom prst="line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79" name="Rectangle 45"/>
          <p:cNvSpPr>
            <a:spLocks noChangeArrowheads="1"/>
          </p:cNvSpPr>
          <p:nvPr/>
        </p:nvSpPr>
        <p:spPr bwMode="auto">
          <a:xfrm>
            <a:off x="4343400" y="5029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57" name="Slide Number Placeholder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77AC-08AC-44D1-BC92-2FF8AA6FEF8E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/>
          <p:cNvSpPr>
            <a:spLocks noChangeShapeType="1"/>
          </p:cNvSpPr>
          <p:nvPr/>
        </p:nvSpPr>
        <p:spPr bwMode="auto">
          <a:xfrm flipV="1">
            <a:off x="2813051" y="5930900"/>
            <a:ext cx="1588" cy="381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Line 8"/>
          <p:cNvSpPr>
            <a:spLocks noChangeShapeType="1"/>
          </p:cNvSpPr>
          <p:nvPr/>
        </p:nvSpPr>
        <p:spPr bwMode="auto">
          <a:xfrm flipV="1">
            <a:off x="3422651" y="5930900"/>
            <a:ext cx="1588" cy="381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 flipV="1">
            <a:off x="3956051" y="5930900"/>
            <a:ext cx="1588" cy="381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 flipV="1">
            <a:off x="4413251" y="5930900"/>
            <a:ext cx="1588" cy="381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 flipV="1">
            <a:off x="7562851" y="5930900"/>
            <a:ext cx="1588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 flipV="1">
            <a:off x="3581400" y="5867400"/>
            <a:ext cx="1588" cy="1270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ine 14"/>
          <p:cNvSpPr>
            <a:spLocks noChangeShapeType="1"/>
          </p:cNvSpPr>
          <p:nvPr/>
        </p:nvSpPr>
        <p:spPr bwMode="auto">
          <a:xfrm flipV="1">
            <a:off x="4800601" y="5943600"/>
            <a:ext cx="1588" cy="127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ine 15"/>
          <p:cNvSpPr>
            <a:spLocks noChangeShapeType="1"/>
          </p:cNvSpPr>
          <p:nvPr/>
        </p:nvSpPr>
        <p:spPr bwMode="auto">
          <a:xfrm flipV="1">
            <a:off x="7562851" y="5930900"/>
            <a:ext cx="1588" cy="127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8"/>
          <p:cNvSpPr>
            <a:spLocks noChangeArrowheads="1"/>
          </p:cNvSpPr>
          <p:nvPr/>
        </p:nvSpPr>
        <p:spPr bwMode="auto">
          <a:xfrm>
            <a:off x="3429000" y="5943600"/>
            <a:ext cx="32060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0.5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39"/>
          <p:cNvSpPr>
            <a:spLocks noChangeArrowheads="1"/>
          </p:cNvSpPr>
          <p:nvPr/>
        </p:nvSpPr>
        <p:spPr bwMode="auto">
          <a:xfrm>
            <a:off x="4800601" y="5943600"/>
            <a:ext cx="1282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40"/>
          <p:cNvSpPr>
            <a:spLocks noChangeArrowheads="1"/>
          </p:cNvSpPr>
          <p:nvPr/>
        </p:nvSpPr>
        <p:spPr bwMode="auto">
          <a:xfrm>
            <a:off x="7543800" y="6019800"/>
            <a:ext cx="1282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58"/>
          <p:cNvGrpSpPr>
            <a:grpSpLocks/>
          </p:cNvGrpSpPr>
          <p:nvPr/>
        </p:nvGrpSpPr>
        <p:grpSpPr bwMode="auto">
          <a:xfrm>
            <a:off x="2455864" y="6148388"/>
            <a:ext cx="2247900" cy="96837"/>
            <a:chOff x="1010" y="3951"/>
            <a:chExt cx="1496" cy="64"/>
          </a:xfrm>
          <a:noFill/>
        </p:grpSpPr>
        <p:sp>
          <p:nvSpPr>
            <p:cNvPr id="16" name="Freeform 59"/>
            <p:cNvSpPr>
              <a:spLocks/>
            </p:cNvSpPr>
            <p:nvPr/>
          </p:nvSpPr>
          <p:spPr bwMode="auto">
            <a:xfrm>
              <a:off x="1010" y="3951"/>
              <a:ext cx="64" cy="64"/>
            </a:xfrm>
            <a:custGeom>
              <a:avLst/>
              <a:gdLst>
                <a:gd name="T0" fmla="*/ 64 w 64"/>
                <a:gd name="T1" fmla="*/ 64 h 64"/>
                <a:gd name="T2" fmla="*/ 64 w 64"/>
                <a:gd name="T3" fmla="*/ 0 h 64"/>
                <a:gd name="T4" fmla="*/ 0 w 64"/>
                <a:gd name="T5" fmla="*/ 32 h 64"/>
                <a:gd name="T6" fmla="*/ 64 w 64"/>
                <a:gd name="T7" fmla="*/ 64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64"/>
                <a:gd name="T14" fmla="*/ 64 w 64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64">
                  <a:moveTo>
                    <a:pt x="64" y="64"/>
                  </a:moveTo>
                  <a:lnTo>
                    <a:pt x="64" y="0"/>
                  </a:lnTo>
                  <a:lnTo>
                    <a:pt x="0" y="32"/>
                  </a:lnTo>
                  <a:lnTo>
                    <a:pt x="64" y="64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Line 60"/>
            <p:cNvSpPr>
              <a:spLocks noChangeShapeType="1"/>
            </p:cNvSpPr>
            <p:nvPr/>
          </p:nvSpPr>
          <p:spPr bwMode="auto">
            <a:xfrm>
              <a:off x="1074" y="3983"/>
              <a:ext cx="1432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Group 61"/>
          <p:cNvGrpSpPr>
            <a:grpSpLocks/>
          </p:cNvGrpSpPr>
          <p:nvPr/>
        </p:nvGrpSpPr>
        <p:grpSpPr bwMode="auto">
          <a:xfrm>
            <a:off x="5049839" y="6148388"/>
            <a:ext cx="2233612" cy="95250"/>
            <a:chOff x="2858" y="3951"/>
            <a:chExt cx="1496" cy="64"/>
          </a:xfrm>
          <a:noFill/>
        </p:grpSpPr>
        <p:sp>
          <p:nvSpPr>
            <p:cNvPr id="19" name="Freeform 62"/>
            <p:cNvSpPr>
              <a:spLocks/>
            </p:cNvSpPr>
            <p:nvPr/>
          </p:nvSpPr>
          <p:spPr bwMode="auto">
            <a:xfrm>
              <a:off x="4290" y="3951"/>
              <a:ext cx="64" cy="64"/>
            </a:xfrm>
            <a:custGeom>
              <a:avLst/>
              <a:gdLst>
                <a:gd name="T0" fmla="*/ 0 w 64"/>
                <a:gd name="T1" fmla="*/ 0 h 64"/>
                <a:gd name="T2" fmla="*/ 0 w 64"/>
                <a:gd name="T3" fmla="*/ 64 h 64"/>
                <a:gd name="T4" fmla="*/ 64 w 64"/>
                <a:gd name="T5" fmla="*/ 32 h 64"/>
                <a:gd name="T6" fmla="*/ 0 w 64"/>
                <a:gd name="T7" fmla="*/ 0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64"/>
                <a:gd name="T14" fmla="*/ 64 w 64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64">
                  <a:moveTo>
                    <a:pt x="0" y="0"/>
                  </a:moveTo>
                  <a:lnTo>
                    <a:pt x="0" y="64"/>
                  </a:lnTo>
                  <a:lnTo>
                    <a:pt x="64" y="3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Line 63"/>
            <p:cNvSpPr>
              <a:spLocks noChangeShapeType="1"/>
            </p:cNvSpPr>
            <p:nvPr/>
          </p:nvSpPr>
          <p:spPr bwMode="auto">
            <a:xfrm flipH="1">
              <a:off x="2858" y="3983"/>
              <a:ext cx="1432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Rectangle 64"/>
          <p:cNvSpPr>
            <a:spLocks noChangeArrowheads="1"/>
          </p:cNvSpPr>
          <p:nvPr/>
        </p:nvSpPr>
        <p:spPr bwMode="auto">
          <a:xfrm>
            <a:off x="2743201" y="6172200"/>
            <a:ext cx="18162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Apixaban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Better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65"/>
          <p:cNvSpPr>
            <a:spLocks noChangeArrowheads="1"/>
          </p:cNvSpPr>
          <p:nvPr/>
        </p:nvSpPr>
        <p:spPr bwMode="auto">
          <a:xfrm>
            <a:off x="5334001" y="6172200"/>
            <a:ext cx="17715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Warfarin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Better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66"/>
          <p:cNvSpPr>
            <a:spLocks noChangeArrowheads="1"/>
          </p:cNvSpPr>
          <p:nvPr/>
        </p:nvSpPr>
        <p:spPr bwMode="auto">
          <a:xfrm>
            <a:off x="4724401" y="6248400"/>
            <a:ext cx="3847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HR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 flipV="1">
            <a:off x="4800600" y="2209800"/>
            <a:ext cx="45719" cy="37211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Rectangle 28"/>
          <p:cNvSpPr>
            <a:spLocks noChangeArrowheads="1"/>
          </p:cNvSpPr>
          <p:nvPr/>
        </p:nvSpPr>
        <p:spPr bwMode="auto">
          <a:xfrm>
            <a:off x="4038600" y="4953000"/>
            <a:ext cx="127000" cy="127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Rectangle 45"/>
          <p:cNvSpPr>
            <a:spLocks noChangeArrowheads="1"/>
          </p:cNvSpPr>
          <p:nvPr/>
        </p:nvSpPr>
        <p:spPr bwMode="auto">
          <a:xfrm>
            <a:off x="4419600" y="5486400"/>
            <a:ext cx="121919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2514600" y="5943600"/>
            <a:ext cx="5257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581400" y="5029200"/>
            <a:ext cx="1143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28600" y="1371600"/>
            <a:ext cx="163217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u="sng" dirty="0" smtClean="0">
                <a:latin typeface="Times New Roman" pitchFamily="18" charset="0"/>
                <a:cs typeface="Times New Roman" pitchFamily="18" charset="0"/>
              </a:rPr>
              <a:t>Results:</a:t>
            </a:r>
            <a:endParaRPr lang="en-US" sz="35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81000" y="2514600"/>
            <a:ext cx="2057166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ea typeface="ＭＳ Ｐゴシック" pitchFamily="8" charset="-128"/>
                <a:cs typeface="Times New Roman" pitchFamily="18" charset="0"/>
              </a:rPr>
              <a:t>Efficacy outcome </a:t>
            </a:r>
            <a:endParaRPr lang="en-US" sz="2000" dirty="0"/>
          </a:p>
        </p:txBody>
      </p:sp>
      <p:sp>
        <p:nvSpPr>
          <p:cNvPr id="50" name="Rectangle 49"/>
          <p:cNvSpPr/>
          <p:nvPr/>
        </p:nvSpPr>
        <p:spPr>
          <a:xfrm>
            <a:off x="381000" y="4191000"/>
            <a:ext cx="2055371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ea typeface="ＭＳ Ｐゴシック" pitchFamily="8" charset="-128"/>
                <a:cs typeface="Times New Roman" pitchFamily="18" charset="0"/>
              </a:rPr>
              <a:t>Bleeding outcome</a:t>
            </a:r>
            <a:endParaRPr lang="en-US" sz="2000" dirty="0"/>
          </a:p>
        </p:txBody>
      </p:sp>
      <p:sp>
        <p:nvSpPr>
          <p:cNvPr id="52" name="Rectangle 32"/>
          <p:cNvSpPr>
            <a:spLocks noChangeArrowheads="1"/>
          </p:cNvSpPr>
          <p:nvPr/>
        </p:nvSpPr>
        <p:spPr bwMode="auto">
          <a:xfrm>
            <a:off x="2819400" y="5410200"/>
            <a:ext cx="6636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&gt;60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kg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33"/>
          <p:cNvSpPr>
            <a:spLocks noChangeArrowheads="1"/>
          </p:cNvSpPr>
          <p:nvPr/>
        </p:nvSpPr>
        <p:spPr bwMode="auto">
          <a:xfrm>
            <a:off x="2819400" y="4876800"/>
            <a:ext cx="716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≤ 60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kg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43"/>
          <p:cNvSpPr>
            <a:spLocks noChangeArrowheads="1"/>
          </p:cNvSpPr>
          <p:nvPr/>
        </p:nvSpPr>
        <p:spPr bwMode="auto">
          <a:xfrm>
            <a:off x="1893887" y="5019675"/>
            <a:ext cx="30777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32"/>
          <p:cNvSpPr>
            <a:spLocks noChangeArrowheads="1"/>
          </p:cNvSpPr>
          <p:nvPr/>
        </p:nvSpPr>
        <p:spPr bwMode="auto">
          <a:xfrm>
            <a:off x="2819400" y="3657600"/>
            <a:ext cx="6636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&gt;60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kg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33"/>
          <p:cNvSpPr>
            <a:spLocks noChangeArrowheads="1"/>
          </p:cNvSpPr>
          <p:nvPr/>
        </p:nvSpPr>
        <p:spPr bwMode="auto">
          <a:xfrm>
            <a:off x="2819400" y="3200400"/>
            <a:ext cx="716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≤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60 kg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 43"/>
          <p:cNvSpPr>
            <a:spLocks noChangeArrowheads="1"/>
          </p:cNvSpPr>
          <p:nvPr/>
        </p:nvSpPr>
        <p:spPr bwMode="auto">
          <a:xfrm>
            <a:off x="1893887" y="3343275"/>
            <a:ext cx="30777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rot="10800000">
            <a:off x="4267200" y="5562600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 Box 70"/>
          <p:cNvSpPr txBox="1">
            <a:spLocks noChangeArrowheads="1"/>
          </p:cNvSpPr>
          <p:nvPr/>
        </p:nvSpPr>
        <p:spPr bwMode="auto">
          <a:xfrm>
            <a:off x="6324600" y="4953000"/>
            <a:ext cx="993775" cy="3667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= 0.22</a:t>
            </a:r>
            <a:endParaRPr lang="en-US" sz="1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 Box 70"/>
          <p:cNvSpPr txBox="1">
            <a:spLocks noChangeArrowheads="1"/>
          </p:cNvSpPr>
          <p:nvPr/>
        </p:nvSpPr>
        <p:spPr bwMode="auto">
          <a:xfrm>
            <a:off x="6248400" y="3124200"/>
            <a:ext cx="993775" cy="3667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= 0.26</a:t>
            </a:r>
            <a:endParaRPr lang="en-US" sz="1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28"/>
          <p:cNvSpPr>
            <a:spLocks noChangeArrowheads="1"/>
          </p:cNvSpPr>
          <p:nvPr/>
        </p:nvSpPr>
        <p:spPr bwMode="auto">
          <a:xfrm>
            <a:off x="4114800" y="3276600"/>
            <a:ext cx="127000" cy="127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3" name="Rectangle 45"/>
          <p:cNvSpPr>
            <a:spLocks noChangeArrowheads="1"/>
          </p:cNvSpPr>
          <p:nvPr/>
        </p:nvSpPr>
        <p:spPr bwMode="auto">
          <a:xfrm>
            <a:off x="4572000" y="3810000"/>
            <a:ext cx="121919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>
            <a:off x="3657600" y="3352800"/>
            <a:ext cx="1143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0800000">
            <a:off x="4343400" y="3886200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533400" y="304800"/>
            <a:ext cx="8254632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Apixaban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in Patient With Low Body Weight </a:t>
            </a:r>
            <a:endParaRPr lang="en-US" sz="3500" dirty="0"/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77AC-08AC-44D1-BC92-2FF8AA6FEF8E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600200"/>
            <a:ext cx="8991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These drugs were compared to Clopidogrel: (phase 3 trials)</a:t>
            </a:r>
          </a:p>
          <a:p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PLATO trial: </a:t>
            </a:r>
          </a:p>
          <a:p>
            <a:pPr marL="342900" indent="-342900"/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GB" sz="25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Platelet Inhibition and Patient Outcomes (</a:t>
            </a:r>
            <a:r>
              <a:rPr lang="en-GB" sz="2500" dirty="0" smtClean="0">
                <a:latin typeface="Times New Roman" pitchFamily="18" charset="0"/>
                <a:cs typeface="Times New Roman" pitchFamily="18" charset="0"/>
              </a:rPr>
              <a:t>Ticagrelor Compared </a:t>
            </a:r>
          </a:p>
          <a:p>
            <a:pPr marL="342900" indent="-342900"/>
            <a:r>
              <a:rPr lang="en-GB" sz="2500" dirty="0" smtClean="0">
                <a:latin typeface="Times New Roman" pitchFamily="18" charset="0"/>
                <a:cs typeface="Times New Roman" pitchFamily="18" charset="0"/>
              </a:rPr>
              <a:t>        with Clopidogrel in Patients with ACS)</a:t>
            </a:r>
          </a:p>
          <a:p>
            <a:pPr marL="342900" indent="-342900"/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2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TRITON-TIMI 38 trial: </a:t>
            </a:r>
          </a:p>
          <a:p>
            <a:pPr marL="342900" indent="-342900"/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         Trial to Assess Improvement in Therapeutic Outcomes by             </a:t>
            </a:r>
          </a:p>
          <a:p>
            <a:pPr marL="342900" indent="-342900"/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         Optimizing Platelet Inhibition with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Prasugrel–Thrombolysis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         In Myocardial Infarction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228600"/>
            <a:ext cx="484959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Novel Anti-platelets</a:t>
            </a:r>
            <a:endParaRPr lang="en-US" sz="4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77AC-08AC-44D1-BC92-2FF8AA6FEF8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6"/>
          <p:cNvSpPr>
            <a:spLocks noChangeArrowheads="1"/>
          </p:cNvSpPr>
          <p:nvPr/>
        </p:nvSpPr>
        <p:spPr bwMode="auto">
          <a:xfrm>
            <a:off x="1371600" y="3581400"/>
            <a:ext cx="171681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No impairment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37"/>
          <p:cNvSpPr>
            <a:spLocks noChangeArrowheads="1"/>
          </p:cNvSpPr>
          <p:nvPr/>
        </p:nvSpPr>
        <p:spPr bwMode="auto">
          <a:xfrm>
            <a:off x="1371600" y="2971800"/>
            <a:ext cx="21945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Severe or moderate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 36"/>
          <p:cNvSpPr>
            <a:spLocks noChangeArrowheads="1"/>
          </p:cNvSpPr>
          <p:nvPr/>
        </p:nvSpPr>
        <p:spPr bwMode="auto">
          <a:xfrm>
            <a:off x="1371600" y="3276600"/>
            <a:ext cx="5482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Mild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8600" y="1371600"/>
            <a:ext cx="547137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u="sng" dirty="0" smtClean="0">
                <a:latin typeface="Times New Roman" pitchFamily="18" charset="0"/>
                <a:cs typeface="Times New Roman" pitchFamily="18" charset="0"/>
              </a:rPr>
              <a:t>Results: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(in terms of renal impairment level)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Line 7"/>
          <p:cNvSpPr>
            <a:spLocks noChangeShapeType="1"/>
          </p:cNvSpPr>
          <p:nvPr/>
        </p:nvSpPr>
        <p:spPr bwMode="auto">
          <a:xfrm flipV="1">
            <a:off x="2813051" y="5930900"/>
            <a:ext cx="1588" cy="381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Line 8"/>
          <p:cNvSpPr>
            <a:spLocks noChangeShapeType="1"/>
          </p:cNvSpPr>
          <p:nvPr/>
        </p:nvSpPr>
        <p:spPr bwMode="auto">
          <a:xfrm flipV="1">
            <a:off x="3422651" y="5930900"/>
            <a:ext cx="1588" cy="381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Line 9"/>
          <p:cNvSpPr>
            <a:spLocks noChangeShapeType="1"/>
          </p:cNvSpPr>
          <p:nvPr/>
        </p:nvSpPr>
        <p:spPr bwMode="auto">
          <a:xfrm flipV="1">
            <a:off x="3956051" y="5930900"/>
            <a:ext cx="1588" cy="381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Line 10"/>
          <p:cNvSpPr>
            <a:spLocks noChangeShapeType="1"/>
          </p:cNvSpPr>
          <p:nvPr/>
        </p:nvSpPr>
        <p:spPr bwMode="auto">
          <a:xfrm flipV="1">
            <a:off x="4413251" y="5930900"/>
            <a:ext cx="1588" cy="381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Line 12"/>
          <p:cNvSpPr>
            <a:spLocks noChangeShapeType="1"/>
          </p:cNvSpPr>
          <p:nvPr/>
        </p:nvSpPr>
        <p:spPr bwMode="auto">
          <a:xfrm flipV="1">
            <a:off x="7562851" y="5930900"/>
            <a:ext cx="1588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Line 13"/>
          <p:cNvSpPr>
            <a:spLocks noChangeShapeType="1"/>
          </p:cNvSpPr>
          <p:nvPr/>
        </p:nvSpPr>
        <p:spPr bwMode="auto">
          <a:xfrm flipV="1">
            <a:off x="3581400" y="5867400"/>
            <a:ext cx="1588" cy="1270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Line 14"/>
          <p:cNvSpPr>
            <a:spLocks noChangeShapeType="1"/>
          </p:cNvSpPr>
          <p:nvPr/>
        </p:nvSpPr>
        <p:spPr bwMode="auto">
          <a:xfrm flipV="1">
            <a:off x="4800601" y="5943600"/>
            <a:ext cx="1588" cy="127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Line 15"/>
          <p:cNvSpPr>
            <a:spLocks noChangeShapeType="1"/>
          </p:cNvSpPr>
          <p:nvPr/>
        </p:nvSpPr>
        <p:spPr bwMode="auto">
          <a:xfrm flipV="1">
            <a:off x="7562851" y="5930900"/>
            <a:ext cx="1588" cy="127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Rectangle 38"/>
          <p:cNvSpPr>
            <a:spLocks noChangeArrowheads="1"/>
          </p:cNvSpPr>
          <p:nvPr/>
        </p:nvSpPr>
        <p:spPr bwMode="auto">
          <a:xfrm>
            <a:off x="3429000" y="5943600"/>
            <a:ext cx="32060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0.5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Rectangle 39"/>
          <p:cNvSpPr>
            <a:spLocks noChangeArrowheads="1"/>
          </p:cNvSpPr>
          <p:nvPr/>
        </p:nvSpPr>
        <p:spPr bwMode="auto">
          <a:xfrm>
            <a:off x="4800601" y="5943600"/>
            <a:ext cx="1282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Rectangle 40"/>
          <p:cNvSpPr>
            <a:spLocks noChangeArrowheads="1"/>
          </p:cNvSpPr>
          <p:nvPr/>
        </p:nvSpPr>
        <p:spPr bwMode="auto">
          <a:xfrm>
            <a:off x="7543800" y="6019800"/>
            <a:ext cx="1282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7" name="Group 58"/>
          <p:cNvGrpSpPr>
            <a:grpSpLocks/>
          </p:cNvGrpSpPr>
          <p:nvPr/>
        </p:nvGrpSpPr>
        <p:grpSpPr bwMode="auto">
          <a:xfrm>
            <a:off x="2455864" y="6148388"/>
            <a:ext cx="2247900" cy="96837"/>
            <a:chOff x="1010" y="3951"/>
            <a:chExt cx="1496" cy="64"/>
          </a:xfrm>
          <a:noFill/>
        </p:grpSpPr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1010" y="3951"/>
              <a:ext cx="64" cy="64"/>
            </a:xfrm>
            <a:custGeom>
              <a:avLst/>
              <a:gdLst>
                <a:gd name="T0" fmla="*/ 64 w 64"/>
                <a:gd name="T1" fmla="*/ 64 h 64"/>
                <a:gd name="T2" fmla="*/ 64 w 64"/>
                <a:gd name="T3" fmla="*/ 0 h 64"/>
                <a:gd name="T4" fmla="*/ 0 w 64"/>
                <a:gd name="T5" fmla="*/ 32 h 64"/>
                <a:gd name="T6" fmla="*/ 64 w 64"/>
                <a:gd name="T7" fmla="*/ 64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64"/>
                <a:gd name="T14" fmla="*/ 64 w 64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64">
                  <a:moveTo>
                    <a:pt x="64" y="64"/>
                  </a:moveTo>
                  <a:lnTo>
                    <a:pt x="64" y="0"/>
                  </a:lnTo>
                  <a:lnTo>
                    <a:pt x="0" y="32"/>
                  </a:lnTo>
                  <a:lnTo>
                    <a:pt x="64" y="64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Line 60"/>
            <p:cNvSpPr>
              <a:spLocks noChangeShapeType="1"/>
            </p:cNvSpPr>
            <p:nvPr/>
          </p:nvSpPr>
          <p:spPr bwMode="auto">
            <a:xfrm>
              <a:off x="1074" y="3983"/>
              <a:ext cx="1432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0" name="Group 61"/>
          <p:cNvGrpSpPr>
            <a:grpSpLocks/>
          </p:cNvGrpSpPr>
          <p:nvPr/>
        </p:nvGrpSpPr>
        <p:grpSpPr bwMode="auto">
          <a:xfrm>
            <a:off x="5049839" y="6148388"/>
            <a:ext cx="2233612" cy="95250"/>
            <a:chOff x="2858" y="3951"/>
            <a:chExt cx="1496" cy="64"/>
          </a:xfrm>
          <a:noFill/>
        </p:grpSpPr>
        <p:sp>
          <p:nvSpPr>
            <p:cNvPr id="71" name="Freeform 62"/>
            <p:cNvSpPr>
              <a:spLocks/>
            </p:cNvSpPr>
            <p:nvPr/>
          </p:nvSpPr>
          <p:spPr bwMode="auto">
            <a:xfrm>
              <a:off x="4290" y="3951"/>
              <a:ext cx="64" cy="64"/>
            </a:xfrm>
            <a:custGeom>
              <a:avLst/>
              <a:gdLst>
                <a:gd name="T0" fmla="*/ 0 w 64"/>
                <a:gd name="T1" fmla="*/ 0 h 64"/>
                <a:gd name="T2" fmla="*/ 0 w 64"/>
                <a:gd name="T3" fmla="*/ 64 h 64"/>
                <a:gd name="T4" fmla="*/ 64 w 64"/>
                <a:gd name="T5" fmla="*/ 32 h 64"/>
                <a:gd name="T6" fmla="*/ 0 w 64"/>
                <a:gd name="T7" fmla="*/ 0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64"/>
                <a:gd name="T14" fmla="*/ 64 w 64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64">
                  <a:moveTo>
                    <a:pt x="0" y="0"/>
                  </a:moveTo>
                  <a:lnTo>
                    <a:pt x="0" y="64"/>
                  </a:lnTo>
                  <a:lnTo>
                    <a:pt x="64" y="3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Line 63"/>
            <p:cNvSpPr>
              <a:spLocks noChangeShapeType="1"/>
            </p:cNvSpPr>
            <p:nvPr/>
          </p:nvSpPr>
          <p:spPr bwMode="auto">
            <a:xfrm flipH="1">
              <a:off x="2858" y="3983"/>
              <a:ext cx="1432" cy="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3" name="Rectangle 64"/>
          <p:cNvSpPr>
            <a:spLocks noChangeArrowheads="1"/>
          </p:cNvSpPr>
          <p:nvPr/>
        </p:nvSpPr>
        <p:spPr bwMode="auto">
          <a:xfrm>
            <a:off x="2743201" y="6172200"/>
            <a:ext cx="18162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Apixaban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Better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Rectangle 65"/>
          <p:cNvSpPr>
            <a:spLocks noChangeArrowheads="1"/>
          </p:cNvSpPr>
          <p:nvPr/>
        </p:nvSpPr>
        <p:spPr bwMode="auto">
          <a:xfrm>
            <a:off x="5334001" y="6172200"/>
            <a:ext cx="17715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Warfarin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Better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Rectangle 66"/>
          <p:cNvSpPr>
            <a:spLocks noChangeArrowheads="1"/>
          </p:cNvSpPr>
          <p:nvPr/>
        </p:nvSpPr>
        <p:spPr bwMode="auto">
          <a:xfrm>
            <a:off x="4724401" y="6248400"/>
            <a:ext cx="3847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HR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 Box 70"/>
          <p:cNvSpPr txBox="1">
            <a:spLocks noChangeArrowheads="1"/>
          </p:cNvSpPr>
          <p:nvPr/>
        </p:nvSpPr>
        <p:spPr bwMode="auto">
          <a:xfrm>
            <a:off x="7543800" y="4953000"/>
            <a:ext cx="993775" cy="3667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0.03</a:t>
            </a:r>
            <a:endParaRPr lang="en-US" sz="1800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Line 5"/>
          <p:cNvSpPr>
            <a:spLocks noChangeShapeType="1"/>
          </p:cNvSpPr>
          <p:nvPr/>
        </p:nvSpPr>
        <p:spPr bwMode="auto">
          <a:xfrm flipV="1">
            <a:off x="4800600" y="2209800"/>
            <a:ext cx="45719" cy="37211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78" name="Line 21"/>
          <p:cNvSpPr>
            <a:spLocks noChangeShapeType="1"/>
          </p:cNvSpPr>
          <p:nvPr/>
        </p:nvSpPr>
        <p:spPr bwMode="auto">
          <a:xfrm flipH="1">
            <a:off x="3886200" y="5562600"/>
            <a:ext cx="889000" cy="1587"/>
          </a:xfrm>
          <a:prstGeom prst="line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79" name="Rectangle 28"/>
          <p:cNvSpPr>
            <a:spLocks noChangeArrowheads="1"/>
          </p:cNvSpPr>
          <p:nvPr/>
        </p:nvSpPr>
        <p:spPr bwMode="auto">
          <a:xfrm>
            <a:off x="3810000" y="4876800"/>
            <a:ext cx="127000" cy="127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3" name="Rectangle 45"/>
          <p:cNvSpPr>
            <a:spLocks noChangeArrowheads="1"/>
          </p:cNvSpPr>
          <p:nvPr/>
        </p:nvSpPr>
        <p:spPr bwMode="auto">
          <a:xfrm>
            <a:off x="4343400" y="5486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cxnSp>
        <p:nvCxnSpPr>
          <p:cNvPr id="85" name="Straight Connector 84"/>
          <p:cNvCxnSpPr/>
          <p:nvPr/>
        </p:nvCxnSpPr>
        <p:spPr>
          <a:xfrm>
            <a:off x="2514600" y="5943600"/>
            <a:ext cx="5257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3581400" y="4953000"/>
            <a:ext cx="1143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7" name="Text Box 70"/>
          <p:cNvSpPr txBox="1">
            <a:spLocks noChangeArrowheads="1"/>
          </p:cNvSpPr>
          <p:nvPr/>
        </p:nvSpPr>
        <p:spPr bwMode="auto">
          <a:xfrm>
            <a:off x="7467600" y="3124200"/>
            <a:ext cx="993775" cy="3667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= 0.72</a:t>
            </a:r>
            <a:endParaRPr lang="en-US" sz="1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381000" y="2362200"/>
            <a:ext cx="2249077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ea typeface="ＭＳ Ｐゴシック" pitchFamily="8" charset="-128"/>
                <a:cs typeface="Times New Roman" pitchFamily="18" charset="0"/>
              </a:rPr>
              <a:t>Efficacy outcome </a:t>
            </a:r>
            <a:endParaRPr lang="en-US" sz="2200" dirty="0"/>
          </a:p>
        </p:txBody>
      </p:sp>
      <p:sp>
        <p:nvSpPr>
          <p:cNvPr id="89" name="Rectangle 88"/>
          <p:cNvSpPr/>
          <p:nvPr/>
        </p:nvSpPr>
        <p:spPr>
          <a:xfrm>
            <a:off x="381000" y="4191000"/>
            <a:ext cx="2244525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ea typeface="ＭＳ Ｐゴシック" pitchFamily="8" charset="-128"/>
                <a:cs typeface="Times New Roman" pitchFamily="18" charset="0"/>
              </a:rPr>
              <a:t>Bleeding outcome</a:t>
            </a:r>
            <a:endParaRPr lang="en-US" sz="2200" dirty="0"/>
          </a:p>
        </p:txBody>
      </p:sp>
      <p:sp>
        <p:nvSpPr>
          <p:cNvPr id="91" name="Rectangle 28"/>
          <p:cNvSpPr>
            <a:spLocks noChangeArrowheads="1"/>
          </p:cNvSpPr>
          <p:nvPr/>
        </p:nvSpPr>
        <p:spPr bwMode="auto">
          <a:xfrm>
            <a:off x="4114800" y="3352800"/>
            <a:ext cx="127000" cy="127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93" name="Straight Connector 92"/>
          <p:cNvCxnSpPr/>
          <p:nvPr/>
        </p:nvCxnSpPr>
        <p:spPr>
          <a:xfrm>
            <a:off x="3581400" y="3429000"/>
            <a:ext cx="1371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6" name="Rectangle 45"/>
          <p:cNvSpPr>
            <a:spLocks noChangeArrowheads="1"/>
          </p:cNvSpPr>
          <p:nvPr/>
        </p:nvSpPr>
        <p:spPr bwMode="auto">
          <a:xfrm>
            <a:off x="4267200" y="3048000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98" name="Line 21"/>
          <p:cNvSpPr>
            <a:spLocks noChangeShapeType="1"/>
          </p:cNvSpPr>
          <p:nvPr/>
        </p:nvSpPr>
        <p:spPr bwMode="auto">
          <a:xfrm flipH="1">
            <a:off x="3810000" y="5257800"/>
            <a:ext cx="889000" cy="1587"/>
          </a:xfrm>
          <a:prstGeom prst="line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99" name="Rectangle 45"/>
          <p:cNvSpPr>
            <a:spLocks noChangeArrowheads="1"/>
          </p:cNvSpPr>
          <p:nvPr/>
        </p:nvSpPr>
        <p:spPr bwMode="auto">
          <a:xfrm>
            <a:off x="42672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01" name="Rectangle 36"/>
          <p:cNvSpPr>
            <a:spLocks noChangeArrowheads="1"/>
          </p:cNvSpPr>
          <p:nvPr/>
        </p:nvSpPr>
        <p:spPr bwMode="auto">
          <a:xfrm>
            <a:off x="1447800" y="5410200"/>
            <a:ext cx="171681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No impairment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Rectangle 37"/>
          <p:cNvSpPr>
            <a:spLocks noChangeArrowheads="1"/>
          </p:cNvSpPr>
          <p:nvPr/>
        </p:nvSpPr>
        <p:spPr bwMode="auto">
          <a:xfrm>
            <a:off x="1447800" y="4800600"/>
            <a:ext cx="21945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Severe or moderate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Rectangle 36"/>
          <p:cNvSpPr>
            <a:spLocks noChangeArrowheads="1"/>
          </p:cNvSpPr>
          <p:nvPr/>
        </p:nvSpPr>
        <p:spPr bwMode="auto">
          <a:xfrm>
            <a:off x="1447800" y="5105400"/>
            <a:ext cx="5482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Mild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7" name="Straight Connector 106"/>
          <p:cNvCxnSpPr/>
          <p:nvPr/>
        </p:nvCxnSpPr>
        <p:spPr>
          <a:xfrm>
            <a:off x="3733800" y="3124200"/>
            <a:ext cx="1371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8" name="Rectangle 28"/>
          <p:cNvSpPr>
            <a:spLocks noChangeArrowheads="1"/>
          </p:cNvSpPr>
          <p:nvPr/>
        </p:nvSpPr>
        <p:spPr bwMode="auto">
          <a:xfrm>
            <a:off x="4572000" y="3657600"/>
            <a:ext cx="127000" cy="127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09" name="Straight Connector 108"/>
          <p:cNvCxnSpPr/>
          <p:nvPr/>
        </p:nvCxnSpPr>
        <p:spPr>
          <a:xfrm>
            <a:off x="4038600" y="3733800"/>
            <a:ext cx="1219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590800" y="152400"/>
            <a:ext cx="4384534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 err="1" smtClean="0">
                <a:latin typeface="Times New Roman" pitchFamily="18" charset="0"/>
                <a:cs typeface="Times New Roman" pitchFamily="18" charset="0"/>
              </a:rPr>
              <a:t>Apixaban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in CKD</a:t>
            </a:r>
            <a:endParaRPr lang="en-US" sz="4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Slide Number Placeholder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77AC-08AC-44D1-BC92-2FF8AA6FEF8E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77AC-08AC-44D1-BC92-2FF8AA6FEF8E}" type="slidenum">
              <a:rPr lang="en-US" smtClean="0"/>
              <a:pPr/>
              <a:t>81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1905000"/>
            <a:ext cx="8009565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Efficacy &amp; safety of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apixaban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are consistent regardless to:</a:t>
            </a:r>
          </a:p>
          <a:p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lvl="3">
              <a:buFont typeface="Courier New" pitchFamily="49" charset="0"/>
              <a:buChar char="o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Age</a:t>
            </a:r>
          </a:p>
          <a:p>
            <a:pPr lvl="3">
              <a:buFont typeface="Courier New" pitchFamily="49" charset="0"/>
              <a:buChar char="o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Body weight</a:t>
            </a:r>
          </a:p>
          <a:p>
            <a:pPr lvl="3">
              <a:buFont typeface="Courier New" pitchFamily="49" charset="0"/>
              <a:buChar char="o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Renal function</a:t>
            </a:r>
          </a:p>
          <a:p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     No need to adjust the dose</a:t>
            </a:r>
            <a:endParaRPr lang="en-US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1200" y="304800"/>
            <a:ext cx="6030818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Apixaban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in Specific Population</a:t>
            </a:r>
            <a:endParaRPr lang="en-US" sz="3500" dirty="0"/>
          </a:p>
        </p:txBody>
      </p:sp>
      <p:sp>
        <p:nvSpPr>
          <p:cNvPr id="6" name="Down Arrow 5"/>
          <p:cNvSpPr/>
          <p:nvPr/>
        </p:nvSpPr>
        <p:spPr>
          <a:xfrm>
            <a:off x="3962400" y="4038600"/>
            <a:ext cx="762000" cy="11430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438400"/>
            <a:ext cx="422030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590800"/>
            <a:ext cx="44958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667000" y="228600"/>
            <a:ext cx="4608954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 err="1" smtClean="0">
                <a:latin typeface="Times New Roman" pitchFamily="18" charset="0"/>
                <a:cs typeface="Times New Roman" pitchFamily="18" charset="0"/>
              </a:rPr>
              <a:t>Apixaban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in Obese</a:t>
            </a:r>
            <a:endParaRPr lang="en-US" sz="4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91400" y="2209800"/>
            <a:ext cx="153920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P-value&lt;0.001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5943600"/>
            <a:ext cx="8382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/>
              <a:t>Vijay V. Upreti,1 Jessie Wang. Effect of extremes of body weight on the pharmacokinetics, </a:t>
            </a:r>
            <a:r>
              <a:rPr lang="en-US" sz="1500" dirty="0" err="1" smtClean="0"/>
              <a:t>pharmacodynamics</a:t>
            </a:r>
            <a:r>
              <a:rPr lang="en-US" sz="1500" dirty="0" smtClean="0"/>
              <a:t>, safety and tolerability of </a:t>
            </a:r>
            <a:r>
              <a:rPr lang="en-US" sz="1500" dirty="0" err="1" smtClean="0"/>
              <a:t>apixaban</a:t>
            </a:r>
            <a:r>
              <a:rPr lang="en-US" sz="1500" dirty="0" smtClean="0"/>
              <a:t> in healthy subjects.</a:t>
            </a:r>
            <a:r>
              <a:rPr lang="fr-FR" sz="1500" dirty="0" err="1" smtClean="0"/>
              <a:t>Br</a:t>
            </a:r>
            <a:r>
              <a:rPr lang="fr-FR" sz="1500" dirty="0" smtClean="0"/>
              <a:t> J Clin </a:t>
            </a:r>
            <a:r>
              <a:rPr lang="fr-FR" sz="1500" dirty="0" err="1" smtClean="0"/>
              <a:t>Pharmacol</a:t>
            </a:r>
            <a:r>
              <a:rPr lang="fr-FR" sz="1500" dirty="0" smtClean="0"/>
              <a:t>. 2011;76(6):908–916</a:t>
            </a:r>
            <a:endParaRPr lang="en-US" sz="1500" dirty="0"/>
          </a:p>
        </p:txBody>
      </p:sp>
      <p:sp>
        <p:nvSpPr>
          <p:cNvPr id="16" name="Rectangle 15"/>
          <p:cNvSpPr/>
          <p:nvPr/>
        </p:nvSpPr>
        <p:spPr>
          <a:xfrm>
            <a:off x="152400" y="1524000"/>
            <a:ext cx="466986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u="sng" dirty="0" smtClean="0">
                <a:latin typeface="Times New Roman" pitchFamily="18" charset="0"/>
                <a:cs typeface="Times New Roman" pitchFamily="18" charset="0"/>
              </a:rPr>
              <a:t>Pharmacokinetic parameters:</a:t>
            </a:r>
            <a:endParaRPr lang="en-US" sz="3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77AC-08AC-44D1-BC92-2FF8AA6FEF8E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1000" y="2590800"/>
          <a:ext cx="8458200" cy="31242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114550"/>
                <a:gridCol w="2114550"/>
                <a:gridCol w="2114550"/>
                <a:gridCol w="2114550"/>
              </a:tblGrid>
              <a:tr h="804333">
                <a:tc>
                  <a:txBody>
                    <a:bodyPr/>
                    <a:lstStyle/>
                    <a:p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Under weight (≤50 kg)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Reference (65-85kg)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Obese(≥120kg)</a:t>
                      </a:r>
                      <a:endParaRPr lang="en-US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29267">
                <a:tc>
                  <a:txBody>
                    <a:bodyPr/>
                    <a:lstStyle/>
                    <a:p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Cmax</a:t>
                      </a:r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/ml)</a:t>
                      </a:r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264</a:t>
                      </a:r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207</a:t>
                      </a:r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144</a:t>
                      </a:r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AUCo</a:t>
                      </a:r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∞ (</a:t>
                      </a: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ng</a:t>
                      </a:r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/ml.hr)</a:t>
                      </a:r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2424</a:t>
                      </a:r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1561</a:t>
                      </a:r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52400" y="1676400"/>
            <a:ext cx="466986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u="sng" dirty="0" smtClean="0">
                <a:latin typeface="Times New Roman" pitchFamily="18" charset="0"/>
                <a:cs typeface="Times New Roman" pitchFamily="18" charset="0"/>
              </a:rPr>
              <a:t>Pharmacokinetic parameters:</a:t>
            </a:r>
            <a:endParaRPr lang="en-US" sz="3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urved Up Arrow 3"/>
          <p:cNvSpPr/>
          <p:nvPr/>
        </p:nvSpPr>
        <p:spPr>
          <a:xfrm>
            <a:off x="6248400" y="3810000"/>
            <a:ext cx="1066800" cy="381000"/>
          </a:xfrm>
          <a:prstGeom prst="curvedUpArrow">
            <a:avLst>
              <a:gd name="adj1" fmla="val 25000"/>
              <a:gd name="adj2" fmla="val 50000"/>
              <a:gd name="adj3" fmla="val 213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urved Down Arrow 4"/>
          <p:cNvSpPr/>
          <p:nvPr/>
        </p:nvSpPr>
        <p:spPr>
          <a:xfrm rot="10800000">
            <a:off x="4038600" y="3810000"/>
            <a:ext cx="1066800" cy="3810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2400" y="5334000"/>
            <a:ext cx="1390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higher by 20%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86200" y="4267200"/>
            <a:ext cx="1390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higher by 30%</a:t>
            </a:r>
            <a:endParaRPr lang="en-US" dirty="0"/>
          </a:p>
        </p:txBody>
      </p:sp>
      <p:sp>
        <p:nvSpPr>
          <p:cNvPr id="8" name="Curved Up Arrow 7"/>
          <p:cNvSpPr/>
          <p:nvPr/>
        </p:nvSpPr>
        <p:spPr>
          <a:xfrm>
            <a:off x="6172200" y="4953000"/>
            <a:ext cx="1066800" cy="381000"/>
          </a:xfrm>
          <a:prstGeom prst="curvedUpArrow">
            <a:avLst>
              <a:gd name="adj1" fmla="val 25000"/>
              <a:gd name="adj2" fmla="val 50000"/>
              <a:gd name="adj3" fmla="val 213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Down Arrow 8"/>
          <p:cNvSpPr/>
          <p:nvPr/>
        </p:nvSpPr>
        <p:spPr>
          <a:xfrm rot="10800000">
            <a:off x="3962400" y="4953000"/>
            <a:ext cx="1066800" cy="3810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9800" y="5334000"/>
            <a:ext cx="1340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lower by 20%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19800" y="4267200"/>
            <a:ext cx="1340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lower by 30%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667000" y="228600"/>
            <a:ext cx="4608954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 err="1" smtClean="0">
                <a:latin typeface="Times New Roman" pitchFamily="18" charset="0"/>
                <a:cs typeface="Times New Roman" pitchFamily="18" charset="0"/>
              </a:rPr>
              <a:t>Apixaban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in Obese</a:t>
            </a:r>
            <a:endParaRPr lang="en-US" sz="4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77AC-08AC-44D1-BC92-2FF8AA6FEF8E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905000"/>
            <a:ext cx="5181600" cy="356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52400" y="1219200"/>
            <a:ext cx="15915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u="sng" dirty="0" smtClean="0">
                <a:latin typeface="Times New Roman" pitchFamily="18" charset="0"/>
                <a:cs typeface="Times New Roman" pitchFamily="18" charset="0"/>
              </a:rPr>
              <a:t>Efficacy:</a:t>
            </a:r>
            <a:endParaRPr lang="en-US" sz="3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4572000" y="2895600"/>
            <a:ext cx="685800" cy="685800"/>
          </a:xfrm>
          <a:prstGeom prst="flowChartConnector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029200" y="3581400"/>
            <a:ext cx="1802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Different weights</a:t>
            </a:r>
            <a:endParaRPr lang="en-US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5791200"/>
            <a:ext cx="8534400" cy="80021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Plasma anti-factor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activity showed a direct, linear relationship with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apixaban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plasma concentrations, regardless of body weight  groups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67000" y="228600"/>
            <a:ext cx="4608954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 err="1" smtClean="0">
                <a:latin typeface="Times New Roman" pitchFamily="18" charset="0"/>
                <a:cs typeface="Times New Roman" pitchFamily="18" charset="0"/>
              </a:rPr>
              <a:t>Apixaban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in Obese</a:t>
            </a:r>
            <a:endParaRPr lang="en-US" sz="4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77AC-08AC-44D1-BC92-2FF8AA6FEF8E}" type="slidenum">
              <a:rPr lang="en-US" smtClean="0"/>
              <a:pPr/>
              <a:t>84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1219200"/>
            <a:ext cx="31598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u="sng" dirty="0" smtClean="0">
                <a:latin typeface="Times New Roman" pitchFamily="18" charset="0"/>
                <a:cs typeface="Times New Roman" pitchFamily="18" charset="0"/>
              </a:rPr>
              <a:t>Recommendations:</a:t>
            </a:r>
            <a:endParaRPr lang="en-US" sz="3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828800"/>
            <a:ext cx="8991600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Apixaban was well tolerated (no A.E nor bleeding-related AE)    </a:t>
            </a:r>
          </a:p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   regardless to body weight</a:t>
            </a:r>
          </a:p>
          <a:p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No dose adjustment is recommended based on body weight </a:t>
            </a:r>
            <a:r>
              <a:rPr lang="en-US" sz="2500" u="sng" dirty="0" smtClean="0">
                <a:latin typeface="Times New Roman" pitchFamily="18" charset="0"/>
                <a:cs typeface="Times New Roman" pitchFamily="18" charset="0"/>
              </a:rPr>
              <a:t>alone</a:t>
            </a:r>
          </a:p>
          <a:p>
            <a:pPr>
              <a:buFont typeface="Wingdings" pitchFamily="2" charset="2"/>
              <a:buChar char="Ø"/>
            </a:pPr>
            <a:endParaRPr lang="en-US" sz="25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Dose reduction is recommended for those patients with ≥ 2:</a:t>
            </a:r>
          </a:p>
          <a:p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Courier New" pitchFamily="49" charset="0"/>
              <a:buChar char="o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Age ≥80 years</a:t>
            </a:r>
          </a:p>
          <a:p>
            <a:pPr lvl="2">
              <a:buFont typeface="Courier New" pitchFamily="49" charset="0"/>
              <a:buChar char="o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Body weight ≤60 kg</a:t>
            </a:r>
          </a:p>
          <a:p>
            <a:pPr lvl="2">
              <a:buFont typeface="Courier New" pitchFamily="49" charset="0"/>
              <a:buChar char="o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Serum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creatinine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≥1.5 mg/dl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228600"/>
            <a:ext cx="4608954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 err="1" smtClean="0">
                <a:latin typeface="Times New Roman" pitchFamily="18" charset="0"/>
                <a:cs typeface="Times New Roman" pitchFamily="18" charset="0"/>
              </a:rPr>
              <a:t>Apixaban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in Obese</a:t>
            </a:r>
            <a:endParaRPr lang="en-US" sz="4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77AC-08AC-44D1-BC92-2FF8AA6FEF8E}" type="slidenum">
              <a:rPr lang="en-US" smtClean="0"/>
              <a:pPr/>
              <a:t>85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895600"/>
            <a:ext cx="838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Avoided because insufficient data to evaluate safety in </a:t>
            </a:r>
          </a:p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   pregnant women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228600"/>
            <a:ext cx="560281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 err="1" smtClean="0">
                <a:latin typeface="Times New Roman" pitchFamily="18" charset="0"/>
                <a:cs typeface="Times New Roman" pitchFamily="18" charset="0"/>
              </a:rPr>
              <a:t>Apixaban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in Pregnancy</a:t>
            </a:r>
            <a:endParaRPr lang="en-US" sz="4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77AC-08AC-44D1-BC92-2FF8AA6FEF8E}" type="slidenum">
              <a:rPr lang="en-US" smtClean="0"/>
              <a:pPr/>
              <a:t>86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28600"/>
            <a:ext cx="482516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Take home message</a:t>
            </a:r>
            <a:endParaRPr lang="en-US" sz="4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295400"/>
            <a:ext cx="2057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u="sng" dirty="0" smtClean="0">
                <a:latin typeface="Times New Roman" pitchFamily="18" charset="0"/>
                <a:cs typeface="Times New Roman" pitchFamily="18" charset="0"/>
              </a:rPr>
              <a:t>Ticagrelor: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533400" y="2133600"/>
          <a:ext cx="8001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77AC-08AC-44D1-BC92-2FF8AA6FEF8E}" type="slidenum">
              <a:rPr lang="en-US" smtClean="0"/>
              <a:pPr/>
              <a:t>87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52400"/>
            <a:ext cx="482516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Take home message</a:t>
            </a:r>
            <a:endParaRPr lang="en-US" sz="4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371600"/>
            <a:ext cx="2057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u="sng" dirty="0" smtClean="0">
                <a:latin typeface="Times New Roman" pitchFamily="18" charset="0"/>
                <a:cs typeface="Times New Roman" pitchFamily="18" charset="0"/>
              </a:rPr>
              <a:t>Prasugrel: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762000" y="22098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77AC-08AC-44D1-BC92-2FF8AA6FEF8E}" type="slidenum">
              <a:rPr lang="en-US" smtClean="0"/>
              <a:pPr/>
              <a:t>88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52400"/>
            <a:ext cx="482516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Take home message</a:t>
            </a:r>
            <a:endParaRPr lang="en-US" sz="4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77AC-08AC-44D1-BC92-2FF8AA6FEF8E}" type="slidenum">
              <a:rPr lang="en-US" smtClean="0"/>
              <a:pPr/>
              <a:t>89</a:t>
            </a:fld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914400" y="1981200"/>
          <a:ext cx="7391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152400" y="1447800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 patients with A. fib,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rivaroxaban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was superior to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warfarin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2057400"/>
            <a:ext cx="5477590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0" dirty="0" smtClean="0">
                <a:latin typeface="Times New Roman" pitchFamily="18" charset="0"/>
                <a:cs typeface="Times New Roman" pitchFamily="18" charset="0"/>
              </a:rPr>
              <a:t>Ticagrelor</a:t>
            </a:r>
            <a:endParaRPr lang="en-US" sz="10000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3581400"/>
            <a:ext cx="1111993" cy="2247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77AC-08AC-44D1-BC92-2FF8AA6FEF8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600200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 patients with A. fib,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apixaban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was superior to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warfarin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0" y="152400"/>
            <a:ext cx="482516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Take home message</a:t>
            </a:r>
            <a:endParaRPr lang="en-US" sz="45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371600" y="2514600"/>
          <a:ext cx="65532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77AC-08AC-44D1-BC92-2FF8AA6FEF8E}" type="slidenum">
              <a:rPr lang="en-US" smtClean="0"/>
              <a:pPr/>
              <a:t>90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228600"/>
            <a:ext cx="398378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Pharmacist Role</a:t>
            </a:r>
            <a:endParaRPr lang="en-US" sz="4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77AC-08AC-44D1-BC92-2FF8AA6FEF8E}" type="slidenum">
              <a:rPr lang="en-US" smtClean="0"/>
              <a:pPr/>
              <a:t>91</a:t>
            </a:fld>
            <a:endParaRPr lang="en-US"/>
          </a:p>
        </p:txBody>
      </p:sp>
      <p:pic>
        <p:nvPicPr>
          <p:cNvPr id="5" name="Picture 2" descr="https://encrypted-tbn0.gstatic.com/images?q=tbn:ANd9GcQotMmNhr2Eb0sTFxTwKu9_P-ADUxvUJALIjzZuENGYbgjKDNCfG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1541" y="0"/>
            <a:ext cx="1402459" cy="1359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0" name="Diagram 9"/>
          <p:cNvGraphicFramePr/>
          <p:nvPr/>
        </p:nvGraphicFramePr>
        <p:xfrm>
          <a:off x="1524000" y="1447800"/>
          <a:ext cx="8001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600" y="14478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Pharmacists can decrease rate of death in our population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495800" y="3962400"/>
            <a:ext cx="2011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THEY MUST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228600"/>
            <a:ext cx="398378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Pharmacist Role</a:t>
            </a:r>
            <a:endParaRPr lang="en-US" sz="4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77AC-08AC-44D1-BC92-2FF8AA6FEF8E}" type="slidenum">
              <a:rPr lang="en-US" smtClean="0"/>
              <a:pPr/>
              <a:t>92</a:t>
            </a:fld>
            <a:endParaRPr lang="en-US"/>
          </a:p>
        </p:txBody>
      </p:sp>
      <p:pic>
        <p:nvPicPr>
          <p:cNvPr id="5" name="Picture 2" descr="https://encrypted-tbn0.gstatic.com/images?q=tbn:ANd9GcQotMmNhr2Eb0sTFxTwKu9_P-ADUxvUJALIjzZuENGYbgjKDNCfG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0"/>
            <a:ext cx="1257817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https://encrypted-tbn2.gstatic.com/images?q=tbn:ANd9GcT9Q-j07vtMq6S_tSUBtkkjo3bImYn9nMaXo9vUXMFhkdhrMuE1QNC3Qoa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1524000"/>
            <a:ext cx="1950718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https://encrypted-tbn2.gstatic.com/images?q=tbn:ANd9GcTWjki1tw8YBhCN0yPNVTelC9G76J8koESF955_HfspyBfjR4GqrYs0HTo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3886200"/>
            <a:ext cx="1752600" cy="1682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8" name="Picture 10" descr="https://encrypted-tbn0.gstatic.com/images?q=tbn:ANd9GcRrwDAM0s44VOcJT6nH3yOvxwH6tV_BPWQhu7qlVghoWnJFIhVC0qKkd-c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1447800"/>
            <a:ext cx="1676400" cy="1406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60" name="Picture 12" descr="https://encrypted-tbn3.gstatic.com/images?q=tbn:ANd9GcQYZZZ0Kkyooz_b-IGXrR30kd_P6yGPQVJYBkykfD3u_udOcxd5UoMpI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14800" y="3124200"/>
            <a:ext cx="2326106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762000" y="3048000"/>
            <a:ext cx="256031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Prasugrel 5mg daily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0400" y="2971800"/>
            <a:ext cx="17526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Rivaroxaban,apixaban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&amp; ticagrelor CI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5715000"/>
            <a:ext cx="3034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Rivaroxaban CI &lt;30ml/min</a:t>
            </a:r>
          </a:p>
          <a:p>
            <a:r>
              <a:rPr lang="en-US" dirty="0" smtClean="0"/>
              <a:t>(adjust when </a:t>
            </a:r>
            <a:r>
              <a:rPr lang="en-US" dirty="0" err="1" smtClean="0"/>
              <a:t>CrCl</a:t>
            </a:r>
            <a:r>
              <a:rPr lang="en-US" dirty="0" smtClean="0"/>
              <a:t> 30-49)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962400" y="4800600"/>
            <a:ext cx="2819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Riva,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Pras.,Tica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With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CYP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/inducers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ASA&gt;100mg,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Statin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&gt;40mg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ticagrelor CI </a:t>
            </a:r>
          </a:p>
        </p:txBody>
      </p:sp>
      <p:pic>
        <p:nvPicPr>
          <p:cNvPr id="2062" name="Picture 14" descr="https://encrypted-tbn1.gstatic.com/images?q=tbn:ANd9GcRZXKjAQyxuh00BddK5fFIV85fytRKGwjSILai22MzTrisBY0oyaKDxjrFT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14600" y="1524000"/>
            <a:ext cx="914400" cy="13062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600200"/>
            <a:ext cx="87630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1. Fox KAA,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Piccini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JP,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Wojdyla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D, et al. Prevention of stroke and systemic embolism with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rivaroxaban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compared with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warfarin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in patients with non-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valvular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atrial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fibrillation and moderate renal impairment.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Eur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Heart J. 2011;32(19): 2387–2394 </a:t>
            </a: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Halperin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JL,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Wojdyla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D,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Piccini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JP, et al. Efficacy and safety of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rivaroxaban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compared with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warfarin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among elderly patients with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nonvalvular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atrial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fibrillation in the ROCKET-AF trial. Stroke. 2012;43: A148 </a:t>
            </a: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3. Vijay V. Upreti,1 Jessie Wang. Effect of extremes of body weight on the pharmacokinetics,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pharmacodynamics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safety and tolerability of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apixaban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in healthy subjects.</a:t>
            </a:r>
            <a:r>
              <a:rPr lang="fr-FR" sz="1600" dirty="0" err="1" smtClean="0"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J Clin </a:t>
            </a:r>
            <a:r>
              <a:rPr lang="fr-FR" sz="1600" dirty="0" err="1" smtClean="0">
                <a:latin typeface="Times New Roman" pitchFamily="18" charset="0"/>
                <a:cs typeface="Times New Roman" pitchFamily="18" charset="0"/>
              </a:rPr>
              <a:t>Pharmacol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. 2011; 76(6):908–916</a:t>
            </a:r>
          </a:p>
          <a:p>
            <a:endParaRPr lang="fr-FR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Dagmar K., Michael B. Body Weight Has Limited Influence on the Safety, Tolerability, Pharmacokinetics, or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Pharmacodynamics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of Rivaroxaban.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J Clin </a:t>
            </a:r>
            <a:r>
              <a:rPr lang="fr-FR" sz="1600" dirty="0" err="1" smtClean="0">
                <a:latin typeface="Times New Roman" pitchFamily="18" charset="0"/>
                <a:cs typeface="Times New Roman" pitchFamily="18" charset="0"/>
              </a:rPr>
              <a:t>Pharmacol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. 2007;47(2):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218–226</a:t>
            </a: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5. Lars W., Richard C.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Ticagrelor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versus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Clopidogrel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in Patients with Acute Coronary Syndromes. N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Engl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J Med 2009;361:1045-57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24200" y="228600"/>
            <a:ext cx="274947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References</a:t>
            </a:r>
            <a:endParaRPr lang="en-US" sz="4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77AC-08AC-44D1-BC92-2FF8AA6FEF8E}" type="slidenum">
              <a:rPr lang="en-US" smtClean="0"/>
              <a:pPr/>
              <a:t>93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752600"/>
            <a:ext cx="8763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6. Gilles M., Stephen D.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Prasugrel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compared with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clopidogrel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in patients undergoing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percutaneous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coronary intervention for ST-elevation myocardial infarction (TRITON-TIMI 38): double-blind,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randomised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controlled trial. Lancet 2009; 373: 723–31</a:t>
            </a: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Manesh R., Kenneth W.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Rivaroxaban versus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Warfarin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Nonvalvular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Atrial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Fibrillation. N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Engl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J Med 2011;365:883-91</a:t>
            </a: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8. Christopher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B.,John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H. 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Apixaban versus Warfarin in Patients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Atrial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Fibrillation. N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Engl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J Med 2011;365:981-92.</a:t>
            </a: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da-DK" sz="1600" dirty="0" smtClean="0">
                <a:latin typeface="Times New Roman" pitchFamily="18" charset="0"/>
                <a:cs typeface="Times New Roman" pitchFamily="18" charset="0"/>
              </a:rPr>
              <a:t>Stefan J.,Andrzej B.,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Ticagrelor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Versus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Clopidogrel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in Acute Coronary Syndromes in Relation to Renal Function Results From the Platelet Inhibition and Patient Outcomes (PLATO) Trial.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Circulation. 2010 Sep 14;122(11):1056-67</a:t>
            </a:r>
          </a:p>
          <a:p>
            <a:endParaRPr lang="fr-FR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Pharmacodynamic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assessment of platelet inhibition by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prasugrel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vs.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clopidogrel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in the TRITON-TIMI 38 trial. European Heart Journal. 2009;30:1753–1763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24200" y="228600"/>
            <a:ext cx="274947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References</a:t>
            </a:r>
            <a:endParaRPr lang="en-US" sz="4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77AC-08AC-44D1-BC92-2FF8AA6FEF8E}" type="slidenum">
              <a:rPr lang="en-US" smtClean="0"/>
              <a:pPr/>
              <a:t>94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hirebilinguals.com/wp-content/uploads/2013/02/Thank-Yo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77AC-08AC-44D1-BC92-2FF8AA6FEF8E}" type="slidenum">
              <a:rPr lang="en-US" smtClean="0"/>
              <a:pPr/>
              <a:t>95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1798</TotalTime>
  <Words>4762</Words>
  <Application>Microsoft Office PowerPoint</Application>
  <PresentationFormat>On-screen Show (4:3)</PresentationFormat>
  <Paragraphs>1458</Paragraphs>
  <Slides>95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96" baseType="lpstr">
      <vt:lpstr>Civic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jsafwan</cp:lastModifiedBy>
  <cp:revision>473</cp:revision>
  <dcterms:created xsi:type="dcterms:W3CDTF">2014-01-26T12:15:04Z</dcterms:created>
  <dcterms:modified xsi:type="dcterms:W3CDTF">2014-02-28T13:32:22Z</dcterms:modified>
</cp:coreProperties>
</file>