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38400" y="762000"/>
            <a:ext cx="6096000" cy="306705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ru-RU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Иконы, посвящённые последним земным дням жизни Иисуса Христа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09800" y="5486400"/>
            <a:ext cx="6400800" cy="914400"/>
          </a:xfrm>
        </p:spPr>
        <p:txBody>
          <a:bodyPr>
            <a:normAutofit lnSpcReduction="10000"/>
          </a:bodyPr>
          <a:lstStyle/>
          <a:p>
            <a:r>
              <a:rPr lang="ru-RU" sz="2000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20 по ОПК 4 класс составила учитель начальных классов Родина Наталья Сергеевна МБОУ СОШ № 8 г. </a:t>
            </a:r>
            <a:r>
              <a:rPr lang="ru-RU" sz="2000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Елизово, </a:t>
            </a:r>
            <a:r>
              <a:rPr lang="ru-RU" sz="2000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Камчатский край</a:t>
            </a:r>
            <a:r>
              <a:rPr lang="ru-RU" sz="2000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1200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28600"/>
            <a:ext cx="6569269" cy="3952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209800" y="4181334"/>
            <a:ext cx="6705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solidFill>
                  <a:schemeClr val="accent2"/>
                </a:solidFill>
              </a:rPr>
              <a:t> </a:t>
            </a:r>
            <a:r>
              <a:rPr lang="ru-RU" sz="2800" i="1" dirty="0" smtClean="0">
                <a:solidFill>
                  <a:schemeClr val="accent2"/>
                </a:solidFill>
              </a:rPr>
              <a:t>      Тайная </a:t>
            </a:r>
            <a:r>
              <a:rPr lang="ru-RU" sz="2800" i="1" dirty="0">
                <a:solidFill>
                  <a:schemeClr val="accent2"/>
                </a:solidFill>
              </a:rPr>
              <a:t>вечеря, на которой Господь установил новозаветное таинство </a:t>
            </a:r>
            <a:r>
              <a:rPr lang="ru-RU" sz="2800" b="1" i="1" dirty="0">
                <a:solidFill>
                  <a:schemeClr val="accent2"/>
                </a:solidFill>
              </a:rPr>
              <a:t>Святого Причащения</a:t>
            </a:r>
            <a:r>
              <a:rPr lang="ru-RU" sz="2800" i="1" dirty="0">
                <a:solidFill>
                  <a:schemeClr val="accent2"/>
                </a:solidFill>
              </a:rPr>
              <a:t> (Евхаристии), омовение Господом ног Своим ученикам – в знак глубочайшей любви и смирения.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7893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71599" y="228600"/>
            <a:ext cx="7010401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438400" y="5303912"/>
            <a:ext cx="63245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solidFill>
                  <a:schemeClr val="accent2"/>
                </a:solidFill>
              </a:rPr>
              <a:t> </a:t>
            </a:r>
            <a:r>
              <a:rPr lang="ru-RU" sz="2800" i="1" dirty="0" smtClean="0">
                <a:solidFill>
                  <a:schemeClr val="accent2"/>
                </a:solidFill>
              </a:rPr>
              <a:t>     Молитва </a:t>
            </a:r>
            <a:r>
              <a:rPr lang="ru-RU" sz="2800" i="1" dirty="0">
                <a:solidFill>
                  <a:schemeClr val="accent2"/>
                </a:solidFill>
              </a:rPr>
              <a:t>Христа в Гефсиманском саду и предательство Иуды.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6629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1900" y="304800"/>
            <a:ext cx="3944149" cy="4992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6876" y="942976"/>
            <a:ext cx="373380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611560" y="5693694"/>
            <a:ext cx="3713040" cy="46196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</a:rPr>
              <a:t>«Распятие Иисуса Христа»</a:t>
            </a:r>
          </a:p>
        </p:txBody>
      </p:sp>
    </p:spTree>
    <p:extLst>
      <p:ext uri="{BB962C8B-B14F-4D97-AF65-F5344CB8AC3E}">
        <p14:creationId xmlns:p14="http://schemas.microsoft.com/office/powerpoint/2010/main" val="12171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457200"/>
            <a:ext cx="4038600" cy="51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4154" y="838200"/>
            <a:ext cx="370840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677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2041" y="685800"/>
            <a:ext cx="3278944" cy="4440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337" y="691662"/>
            <a:ext cx="3217863" cy="4462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438401" y="5410200"/>
            <a:ext cx="4800600" cy="5847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Воскресение </a:t>
            </a:r>
            <a:r>
              <a:rPr lang="ru-RU" sz="3200" b="1" dirty="0" smtClean="0">
                <a:solidFill>
                  <a:srgbClr val="C00000"/>
                </a:solidFill>
              </a:rPr>
              <a:t>из мертвых</a:t>
            </a:r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854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597" y="609600"/>
            <a:ext cx="3309603" cy="45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213" y="868934"/>
            <a:ext cx="3405187" cy="47463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865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57200"/>
            <a:ext cx="4648200" cy="608400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53000" y="652270"/>
            <a:ext cx="37338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chemeClr val="accent2"/>
                </a:solidFill>
              </a:rPr>
              <a:t>      Светлое </a:t>
            </a:r>
            <a:r>
              <a:rPr lang="ru-RU" sz="2800" i="1" dirty="0">
                <a:solidFill>
                  <a:schemeClr val="accent2"/>
                </a:solidFill>
              </a:rPr>
              <a:t>Христово Воскресение, </a:t>
            </a:r>
            <a:r>
              <a:rPr lang="ru-RU" sz="2800" b="1" i="1" dirty="0">
                <a:solidFill>
                  <a:schemeClr val="accent2"/>
                </a:solidFill>
              </a:rPr>
              <a:t>Пасха</a:t>
            </a:r>
            <a:r>
              <a:rPr lang="ru-RU" sz="2800" i="1" dirty="0">
                <a:solidFill>
                  <a:schemeClr val="accent2"/>
                </a:solidFill>
              </a:rPr>
              <a:t>, величайший праздник, торжество победы жизни над смертью.</a:t>
            </a:r>
          </a:p>
          <a:p>
            <a:r>
              <a:rPr lang="ru-RU" sz="2800" i="1" dirty="0" smtClean="0">
                <a:solidFill>
                  <a:schemeClr val="accent2"/>
                </a:solidFill>
              </a:rPr>
              <a:t>       Иисус </a:t>
            </a:r>
            <a:r>
              <a:rPr lang="ru-RU" sz="2800" i="1" dirty="0">
                <a:solidFill>
                  <a:schemeClr val="accent2"/>
                </a:solidFill>
              </a:rPr>
              <a:t>добровольно, из любви к нам, отдает Себя на крестную смерть и Своим страданием искупает человеческий род от власти смерти.</a:t>
            </a:r>
          </a:p>
        </p:txBody>
      </p:sp>
    </p:spTree>
    <p:extLst>
      <p:ext uri="{BB962C8B-B14F-4D97-AF65-F5344CB8AC3E}">
        <p14:creationId xmlns:p14="http://schemas.microsoft.com/office/powerpoint/2010/main" val="216804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2400"/>
            <a:ext cx="8305800" cy="647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900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0" y="625693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     В </a:t>
            </a:r>
            <a:r>
              <a:rPr lang="ru-RU" sz="2800" b="1" i="1" dirty="0">
                <a:solidFill>
                  <a:srgbClr val="C00000"/>
                </a:solidFill>
              </a:rPr>
              <a:t>каком порядке происходили события, изображенные на репродукциях икон?</a:t>
            </a:r>
            <a:endParaRPr lang="ru-RU" sz="2800" dirty="0"/>
          </a:p>
        </p:txBody>
      </p:sp>
      <p:pic>
        <p:nvPicPr>
          <p:cNvPr id="3" name="Содержимое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91050" y="265113"/>
            <a:ext cx="1905000" cy="2411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125" y="2608263"/>
            <a:ext cx="2233613" cy="2865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b="5745"/>
          <a:stretch/>
        </p:blipFill>
        <p:spPr bwMode="auto">
          <a:xfrm>
            <a:off x="3451225" y="3011488"/>
            <a:ext cx="3124200" cy="2595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05600" y="2441575"/>
            <a:ext cx="1905000" cy="2674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677025" y="1201738"/>
            <a:ext cx="1947863" cy="46196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</a:rPr>
              <a:t>«Распятие»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5825" y="5607050"/>
            <a:ext cx="2503488" cy="4619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</a:rPr>
              <a:t>«Воскресение»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6963" y="5827713"/>
            <a:ext cx="2751137" cy="46196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</a:rPr>
              <a:t>«Тайная вечеря»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81788" y="5243513"/>
            <a:ext cx="2362200" cy="12001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</a:rPr>
              <a:t>«Вход Господень в Иерусалим» </a:t>
            </a:r>
          </a:p>
        </p:txBody>
      </p:sp>
    </p:spTree>
    <p:extLst>
      <p:ext uri="{BB962C8B-B14F-4D97-AF65-F5344CB8AC3E}">
        <p14:creationId xmlns:p14="http://schemas.microsoft.com/office/powerpoint/2010/main" val="169165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50003"/>
            <a:ext cx="3643871" cy="51133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3077" y="5876270"/>
            <a:ext cx="4888523" cy="523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i="1" dirty="0" smtClean="0">
                <a:solidFill>
                  <a:srgbClr val="C00000"/>
                </a:solidFill>
              </a:rPr>
              <a:t>  Вход </a:t>
            </a:r>
            <a:r>
              <a:rPr lang="ru-RU" sz="2800" b="1" i="1" dirty="0">
                <a:solidFill>
                  <a:srgbClr val="C00000"/>
                </a:solidFill>
              </a:rPr>
              <a:t>Господень </a:t>
            </a:r>
            <a:r>
              <a:rPr lang="ru-RU" sz="2800" b="1" i="1" dirty="0" smtClean="0">
                <a:solidFill>
                  <a:srgbClr val="C00000"/>
                </a:solidFill>
              </a:rPr>
              <a:t>в </a:t>
            </a:r>
            <a:r>
              <a:rPr lang="ru-RU" sz="2800" b="1" i="1" dirty="0">
                <a:solidFill>
                  <a:srgbClr val="C00000"/>
                </a:solidFill>
              </a:rPr>
              <a:t>Иерусалим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48200" y="891321"/>
            <a:ext cx="4053840" cy="491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endParaRPr lang="ru-RU" sz="2800" i="1" dirty="0">
              <a:solidFill>
                <a:schemeClr val="accent2"/>
              </a:solidFill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ru-RU" sz="2800" i="1" dirty="0">
                <a:solidFill>
                  <a:schemeClr val="accent2"/>
                </a:solidFill>
                <a:cs typeface="Arial" pitchFamily="34" charset="0"/>
              </a:rPr>
              <a:t>   За </a:t>
            </a:r>
            <a:r>
              <a:rPr lang="ru-RU" sz="2800" i="1" dirty="0" smtClean="0">
                <a:solidFill>
                  <a:schemeClr val="accent2"/>
                </a:solidFill>
                <a:cs typeface="Arial" pitchFamily="34" charset="0"/>
              </a:rPr>
              <a:t>неделю </a:t>
            </a:r>
            <a:r>
              <a:rPr lang="ru-RU" sz="2800" i="1" dirty="0">
                <a:solidFill>
                  <a:schemeClr val="accent2"/>
                </a:solidFill>
                <a:cs typeface="Arial" pitchFamily="34" charset="0"/>
              </a:rPr>
              <a:t>до Своего распятия Христос пошел в Иерусалим.</a:t>
            </a:r>
          </a:p>
          <a:p>
            <a:pPr>
              <a:lnSpc>
                <a:spcPct val="80000"/>
              </a:lnSpc>
              <a:defRPr/>
            </a:pPr>
            <a:r>
              <a:rPr lang="ru-RU" sz="2800" i="1" dirty="0" smtClean="0">
                <a:solidFill>
                  <a:schemeClr val="accent2"/>
                </a:solidFill>
                <a:cs typeface="Arial" pitchFamily="34" charset="0"/>
              </a:rPr>
              <a:t>   Он </a:t>
            </a:r>
            <a:r>
              <a:rPr lang="ru-RU" sz="2800" i="1" dirty="0">
                <a:solidFill>
                  <a:schemeClr val="accent2"/>
                </a:solidFill>
                <a:cs typeface="Arial" pitchFamily="34" charset="0"/>
              </a:rPr>
              <a:t>остановился у горы Елеонской, подозвал к себе двух учеников и велел им идти в близлежащее село, чтобы взять там осла. </a:t>
            </a:r>
            <a:r>
              <a:rPr lang="ru-RU" sz="2800" i="1" dirty="0" smtClean="0">
                <a:solidFill>
                  <a:schemeClr val="accent2"/>
                </a:solidFill>
                <a:cs typeface="Arial" pitchFamily="34" charset="0"/>
              </a:rPr>
              <a:t>     Если </a:t>
            </a:r>
            <a:r>
              <a:rPr lang="ru-RU" sz="2800" i="1" dirty="0">
                <a:solidFill>
                  <a:schemeClr val="accent2"/>
                </a:solidFill>
                <a:cs typeface="Arial" pitchFamily="34" charset="0"/>
              </a:rPr>
              <a:t>же спросят, зачем берете, ответить, что это нужно Господу</a:t>
            </a:r>
            <a:r>
              <a:rPr lang="ru-RU" sz="2800" b="1" i="1" dirty="0">
                <a:solidFill>
                  <a:schemeClr val="accent2"/>
                </a:solidFill>
                <a:cs typeface="Arial" pitchFamily="34" charset="0"/>
              </a:rPr>
              <a:t>.</a:t>
            </a:r>
            <a:r>
              <a:rPr lang="ru-RU" sz="2800" i="1" dirty="0">
                <a:solidFill>
                  <a:schemeClr val="accent2"/>
                </a:solidFill>
              </a:rPr>
              <a:t>	</a:t>
            </a:r>
            <a:r>
              <a:rPr lang="ru-RU" sz="2400" i="1" dirty="0"/>
              <a:t>   </a:t>
            </a:r>
            <a:r>
              <a:rPr lang="ru-RU" sz="16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6232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 rotWithShape="1">
          <a:blip r:embed="rId2"/>
          <a:srcRect l="13422" r="19347"/>
          <a:stretch/>
        </p:blipFill>
        <p:spPr>
          <a:xfrm>
            <a:off x="685800" y="533400"/>
            <a:ext cx="3733800" cy="470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144" y="838200"/>
            <a:ext cx="3811587" cy="495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355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88" y="1219200"/>
            <a:ext cx="4013152" cy="396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495800" y="914400"/>
            <a:ext cx="4179276" cy="491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i="1" dirty="0" smtClean="0">
                <a:solidFill>
                  <a:schemeClr val="accent2"/>
                </a:solidFill>
              </a:rPr>
              <a:t>     </a:t>
            </a:r>
            <a:r>
              <a:rPr lang="ru-RU" sz="2800" i="1" dirty="0">
                <a:solidFill>
                  <a:schemeClr val="accent2"/>
                </a:solidFill>
              </a:rPr>
              <a:t>Осла (символ мира на Востоке) привели, ученики накрыли его своими одеждами, Христос сел на него и поехал</a:t>
            </a:r>
            <a:r>
              <a:rPr lang="ru-RU" sz="2800" i="1" dirty="0" smtClean="0">
                <a:solidFill>
                  <a:schemeClr val="accent2"/>
                </a:solidFill>
              </a:rPr>
              <a:t>.</a:t>
            </a:r>
          </a:p>
          <a:p>
            <a:pPr>
              <a:lnSpc>
                <a:spcPct val="80000"/>
              </a:lnSpc>
            </a:pPr>
            <a:r>
              <a:rPr lang="ru-RU" sz="2800" i="1" dirty="0">
                <a:solidFill>
                  <a:schemeClr val="accent2"/>
                </a:solidFill>
              </a:rPr>
              <a:t> </a:t>
            </a:r>
            <a:r>
              <a:rPr lang="ru-RU" sz="2800" i="1" dirty="0" smtClean="0">
                <a:solidFill>
                  <a:schemeClr val="accent2"/>
                </a:solidFill>
              </a:rPr>
              <a:t>    </a:t>
            </a:r>
            <a:r>
              <a:rPr lang="ru-RU" sz="2800" i="1" dirty="0" smtClean="0">
                <a:solidFill>
                  <a:schemeClr val="accent2"/>
                </a:solidFill>
              </a:rPr>
              <a:t> </a:t>
            </a:r>
            <a:r>
              <a:rPr lang="ru-RU" sz="2800" i="1" dirty="0">
                <a:solidFill>
                  <a:schemeClr val="accent2"/>
                </a:solidFill>
              </a:rPr>
              <a:t>Около Иерусалима навстречу ему вышло много народа</a:t>
            </a:r>
            <a:r>
              <a:rPr lang="ru-RU" sz="2800" i="1" dirty="0" smtClean="0">
                <a:solidFill>
                  <a:schemeClr val="accent2"/>
                </a:solidFill>
              </a:rPr>
              <a:t>.</a:t>
            </a:r>
          </a:p>
          <a:p>
            <a:pPr>
              <a:lnSpc>
                <a:spcPct val="80000"/>
              </a:lnSpc>
            </a:pPr>
            <a:r>
              <a:rPr lang="ru-RU" sz="2800" i="1" dirty="0" smtClean="0">
                <a:solidFill>
                  <a:schemeClr val="accent2"/>
                </a:solidFill>
              </a:rPr>
              <a:t>       Спасителя </a:t>
            </a:r>
            <a:r>
              <a:rPr lang="ru-RU" sz="2800" i="1" dirty="0">
                <a:solidFill>
                  <a:schemeClr val="accent2"/>
                </a:solidFill>
              </a:rPr>
              <a:t>приветствовали криками </a:t>
            </a:r>
            <a:r>
              <a:rPr lang="ru-RU" sz="2800" i="1" dirty="0" smtClean="0">
                <a:solidFill>
                  <a:schemeClr val="accent2"/>
                </a:solidFill>
              </a:rPr>
              <a:t>и </a:t>
            </a:r>
            <a:r>
              <a:rPr lang="ru-RU" sz="2800" i="1" dirty="0">
                <a:solidFill>
                  <a:schemeClr val="accent2"/>
                </a:solidFill>
              </a:rPr>
              <a:t>ветками деревьев, люди бросали на дорогу </a:t>
            </a:r>
            <a:r>
              <a:rPr lang="ru-RU" sz="2800" i="1" dirty="0" smtClean="0">
                <a:solidFill>
                  <a:schemeClr val="accent2"/>
                </a:solidFill>
              </a:rPr>
              <a:t>свои </a:t>
            </a:r>
            <a:r>
              <a:rPr lang="ru-RU" sz="2800" i="1" dirty="0">
                <a:solidFill>
                  <a:schemeClr val="accent2"/>
                </a:solidFill>
              </a:rPr>
              <a:t>одежды.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7651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0" y="1066800"/>
            <a:ext cx="4572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endParaRPr lang="ru-RU" sz="2800" i="1" dirty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800" i="1" dirty="0">
                <a:solidFill>
                  <a:schemeClr val="accent2"/>
                </a:solidFill>
              </a:rPr>
              <a:t>         Это было в последнее воскресенье перед Пасхой, которую иначе называли неделей Ваий — пальмовых ветвей.</a:t>
            </a:r>
          </a:p>
          <a:p>
            <a:pPr>
              <a:lnSpc>
                <a:spcPct val="80000"/>
              </a:lnSpc>
            </a:pPr>
            <a:r>
              <a:rPr lang="ru-RU" sz="2800" i="1" dirty="0">
                <a:solidFill>
                  <a:schemeClr val="accent2"/>
                </a:solidFill>
              </a:rPr>
              <a:t> </a:t>
            </a:r>
            <a:r>
              <a:rPr lang="ru-RU" sz="2800" i="1" dirty="0" smtClean="0">
                <a:solidFill>
                  <a:schemeClr val="accent2"/>
                </a:solidFill>
              </a:rPr>
              <a:t>        В </a:t>
            </a:r>
            <a:r>
              <a:rPr lang="ru-RU" sz="2800" i="1" dirty="0">
                <a:solidFill>
                  <a:schemeClr val="accent2"/>
                </a:solidFill>
              </a:rPr>
              <a:t>России пальмовые ветви заменила верба, и потому воскресенье Входа Христа в Иерусалим называется</a:t>
            </a:r>
          </a:p>
          <a:p>
            <a:pPr>
              <a:lnSpc>
                <a:spcPct val="80000"/>
              </a:lnSpc>
            </a:pPr>
            <a:r>
              <a:rPr lang="ru-RU" sz="28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 sz="28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Вербным воскресеньем.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899921"/>
            <a:ext cx="3505200" cy="4398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611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533400"/>
            <a:ext cx="7924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chemeClr val="accent2"/>
                </a:solidFill>
              </a:rPr>
              <a:t> </a:t>
            </a:r>
            <a:r>
              <a:rPr lang="ru-RU" sz="2400" i="1" dirty="0" smtClean="0">
                <a:solidFill>
                  <a:schemeClr val="accent2"/>
                </a:solidFill>
              </a:rPr>
              <a:t>                  В </a:t>
            </a:r>
            <a:r>
              <a:rPr lang="ru-RU" sz="2400" i="1" dirty="0">
                <a:solidFill>
                  <a:schemeClr val="accent2"/>
                </a:solidFill>
              </a:rPr>
              <a:t>праздник Пасхи Иисус вместе со своими двенадцатью учениками собрался вкусить пасхального агнца. Первосвященники и книжники искали способ погубить Христа и уже договорились с одним из Его учеников Иудой, прозванным Искариотом, что он предаст за деньги учителя.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5745"/>
          <a:stretch/>
        </p:blipFill>
        <p:spPr bwMode="auto">
          <a:xfrm>
            <a:off x="2667001" y="2841723"/>
            <a:ext cx="5867400" cy="39605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224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785446"/>
            <a:ext cx="3205204" cy="44147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00600" y="762000"/>
            <a:ext cx="3810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chemeClr val="accent2"/>
                </a:solidFill>
              </a:rPr>
              <a:t>    </a:t>
            </a:r>
            <a:r>
              <a:rPr lang="ru-RU" sz="2800" i="1" dirty="0">
                <a:solidFill>
                  <a:schemeClr val="accent2"/>
                </a:solidFill>
              </a:rPr>
              <a:t>На иконах Христос и апостолы сидят вокруг праздничного стола, на котором — чаша, хлеб.</a:t>
            </a:r>
          </a:p>
          <a:p>
            <a:r>
              <a:rPr lang="ru-RU" sz="2800" i="1" dirty="0" smtClean="0">
                <a:solidFill>
                  <a:schemeClr val="accent2"/>
                </a:solidFill>
              </a:rPr>
              <a:t>    Иуда </a:t>
            </a:r>
            <a:r>
              <a:rPr lang="ru-RU" sz="2800" i="1" dirty="0">
                <a:solidFill>
                  <a:schemeClr val="accent2"/>
                </a:solidFill>
              </a:rPr>
              <a:t>протягивает руку к солонке.</a:t>
            </a:r>
          </a:p>
          <a:p>
            <a:r>
              <a:rPr lang="ru-RU" sz="2800" i="1" dirty="0" smtClean="0">
                <a:solidFill>
                  <a:schemeClr val="accent2"/>
                </a:solidFill>
              </a:rPr>
              <a:t>    Апостол </a:t>
            </a:r>
            <a:r>
              <a:rPr lang="ru-RU" sz="2800" i="1" dirty="0">
                <a:solidFill>
                  <a:schemeClr val="accent2"/>
                </a:solidFill>
              </a:rPr>
              <a:t>Иоанн склоняет голову к Христу.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2559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609600"/>
            <a:ext cx="4038600" cy="47593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91001" y="971400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i="1" dirty="0">
                <a:solidFill>
                  <a:schemeClr val="accent2"/>
                </a:solidFill>
              </a:rPr>
              <a:t> </a:t>
            </a:r>
            <a:r>
              <a:rPr lang="ru-RU" sz="2800" i="1" dirty="0" smtClean="0">
                <a:solidFill>
                  <a:schemeClr val="accent2"/>
                </a:solidFill>
              </a:rPr>
              <a:t>     В </a:t>
            </a:r>
            <a:r>
              <a:rPr lang="ru-RU" sz="2800" i="1" dirty="0">
                <a:solidFill>
                  <a:schemeClr val="accent2"/>
                </a:solidFill>
              </a:rPr>
              <a:t>день Пасхи Христос и апостолы собрались за столом. На этой встрече было установлено Спасителем </a:t>
            </a:r>
            <a:r>
              <a:rPr lang="ru-RU" sz="2800" b="1" i="1" dirty="0">
                <a:solidFill>
                  <a:schemeClr val="accent2"/>
                </a:solidFill>
              </a:rPr>
              <a:t>Таинство Причащения. </a:t>
            </a:r>
            <a:r>
              <a:rPr lang="ru-RU" sz="2800" i="1" dirty="0">
                <a:solidFill>
                  <a:schemeClr val="accent2"/>
                </a:solidFill>
              </a:rPr>
              <a:t>Он взял хлеб, преломил его и подал ученикам, говоря: “</a:t>
            </a:r>
            <a:r>
              <a:rPr lang="ru-RU" sz="2800" b="1" i="1" dirty="0">
                <a:solidFill>
                  <a:schemeClr val="accent2"/>
                </a:solidFill>
              </a:rPr>
              <a:t>Сие есть Тело Мое...”. </a:t>
            </a:r>
            <a:r>
              <a:rPr lang="ru-RU" sz="2800" i="1" dirty="0">
                <a:solidFill>
                  <a:schemeClr val="accent2"/>
                </a:solidFill>
              </a:rPr>
              <a:t>Потом дал чашу вина со словами: “</a:t>
            </a:r>
            <a:r>
              <a:rPr lang="ru-RU" sz="2800" b="1" i="1" dirty="0">
                <a:solidFill>
                  <a:schemeClr val="accent2"/>
                </a:solidFill>
              </a:rPr>
              <a:t>Сие есть Кровь Моя Нового Завета...”.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6409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416</Words>
  <Application>Microsoft Office PowerPoint</Application>
  <PresentationFormat>Экран (4:3)</PresentationFormat>
  <Paragraphs>30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         Иконы, посвящённые последним земным дням жизни Иисуса Христа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 использовании шаблона ссылка на Pedsovet.su обязательна</dc:title>
  <dc:creator>Катенок</dc:creator>
  <cp:lastModifiedBy>Пользователь</cp:lastModifiedBy>
  <cp:revision>18</cp:revision>
  <dcterms:created xsi:type="dcterms:W3CDTF">2013-10-20T14:43:13Z</dcterms:created>
  <dcterms:modified xsi:type="dcterms:W3CDTF">2015-03-29T01:59:05Z</dcterms:modified>
</cp:coreProperties>
</file>