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7"/>
  </p:notesMasterIdLst>
  <p:handoutMasterIdLst>
    <p:handoutMasterId r:id="rId28"/>
  </p:handoutMasterIdLst>
  <p:sldIdLst>
    <p:sldId id="256" r:id="rId2"/>
    <p:sldId id="288" r:id="rId3"/>
    <p:sldId id="258" r:id="rId4"/>
    <p:sldId id="287" r:id="rId5"/>
    <p:sldId id="261" r:id="rId6"/>
    <p:sldId id="274" r:id="rId7"/>
    <p:sldId id="279" r:id="rId8"/>
    <p:sldId id="280" r:id="rId9"/>
    <p:sldId id="277" r:id="rId10"/>
    <p:sldId id="281" r:id="rId11"/>
    <p:sldId id="282" r:id="rId12"/>
    <p:sldId id="283" r:id="rId13"/>
    <p:sldId id="284" r:id="rId14"/>
    <p:sldId id="285" r:id="rId15"/>
    <p:sldId id="286" r:id="rId16"/>
    <p:sldId id="262" r:id="rId17"/>
    <p:sldId id="273" r:id="rId18"/>
    <p:sldId id="265" r:id="rId19"/>
    <p:sldId id="289" r:id="rId20"/>
    <p:sldId id="290" r:id="rId21"/>
    <p:sldId id="266" r:id="rId22"/>
    <p:sldId id="291" r:id="rId23"/>
    <p:sldId id="292" r:id="rId24"/>
    <p:sldId id="293" r:id="rId25"/>
    <p:sldId id="27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FD32E0-3C7A-45DB-BF1F-645F57EC47D2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A9EDD9-E756-431C-B255-D903415EA2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4207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83D79-5E7D-4730-8ABB-9A7AC4843625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5928D-74B0-44E2-A1F6-0CBE67019B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859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5928D-74B0-44E2-A1F6-0CBE67019B1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044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71BCB4E-BFE7-46A8-B271-7E854DE9AEF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77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BFB2E7-34A9-4ADB-B314-7D377FB653DC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082737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788CEE-2BA2-4AB6-8224-8082637E476B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`</a:t>
            </a: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6642558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163DF2-E310-4C4C-8A47-5FA91447336F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89312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65E728-BEDD-4A5E-BA72-6C23ECED575C}" type="datetimeFigureOut">
              <a:rPr lang="ru-RU" smtClean="0"/>
              <a:pPr/>
              <a:t>28.11.2015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3BCBFE-D3E3-418A-B884-2525CB36BB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836712"/>
            <a:ext cx="8286808" cy="5664122"/>
          </a:xfrm>
        </p:spPr>
        <p:txBody>
          <a:bodyPr>
            <a:normAutofit/>
          </a:bodyPr>
          <a:lstStyle/>
          <a:p>
            <a:endParaRPr lang="ru-RU" sz="2000" b="1" dirty="0" smtClean="0"/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«Презентация к уроку по учебному предмету «Математика» в 5 – ом классе на тему «Треугольники»</a:t>
            </a:r>
          </a:p>
          <a:p>
            <a:pPr algn="ctr"/>
            <a:endParaRPr lang="ru-RU" sz="3200" b="1" dirty="0" smtClean="0"/>
          </a:p>
          <a:p>
            <a:pPr algn="ctr"/>
            <a:endParaRPr lang="ru-RU" sz="3200" b="1" dirty="0"/>
          </a:p>
          <a:p>
            <a:r>
              <a:rPr lang="ru-RU" sz="2400" b="1" dirty="0" smtClean="0"/>
              <a:t>       </a:t>
            </a:r>
            <a:r>
              <a:rPr lang="ru-RU" sz="2000" b="1" dirty="0" smtClean="0">
                <a:solidFill>
                  <a:schemeClr val="bg1"/>
                </a:solidFill>
              </a:rPr>
              <a:t>Колмогорова Татьяна Ивановна,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 учитель математики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Волкова Марина Александровна,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учитель математики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Г. Киселевск МБОУ «СОШ 25»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4414" y="142852"/>
            <a:ext cx="6489700" cy="1600200"/>
          </a:xfrm>
        </p:spPr>
        <p:txBody>
          <a:bodyPr/>
          <a:lstStyle/>
          <a:p>
            <a:pPr eaLnBrk="1" hangingPunct="1"/>
            <a:r>
              <a:rPr lang="ru-RU" sz="4800" b="1" u="sng" dirty="0" smtClean="0">
                <a:solidFill>
                  <a:schemeClr val="folHlink"/>
                </a:solidFill>
              </a:rPr>
              <a:t>1. Прямоугольные треугольники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6084" y="2043114"/>
            <a:ext cx="89154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solidFill>
                  <a:schemeClr val="tx2"/>
                </a:solidFill>
              </a:rPr>
              <a:t>  </a:t>
            </a:r>
            <a:r>
              <a:rPr lang="ru-RU" dirty="0" smtClean="0">
                <a:solidFill>
                  <a:schemeClr val="tx2"/>
                </a:solidFill>
              </a:rPr>
              <a:t>     </a:t>
            </a:r>
            <a:r>
              <a:rPr lang="ru-RU" b="1" dirty="0" smtClean="0">
                <a:solidFill>
                  <a:schemeClr val="tx2"/>
                </a:solidFill>
              </a:rPr>
              <a:t>Треугольник, у которого есть прямой угол,         называется прямоугольным.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dirty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b="1" dirty="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b="1" dirty="0" smtClean="0">
                <a:solidFill>
                  <a:schemeClr val="tx2"/>
                </a:solidFill>
              </a:rPr>
              <a:t>Каждый из таких треугольников      называют прямоугольным.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dirty="0" smtClean="0">
              <a:solidFill>
                <a:schemeClr val="tx2"/>
              </a:solidFill>
            </a:endParaRPr>
          </a:p>
        </p:txBody>
      </p:sp>
      <p:sp>
        <p:nvSpPr>
          <p:cNvPr id="157713" name="AutoShape 17"/>
          <p:cNvSpPr>
            <a:spLocks noChangeArrowheads="1"/>
          </p:cNvSpPr>
          <p:nvPr/>
        </p:nvSpPr>
        <p:spPr bwMode="auto">
          <a:xfrm>
            <a:off x="1066800" y="3124200"/>
            <a:ext cx="1066800" cy="1981200"/>
          </a:xfrm>
          <a:prstGeom prst="rtTriangle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7714" name="AutoShape 18"/>
          <p:cNvSpPr>
            <a:spLocks noChangeArrowheads="1"/>
          </p:cNvSpPr>
          <p:nvPr/>
        </p:nvSpPr>
        <p:spPr bwMode="auto">
          <a:xfrm rot="-6438754">
            <a:off x="2593181" y="3274219"/>
            <a:ext cx="1519238" cy="1828800"/>
          </a:xfrm>
          <a:prstGeom prst="rtTriangl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7715" name="AutoShape 19"/>
          <p:cNvSpPr>
            <a:spLocks noChangeArrowheads="1"/>
          </p:cNvSpPr>
          <p:nvPr/>
        </p:nvSpPr>
        <p:spPr bwMode="auto">
          <a:xfrm rot="8800043">
            <a:off x="4953000" y="4191000"/>
            <a:ext cx="1828800" cy="1447800"/>
          </a:xfrm>
          <a:prstGeom prst="rtTriangl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7716" name="AutoShape 20"/>
          <p:cNvSpPr>
            <a:spLocks noChangeArrowheads="1"/>
          </p:cNvSpPr>
          <p:nvPr/>
        </p:nvSpPr>
        <p:spPr bwMode="auto">
          <a:xfrm rot="-2469239">
            <a:off x="6924420" y="2859459"/>
            <a:ext cx="1365250" cy="1008063"/>
          </a:xfrm>
          <a:prstGeom prst="rtTriangl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357166"/>
            <a:ext cx="680949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Какие виды углов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в этом треугольнике?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7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7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  <p:bldP spid="157713" grpId="0" animBg="1"/>
      <p:bldP spid="157714" grpId="0" animBg="1"/>
      <p:bldP spid="157715" grpId="0" animBg="1"/>
      <p:bldP spid="157716" grpId="0" animBg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4414" y="714356"/>
            <a:ext cx="6870700" cy="1600200"/>
          </a:xfrm>
        </p:spPr>
        <p:txBody>
          <a:bodyPr/>
          <a:lstStyle/>
          <a:p>
            <a:pPr eaLnBrk="1" hangingPunct="1"/>
            <a:r>
              <a:rPr lang="ru-RU" sz="4800" b="1" u="sng" dirty="0" smtClean="0">
                <a:solidFill>
                  <a:schemeClr val="folHlink"/>
                </a:solidFill>
              </a:rPr>
              <a:t>2.Тупоугольные треугольники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2071678"/>
            <a:ext cx="891540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dirty="0" smtClean="0"/>
              <a:t>  </a:t>
            </a:r>
            <a:r>
              <a:rPr lang="ru-RU" b="1" dirty="0" smtClean="0">
                <a:solidFill>
                  <a:srgbClr val="C00000"/>
                </a:solidFill>
              </a:rPr>
              <a:t>Треугольник, у которого есть тупой угол, называется тупоугольным.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C00000"/>
                </a:solidFill>
              </a:rPr>
              <a:t>           Это – тупоугольные треугольники.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sp>
        <p:nvSpPr>
          <p:cNvPr id="172040" name="AutoShape 8"/>
          <p:cNvSpPr>
            <a:spLocks noChangeArrowheads="1"/>
          </p:cNvSpPr>
          <p:nvPr/>
        </p:nvSpPr>
        <p:spPr bwMode="auto">
          <a:xfrm rot="1111042">
            <a:off x="846856" y="3157902"/>
            <a:ext cx="3952875" cy="1219200"/>
          </a:xfrm>
          <a:prstGeom prst="triangle">
            <a:avLst>
              <a:gd name="adj" fmla="val 48144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2041" name="AutoShape 9"/>
          <p:cNvSpPr>
            <a:spLocks noChangeArrowheads="1"/>
          </p:cNvSpPr>
          <p:nvPr/>
        </p:nvSpPr>
        <p:spPr bwMode="auto">
          <a:xfrm rot="-3342341">
            <a:off x="3684501" y="3171811"/>
            <a:ext cx="2413017" cy="102935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2042" name="AutoShape 10"/>
          <p:cNvSpPr>
            <a:spLocks noChangeArrowheads="1"/>
          </p:cNvSpPr>
          <p:nvPr/>
        </p:nvSpPr>
        <p:spPr bwMode="auto">
          <a:xfrm rot="10332475">
            <a:off x="5797606" y="3659219"/>
            <a:ext cx="2518209" cy="1205666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642918"/>
            <a:ext cx="5601149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Какой угол есть в каждом </a:t>
            </a:r>
          </a:p>
          <a:p>
            <a:pPr algn="ctr"/>
            <a:r>
              <a:rPr lang="ru-RU" sz="32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из этих треугольников?</a:t>
            </a:r>
            <a:endParaRPr lang="ru-RU" sz="3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1214422"/>
            <a:ext cx="78581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Как называют такие </a:t>
            </a:r>
            <a:r>
              <a:rPr lang="ru-RU" sz="32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треугольники?</a:t>
            </a:r>
            <a:endParaRPr lang="ru-RU" sz="32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4" grpId="0"/>
      <p:bldP spid="8" grpId="0"/>
      <p:bldP spid="8" grpId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2976" y="428604"/>
            <a:ext cx="6261100" cy="1600200"/>
          </a:xfrm>
        </p:spPr>
        <p:txBody>
          <a:bodyPr/>
          <a:lstStyle/>
          <a:p>
            <a:pPr eaLnBrk="1" hangingPunct="1"/>
            <a:r>
              <a:rPr lang="ru-RU" sz="4800" b="1" u="sng" dirty="0" smtClean="0">
                <a:solidFill>
                  <a:schemeClr val="folHlink"/>
                </a:solidFill>
              </a:rPr>
              <a:t>3. Остроугольные треугольники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2000240"/>
            <a:ext cx="891540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ru-RU" b="1" dirty="0" smtClean="0">
                <a:solidFill>
                  <a:srgbClr val="FF0000"/>
                </a:solidFill>
              </a:rPr>
              <a:t>Треугольник, у которого все углы острые, называется остроугольным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</a:p>
          <a:p>
            <a:pPr eaLnBrk="1" hangingPunct="1">
              <a:buFontTx/>
              <a:buNone/>
            </a:pPr>
            <a:endParaRPr lang="ru-RU" dirty="0" smtClean="0">
              <a:solidFill>
                <a:schemeClr val="tx2"/>
              </a:solidFill>
            </a:endParaRPr>
          </a:p>
          <a:p>
            <a:pPr eaLnBrk="1" hangingPunct="1">
              <a:buFontTx/>
              <a:buNone/>
            </a:pPr>
            <a:endParaRPr lang="ru-RU" dirty="0" smtClean="0">
              <a:solidFill>
                <a:schemeClr val="tx2"/>
              </a:solidFill>
            </a:endParaRP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Это – остроугольные треугольники.</a:t>
            </a:r>
          </a:p>
          <a:p>
            <a:pPr eaLnBrk="1" hangingPunct="1">
              <a:buFontTx/>
              <a:buNone/>
            </a:pPr>
            <a:endParaRPr lang="ru-RU" dirty="0" smtClean="0">
              <a:solidFill>
                <a:schemeClr val="tx2"/>
              </a:solidFill>
            </a:endParaRPr>
          </a:p>
          <a:p>
            <a:pPr eaLnBrk="1" hangingPunct="1">
              <a:buFontTx/>
              <a:buNone/>
            </a:pPr>
            <a:endParaRPr lang="ru-RU" dirty="0" smtClean="0">
              <a:solidFill>
                <a:schemeClr val="tx2"/>
              </a:solidFill>
            </a:endParaRPr>
          </a:p>
        </p:txBody>
      </p:sp>
      <p:sp>
        <p:nvSpPr>
          <p:cNvPr id="174088" name="AutoShape 8"/>
          <p:cNvSpPr>
            <a:spLocks noChangeArrowheads="1"/>
          </p:cNvSpPr>
          <p:nvPr/>
        </p:nvSpPr>
        <p:spPr bwMode="auto">
          <a:xfrm>
            <a:off x="650355" y="3039881"/>
            <a:ext cx="2119298" cy="2095512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rect">
              <a:fillToRect l="100000" t="100000"/>
            </a:path>
            <a:tileRect r="-100000" b="-100000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089" name="AutoShape 9"/>
          <p:cNvSpPr>
            <a:spLocks noChangeArrowheads="1"/>
          </p:cNvSpPr>
          <p:nvPr/>
        </p:nvSpPr>
        <p:spPr bwMode="auto">
          <a:xfrm rot="-4692126">
            <a:off x="2928538" y="3192745"/>
            <a:ext cx="1929446" cy="1789784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090" name="AutoShape 10"/>
          <p:cNvSpPr>
            <a:spLocks noChangeArrowheads="1"/>
          </p:cNvSpPr>
          <p:nvPr/>
        </p:nvSpPr>
        <p:spPr bwMode="auto">
          <a:xfrm rot="6105019">
            <a:off x="6252261" y="2855750"/>
            <a:ext cx="2287400" cy="2219575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rect">
              <a:fillToRect l="100000" t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571480"/>
            <a:ext cx="71649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Как называются треугольники</a:t>
            </a:r>
          </a:p>
          <a:p>
            <a:pPr algn="ctr"/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рисунке?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/>
      <p:bldP spid="7171" grpId="0" build="p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2"/>
          <p:cNvSpPr/>
          <p:nvPr/>
        </p:nvSpPr>
        <p:spPr>
          <a:xfrm>
            <a:off x="1785918" y="642918"/>
            <a:ext cx="2857520" cy="3714776"/>
          </a:xfrm>
          <a:prstGeom prst="triangle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C:\Documents and Settings\Администратор.COMP\Мои документы\картинки\люди\дети\21014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743466">
            <a:off x="2433455" y="647513"/>
            <a:ext cx="8992903" cy="8992903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истратор.COMP\Мои документы\картинки\люди\дети\210168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653056">
            <a:off x="-588147" y="1390679"/>
            <a:ext cx="10491345" cy="10491345"/>
          </a:xfrm>
          <a:prstGeom prst="rect">
            <a:avLst/>
          </a:prstGeom>
          <a:noFill/>
        </p:spPr>
      </p:pic>
      <p:pic>
        <p:nvPicPr>
          <p:cNvPr id="3076" name="Picture 4" descr="C:\Documents and Settings\Администратор.COMP\Мои документы\картинки\люди\дети\ШК. ПРИНАДЛЕЖНОСТИ\4139ruler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601129">
            <a:off x="-1988216" y="850686"/>
            <a:ext cx="6704817" cy="513337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067944" y="642918"/>
            <a:ext cx="429027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 стороны треугольника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4929198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Две стороны треугольника равны, он называется равнобедренным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2"/>
          <p:cNvSpPr/>
          <p:nvPr/>
        </p:nvSpPr>
        <p:spPr>
          <a:xfrm>
            <a:off x="1357290" y="1857364"/>
            <a:ext cx="2786082" cy="2357454"/>
          </a:xfrm>
          <a:prstGeom prst="triangle">
            <a:avLst/>
          </a:prstGeom>
          <a:gradFill>
            <a:gsLst>
              <a:gs pos="0">
                <a:srgbClr val="FF0000"/>
              </a:gs>
              <a:gs pos="25000">
                <a:srgbClr val="FFFF00"/>
              </a:gs>
              <a:gs pos="7500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Documents and Settings\Администратор.COMP\Мои документы\картинки\люди\дети\ШК. ПРИНАДЛЕЖНОСТИ\4139rule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7539">
            <a:off x="1131669" y="2473965"/>
            <a:ext cx="6114732" cy="4681591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истратор.COMP\Мои документы\картинки\люди\дети\ШК. ПРИНАДЛЕЖНОСТИ\4139rule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192411">
            <a:off x="-2215922" y="1676867"/>
            <a:ext cx="5998193" cy="4592366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истратор.COMP\Мои документы\картинки\люди\дети\ШК. ПРИНАДЛЕЖНОСТИ\4139rule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154311" y="-797308"/>
            <a:ext cx="5998193" cy="459236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714876" y="714356"/>
            <a:ext cx="35719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можно сказать о сторонах этого треугольника?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0029" y="5396572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Треугольник, у которого все стороны равны, называется равносторонним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/>
          <p:nvPr/>
        </p:nvSpPr>
        <p:spPr>
          <a:xfrm>
            <a:off x="1061156" y="2122311"/>
            <a:ext cx="3059288" cy="2675467"/>
          </a:xfrm>
          <a:custGeom>
            <a:avLst/>
            <a:gdLst>
              <a:gd name="connsiteX0" fmla="*/ 1106311 w 3059288"/>
              <a:gd name="connsiteY0" fmla="*/ 0 h 2675467"/>
              <a:gd name="connsiteX1" fmla="*/ 0 w 3059288"/>
              <a:gd name="connsiteY1" fmla="*/ 1998133 h 2675467"/>
              <a:gd name="connsiteX2" fmla="*/ 3059288 w 3059288"/>
              <a:gd name="connsiteY2" fmla="*/ 2675467 h 2675467"/>
              <a:gd name="connsiteX3" fmla="*/ 1106311 w 3059288"/>
              <a:gd name="connsiteY3" fmla="*/ 0 h 267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288" h="2675467">
                <a:moveTo>
                  <a:pt x="1106311" y="0"/>
                </a:moveTo>
                <a:lnTo>
                  <a:pt x="0" y="1998133"/>
                </a:lnTo>
                <a:lnTo>
                  <a:pt x="3059288" y="2675467"/>
                </a:lnTo>
                <a:lnTo>
                  <a:pt x="1106311" y="0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25000">
                <a:srgbClr val="FFFF00"/>
              </a:gs>
              <a:gs pos="75000">
                <a:srgbClr val="00B0F0"/>
              </a:gs>
              <a:gs pos="100000">
                <a:srgbClr val="FFFF00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C:\Documents and Settings\Администратор.COMP\Мои документы\картинки\люди\дети\ШК. ПРИНАДЛЕЖНОСТИ\4139rule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619424">
            <a:off x="755342" y="3234898"/>
            <a:ext cx="4860584" cy="3721383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истратор.COMP\Мои документы\картинки\люди\дети\ШК. ПРИНАДЛЕЖНОСТИ\4139rule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972765">
            <a:off x="858776" y="927413"/>
            <a:ext cx="4716081" cy="3610748"/>
          </a:xfrm>
          <a:prstGeom prst="rect">
            <a:avLst/>
          </a:prstGeom>
          <a:noFill/>
        </p:spPr>
      </p:pic>
      <p:pic>
        <p:nvPicPr>
          <p:cNvPr id="7" name="Picture 2" descr="C:\Documents and Settings\Администратор.COMP\Мои документы\картинки\люди\дети\ШК. ПРИНАДЛЕЖНОСТИ\4139ruler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080500">
            <a:off x="-2083188" y="1870603"/>
            <a:ext cx="5223532" cy="399926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6248" y="928670"/>
            <a:ext cx="37862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Каковы длины сторон этого треугольника?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13076" y="5511785"/>
            <a:ext cx="8572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Треугольник, у которого все стороны различны, называется разносторонним.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1900" dirty="0" smtClean="0"/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сторон                        В зависимости от величины углов</a:t>
            </a:r>
          </a:p>
          <a:p>
            <a:pPr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buNone/>
            </a:pP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равнобедренный                             прямоугольный</a:t>
            </a:r>
          </a:p>
          <a:p>
            <a:pPr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разносторонний</a:t>
            </a:r>
          </a:p>
          <a:p>
            <a:pPr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тупоугольный</a:t>
            </a:r>
          </a:p>
          <a:p>
            <a:pPr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равносторонний                                              остроугольный</a:t>
            </a:r>
          </a:p>
          <a:p>
            <a:pPr>
              <a:buNone/>
            </a:pPr>
            <a:endParaRPr lang="ru-RU" sz="1900" dirty="0" smtClean="0"/>
          </a:p>
          <a:p>
            <a:pPr>
              <a:buNone/>
            </a:pPr>
            <a:r>
              <a:rPr lang="ru-RU" sz="1900" dirty="0" smtClean="0"/>
              <a:t>      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                                    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755576" y="2276872"/>
            <a:ext cx="288032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596336" y="2348880"/>
            <a:ext cx="288032" cy="1584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228184" y="2348880"/>
            <a:ext cx="432048" cy="2016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403648" y="2348880"/>
            <a:ext cx="288032" cy="20882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843808" y="2348880"/>
            <a:ext cx="36004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5436096" y="2276872"/>
            <a:ext cx="288032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488" y="16024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0488" y="1412776"/>
            <a:ext cx="8229600" cy="438912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сидеть устали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Попрошу, чтоб все вы встали.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Проведем сейчас игру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Интересную одну.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Повторяйте вы за мной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фигуры до одной (2 раза)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налево наклонитесь,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направо повернитесь,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Сделайте круг головой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обратно круг другой.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Чуть согнитесь, распрямитесь,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Покачайте головой.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 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вид треугольника (№ 338)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2132856"/>
            <a:ext cx="7848872" cy="3312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найти периметр треугольника?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периметр треугольника, если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дна сторона треугольника равна 24 см, вторая сторона – на 18 см больше первой, а третья сторона в 2 раза меньше второй.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71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268760"/>
            <a:ext cx="806489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Девиз урока:</a:t>
            </a:r>
          </a:p>
          <a:p>
            <a:pPr algn="r"/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«Учиться можно весело…</a:t>
            </a:r>
          </a:p>
          <a:p>
            <a:pPr algn="r"/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переваривать знания,</a:t>
            </a:r>
          </a:p>
          <a:p>
            <a:pPr algn="r"/>
            <a:r>
              <a:rPr lang="ru-RU" sz="4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Надо поглощать их с аппетитом.»</a:t>
            </a:r>
          </a:p>
          <a:p>
            <a:pPr lvl="1" algn="r"/>
            <a:r>
              <a:rPr lang="ru-RU" sz="4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(Анатоль Франс)</a:t>
            </a:r>
          </a:p>
        </p:txBody>
      </p:sp>
    </p:spTree>
    <p:extLst>
      <p:ext uri="{BB962C8B-B14F-4D97-AF65-F5344CB8AC3E}">
        <p14:creationId xmlns:p14="http://schemas.microsoft.com/office/powerpoint/2010/main" val="113574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Решение.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24+18=42 (см)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42:2=21 (см)</a:t>
            </a:r>
          </a:p>
          <a:p>
            <a:pPr marL="514350" indent="-514350">
              <a:buAutoNum type="arabicParenR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24+42+21=87 (см)</a:t>
            </a:r>
          </a:p>
          <a:p>
            <a:pPr marL="514350" indent="-514350">
              <a:buAutoNum type="arabicParenR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87 см.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03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32859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346(2), № 350</a:t>
            </a:r>
          </a:p>
          <a:p>
            <a:pPr marL="0" lvl="0" indent="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задание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i="1" dirty="0"/>
              <a:t>Начертите </a:t>
            </a:r>
            <a:r>
              <a:rPr lang="ru-RU" sz="3200" i="1" dirty="0" smtClean="0"/>
              <a:t>елочки»</a:t>
            </a:r>
            <a:endParaRPr lang="ru-RU" sz="3200" i="1" dirty="0"/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 из остроугольных треугольников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 из прямоугольных треугольников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вариант из тупоугольных треугольников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вариант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равнобедренных треугольников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вариант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равносторонних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треугольников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вариант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разносторонних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треугольников</a:t>
            </a: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072" y="54868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  <a:b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8072" y="1691680"/>
            <a:ext cx="4038600" cy="453325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№1 С помощью линейки и транспортира постройте треугольник и укажите его вид,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 стороны равны 3см и 4см, а угол между ними 90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ᵒ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№2 Одна сторона треугольника равна 12см, вторая сторона в 3 раза больше первой, а третья – на 8см меньше второй. Найдите периметр треугольника.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86672" y="1691679"/>
            <a:ext cx="4191000" cy="453325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№1 С помощью линейки и транспортира постройте треугольник и укажите его вид,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если: две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равны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 4см 5мм,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угол между ними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ᵒ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Одна сторона треугольника равна 12см, вторая сторона в 3 раза больше первой, а третья – на 8см меньше второй. Найдите периметр треугольника.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2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08720"/>
            <a:ext cx="770485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§ 14 № 345, №351.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Составить сказку про треугольник.</a:t>
            </a:r>
          </a:p>
        </p:txBody>
      </p:sp>
    </p:spTree>
    <p:extLst>
      <p:ext uri="{BB962C8B-B14F-4D97-AF65-F5344CB8AC3E}">
        <p14:creationId xmlns:p14="http://schemas.microsoft.com/office/powerpoint/2010/main" val="187425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412776"/>
            <a:ext cx="78488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Представьте себе, что вы путешествуете по стране Геометрии и вам предложили сделать репортаж о его жителях – треугольниках. О чем бы вам захотелось рассказать? Что больше всего вам запомнилось, понравилось?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7508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картинки по математике\OWL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67744" y="1484784"/>
            <a:ext cx="5544616" cy="471577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Спасибо за урок!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44242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1.Какие геометрические фигуры  изображены на рисунке? Перечислите точки, принадлежащие прямой.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</a:t>
            </a:r>
          </a:p>
          <a:p>
            <a:pPr>
              <a:buNone/>
            </a:pPr>
            <a:r>
              <a:rPr lang="ru-RU" dirty="0" smtClean="0"/>
              <a:t>                          </a:t>
            </a:r>
          </a:p>
          <a:p>
            <a:endParaRPr lang="ru-RU" dirty="0"/>
          </a:p>
        </p:txBody>
      </p:sp>
      <p:pic>
        <p:nvPicPr>
          <p:cNvPr id="1026" name="Picture 2" descr="C:\Users\Раиса\Desktop\2013-03-14\2013-03-14 20-23-53_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5074" y="1847088"/>
            <a:ext cx="7433466" cy="44297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Назовите углы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311" y="1557338"/>
            <a:ext cx="7985378" cy="476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412" y="807436"/>
            <a:ext cx="8229600" cy="12264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Как называется фигура АМС? Из чего она составлена?  Назовите ещё одну ломанную.</a:t>
            </a:r>
            <a:b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Раиса\Desktop\2013-03-14\2013-03-14 20-29-00_001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2060848"/>
            <a:ext cx="8067993" cy="31683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ли фигура многоугольником?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Раиса\Desktop\2013-03-14\2013-03-14 20-27-33_0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35696" y="2204864"/>
            <a:ext cx="5616624" cy="266429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505584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частей состоит слово «многоугольник»?.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«много», «угольник»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слова «много» поставьте 6. Какая фигура получилась?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шестиугольник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поставьте 5.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пятиугольник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изображенная фигура  не является многоугольником?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Замкнутая ломанная, звенья которой не пересекаются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поставим число 3. Какая фигура получилась?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треугольник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тему урока.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370416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«Треугольник»</a:t>
            </a:r>
            <a:br>
              <a:rPr lang="ru-RU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3100388" y="1695450"/>
            <a:ext cx="896938" cy="1697037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700338" y="2992438"/>
            <a:ext cx="424815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6" idx="2"/>
          </p:cNvCxnSpPr>
          <p:nvPr/>
        </p:nvCxnSpPr>
        <p:spPr>
          <a:xfrm rot="10800000" flipH="1" flipV="1">
            <a:off x="4332288" y="2095500"/>
            <a:ext cx="2603500" cy="89693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Блок-схема: узел 3"/>
          <p:cNvSpPr/>
          <p:nvPr/>
        </p:nvSpPr>
        <p:spPr>
          <a:xfrm>
            <a:off x="2647950" y="2935288"/>
            <a:ext cx="104775" cy="1143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4344988" y="2038350"/>
            <a:ext cx="104775" cy="1143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6896100" y="2935288"/>
            <a:ext cx="104775" cy="1143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0" y="44450"/>
            <a:ext cx="9142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ТРЕУГОЛЬНИК</a:t>
            </a:r>
            <a:endParaRPr lang="ru-RU" sz="24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rot="16200000" flipV="1">
            <a:off x="2994819" y="3572669"/>
            <a:ext cx="2808288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4572000" y="3049588"/>
            <a:ext cx="2324100" cy="181451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16200000" flipV="1">
            <a:off x="2582863" y="3219450"/>
            <a:ext cx="1814512" cy="14747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2595563" y="4869160"/>
            <a:ext cx="3848100" cy="43973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588" y="4904333"/>
            <a:ext cx="9142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ВЕРШИНЫ ТРЕУГОЛЬНИКА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484438" y="2503488"/>
            <a:ext cx="3270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A</a:t>
            </a:r>
            <a:endParaRPr lang="ru-RU" sz="2200"/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244975" y="1663700"/>
            <a:ext cx="3270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B</a:t>
            </a:r>
            <a:endParaRPr lang="ru-RU" sz="2200"/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784975" y="2503488"/>
            <a:ext cx="3270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/>
              <a:t>C</a:t>
            </a:r>
            <a:endParaRPr lang="ru-RU" sz="2200"/>
          </a:p>
        </p:txBody>
      </p:sp>
      <p:cxnSp>
        <p:nvCxnSpPr>
          <p:cNvPr id="49" name="Прямая со стрелкой 48"/>
          <p:cNvCxnSpPr/>
          <p:nvPr/>
        </p:nvCxnSpPr>
        <p:spPr>
          <a:xfrm rot="5400000">
            <a:off x="3077368" y="1843882"/>
            <a:ext cx="2297113" cy="0"/>
          </a:xfrm>
          <a:prstGeom prst="straightConnector1">
            <a:avLst/>
          </a:prstGeom>
          <a:ln w="158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Скругленный прямоугольник 49"/>
          <p:cNvSpPr/>
          <p:nvPr/>
        </p:nvSpPr>
        <p:spPr>
          <a:xfrm>
            <a:off x="2593975" y="695325"/>
            <a:ext cx="3848100" cy="441325"/>
          </a:xfrm>
          <a:prstGeom prst="roundRect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0" y="695325"/>
            <a:ext cx="91424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СТОРОНЫ ТРЕУГОЛЬНИКА</a:t>
            </a:r>
          </a:p>
        </p:txBody>
      </p:sp>
      <p:cxnSp>
        <p:nvCxnSpPr>
          <p:cNvPr id="53" name="Прямая со стрелкой 52"/>
          <p:cNvCxnSpPr/>
          <p:nvPr/>
        </p:nvCxnSpPr>
        <p:spPr>
          <a:xfrm rot="5400000">
            <a:off x="4325144" y="1662907"/>
            <a:ext cx="1216025" cy="1587"/>
          </a:xfrm>
          <a:prstGeom prst="straightConnector1">
            <a:avLst/>
          </a:prstGeom>
          <a:ln w="158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16200000" flipH="1">
            <a:off x="2883694" y="1823244"/>
            <a:ext cx="1360488" cy="0"/>
          </a:xfrm>
          <a:prstGeom prst="straightConnector1">
            <a:avLst/>
          </a:prstGeom>
          <a:ln w="158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68313" y="1608138"/>
            <a:ext cx="10556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/>
              <a:t>∆А</a:t>
            </a:r>
            <a:r>
              <a:rPr lang="en-US" sz="2200"/>
              <a:t>B</a:t>
            </a:r>
            <a:r>
              <a:rPr lang="ru-RU" sz="2200"/>
              <a:t>С</a:t>
            </a:r>
          </a:p>
        </p:txBody>
      </p: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468313" y="2065338"/>
            <a:ext cx="10556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/>
              <a:t>∆</a:t>
            </a:r>
            <a:r>
              <a:rPr lang="en-US" sz="2200"/>
              <a:t>B</a:t>
            </a:r>
            <a:r>
              <a:rPr lang="ru-RU" sz="2200"/>
              <a:t>СА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468313" y="2498725"/>
            <a:ext cx="10556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/>
              <a:t>∆СВА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7620000" y="1533587"/>
            <a:ext cx="10556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 smtClean="0"/>
              <a:t>&lt;</a:t>
            </a:r>
            <a:r>
              <a:rPr lang="ru-RU" sz="2200" dirty="0" smtClean="0"/>
              <a:t> </a:t>
            </a:r>
            <a:r>
              <a:rPr lang="en-US" sz="2200" dirty="0"/>
              <a:t>B</a:t>
            </a:r>
            <a:r>
              <a:rPr lang="ru-RU" sz="2200" dirty="0"/>
              <a:t>АС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7620000" y="1992313"/>
            <a:ext cx="105568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dirty="0" smtClean="0"/>
              <a:t>&lt;</a:t>
            </a:r>
            <a:r>
              <a:rPr lang="ru-RU" sz="2200" dirty="0" smtClean="0"/>
              <a:t> </a:t>
            </a:r>
            <a:r>
              <a:rPr lang="ru-RU" sz="2200" dirty="0"/>
              <a:t>С</a:t>
            </a:r>
            <a:r>
              <a:rPr lang="en-US" sz="2200" dirty="0"/>
              <a:t>B</a:t>
            </a:r>
            <a:r>
              <a:rPr lang="ru-RU" sz="2200" dirty="0"/>
              <a:t>А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7620000" y="2405063"/>
            <a:ext cx="10556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 smtClean="0"/>
              <a:t>&lt;</a:t>
            </a:r>
            <a:r>
              <a:rPr lang="ru-RU" sz="2200" dirty="0" smtClean="0"/>
              <a:t> </a:t>
            </a:r>
            <a:r>
              <a:rPr lang="en-US" sz="2200" dirty="0"/>
              <a:t>ABC</a:t>
            </a:r>
            <a:endParaRPr lang="ru-RU" sz="2200" dirty="0"/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7837488" y="2981325"/>
            <a:ext cx="10556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 smtClean="0"/>
              <a:t>&lt;</a:t>
            </a:r>
            <a:r>
              <a:rPr lang="ru-RU" sz="2200" dirty="0" smtClean="0"/>
              <a:t> </a:t>
            </a:r>
            <a:r>
              <a:rPr lang="en-US" sz="2200" dirty="0" smtClean="0">
                <a:solidFill>
                  <a:srgbClr val="002060"/>
                </a:solidFill>
              </a:rPr>
              <a:t>A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7837488" y="3341688"/>
            <a:ext cx="105568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200" dirty="0" smtClean="0">
                <a:solidFill>
                  <a:srgbClr val="002060"/>
                </a:solidFill>
              </a:rPr>
              <a:t>&lt;B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84" name="Прямоугольник 83"/>
          <p:cNvSpPr>
            <a:spLocks noChangeArrowheads="1"/>
          </p:cNvSpPr>
          <p:nvPr/>
        </p:nvSpPr>
        <p:spPr bwMode="auto">
          <a:xfrm rot="3941763">
            <a:off x="7396946" y="3529760"/>
            <a:ext cx="300038" cy="122237"/>
          </a:xfrm>
          <a:prstGeom prst="rect">
            <a:avLst/>
          </a:prstGeom>
          <a:solidFill>
            <a:schemeClr val="bg1"/>
          </a:solidFill>
          <a:ln w="25400" algn="ctr">
            <a:noFill/>
            <a:miter lim="800000"/>
            <a:headEnd/>
            <a:tailEnd/>
          </a:ln>
        </p:spPr>
        <p:txBody>
          <a:bodyPr rot="10800000" vert="eaVert"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85" name="TextBox 84"/>
          <p:cNvSpPr txBox="1">
            <a:spLocks noChangeArrowheads="1"/>
          </p:cNvSpPr>
          <p:nvPr/>
        </p:nvSpPr>
        <p:spPr bwMode="auto">
          <a:xfrm>
            <a:off x="7837488" y="3721100"/>
            <a:ext cx="10556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 smtClean="0"/>
              <a:t>&lt;</a:t>
            </a:r>
            <a:r>
              <a:rPr lang="ru-RU" sz="2200" dirty="0" smtClean="0"/>
              <a:t> </a:t>
            </a:r>
            <a:r>
              <a:rPr lang="en-US" sz="2200" dirty="0" smtClean="0"/>
              <a:t>C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86" name="Прямоугольник 85"/>
          <p:cNvSpPr>
            <a:spLocks noChangeArrowheads="1"/>
          </p:cNvSpPr>
          <p:nvPr/>
        </p:nvSpPr>
        <p:spPr bwMode="auto">
          <a:xfrm rot="3941763">
            <a:off x="7397414" y="4100541"/>
            <a:ext cx="298450" cy="122237"/>
          </a:xfrm>
          <a:prstGeom prst="rect">
            <a:avLst/>
          </a:prstGeom>
          <a:solidFill>
            <a:schemeClr val="bg1"/>
          </a:solidFill>
          <a:ln w="25400" algn="ctr">
            <a:noFill/>
            <a:miter lim="800000"/>
            <a:headEnd/>
            <a:tailEnd/>
          </a:ln>
        </p:spPr>
        <p:txBody>
          <a:bodyPr rot="10800000" vert="eaVert"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-120650" y="5481638"/>
            <a:ext cx="91424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СУММА ДЛИН ТРЕХ СТОРОН ТРЕУГОЛЬНИКА НАЗЫВАЕТСЯ </a:t>
            </a:r>
            <a:r>
              <a: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ПЕРИМЕТРОМ</a:t>
            </a:r>
            <a:endParaRPr lang="ru-RU" sz="24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28" grpId="0"/>
      <p:bldP spid="37" grpId="0" animBg="1"/>
      <p:bldP spid="40" grpId="0"/>
      <p:bldP spid="41" grpId="0"/>
      <p:bldP spid="42" grpId="0"/>
      <p:bldP spid="43" grpId="0"/>
      <p:bldP spid="50" grpId="0" animBg="1"/>
      <p:bldP spid="51" grpId="0"/>
      <p:bldP spid="70" grpId="0"/>
      <p:bldP spid="71" grpId="0"/>
      <p:bldP spid="72" grpId="0"/>
      <p:bldP spid="73" grpId="0"/>
      <p:bldP spid="77" grpId="0"/>
      <p:bldP spid="79" grpId="0"/>
      <p:bldP spid="81" grpId="0"/>
      <p:bldP spid="83" grpId="0"/>
      <p:bldP spid="85" grpId="0"/>
      <p:bldP spid="8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1005</TotalTime>
  <Words>707</Words>
  <Application>Microsoft Office PowerPoint</Application>
  <PresentationFormat>Экран (4:3)</PresentationFormat>
  <Paragraphs>158</Paragraphs>
  <Slides>25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Bookman Old Style</vt:lpstr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 1.Какие геометрические фигуры  изображены на рисунке? Перечислите точки, принадлежащие прямой.</vt:lpstr>
      <vt:lpstr>2. Назовите углы </vt:lpstr>
      <vt:lpstr>3. Как называется фигура АМС? Из чего она составлена?  Назовите ещё одну ломанную. </vt:lpstr>
      <vt:lpstr> Является ли фигура многоугольником?</vt:lpstr>
      <vt:lpstr>Презентация PowerPoint</vt:lpstr>
      <vt:lpstr>Тема «Треугольник» </vt:lpstr>
      <vt:lpstr>Презентация PowerPoint</vt:lpstr>
      <vt:lpstr>1. Прямоугольные треугольники</vt:lpstr>
      <vt:lpstr>2.Тупоугольные треугольники</vt:lpstr>
      <vt:lpstr>3. Остроугольные треугольники</vt:lpstr>
      <vt:lpstr>Презентация PowerPoint</vt:lpstr>
      <vt:lpstr>Презентация PowerPoint</vt:lpstr>
      <vt:lpstr>Презентация PowerPoint</vt:lpstr>
      <vt:lpstr> Треугольник</vt:lpstr>
      <vt:lpstr>Физкультминутка</vt:lpstr>
      <vt:lpstr>  Определите вид треугольника (№ 338)</vt:lpstr>
      <vt:lpstr>Презентация PowerPoint</vt:lpstr>
      <vt:lpstr>Презентация PowerPoint</vt:lpstr>
      <vt:lpstr>Презентация PowerPoint</vt:lpstr>
      <vt:lpstr>Самостоятельная работа </vt:lpstr>
      <vt:lpstr>Презентация PowerPoint</vt:lpstr>
      <vt:lpstr>Презентация PowerPoint</vt:lpstr>
      <vt:lpstr>Спасибо за урок!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Раиса</dc:creator>
  <cp:lastModifiedBy>Марина</cp:lastModifiedBy>
  <cp:revision>88</cp:revision>
  <dcterms:created xsi:type="dcterms:W3CDTF">2013-03-10T17:09:09Z</dcterms:created>
  <dcterms:modified xsi:type="dcterms:W3CDTF">2015-11-28T05:20:06Z</dcterms:modified>
</cp:coreProperties>
</file>