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60" r:id="rId1"/>
    <p:sldMasterId id="2147483829" r:id="rId2"/>
  </p:sldMasterIdLst>
  <p:notesMasterIdLst>
    <p:notesMasterId r:id="rId28"/>
  </p:notesMasterIdLst>
  <p:handoutMasterIdLst>
    <p:handoutMasterId r:id="rId29"/>
  </p:handoutMasterIdLst>
  <p:sldIdLst>
    <p:sldId id="310" r:id="rId3"/>
    <p:sldId id="311" r:id="rId4"/>
    <p:sldId id="312" r:id="rId5"/>
    <p:sldId id="313" r:id="rId6"/>
    <p:sldId id="314" r:id="rId7"/>
    <p:sldId id="315" r:id="rId8"/>
    <p:sldId id="316" r:id="rId9"/>
    <p:sldId id="317" r:id="rId10"/>
    <p:sldId id="318" r:id="rId11"/>
    <p:sldId id="319" r:id="rId12"/>
    <p:sldId id="320" r:id="rId13"/>
    <p:sldId id="321" r:id="rId14"/>
    <p:sldId id="322" r:id="rId15"/>
    <p:sldId id="345" r:id="rId16"/>
    <p:sldId id="323" r:id="rId17"/>
    <p:sldId id="324" r:id="rId18"/>
    <p:sldId id="325" r:id="rId19"/>
    <p:sldId id="326" r:id="rId20"/>
    <p:sldId id="327" r:id="rId21"/>
    <p:sldId id="328" r:id="rId22"/>
    <p:sldId id="329" r:id="rId23"/>
    <p:sldId id="330" r:id="rId24"/>
    <p:sldId id="331" r:id="rId25"/>
    <p:sldId id="332" r:id="rId26"/>
    <p:sldId id="260" r:id="rId27"/>
  </p:sldIdLst>
  <p:sldSz cx="12192000" cy="6858000"/>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99"/>
    <a:srgbClr val="FF99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992" autoAdjust="0"/>
    <p:restoredTop sz="94667" autoAdjust="0"/>
  </p:normalViewPr>
  <p:slideViewPr>
    <p:cSldViewPr snapToGrid="0">
      <p:cViewPr varScale="1">
        <p:scale>
          <a:sx n="85" d="100"/>
          <a:sy n="85" d="100"/>
        </p:scale>
        <p:origin x="48" y="57"/>
      </p:cViewPr>
      <p:guideLst/>
    </p:cSldViewPr>
  </p:slideViewPr>
  <p:notesTextViewPr>
    <p:cViewPr>
      <p:scale>
        <a:sx n="3" d="2"/>
        <a:sy n="3" d="2"/>
      </p:scale>
      <p:origin x="0" y="0"/>
    </p:cViewPr>
  </p:notesTextViewPr>
  <p:sorterViewPr>
    <p:cViewPr varScale="1">
      <p:scale>
        <a:sx n="1" d="1"/>
        <a:sy n="1" d="1"/>
      </p:scale>
      <p:origin x="0" y="-1470"/>
    </p:cViewPr>
  </p:sorterViewPr>
  <p:notesViewPr>
    <p:cSldViewPr snapToGrid="0">
      <p:cViewPr varScale="1">
        <p:scale>
          <a:sx n="94" d="100"/>
          <a:sy n="94" d="100"/>
        </p:scale>
        <p:origin x="3642" y="66"/>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CED0318A-8F9F-4C4F-B9F9-740BF95DD53A}"/>
              </a:ext>
            </a:extLst>
          </p:cNvPr>
          <p:cNvSpPr>
            <a:spLocks noGrp="1"/>
          </p:cNvSpPr>
          <p:nvPr>
            <p:ph type="hdr" sz="quarter"/>
          </p:nvPr>
        </p:nvSpPr>
        <p:spPr>
          <a:xfrm>
            <a:off x="2452018" y="427703"/>
            <a:ext cx="3037840" cy="466434"/>
          </a:xfrm>
          <a:prstGeom prst="rect">
            <a:avLst/>
          </a:prstGeom>
        </p:spPr>
        <p:txBody>
          <a:bodyPr vert="horz" lIns="93177" tIns="46589" rIns="93177" bIns="46589" rtlCol="0"/>
          <a:lstStyle>
            <a:lvl1pPr algn="l">
              <a:defRPr sz="1200"/>
            </a:lvl1pPr>
          </a:lstStyle>
          <a:p>
            <a:r>
              <a:rPr lang="en-US" sz="1400" dirty="0"/>
              <a:t>SIP #1 - Hiring for Attitude</a:t>
            </a:r>
          </a:p>
        </p:txBody>
      </p:sp>
      <p:sp>
        <p:nvSpPr>
          <p:cNvPr id="4" name="Footer Placeholder 3">
            <a:extLst>
              <a:ext uri="{FF2B5EF4-FFF2-40B4-BE49-F238E27FC236}">
                <a16:creationId xmlns:a16="http://schemas.microsoft.com/office/drawing/2014/main" id="{C2BD34A9-069C-44EC-B272-C7FF86D42D2A}"/>
              </a:ext>
            </a:extLst>
          </p:cNvPr>
          <p:cNvSpPr>
            <a:spLocks noGrp="1"/>
          </p:cNvSpPr>
          <p:nvPr>
            <p:ph type="ftr" sz="quarter" idx="2"/>
          </p:nvPr>
        </p:nvSpPr>
        <p:spPr>
          <a:xfrm>
            <a:off x="486697" y="8577685"/>
            <a:ext cx="3037840" cy="466433"/>
          </a:xfrm>
          <a:prstGeom prst="rect">
            <a:avLst/>
          </a:prstGeom>
        </p:spPr>
        <p:txBody>
          <a:bodyPr vert="horz" lIns="93177" tIns="46589" rIns="93177" bIns="46589" rtlCol="0" anchor="b"/>
          <a:lstStyle>
            <a:lvl1pPr algn="l">
              <a:defRPr sz="1200"/>
            </a:lvl1pPr>
          </a:lstStyle>
          <a:p>
            <a:r>
              <a:rPr lang="en-US"/>
              <a:t>Yukon - April 16, 2019</a:t>
            </a:r>
          </a:p>
        </p:txBody>
      </p:sp>
      <p:sp>
        <p:nvSpPr>
          <p:cNvPr id="5" name="Slide Number Placeholder 4">
            <a:extLst>
              <a:ext uri="{FF2B5EF4-FFF2-40B4-BE49-F238E27FC236}">
                <a16:creationId xmlns:a16="http://schemas.microsoft.com/office/drawing/2014/main" id="{ECAF9279-45D8-4D85-BA5C-4A28E002ACAB}"/>
              </a:ext>
            </a:extLst>
          </p:cNvPr>
          <p:cNvSpPr>
            <a:spLocks noGrp="1"/>
          </p:cNvSpPr>
          <p:nvPr>
            <p:ph type="sldNum" sz="quarter" idx="3"/>
          </p:nvPr>
        </p:nvSpPr>
        <p:spPr>
          <a:xfrm>
            <a:off x="3970938" y="8829967"/>
            <a:ext cx="3037840" cy="466433"/>
          </a:xfrm>
          <a:prstGeom prst="rect">
            <a:avLst/>
          </a:prstGeom>
        </p:spPr>
        <p:txBody>
          <a:bodyPr vert="horz" lIns="93177" tIns="46589" rIns="93177" bIns="46589" rtlCol="0" anchor="b"/>
          <a:lstStyle>
            <a:lvl1pPr algn="r">
              <a:defRPr sz="1200"/>
            </a:lvl1pPr>
          </a:lstStyle>
          <a:p>
            <a:fld id="{0E5F74BA-427E-4DFE-AF8B-15C32F98C84B}" type="slidenum">
              <a:rPr lang="en-US" smtClean="0"/>
              <a:t>‹#›</a:t>
            </a:fld>
            <a:endParaRPr lang="en-US"/>
          </a:p>
        </p:txBody>
      </p:sp>
    </p:spTree>
    <p:extLst>
      <p:ext uri="{BB962C8B-B14F-4D97-AF65-F5344CB8AC3E}">
        <p14:creationId xmlns:p14="http://schemas.microsoft.com/office/powerpoint/2010/main" val="2840644532"/>
      </p:ext>
    </p:extLst>
  </p:cSld>
  <p:clrMap bg1="lt1" tx1="dk1" bg2="lt2" tx2="dk2" accent1="accent1" accent2="accent2" accent3="accent3" accent4="accent4" accent5="accent5" accent6="accent6" hlink="hlink" folHlink="folHlink"/>
  <p:hf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r>
              <a:rPr lang="en-US"/>
              <a:t>SIP #1 - Hiring for Attitude</a:t>
            </a:r>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2A3E3174-BAD7-44C7-AA5B-243DF63267B8}" type="datetimeFigureOut">
              <a:rPr lang="en-US" smtClean="0"/>
              <a:t>2/17/2020</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r>
              <a:rPr lang="en-US"/>
              <a:t>Yukon - April 16, 2019</a:t>
            </a:r>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EC31499C-87DA-4C26-8B34-87F1E8B982AC}" type="slidenum">
              <a:rPr lang="en-US" smtClean="0"/>
              <a:t>‹#›</a:t>
            </a:fld>
            <a:endParaRPr lang="en-US"/>
          </a:p>
        </p:txBody>
      </p:sp>
    </p:spTree>
    <p:extLst>
      <p:ext uri="{BB962C8B-B14F-4D97-AF65-F5344CB8AC3E}">
        <p14:creationId xmlns:p14="http://schemas.microsoft.com/office/powerpoint/2010/main" val="2844592641"/>
      </p:ext>
    </p:extLst>
  </p:cSld>
  <p:clrMap bg1="lt1" tx1="dk1" bg2="lt2" tx2="dk2" accent1="accent1" accent2="accent2" accent3="accent3" accent4="accent4" accent5="accent5" accent6="accent6" hlink="hlink" folHlink="folHlink"/>
  <p:hf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www.leadershipiq.com/" TargetMode="External"/><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www.google.com/search?q=Can+you+ask+about+Bankruptcy+during+a+job+interview%3F&amp;rlz=1C1GCEU_enUS821US821&amp;oq=Can+you+ask+about+Bankruptcy+during+a+job+interview%3F&amp;aqs=chrome..69i57j33.16491j0j7&amp;sourceid=chrome&amp;ie=UTF-8"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www.youtube.com/watch?v=6k8yhZYIDa4" TargetMode="External"/><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youtube.com/watch?v=rrznxVJPqmY"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47713" y="1181100"/>
            <a:ext cx="5670550" cy="3189288"/>
          </a:xfrm>
        </p:spPr>
      </p:sp>
      <p:sp>
        <p:nvSpPr>
          <p:cNvPr id="3" name="Notes Placeholder 2"/>
          <p:cNvSpPr>
            <a:spLocks noGrp="1"/>
          </p:cNvSpPr>
          <p:nvPr>
            <p:ph type="body" idx="1"/>
          </p:nvPr>
        </p:nvSpPr>
        <p:spPr/>
        <p:txBody>
          <a:bodyPr/>
          <a:lstStyle/>
          <a:p>
            <a:r>
              <a:rPr lang="en-US" sz="2000" dirty="0"/>
              <a:t>Based on the book </a:t>
            </a:r>
            <a:r>
              <a:rPr lang="en-US" sz="2000" u="sng" dirty="0"/>
              <a:t>Hiring For Attitude </a:t>
            </a:r>
            <a:r>
              <a:rPr lang="en-US" sz="2000" dirty="0"/>
              <a:t>by Mark Murphy.  McGraw-Hill, 2012</a:t>
            </a:r>
          </a:p>
          <a:p>
            <a:r>
              <a:rPr lang="en-US" sz="2000" dirty="0">
                <a:hlinkClick r:id="rId3"/>
              </a:rPr>
              <a:t>www.leadershipiq.com</a:t>
            </a:r>
            <a:endParaRPr lang="en-US" sz="2000" dirty="0"/>
          </a:p>
          <a:p>
            <a:endParaRPr lang="en-US" sz="2000" dirty="0"/>
          </a:p>
        </p:txBody>
      </p:sp>
      <p:sp>
        <p:nvSpPr>
          <p:cNvPr id="4" name="Slide Number Placeholder 3"/>
          <p:cNvSpPr>
            <a:spLocks noGrp="1"/>
          </p:cNvSpPr>
          <p:nvPr>
            <p:ph type="sldNum" sz="quarter" idx="10"/>
          </p:nvPr>
        </p:nvSpPr>
        <p:spPr/>
        <p:txBody>
          <a:bodyPr/>
          <a:lstStyle/>
          <a:p>
            <a:pPr defTabSz="465887">
              <a:defRPr/>
            </a:pPr>
            <a:fld id="{22CC11DC-1B6B-41FE-BFDA-3B8E316F2307}" type="slidenum">
              <a:rPr lang="en-US">
                <a:solidFill>
                  <a:prstClr val="black"/>
                </a:solidFill>
                <a:latin typeface="Calibri" panose="020F0502020204030204"/>
              </a:rPr>
              <a:pPr defTabSz="465887">
                <a:defRPr/>
              </a:pPr>
              <a:t>1</a:t>
            </a:fld>
            <a:endParaRPr lang="en-US">
              <a:solidFill>
                <a:prstClr val="black"/>
              </a:solidFill>
              <a:latin typeface="Calibri" panose="020F0502020204030204"/>
            </a:endParaRPr>
          </a:p>
        </p:txBody>
      </p:sp>
      <p:sp>
        <p:nvSpPr>
          <p:cNvPr id="5" name="Footer Placeholder 4"/>
          <p:cNvSpPr>
            <a:spLocks noGrp="1"/>
          </p:cNvSpPr>
          <p:nvPr>
            <p:ph type="ftr" sz="quarter" idx="11"/>
          </p:nvPr>
        </p:nvSpPr>
        <p:spPr/>
        <p:txBody>
          <a:bodyPr/>
          <a:lstStyle/>
          <a:p>
            <a:pPr defTabSz="465887">
              <a:defRPr/>
            </a:pPr>
            <a:r>
              <a:rPr lang="en-US">
                <a:solidFill>
                  <a:prstClr val="black"/>
                </a:solidFill>
                <a:latin typeface="Calibri" panose="020F0502020204030204"/>
              </a:rPr>
              <a:t>Yukon - April 16, 2019</a:t>
            </a:r>
          </a:p>
        </p:txBody>
      </p:sp>
      <p:sp>
        <p:nvSpPr>
          <p:cNvPr id="6" name="Header Placeholder 5">
            <a:extLst>
              <a:ext uri="{FF2B5EF4-FFF2-40B4-BE49-F238E27FC236}">
                <a16:creationId xmlns:a16="http://schemas.microsoft.com/office/drawing/2014/main" id="{F4722C68-9ACC-4CCF-ABB3-445C1E988A1D}"/>
              </a:ext>
            </a:extLst>
          </p:cNvPr>
          <p:cNvSpPr>
            <a:spLocks noGrp="1"/>
          </p:cNvSpPr>
          <p:nvPr>
            <p:ph type="hdr" sz="quarter" idx="12"/>
          </p:nvPr>
        </p:nvSpPr>
        <p:spPr/>
        <p:txBody>
          <a:bodyPr/>
          <a:lstStyle/>
          <a:p>
            <a:pPr defTabSz="465887">
              <a:defRPr/>
            </a:pPr>
            <a:r>
              <a:rPr lang="en-US">
                <a:solidFill>
                  <a:prstClr val="black"/>
                </a:solidFill>
                <a:latin typeface="Calibri" panose="020F0502020204030204"/>
              </a:rPr>
              <a:t>SIP #1 - Hiring for Attitude</a:t>
            </a:r>
          </a:p>
        </p:txBody>
      </p:sp>
    </p:spTree>
    <p:extLst>
      <p:ext uri="{BB962C8B-B14F-4D97-AF65-F5344CB8AC3E}">
        <p14:creationId xmlns:p14="http://schemas.microsoft.com/office/powerpoint/2010/main" val="22574851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30288" y="500063"/>
            <a:ext cx="5670550" cy="3189287"/>
          </a:xfrm>
        </p:spPr>
      </p:sp>
      <p:sp>
        <p:nvSpPr>
          <p:cNvPr id="3" name="Notes Placeholder 2"/>
          <p:cNvSpPr>
            <a:spLocks noGrp="1"/>
          </p:cNvSpPr>
          <p:nvPr>
            <p:ph type="body" idx="1"/>
          </p:nvPr>
        </p:nvSpPr>
        <p:spPr>
          <a:xfrm>
            <a:off x="521704" y="3821252"/>
            <a:ext cx="6271319" cy="5102211"/>
          </a:xfrm>
        </p:spPr>
        <p:txBody>
          <a:bodyPr/>
          <a:lstStyle/>
          <a:p>
            <a:pPr marL="232943" indent="-232943">
              <a:buAutoNum type="arabicPeriod"/>
            </a:pPr>
            <a:r>
              <a:rPr lang="en-US" sz="1800" dirty="0"/>
              <a:t>Think of someone in the organization who really represents our culture.  </a:t>
            </a:r>
            <a:r>
              <a:rPr lang="en-US" sz="1600" dirty="0"/>
              <a:t>This is our poster child for having the exact right attitude for our city.  Could you tell me about a time they did something that really exemplifies having the right attitude?</a:t>
            </a:r>
          </a:p>
          <a:p>
            <a:pPr marL="232943" indent="-232943">
              <a:buAutoNum type="arabicPeriod"/>
            </a:pPr>
            <a:endParaRPr lang="en-US" sz="1800" dirty="0"/>
          </a:p>
          <a:p>
            <a:r>
              <a:rPr lang="en-US" sz="1800" u="sng" dirty="0"/>
              <a:t>Think of our 3 Best Employees.  </a:t>
            </a:r>
          </a:p>
          <a:p>
            <a:pPr marL="232943" indent="-232943">
              <a:buAutoNum type="arabicParenR"/>
            </a:pPr>
            <a:r>
              <a:rPr lang="en-US" sz="1800" dirty="0"/>
              <a:t>Can distinguish between really big problems that could permanently damage the City and minor problems that temporarily irritate employees, but don’t hurt the city or your customers.</a:t>
            </a:r>
          </a:p>
          <a:p>
            <a:pPr marL="232943" indent="-232943">
              <a:buAutoNum type="arabicParenR"/>
            </a:pPr>
            <a:r>
              <a:rPr lang="en-US" sz="1800" dirty="0"/>
              <a:t>Helps ownership make smarter strategic decisions by proactively providing important information (including bad news) in a candid and open-minded way, without tunnel vision.</a:t>
            </a:r>
          </a:p>
          <a:p>
            <a:pPr marL="232943" indent="-232943">
              <a:buAutoNum type="arabicParenR"/>
            </a:pPr>
            <a:r>
              <a:rPr lang="en-US" sz="1800" dirty="0"/>
              <a:t>Take responsibility for, and actually accomplish. Constantly growing their own skill set.  </a:t>
            </a:r>
          </a:p>
          <a:p>
            <a:endParaRPr lang="en-US" dirty="0"/>
          </a:p>
          <a:p>
            <a:endParaRPr lang="en-US" dirty="0"/>
          </a:p>
          <a:p>
            <a:r>
              <a:rPr lang="en-US" dirty="0"/>
              <a:t>Slide added 10/2/17</a:t>
            </a:r>
          </a:p>
        </p:txBody>
      </p:sp>
      <p:sp>
        <p:nvSpPr>
          <p:cNvPr id="4" name="Footer Placeholder 3"/>
          <p:cNvSpPr>
            <a:spLocks noGrp="1"/>
          </p:cNvSpPr>
          <p:nvPr>
            <p:ph type="ftr" sz="quarter" idx="10"/>
          </p:nvPr>
        </p:nvSpPr>
        <p:spPr/>
        <p:txBody>
          <a:bodyPr/>
          <a:lstStyle/>
          <a:p>
            <a:pPr defTabSz="465887">
              <a:defRPr/>
            </a:pPr>
            <a:r>
              <a:rPr lang="en-US">
                <a:solidFill>
                  <a:prstClr val="black"/>
                </a:solidFill>
                <a:latin typeface="Calibri" panose="020F0502020204030204"/>
              </a:rPr>
              <a:t>Yukon - April 16, 2019</a:t>
            </a:r>
          </a:p>
        </p:txBody>
      </p:sp>
      <p:sp>
        <p:nvSpPr>
          <p:cNvPr id="5" name="Slide Number Placeholder 4"/>
          <p:cNvSpPr>
            <a:spLocks noGrp="1"/>
          </p:cNvSpPr>
          <p:nvPr>
            <p:ph type="sldNum" sz="quarter" idx="11"/>
          </p:nvPr>
        </p:nvSpPr>
        <p:spPr/>
        <p:txBody>
          <a:bodyPr/>
          <a:lstStyle/>
          <a:p>
            <a:pPr defTabSz="465887">
              <a:defRPr/>
            </a:pPr>
            <a:fld id="{22CC11DC-1B6B-41FE-BFDA-3B8E316F2307}" type="slidenum">
              <a:rPr lang="en-US">
                <a:solidFill>
                  <a:prstClr val="black"/>
                </a:solidFill>
                <a:latin typeface="Calibri" panose="020F0502020204030204"/>
              </a:rPr>
              <a:pPr defTabSz="465887">
                <a:defRPr/>
              </a:pPr>
              <a:t>10</a:t>
            </a:fld>
            <a:endParaRPr lang="en-US">
              <a:solidFill>
                <a:prstClr val="black"/>
              </a:solidFill>
              <a:latin typeface="Calibri" panose="020F0502020204030204"/>
            </a:endParaRPr>
          </a:p>
        </p:txBody>
      </p:sp>
      <p:sp>
        <p:nvSpPr>
          <p:cNvPr id="6" name="Header Placeholder 5">
            <a:extLst>
              <a:ext uri="{FF2B5EF4-FFF2-40B4-BE49-F238E27FC236}">
                <a16:creationId xmlns:a16="http://schemas.microsoft.com/office/drawing/2014/main" id="{4A5CB51C-B75C-4C9B-A6B4-B822082F2203}"/>
              </a:ext>
            </a:extLst>
          </p:cNvPr>
          <p:cNvSpPr>
            <a:spLocks noGrp="1"/>
          </p:cNvSpPr>
          <p:nvPr>
            <p:ph type="hdr" sz="quarter" idx="12"/>
          </p:nvPr>
        </p:nvSpPr>
        <p:spPr/>
        <p:txBody>
          <a:bodyPr/>
          <a:lstStyle/>
          <a:p>
            <a:pPr defTabSz="465887">
              <a:defRPr/>
            </a:pPr>
            <a:r>
              <a:rPr lang="en-US">
                <a:solidFill>
                  <a:prstClr val="black"/>
                </a:solidFill>
                <a:latin typeface="Calibri" panose="020F0502020204030204"/>
              </a:rPr>
              <a:t>SIP #1 - Hiring for Attitude</a:t>
            </a:r>
          </a:p>
        </p:txBody>
      </p:sp>
    </p:spTree>
    <p:extLst>
      <p:ext uri="{BB962C8B-B14F-4D97-AF65-F5344CB8AC3E}">
        <p14:creationId xmlns:p14="http://schemas.microsoft.com/office/powerpoint/2010/main" val="83943132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47713" y="1181100"/>
            <a:ext cx="5670550" cy="3189288"/>
          </a:xfrm>
        </p:spPr>
      </p:sp>
      <p:sp>
        <p:nvSpPr>
          <p:cNvPr id="3" name="Notes Placeholder 2"/>
          <p:cNvSpPr>
            <a:spLocks noGrp="1"/>
          </p:cNvSpPr>
          <p:nvPr>
            <p:ph type="body" idx="1"/>
          </p:nvPr>
        </p:nvSpPr>
        <p:spPr/>
        <p:txBody>
          <a:bodyPr/>
          <a:lstStyle/>
          <a:p>
            <a:r>
              <a:rPr lang="en-US" sz="1600" dirty="0"/>
              <a:t>Here are some Sample High Performer Attitudes.  </a:t>
            </a:r>
          </a:p>
          <a:p>
            <a:endParaRPr lang="en-US" sz="1600" dirty="0"/>
          </a:p>
          <a:p>
            <a:r>
              <a:rPr lang="en-US" sz="1600" dirty="0"/>
              <a:t>You must complete Test #1 and determine the High Performer Attitudes for your city.  </a:t>
            </a:r>
          </a:p>
          <a:p>
            <a:endParaRPr lang="en-US" sz="1600" dirty="0"/>
          </a:p>
          <a:p>
            <a:r>
              <a:rPr lang="en-US" sz="1600" dirty="0"/>
              <a:t>Your list should not exceed 10 items either…</a:t>
            </a:r>
          </a:p>
        </p:txBody>
      </p:sp>
      <p:sp>
        <p:nvSpPr>
          <p:cNvPr id="4" name="Footer Placeholder 3"/>
          <p:cNvSpPr>
            <a:spLocks noGrp="1"/>
          </p:cNvSpPr>
          <p:nvPr>
            <p:ph type="ftr" sz="quarter" idx="10"/>
          </p:nvPr>
        </p:nvSpPr>
        <p:spPr/>
        <p:txBody>
          <a:bodyPr/>
          <a:lstStyle/>
          <a:p>
            <a:pPr defTabSz="465887">
              <a:defRPr/>
            </a:pPr>
            <a:r>
              <a:rPr lang="en-US">
                <a:solidFill>
                  <a:prstClr val="black"/>
                </a:solidFill>
                <a:latin typeface="Calibri" panose="020F0502020204030204"/>
              </a:rPr>
              <a:t>Yukon - April 16, 2019</a:t>
            </a:r>
          </a:p>
        </p:txBody>
      </p:sp>
      <p:sp>
        <p:nvSpPr>
          <p:cNvPr id="5" name="Slide Number Placeholder 4"/>
          <p:cNvSpPr>
            <a:spLocks noGrp="1"/>
          </p:cNvSpPr>
          <p:nvPr>
            <p:ph type="sldNum" sz="quarter" idx="11"/>
          </p:nvPr>
        </p:nvSpPr>
        <p:spPr/>
        <p:txBody>
          <a:bodyPr/>
          <a:lstStyle/>
          <a:p>
            <a:pPr defTabSz="465887">
              <a:defRPr/>
            </a:pPr>
            <a:fld id="{22CC11DC-1B6B-41FE-BFDA-3B8E316F2307}" type="slidenum">
              <a:rPr lang="en-US">
                <a:solidFill>
                  <a:prstClr val="black"/>
                </a:solidFill>
                <a:latin typeface="Calibri" panose="020F0502020204030204"/>
              </a:rPr>
              <a:pPr defTabSz="465887">
                <a:defRPr/>
              </a:pPr>
              <a:t>11</a:t>
            </a:fld>
            <a:endParaRPr lang="en-US">
              <a:solidFill>
                <a:prstClr val="black"/>
              </a:solidFill>
              <a:latin typeface="Calibri" panose="020F0502020204030204"/>
            </a:endParaRPr>
          </a:p>
        </p:txBody>
      </p:sp>
      <p:sp>
        <p:nvSpPr>
          <p:cNvPr id="6" name="Header Placeholder 5">
            <a:extLst>
              <a:ext uri="{FF2B5EF4-FFF2-40B4-BE49-F238E27FC236}">
                <a16:creationId xmlns:a16="http://schemas.microsoft.com/office/drawing/2014/main" id="{670F191D-0F80-44BB-B05E-0846ADFBC5E4}"/>
              </a:ext>
            </a:extLst>
          </p:cNvPr>
          <p:cNvSpPr>
            <a:spLocks noGrp="1"/>
          </p:cNvSpPr>
          <p:nvPr>
            <p:ph type="hdr" sz="quarter" idx="12"/>
          </p:nvPr>
        </p:nvSpPr>
        <p:spPr/>
        <p:txBody>
          <a:bodyPr/>
          <a:lstStyle/>
          <a:p>
            <a:pPr defTabSz="465887">
              <a:defRPr/>
            </a:pPr>
            <a:r>
              <a:rPr lang="en-US">
                <a:solidFill>
                  <a:prstClr val="black"/>
                </a:solidFill>
                <a:latin typeface="Calibri" panose="020F0502020204030204"/>
              </a:rPr>
              <a:t>SIP #1 - Hiring for Attitude</a:t>
            </a:r>
          </a:p>
        </p:txBody>
      </p:sp>
    </p:spTree>
    <p:extLst>
      <p:ext uri="{BB962C8B-B14F-4D97-AF65-F5344CB8AC3E}">
        <p14:creationId xmlns:p14="http://schemas.microsoft.com/office/powerpoint/2010/main" val="50828724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52513" y="457200"/>
            <a:ext cx="5670550" cy="3189288"/>
          </a:xfrm>
        </p:spPr>
      </p:sp>
      <p:sp>
        <p:nvSpPr>
          <p:cNvPr id="3" name="Notes Placeholder 2"/>
          <p:cNvSpPr>
            <a:spLocks noGrp="1"/>
          </p:cNvSpPr>
          <p:nvPr>
            <p:ph type="body" idx="1"/>
          </p:nvPr>
        </p:nvSpPr>
        <p:spPr>
          <a:xfrm>
            <a:off x="445623" y="3864492"/>
            <a:ext cx="6162630" cy="5037352"/>
          </a:xfrm>
        </p:spPr>
        <p:txBody>
          <a:bodyPr/>
          <a:lstStyle/>
          <a:p>
            <a:r>
              <a:rPr lang="en-US" sz="1800" dirty="0"/>
              <a:t>02. Without names, think of someone who works (or worked) in the city who just did not represent our culture. </a:t>
            </a:r>
            <a:r>
              <a:rPr lang="en-US" dirty="0"/>
              <a:t> </a:t>
            </a:r>
            <a:r>
              <a:rPr lang="en-US" sz="1600" dirty="0"/>
              <a:t>This is our poster child for </a:t>
            </a:r>
            <a:r>
              <a:rPr lang="en-US" sz="1600" dirty="0" err="1"/>
              <a:t>hacing</a:t>
            </a:r>
            <a:r>
              <a:rPr lang="en-US" sz="1600" dirty="0"/>
              <a:t> the exact wrong attitude for this city.  Could you tell me about a time the did something that really exemplifies having the wrong attitude?  </a:t>
            </a:r>
          </a:p>
          <a:p>
            <a:endParaRPr lang="en-US" sz="1600" dirty="0"/>
          </a:p>
          <a:p>
            <a:r>
              <a:rPr lang="en-US" sz="1800" dirty="0"/>
              <a:t>3 Worst Employees;</a:t>
            </a:r>
          </a:p>
          <a:p>
            <a:pPr marL="349415" indent="-349415">
              <a:buFont typeface="+mj-lt"/>
              <a:buAutoNum type="arabicParenR"/>
            </a:pPr>
            <a:r>
              <a:rPr lang="en-US" sz="1800" dirty="0"/>
              <a:t>Blames others or makes excuses when things go wrong, including other departments or even customers.</a:t>
            </a:r>
          </a:p>
          <a:p>
            <a:pPr marL="349415" indent="-349415">
              <a:buFont typeface="+mj-lt"/>
              <a:buAutoNum type="arabicParenR"/>
            </a:pPr>
            <a:r>
              <a:rPr lang="en-US" sz="1800" dirty="0"/>
              <a:t>Not collaborative. Preferring to fly solo and then get all the glory, even if it means ultimately generating a suboptimal solution.</a:t>
            </a:r>
          </a:p>
          <a:p>
            <a:pPr marL="349415" indent="-349415">
              <a:buFont typeface="+mj-lt"/>
              <a:buAutoNum type="arabicParenR"/>
            </a:pPr>
            <a:r>
              <a:rPr lang="en-US" sz="1800" dirty="0"/>
              <a:t>Overwhelmed by multiple demands and becomes paralyzed, unable to accomplish anything, instead of effectively triaging and accomplishing all of their required work.  </a:t>
            </a:r>
          </a:p>
          <a:p>
            <a:pPr marL="349415" indent="-349415">
              <a:buFont typeface="+mj-lt"/>
              <a:buAutoNum type="arabicParenR"/>
            </a:pPr>
            <a:endParaRPr lang="en-US" sz="1600" dirty="0"/>
          </a:p>
          <a:p>
            <a:r>
              <a:rPr lang="en-US" sz="1600" dirty="0"/>
              <a:t>			</a:t>
            </a:r>
            <a:r>
              <a:rPr lang="en-US" sz="1400" dirty="0"/>
              <a:t>Slide added 10/2/17.</a:t>
            </a:r>
          </a:p>
          <a:p>
            <a:endParaRPr lang="en-US" sz="1600" dirty="0"/>
          </a:p>
          <a:p>
            <a:endParaRPr lang="en-US" sz="1600" dirty="0"/>
          </a:p>
          <a:p>
            <a:endParaRPr lang="en-US" dirty="0"/>
          </a:p>
          <a:p>
            <a:endParaRPr lang="en-US" dirty="0"/>
          </a:p>
          <a:p>
            <a:endParaRPr lang="en-US" dirty="0"/>
          </a:p>
          <a:p>
            <a:r>
              <a:rPr lang="en-US" dirty="0"/>
              <a:t>Slide added 10/2/17</a:t>
            </a:r>
          </a:p>
        </p:txBody>
      </p:sp>
      <p:sp>
        <p:nvSpPr>
          <p:cNvPr id="4" name="Footer Placeholder 3"/>
          <p:cNvSpPr>
            <a:spLocks noGrp="1"/>
          </p:cNvSpPr>
          <p:nvPr>
            <p:ph type="ftr" sz="quarter" idx="10"/>
          </p:nvPr>
        </p:nvSpPr>
        <p:spPr/>
        <p:txBody>
          <a:bodyPr/>
          <a:lstStyle/>
          <a:p>
            <a:pPr defTabSz="465887">
              <a:defRPr/>
            </a:pPr>
            <a:r>
              <a:rPr lang="en-US">
                <a:solidFill>
                  <a:prstClr val="black"/>
                </a:solidFill>
                <a:latin typeface="Calibri" panose="020F0502020204030204"/>
              </a:rPr>
              <a:t>Yukon - April 16, 2019</a:t>
            </a:r>
          </a:p>
        </p:txBody>
      </p:sp>
      <p:sp>
        <p:nvSpPr>
          <p:cNvPr id="5" name="Slide Number Placeholder 4"/>
          <p:cNvSpPr>
            <a:spLocks noGrp="1"/>
          </p:cNvSpPr>
          <p:nvPr>
            <p:ph type="sldNum" sz="quarter" idx="11"/>
          </p:nvPr>
        </p:nvSpPr>
        <p:spPr/>
        <p:txBody>
          <a:bodyPr/>
          <a:lstStyle/>
          <a:p>
            <a:pPr defTabSz="465887">
              <a:defRPr/>
            </a:pPr>
            <a:fld id="{22CC11DC-1B6B-41FE-BFDA-3B8E316F2307}" type="slidenum">
              <a:rPr lang="en-US">
                <a:solidFill>
                  <a:prstClr val="black"/>
                </a:solidFill>
                <a:latin typeface="Calibri" panose="020F0502020204030204"/>
              </a:rPr>
              <a:pPr defTabSz="465887">
                <a:defRPr/>
              </a:pPr>
              <a:t>12</a:t>
            </a:fld>
            <a:endParaRPr lang="en-US">
              <a:solidFill>
                <a:prstClr val="black"/>
              </a:solidFill>
              <a:latin typeface="Calibri" panose="020F0502020204030204"/>
            </a:endParaRPr>
          </a:p>
        </p:txBody>
      </p:sp>
      <p:sp>
        <p:nvSpPr>
          <p:cNvPr id="6" name="Header Placeholder 5">
            <a:extLst>
              <a:ext uri="{FF2B5EF4-FFF2-40B4-BE49-F238E27FC236}">
                <a16:creationId xmlns:a16="http://schemas.microsoft.com/office/drawing/2014/main" id="{B563D5CD-E16A-4445-B00F-DEC3906A7790}"/>
              </a:ext>
            </a:extLst>
          </p:cNvPr>
          <p:cNvSpPr>
            <a:spLocks noGrp="1"/>
          </p:cNvSpPr>
          <p:nvPr>
            <p:ph type="hdr" sz="quarter" idx="12"/>
          </p:nvPr>
        </p:nvSpPr>
        <p:spPr/>
        <p:txBody>
          <a:bodyPr/>
          <a:lstStyle/>
          <a:p>
            <a:pPr defTabSz="465887">
              <a:defRPr/>
            </a:pPr>
            <a:r>
              <a:rPr lang="en-US">
                <a:solidFill>
                  <a:prstClr val="black"/>
                </a:solidFill>
                <a:latin typeface="Calibri" panose="020F0502020204030204"/>
              </a:rPr>
              <a:t>SIP #1 - Hiring for Attitude</a:t>
            </a:r>
          </a:p>
        </p:txBody>
      </p:sp>
    </p:spTree>
    <p:extLst>
      <p:ext uri="{BB962C8B-B14F-4D97-AF65-F5344CB8AC3E}">
        <p14:creationId xmlns:p14="http://schemas.microsoft.com/office/powerpoint/2010/main" val="239148802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90600" y="203200"/>
            <a:ext cx="5670550" cy="3189288"/>
          </a:xfrm>
        </p:spPr>
      </p:sp>
      <p:sp>
        <p:nvSpPr>
          <p:cNvPr id="3" name="Notes Placeholder 2"/>
          <p:cNvSpPr>
            <a:spLocks noGrp="1"/>
          </p:cNvSpPr>
          <p:nvPr>
            <p:ph type="body" idx="1"/>
          </p:nvPr>
        </p:nvSpPr>
        <p:spPr>
          <a:xfrm>
            <a:off x="638725" y="3657552"/>
            <a:ext cx="6037382" cy="5115926"/>
          </a:xfrm>
        </p:spPr>
        <p:txBody>
          <a:bodyPr/>
          <a:lstStyle/>
          <a:p>
            <a:r>
              <a:rPr lang="en-US" sz="1800" dirty="0"/>
              <a:t>You must complete Test #2 to create your list.   Your responses will be unique to your city and should not exceed 10 items. </a:t>
            </a:r>
          </a:p>
          <a:p>
            <a:endParaRPr lang="en-US" sz="1800" dirty="0"/>
          </a:p>
          <a:p>
            <a:r>
              <a:rPr lang="en-US" sz="1800" dirty="0"/>
              <a:t>Once you have your two lists, conduct a quick assessment to </a:t>
            </a:r>
            <a:r>
              <a:rPr lang="en-US" sz="1800" b="1" dirty="0"/>
              <a:t>make sure every point is on target.</a:t>
            </a:r>
          </a:p>
          <a:p>
            <a:endParaRPr lang="en-US" sz="1800" dirty="0"/>
          </a:p>
          <a:p>
            <a:r>
              <a:rPr lang="en-US" sz="1800" b="1" i="1" dirty="0"/>
              <a:t>Ask the following two questions </a:t>
            </a:r>
            <a:r>
              <a:rPr lang="en-US" sz="1800" dirty="0"/>
              <a:t>about each attitude listed.</a:t>
            </a:r>
          </a:p>
          <a:p>
            <a:pPr marL="237369" indent="-237369">
              <a:buAutoNum type="arabicParenR"/>
            </a:pPr>
            <a:r>
              <a:rPr lang="en-US" sz="1800" dirty="0"/>
              <a:t>How does this attitude add value or competitive advantage to this city?  (If the attitude brings no benefit, it doesn’t belong on the list.)</a:t>
            </a:r>
          </a:p>
          <a:p>
            <a:pPr marL="237369" indent="-237369">
              <a:buAutoNum type="arabicParenR"/>
            </a:pPr>
            <a:r>
              <a:rPr lang="en-US" sz="1800" dirty="0"/>
              <a:t>Who cares about this attitude? (If the attitude brings no benefit, it doesn’t belong on the list.)</a:t>
            </a:r>
          </a:p>
          <a:p>
            <a:pPr marL="237369" indent="-237369">
              <a:buAutoNum type="arabicParenR"/>
            </a:pPr>
            <a:endParaRPr lang="en-US" sz="1800" dirty="0"/>
          </a:p>
          <a:p>
            <a:r>
              <a:rPr lang="en-US" sz="2000" b="1" dirty="0"/>
              <a:t>Now, you’re ready to use Key Attitudinal Traits to start developing your Interview Questions.</a:t>
            </a:r>
          </a:p>
        </p:txBody>
      </p:sp>
      <p:sp>
        <p:nvSpPr>
          <p:cNvPr id="4" name="Slide Number Placeholder 3"/>
          <p:cNvSpPr>
            <a:spLocks noGrp="1"/>
          </p:cNvSpPr>
          <p:nvPr>
            <p:ph type="sldNum" sz="quarter" idx="10"/>
          </p:nvPr>
        </p:nvSpPr>
        <p:spPr/>
        <p:txBody>
          <a:bodyPr/>
          <a:lstStyle/>
          <a:p>
            <a:pPr defTabSz="465887">
              <a:defRPr/>
            </a:pPr>
            <a:fld id="{22CC11DC-1B6B-41FE-BFDA-3B8E316F2307}" type="slidenum">
              <a:rPr lang="en-US">
                <a:solidFill>
                  <a:prstClr val="black"/>
                </a:solidFill>
                <a:latin typeface="Calibri" panose="020F0502020204030204"/>
              </a:rPr>
              <a:pPr defTabSz="465887">
                <a:defRPr/>
              </a:pPr>
              <a:t>13</a:t>
            </a:fld>
            <a:endParaRPr lang="en-US">
              <a:solidFill>
                <a:prstClr val="black"/>
              </a:solidFill>
              <a:latin typeface="Calibri" panose="020F0502020204030204"/>
            </a:endParaRPr>
          </a:p>
        </p:txBody>
      </p:sp>
      <p:sp>
        <p:nvSpPr>
          <p:cNvPr id="5" name="Footer Placeholder 4"/>
          <p:cNvSpPr>
            <a:spLocks noGrp="1"/>
          </p:cNvSpPr>
          <p:nvPr>
            <p:ph type="ftr" sz="quarter" idx="11"/>
          </p:nvPr>
        </p:nvSpPr>
        <p:spPr/>
        <p:txBody>
          <a:bodyPr/>
          <a:lstStyle/>
          <a:p>
            <a:pPr defTabSz="465887">
              <a:defRPr/>
            </a:pPr>
            <a:r>
              <a:rPr lang="en-US">
                <a:solidFill>
                  <a:prstClr val="black"/>
                </a:solidFill>
                <a:latin typeface="Calibri" panose="020F0502020204030204"/>
              </a:rPr>
              <a:t>Yukon - April 16, 2019</a:t>
            </a:r>
          </a:p>
        </p:txBody>
      </p:sp>
      <p:sp>
        <p:nvSpPr>
          <p:cNvPr id="6" name="Header Placeholder 5">
            <a:extLst>
              <a:ext uri="{FF2B5EF4-FFF2-40B4-BE49-F238E27FC236}">
                <a16:creationId xmlns:a16="http://schemas.microsoft.com/office/drawing/2014/main" id="{0A87E277-A4A7-4389-AB7B-1B5EF4B78EE5}"/>
              </a:ext>
            </a:extLst>
          </p:cNvPr>
          <p:cNvSpPr>
            <a:spLocks noGrp="1"/>
          </p:cNvSpPr>
          <p:nvPr>
            <p:ph type="hdr" sz="quarter" idx="12"/>
          </p:nvPr>
        </p:nvSpPr>
        <p:spPr/>
        <p:txBody>
          <a:bodyPr/>
          <a:lstStyle/>
          <a:p>
            <a:pPr defTabSz="465887">
              <a:defRPr/>
            </a:pPr>
            <a:r>
              <a:rPr lang="en-US">
                <a:solidFill>
                  <a:prstClr val="black"/>
                </a:solidFill>
                <a:latin typeface="Calibri" panose="020F0502020204030204"/>
              </a:rPr>
              <a:t>SIP #1 - Hiring for Attitude</a:t>
            </a:r>
          </a:p>
        </p:txBody>
      </p:sp>
    </p:spTree>
    <p:extLst>
      <p:ext uri="{BB962C8B-B14F-4D97-AF65-F5344CB8AC3E}">
        <p14:creationId xmlns:p14="http://schemas.microsoft.com/office/powerpoint/2010/main" val="63193321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52500" y="368300"/>
            <a:ext cx="5670550" cy="3189288"/>
          </a:xfrm>
        </p:spPr>
      </p:sp>
      <p:sp>
        <p:nvSpPr>
          <p:cNvPr id="3" name="Notes Placeholder 2"/>
          <p:cNvSpPr>
            <a:spLocks noGrp="1"/>
          </p:cNvSpPr>
          <p:nvPr>
            <p:ph type="body" idx="1"/>
          </p:nvPr>
        </p:nvSpPr>
        <p:spPr>
          <a:xfrm>
            <a:off x="397148" y="3667236"/>
            <a:ext cx="6427852" cy="5154660"/>
          </a:xfrm>
        </p:spPr>
        <p:txBody>
          <a:bodyPr/>
          <a:lstStyle/>
          <a:p>
            <a:r>
              <a:rPr lang="en-US" sz="1800" b="1" dirty="0"/>
              <a:t>2 Categories of People:</a:t>
            </a:r>
          </a:p>
          <a:p>
            <a:r>
              <a:rPr lang="en-US" sz="1800" b="1" dirty="0"/>
              <a:t>Problem Bringers (PB)</a:t>
            </a:r>
          </a:p>
          <a:p>
            <a:r>
              <a:rPr lang="en-US" sz="1800" dirty="0"/>
              <a:t>Ask a PB about a problem and all you will hear about is the problem.</a:t>
            </a:r>
          </a:p>
          <a:p>
            <a:r>
              <a:rPr lang="en-US" sz="1800" i="1" dirty="0"/>
              <a:t>(Because a PB can spend all day telling you about the problem without ever coming close to offering a solution.)</a:t>
            </a:r>
          </a:p>
          <a:p>
            <a:r>
              <a:rPr lang="en-US" sz="1800" dirty="0"/>
              <a:t> </a:t>
            </a:r>
          </a:p>
          <a:p>
            <a:r>
              <a:rPr lang="en-US" sz="1800" b="1" dirty="0"/>
              <a:t>Problem Solvers (PS)</a:t>
            </a:r>
          </a:p>
          <a:p>
            <a:r>
              <a:rPr lang="en-US" sz="1800" dirty="0"/>
              <a:t>Ask a PS about a problem, and you will hear about the problem, but you’ll also hear some potential solutions.</a:t>
            </a:r>
          </a:p>
          <a:p>
            <a:r>
              <a:rPr lang="en-US" sz="1800" i="1" dirty="0"/>
              <a:t>(Because PS can’t even think of a problem without instantly generating possible solutions)</a:t>
            </a:r>
          </a:p>
          <a:p>
            <a:endParaRPr lang="en-US" sz="1800" dirty="0"/>
          </a:p>
          <a:p>
            <a:r>
              <a:rPr lang="en-US" sz="1800" b="1" dirty="0"/>
              <a:t>Asking Interview Questions that Elicit Honest Responses is the only way to determine if the Candidate is a PB or a PS.   </a:t>
            </a:r>
          </a:p>
          <a:p>
            <a:endParaRPr lang="en-US" sz="1800" b="1" dirty="0"/>
          </a:p>
          <a:p>
            <a:r>
              <a:rPr lang="en-US" sz="1800" b="1" dirty="0"/>
              <a:t>	Ques:  Do you agree with this?</a:t>
            </a:r>
            <a:endParaRPr lang="en-US" b="1" dirty="0"/>
          </a:p>
        </p:txBody>
      </p:sp>
      <p:sp>
        <p:nvSpPr>
          <p:cNvPr id="4" name="Slide Number Placeholder 3"/>
          <p:cNvSpPr>
            <a:spLocks noGrp="1"/>
          </p:cNvSpPr>
          <p:nvPr>
            <p:ph type="sldNum" sz="quarter" idx="10"/>
          </p:nvPr>
        </p:nvSpPr>
        <p:spPr/>
        <p:txBody>
          <a:bodyPr/>
          <a:lstStyle/>
          <a:p>
            <a:pPr defTabSz="465887">
              <a:defRPr/>
            </a:pPr>
            <a:fld id="{22CC11DC-1B6B-41FE-BFDA-3B8E316F2307}" type="slidenum">
              <a:rPr lang="en-US">
                <a:solidFill>
                  <a:prstClr val="black"/>
                </a:solidFill>
                <a:latin typeface="Calibri" panose="020F0502020204030204"/>
              </a:rPr>
              <a:pPr defTabSz="465887">
                <a:defRPr/>
              </a:pPr>
              <a:t>15</a:t>
            </a:fld>
            <a:endParaRPr lang="en-US">
              <a:solidFill>
                <a:prstClr val="black"/>
              </a:solidFill>
              <a:latin typeface="Calibri" panose="020F0502020204030204"/>
            </a:endParaRPr>
          </a:p>
        </p:txBody>
      </p:sp>
      <p:sp>
        <p:nvSpPr>
          <p:cNvPr id="5" name="Footer Placeholder 4"/>
          <p:cNvSpPr>
            <a:spLocks noGrp="1"/>
          </p:cNvSpPr>
          <p:nvPr>
            <p:ph type="ftr" sz="quarter" idx="11"/>
          </p:nvPr>
        </p:nvSpPr>
        <p:spPr/>
        <p:txBody>
          <a:bodyPr/>
          <a:lstStyle/>
          <a:p>
            <a:pPr defTabSz="465887">
              <a:defRPr/>
            </a:pPr>
            <a:r>
              <a:rPr lang="en-US">
                <a:solidFill>
                  <a:prstClr val="black"/>
                </a:solidFill>
                <a:latin typeface="Calibri" panose="020F0502020204030204"/>
              </a:rPr>
              <a:t>Yukon - April 16, 2019</a:t>
            </a:r>
          </a:p>
        </p:txBody>
      </p:sp>
      <p:sp>
        <p:nvSpPr>
          <p:cNvPr id="6" name="Header Placeholder 5">
            <a:extLst>
              <a:ext uri="{FF2B5EF4-FFF2-40B4-BE49-F238E27FC236}">
                <a16:creationId xmlns:a16="http://schemas.microsoft.com/office/drawing/2014/main" id="{7F6B47E8-5607-4FF6-8896-D083C0B2C0ED}"/>
              </a:ext>
            </a:extLst>
          </p:cNvPr>
          <p:cNvSpPr>
            <a:spLocks noGrp="1"/>
          </p:cNvSpPr>
          <p:nvPr>
            <p:ph type="hdr" sz="quarter" idx="12"/>
          </p:nvPr>
        </p:nvSpPr>
        <p:spPr/>
        <p:txBody>
          <a:bodyPr/>
          <a:lstStyle/>
          <a:p>
            <a:pPr defTabSz="465887">
              <a:defRPr/>
            </a:pPr>
            <a:r>
              <a:rPr lang="en-US">
                <a:solidFill>
                  <a:prstClr val="black"/>
                </a:solidFill>
                <a:latin typeface="Calibri" panose="020F0502020204030204"/>
              </a:rPr>
              <a:t>SIP #1 - Hiring for Attitude</a:t>
            </a:r>
          </a:p>
        </p:txBody>
      </p:sp>
    </p:spTree>
    <p:extLst>
      <p:ext uri="{BB962C8B-B14F-4D97-AF65-F5344CB8AC3E}">
        <p14:creationId xmlns:p14="http://schemas.microsoft.com/office/powerpoint/2010/main" val="222690610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EC31499C-87DA-4C26-8B34-87F1E8B982AC}" type="slidenum">
              <a:rPr lang="en-US" smtClean="0"/>
              <a:t>16</a:t>
            </a:fld>
            <a:endParaRPr lang="en-US"/>
          </a:p>
        </p:txBody>
      </p:sp>
      <p:sp>
        <p:nvSpPr>
          <p:cNvPr id="5" name="Footer Placeholder 4">
            <a:extLst>
              <a:ext uri="{FF2B5EF4-FFF2-40B4-BE49-F238E27FC236}">
                <a16:creationId xmlns:a16="http://schemas.microsoft.com/office/drawing/2014/main" id="{ACDFA11E-0C94-4FFC-8AD3-282BD1B80519}"/>
              </a:ext>
            </a:extLst>
          </p:cNvPr>
          <p:cNvSpPr>
            <a:spLocks noGrp="1"/>
          </p:cNvSpPr>
          <p:nvPr>
            <p:ph type="ftr" sz="quarter" idx="11"/>
          </p:nvPr>
        </p:nvSpPr>
        <p:spPr/>
        <p:txBody>
          <a:bodyPr/>
          <a:lstStyle/>
          <a:p>
            <a:r>
              <a:rPr lang="en-US"/>
              <a:t>Yukon - April 16, 2019</a:t>
            </a:r>
          </a:p>
        </p:txBody>
      </p:sp>
      <p:sp>
        <p:nvSpPr>
          <p:cNvPr id="6" name="Header Placeholder 5">
            <a:extLst>
              <a:ext uri="{FF2B5EF4-FFF2-40B4-BE49-F238E27FC236}">
                <a16:creationId xmlns:a16="http://schemas.microsoft.com/office/drawing/2014/main" id="{49291BE9-6497-4EB0-96CD-BA2F85B26518}"/>
              </a:ext>
            </a:extLst>
          </p:cNvPr>
          <p:cNvSpPr>
            <a:spLocks noGrp="1"/>
          </p:cNvSpPr>
          <p:nvPr>
            <p:ph type="hdr" sz="quarter" idx="12"/>
          </p:nvPr>
        </p:nvSpPr>
        <p:spPr/>
        <p:txBody>
          <a:bodyPr/>
          <a:lstStyle/>
          <a:p>
            <a:r>
              <a:rPr lang="en-US"/>
              <a:t>SIP #1 - Hiring for Attitude</a:t>
            </a:r>
          </a:p>
        </p:txBody>
      </p:sp>
      <p:sp>
        <p:nvSpPr>
          <p:cNvPr id="7" name="Rectangle 6">
            <a:extLst>
              <a:ext uri="{FF2B5EF4-FFF2-40B4-BE49-F238E27FC236}">
                <a16:creationId xmlns:a16="http://schemas.microsoft.com/office/drawing/2014/main" id="{02AA3071-CA9D-4242-86F1-D44AA436B138}"/>
              </a:ext>
            </a:extLst>
          </p:cNvPr>
          <p:cNvSpPr/>
          <p:nvPr/>
        </p:nvSpPr>
        <p:spPr>
          <a:xfrm>
            <a:off x="570368" y="4562946"/>
            <a:ext cx="5575300" cy="3902043"/>
          </a:xfrm>
          <a:prstGeom prst="rect">
            <a:avLst/>
          </a:prstGeom>
        </p:spPr>
        <p:txBody>
          <a:bodyPr wrap="square">
            <a:spAutoFit/>
          </a:bodyPr>
          <a:lstStyle/>
          <a:p>
            <a:r>
              <a:rPr lang="en-US" b="1" dirty="0">
                <a:solidFill>
                  <a:srgbClr val="222222"/>
                </a:solidFill>
                <a:latin typeface="Roboto"/>
              </a:rPr>
              <a:t>What interview question topics are illegal?</a:t>
            </a:r>
            <a:endParaRPr lang="en-US" dirty="0">
              <a:solidFill>
                <a:srgbClr val="222222"/>
              </a:solidFill>
              <a:latin typeface="Roboto"/>
            </a:endParaRPr>
          </a:p>
          <a:p>
            <a:pPr>
              <a:buFont typeface="Arial" panose="020B0604020202020204" pitchFamily="34" charset="0"/>
              <a:buChar char="•"/>
            </a:pPr>
            <a:r>
              <a:rPr lang="en-US" dirty="0">
                <a:solidFill>
                  <a:srgbClr val="222222"/>
                </a:solidFill>
                <a:latin typeface="Roboto"/>
              </a:rPr>
              <a:t>Race, Color, or National Origin.</a:t>
            </a:r>
          </a:p>
          <a:p>
            <a:pPr>
              <a:buFont typeface="Arial" panose="020B0604020202020204" pitchFamily="34" charset="0"/>
              <a:buChar char="•"/>
            </a:pPr>
            <a:r>
              <a:rPr lang="en-US" dirty="0">
                <a:solidFill>
                  <a:srgbClr val="222222"/>
                </a:solidFill>
                <a:latin typeface="Roboto"/>
              </a:rPr>
              <a:t>Religion.</a:t>
            </a:r>
          </a:p>
          <a:p>
            <a:pPr>
              <a:buFont typeface="Arial" panose="020B0604020202020204" pitchFamily="34" charset="0"/>
              <a:buChar char="•"/>
            </a:pPr>
            <a:r>
              <a:rPr lang="en-US" dirty="0">
                <a:solidFill>
                  <a:srgbClr val="222222"/>
                </a:solidFill>
                <a:latin typeface="Roboto"/>
              </a:rPr>
              <a:t>Sex, Gender Identity, or Sexual Orientation.</a:t>
            </a:r>
          </a:p>
          <a:p>
            <a:pPr>
              <a:buFont typeface="Arial" panose="020B0604020202020204" pitchFamily="34" charset="0"/>
              <a:buChar char="•"/>
            </a:pPr>
            <a:r>
              <a:rPr lang="en-US" dirty="0">
                <a:solidFill>
                  <a:srgbClr val="222222"/>
                </a:solidFill>
                <a:latin typeface="Roboto"/>
              </a:rPr>
              <a:t>Pregnancy status.</a:t>
            </a:r>
          </a:p>
          <a:p>
            <a:pPr>
              <a:buFont typeface="Arial" panose="020B0604020202020204" pitchFamily="34" charset="0"/>
              <a:buChar char="•"/>
            </a:pPr>
            <a:r>
              <a:rPr lang="en-US" dirty="0">
                <a:solidFill>
                  <a:srgbClr val="222222"/>
                </a:solidFill>
                <a:latin typeface="Roboto"/>
              </a:rPr>
              <a:t>Disability.</a:t>
            </a:r>
          </a:p>
          <a:p>
            <a:pPr>
              <a:buFont typeface="Arial" panose="020B0604020202020204" pitchFamily="34" charset="0"/>
              <a:buChar char="•"/>
            </a:pPr>
            <a:r>
              <a:rPr lang="en-US" dirty="0">
                <a:solidFill>
                  <a:srgbClr val="222222"/>
                </a:solidFill>
                <a:latin typeface="Roboto"/>
              </a:rPr>
              <a:t>Age or Genetic Information.</a:t>
            </a:r>
          </a:p>
          <a:p>
            <a:pPr>
              <a:buFont typeface="Arial" panose="020B0604020202020204" pitchFamily="34" charset="0"/>
              <a:buChar char="•"/>
            </a:pPr>
            <a:r>
              <a:rPr lang="en-US" dirty="0">
                <a:solidFill>
                  <a:srgbClr val="222222"/>
                </a:solidFill>
                <a:latin typeface="Roboto"/>
              </a:rPr>
              <a:t>Citizenship.</a:t>
            </a:r>
          </a:p>
          <a:p>
            <a:pPr>
              <a:buFont typeface="Arial" panose="020B0604020202020204" pitchFamily="34" charset="0"/>
              <a:buChar char="•"/>
            </a:pPr>
            <a:r>
              <a:rPr lang="en-US" dirty="0">
                <a:solidFill>
                  <a:srgbClr val="222222"/>
                </a:solidFill>
                <a:latin typeface="Roboto"/>
              </a:rPr>
              <a:t>Marital Status or Number of Children.  </a:t>
            </a:r>
          </a:p>
          <a:p>
            <a:endParaRPr lang="en-US" dirty="0">
              <a:solidFill>
                <a:srgbClr val="222222"/>
              </a:solidFill>
              <a:latin typeface="Roboto"/>
            </a:endParaRPr>
          </a:p>
          <a:p>
            <a:r>
              <a:rPr lang="en-US" dirty="0">
                <a:solidFill>
                  <a:srgbClr val="70757A"/>
                </a:solidFill>
                <a:latin typeface="Roboto"/>
              </a:rPr>
              <a:t>Jul 30, 2019</a:t>
            </a:r>
          </a:p>
          <a:p>
            <a:r>
              <a:rPr lang="en-US" b="0" i="0" dirty="0">
                <a:solidFill>
                  <a:srgbClr val="70757A"/>
                </a:solidFill>
                <a:effectLst/>
                <a:latin typeface="Roboto"/>
              </a:rPr>
              <a:t>Source:  </a:t>
            </a:r>
            <a:r>
              <a:rPr lang="en-US" sz="900" dirty="0">
                <a:hlinkClick r:id="rId3"/>
              </a:rPr>
              <a:t>https://www.google.com/</a:t>
            </a:r>
            <a:r>
              <a:rPr lang="en-US" sz="900" dirty="0" err="1">
                <a:hlinkClick r:id="rId3"/>
              </a:rPr>
              <a:t>search?q</a:t>
            </a:r>
            <a:r>
              <a:rPr lang="en-US" sz="900" dirty="0">
                <a:hlinkClick r:id="rId3"/>
              </a:rPr>
              <a:t>=Can+you+ask+about+Bankruptcy+during+a+job+interview%3F&amp;rlz=1C1GCEU_enUS821US821&amp;oq=Can+you+ask+about+Bankruptcy+during+a+job+interview%3F&amp;aqs=chrome..69i57j33.16491j0j7&amp;sourceid=</a:t>
            </a:r>
            <a:r>
              <a:rPr lang="en-US" sz="900" dirty="0" err="1">
                <a:hlinkClick r:id="rId3"/>
              </a:rPr>
              <a:t>chrome&amp;ie</a:t>
            </a:r>
            <a:r>
              <a:rPr lang="en-US" sz="900" dirty="0">
                <a:hlinkClick r:id="rId3"/>
              </a:rPr>
              <a:t>=UTF-8</a:t>
            </a:r>
            <a:endParaRPr lang="en-US" sz="900" b="0" i="0" dirty="0">
              <a:solidFill>
                <a:srgbClr val="70757A"/>
              </a:solidFill>
              <a:effectLst/>
              <a:latin typeface="Roboto"/>
            </a:endParaRPr>
          </a:p>
        </p:txBody>
      </p:sp>
    </p:spTree>
    <p:extLst>
      <p:ext uri="{BB962C8B-B14F-4D97-AF65-F5344CB8AC3E}">
        <p14:creationId xmlns:p14="http://schemas.microsoft.com/office/powerpoint/2010/main" val="369796884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79500" y="280988"/>
            <a:ext cx="5670550" cy="3189287"/>
          </a:xfrm>
        </p:spPr>
      </p:sp>
      <p:sp>
        <p:nvSpPr>
          <p:cNvPr id="3" name="Notes Placeholder 2"/>
          <p:cNvSpPr>
            <a:spLocks noGrp="1"/>
          </p:cNvSpPr>
          <p:nvPr>
            <p:ph type="body" idx="1"/>
          </p:nvPr>
        </p:nvSpPr>
        <p:spPr>
          <a:xfrm>
            <a:off x="462492" y="3854133"/>
            <a:ext cx="5987076" cy="4415790"/>
          </a:xfrm>
        </p:spPr>
        <p:txBody>
          <a:bodyPr/>
          <a:lstStyle/>
          <a:p>
            <a:r>
              <a:rPr lang="en-US" sz="2000" b="1" dirty="0"/>
              <a:t>Refer to “Handout” of SHRM Acceptable and Unacceptable Interview Questions.</a:t>
            </a:r>
          </a:p>
        </p:txBody>
      </p:sp>
      <p:sp>
        <p:nvSpPr>
          <p:cNvPr id="4" name="Footer Placeholder 3"/>
          <p:cNvSpPr>
            <a:spLocks noGrp="1"/>
          </p:cNvSpPr>
          <p:nvPr>
            <p:ph type="ftr" sz="quarter" idx="10"/>
          </p:nvPr>
        </p:nvSpPr>
        <p:spPr/>
        <p:txBody>
          <a:bodyPr/>
          <a:lstStyle/>
          <a:p>
            <a:pPr defTabSz="465887">
              <a:defRPr/>
            </a:pPr>
            <a:r>
              <a:rPr lang="en-US">
                <a:solidFill>
                  <a:prstClr val="black"/>
                </a:solidFill>
                <a:latin typeface="Calibri" panose="020F0502020204030204"/>
              </a:rPr>
              <a:t>Yukon - April 16, 2019</a:t>
            </a:r>
          </a:p>
        </p:txBody>
      </p:sp>
      <p:sp>
        <p:nvSpPr>
          <p:cNvPr id="5" name="Slide Number Placeholder 4"/>
          <p:cNvSpPr>
            <a:spLocks noGrp="1"/>
          </p:cNvSpPr>
          <p:nvPr>
            <p:ph type="sldNum" sz="quarter" idx="11"/>
          </p:nvPr>
        </p:nvSpPr>
        <p:spPr/>
        <p:txBody>
          <a:bodyPr/>
          <a:lstStyle/>
          <a:p>
            <a:pPr defTabSz="465887">
              <a:defRPr/>
            </a:pPr>
            <a:fld id="{22CC11DC-1B6B-41FE-BFDA-3B8E316F2307}" type="slidenum">
              <a:rPr lang="en-US">
                <a:solidFill>
                  <a:prstClr val="black"/>
                </a:solidFill>
                <a:latin typeface="Calibri" panose="020F0502020204030204"/>
              </a:rPr>
              <a:pPr defTabSz="465887">
                <a:defRPr/>
              </a:pPr>
              <a:t>17</a:t>
            </a:fld>
            <a:endParaRPr lang="en-US">
              <a:solidFill>
                <a:prstClr val="black"/>
              </a:solidFill>
              <a:latin typeface="Calibri" panose="020F0502020204030204"/>
            </a:endParaRPr>
          </a:p>
        </p:txBody>
      </p:sp>
      <p:pic>
        <p:nvPicPr>
          <p:cNvPr id="6" name="Picture 5"/>
          <p:cNvPicPr>
            <a:picLocks noChangeAspect="1"/>
          </p:cNvPicPr>
          <p:nvPr/>
        </p:nvPicPr>
        <p:blipFill>
          <a:blip r:embed="rId3"/>
          <a:stretch>
            <a:fillRect/>
          </a:stretch>
        </p:blipFill>
        <p:spPr>
          <a:xfrm>
            <a:off x="1124910" y="4792245"/>
            <a:ext cx="4662241" cy="3477677"/>
          </a:xfrm>
          <a:prstGeom prst="rect">
            <a:avLst/>
          </a:prstGeom>
        </p:spPr>
      </p:pic>
      <p:sp>
        <p:nvSpPr>
          <p:cNvPr id="7" name="Header Placeholder 6">
            <a:extLst>
              <a:ext uri="{FF2B5EF4-FFF2-40B4-BE49-F238E27FC236}">
                <a16:creationId xmlns:a16="http://schemas.microsoft.com/office/drawing/2014/main" id="{F469A0F8-770C-444D-88A5-7B87144E71D0}"/>
              </a:ext>
            </a:extLst>
          </p:cNvPr>
          <p:cNvSpPr>
            <a:spLocks noGrp="1"/>
          </p:cNvSpPr>
          <p:nvPr>
            <p:ph type="hdr" sz="quarter" idx="12"/>
          </p:nvPr>
        </p:nvSpPr>
        <p:spPr/>
        <p:txBody>
          <a:bodyPr/>
          <a:lstStyle/>
          <a:p>
            <a:pPr defTabSz="465887">
              <a:defRPr/>
            </a:pPr>
            <a:r>
              <a:rPr lang="en-US">
                <a:solidFill>
                  <a:prstClr val="black"/>
                </a:solidFill>
                <a:latin typeface="Calibri" panose="020F0502020204030204"/>
              </a:rPr>
              <a:t>SIP #1 - Hiring for Attitude</a:t>
            </a:r>
          </a:p>
        </p:txBody>
      </p:sp>
    </p:spTree>
    <p:extLst>
      <p:ext uri="{BB962C8B-B14F-4D97-AF65-F5344CB8AC3E}">
        <p14:creationId xmlns:p14="http://schemas.microsoft.com/office/powerpoint/2010/main" val="407315839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77913" y="290513"/>
            <a:ext cx="5670550" cy="3189287"/>
          </a:xfrm>
        </p:spPr>
      </p:sp>
      <p:sp>
        <p:nvSpPr>
          <p:cNvPr id="3" name="Notes Placeholder 2"/>
          <p:cNvSpPr>
            <a:spLocks noGrp="1"/>
          </p:cNvSpPr>
          <p:nvPr>
            <p:ph type="body" idx="1"/>
          </p:nvPr>
        </p:nvSpPr>
        <p:spPr>
          <a:xfrm>
            <a:off x="603643" y="3638184"/>
            <a:ext cx="6235840" cy="4970669"/>
          </a:xfrm>
        </p:spPr>
        <p:txBody>
          <a:bodyPr/>
          <a:lstStyle/>
          <a:p>
            <a:r>
              <a:rPr lang="en-US" sz="1800" b="1" dirty="0"/>
              <a:t>Never ask leading questions!  </a:t>
            </a:r>
          </a:p>
          <a:p>
            <a:r>
              <a:rPr lang="en-US" sz="1800" b="1" i="1" dirty="0"/>
              <a:t>	(The Question tells them what to answer.)</a:t>
            </a:r>
          </a:p>
          <a:p>
            <a:endParaRPr lang="en-US" sz="1800" b="1" i="1" dirty="0"/>
          </a:p>
          <a:p>
            <a:pPr lvl="1"/>
            <a:r>
              <a:rPr lang="en-US" sz="1800" dirty="0"/>
              <a:t>Listen, our city culture is highly collaborative and really based around teamwork.  So tell me about your teamwork skills.</a:t>
            </a:r>
          </a:p>
          <a:p>
            <a:pPr lvl="1"/>
            <a:endParaRPr lang="en-US" sz="1800" dirty="0"/>
          </a:p>
          <a:p>
            <a:pPr lvl="1"/>
            <a:r>
              <a:rPr lang="en-US" sz="1800" dirty="0"/>
              <a:t>Could you tell me about a time when you had to balance competing priorities and did so successfully. </a:t>
            </a:r>
          </a:p>
          <a:p>
            <a:pPr lvl="1"/>
            <a:endParaRPr lang="en-US" sz="1800" dirty="0"/>
          </a:p>
          <a:p>
            <a:pPr lvl="1"/>
            <a:r>
              <a:rPr lang="en-US" sz="1800" dirty="0"/>
              <a:t>Could you tell me about a conflict with a coworker and how you resolved it.</a:t>
            </a:r>
          </a:p>
          <a:p>
            <a:pPr lvl="1"/>
            <a:endParaRPr lang="en-US" sz="1800" dirty="0"/>
          </a:p>
          <a:p>
            <a:r>
              <a:rPr lang="en-US" sz="1800" dirty="0"/>
              <a:t>A candidate would have to be foolish not to realize the correct answer is, “Well, yes, I am.  In fact, my last boss told me my best attribute was working in a team-based, family-oriented culture.”  </a:t>
            </a:r>
            <a:endParaRPr lang="en-US" dirty="0"/>
          </a:p>
        </p:txBody>
      </p:sp>
      <p:sp>
        <p:nvSpPr>
          <p:cNvPr id="4" name="Slide Number Placeholder 3"/>
          <p:cNvSpPr>
            <a:spLocks noGrp="1"/>
          </p:cNvSpPr>
          <p:nvPr>
            <p:ph type="sldNum" sz="quarter" idx="10"/>
          </p:nvPr>
        </p:nvSpPr>
        <p:spPr/>
        <p:txBody>
          <a:bodyPr/>
          <a:lstStyle/>
          <a:p>
            <a:pPr defTabSz="465887">
              <a:defRPr/>
            </a:pPr>
            <a:fld id="{22CC11DC-1B6B-41FE-BFDA-3B8E316F2307}" type="slidenum">
              <a:rPr lang="en-US">
                <a:solidFill>
                  <a:prstClr val="black"/>
                </a:solidFill>
                <a:latin typeface="Calibri" panose="020F0502020204030204"/>
              </a:rPr>
              <a:pPr defTabSz="465887">
                <a:defRPr/>
              </a:pPr>
              <a:t>18</a:t>
            </a:fld>
            <a:endParaRPr lang="en-US">
              <a:solidFill>
                <a:prstClr val="black"/>
              </a:solidFill>
              <a:latin typeface="Calibri" panose="020F0502020204030204"/>
            </a:endParaRPr>
          </a:p>
        </p:txBody>
      </p:sp>
      <p:sp>
        <p:nvSpPr>
          <p:cNvPr id="5" name="Footer Placeholder 4"/>
          <p:cNvSpPr>
            <a:spLocks noGrp="1"/>
          </p:cNvSpPr>
          <p:nvPr>
            <p:ph type="ftr" sz="quarter" idx="11"/>
          </p:nvPr>
        </p:nvSpPr>
        <p:spPr/>
        <p:txBody>
          <a:bodyPr/>
          <a:lstStyle/>
          <a:p>
            <a:pPr defTabSz="465887">
              <a:defRPr/>
            </a:pPr>
            <a:r>
              <a:rPr lang="en-US">
                <a:solidFill>
                  <a:prstClr val="black"/>
                </a:solidFill>
                <a:latin typeface="Calibri" panose="020F0502020204030204"/>
              </a:rPr>
              <a:t>Yukon - April 16, 2019</a:t>
            </a:r>
          </a:p>
        </p:txBody>
      </p:sp>
      <p:sp>
        <p:nvSpPr>
          <p:cNvPr id="6" name="Header Placeholder 5">
            <a:extLst>
              <a:ext uri="{FF2B5EF4-FFF2-40B4-BE49-F238E27FC236}">
                <a16:creationId xmlns:a16="http://schemas.microsoft.com/office/drawing/2014/main" id="{CD111948-01F0-4D76-A4CB-D5C529F8AA0B}"/>
              </a:ext>
            </a:extLst>
          </p:cNvPr>
          <p:cNvSpPr>
            <a:spLocks noGrp="1"/>
          </p:cNvSpPr>
          <p:nvPr>
            <p:ph type="hdr" sz="quarter" idx="12"/>
          </p:nvPr>
        </p:nvSpPr>
        <p:spPr/>
        <p:txBody>
          <a:bodyPr/>
          <a:lstStyle/>
          <a:p>
            <a:pPr defTabSz="465887">
              <a:defRPr/>
            </a:pPr>
            <a:r>
              <a:rPr lang="en-US">
                <a:solidFill>
                  <a:prstClr val="black"/>
                </a:solidFill>
                <a:latin typeface="Calibri" panose="020F0502020204030204"/>
              </a:rPr>
              <a:t>SIP #1 - Hiring for Attitude</a:t>
            </a:r>
          </a:p>
        </p:txBody>
      </p:sp>
    </p:spTree>
    <p:extLst>
      <p:ext uri="{BB962C8B-B14F-4D97-AF65-F5344CB8AC3E}">
        <p14:creationId xmlns:p14="http://schemas.microsoft.com/office/powerpoint/2010/main" val="423269949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84238" y="406400"/>
            <a:ext cx="5670550" cy="3189288"/>
          </a:xfrm>
        </p:spPr>
      </p:sp>
      <p:sp>
        <p:nvSpPr>
          <p:cNvPr id="3" name="Notes Placeholder 2"/>
          <p:cNvSpPr>
            <a:spLocks noGrp="1"/>
          </p:cNvSpPr>
          <p:nvPr>
            <p:ph type="body" idx="1"/>
          </p:nvPr>
        </p:nvSpPr>
        <p:spPr>
          <a:xfrm>
            <a:off x="512149" y="3705970"/>
            <a:ext cx="6133127" cy="5019089"/>
          </a:xfrm>
        </p:spPr>
        <p:txBody>
          <a:bodyPr/>
          <a:lstStyle/>
          <a:p>
            <a:r>
              <a:rPr lang="en-US" sz="1800" dirty="0"/>
              <a:t>Differential Situation are moments when the differences between high and low performers are most starkly in contrast.  </a:t>
            </a:r>
          </a:p>
          <a:p>
            <a:endParaRPr lang="en-US" sz="1800" dirty="0"/>
          </a:p>
          <a:p>
            <a:r>
              <a:rPr lang="en-US" sz="1800" dirty="0"/>
              <a:t>Build your questions around your High Performer and Low Performer Attributes.  </a:t>
            </a:r>
          </a:p>
          <a:p>
            <a:endParaRPr lang="en-US" sz="1800" dirty="0"/>
          </a:p>
          <a:p>
            <a:r>
              <a:rPr lang="en-US" sz="1800" u="sng" dirty="0"/>
              <a:t>Here are two questioning techniques:</a:t>
            </a:r>
          </a:p>
          <a:p>
            <a:r>
              <a:rPr lang="en-US" sz="1800" dirty="0"/>
              <a:t>The first if tried-and-true </a:t>
            </a:r>
            <a:r>
              <a:rPr lang="en-US" sz="1800" b="1" dirty="0"/>
              <a:t>Behavioral Interviewing Technique</a:t>
            </a:r>
            <a:r>
              <a:rPr lang="en-US" sz="1800" dirty="0"/>
              <a:t>: “Tell me about a time when…”  This is designed to elicit a past situation and how your candidate reacted to it.  </a:t>
            </a:r>
          </a:p>
          <a:p>
            <a:endParaRPr lang="en-US" sz="1800" dirty="0"/>
          </a:p>
          <a:p>
            <a:r>
              <a:rPr lang="en-US" sz="1800" dirty="0"/>
              <a:t>The 2</a:t>
            </a:r>
            <a:r>
              <a:rPr lang="en-US" sz="1800" baseline="30000" dirty="0"/>
              <a:t>nd</a:t>
            </a:r>
            <a:r>
              <a:rPr lang="en-US" sz="1800" dirty="0"/>
              <a:t> is the </a:t>
            </a:r>
            <a:r>
              <a:rPr lang="en-US" sz="1800" b="1" dirty="0"/>
              <a:t>Hanging Question Technique</a:t>
            </a:r>
            <a:r>
              <a:rPr lang="en-US" sz="1800" dirty="0"/>
              <a:t>.  Pin-point a real life scenario your candidate might encounter on the job.  And, find a challenging situation common to your city and develop an effective hanging question from that.  </a:t>
            </a:r>
          </a:p>
          <a:p>
            <a:endParaRPr lang="en-US" dirty="0"/>
          </a:p>
          <a:p>
            <a:r>
              <a:rPr lang="en-US" sz="1800" i="1" dirty="0"/>
              <a:t>M Murphy says “Could you tell me about a time…” is softer and may get better answers.  </a:t>
            </a:r>
          </a:p>
        </p:txBody>
      </p:sp>
      <p:sp>
        <p:nvSpPr>
          <p:cNvPr id="4" name="Slide Number Placeholder 3"/>
          <p:cNvSpPr>
            <a:spLocks noGrp="1"/>
          </p:cNvSpPr>
          <p:nvPr>
            <p:ph type="sldNum" sz="quarter" idx="10"/>
          </p:nvPr>
        </p:nvSpPr>
        <p:spPr/>
        <p:txBody>
          <a:bodyPr/>
          <a:lstStyle/>
          <a:p>
            <a:pPr defTabSz="465887">
              <a:defRPr/>
            </a:pPr>
            <a:fld id="{22CC11DC-1B6B-41FE-BFDA-3B8E316F2307}" type="slidenum">
              <a:rPr lang="en-US">
                <a:solidFill>
                  <a:prstClr val="black"/>
                </a:solidFill>
                <a:latin typeface="Calibri" panose="020F0502020204030204"/>
              </a:rPr>
              <a:pPr defTabSz="465887">
                <a:defRPr/>
              </a:pPr>
              <a:t>19</a:t>
            </a:fld>
            <a:endParaRPr lang="en-US">
              <a:solidFill>
                <a:prstClr val="black"/>
              </a:solidFill>
              <a:latin typeface="Calibri" panose="020F0502020204030204"/>
            </a:endParaRPr>
          </a:p>
        </p:txBody>
      </p:sp>
      <p:sp>
        <p:nvSpPr>
          <p:cNvPr id="5" name="Footer Placeholder 4"/>
          <p:cNvSpPr>
            <a:spLocks noGrp="1"/>
          </p:cNvSpPr>
          <p:nvPr>
            <p:ph type="ftr" sz="quarter" idx="11"/>
          </p:nvPr>
        </p:nvSpPr>
        <p:spPr/>
        <p:txBody>
          <a:bodyPr/>
          <a:lstStyle/>
          <a:p>
            <a:pPr defTabSz="465887">
              <a:defRPr/>
            </a:pPr>
            <a:r>
              <a:rPr lang="en-US">
                <a:solidFill>
                  <a:prstClr val="black"/>
                </a:solidFill>
                <a:latin typeface="Calibri" panose="020F0502020204030204"/>
              </a:rPr>
              <a:t>Yukon - April 16, 2019</a:t>
            </a:r>
          </a:p>
        </p:txBody>
      </p:sp>
      <p:sp>
        <p:nvSpPr>
          <p:cNvPr id="6" name="Header Placeholder 5">
            <a:extLst>
              <a:ext uri="{FF2B5EF4-FFF2-40B4-BE49-F238E27FC236}">
                <a16:creationId xmlns:a16="http://schemas.microsoft.com/office/drawing/2014/main" id="{6019CDB7-133F-4A74-AC2E-CD8D2A2CA9DE}"/>
              </a:ext>
            </a:extLst>
          </p:cNvPr>
          <p:cNvSpPr>
            <a:spLocks noGrp="1"/>
          </p:cNvSpPr>
          <p:nvPr>
            <p:ph type="hdr" sz="quarter" idx="12"/>
          </p:nvPr>
        </p:nvSpPr>
        <p:spPr/>
        <p:txBody>
          <a:bodyPr/>
          <a:lstStyle/>
          <a:p>
            <a:pPr defTabSz="465887">
              <a:defRPr/>
            </a:pPr>
            <a:r>
              <a:rPr lang="en-US">
                <a:solidFill>
                  <a:prstClr val="black"/>
                </a:solidFill>
                <a:latin typeface="Calibri" panose="020F0502020204030204"/>
              </a:rPr>
              <a:t>SIP #1 - Hiring for Attitude</a:t>
            </a:r>
          </a:p>
        </p:txBody>
      </p:sp>
    </p:spTree>
    <p:extLst>
      <p:ext uri="{BB962C8B-B14F-4D97-AF65-F5344CB8AC3E}">
        <p14:creationId xmlns:p14="http://schemas.microsoft.com/office/powerpoint/2010/main" val="367035029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16618" y="4548457"/>
            <a:ext cx="6087273" cy="3721466"/>
          </a:xfrm>
        </p:spPr>
        <p:txBody>
          <a:bodyPr/>
          <a:lstStyle/>
          <a:p>
            <a:pPr algn="l"/>
            <a:r>
              <a:rPr lang="en-US" sz="1400" dirty="0">
                <a:latin typeface="Roboto"/>
              </a:rPr>
              <a:t>Hiring for Attitude: </a:t>
            </a:r>
            <a:r>
              <a:rPr lang="en-US" sz="2000" dirty="0">
                <a:latin typeface="Roboto"/>
              </a:rPr>
              <a:t>Beginning the Coachability Question 1:25</a:t>
            </a:r>
          </a:p>
          <a:p>
            <a:endParaRPr lang="en-US" sz="2000" dirty="0"/>
          </a:p>
          <a:p>
            <a:r>
              <a:rPr lang="en-US" sz="2000" dirty="0">
                <a:hlinkClick r:id="rId3"/>
              </a:rPr>
              <a:t>https://www.youtube.com/watch?v=6k8yhZYIDa4</a:t>
            </a:r>
            <a:r>
              <a:rPr lang="en-US" sz="2000" dirty="0"/>
              <a:t> 		</a:t>
            </a:r>
          </a:p>
          <a:p>
            <a:r>
              <a:rPr lang="en-US" sz="2000" dirty="0"/>
              <a:t>5/19/15</a:t>
            </a:r>
          </a:p>
        </p:txBody>
      </p:sp>
      <p:sp>
        <p:nvSpPr>
          <p:cNvPr id="4" name="Header Placeholder 3"/>
          <p:cNvSpPr>
            <a:spLocks noGrp="1"/>
          </p:cNvSpPr>
          <p:nvPr>
            <p:ph type="hdr" sz="quarter" idx="10"/>
          </p:nvPr>
        </p:nvSpPr>
        <p:spPr/>
        <p:txBody>
          <a:bodyPr/>
          <a:lstStyle/>
          <a:p>
            <a:pPr defTabSz="465887">
              <a:defRPr/>
            </a:pPr>
            <a:r>
              <a:rPr lang="en-US">
                <a:solidFill>
                  <a:prstClr val="black"/>
                </a:solidFill>
                <a:latin typeface="Calibri" panose="020F0502020204030204"/>
              </a:rPr>
              <a:t>SIP #1 - Hiring for Attitude</a:t>
            </a:r>
          </a:p>
        </p:txBody>
      </p:sp>
      <p:sp>
        <p:nvSpPr>
          <p:cNvPr id="5" name="Footer Placeholder 4"/>
          <p:cNvSpPr>
            <a:spLocks noGrp="1"/>
          </p:cNvSpPr>
          <p:nvPr>
            <p:ph type="ftr" sz="quarter" idx="11"/>
          </p:nvPr>
        </p:nvSpPr>
        <p:spPr/>
        <p:txBody>
          <a:bodyPr/>
          <a:lstStyle/>
          <a:p>
            <a:pPr defTabSz="465887">
              <a:defRPr/>
            </a:pPr>
            <a:r>
              <a:rPr lang="en-US">
                <a:solidFill>
                  <a:prstClr val="black"/>
                </a:solidFill>
                <a:latin typeface="Calibri" panose="020F0502020204030204"/>
              </a:rPr>
              <a:t>Yukon - April 16, 2019</a:t>
            </a:r>
          </a:p>
        </p:txBody>
      </p:sp>
      <p:sp>
        <p:nvSpPr>
          <p:cNvPr id="6" name="Slide Number Placeholder 5"/>
          <p:cNvSpPr>
            <a:spLocks noGrp="1"/>
          </p:cNvSpPr>
          <p:nvPr>
            <p:ph type="sldNum" sz="quarter" idx="12"/>
          </p:nvPr>
        </p:nvSpPr>
        <p:spPr/>
        <p:txBody>
          <a:bodyPr/>
          <a:lstStyle/>
          <a:p>
            <a:pPr defTabSz="465887">
              <a:defRPr/>
            </a:pPr>
            <a:fld id="{22CC11DC-1B6B-41FE-BFDA-3B8E316F2307}" type="slidenum">
              <a:rPr lang="en-US">
                <a:solidFill>
                  <a:prstClr val="black"/>
                </a:solidFill>
                <a:latin typeface="Calibri" panose="020F0502020204030204"/>
              </a:rPr>
              <a:pPr defTabSz="465887">
                <a:defRPr/>
              </a:pPr>
              <a:t>20</a:t>
            </a:fld>
            <a:endParaRPr lang="en-US">
              <a:solidFill>
                <a:prstClr val="black"/>
              </a:solidFill>
              <a:latin typeface="Calibri" panose="020F0502020204030204"/>
            </a:endParaRPr>
          </a:p>
        </p:txBody>
      </p:sp>
    </p:spTree>
    <p:extLst>
      <p:ext uri="{BB962C8B-B14F-4D97-AF65-F5344CB8AC3E}">
        <p14:creationId xmlns:p14="http://schemas.microsoft.com/office/powerpoint/2010/main" val="677328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8150" y="717550"/>
            <a:ext cx="6400800" cy="3600450"/>
          </a:xfrm>
        </p:spPr>
      </p:sp>
      <p:sp>
        <p:nvSpPr>
          <p:cNvPr id="3" name="Notes Placeholder 2"/>
          <p:cNvSpPr>
            <a:spLocks noGrp="1"/>
          </p:cNvSpPr>
          <p:nvPr>
            <p:ph type="body" idx="1"/>
          </p:nvPr>
        </p:nvSpPr>
        <p:spPr>
          <a:xfrm>
            <a:off x="421922" y="4548457"/>
            <a:ext cx="6027646" cy="3721466"/>
          </a:xfrm>
        </p:spPr>
        <p:txBody>
          <a:bodyPr>
            <a:normAutofit fontScale="77500" lnSpcReduction="20000"/>
          </a:bodyPr>
          <a:lstStyle/>
          <a:p>
            <a:r>
              <a:rPr lang="en-US" sz="3000" b="1" dirty="0"/>
              <a:t>Since 1977. .   </a:t>
            </a:r>
            <a:r>
              <a:rPr lang="en-US" sz="2300" i="1" dirty="0"/>
              <a:t>[Removed 40</a:t>
            </a:r>
            <a:r>
              <a:rPr lang="en-US" sz="2300" i="1" baseline="30000" dirty="0"/>
              <a:t>th</a:t>
            </a:r>
            <a:r>
              <a:rPr lang="en-US" sz="2300" i="1" dirty="0"/>
              <a:t> Logo in 2018]</a:t>
            </a:r>
          </a:p>
          <a:p>
            <a:pPr>
              <a:buClr>
                <a:srgbClr val="0000FF"/>
              </a:buClr>
              <a:buSzPct val="100000"/>
              <a:buFont typeface="Wingdings" pitchFamily="2" charset="2"/>
              <a:buChar char="§"/>
            </a:pPr>
            <a:r>
              <a:rPr lang="en-US" sz="3000" b="1" dirty="0">
                <a:latin typeface="Arial" pitchFamily="34" charset="0"/>
                <a:cs typeface="Arial" pitchFamily="34" charset="0"/>
              </a:rPr>
              <a:t>Created by Oklahoma cities and towns</a:t>
            </a:r>
          </a:p>
          <a:p>
            <a:pPr>
              <a:buClr>
                <a:srgbClr val="0000FF"/>
              </a:buClr>
              <a:buSzPct val="100000"/>
              <a:buFont typeface="Wingdings" pitchFamily="2" charset="2"/>
              <a:buChar char="§"/>
            </a:pPr>
            <a:r>
              <a:rPr lang="en-US" sz="3000" b="1" dirty="0">
                <a:latin typeface="Arial" pitchFamily="34" charset="0"/>
                <a:cs typeface="Arial" pitchFamily="34" charset="0"/>
              </a:rPr>
              <a:t>Owned by Oklahoma cities and towns</a:t>
            </a:r>
          </a:p>
          <a:p>
            <a:pPr>
              <a:buClr>
                <a:srgbClr val="0000FF"/>
              </a:buClr>
              <a:buSzPct val="100000"/>
              <a:buFont typeface="Wingdings" pitchFamily="2" charset="2"/>
              <a:buChar char="§"/>
            </a:pPr>
            <a:r>
              <a:rPr lang="en-US" sz="3000" b="1" dirty="0">
                <a:latin typeface="Arial" pitchFamily="34" charset="0"/>
                <a:cs typeface="Arial" pitchFamily="34" charset="0"/>
              </a:rPr>
              <a:t>Governed by Oklahoma cities and towns</a:t>
            </a:r>
            <a:endParaRPr lang="en-US" sz="3000" dirty="0"/>
          </a:p>
          <a:p>
            <a:endParaRPr lang="en-US" sz="3000" dirty="0"/>
          </a:p>
          <a:p>
            <a:endParaRPr lang="en-US" sz="3000" dirty="0"/>
          </a:p>
          <a:p>
            <a:r>
              <a:rPr lang="en-US" sz="3000" dirty="0"/>
              <a:t> is now into Social Media! </a:t>
            </a:r>
          </a:p>
          <a:p>
            <a:r>
              <a:rPr lang="en-US" sz="3000" dirty="0"/>
              <a:t> </a:t>
            </a:r>
          </a:p>
          <a:p>
            <a:endParaRPr lang="en-US" sz="3000" dirty="0"/>
          </a:p>
          <a:p>
            <a:r>
              <a:rPr lang="en-US" sz="3000" dirty="0"/>
              <a:t>Follow Us on </a:t>
            </a:r>
            <a:r>
              <a:rPr lang="en-US" sz="3000" b="1" dirty="0" err="1"/>
              <a:t>FaceBook</a:t>
            </a:r>
            <a:r>
              <a:rPr lang="en-US" sz="3000" dirty="0"/>
              <a:t>, LinkedIn and Twitter.  </a:t>
            </a:r>
          </a:p>
          <a:p>
            <a:r>
              <a:rPr lang="en-US" sz="3000" dirty="0"/>
              <a:t>Check Facebook for Winter Weather advisories. </a:t>
            </a:r>
          </a:p>
        </p:txBody>
      </p:sp>
      <p:sp>
        <p:nvSpPr>
          <p:cNvPr id="4" name="Footer Placeholder 3"/>
          <p:cNvSpPr>
            <a:spLocks noGrp="1"/>
          </p:cNvSpPr>
          <p:nvPr>
            <p:ph type="ftr" sz="quarter" idx="10"/>
          </p:nvPr>
        </p:nvSpPr>
        <p:spPr/>
        <p:txBody>
          <a:bodyPr/>
          <a:lstStyle/>
          <a:p>
            <a:pPr defTabSz="465887">
              <a:defRPr/>
            </a:pPr>
            <a:r>
              <a:rPr lang="en-US">
                <a:solidFill>
                  <a:prstClr val="black"/>
                </a:solidFill>
                <a:latin typeface="Calibri" panose="020F0502020204030204"/>
              </a:rPr>
              <a:t>Yukon - April 16, 2019</a:t>
            </a:r>
          </a:p>
        </p:txBody>
      </p:sp>
      <p:sp>
        <p:nvSpPr>
          <p:cNvPr id="5" name="Header Placeholder 4">
            <a:extLst>
              <a:ext uri="{FF2B5EF4-FFF2-40B4-BE49-F238E27FC236}">
                <a16:creationId xmlns:a16="http://schemas.microsoft.com/office/drawing/2014/main" id="{2F943801-3292-4738-8A4F-BA59ACE54940}"/>
              </a:ext>
            </a:extLst>
          </p:cNvPr>
          <p:cNvSpPr>
            <a:spLocks noGrp="1"/>
          </p:cNvSpPr>
          <p:nvPr>
            <p:ph type="hdr" sz="quarter" idx="11"/>
          </p:nvPr>
        </p:nvSpPr>
        <p:spPr/>
        <p:txBody>
          <a:bodyPr/>
          <a:lstStyle/>
          <a:p>
            <a:pPr defTabSz="465887">
              <a:defRPr/>
            </a:pPr>
            <a:r>
              <a:rPr lang="en-US">
                <a:solidFill>
                  <a:prstClr val="black"/>
                </a:solidFill>
                <a:latin typeface="Calibri" panose="020F0502020204030204"/>
              </a:rPr>
              <a:t>SIP #1 - Hiring for Attitude</a:t>
            </a:r>
          </a:p>
        </p:txBody>
      </p:sp>
      <p:pic>
        <p:nvPicPr>
          <p:cNvPr id="6" name="Picture 5">
            <a:extLst>
              <a:ext uri="{FF2B5EF4-FFF2-40B4-BE49-F238E27FC236}">
                <a16:creationId xmlns:a16="http://schemas.microsoft.com/office/drawing/2014/main" id="{5FBBEDFF-5110-475A-BFC5-C291111AAC41}"/>
              </a:ext>
            </a:extLst>
          </p:cNvPr>
          <p:cNvPicPr>
            <a:picLocks noChangeAspect="1"/>
          </p:cNvPicPr>
          <p:nvPr/>
        </p:nvPicPr>
        <p:blipFill>
          <a:blip r:embed="rId3"/>
          <a:stretch>
            <a:fillRect/>
          </a:stretch>
        </p:blipFill>
        <p:spPr>
          <a:xfrm>
            <a:off x="4471499" y="5885481"/>
            <a:ext cx="1361881" cy="1047418"/>
          </a:xfrm>
          <a:prstGeom prst="rect">
            <a:avLst/>
          </a:prstGeom>
        </p:spPr>
      </p:pic>
    </p:spTree>
    <p:extLst>
      <p:ext uri="{BB962C8B-B14F-4D97-AF65-F5344CB8AC3E}">
        <p14:creationId xmlns:p14="http://schemas.microsoft.com/office/powerpoint/2010/main" val="3141693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93788" y="223838"/>
            <a:ext cx="5668962" cy="3189287"/>
          </a:xfrm>
        </p:spPr>
      </p:sp>
      <p:sp>
        <p:nvSpPr>
          <p:cNvPr id="3" name="Notes Placeholder 2"/>
          <p:cNvSpPr>
            <a:spLocks noGrp="1"/>
          </p:cNvSpPr>
          <p:nvPr>
            <p:ph type="body" idx="1"/>
          </p:nvPr>
        </p:nvSpPr>
        <p:spPr>
          <a:xfrm>
            <a:off x="347803" y="3608693"/>
            <a:ext cx="6629990" cy="5571316"/>
          </a:xfrm>
        </p:spPr>
        <p:txBody>
          <a:bodyPr/>
          <a:lstStyle/>
          <a:p>
            <a:r>
              <a:rPr lang="en-US" sz="1500" b="1" dirty="0"/>
              <a:t>Coachability Question.  1) </a:t>
            </a:r>
            <a:r>
              <a:rPr lang="en-US" sz="1500" dirty="0"/>
              <a:t>Make them believe you are going to talk with their Previous Boss.  You must ask for the name and the correct spelling of the name or the Coachability Question will not work.  </a:t>
            </a:r>
          </a:p>
          <a:p>
            <a:r>
              <a:rPr lang="en-US" sz="1500" b="1" dirty="0"/>
              <a:t>2)</a:t>
            </a:r>
            <a:r>
              <a:rPr lang="en-US" sz="1500" dirty="0"/>
              <a:t> Ask them to describe their boss.  Here are two probing follow-up questions: What’s something you wish Kate had done more of?  And, What’s something you wish Kate had done less of?  </a:t>
            </a:r>
          </a:p>
          <a:p>
            <a:r>
              <a:rPr lang="en-US" sz="1500" b="1" dirty="0"/>
              <a:t>3) </a:t>
            </a:r>
            <a:r>
              <a:rPr lang="en-US" sz="1500" dirty="0"/>
              <a:t>Ask what they personally could have done differently.  This will assess to what extent the Candidate feels personally accountable for his/her own success.  High performers have high levels of critical self-awareness – the definition of coachability.  Natural Law of the Universe that everyone has the potential for more improvement; the real question is who is personally aware this room for improvement exists.  </a:t>
            </a:r>
          </a:p>
          <a:p>
            <a:r>
              <a:rPr lang="en-US" sz="1500" b="1" dirty="0"/>
              <a:t>4) </a:t>
            </a:r>
            <a:r>
              <a:rPr lang="en-US" sz="1500" dirty="0"/>
              <a:t>Ask them what their boss considered their Strengths.  You get a canned answer when you ask “Tell me your strengths”.  This way they will answer more honestly because they believe you will be calling the boss to confirm.  This gives you a different answer.  </a:t>
            </a:r>
          </a:p>
          <a:p>
            <a:r>
              <a:rPr lang="en-US" sz="1500" b="1" dirty="0"/>
              <a:t>5) </a:t>
            </a:r>
            <a:r>
              <a:rPr lang="en-US" sz="1500" dirty="0"/>
              <a:t>Ask them what their boss considered their Weakness.  “Now everyone has some weaknesses, so when I talk to Kate, what will she tell me yours are?  </a:t>
            </a:r>
            <a:r>
              <a:rPr lang="en-US" sz="1500" b="1" dirty="0"/>
              <a:t>(Most critical step in this 5 step process and it only works if you do all 5 Steps.  This question will determine whether someone is Coachable of Not.  </a:t>
            </a:r>
            <a:r>
              <a:rPr lang="en-US" sz="1500" dirty="0"/>
              <a:t>“I can’t think of any weaknesses.” or “I don’t know what Kate thought about me.” = Warning, they are not coachable.   Non-coachable people are a nightmare to try and manage!  </a:t>
            </a:r>
          </a:p>
        </p:txBody>
      </p:sp>
      <p:sp>
        <p:nvSpPr>
          <p:cNvPr id="4" name="Slide Number Placeholder 3"/>
          <p:cNvSpPr>
            <a:spLocks noGrp="1"/>
          </p:cNvSpPr>
          <p:nvPr>
            <p:ph type="sldNum" sz="quarter" idx="10"/>
          </p:nvPr>
        </p:nvSpPr>
        <p:spPr/>
        <p:txBody>
          <a:bodyPr/>
          <a:lstStyle/>
          <a:p>
            <a:pPr defTabSz="465887">
              <a:defRPr/>
            </a:pPr>
            <a:fld id="{22CC11DC-1B6B-41FE-BFDA-3B8E316F2307}" type="slidenum">
              <a:rPr lang="en-US">
                <a:solidFill>
                  <a:prstClr val="black"/>
                </a:solidFill>
                <a:latin typeface="Calibri" panose="020F0502020204030204"/>
              </a:rPr>
              <a:pPr defTabSz="465887">
                <a:defRPr/>
              </a:pPr>
              <a:t>21</a:t>
            </a:fld>
            <a:endParaRPr lang="en-US">
              <a:solidFill>
                <a:prstClr val="black"/>
              </a:solidFill>
              <a:latin typeface="Calibri" panose="020F0502020204030204"/>
            </a:endParaRPr>
          </a:p>
        </p:txBody>
      </p:sp>
      <p:sp>
        <p:nvSpPr>
          <p:cNvPr id="5" name="Footer Placeholder 4"/>
          <p:cNvSpPr>
            <a:spLocks noGrp="1"/>
          </p:cNvSpPr>
          <p:nvPr>
            <p:ph type="ftr" sz="quarter" idx="11"/>
          </p:nvPr>
        </p:nvSpPr>
        <p:spPr/>
        <p:txBody>
          <a:bodyPr/>
          <a:lstStyle/>
          <a:p>
            <a:pPr defTabSz="465887">
              <a:defRPr/>
            </a:pPr>
            <a:r>
              <a:rPr lang="en-US">
                <a:solidFill>
                  <a:prstClr val="black"/>
                </a:solidFill>
                <a:latin typeface="Calibri" panose="020F0502020204030204"/>
              </a:rPr>
              <a:t>Yukon - April 16, 2019</a:t>
            </a:r>
          </a:p>
        </p:txBody>
      </p:sp>
      <p:sp>
        <p:nvSpPr>
          <p:cNvPr id="6" name="Header Placeholder 5">
            <a:extLst>
              <a:ext uri="{FF2B5EF4-FFF2-40B4-BE49-F238E27FC236}">
                <a16:creationId xmlns:a16="http://schemas.microsoft.com/office/drawing/2014/main" id="{A633D9CC-744C-4F40-AE5A-D8EE68558952}"/>
              </a:ext>
            </a:extLst>
          </p:cNvPr>
          <p:cNvSpPr>
            <a:spLocks noGrp="1"/>
          </p:cNvSpPr>
          <p:nvPr>
            <p:ph type="hdr" sz="quarter" idx="12"/>
          </p:nvPr>
        </p:nvSpPr>
        <p:spPr/>
        <p:txBody>
          <a:bodyPr/>
          <a:lstStyle/>
          <a:p>
            <a:pPr defTabSz="465887">
              <a:defRPr/>
            </a:pPr>
            <a:r>
              <a:rPr lang="en-US">
                <a:solidFill>
                  <a:prstClr val="black"/>
                </a:solidFill>
                <a:latin typeface="Calibri" panose="020F0502020204030204"/>
              </a:rPr>
              <a:t>SIP #1 - Hiring for Attitude</a:t>
            </a:r>
          </a:p>
        </p:txBody>
      </p:sp>
    </p:spTree>
    <p:extLst>
      <p:ext uri="{BB962C8B-B14F-4D97-AF65-F5344CB8AC3E}">
        <p14:creationId xmlns:p14="http://schemas.microsoft.com/office/powerpoint/2010/main" val="284528737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47713" y="1181100"/>
            <a:ext cx="5670550" cy="3189288"/>
          </a:xfrm>
        </p:spPr>
      </p:sp>
      <p:sp>
        <p:nvSpPr>
          <p:cNvPr id="3" name="Notes Placeholder 2"/>
          <p:cNvSpPr>
            <a:spLocks noGrp="1"/>
          </p:cNvSpPr>
          <p:nvPr>
            <p:ph type="body" idx="1"/>
          </p:nvPr>
        </p:nvSpPr>
        <p:spPr/>
        <p:txBody>
          <a:bodyPr/>
          <a:lstStyle/>
          <a:p>
            <a:r>
              <a:rPr lang="en-US" sz="1800" dirty="0"/>
              <a:t>New research from Leadership IQ finds that interview answers rated Poorly by hiring managers contain very different words than interview answers rated Highly.  </a:t>
            </a:r>
          </a:p>
        </p:txBody>
      </p:sp>
      <p:sp>
        <p:nvSpPr>
          <p:cNvPr id="4" name="Footer Placeholder 3"/>
          <p:cNvSpPr>
            <a:spLocks noGrp="1"/>
          </p:cNvSpPr>
          <p:nvPr>
            <p:ph type="ftr" sz="quarter" idx="10"/>
          </p:nvPr>
        </p:nvSpPr>
        <p:spPr/>
        <p:txBody>
          <a:bodyPr/>
          <a:lstStyle/>
          <a:p>
            <a:pPr defTabSz="465887">
              <a:defRPr/>
            </a:pPr>
            <a:r>
              <a:rPr lang="en-US">
                <a:solidFill>
                  <a:prstClr val="black"/>
                </a:solidFill>
                <a:latin typeface="Calibri" panose="020F0502020204030204"/>
              </a:rPr>
              <a:t>Yukon - April 16, 2019</a:t>
            </a:r>
          </a:p>
        </p:txBody>
      </p:sp>
      <p:sp>
        <p:nvSpPr>
          <p:cNvPr id="5" name="Slide Number Placeholder 4"/>
          <p:cNvSpPr>
            <a:spLocks noGrp="1"/>
          </p:cNvSpPr>
          <p:nvPr>
            <p:ph type="sldNum" sz="quarter" idx="11"/>
          </p:nvPr>
        </p:nvSpPr>
        <p:spPr/>
        <p:txBody>
          <a:bodyPr/>
          <a:lstStyle/>
          <a:p>
            <a:pPr defTabSz="465887">
              <a:defRPr/>
            </a:pPr>
            <a:fld id="{22CC11DC-1B6B-41FE-BFDA-3B8E316F2307}" type="slidenum">
              <a:rPr lang="en-US">
                <a:solidFill>
                  <a:prstClr val="black"/>
                </a:solidFill>
                <a:latin typeface="Calibri" panose="020F0502020204030204"/>
              </a:rPr>
              <a:pPr defTabSz="465887">
                <a:defRPr/>
              </a:pPr>
              <a:t>22</a:t>
            </a:fld>
            <a:endParaRPr lang="en-US">
              <a:solidFill>
                <a:prstClr val="black"/>
              </a:solidFill>
              <a:latin typeface="Calibri" panose="020F0502020204030204"/>
            </a:endParaRPr>
          </a:p>
        </p:txBody>
      </p:sp>
      <p:sp>
        <p:nvSpPr>
          <p:cNvPr id="6" name="Header Placeholder 5">
            <a:extLst>
              <a:ext uri="{FF2B5EF4-FFF2-40B4-BE49-F238E27FC236}">
                <a16:creationId xmlns:a16="http://schemas.microsoft.com/office/drawing/2014/main" id="{C5FC2F0A-F6F4-4CBC-B8A2-09891DAE8BE5}"/>
              </a:ext>
            </a:extLst>
          </p:cNvPr>
          <p:cNvSpPr>
            <a:spLocks noGrp="1"/>
          </p:cNvSpPr>
          <p:nvPr>
            <p:ph type="hdr" sz="quarter" idx="12"/>
          </p:nvPr>
        </p:nvSpPr>
        <p:spPr/>
        <p:txBody>
          <a:bodyPr/>
          <a:lstStyle/>
          <a:p>
            <a:pPr defTabSz="465887">
              <a:defRPr/>
            </a:pPr>
            <a:r>
              <a:rPr lang="en-US">
                <a:solidFill>
                  <a:prstClr val="black"/>
                </a:solidFill>
                <a:latin typeface="Calibri" panose="020F0502020204030204"/>
              </a:rPr>
              <a:t>SIP #1 - Hiring for Attitude</a:t>
            </a:r>
          </a:p>
        </p:txBody>
      </p:sp>
    </p:spTree>
    <p:extLst>
      <p:ext uri="{BB962C8B-B14F-4D97-AF65-F5344CB8AC3E}">
        <p14:creationId xmlns:p14="http://schemas.microsoft.com/office/powerpoint/2010/main" val="404336020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47713" y="1181100"/>
            <a:ext cx="5670550" cy="3189288"/>
          </a:xfrm>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pPr defTabSz="465887">
              <a:defRPr/>
            </a:pPr>
            <a:r>
              <a:rPr lang="en-US">
                <a:solidFill>
                  <a:prstClr val="black"/>
                </a:solidFill>
                <a:latin typeface="Calibri" panose="020F0502020204030204"/>
              </a:rPr>
              <a:t>Yukon - April 16, 2019</a:t>
            </a:r>
          </a:p>
        </p:txBody>
      </p:sp>
      <p:sp>
        <p:nvSpPr>
          <p:cNvPr id="5" name="Slide Number Placeholder 4"/>
          <p:cNvSpPr>
            <a:spLocks noGrp="1"/>
          </p:cNvSpPr>
          <p:nvPr>
            <p:ph type="sldNum" sz="quarter" idx="11"/>
          </p:nvPr>
        </p:nvSpPr>
        <p:spPr/>
        <p:txBody>
          <a:bodyPr/>
          <a:lstStyle/>
          <a:p>
            <a:pPr defTabSz="465887">
              <a:defRPr/>
            </a:pPr>
            <a:fld id="{22CC11DC-1B6B-41FE-BFDA-3B8E316F2307}" type="slidenum">
              <a:rPr lang="en-US">
                <a:solidFill>
                  <a:prstClr val="black"/>
                </a:solidFill>
                <a:latin typeface="Calibri" panose="020F0502020204030204"/>
              </a:rPr>
              <a:pPr defTabSz="465887">
                <a:defRPr/>
              </a:pPr>
              <a:t>23</a:t>
            </a:fld>
            <a:endParaRPr lang="en-US">
              <a:solidFill>
                <a:prstClr val="black"/>
              </a:solidFill>
              <a:latin typeface="Calibri" panose="020F0502020204030204"/>
            </a:endParaRPr>
          </a:p>
        </p:txBody>
      </p:sp>
      <p:sp>
        <p:nvSpPr>
          <p:cNvPr id="6" name="Header Placeholder 5">
            <a:extLst>
              <a:ext uri="{FF2B5EF4-FFF2-40B4-BE49-F238E27FC236}">
                <a16:creationId xmlns:a16="http://schemas.microsoft.com/office/drawing/2014/main" id="{3CCF2024-571C-4F28-B057-31F94E4ADD25}"/>
              </a:ext>
            </a:extLst>
          </p:cNvPr>
          <p:cNvSpPr>
            <a:spLocks noGrp="1"/>
          </p:cNvSpPr>
          <p:nvPr>
            <p:ph type="hdr" sz="quarter" idx="12"/>
          </p:nvPr>
        </p:nvSpPr>
        <p:spPr/>
        <p:txBody>
          <a:bodyPr/>
          <a:lstStyle/>
          <a:p>
            <a:pPr defTabSz="465887">
              <a:defRPr/>
            </a:pPr>
            <a:r>
              <a:rPr lang="en-US">
                <a:solidFill>
                  <a:prstClr val="black"/>
                </a:solidFill>
                <a:latin typeface="Calibri" panose="020F0502020204030204"/>
              </a:rPr>
              <a:t>SIP #1 - Hiring for Attitude</a:t>
            </a:r>
          </a:p>
        </p:txBody>
      </p:sp>
    </p:spTree>
    <p:extLst>
      <p:ext uri="{BB962C8B-B14F-4D97-AF65-F5344CB8AC3E}">
        <p14:creationId xmlns:p14="http://schemas.microsoft.com/office/powerpoint/2010/main" val="406010905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C31499C-87DA-4C26-8B34-87F1E8B982AC}" type="slidenum">
              <a:rPr lang="en-US" smtClean="0"/>
              <a:t>24</a:t>
            </a:fld>
            <a:endParaRPr lang="en-US"/>
          </a:p>
        </p:txBody>
      </p:sp>
      <p:sp>
        <p:nvSpPr>
          <p:cNvPr id="5" name="Footer Placeholder 4">
            <a:extLst>
              <a:ext uri="{FF2B5EF4-FFF2-40B4-BE49-F238E27FC236}">
                <a16:creationId xmlns:a16="http://schemas.microsoft.com/office/drawing/2014/main" id="{2CD2783D-8818-4C5C-9E34-04092A546000}"/>
              </a:ext>
            </a:extLst>
          </p:cNvPr>
          <p:cNvSpPr>
            <a:spLocks noGrp="1"/>
          </p:cNvSpPr>
          <p:nvPr>
            <p:ph type="ftr" sz="quarter" idx="11"/>
          </p:nvPr>
        </p:nvSpPr>
        <p:spPr/>
        <p:txBody>
          <a:bodyPr/>
          <a:lstStyle/>
          <a:p>
            <a:r>
              <a:rPr lang="en-US"/>
              <a:t>Yukon - April 16, 2019</a:t>
            </a:r>
          </a:p>
        </p:txBody>
      </p:sp>
      <p:sp>
        <p:nvSpPr>
          <p:cNvPr id="6" name="Header Placeholder 5">
            <a:extLst>
              <a:ext uri="{FF2B5EF4-FFF2-40B4-BE49-F238E27FC236}">
                <a16:creationId xmlns:a16="http://schemas.microsoft.com/office/drawing/2014/main" id="{9B8B9800-ECAB-4E95-87FE-EF20669A5E3C}"/>
              </a:ext>
            </a:extLst>
          </p:cNvPr>
          <p:cNvSpPr>
            <a:spLocks noGrp="1"/>
          </p:cNvSpPr>
          <p:nvPr>
            <p:ph type="hdr" sz="quarter" idx="12"/>
          </p:nvPr>
        </p:nvSpPr>
        <p:spPr/>
        <p:txBody>
          <a:bodyPr/>
          <a:lstStyle/>
          <a:p>
            <a:r>
              <a:rPr lang="en-US"/>
              <a:t>SIP #1 - Hiring for Attitude</a:t>
            </a:r>
          </a:p>
        </p:txBody>
      </p:sp>
    </p:spTree>
    <p:extLst>
      <p:ext uri="{BB962C8B-B14F-4D97-AF65-F5344CB8AC3E}">
        <p14:creationId xmlns:p14="http://schemas.microsoft.com/office/powerpoint/2010/main" val="207244059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r>
              <a:rPr lang="en-US"/>
              <a:t>SIP #1 - Hiring for Attitude</a:t>
            </a:r>
            <a:endParaRPr lang="en-US" dirty="0"/>
          </a:p>
        </p:txBody>
      </p:sp>
      <p:sp>
        <p:nvSpPr>
          <p:cNvPr id="5" name="Footer Placeholder 4"/>
          <p:cNvSpPr>
            <a:spLocks noGrp="1"/>
          </p:cNvSpPr>
          <p:nvPr>
            <p:ph type="ftr" sz="quarter" idx="11"/>
          </p:nvPr>
        </p:nvSpPr>
        <p:spPr/>
        <p:txBody>
          <a:bodyPr/>
          <a:lstStyle/>
          <a:p>
            <a:r>
              <a:rPr lang="en-US"/>
              <a:t>Yukon - April 16, 2019</a:t>
            </a:r>
            <a:endParaRPr lang="en-US" dirty="0"/>
          </a:p>
        </p:txBody>
      </p:sp>
      <p:sp>
        <p:nvSpPr>
          <p:cNvPr id="6" name="Slide Number Placeholder 5"/>
          <p:cNvSpPr>
            <a:spLocks noGrp="1"/>
          </p:cNvSpPr>
          <p:nvPr>
            <p:ph type="sldNum" sz="quarter" idx="12"/>
          </p:nvPr>
        </p:nvSpPr>
        <p:spPr/>
        <p:txBody>
          <a:bodyPr/>
          <a:lstStyle/>
          <a:p>
            <a:fld id="{F1AD55ED-18AE-4634-A114-59A8DE08F930}" type="slidenum">
              <a:rPr lang="en-US" smtClean="0"/>
              <a:pPr/>
              <a:t>25</a:t>
            </a:fld>
            <a:endParaRPr lang="en-US"/>
          </a:p>
        </p:txBody>
      </p:sp>
    </p:spTree>
    <p:extLst>
      <p:ext uri="{BB962C8B-B14F-4D97-AF65-F5344CB8AC3E}">
        <p14:creationId xmlns:p14="http://schemas.microsoft.com/office/powerpoint/2010/main" val="7198403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dirty="0"/>
              <a:t>Hiring for Attitude by Mark Murphy	1:46    	12/16/11</a:t>
            </a:r>
          </a:p>
          <a:p>
            <a:endParaRPr lang="en-US" sz="1600" dirty="0"/>
          </a:p>
          <a:p>
            <a:r>
              <a:rPr lang="en-US" sz="1600" dirty="0">
                <a:hlinkClick r:id="rId3"/>
              </a:rPr>
              <a:t>https://www.youtube.com/watch?v=rrznxVJPqmY</a:t>
            </a:r>
            <a:r>
              <a:rPr lang="en-US" sz="1600" dirty="0"/>
              <a:t> </a:t>
            </a:r>
          </a:p>
          <a:p>
            <a:endParaRPr lang="en-US" sz="1600" dirty="0"/>
          </a:p>
          <a:p>
            <a:r>
              <a:rPr lang="en-US" sz="2000" b="1" dirty="0">
                <a:latin typeface="Arial" panose="020B0604020202020204" pitchFamily="34" charset="0"/>
                <a:cs typeface="Arial" panose="020B0604020202020204" pitchFamily="34" charset="0"/>
              </a:rPr>
              <a:t>Would you rather work short-staffed or with a person with a bad attitude?</a:t>
            </a:r>
          </a:p>
        </p:txBody>
      </p:sp>
      <p:sp>
        <p:nvSpPr>
          <p:cNvPr id="4" name="Footer Placeholder 3"/>
          <p:cNvSpPr>
            <a:spLocks noGrp="1"/>
          </p:cNvSpPr>
          <p:nvPr>
            <p:ph type="ftr" sz="quarter" idx="10"/>
          </p:nvPr>
        </p:nvSpPr>
        <p:spPr/>
        <p:txBody>
          <a:bodyPr/>
          <a:lstStyle/>
          <a:p>
            <a:pPr defTabSz="465887">
              <a:defRPr/>
            </a:pPr>
            <a:r>
              <a:rPr lang="en-US">
                <a:solidFill>
                  <a:prstClr val="black"/>
                </a:solidFill>
                <a:latin typeface="Calibri" panose="020F0502020204030204"/>
              </a:rPr>
              <a:t>Yukon - April 16, 2019</a:t>
            </a:r>
            <a:endParaRPr lang="en-US" dirty="0">
              <a:solidFill>
                <a:prstClr val="black"/>
              </a:solidFill>
              <a:latin typeface="Calibri" panose="020F0502020204030204"/>
            </a:endParaRPr>
          </a:p>
        </p:txBody>
      </p:sp>
      <p:sp>
        <p:nvSpPr>
          <p:cNvPr id="5" name="Slide Number Placeholder 4"/>
          <p:cNvSpPr>
            <a:spLocks noGrp="1"/>
          </p:cNvSpPr>
          <p:nvPr>
            <p:ph type="sldNum" sz="quarter" idx="11"/>
          </p:nvPr>
        </p:nvSpPr>
        <p:spPr/>
        <p:txBody>
          <a:bodyPr/>
          <a:lstStyle/>
          <a:p>
            <a:pPr defTabSz="465887">
              <a:defRPr/>
            </a:pPr>
            <a:fld id="{22CC11DC-1B6B-41FE-BFDA-3B8E316F2307}" type="slidenum">
              <a:rPr lang="en-US">
                <a:solidFill>
                  <a:prstClr val="black"/>
                </a:solidFill>
                <a:latin typeface="Calibri" panose="020F0502020204030204"/>
              </a:rPr>
              <a:pPr defTabSz="465887">
                <a:defRPr/>
              </a:pPr>
              <a:t>3</a:t>
            </a:fld>
            <a:endParaRPr lang="en-US">
              <a:solidFill>
                <a:prstClr val="black"/>
              </a:solidFill>
              <a:latin typeface="Calibri" panose="020F0502020204030204"/>
            </a:endParaRPr>
          </a:p>
        </p:txBody>
      </p:sp>
      <p:sp>
        <p:nvSpPr>
          <p:cNvPr id="6" name="Header Placeholder 5">
            <a:extLst>
              <a:ext uri="{FF2B5EF4-FFF2-40B4-BE49-F238E27FC236}">
                <a16:creationId xmlns:a16="http://schemas.microsoft.com/office/drawing/2014/main" id="{2BDB77D6-7B5E-47B5-9750-662162C15239}"/>
              </a:ext>
            </a:extLst>
          </p:cNvPr>
          <p:cNvSpPr>
            <a:spLocks noGrp="1"/>
          </p:cNvSpPr>
          <p:nvPr>
            <p:ph type="hdr" sz="quarter" idx="12"/>
          </p:nvPr>
        </p:nvSpPr>
        <p:spPr/>
        <p:txBody>
          <a:bodyPr/>
          <a:lstStyle/>
          <a:p>
            <a:pPr defTabSz="465887">
              <a:defRPr/>
            </a:pPr>
            <a:r>
              <a:rPr lang="en-US">
                <a:solidFill>
                  <a:prstClr val="black"/>
                </a:solidFill>
                <a:latin typeface="Calibri" panose="020F0502020204030204"/>
              </a:rPr>
              <a:t>SIP #1 - Hiring for Attitude</a:t>
            </a:r>
          </a:p>
        </p:txBody>
      </p:sp>
    </p:spTree>
    <p:extLst>
      <p:ext uri="{BB962C8B-B14F-4D97-AF65-F5344CB8AC3E}">
        <p14:creationId xmlns:p14="http://schemas.microsoft.com/office/powerpoint/2010/main" val="37160937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41388" y="195263"/>
            <a:ext cx="5668962" cy="3189287"/>
          </a:xfrm>
        </p:spPr>
      </p:sp>
      <p:sp>
        <p:nvSpPr>
          <p:cNvPr id="3" name="Notes Placeholder 2"/>
          <p:cNvSpPr>
            <a:spLocks noGrp="1"/>
          </p:cNvSpPr>
          <p:nvPr>
            <p:ph type="body" idx="1"/>
          </p:nvPr>
        </p:nvSpPr>
        <p:spPr>
          <a:xfrm>
            <a:off x="269734" y="3486368"/>
            <a:ext cx="6537574" cy="5490765"/>
          </a:xfrm>
        </p:spPr>
        <p:txBody>
          <a:bodyPr/>
          <a:lstStyle/>
          <a:p>
            <a:r>
              <a:rPr lang="en-US" sz="1800" dirty="0"/>
              <a:t>According to a groundbreaking study by Leadership IQ, 46% of newly hiring employees will fail within 18 months, while only 19% will achieve unequivocal success.  </a:t>
            </a:r>
          </a:p>
          <a:p>
            <a:endParaRPr lang="en-US" dirty="0"/>
          </a:p>
          <a:p>
            <a:r>
              <a:rPr lang="en-US" dirty="0"/>
              <a:t>Contrary to popular belief, technical skills are not the primary reason why new hires fail.  Instead, </a:t>
            </a:r>
            <a:r>
              <a:rPr lang="en-US" sz="1400" b="1" dirty="0"/>
              <a:t>poor interpersonal skills dominate the list</a:t>
            </a:r>
            <a:r>
              <a:rPr lang="en-US" dirty="0"/>
              <a:t>, flaws which many of their managers admit were overlooked during the interview process.  </a:t>
            </a:r>
          </a:p>
          <a:p>
            <a:endParaRPr lang="en-US" sz="1800" dirty="0"/>
          </a:p>
          <a:p>
            <a:r>
              <a:rPr lang="en-US" sz="1600" dirty="0"/>
              <a:t>This study (reported in Fortune and Forbes) found that:</a:t>
            </a:r>
          </a:p>
          <a:p>
            <a:r>
              <a:rPr lang="en-US" sz="1600" dirty="0"/>
              <a:t>26% fail because they can’t accept feedback;</a:t>
            </a:r>
          </a:p>
          <a:p>
            <a:r>
              <a:rPr lang="en-US" sz="1600" dirty="0"/>
              <a:t>23% fail because they're unable to understand and manage emotions;</a:t>
            </a:r>
          </a:p>
          <a:p>
            <a:r>
              <a:rPr lang="en-US" sz="1600" dirty="0"/>
              <a:t>17% fail because they lack the necessary motivation to excel; </a:t>
            </a:r>
          </a:p>
          <a:p>
            <a:r>
              <a:rPr lang="en-US" sz="1600" dirty="0"/>
              <a:t>15% fail because they have the wrong temperament for the job 	and </a:t>
            </a:r>
          </a:p>
          <a:p>
            <a:r>
              <a:rPr lang="en-US" sz="1600" dirty="0"/>
              <a:t>Only 11% fail because they lack the necessary technical skills.  </a:t>
            </a:r>
          </a:p>
          <a:p>
            <a:endParaRPr lang="en-US" sz="1800" dirty="0"/>
          </a:p>
          <a:p>
            <a:r>
              <a:rPr lang="en-US" sz="1600" dirty="0"/>
              <a:t>3 Year study by Leadership IQ, a global leadership training and research company.  They compiled these results after studying </a:t>
            </a:r>
            <a:r>
              <a:rPr lang="en-US" sz="1600" b="1" dirty="0"/>
              <a:t>5,247 Hiring Managers </a:t>
            </a:r>
            <a:r>
              <a:rPr lang="en-US" sz="1600" dirty="0"/>
              <a:t>from 312 public, private, business and healthcare organizations.  Collectively, these managers hired more than </a:t>
            </a:r>
            <a:r>
              <a:rPr lang="en-US" sz="1600" b="1" dirty="0"/>
              <a:t>20,000 employees </a:t>
            </a:r>
            <a:r>
              <a:rPr lang="en-US" sz="1600" dirty="0"/>
              <a:t>in the 3 year period.    </a:t>
            </a:r>
          </a:p>
        </p:txBody>
      </p:sp>
      <p:sp>
        <p:nvSpPr>
          <p:cNvPr id="4" name="Slide Number Placeholder 3"/>
          <p:cNvSpPr>
            <a:spLocks noGrp="1"/>
          </p:cNvSpPr>
          <p:nvPr>
            <p:ph type="sldNum" sz="quarter" idx="10"/>
          </p:nvPr>
        </p:nvSpPr>
        <p:spPr/>
        <p:txBody>
          <a:bodyPr/>
          <a:lstStyle/>
          <a:p>
            <a:pPr defTabSz="465887">
              <a:defRPr/>
            </a:pPr>
            <a:fld id="{22CC11DC-1B6B-41FE-BFDA-3B8E316F2307}" type="slidenum">
              <a:rPr lang="en-US">
                <a:solidFill>
                  <a:prstClr val="black"/>
                </a:solidFill>
                <a:latin typeface="Calibri" panose="020F0502020204030204"/>
              </a:rPr>
              <a:pPr defTabSz="465887">
                <a:defRPr/>
              </a:pPr>
              <a:t>4</a:t>
            </a:fld>
            <a:endParaRPr lang="en-US">
              <a:solidFill>
                <a:prstClr val="black"/>
              </a:solidFill>
              <a:latin typeface="Calibri" panose="020F0502020204030204"/>
            </a:endParaRPr>
          </a:p>
        </p:txBody>
      </p:sp>
      <p:sp>
        <p:nvSpPr>
          <p:cNvPr id="5" name="Footer Placeholder 4"/>
          <p:cNvSpPr>
            <a:spLocks noGrp="1"/>
          </p:cNvSpPr>
          <p:nvPr>
            <p:ph type="ftr" sz="quarter" idx="11"/>
          </p:nvPr>
        </p:nvSpPr>
        <p:spPr/>
        <p:txBody>
          <a:bodyPr/>
          <a:lstStyle/>
          <a:p>
            <a:pPr defTabSz="465887">
              <a:defRPr/>
            </a:pPr>
            <a:r>
              <a:rPr lang="en-US">
                <a:solidFill>
                  <a:prstClr val="black"/>
                </a:solidFill>
                <a:latin typeface="Calibri" panose="020F0502020204030204"/>
              </a:rPr>
              <a:t>Yukon - April 16, 2019</a:t>
            </a:r>
          </a:p>
        </p:txBody>
      </p:sp>
      <p:sp>
        <p:nvSpPr>
          <p:cNvPr id="6" name="Header Placeholder 5">
            <a:extLst>
              <a:ext uri="{FF2B5EF4-FFF2-40B4-BE49-F238E27FC236}">
                <a16:creationId xmlns:a16="http://schemas.microsoft.com/office/drawing/2014/main" id="{2C2AC618-1AC5-4AB0-9A39-18C9DFD69026}"/>
              </a:ext>
            </a:extLst>
          </p:cNvPr>
          <p:cNvSpPr>
            <a:spLocks noGrp="1"/>
          </p:cNvSpPr>
          <p:nvPr>
            <p:ph type="hdr" sz="quarter" idx="12"/>
          </p:nvPr>
        </p:nvSpPr>
        <p:spPr/>
        <p:txBody>
          <a:bodyPr/>
          <a:lstStyle/>
          <a:p>
            <a:pPr defTabSz="465887">
              <a:defRPr/>
            </a:pPr>
            <a:r>
              <a:rPr lang="en-US">
                <a:solidFill>
                  <a:prstClr val="black"/>
                </a:solidFill>
                <a:latin typeface="Calibri" panose="020F0502020204030204"/>
              </a:rPr>
              <a:t>SIP #1 - Hiring for Attitude</a:t>
            </a:r>
          </a:p>
        </p:txBody>
      </p:sp>
    </p:spTree>
    <p:extLst>
      <p:ext uri="{BB962C8B-B14F-4D97-AF65-F5344CB8AC3E}">
        <p14:creationId xmlns:p14="http://schemas.microsoft.com/office/powerpoint/2010/main" val="32052615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28700" y="298450"/>
            <a:ext cx="5673725" cy="3190875"/>
          </a:xfrm>
        </p:spPr>
      </p:sp>
      <p:sp>
        <p:nvSpPr>
          <p:cNvPr id="3" name="Notes Placeholder 2"/>
          <p:cNvSpPr>
            <a:spLocks noGrp="1"/>
          </p:cNvSpPr>
          <p:nvPr>
            <p:ph type="body" idx="1"/>
          </p:nvPr>
        </p:nvSpPr>
        <p:spPr>
          <a:xfrm>
            <a:off x="559858" y="3670141"/>
            <a:ext cx="6312606" cy="5219541"/>
          </a:xfrm>
        </p:spPr>
        <p:txBody>
          <a:bodyPr/>
          <a:lstStyle/>
          <a:p>
            <a:r>
              <a:rPr lang="en-US" sz="1600" dirty="0"/>
              <a:t>While the failure rate for new hires is distressing, it should not be surprising.  82% of managers reported that in hindsight, their interview process with these employees elicited subtle clues that they would be headed for trouble.  But during the interviews, managers are too focused on other issues, too pressed for time, or lacked confidence in their interviewing abilities to heed the warning signs.  </a:t>
            </a:r>
          </a:p>
          <a:p>
            <a:endParaRPr lang="en-US" sz="1600" dirty="0"/>
          </a:p>
          <a:p>
            <a:r>
              <a:rPr lang="en-US" sz="1600" dirty="0"/>
              <a:t>The Typical interview process fixates on ensuring that new hires are technically competent.  </a:t>
            </a:r>
            <a:r>
              <a:rPr lang="en-US" sz="1600" i="1" dirty="0"/>
              <a:t>If poor interpersonal skills are the reason new Hires don’t Fit, why aren’t we asking interview questions about those skills?  </a:t>
            </a:r>
          </a:p>
          <a:p>
            <a:r>
              <a:rPr lang="en-US" sz="1600" dirty="0"/>
              <a:t>(But coachability, emotional intelligence, motivation and temperament are much more predictive of a new hire’s success or failure.)  </a:t>
            </a:r>
          </a:p>
          <a:p>
            <a:endParaRPr lang="en-US" sz="1600" dirty="0"/>
          </a:p>
          <a:p>
            <a:r>
              <a:rPr lang="en-US" sz="1600" u="sng" dirty="0"/>
              <a:t>QUES:</a:t>
            </a:r>
            <a:r>
              <a:rPr lang="en-US" sz="1600" dirty="0"/>
              <a:t>  </a:t>
            </a:r>
            <a:r>
              <a:rPr lang="en-US" sz="1800" dirty="0"/>
              <a:t>Do technical skills really matter if the employee isn’t open to improving, alienates their coworkers, lacks drive and has the wrong personality for the job?  </a:t>
            </a:r>
          </a:p>
        </p:txBody>
      </p:sp>
      <p:sp>
        <p:nvSpPr>
          <p:cNvPr id="4" name="Slide Number Placeholder 3"/>
          <p:cNvSpPr>
            <a:spLocks noGrp="1"/>
          </p:cNvSpPr>
          <p:nvPr>
            <p:ph type="sldNum" sz="quarter" idx="10"/>
          </p:nvPr>
        </p:nvSpPr>
        <p:spPr/>
        <p:txBody>
          <a:bodyPr/>
          <a:lstStyle/>
          <a:p>
            <a:pPr defTabSz="465887">
              <a:defRPr/>
            </a:pPr>
            <a:fld id="{22CC11DC-1B6B-41FE-BFDA-3B8E316F2307}" type="slidenum">
              <a:rPr lang="en-US">
                <a:solidFill>
                  <a:prstClr val="black"/>
                </a:solidFill>
                <a:latin typeface="Calibri" panose="020F0502020204030204"/>
              </a:rPr>
              <a:pPr defTabSz="465887">
                <a:defRPr/>
              </a:pPr>
              <a:t>5</a:t>
            </a:fld>
            <a:endParaRPr lang="en-US">
              <a:solidFill>
                <a:prstClr val="black"/>
              </a:solidFill>
              <a:latin typeface="Calibri" panose="020F0502020204030204"/>
            </a:endParaRPr>
          </a:p>
        </p:txBody>
      </p:sp>
      <p:sp>
        <p:nvSpPr>
          <p:cNvPr id="5" name="Footer Placeholder 4"/>
          <p:cNvSpPr>
            <a:spLocks noGrp="1"/>
          </p:cNvSpPr>
          <p:nvPr>
            <p:ph type="ftr" sz="quarter" idx="11"/>
          </p:nvPr>
        </p:nvSpPr>
        <p:spPr/>
        <p:txBody>
          <a:bodyPr/>
          <a:lstStyle/>
          <a:p>
            <a:pPr defTabSz="465887">
              <a:defRPr/>
            </a:pPr>
            <a:r>
              <a:rPr lang="en-US">
                <a:solidFill>
                  <a:prstClr val="black"/>
                </a:solidFill>
                <a:latin typeface="Calibri" panose="020F0502020204030204"/>
              </a:rPr>
              <a:t>Yukon - April 16, 2019</a:t>
            </a:r>
          </a:p>
        </p:txBody>
      </p:sp>
      <p:sp>
        <p:nvSpPr>
          <p:cNvPr id="6" name="Header Placeholder 5">
            <a:extLst>
              <a:ext uri="{FF2B5EF4-FFF2-40B4-BE49-F238E27FC236}">
                <a16:creationId xmlns:a16="http://schemas.microsoft.com/office/drawing/2014/main" id="{DF5C07ED-5B40-4F82-AAC7-3E7A1449B17A}"/>
              </a:ext>
            </a:extLst>
          </p:cNvPr>
          <p:cNvSpPr>
            <a:spLocks noGrp="1"/>
          </p:cNvSpPr>
          <p:nvPr>
            <p:ph type="hdr" sz="quarter" idx="12"/>
          </p:nvPr>
        </p:nvSpPr>
        <p:spPr/>
        <p:txBody>
          <a:bodyPr/>
          <a:lstStyle/>
          <a:p>
            <a:pPr defTabSz="465887">
              <a:defRPr/>
            </a:pPr>
            <a:r>
              <a:rPr lang="en-US">
                <a:solidFill>
                  <a:prstClr val="black"/>
                </a:solidFill>
                <a:latin typeface="Calibri" panose="020F0502020204030204"/>
              </a:rPr>
              <a:t>SIP #1 - Hiring for Attitude</a:t>
            </a:r>
          </a:p>
        </p:txBody>
      </p:sp>
    </p:spTree>
    <p:extLst>
      <p:ext uri="{BB962C8B-B14F-4D97-AF65-F5344CB8AC3E}">
        <p14:creationId xmlns:p14="http://schemas.microsoft.com/office/powerpoint/2010/main" val="2123697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30288" y="608013"/>
            <a:ext cx="5670550" cy="3189287"/>
          </a:xfrm>
        </p:spPr>
      </p:sp>
      <p:sp>
        <p:nvSpPr>
          <p:cNvPr id="3" name="Notes Placeholder 2"/>
          <p:cNvSpPr>
            <a:spLocks noGrp="1"/>
          </p:cNvSpPr>
          <p:nvPr>
            <p:ph type="body" idx="1"/>
          </p:nvPr>
        </p:nvSpPr>
        <p:spPr>
          <a:xfrm>
            <a:off x="413016" y="3950970"/>
            <a:ext cx="6564778" cy="4810346"/>
          </a:xfrm>
        </p:spPr>
        <p:txBody>
          <a:bodyPr/>
          <a:lstStyle/>
          <a:p>
            <a:r>
              <a:rPr lang="en-US" sz="2000" dirty="0"/>
              <a:t>5 Biggest Reasons Why New Hires Fail</a:t>
            </a:r>
          </a:p>
          <a:p>
            <a:endParaRPr lang="en-US" sz="2000" dirty="0"/>
          </a:p>
          <a:p>
            <a:pPr marL="465887" indent="-465887">
              <a:buFont typeface="+mj-lt"/>
              <a:buAutoNum type="arabicPeriod"/>
            </a:pPr>
            <a:r>
              <a:rPr lang="en-US" sz="2000" b="1" dirty="0"/>
              <a:t>Coachability (26%): </a:t>
            </a:r>
            <a:r>
              <a:rPr lang="en-US" sz="2000" dirty="0"/>
              <a:t>Ability to accept and implement feedback from bosses, coworkers, customers and others.  </a:t>
            </a:r>
          </a:p>
          <a:p>
            <a:pPr marL="465887" indent="-465887">
              <a:buFont typeface="+mj-lt"/>
              <a:buAutoNum type="arabicPeriod"/>
            </a:pPr>
            <a:r>
              <a:rPr lang="en-US" sz="2000" b="1" dirty="0"/>
              <a:t>Emotional Intelligence (23%): </a:t>
            </a:r>
            <a:r>
              <a:rPr lang="en-US" sz="2000" dirty="0"/>
              <a:t>Ability to understand and manage one’s own emotions and accurately assess others’ emotions.  </a:t>
            </a:r>
          </a:p>
          <a:p>
            <a:pPr marL="465887" indent="-465887">
              <a:buFont typeface="+mj-lt"/>
              <a:buAutoNum type="arabicPeriod"/>
            </a:pPr>
            <a:r>
              <a:rPr lang="en-US" sz="2000" b="1" dirty="0"/>
              <a:t>Motivation (17%): </a:t>
            </a:r>
            <a:r>
              <a:rPr lang="en-US" sz="2000" dirty="0"/>
              <a:t>Sufficient drive to achieve one’s full potential and excel in the job.  </a:t>
            </a:r>
          </a:p>
          <a:p>
            <a:pPr marL="465887" indent="-465887">
              <a:buFont typeface="+mj-lt"/>
              <a:buAutoNum type="arabicPeriod"/>
            </a:pPr>
            <a:r>
              <a:rPr lang="en-US" sz="2000" b="1" dirty="0"/>
              <a:t>Temperament (15%):</a:t>
            </a:r>
            <a:r>
              <a:rPr lang="en-US" sz="2000" dirty="0"/>
              <a:t> Attitude and personality suited to the particular job and work environment.</a:t>
            </a:r>
          </a:p>
          <a:p>
            <a:pPr marL="465887" indent="-465887">
              <a:buFont typeface="+mj-lt"/>
              <a:buAutoNum type="arabicPeriod"/>
            </a:pPr>
            <a:r>
              <a:rPr lang="en-US" sz="2000" b="1" dirty="0"/>
              <a:t>Technical Competence (11%):</a:t>
            </a:r>
            <a:r>
              <a:rPr lang="en-US" sz="2000" dirty="0"/>
              <a:t> Functional or technical skills required to do the job.  </a:t>
            </a:r>
          </a:p>
          <a:p>
            <a:endParaRPr lang="en-US" sz="2000" dirty="0"/>
          </a:p>
        </p:txBody>
      </p:sp>
      <p:sp>
        <p:nvSpPr>
          <p:cNvPr id="4" name="Slide Number Placeholder 3"/>
          <p:cNvSpPr>
            <a:spLocks noGrp="1"/>
          </p:cNvSpPr>
          <p:nvPr>
            <p:ph type="sldNum" sz="quarter" idx="10"/>
          </p:nvPr>
        </p:nvSpPr>
        <p:spPr/>
        <p:txBody>
          <a:bodyPr/>
          <a:lstStyle/>
          <a:p>
            <a:pPr defTabSz="465887">
              <a:defRPr/>
            </a:pPr>
            <a:fld id="{22CC11DC-1B6B-41FE-BFDA-3B8E316F2307}" type="slidenum">
              <a:rPr lang="en-US">
                <a:solidFill>
                  <a:prstClr val="black"/>
                </a:solidFill>
                <a:latin typeface="Calibri" panose="020F0502020204030204"/>
              </a:rPr>
              <a:pPr defTabSz="465887">
                <a:defRPr/>
              </a:pPr>
              <a:t>6</a:t>
            </a:fld>
            <a:endParaRPr lang="en-US">
              <a:solidFill>
                <a:prstClr val="black"/>
              </a:solidFill>
              <a:latin typeface="Calibri" panose="020F0502020204030204"/>
            </a:endParaRPr>
          </a:p>
        </p:txBody>
      </p:sp>
      <p:sp>
        <p:nvSpPr>
          <p:cNvPr id="5" name="Footer Placeholder 4"/>
          <p:cNvSpPr>
            <a:spLocks noGrp="1"/>
          </p:cNvSpPr>
          <p:nvPr>
            <p:ph type="ftr" sz="quarter" idx="11"/>
          </p:nvPr>
        </p:nvSpPr>
        <p:spPr/>
        <p:txBody>
          <a:bodyPr/>
          <a:lstStyle/>
          <a:p>
            <a:pPr defTabSz="465887">
              <a:defRPr/>
            </a:pPr>
            <a:r>
              <a:rPr lang="en-US">
                <a:solidFill>
                  <a:prstClr val="black"/>
                </a:solidFill>
                <a:latin typeface="Calibri" panose="020F0502020204030204"/>
              </a:rPr>
              <a:t>Yukon - April 16, 2019</a:t>
            </a:r>
          </a:p>
        </p:txBody>
      </p:sp>
      <p:sp>
        <p:nvSpPr>
          <p:cNvPr id="6" name="Header Placeholder 5">
            <a:extLst>
              <a:ext uri="{FF2B5EF4-FFF2-40B4-BE49-F238E27FC236}">
                <a16:creationId xmlns:a16="http://schemas.microsoft.com/office/drawing/2014/main" id="{EE9A954D-0612-4B69-8C95-61F92BFBC6E5}"/>
              </a:ext>
            </a:extLst>
          </p:cNvPr>
          <p:cNvSpPr>
            <a:spLocks noGrp="1"/>
          </p:cNvSpPr>
          <p:nvPr>
            <p:ph type="hdr" sz="quarter" idx="12"/>
          </p:nvPr>
        </p:nvSpPr>
        <p:spPr/>
        <p:txBody>
          <a:bodyPr/>
          <a:lstStyle/>
          <a:p>
            <a:pPr defTabSz="465887">
              <a:defRPr/>
            </a:pPr>
            <a:r>
              <a:rPr lang="en-US">
                <a:solidFill>
                  <a:prstClr val="black"/>
                </a:solidFill>
                <a:latin typeface="Calibri" panose="020F0502020204030204"/>
              </a:rPr>
              <a:t>SIP #1 - Hiring for Attitude</a:t>
            </a:r>
          </a:p>
        </p:txBody>
      </p:sp>
    </p:spTree>
    <p:extLst>
      <p:ext uri="{BB962C8B-B14F-4D97-AF65-F5344CB8AC3E}">
        <p14:creationId xmlns:p14="http://schemas.microsoft.com/office/powerpoint/2010/main" val="290836739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98538" y="423863"/>
            <a:ext cx="5668962" cy="3189287"/>
          </a:xfrm>
        </p:spPr>
      </p:sp>
      <p:sp>
        <p:nvSpPr>
          <p:cNvPr id="3" name="Notes Placeholder 2"/>
          <p:cNvSpPr>
            <a:spLocks noGrp="1"/>
          </p:cNvSpPr>
          <p:nvPr>
            <p:ph type="body" idx="1"/>
          </p:nvPr>
        </p:nvSpPr>
        <p:spPr>
          <a:xfrm>
            <a:off x="652130" y="3613151"/>
            <a:ext cx="5797438" cy="4580236"/>
          </a:xfrm>
        </p:spPr>
        <p:txBody>
          <a:bodyPr/>
          <a:lstStyle/>
          <a:p>
            <a:r>
              <a:rPr lang="en-US" sz="2000" u="sng" dirty="0"/>
              <a:t>Do you agree with </a:t>
            </a:r>
            <a:r>
              <a:rPr lang="en-US" sz="2000" dirty="0"/>
              <a:t>The Need for Attitude?</a:t>
            </a:r>
          </a:p>
          <a:p>
            <a:r>
              <a:rPr lang="en-US" sz="1100" dirty="0"/>
              <a:t> </a:t>
            </a:r>
          </a:p>
          <a:p>
            <a:pPr algn="ctr"/>
            <a:r>
              <a:rPr lang="en-US" sz="1800" b="1" dirty="0">
                <a:latin typeface="Franklin Gothic Heavy" panose="020B0903020102020204" pitchFamily="34" charset="0"/>
              </a:rPr>
              <a:t>“If you don’t have a good attitude, we don’t want you, no matter how skilled you are.  </a:t>
            </a:r>
          </a:p>
          <a:p>
            <a:pPr algn="ctr"/>
            <a:r>
              <a:rPr lang="en-US" sz="1800" b="1" dirty="0">
                <a:latin typeface="Franklin Gothic Heavy" panose="020B0903020102020204" pitchFamily="34" charset="0"/>
              </a:rPr>
              <a:t>We can change skill levels through training.  We can’t change attitude.”</a:t>
            </a:r>
          </a:p>
          <a:p>
            <a:endParaRPr lang="en-US" dirty="0"/>
          </a:p>
          <a:p>
            <a:r>
              <a:rPr lang="en-US" dirty="0"/>
              <a:t>		</a:t>
            </a:r>
            <a:r>
              <a:rPr lang="en-US" sz="1600" b="1" i="1" dirty="0"/>
              <a:t>Herb Kelleher</a:t>
            </a:r>
          </a:p>
          <a:p>
            <a:r>
              <a:rPr lang="en-US" sz="1600" b="1" i="1" dirty="0"/>
              <a:t>		Founder of Southwest Airlines</a:t>
            </a:r>
          </a:p>
          <a:p>
            <a:endParaRPr lang="en-US" sz="1800" b="1" i="1" dirty="0"/>
          </a:p>
          <a:p>
            <a:r>
              <a:rPr lang="en-US" sz="1800" b="1" dirty="0"/>
              <a:t>    Note: 	</a:t>
            </a:r>
            <a:r>
              <a:rPr lang="en-US" sz="1800" b="1" u="sng" dirty="0"/>
              <a:t>Training Departments </a:t>
            </a:r>
            <a:r>
              <a:rPr lang="en-US" sz="1800" b="1" dirty="0"/>
              <a:t>were set up to train 		Technical Skills.</a:t>
            </a:r>
          </a:p>
          <a:p>
            <a:r>
              <a:rPr lang="en-US" sz="1800" b="1" dirty="0"/>
              <a:t>	</a:t>
            </a:r>
            <a:r>
              <a:rPr lang="en-US" sz="1800" b="1" u="sng" dirty="0"/>
              <a:t>Therapy </a:t>
            </a:r>
            <a:r>
              <a:rPr lang="en-US" sz="1800" b="1" dirty="0"/>
              <a:t>was designed to improve attitude.</a:t>
            </a:r>
          </a:p>
          <a:p>
            <a:endParaRPr lang="en-US" sz="1800" b="1" i="1" dirty="0"/>
          </a:p>
          <a:p>
            <a:r>
              <a:rPr lang="en-US" sz="1800" b="1" i="1" dirty="0"/>
              <a:t>Changing attitudes is 100 times harder and very time consuming.  			</a:t>
            </a:r>
            <a:r>
              <a:rPr lang="en-US" sz="1400" b="1" i="1" dirty="0"/>
              <a:t>Slide added 10/2/17</a:t>
            </a:r>
            <a:endParaRPr lang="en-US" sz="1400" dirty="0"/>
          </a:p>
        </p:txBody>
      </p:sp>
      <p:sp>
        <p:nvSpPr>
          <p:cNvPr id="4" name="Footer Placeholder 3"/>
          <p:cNvSpPr>
            <a:spLocks noGrp="1"/>
          </p:cNvSpPr>
          <p:nvPr>
            <p:ph type="ftr" sz="quarter" idx="10"/>
          </p:nvPr>
        </p:nvSpPr>
        <p:spPr/>
        <p:txBody>
          <a:bodyPr/>
          <a:lstStyle/>
          <a:p>
            <a:pPr defTabSz="465887">
              <a:defRPr/>
            </a:pPr>
            <a:r>
              <a:rPr lang="en-US">
                <a:solidFill>
                  <a:prstClr val="black"/>
                </a:solidFill>
                <a:latin typeface="Calibri" panose="020F0502020204030204"/>
              </a:rPr>
              <a:t>Yukon - April 16, 2019</a:t>
            </a:r>
          </a:p>
        </p:txBody>
      </p:sp>
      <p:sp>
        <p:nvSpPr>
          <p:cNvPr id="5" name="Slide Number Placeholder 4"/>
          <p:cNvSpPr>
            <a:spLocks noGrp="1"/>
          </p:cNvSpPr>
          <p:nvPr>
            <p:ph type="sldNum" sz="quarter" idx="11"/>
          </p:nvPr>
        </p:nvSpPr>
        <p:spPr/>
        <p:txBody>
          <a:bodyPr/>
          <a:lstStyle/>
          <a:p>
            <a:pPr defTabSz="465887">
              <a:defRPr/>
            </a:pPr>
            <a:fld id="{22CC11DC-1B6B-41FE-BFDA-3B8E316F2307}" type="slidenum">
              <a:rPr lang="en-US">
                <a:solidFill>
                  <a:prstClr val="black"/>
                </a:solidFill>
                <a:latin typeface="Calibri" panose="020F0502020204030204"/>
              </a:rPr>
              <a:pPr defTabSz="465887">
                <a:defRPr/>
              </a:pPr>
              <a:t>7</a:t>
            </a:fld>
            <a:endParaRPr lang="en-US">
              <a:solidFill>
                <a:prstClr val="black"/>
              </a:solidFill>
              <a:latin typeface="Calibri" panose="020F0502020204030204"/>
            </a:endParaRPr>
          </a:p>
        </p:txBody>
      </p:sp>
      <p:sp>
        <p:nvSpPr>
          <p:cNvPr id="6" name="Header Placeholder 5">
            <a:extLst>
              <a:ext uri="{FF2B5EF4-FFF2-40B4-BE49-F238E27FC236}">
                <a16:creationId xmlns:a16="http://schemas.microsoft.com/office/drawing/2014/main" id="{F3B28408-C7A1-4A1F-A187-041A6338E290}"/>
              </a:ext>
            </a:extLst>
          </p:cNvPr>
          <p:cNvSpPr>
            <a:spLocks noGrp="1"/>
          </p:cNvSpPr>
          <p:nvPr>
            <p:ph type="hdr" sz="quarter" idx="12"/>
          </p:nvPr>
        </p:nvSpPr>
        <p:spPr/>
        <p:txBody>
          <a:bodyPr/>
          <a:lstStyle/>
          <a:p>
            <a:pPr defTabSz="465887">
              <a:defRPr/>
            </a:pPr>
            <a:r>
              <a:rPr lang="en-US">
                <a:solidFill>
                  <a:prstClr val="black"/>
                </a:solidFill>
                <a:latin typeface="Calibri" panose="020F0502020204030204"/>
              </a:rPr>
              <a:t>SIP #1 - Hiring for Attitude</a:t>
            </a:r>
          </a:p>
        </p:txBody>
      </p:sp>
    </p:spTree>
    <p:extLst>
      <p:ext uri="{BB962C8B-B14F-4D97-AF65-F5344CB8AC3E}">
        <p14:creationId xmlns:p14="http://schemas.microsoft.com/office/powerpoint/2010/main" val="217479938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22338" y="446088"/>
            <a:ext cx="5670550" cy="3189287"/>
          </a:xfrm>
        </p:spPr>
      </p:sp>
      <p:sp>
        <p:nvSpPr>
          <p:cNvPr id="3" name="Notes Placeholder 2"/>
          <p:cNvSpPr>
            <a:spLocks noGrp="1"/>
          </p:cNvSpPr>
          <p:nvPr>
            <p:ph type="body" idx="1"/>
          </p:nvPr>
        </p:nvSpPr>
        <p:spPr>
          <a:xfrm>
            <a:off x="745829" y="3831859"/>
            <a:ext cx="5732949" cy="4922251"/>
          </a:xfrm>
        </p:spPr>
        <p:txBody>
          <a:bodyPr/>
          <a:lstStyle/>
          <a:p>
            <a:r>
              <a:rPr lang="en-US" sz="1800" dirty="0"/>
              <a:t>If managers focus more of their interviewing energy on candidates interpersonal skills, they will see vast improvements in their hiring success.  </a:t>
            </a:r>
          </a:p>
          <a:p>
            <a:endParaRPr lang="en-US" sz="1800" dirty="0"/>
          </a:p>
          <a:p>
            <a:r>
              <a:rPr lang="en-US" sz="1800" dirty="0"/>
              <a:t>But while technical competence is easy to assess, it’s a lousy predictor of whether a newly hired employee will succeed or fail.  </a:t>
            </a:r>
          </a:p>
          <a:p>
            <a:endParaRPr lang="en-US" dirty="0"/>
          </a:p>
          <a:p>
            <a:r>
              <a:rPr lang="en-US" sz="1600" dirty="0"/>
              <a:t>The Financial cost of hiring failures, coupled with the opportunity cost of not hiring high performers, can be millions of dollars, even for small companies or cities.  </a:t>
            </a:r>
          </a:p>
          <a:p>
            <a:endParaRPr lang="en-US" sz="1600" dirty="0"/>
          </a:p>
          <a:p>
            <a:r>
              <a:rPr lang="en-US" sz="1600" dirty="0"/>
              <a:t>And the </a:t>
            </a:r>
            <a:r>
              <a:rPr lang="en-US" sz="1600" b="1" u="sng" dirty="0"/>
              <a:t>human cost </a:t>
            </a:r>
            <a:r>
              <a:rPr lang="en-US" sz="1600" dirty="0"/>
              <a:t>can be even worse.  If the Fire Department hires an EMT who won’t accept feedback and who alienates coworkers and customers, the result could be a medical error.  Dysfunctional teams making medical decisions could cost someone their life.  </a:t>
            </a:r>
          </a:p>
        </p:txBody>
      </p:sp>
      <p:sp>
        <p:nvSpPr>
          <p:cNvPr id="4" name="Slide Number Placeholder 3"/>
          <p:cNvSpPr>
            <a:spLocks noGrp="1"/>
          </p:cNvSpPr>
          <p:nvPr>
            <p:ph type="sldNum" sz="quarter" idx="10"/>
          </p:nvPr>
        </p:nvSpPr>
        <p:spPr/>
        <p:txBody>
          <a:bodyPr/>
          <a:lstStyle/>
          <a:p>
            <a:pPr defTabSz="465887">
              <a:defRPr/>
            </a:pPr>
            <a:fld id="{22CC11DC-1B6B-41FE-BFDA-3B8E316F2307}" type="slidenum">
              <a:rPr lang="en-US">
                <a:solidFill>
                  <a:prstClr val="black"/>
                </a:solidFill>
                <a:latin typeface="Calibri" panose="020F0502020204030204"/>
              </a:rPr>
              <a:pPr defTabSz="465887">
                <a:defRPr/>
              </a:pPr>
              <a:t>8</a:t>
            </a:fld>
            <a:endParaRPr lang="en-US">
              <a:solidFill>
                <a:prstClr val="black"/>
              </a:solidFill>
              <a:latin typeface="Calibri" panose="020F0502020204030204"/>
            </a:endParaRPr>
          </a:p>
        </p:txBody>
      </p:sp>
      <p:sp>
        <p:nvSpPr>
          <p:cNvPr id="5" name="Footer Placeholder 4"/>
          <p:cNvSpPr>
            <a:spLocks noGrp="1"/>
          </p:cNvSpPr>
          <p:nvPr>
            <p:ph type="ftr" sz="quarter" idx="11"/>
          </p:nvPr>
        </p:nvSpPr>
        <p:spPr/>
        <p:txBody>
          <a:bodyPr/>
          <a:lstStyle/>
          <a:p>
            <a:pPr defTabSz="465887">
              <a:defRPr/>
            </a:pPr>
            <a:r>
              <a:rPr lang="en-US">
                <a:solidFill>
                  <a:prstClr val="black"/>
                </a:solidFill>
                <a:latin typeface="Calibri" panose="020F0502020204030204"/>
              </a:rPr>
              <a:t>Yukon - April 16, 2019</a:t>
            </a:r>
          </a:p>
        </p:txBody>
      </p:sp>
      <p:sp>
        <p:nvSpPr>
          <p:cNvPr id="6" name="Header Placeholder 5">
            <a:extLst>
              <a:ext uri="{FF2B5EF4-FFF2-40B4-BE49-F238E27FC236}">
                <a16:creationId xmlns:a16="http://schemas.microsoft.com/office/drawing/2014/main" id="{DFBDBAD6-2418-445C-9619-EA319B43A13E}"/>
              </a:ext>
            </a:extLst>
          </p:cNvPr>
          <p:cNvSpPr>
            <a:spLocks noGrp="1"/>
          </p:cNvSpPr>
          <p:nvPr>
            <p:ph type="hdr" sz="quarter" idx="12"/>
          </p:nvPr>
        </p:nvSpPr>
        <p:spPr/>
        <p:txBody>
          <a:bodyPr/>
          <a:lstStyle/>
          <a:p>
            <a:pPr defTabSz="465887">
              <a:defRPr/>
            </a:pPr>
            <a:r>
              <a:rPr lang="en-US">
                <a:solidFill>
                  <a:prstClr val="black"/>
                </a:solidFill>
                <a:latin typeface="Calibri" panose="020F0502020204030204"/>
              </a:rPr>
              <a:t>SIP #1 - Hiring for Attitude</a:t>
            </a:r>
          </a:p>
        </p:txBody>
      </p:sp>
    </p:spTree>
    <p:extLst>
      <p:ext uri="{BB962C8B-B14F-4D97-AF65-F5344CB8AC3E}">
        <p14:creationId xmlns:p14="http://schemas.microsoft.com/office/powerpoint/2010/main" val="223267243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39813" y="338138"/>
            <a:ext cx="5670550" cy="3189287"/>
          </a:xfrm>
        </p:spPr>
      </p:sp>
      <p:sp>
        <p:nvSpPr>
          <p:cNvPr id="3" name="Notes Placeholder 2"/>
          <p:cNvSpPr>
            <a:spLocks noGrp="1"/>
          </p:cNvSpPr>
          <p:nvPr>
            <p:ph type="body" idx="1"/>
          </p:nvPr>
        </p:nvSpPr>
        <p:spPr>
          <a:xfrm>
            <a:off x="315449" y="3699193"/>
            <a:ext cx="6638153" cy="5467250"/>
          </a:xfrm>
        </p:spPr>
        <p:txBody>
          <a:bodyPr/>
          <a:lstStyle/>
          <a:p>
            <a:r>
              <a:rPr lang="en-US" sz="1600" dirty="0"/>
              <a:t>Hiring for attitude does not mean looking for every terrific attitude under the sun.  </a:t>
            </a:r>
            <a:r>
              <a:rPr lang="en-US" sz="1600" u="sng" dirty="0"/>
              <a:t>The Goal is to determine the key attitudes </a:t>
            </a:r>
            <a:r>
              <a:rPr lang="en-US" sz="1600" dirty="0"/>
              <a:t>that matter most to your customers and that bring the greatest benefit to your municipality.  </a:t>
            </a:r>
          </a:p>
          <a:p>
            <a:r>
              <a:rPr lang="en-US" baseline="0" dirty="0"/>
              <a:t>Two (2) Tests are designed to help you identify the attitudes you need.  </a:t>
            </a:r>
          </a:p>
          <a:p>
            <a:endParaRPr lang="en-US" dirty="0"/>
          </a:p>
          <a:p>
            <a:r>
              <a:rPr lang="en-US" b="1" dirty="0"/>
              <a:t>Test #1:  Finding your High Performer Attitudes</a:t>
            </a:r>
          </a:p>
          <a:p>
            <a:pPr marL="652765" lvl="1" indent="-178027">
              <a:buFont typeface="Arial" panose="020B0604020202020204" pitchFamily="34" charset="0"/>
              <a:buChar char="•"/>
            </a:pPr>
            <a:r>
              <a:rPr lang="en-US" dirty="0"/>
              <a:t>Think of the people who are a pleasure to be around’ and</a:t>
            </a:r>
          </a:p>
          <a:p>
            <a:pPr marL="652765" lvl="1" indent="-178027">
              <a:buFont typeface="Arial" panose="020B0604020202020204" pitchFamily="34" charset="0"/>
              <a:buChar char="•"/>
            </a:pPr>
            <a:r>
              <a:rPr lang="en-US" dirty="0"/>
              <a:t>Make your job more enjoyable and easier to do.</a:t>
            </a:r>
          </a:p>
          <a:p>
            <a:pPr marL="652765" lvl="1" indent="-178027">
              <a:buFont typeface="Arial" panose="020B0604020202020204" pitchFamily="34" charset="0"/>
              <a:buChar char="•"/>
            </a:pPr>
            <a:r>
              <a:rPr lang="en-US" dirty="0"/>
              <a:t>These are the folks you would Clone, if you could</a:t>
            </a:r>
          </a:p>
          <a:p>
            <a:pPr marL="652765" lvl="1" indent="-178027">
              <a:buFont typeface="Arial" panose="020B0604020202020204" pitchFamily="34" charset="0"/>
              <a:buChar char="•"/>
            </a:pPr>
            <a:r>
              <a:rPr lang="en-US" dirty="0"/>
              <a:t>What are the distinguishing attitudinal characteristics that make these people such a joy to work with? </a:t>
            </a:r>
          </a:p>
          <a:p>
            <a:pPr marL="652765" lvl="1" indent="-178027">
              <a:buFont typeface="Arial" panose="020B0604020202020204" pitchFamily="34" charset="0"/>
              <a:buChar char="•"/>
            </a:pPr>
            <a:endParaRPr lang="en-US" dirty="0"/>
          </a:p>
          <a:p>
            <a:r>
              <a:rPr lang="en-US" b="1" dirty="0"/>
              <a:t>Test #2:  Finding your Low Performer Attitudes</a:t>
            </a:r>
          </a:p>
          <a:p>
            <a:pPr marL="178027" indent="-178027">
              <a:buFont typeface="Arial" panose="020B0604020202020204" pitchFamily="34" charset="0"/>
              <a:buChar char="•"/>
            </a:pPr>
            <a:r>
              <a:rPr lang="en-US" dirty="0"/>
              <a:t>	Only a true High performer will not possess the low performer traits that impede 	success</a:t>
            </a:r>
          </a:p>
          <a:p>
            <a:pPr marL="178027" indent="-178027">
              <a:buFont typeface="Arial" panose="020B0604020202020204" pitchFamily="34" charset="0"/>
              <a:buChar char="•"/>
            </a:pPr>
            <a:r>
              <a:rPr lang="en-US" dirty="0"/>
              <a:t>	What are the attitudes these folks have that make getting stuck in traffic on the way 	to work seem like a blessing?</a:t>
            </a:r>
          </a:p>
          <a:p>
            <a:endParaRPr lang="en-US" baseline="0" dirty="0"/>
          </a:p>
          <a:p>
            <a:r>
              <a:rPr lang="en-US" sz="1600" dirty="0"/>
              <a:t>Remember, there’s no such thing as the “perfect” candidate just as there’s no universal “right attitudes”; there are only the attitudes that are right for your city of town.  So, the more honest you are in your responses, the closer you’ll be to finding the talent you want.  </a:t>
            </a:r>
            <a:r>
              <a:rPr lang="en-US" sz="1600" b="1" dirty="0"/>
              <a:t>For Accurate results, you, must take both tests.  </a:t>
            </a:r>
          </a:p>
        </p:txBody>
      </p:sp>
      <p:sp>
        <p:nvSpPr>
          <p:cNvPr id="4" name="Slide Number Placeholder 3"/>
          <p:cNvSpPr>
            <a:spLocks noGrp="1"/>
          </p:cNvSpPr>
          <p:nvPr>
            <p:ph type="sldNum" sz="quarter" idx="10"/>
          </p:nvPr>
        </p:nvSpPr>
        <p:spPr/>
        <p:txBody>
          <a:bodyPr/>
          <a:lstStyle/>
          <a:p>
            <a:pPr defTabSz="465887">
              <a:defRPr/>
            </a:pPr>
            <a:fld id="{22CC11DC-1B6B-41FE-BFDA-3B8E316F2307}" type="slidenum">
              <a:rPr lang="en-US">
                <a:solidFill>
                  <a:prstClr val="black"/>
                </a:solidFill>
                <a:latin typeface="Calibri" panose="020F0502020204030204"/>
              </a:rPr>
              <a:pPr defTabSz="465887">
                <a:defRPr/>
              </a:pPr>
              <a:t>9</a:t>
            </a:fld>
            <a:endParaRPr lang="en-US">
              <a:solidFill>
                <a:prstClr val="black"/>
              </a:solidFill>
              <a:latin typeface="Calibri" panose="020F0502020204030204"/>
            </a:endParaRPr>
          </a:p>
        </p:txBody>
      </p:sp>
      <p:sp>
        <p:nvSpPr>
          <p:cNvPr id="5" name="Footer Placeholder 4"/>
          <p:cNvSpPr>
            <a:spLocks noGrp="1"/>
          </p:cNvSpPr>
          <p:nvPr>
            <p:ph type="ftr" sz="quarter" idx="11"/>
          </p:nvPr>
        </p:nvSpPr>
        <p:spPr/>
        <p:txBody>
          <a:bodyPr/>
          <a:lstStyle/>
          <a:p>
            <a:pPr defTabSz="465887">
              <a:defRPr/>
            </a:pPr>
            <a:r>
              <a:rPr lang="en-US">
                <a:solidFill>
                  <a:prstClr val="black"/>
                </a:solidFill>
                <a:latin typeface="Calibri" panose="020F0502020204030204"/>
              </a:rPr>
              <a:t>Yukon - April 16, 2019</a:t>
            </a:r>
          </a:p>
        </p:txBody>
      </p:sp>
      <p:sp>
        <p:nvSpPr>
          <p:cNvPr id="6" name="Header Placeholder 5">
            <a:extLst>
              <a:ext uri="{FF2B5EF4-FFF2-40B4-BE49-F238E27FC236}">
                <a16:creationId xmlns:a16="http://schemas.microsoft.com/office/drawing/2014/main" id="{07894E80-1147-4C37-B6DF-2CBC6B00B685}"/>
              </a:ext>
            </a:extLst>
          </p:cNvPr>
          <p:cNvSpPr>
            <a:spLocks noGrp="1"/>
          </p:cNvSpPr>
          <p:nvPr>
            <p:ph type="hdr" sz="quarter" idx="12"/>
          </p:nvPr>
        </p:nvSpPr>
        <p:spPr/>
        <p:txBody>
          <a:bodyPr/>
          <a:lstStyle/>
          <a:p>
            <a:pPr defTabSz="465887">
              <a:defRPr/>
            </a:pPr>
            <a:r>
              <a:rPr lang="en-US">
                <a:solidFill>
                  <a:prstClr val="black"/>
                </a:solidFill>
                <a:latin typeface="Calibri" panose="020F0502020204030204"/>
              </a:rPr>
              <a:t>SIP #1 - Hiring for Attitude</a:t>
            </a:r>
          </a:p>
        </p:txBody>
      </p:sp>
    </p:spTree>
    <p:extLst>
      <p:ext uri="{BB962C8B-B14F-4D97-AF65-F5344CB8AC3E}">
        <p14:creationId xmlns:p14="http://schemas.microsoft.com/office/powerpoint/2010/main" val="250694848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bwMode="blackWhite">
          <a:xfrm>
            <a:off x="1600200" y="2386744"/>
            <a:ext cx="8991600" cy="1645920"/>
          </a:xfrm>
          <a:solidFill>
            <a:srgbClr val="FFFFFF"/>
          </a:solidFill>
          <a:ln w="38100">
            <a:solidFill>
              <a:srgbClr val="404040"/>
            </a:solidFill>
          </a:ln>
        </p:spPr>
        <p:txBody>
          <a:bodyPr lIns="274320" rIns="274320" anchor="ctr" anchorCtr="1">
            <a:normAutofit/>
          </a:bodyPr>
          <a:lstStyle>
            <a:lvl1pPr algn="ctr">
              <a:defRPr sz="3800">
                <a:solidFill>
                  <a:srgbClr val="262626"/>
                </a:solidFill>
              </a:defRPr>
            </a:lvl1pPr>
          </a:lstStyle>
          <a:p>
            <a:r>
              <a:rPr lang="en-US"/>
              <a:t>Click to edit Master title style</a:t>
            </a:r>
            <a:endParaRPr lang="en-US" dirty="0"/>
          </a:p>
        </p:txBody>
      </p:sp>
      <p:sp>
        <p:nvSpPr>
          <p:cNvPr id="3" name="Subtitle 2"/>
          <p:cNvSpPr>
            <a:spLocks noGrp="1"/>
          </p:cNvSpPr>
          <p:nvPr>
            <p:ph type="subTitle" idx="1"/>
          </p:nvPr>
        </p:nvSpPr>
        <p:spPr>
          <a:xfrm>
            <a:off x="2695194" y="4352544"/>
            <a:ext cx="6801612" cy="1239894"/>
          </a:xfrm>
          <a:noFill/>
        </p:spPr>
        <p:txBody>
          <a:bodyPr>
            <a:normAutofit/>
          </a:bodyPr>
          <a:lstStyle>
            <a:lvl1pPr marL="0" indent="0" algn="ctr">
              <a:buNone/>
              <a:defRPr sz="2000">
                <a:solidFill>
                  <a:schemeClr val="tx1">
                    <a:lumMod val="75000"/>
                    <a:lumOff val="2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7" name="Date Placeholder 6"/>
          <p:cNvSpPr>
            <a:spLocks noGrp="1"/>
          </p:cNvSpPr>
          <p:nvPr>
            <p:ph type="dt" sz="half" idx="10"/>
          </p:nvPr>
        </p:nvSpPr>
        <p:spPr/>
        <p:txBody>
          <a:bodyPr/>
          <a:lstStyle/>
          <a:p>
            <a:fld id="{4B245D18-11FB-4B7B-8860-4498D265BA23}" type="datetimeFigureOut">
              <a:rPr lang="en-US" smtClean="0"/>
              <a:t>2/17/2020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F9E714B-9987-4BFB-88FE-02D0CE91959E}" type="slidenum">
              <a:rPr lang="en-US" smtClean="0"/>
              <a:t>‹#›</a:t>
            </a:fld>
            <a:endParaRPr lang="en-US"/>
          </a:p>
        </p:txBody>
      </p:sp>
    </p:spTree>
    <p:extLst>
      <p:ext uri="{BB962C8B-B14F-4D97-AF65-F5344CB8AC3E}">
        <p14:creationId xmlns:p14="http://schemas.microsoft.com/office/powerpoint/2010/main" val="401983751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B245D18-11FB-4B7B-8860-4498D265BA23}" type="datetimeFigureOut">
              <a:rPr lang="en-US" smtClean="0"/>
              <a:t>2/17/2020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F9E714B-9987-4BFB-88FE-02D0CE91959E}" type="slidenum">
              <a:rPr lang="en-US" smtClean="0"/>
              <a:t>‹#›</a:t>
            </a:fld>
            <a:endParaRPr lang="en-US"/>
          </a:p>
        </p:txBody>
      </p:sp>
    </p:spTree>
    <p:extLst>
      <p:ext uri="{BB962C8B-B14F-4D97-AF65-F5344CB8AC3E}">
        <p14:creationId xmlns:p14="http://schemas.microsoft.com/office/powerpoint/2010/main" val="3735478479"/>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53112" y="937260"/>
            <a:ext cx="1298608" cy="498348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2231136" y="937260"/>
            <a:ext cx="6198489" cy="498348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B245D18-11FB-4B7B-8860-4498D265BA23}" type="datetimeFigureOut">
              <a:rPr lang="en-US" smtClean="0"/>
              <a:t>2/17/2020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F9E714B-9987-4BFB-88FE-02D0CE91959E}" type="slidenum">
              <a:rPr lang="en-US" smtClean="0"/>
              <a:t>‹#›</a:t>
            </a:fld>
            <a:endParaRPr lang="en-US"/>
          </a:p>
        </p:txBody>
      </p:sp>
    </p:spTree>
    <p:extLst>
      <p:ext uri="{BB962C8B-B14F-4D97-AF65-F5344CB8AC3E}">
        <p14:creationId xmlns:p14="http://schemas.microsoft.com/office/powerpoint/2010/main" val="3118500009"/>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8" name="Picture 7" descr="C2-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ctrTitle"/>
          </p:nvPr>
        </p:nvSpPr>
        <p:spPr>
          <a:xfrm>
            <a:off x="1371600" y="1803405"/>
            <a:ext cx="9448800" cy="1825096"/>
          </a:xfrm>
        </p:spPr>
        <p:txBody>
          <a:bodyPr anchor="b">
            <a:normAutofit/>
          </a:bodyPr>
          <a:lstStyle>
            <a:lvl1pPr algn="l">
              <a:defRPr sz="6000"/>
            </a:lvl1pPr>
          </a:lstStyle>
          <a:p>
            <a:r>
              <a:rPr lang="en-US"/>
              <a:t>Click to edit Master title style</a:t>
            </a:r>
            <a:endParaRPr lang="en-US" dirty="0"/>
          </a:p>
        </p:txBody>
      </p:sp>
      <p:sp>
        <p:nvSpPr>
          <p:cNvPr id="3" name="Subtitle 2"/>
          <p:cNvSpPr>
            <a:spLocks noGrp="1"/>
          </p:cNvSpPr>
          <p:nvPr>
            <p:ph type="subTitle" idx="1"/>
          </p:nvPr>
        </p:nvSpPr>
        <p:spPr>
          <a:xfrm>
            <a:off x="1371600" y="3632201"/>
            <a:ext cx="9448800" cy="685800"/>
          </a:xfrm>
        </p:spPr>
        <p:txBody>
          <a:bodyPr>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7909561" y="4314328"/>
            <a:ext cx="2910840" cy="374642"/>
          </a:xfrm>
        </p:spPr>
        <p:txBody>
          <a:bodyPr/>
          <a:lstStyle/>
          <a:p>
            <a:fld id="{7F5E4B25-48FF-46C9-8912-CB1FBEA66958}" type="datetime1">
              <a:rPr lang="en-US" smtClean="0"/>
              <a:t>2/17/2020</a:t>
            </a:fld>
            <a:endParaRPr lang="en-US"/>
          </a:p>
        </p:txBody>
      </p:sp>
      <p:sp>
        <p:nvSpPr>
          <p:cNvPr id="5" name="Footer Placeholder 4"/>
          <p:cNvSpPr>
            <a:spLocks noGrp="1"/>
          </p:cNvSpPr>
          <p:nvPr>
            <p:ph type="ftr" sz="quarter" idx="11"/>
          </p:nvPr>
        </p:nvSpPr>
        <p:spPr>
          <a:xfrm>
            <a:off x="1371600" y="4323845"/>
            <a:ext cx="6400800" cy="365125"/>
          </a:xfrm>
        </p:spPr>
        <p:txBody>
          <a:bodyPr/>
          <a:lstStyle/>
          <a:p>
            <a:endParaRPr lang="en-US"/>
          </a:p>
        </p:txBody>
      </p:sp>
      <p:sp>
        <p:nvSpPr>
          <p:cNvPr id="6" name="Slide Number Placeholder 5"/>
          <p:cNvSpPr>
            <a:spLocks noGrp="1"/>
          </p:cNvSpPr>
          <p:nvPr>
            <p:ph type="sldNum" sz="quarter" idx="12"/>
          </p:nvPr>
        </p:nvSpPr>
        <p:spPr>
          <a:xfrm>
            <a:off x="8077200" y="1430866"/>
            <a:ext cx="2743200" cy="365125"/>
          </a:xfrm>
        </p:spPr>
        <p:txBody>
          <a:bodyPr/>
          <a:lstStyle/>
          <a:p>
            <a:fld id="{8F125DBC-0769-497A-9658-F739B809394F}" type="slidenum">
              <a:rPr lang="en-US" smtClean="0"/>
              <a:t>‹#›</a:t>
            </a:fld>
            <a:endParaRPr lang="en-US"/>
          </a:p>
        </p:txBody>
      </p:sp>
    </p:spTree>
    <p:extLst>
      <p:ext uri="{BB962C8B-B14F-4D97-AF65-F5344CB8AC3E}">
        <p14:creationId xmlns:p14="http://schemas.microsoft.com/office/powerpoint/2010/main" val="3142485357"/>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8473DF1-6C88-40BF-A7A4-EFDC870F4C3D}" type="datetime1">
              <a:rPr lang="en-US" smtClean="0"/>
              <a:t>2/17/2020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F125DBC-0769-497A-9658-F739B809394F}" type="slidenum">
              <a:rPr lang="en-US" smtClean="0"/>
              <a:t>‹#›</a:t>
            </a:fld>
            <a:endParaRPr lang="en-US"/>
          </a:p>
        </p:txBody>
      </p:sp>
    </p:spTree>
    <p:extLst>
      <p:ext uri="{BB962C8B-B14F-4D97-AF65-F5344CB8AC3E}">
        <p14:creationId xmlns:p14="http://schemas.microsoft.com/office/powerpoint/2010/main" val="3433981995"/>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pic>
        <p:nvPicPr>
          <p:cNvPr id="8" name="Picture 7" descr="C2-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685800" y="753533"/>
            <a:ext cx="10820399" cy="2801935"/>
          </a:xfrm>
        </p:spPr>
        <p:txBody>
          <a:bodyPr anchor="b">
            <a:normAutofit/>
          </a:bodyPr>
          <a:lstStyle>
            <a:lvl1pPr algn="r">
              <a:defRPr sz="4000"/>
            </a:lvl1pPr>
          </a:lstStyle>
          <a:p>
            <a:r>
              <a:rPr lang="en-US"/>
              <a:t>Click to edit Master title style</a:t>
            </a:r>
            <a:endParaRPr lang="en-US" dirty="0"/>
          </a:p>
        </p:txBody>
      </p:sp>
      <p:sp>
        <p:nvSpPr>
          <p:cNvPr id="3" name="Text Placeholder 2"/>
          <p:cNvSpPr>
            <a:spLocks noGrp="1"/>
          </p:cNvSpPr>
          <p:nvPr>
            <p:ph type="body" idx="1"/>
          </p:nvPr>
        </p:nvSpPr>
        <p:spPr>
          <a:xfrm>
            <a:off x="1024467" y="3641725"/>
            <a:ext cx="10490200" cy="955675"/>
          </a:xfrm>
        </p:spPr>
        <p:txBody>
          <a:bodyPr>
            <a:normAutofit/>
          </a:bodyPr>
          <a:lstStyle>
            <a:lvl1pPr marL="0" indent="0" algn="r">
              <a:buNone/>
              <a:defRPr sz="22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7814452" y="381000"/>
            <a:ext cx="2910840" cy="365125"/>
          </a:xfrm>
        </p:spPr>
        <p:txBody>
          <a:bodyPr/>
          <a:lstStyle>
            <a:lvl1pPr algn="r">
              <a:defRPr/>
            </a:lvl1pPr>
          </a:lstStyle>
          <a:p>
            <a:fld id="{868A7D16-588F-48F5-A29A-B62AE5FE4A2B}" type="datetime1">
              <a:rPr lang="en-US" smtClean="0"/>
              <a:t>2/17/2020</a:t>
            </a:fld>
            <a:endParaRPr lang="en-US"/>
          </a:p>
        </p:txBody>
      </p:sp>
      <p:sp>
        <p:nvSpPr>
          <p:cNvPr id="5" name="Footer Placeholder 4"/>
          <p:cNvSpPr>
            <a:spLocks noGrp="1"/>
          </p:cNvSpPr>
          <p:nvPr>
            <p:ph type="ftr" sz="quarter" idx="11"/>
          </p:nvPr>
        </p:nvSpPr>
        <p:spPr>
          <a:xfrm>
            <a:off x="685800" y="381001"/>
            <a:ext cx="6991492" cy="364065"/>
          </a:xfrm>
        </p:spPr>
        <p:txBody>
          <a:bodyPr/>
          <a:lstStyle/>
          <a:p>
            <a:endParaRPr lang="en-US"/>
          </a:p>
        </p:txBody>
      </p:sp>
      <p:sp>
        <p:nvSpPr>
          <p:cNvPr id="6" name="Slide Number Placeholder 5"/>
          <p:cNvSpPr>
            <a:spLocks noGrp="1"/>
          </p:cNvSpPr>
          <p:nvPr>
            <p:ph type="sldNum" sz="quarter" idx="12"/>
          </p:nvPr>
        </p:nvSpPr>
        <p:spPr>
          <a:xfrm>
            <a:off x="10862452" y="381000"/>
            <a:ext cx="643748" cy="365125"/>
          </a:xfrm>
        </p:spPr>
        <p:txBody>
          <a:bodyPr/>
          <a:lstStyle/>
          <a:p>
            <a:fld id="{8F125DBC-0769-497A-9658-F739B809394F}" type="slidenum">
              <a:rPr lang="en-US" smtClean="0"/>
              <a:t>‹#›</a:t>
            </a:fld>
            <a:endParaRPr lang="en-US"/>
          </a:p>
        </p:txBody>
      </p:sp>
    </p:spTree>
    <p:extLst>
      <p:ext uri="{BB962C8B-B14F-4D97-AF65-F5344CB8AC3E}">
        <p14:creationId xmlns:p14="http://schemas.microsoft.com/office/powerpoint/2010/main" val="3154579177"/>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85800" y="2194559"/>
            <a:ext cx="5334000" cy="40241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2194559"/>
            <a:ext cx="5334000" cy="40241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245961C0-0B2B-46AC-A9BC-5FF248D5A306}" type="datetime1">
              <a:rPr lang="en-US" smtClean="0"/>
              <a:t>2/17/2020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F125DBC-0769-497A-9658-F739B809394F}" type="slidenum">
              <a:rPr lang="en-US" smtClean="0"/>
              <a:t>‹#›</a:t>
            </a:fld>
            <a:endParaRPr lang="en-US"/>
          </a:p>
        </p:txBody>
      </p:sp>
    </p:spTree>
    <p:extLst>
      <p:ext uri="{BB962C8B-B14F-4D97-AF65-F5344CB8AC3E}">
        <p14:creationId xmlns:p14="http://schemas.microsoft.com/office/powerpoint/2010/main" val="3041077032"/>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895600" y="762000"/>
            <a:ext cx="8610600" cy="1295400"/>
          </a:xfrm>
        </p:spPr>
        <p:txBody>
          <a:bodyPr/>
          <a:lstStyle/>
          <a:p>
            <a:r>
              <a:rPr lang="en-US"/>
              <a:t>Click to edit Master title style</a:t>
            </a:r>
            <a:endParaRPr lang="en-US" dirty="0"/>
          </a:p>
        </p:txBody>
      </p:sp>
      <p:sp>
        <p:nvSpPr>
          <p:cNvPr id="3" name="Text Placeholder 2"/>
          <p:cNvSpPr>
            <a:spLocks noGrp="1"/>
          </p:cNvSpPr>
          <p:nvPr>
            <p:ph type="body" idx="1"/>
          </p:nvPr>
        </p:nvSpPr>
        <p:spPr>
          <a:xfrm>
            <a:off x="914409" y="2183802"/>
            <a:ext cx="5079991" cy="823912"/>
          </a:xfrm>
        </p:spPr>
        <p:txBody>
          <a:bodyPr anchor="b">
            <a:norm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85800" y="3132666"/>
            <a:ext cx="5311775" cy="308601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00800" y="2183802"/>
            <a:ext cx="5105400" cy="823912"/>
          </a:xfrm>
        </p:spPr>
        <p:txBody>
          <a:bodyPr anchor="b">
            <a:norm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3132666"/>
            <a:ext cx="5334000" cy="308601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F6F3DF2-C848-48D4-BE05-0F57612B9C91}" type="datetime1">
              <a:rPr lang="en-US" smtClean="0"/>
              <a:t>2/17/2020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F125DBC-0769-497A-9658-F739B809394F}" type="slidenum">
              <a:rPr lang="en-US" smtClean="0"/>
              <a:t>‹#›</a:t>
            </a:fld>
            <a:endParaRPr lang="en-US"/>
          </a:p>
        </p:txBody>
      </p:sp>
    </p:spTree>
    <p:extLst>
      <p:ext uri="{BB962C8B-B14F-4D97-AF65-F5344CB8AC3E}">
        <p14:creationId xmlns:p14="http://schemas.microsoft.com/office/powerpoint/2010/main" val="1431043632"/>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E1568D8-C3AC-4DEA-B4ED-0EEC7C3E04F5}" type="datetime1">
              <a:rPr lang="en-US" smtClean="0"/>
              <a:t>2/17/2020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F125DBC-0769-497A-9658-F739B809394F}" type="slidenum">
              <a:rPr lang="en-US" smtClean="0"/>
              <a:t>‹#›</a:t>
            </a:fld>
            <a:endParaRPr lang="en-US"/>
          </a:p>
        </p:txBody>
      </p:sp>
    </p:spTree>
    <p:extLst>
      <p:ext uri="{BB962C8B-B14F-4D97-AF65-F5344CB8AC3E}">
        <p14:creationId xmlns:p14="http://schemas.microsoft.com/office/powerpoint/2010/main" val="2797229166"/>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11C2F89-326F-4DC7-9A4D-A4E03ECA55AC}" type="datetime1">
              <a:rPr lang="en-US" smtClean="0"/>
              <a:t>2/17/2020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F125DBC-0769-497A-9658-F739B809394F}" type="slidenum">
              <a:rPr lang="en-US" smtClean="0"/>
              <a:t>‹#›</a:t>
            </a:fld>
            <a:endParaRPr lang="en-US"/>
          </a:p>
        </p:txBody>
      </p:sp>
    </p:spTree>
    <p:extLst>
      <p:ext uri="{BB962C8B-B14F-4D97-AF65-F5344CB8AC3E}">
        <p14:creationId xmlns:p14="http://schemas.microsoft.com/office/powerpoint/2010/main" val="2602572784"/>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0"/>
            <a:ext cx="4114800" cy="1600200"/>
          </a:xfrm>
        </p:spPr>
        <p:txBody>
          <a:bodyPr anchor="b"/>
          <a:lstStyle>
            <a:lvl1pPr algn="l">
              <a:defRPr sz="3200"/>
            </a:lvl1pPr>
          </a:lstStyle>
          <a:p>
            <a:r>
              <a:rPr lang="en-US"/>
              <a:t>Click to edit Master title style</a:t>
            </a:r>
            <a:endParaRPr lang="en-US" dirty="0"/>
          </a:p>
        </p:txBody>
      </p:sp>
      <p:sp>
        <p:nvSpPr>
          <p:cNvPr id="3" name="Content Placeholder 2"/>
          <p:cNvSpPr>
            <a:spLocks noGrp="1"/>
          </p:cNvSpPr>
          <p:nvPr>
            <p:ph idx="1"/>
          </p:nvPr>
        </p:nvSpPr>
        <p:spPr>
          <a:xfrm>
            <a:off x="4995582" y="746759"/>
            <a:ext cx="6510618" cy="5471925"/>
          </a:xfrm>
        </p:spPr>
        <p:txBody>
          <a:bodyPr anchor="ct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85800" y="3124199"/>
            <a:ext cx="4114800" cy="309448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5DB0980C-8B04-4022-940F-3339AB7F21FF}" type="datetime1">
              <a:rPr lang="en-US" smtClean="0"/>
              <a:t>2/17/2020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F125DBC-0769-497A-9658-F739B809394F}" type="slidenum">
              <a:rPr lang="en-US" smtClean="0"/>
              <a:t>‹#›</a:t>
            </a:fld>
            <a:endParaRPr lang="en-US"/>
          </a:p>
        </p:txBody>
      </p:sp>
    </p:spTree>
    <p:extLst>
      <p:ext uri="{BB962C8B-B14F-4D97-AF65-F5344CB8AC3E}">
        <p14:creationId xmlns:p14="http://schemas.microsoft.com/office/powerpoint/2010/main" val="3867405244"/>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B245D18-11FB-4B7B-8860-4498D265BA23}" type="datetimeFigureOut">
              <a:rPr lang="en-US" smtClean="0"/>
              <a:t>2/17/2020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F9E714B-9987-4BFB-88FE-02D0CE91959E}" type="slidenum">
              <a:rPr lang="en-US" smtClean="0"/>
              <a:t>‹#›</a:t>
            </a:fld>
            <a:endParaRPr lang="en-US"/>
          </a:p>
        </p:txBody>
      </p:sp>
    </p:spTree>
    <p:extLst>
      <p:ext uri="{BB962C8B-B14F-4D97-AF65-F5344CB8AC3E}">
        <p14:creationId xmlns:p14="http://schemas.microsoft.com/office/powerpoint/2010/main" val="402178701"/>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0"/>
            <a:ext cx="6873240" cy="1600200"/>
          </a:xfrm>
        </p:spPr>
        <p:txBody>
          <a:bodyPr anchor="b"/>
          <a:lstStyle>
            <a:lvl1pPr algn="l">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7861238" y="751241"/>
            <a:ext cx="3644962" cy="5467443"/>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85800" y="3124199"/>
            <a:ext cx="6873240" cy="309448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3B07A4A6-33A1-4709-8EC4-65A6A85BF82D}" type="datetime1">
              <a:rPr lang="en-US" smtClean="0"/>
              <a:t>2/17/2020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F125DBC-0769-497A-9658-F739B809394F}" type="slidenum">
              <a:rPr lang="en-US" smtClean="0"/>
              <a:t>‹#›</a:t>
            </a:fld>
            <a:endParaRPr lang="en-US"/>
          </a:p>
        </p:txBody>
      </p:sp>
    </p:spTree>
    <p:extLst>
      <p:ext uri="{BB962C8B-B14F-4D97-AF65-F5344CB8AC3E}">
        <p14:creationId xmlns:p14="http://schemas.microsoft.com/office/powerpoint/2010/main" val="15017265"/>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777" y="4697360"/>
            <a:ext cx="10822034" cy="819355"/>
          </a:xfrm>
        </p:spPr>
        <p:txBody>
          <a:bodyPr anchor="b"/>
          <a:lstStyle>
            <a:lvl1pPr algn="l">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681727" y="941439"/>
            <a:ext cx="10821840" cy="3478161"/>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85800" y="5516715"/>
            <a:ext cx="10820400" cy="701969"/>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DA39A624-27F7-48A1-8BD1-BA00D15158C4}" type="datetime1">
              <a:rPr lang="en-US" smtClean="0"/>
              <a:t>2/17/2020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F125DBC-0769-497A-9658-F739B809394F}" type="slidenum">
              <a:rPr lang="en-US" smtClean="0"/>
              <a:t>‹#›</a:t>
            </a:fld>
            <a:endParaRPr lang="en-US"/>
          </a:p>
        </p:txBody>
      </p:sp>
    </p:spTree>
    <p:extLst>
      <p:ext uri="{BB962C8B-B14F-4D97-AF65-F5344CB8AC3E}">
        <p14:creationId xmlns:p14="http://schemas.microsoft.com/office/powerpoint/2010/main" val="3613178307"/>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p:cSld name="Title and Caption">
    <p:spTree>
      <p:nvGrpSpPr>
        <p:cNvPr id="1" name=""/>
        <p:cNvGrpSpPr/>
        <p:nvPr/>
      </p:nvGrpSpPr>
      <p:grpSpPr>
        <a:xfrm>
          <a:off x="0" y="0"/>
          <a:ext cx="0" cy="0"/>
          <a:chOff x="0" y="0"/>
          <a:chExt cx="0" cy="0"/>
        </a:xfrm>
      </p:grpSpPr>
      <p:pic>
        <p:nvPicPr>
          <p:cNvPr id="9" name="Picture 8" descr="C2-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685800" y="753532"/>
            <a:ext cx="10820400" cy="2802467"/>
          </a:xfrm>
        </p:spPr>
        <p:txBody>
          <a:bodyPr anchor="ctr"/>
          <a:lstStyle>
            <a:lvl1pPr algn="l">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1024467" y="3649133"/>
            <a:ext cx="10130516" cy="999067"/>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7814452" y="381000"/>
            <a:ext cx="2910840" cy="365125"/>
          </a:xfrm>
        </p:spPr>
        <p:txBody>
          <a:bodyPr/>
          <a:lstStyle>
            <a:lvl1pPr algn="r">
              <a:defRPr/>
            </a:lvl1pPr>
          </a:lstStyle>
          <a:p>
            <a:fld id="{6F179B20-5E9F-4072-BD81-99BE92C86039}" type="datetime1">
              <a:rPr lang="en-US" smtClean="0"/>
              <a:t>2/17/2020</a:t>
            </a:fld>
            <a:endParaRPr lang="en-US"/>
          </a:p>
        </p:txBody>
      </p:sp>
      <p:sp>
        <p:nvSpPr>
          <p:cNvPr id="6" name="Footer Placeholder 5"/>
          <p:cNvSpPr>
            <a:spLocks noGrp="1"/>
          </p:cNvSpPr>
          <p:nvPr>
            <p:ph type="ftr" sz="quarter" idx="11"/>
          </p:nvPr>
        </p:nvSpPr>
        <p:spPr>
          <a:xfrm>
            <a:off x="685800" y="379941"/>
            <a:ext cx="6991492" cy="365125"/>
          </a:xfrm>
        </p:spPr>
        <p:txBody>
          <a:bodyPr/>
          <a:lstStyle/>
          <a:p>
            <a:endParaRPr lang="en-US"/>
          </a:p>
        </p:txBody>
      </p:sp>
      <p:sp>
        <p:nvSpPr>
          <p:cNvPr id="7" name="Slide Number Placeholder 6"/>
          <p:cNvSpPr>
            <a:spLocks noGrp="1"/>
          </p:cNvSpPr>
          <p:nvPr>
            <p:ph type="sldNum" sz="quarter" idx="12"/>
          </p:nvPr>
        </p:nvSpPr>
        <p:spPr>
          <a:xfrm>
            <a:off x="10862452" y="381000"/>
            <a:ext cx="643748" cy="365125"/>
          </a:xfrm>
        </p:spPr>
        <p:txBody>
          <a:bodyPr/>
          <a:lstStyle/>
          <a:p>
            <a:fld id="{8F125DBC-0769-497A-9658-F739B809394F}" type="slidenum">
              <a:rPr lang="en-US" smtClean="0"/>
              <a:t>‹#›</a:t>
            </a:fld>
            <a:endParaRPr lang="en-US"/>
          </a:p>
        </p:txBody>
      </p:sp>
    </p:spTree>
    <p:extLst>
      <p:ext uri="{BB962C8B-B14F-4D97-AF65-F5344CB8AC3E}">
        <p14:creationId xmlns:p14="http://schemas.microsoft.com/office/powerpoint/2010/main" val="2905913630"/>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p:cSld name="Quote with Caption">
    <p:spTree>
      <p:nvGrpSpPr>
        <p:cNvPr id="1" name=""/>
        <p:cNvGrpSpPr/>
        <p:nvPr/>
      </p:nvGrpSpPr>
      <p:grpSpPr>
        <a:xfrm>
          <a:off x="0" y="0"/>
          <a:ext cx="0" cy="0"/>
          <a:chOff x="0" y="0"/>
          <a:chExt cx="0" cy="0"/>
        </a:xfrm>
      </p:grpSpPr>
      <p:pic>
        <p:nvPicPr>
          <p:cNvPr id="11" name="Picture 10" descr="C2-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1024467" y="753533"/>
            <a:ext cx="10151533" cy="2604495"/>
          </a:xfrm>
        </p:spPr>
        <p:txBody>
          <a:bodyPr anchor="ctr"/>
          <a:lstStyle>
            <a:lvl1pPr algn="l">
              <a:defRPr sz="3200"/>
            </a:lvl1pPr>
          </a:lstStyle>
          <a:p>
            <a:r>
              <a:rPr lang="en-US"/>
              <a:t>Click to edit Master title style</a:t>
            </a:r>
            <a:endParaRPr lang="en-US" dirty="0"/>
          </a:p>
        </p:txBody>
      </p:sp>
      <p:sp>
        <p:nvSpPr>
          <p:cNvPr id="12" name="Text Placeholder 3"/>
          <p:cNvSpPr>
            <a:spLocks noGrp="1"/>
          </p:cNvSpPr>
          <p:nvPr>
            <p:ph type="body" sz="half" idx="13"/>
          </p:nvPr>
        </p:nvSpPr>
        <p:spPr>
          <a:xfrm>
            <a:off x="1303865" y="3365556"/>
            <a:ext cx="9592736" cy="444443"/>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4" name="Text Placeholder 3"/>
          <p:cNvSpPr>
            <a:spLocks noGrp="1"/>
          </p:cNvSpPr>
          <p:nvPr>
            <p:ph type="body" sz="half" idx="2"/>
          </p:nvPr>
        </p:nvSpPr>
        <p:spPr>
          <a:xfrm>
            <a:off x="1024467" y="3959862"/>
            <a:ext cx="10151533" cy="679871"/>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7814452" y="381000"/>
            <a:ext cx="2910840" cy="365125"/>
          </a:xfrm>
        </p:spPr>
        <p:txBody>
          <a:bodyPr/>
          <a:lstStyle>
            <a:lvl1pPr algn="r">
              <a:defRPr/>
            </a:lvl1pPr>
          </a:lstStyle>
          <a:p>
            <a:fld id="{69A8EC77-7403-4375-8D16-3ED46CDF4C61}" type="datetime1">
              <a:rPr lang="en-US" smtClean="0"/>
              <a:t>2/17/2020</a:t>
            </a:fld>
            <a:endParaRPr lang="en-US"/>
          </a:p>
        </p:txBody>
      </p:sp>
      <p:sp>
        <p:nvSpPr>
          <p:cNvPr id="6" name="Footer Placeholder 5"/>
          <p:cNvSpPr>
            <a:spLocks noGrp="1"/>
          </p:cNvSpPr>
          <p:nvPr>
            <p:ph type="ftr" sz="quarter" idx="11"/>
          </p:nvPr>
        </p:nvSpPr>
        <p:spPr>
          <a:xfrm>
            <a:off x="685800" y="379941"/>
            <a:ext cx="6991492" cy="365125"/>
          </a:xfrm>
        </p:spPr>
        <p:txBody>
          <a:bodyPr/>
          <a:lstStyle/>
          <a:p>
            <a:endParaRPr lang="en-US"/>
          </a:p>
        </p:txBody>
      </p:sp>
      <p:sp>
        <p:nvSpPr>
          <p:cNvPr id="7" name="Slide Number Placeholder 6"/>
          <p:cNvSpPr>
            <a:spLocks noGrp="1"/>
          </p:cNvSpPr>
          <p:nvPr>
            <p:ph type="sldNum" sz="quarter" idx="12"/>
          </p:nvPr>
        </p:nvSpPr>
        <p:spPr>
          <a:xfrm>
            <a:off x="10862452" y="381000"/>
            <a:ext cx="643748" cy="365125"/>
          </a:xfrm>
        </p:spPr>
        <p:txBody>
          <a:bodyPr/>
          <a:lstStyle/>
          <a:p>
            <a:fld id="{8F125DBC-0769-497A-9658-F739B809394F}" type="slidenum">
              <a:rPr lang="en-US" smtClean="0"/>
              <a:t>‹#›</a:t>
            </a:fld>
            <a:endParaRPr lang="en-US"/>
          </a:p>
        </p:txBody>
      </p:sp>
      <p:sp>
        <p:nvSpPr>
          <p:cNvPr id="9" name="TextBox 8"/>
          <p:cNvSpPr txBox="1"/>
          <p:nvPr/>
        </p:nvSpPr>
        <p:spPr>
          <a:xfrm>
            <a:off x="476250" y="93345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0" name="TextBox 9"/>
          <p:cNvSpPr txBox="1"/>
          <p:nvPr/>
        </p:nvSpPr>
        <p:spPr>
          <a:xfrm>
            <a:off x="10984230" y="270129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132410516"/>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p:cSld name="Name Card">
    <p:spTree>
      <p:nvGrpSpPr>
        <p:cNvPr id="1" name=""/>
        <p:cNvGrpSpPr/>
        <p:nvPr/>
      </p:nvGrpSpPr>
      <p:grpSpPr>
        <a:xfrm>
          <a:off x="0" y="0"/>
          <a:ext cx="0" cy="0"/>
          <a:chOff x="0" y="0"/>
          <a:chExt cx="0" cy="0"/>
        </a:xfrm>
      </p:grpSpPr>
      <p:pic>
        <p:nvPicPr>
          <p:cNvPr id="8" name="Picture 7" descr="C2-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1024495" y="1124701"/>
            <a:ext cx="10146186" cy="2511835"/>
          </a:xfrm>
        </p:spPr>
        <p:txBody>
          <a:bodyPr anchor="b"/>
          <a:lstStyle>
            <a:lvl1pPr algn="l">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1024467" y="3648315"/>
            <a:ext cx="10144654" cy="999885"/>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7814452" y="378883"/>
            <a:ext cx="2910840" cy="365125"/>
          </a:xfrm>
        </p:spPr>
        <p:txBody>
          <a:bodyPr/>
          <a:lstStyle>
            <a:lvl1pPr algn="r">
              <a:defRPr/>
            </a:lvl1pPr>
          </a:lstStyle>
          <a:p>
            <a:fld id="{4F2498B4-2117-4742-9DC7-90A3375A1B31}" type="datetime1">
              <a:rPr lang="en-US" smtClean="0"/>
              <a:t>2/17/2020</a:t>
            </a:fld>
            <a:endParaRPr lang="en-US"/>
          </a:p>
        </p:txBody>
      </p:sp>
      <p:sp>
        <p:nvSpPr>
          <p:cNvPr id="6" name="Footer Placeholder 5"/>
          <p:cNvSpPr>
            <a:spLocks noGrp="1"/>
          </p:cNvSpPr>
          <p:nvPr>
            <p:ph type="ftr" sz="quarter" idx="11"/>
          </p:nvPr>
        </p:nvSpPr>
        <p:spPr>
          <a:xfrm>
            <a:off x="685800" y="378883"/>
            <a:ext cx="6991492" cy="365125"/>
          </a:xfrm>
        </p:spPr>
        <p:txBody>
          <a:bodyPr/>
          <a:lstStyle/>
          <a:p>
            <a:endParaRPr lang="en-US"/>
          </a:p>
        </p:txBody>
      </p:sp>
      <p:sp>
        <p:nvSpPr>
          <p:cNvPr id="7" name="Slide Number Placeholder 6"/>
          <p:cNvSpPr>
            <a:spLocks noGrp="1"/>
          </p:cNvSpPr>
          <p:nvPr>
            <p:ph type="sldNum" sz="quarter" idx="12"/>
          </p:nvPr>
        </p:nvSpPr>
        <p:spPr>
          <a:xfrm>
            <a:off x="10862452" y="381000"/>
            <a:ext cx="643748" cy="365125"/>
          </a:xfrm>
        </p:spPr>
        <p:txBody>
          <a:bodyPr/>
          <a:lstStyle/>
          <a:p>
            <a:fld id="{8F125DBC-0769-497A-9658-F739B809394F}" type="slidenum">
              <a:rPr lang="en-US" smtClean="0"/>
              <a:t>‹#›</a:t>
            </a:fld>
            <a:endParaRPr lang="en-US"/>
          </a:p>
        </p:txBody>
      </p:sp>
    </p:spTree>
    <p:extLst>
      <p:ext uri="{BB962C8B-B14F-4D97-AF65-F5344CB8AC3E}">
        <p14:creationId xmlns:p14="http://schemas.microsoft.com/office/powerpoint/2010/main" val="4214980294"/>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2895600" y="761999"/>
            <a:ext cx="8610599" cy="1303867"/>
          </a:xfrm>
        </p:spPr>
        <p:txBody>
          <a:bodyPr/>
          <a:lstStyle/>
          <a:p>
            <a:r>
              <a:rPr lang="en-US"/>
              <a:t>Click to edit Master title style</a:t>
            </a:r>
            <a:endParaRPr lang="en-US" dirty="0"/>
          </a:p>
        </p:txBody>
      </p:sp>
      <p:sp>
        <p:nvSpPr>
          <p:cNvPr id="7" name="Text Placeholder 2"/>
          <p:cNvSpPr>
            <a:spLocks noGrp="1"/>
          </p:cNvSpPr>
          <p:nvPr>
            <p:ph type="body" idx="1"/>
          </p:nvPr>
        </p:nvSpPr>
        <p:spPr>
          <a:xfrm>
            <a:off x="685800" y="2202080"/>
            <a:ext cx="3456432" cy="617320"/>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8" name="Text Placeholder 3"/>
          <p:cNvSpPr>
            <a:spLocks noGrp="1"/>
          </p:cNvSpPr>
          <p:nvPr>
            <p:ph type="body" sz="half" idx="15"/>
          </p:nvPr>
        </p:nvSpPr>
        <p:spPr>
          <a:xfrm>
            <a:off x="685799" y="2904565"/>
            <a:ext cx="3456432" cy="331413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9" name="Text Placeholder 4"/>
          <p:cNvSpPr>
            <a:spLocks noGrp="1"/>
          </p:cNvSpPr>
          <p:nvPr>
            <p:ph type="body" sz="quarter" idx="3"/>
          </p:nvPr>
        </p:nvSpPr>
        <p:spPr>
          <a:xfrm>
            <a:off x="4368800" y="2201333"/>
            <a:ext cx="3456432" cy="626534"/>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0" name="Text Placeholder 3"/>
          <p:cNvSpPr>
            <a:spLocks noGrp="1"/>
          </p:cNvSpPr>
          <p:nvPr>
            <p:ph type="body" sz="half" idx="16"/>
          </p:nvPr>
        </p:nvSpPr>
        <p:spPr>
          <a:xfrm>
            <a:off x="4366858" y="2904067"/>
            <a:ext cx="3456432" cy="331461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1" name="Text Placeholder 4"/>
          <p:cNvSpPr>
            <a:spLocks noGrp="1"/>
          </p:cNvSpPr>
          <p:nvPr>
            <p:ph type="body" sz="quarter" idx="13"/>
          </p:nvPr>
        </p:nvSpPr>
        <p:spPr>
          <a:xfrm>
            <a:off x="8051800" y="2192866"/>
            <a:ext cx="3456432" cy="626534"/>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2" name="Text Placeholder 3"/>
          <p:cNvSpPr>
            <a:spLocks noGrp="1"/>
          </p:cNvSpPr>
          <p:nvPr>
            <p:ph type="body" sz="half" idx="17"/>
          </p:nvPr>
        </p:nvSpPr>
        <p:spPr>
          <a:xfrm>
            <a:off x="8051801" y="2904565"/>
            <a:ext cx="3456432" cy="331413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3" name="Date Placeholder 2"/>
          <p:cNvSpPr>
            <a:spLocks noGrp="1"/>
          </p:cNvSpPr>
          <p:nvPr>
            <p:ph type="dt" sz="half" idx="10"/>
          </p:nvPr>
        </p:nvSpPr>
        <p:spPr/>
        <p:txBody>
          <a:bodyPr/>
          <a:lstStyle/>
          <a:p>
            <a:fld id="{0EF422B3-C2CB-41A2-882C-6CB9EB520474}" type="datetime1">
              <a:rPr lang="en-US" smtClean="0"/>
              <a:t>2/17/2020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F125DBC-0769-497A-9658-F739B809394F}" type="slidenum">
              <a:rPr lang="en-US" smtClean="0"/>
              <a:t>‹#›</a:t>
            </a:fld>
            <a:endParaRPr lang="en-US"/>
          </a:p>
        </p:txBody>
      </p:sp>
    </p:spTree>
    <p:extLst>
      <p:ext uri="{BB962C8B-B14F-4D97-AF65-F5344CB8AC3E}">
        <p14:creationId xmlns:p14="http://schemas.microsoft.com/office/powerpoint/2010/main" val="448938631"/>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2895600" y="762000"/>
            <a:ext cx="8610599" cy="1295400"/>
          </a:xfrm>
        </p:spPr>
        <p:txBody>
          <a:bodyPr/>
          <a:lstStyle/>
          <a:p>
            <a:r>
              <a:rPr lang="en-US"/>
              <a:t>Click to edit Master title style</a:t>
            </a:r>
            <a:endParaRPr lang="en-US" dirty="0"/>
          </a:p>
        </p:txBody>
      </p:sp>
      <p:sp>
        <p:nvSpPr>
          <p:cNvPr id="19" name="Text Placeholder 2"/>
          <p:cNvSpPr>
            <a:spLocks noGrp="1"/>
          </p:cNvSpPr>
          <p:nvPr>
            <p:ph type="body" idx="1"/>
          </p:nvPr>
        </p:nvSpPr>
        <p:spPr>
          <a:xfrm>
            <a:off x="688618" y="4191000"/>
            <a:ext cx="3451582"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0" name="Picture Placeholder 2"/>
          <p:cNvSpPr>
            <a:spLocks noGrp="1" noChangeAspect="1"/>
          </p:cNvSpPr>
          <p:nvPr>
            <p:ph type="pic" idx="15"/>
          </p:nvPr>
        </p:nvSpPr>
        <p:spPr>
          <a:xfrm>
            <a:off x="688618" y="2362200"/>
            <a:ext cx="3451582"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688618" y="4873764"/>
            <a:ext cx="3451582"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22" name="Text Placeholder 4"/>
          <p:cNvSpPr>
            <a:spLocks noGrp="1"/>
          </p:cNvSpPr>
          <p:nvPr>
            <p:ph type="body" sz="quarter" idx="3"/>
          </p:nvPr>
        </p:nvSpPr>
        <p:spPr>
          <a:xfrm>
            <a:off x="4374263" y="4191000"/>
            <a:ext cx="3448935"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3" name="Picture Placeholder 2"/>
          <p:cNvSpPr>
            <a:spLocks noGrp="1" noChangeAspect="1"/>
          </p:cNvSpPr>
          <p:nvPr>
            <p:ph type="pic" idx="21"/>
          </p:nvPr>
        </p:nvSpPr>
        <p:spPr>
          <a:xfrm>
            <a:off x="4374263" y="2362200"/>
            <a:ext cx="3448936"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4374264" y="4873763"/>
            <a:ext cx="3448935"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25" name="Text Placeholder 4"/>
          <p:cNvSpPr>
            <a:spLocks noGrp="1"/>
          </p:cNvSpPr>
          <p:nvPr>
            <p:ph type="body" sz="quarter" idx="13"/>
          </p:nvPr>
        </p:nvSpPr>
        <p:spPr>
          <a:xfrm>
            <a:off x="8049731" y="4191000"/>
            <a:ext cx="3456469"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6" name="Picture Placeholder 2"/>
          <p:cNvSpPr>
            <a:spLocks noGrp="1" noChangeAspect="1"/>
          </p:cNvSpPr>
          <p:nvPr>
            <p:ph type="pic" idx="22"/>
          </p:nvPr>
        </p:nvSpPr>
        <p:spPr>
          <a:xfrm>
            <a:off x="8049855" y="2362200"/>
            <a:ext cx="3447878"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8049731" y="4873761"/>
            <a:ext cx="3452445"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3" name="Date Placeholder 2"/>
          <p:cNvSpPr>
            <a:spLocks noGrp="1"/>
          </p:cNvSpPr>
          <p:nvPr>
            <p:ph type="dt" sz="half" idx="10"/>
          </p:nvPr>
        </p:nvSpPr>
        <p:spPr/>
        <p:txBody>
          <a:bodyPr/>
          <a:lstStyle/>
          <a:p>
            <a:fld id="{45FCF4A7-DBD1-45AF-B3B3-5A976104BBBC}" type="datetime1">
              <a:rPr lang="en-US" smtClean="0"/>
              <a:t>2/17/2020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F125DBC-0769-497A-9658-F739B809394F}" type="slidenum">
              <a:rPr lang="en-US" smtClean="0"/>
              <a:t>‹#›</a:t>
            </a:fld>
            <a:endParaRPr lang="en-US"/>
          </a:p>
        </p:txBody>
      </p:sp>
    </p:spTree>
    <p:extLst>
      <p:ext uri="{BB962C8B-B14F-4D97-AF65-F5344CB8AC3E}">
        <p14:creationId xmlns:p14="http://schemas.microsoft.com/office/powerpoint/2010/main" val="28491191"/>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685800" y="2194559"/>
            <a:ext cx="10820400" cy="402412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3E783BC-0D4C-43CA-A681-E6014E389C37}" type="datetime1">
              <a:rPr lang="en-US" smtClean="0"/>
              <a:t>2/17/2020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F125DBC-0769-497A-9658-F739B809394F}" type="slidenum">
              <a:rPr lang="en-US" smtClean="0"/>
              <a:t>‹#›</a:t>
            </a:fld>
            <a:endParaRPr lang="en-US"/>
          </a:p>
        </p:txBody>
      </p:sp>
    </p:spTree>
    <p:extLst>
      <p:ext uri="{BB962C8B-B14F-4D97-AF65-F5344CB8AC3E}">
        <p14:creationId xmlns:p14="http://schemas.microsoft.com/office/powerpoint/2010/main" val="3582193357"/>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pic>
        <p:nvPicPr>
          <p:cNvPr id="9" name="Picture 8" descr="C2-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Vertical Title 1"/>
          <p:cNvSpPr>
            <a:spLocks noGrp="1"/>
          </p:cNvSpPr>
          <p:nvPr>
            <p:ph type="title" orient="vert"/>
          </p:nvPr>
        </p:nvSpPr>
        <p:spPr>
          <a:xfrm>
            <a:off x="9448800" y="745066"/>
            <a:ext cx="2057400" cy="3903133"/>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1024466" y="745067"/>
            <a:ext cx="8204201" cy="3903133"/>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7814452" y="379941"/>
            <a:ext cx="2910840" cy="365125"/>
          </a:xfrm>
        </p:spPr>
        <p:txBody>
          <a:bodyPr/>
          <a:lstStyle>
            <a:lvl1pPr algn="r">
              <a:defRPr/>
            </a:lvl1pPr>
          </a:lstStyle>
          <a:p>
            <a:fld id="{A8B771BC-A113-4D63-8F21-607669E925DB}" type="datetime1">
              <a:rPr lang="en-US" smtClean="0"/>
              <a:t>2/17/2020</a:t>
            </a:fld>
            <a:endParaRPr lang="en-US"/>
          </a:p>
        </p:txBody>
      </p:sp>
      <p:sp>
        <p:nvSpPr>
          <p:cNvPr id="5" name="Footer Placeholder 4"/>
          <p:cNvSpPr>
            <a:spLocks noGrp="1"/>
          </p:cNvSpPr>
          <p:nvPr>
            <p:ph type="ftr" sz="quarter" idx="11"/>
          </p:nvPr>
        </p:nvSpPr>
        <p:spPr>
          <a:xfrm>
            <a:off x="685800" y="381000"/>
            <a:ext cx="6991492" cy="365125"/>
          </a:xfrm>
        </p:spPr>
        <p:txBody>
          <a:bodyPr/>
          <a:lstStyle/>
          <a:p>
            <a:endParaRPr lang="en-US"/>
          </a:p>
        </p:txBody>
      </p:sp>
      <p:sp>
        <p:nvSpPr>
          <p:cNvPr id="6" name="Slide Number Placeholder 5"/>
          <p:cNvSpPr>
            <a:spLocks noGrp="1"/>
          </p:cNvSpPr>
          <p:nvPr>
            <p:ph type="sldNum" sz="quarter" idx="12"/>
          </p:nvPr>
        </p:nvSpPr>
        <p:spPr>
          <a:xfrm>
            <a:off x="10862452" y="381000"/>
            <a:ext cx="643748" cy="365125"/>
          </a:xfrm>
        </p:spPr>
        <p:txBody>
          <a:bodyPr/>
          <a:lstStyle/>
          <a:p>
            <a:fld id="{8F125DBC-0769-497A-9658-F739B809394F}" type="slidenum">
              <a:rPr lang="en-US" smtClean="0"/>
              <a:t>‹#›</a:t>
            </a:fld>
            <a:endParaRPr lang="en-US"/>
          </a:p>
        </p:txBody>
      </p:sp>
    </p:spTree>
    <p:extLst>
      <p:ext uri="{BB962C8B-B14F-4D97-AF65-F5344CB8AC3E}">
        <p14:creationId xmlns:p14="http://schemas.microsoft.com/office/powerpoint/2010/main" val="2773238504"/>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bwMode="blackWhite">
          <a:xfrm>
            <a:off x="1600200" y="2386744"/>
            <a:ext cx="8991600" cy="1645920"/>
          </a:xfrm>
          <a:solidFill>
            <a:srgbClr val="FFFFFF"/>
          </a:solidFill>
          <a:ln w="38100">
            <a:solidFill>
              <a:srgbClr val="404040"/>
            </a:solidFill>
          </a:ln>
        </p:spPr>
        <p:txBody>
          <a:bodyPr lIns="274320" rIns="274320" anchor="ctr" anchorCtr="1">
            <a:normAutofit/>
          </a:bodyPr>
          <a:lstStyle>
            <a:lvl1pPr>
              <a:defRPr sz="3800">
                <a:solidFill>
                  <a:srgbClr val="262626"/>
                </a:solidFill>
              </a:defRPr>
            </a:lvl1pPr>
          </a:lstStyle>
          <a:p>
            <a:r>
              <a:rPr lang="en-US"/>
              <a:t>Click to edit Master title style</a:t>
            </a:r>
            <a:endParaRPr lang="en-US" dirty="0"/>
          </a:p>
        </p:txBody>
      </p:sp>
      <p:sp>
        <p:nvSpPr>
          <p:cNvPr id="3" name="Text Placeholder 2"/>
          <p:cNvSpPr>
            <a:spLocks noGrp="1"/>
          </p:cNvSpPr>
          <p:nvPr>
            <p:ph type="body" idx="1"/>
          </p:nvPr>
        </p:nvSpPr>
        <p:spPr>
          <a:xfrm>
            <a:off x="2695194" y="4352465"/>
            <a:ext cx="6801612" cy="1265082"/>
          </a:xfrm>
        </p:spPr>
        <p:txBody>
          <a:bodyPr anchor="t" anchorCtr="1">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7" name="Date Placeholder 6"/>
          <p:cNvSpPr>
            <a:spLocks noGrp="1"/>
          </p:cNvSpPr>
          <p:nvPr>
            <p:ph type="dt" sz="half" idx="10"/>
          </p:nvPr>
        </p:nvSpPr>
        <p:spPr/>
        <p:txBody>
          <a:bodyPr/>
          <a:lstStyle/>
          <a:p>
            <a:fld id="{4B245D18-11FB-4B7B-8860-4498D265BA23}" type="datetimeFigureOut">
              <a:rPr lang="en-US" smtClean="0"/>
              <a:t>2/17/2020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F9E714B-9987-4BFB-88FE-02D0CE91959E}" type="slidenum">
              <a:rPr lang="en-US" smtClean="0"/>
              <a:t>‹#›</a:t>
            </a:fld>
            <a:endParaRPr lang="en-US"/>
          </a:p>
        </p:txBody>
      </p:sp>
    </p:spTree>
    <p:extLst>
      <p:ext uri="{BB962C8B-B14F-4D97-AF65-F5344CB8AC3E}">
        <p14:creationId xmlns:p14="http://schemas.microsoft.com/office/powerpoint/2010/main" val="26572052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581912" y="2638044"/>
            <a:ext cx="4271771" cy="31019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338315" y="2638044"/>
            <a:ext cx="4270247" cy="31019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7"/>
          <p:cNvSpPr>
            <a:spLocks noGrp="1"/>
          </p:cNvSpPr>
          <p:nvPr>
            <p:ph type="dt" sz="half" idx="10"/>
          </p:nvPr>
        </p:nvSpPr>
        <p:spPr/>
        <p:txBody>
          <a:bodyPr/>
          <a:lstStyle/>
          <a:p>
            <a:fld id="{4B245D18-11FB-4B7B-8860-4498D265BA23}" type="datetimeFigureOut">
              <a:rPr lang="en-US" smtClean="0"/>
              <a:t>2/17/2020</a:t>
            </a:fld>
            <a:endParaRPr lang="en-US"/>
          </a:p>
        </p:txBody>
      </p:sp>
      <p:sp>
        <p:nvSpPr>
          <p:cNvPr id="9" name="Footer Placeholder 8"/>
          <p:cNvSpPr>
            <a:spLocks noGrp="1"/>
          </p:cNvSpPr>
          <p:nvPr>
            <p:ph type="ftr" sz="quarter" idx="11"/>
          </p:nvPr>
        </p:nvSpPr>
        <p:spPr/>
        <p:txBody>
          <a:bodyPr/>
          <a:lstStyle/>
          <a:p>
            <a:endParaRPr lang="en-US"/>
          </a:p>
        </p:txBody>
      </p:sp>
      <p:sp>
        <p:nvSpPr>
          <p:cNvPr id="10" name="Slide Number Placeholder 9"/>
          <p:cNvSpPr>
            <a:spLocks noGrp="1"/>
          </p:cNvSpPr>
          <p:nvPr>
            <p:ph type="sldNum" sz="quarter" idx="12"/>
          </p:nvPr>
        </p:nvSpPr>
        <p:spPr/>
        <p:txBody>
          <a:bodyPr/>
          <a:lstStyle/>
          <a:p>
            <a:fld id="{EF9E714B-9987-4BFB-88FE-02D0CE91959E}" type="slidenum">
              <a:rPr lang="en-US" smtClean="0"/>
              <a:t>‹#›</a:t>
            </a:fld>
            <a:endParaRPr lang="en-US"/>
          </a:p>
        </p:txBody>
      </p:sp>
    </p:spTree>
    <p:extLst>
      <p:ext uri="{BB962C8B-B14F-4D97-AF65-F5344CB8AC3E}">
        <p14:creationId xmlns:p14="http://schemas.microsoft.com/office/powerpoint/2010/main" val="4190271274"/>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583436" y="2313433"/>
            <a:ext cx="4270248" cy="704087"/>
          </a:xfrm>
        </p:spPr>
        <p:txBody>
          <a:bodyPr anchor="b" anchorCtr="1">
            <a:normAutofit/>
          </a:bodyPr>
          <a:lstStyle>
            <a:lvl1pPr marL="0" indent="0" algn="ctr">
              <a:buNone/>
              <a:defRPr sz="1900" b="0" cap="all" spc="100" baseline="0">
                <a:solidFill>
                  <a:schemeClr val="accent2">
                    <a:lumMod val="7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583436" y="3143250"/>
            <a:ext cx="4270248" cy="259677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5"/>
          <p:cNvSpPr>
            <a:spLocks noGrp="1"/>
          </p:cNvSpPr>
          <p:nvPr>
            <p:ph sz="quarter" idx="4"/>
          </p:nvPr>
        </p:nvSpPr>
        <p:spPr>
          <a:xfrm>
            <a:off x="6338316" y="3143250"/>
            <a:ext cx="4253484" cy="2596776"/>
          </a:xfrm>
        </p:spPr>
        <p:txBody>
          <a:bodyPr/>
          <a:lstStyle>
            <a:lvl5pP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 Placeholder 4"/>
          <p:cNvSpPr>
            <a:spLocks noGrp="1"/>
          </p:cNvSpPr>
          <p:nvPr>
            <p:ph type="body" sz="quarter" idx="13"/>
          </p:nvPr>
        </p:nvSpPr>
        <p:spPr>
          <a:xfrm>
            <a:off x="6338316" y="2313433"/>
            <a:ext cx="4270248" cy="704087"/>
          </a:xfrm>
        </p:spPr>
        <p:txBody>
          <a:bodyPr anchor="b" anchorCtr="1">
            <a:normAutofit/>
          </a:bodyPr>
          <a:lstStyle>
            <a:lvl1pPr marL="0" indent="0" algn="ctr">
              <a:buNone/>
              <a:defRPr sz="1900" b="0" cap="all" spc="100" baseline="0">
                <a:solidFill>
                  <a:schemeClr val="accent2">
                    <a:lumMod val="7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7" name="Date Placeholder 6"/>
          <p:cNvSpPr>
            <a:spLocks noGrp="1"/>
          </p:cNvSpPr>
          <p:nvPr>
            <p:ph type="dt" sz="half" idx="10"/>
          </p:nvPr>
        </p:nvSpPr>
        <p:spPr/>
        <p:txBody>
          <a:bodyPr/>
          <a:lstStyle/>
          <a:p>
            <a:fld id="{4B245D18-11FB-4B7B-8860-4498D265BA23}" type="datetimeFigureOut">
              <a:rPr lang="en-US" smtClean="0"/>
              <a:t>2/17/2020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F9E714B-9987-4BFB-88FE-02D0CE91959E}" type="slidenum">
              <a:rPr lang="en-US" smtClean="0"/>
              <a:t>‹#›</a:t>
            </a:fld>
            <a:endParaRPr lang="en-US"/>
          </a:p>
        </p:txBody>
      </p:sp>
      <p:sp>
        <p:nvSpPr>
          <p:cNvPr id="10" name="Title 9"/>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2403060740"/>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B245D18-11FB-4B7B-8860-4498D265BA23}" type="datetimeFigureOut">
              <a:rPr lang="en-US" smtClean="0"/>
              <a:t>2/17/2020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F9E714B-9987-4BFB-88FE-02D0CE91959E}" type="slidenum">
              <a:rPr lang="en-US" smtClean="0"/>
              <a:t>‹#›</a:t>
            </a:fld>
            <a:endParaRPr lang="en-US"/>
          </a:p>
        </p:txBody>
      </p:sp>
    </p:spTree>
    <p:extLst>
      <p:ext uri="{BB962C8B-B14F-4D97-AF65-F5344CB8AC3E}">
        <p14:creationId xmlns:p14="http://schemas.microsoft.com/office/powerpoint/2010/main" val="250415425"/>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B245D18-11FB-4B7B-8860-4498D265BA23}" type="datetimeFigureOut">
              <a:rPr lang="en-US" smtClean="0"/>
              <a:t>2/17/2020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F9E714B-9987-4BFB-88FE-02D0CE91959E}" type="slidenum">
              <a:rPr lang="en-US" smtClean="0"/>
              <a:t>‹#›</a:t>
            </a:fld>
            <a:endParaRPr lang="en-US"/>
          </a:p>
        </p:txBody>
      </p:sp>
    </p:spTree>
    <p:extLst>
      <p:ext uri="{BB962C8B-B14F-4D97-AF65-F5344CB8AC3E}">
        <p14:creationId xmlns:p14="http://schemas.microsoft.com/office/powerpoint/2010/main" val="837052050"/>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6" name="Rectangle 25"/>
          <p:cNvSpPr/>
          <p:nvPr/>
        </p:nvSpPr>
        <p:spPr>
          <a:xfrm>
            <a:off x="0" y="0"/>
            <a:ext cx="6096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804672" y="2243828"/>
            <a:ext cx="4486656" cy="1141497"/>
          </a:xfrm>
          <a:solidFill>
            <a:srgbClr val="FFFFFF"/>
          </a:solidFill>
          <a:ln>
            <a:solidFill>
              <a:srgbClr val="404040"/>
            </a:solidFill>
          </a:ln>
        </p:spPr>
        <p:txBody>
          <a:bodyPr anchor="ctr" anchorCtr="1">
            <a:normAutofit/>
          </a:bodyPr>
          <a:lstStyle>
            <a:lvl1pPr>
              <a:defRPr sz="2200">
                <a:solidFill>
                  <a:srgbClr val="262626"/>
                </a:solidFill>
              </a:defRPr>
            </a:lvl1pPr>
          </a:lstStyle>
          <a:p>
            <a:r>
              <a:rPr lang="en-US"/>
              <a:t>Click to edit Master title style</a:t>
            </a:r>
            <a:endParaRPr lang="en-US" dirty="0"/>
          </a:p>
        </p:txBody>
      </p:sp>
      <p:sp>
        <p:nvSpPr>
          <p:cNvPr id="3" name="Content Placeholder 2"/>
          <p:cNvSpPr>
            <a:spLocks noGrp="1"/>
          </p:cNvSpPr>
          <p:nvPr>
            <p:ph idx="1"/>
          </p:nvPr>
        </p:nvSpPr>
        <p:spPr>
          <a:xfrm>
            <a:off x="6736080" y="804672"/>
            <a:ext cx="4815840" cy="5248656"/>
          </a:xfrm>
        </p:spPr>
        <p:txBody>
          <a:bodyPr>
            <a:normAutofit/>
          </a:bodyPr>
          <a:lstStyle>
            <a:lvl1pPr>
              <a:defRPr sz="1900">
                <a:solidFill>
                  <a:schemeClr val="tx1"/>
                </a:solidFill>
              </a:defRPr>
            </a:lvl1pPr>
            <a:lvl2pPr>
              <a:defRPr sz="1600">
                <a:solidFill>
                  <a:schemeClr val="tx1"/>
                </a:solidFill>
              </a:defRPr>
            </a:lvl2pPr>
            <a:lvl3pPr>
              <a:defRPr sz="1600">
                <a:solidFill>
                  <a:schemeClr val="tx1"/>
                </a:solidFill>
              </a:defRPr>
            </a:lvl3pPr>
            <a:lvl4pPr>
              <a:defRPr sz="1600">
                <a:solidFill>
                  <a:schemeClr val="tx1"/>
                </a:solidFill>
              </a:defRPr>
            </a:lvl4pPr>
            <a:lvl5pPr>
              <a:defRPr sz="1600">
                <a:solidFill>
                  <a:schemeClr val="tx1"/>
                </a:solidFill>
              </a:defRPr>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15568" y="3549918"/>
            <a:ext cx="3794760" cy="2194036"/>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9" name="Date Placeholder 8"/>
          <p:cNvSpPr>
            <a:spLocks noGrp="1"/>
          </p:cNvSpPr>
          <p:nvPr>
            <p:ph type="dt" sz="half" idx="10"/>
          </p:nvPr>
        </p:nvSpPr>
        <p:spPr/>
        <p:txBody>
          <a:bodyPr/>
          <a:lstStyle/>
          <a:p>
            <a:fld id="{4B245D18-11FB-4B7B-8860-4498D265BA23}" type="datetimeFigureOut">
              <a:rPr lang="en-US" smtClean="0"/>
              <a:t>2/17/2020</a:t>
            </a:fld>
            <a:endParaRPr lang="en-US"/>
          </a:p>
        </p:txBody>
      </p:sp>
      <p:sp>
        <p:nvSpPr>
          <p:cNvPr id="10" name="Footer Placeholder 9"/>
          <p:cNvSpPr>
            <a:spLocks noGrp="1"/>
          </p:cNvSpPr>
          <p:nvPr>
            <p:ph type="ftr" sz="quarter" idx="11"/>
          </p:nvPr>
        </p:nvSpPr>
        <p:spPr>
          <a:xfrm>
            <a:off x="804672" y="6236208"/>
            <a:ext cx="5124797" cy="320040"/>
          </a:xfrm>
        </p:spPr>
        <p:txBody>
          <a:bodyPr/>
          <a:lstStyle>
            <a:lvl1pPr>
              <a:defRPr>
                <a:solidFill>
                  <a:srgbClr val="FFFFFF">
                    <a:alpha val="70000"/>
                  </a:srgbClr>
                </a:solidFill>
              </a:defRPr>
            </a:lvl1pPr>
          </a:lstStyle>
          <a:p>
            <a:endParaRPr lang="en-US"/>
          </a:p>
        </p:txBody>
      </p:sp>
      <p:sp>
        <p:nvSpPr>
          <p:cNvPr id="11" name="Slide Number Placeholder 10"/>
          <p:cNvSpPr>
            <a:spLocks noGrp="1"/>
          </p:cNvSpPr>
          <p:nvPr>
            <p:ph type="sldNum" sz="quarter" idx="12"/>
          </p:nvPr>
        </p:nvSpPr>
        <p:spPr/>
        <p:txBody>
          <a:bodyPr/>
          <a:lstStyle/>
          <a:p>
            <a:fld id="{EF9E714B-9987-4BFB-88FE-02D0CE91959E}" type="slidenum">
              <a:rPr lang="en-US" smtClean="0"/>
              <a:t>‹#›</a:t>
            </a:fld>
            <a:endParaRPr lang="en-US"/>
          </a:p>
        </p:txBody>
      </p:sp>
    </p:spTree>
    <p:extLst>
      <p:ext uri="{BB962C8B-B14F-4D97-AF65-F5344CB8AC3E}">
        <p14:creationId xmlns:p14="http://schemas.microsoft.com/office/powerpoint/2010/main" val="1271817519"/>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18" name="Rectangle 17"/>
          <p:cNvSpPr/>
          <p:nvPr/>
        </p:nvSpPr>
        <p:spPr>
          <a:xfrm>
            <a:off x="0" y="0"/>
            <a:ext cx="6095999"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808523" y="2243828"/>
            <a:ext cx="4494998" cy="1134640"/>
          </a:xfrm>
          <a:solidFill>
            <a:srgbClr val="FFFFFF"/>
          </a:solidFill>
          <a:ln>
            <a:solidFill>
              <a:srgbClr val="404040"/>
            </a:solidFill>
          </a:ln>
        </p:spPr>
        <p:txBody>
          <a:bodyPr anchor="ctr" anchorCtr="1">
            <a:noAutofit/>
          </a:bodyPr>
          <a:lstStyle>
            <a:lvl1pPr>
              <a:defRPr sz="2200">
                <a:solidFill>
                  <a:srgbClr val="262626"/>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6095999" y="0"/>
            <a:ext cx="6102097" cy="6858000"/>
          </a:xfrm>
          <a:solidFill>
            <a:schemeClr val="bg1">
              <a:lumMod val="75000"/>
            </a:schemeClr>
          </a:solidFill>
        </p:spPr>
        <p:txBody>
          <a:bodyPr anchor="t"/>
          <a:lstStyle>
            <a:lvl1pPr marL="0" indent="0">
              <a:buNone/>
              <a:defRPr sz="3200">
                <a:solidFill>
                  <a:schemeClr val="bg1">
                    <a:lumMod val="85000"/>
                    <a:lumOff val="1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115568" y="3549918"/>
            <a:ext cx="3794760" cy="2194037"/>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8" name="Date Placeholder 7"/>
          <p:cNvSpPr>
            <a:spLocks noGrp="1"/>
          </p:cNvSpPr>
          <p:nvPr>
            <p:ph type="dt" sz="half" idx="10"/>
          </p:nvPr>
        </p:nvSpPr>
        <p:spPr/>
        <p:txBody>
          <a:bodyPr/>
          <a:lstStyle>
            <a:lvl1pPr>
              <a:defRPr>
                <a:solidFill>
                  <a:srgbClr val="FFFFFF"/>
                </a:solidFill>
                <a:effectLst>
                  <a:outerShdw blurRad="50800" dist="38100" dir="2700000" algn="tl" rotWithShape="0">
                    <a:prstClr val="black">
                      <a:alpha val="43000"/>
                    </a:prstClr>
                  </a:outerShdw>
                </a:effectLst>
              </a:defRPr>
            </a:lvl1pPr>
          </a:lstStyle>
          <a:p>
            <a:fld id="{4B245D18-11FB-4B7B-8860-4498D265BA23}" type="datetimeFigureOut">
              <a:rPr lang="en-US" smtClean="0"/>
              <a:t>2/17/2020</a:t>
            </a:fld>
            <a:endParaRPr lang="en-US"/>
          </a:p>
        </p:txBody>
      </p:sp>
      <p:sp>
        <p:nvSpPr>
          <p:cNvPr id="9" name="Footer Placeholder 8"/>
          <p:cNvSpPr>
            <a:spLocks noGrp="1"/>
          </p:cNvSpPr>
          <p:nvPr>
            <p:ph type="ftr" sz="quarter" idx="11"/>
          </p:nvPr>
        </p:nvSpPr>
        <p:spPr>
          <a:xfrm>
            <a:off x="804672" y="6236208"/>
            <a:ext cx="5124797" cy="320040"/>
          </a:xfrm>
        </p:spPr>
        <p:txBody>
          <a:bodyPr/>
          <a:lstStyle>
            <a:lvl1pPr>
              <a:defRPr>
                <a:solidFill>
                  <a:srgbClr val="FFFFFF">
                    <a:alpha val="70000"/>
                  </a:srgbClr>
                </a:solidFill>
              </a:defRPr>
            </a:lvl1pPr>
          </a:lstStyle>
          <a:p>
            <a:endParaRPr lang="en-US"/>
          </a:p>
        </p:txBody>
      </p:sp>
      <p:sp>
        <p:nvSpPr>
          <p:cNvPr id="10" name="Slide Number Placeholder 9"/>
          <p:cNvSpPr>
            <a:spLocks noGrp="1"/>
          </p:cNvSpPr>
          <p:nvPr>
            <p:ph type="sldNum" sz="quarter" idx="12"/>
          </p:nvPr>
        </p:nvSpPr>
        <p:spPr/>
        <p:txBody>
          <a:bodyPr/>
          <a:lstStyle/>
          <a:p>
            <a:fld id="{EF9E714B-9987-4BFB-88FE-02D0CE91959E}" type="slidenum">
              <a:rPr lang="en-US" smtClean="0"/>
              <a:t>‹#›</a:t>
            </a:fld>
            <a:endParaRPr lang="en-US"/>
          </a:p>
        </p:txBody>
      </p:sp>
    </p:spTree>
    <p:extLst>
      <p:ext uri="{BB962C8B-B14F-4D97-AF65-F5344CB8AC3E}">
        <p14:creationId xmlns:p14="http://schemas.microsoft.com/office/powerpoint/2010/main" val="508135329"/>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19" Type="http://schemas.openxmlformats.org/officeDocument/2006/relationships/image" Target="../media/image1.png"/><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bwMode="black">
          <a:xfrm>
            <a:off x="2231136" y="964692"/>
            <a:ext cx="7729728" cy="1188720"/>
          </a:xfrm>
          <a:prstGeom prst="rect">
            <a:avLst/>
          </a:prstGeom>
          <a:solidFill>
            <a:srgbClr val="FFFFFF"/>
          </a:solidFill>
          <a:ln w="31750" cap="sq">
            <a:solidFill>
              <a:srgbClr val="404040"/>
            </a:solidFill>
            <a:miter lim="800000"/>
          </a:ln>
        </p:spPr>
        <p:txBody>
          <a:bodyPr vert="horz" lIns="182880" tIns="182880" rIns="182880" bIns="18288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2231136" y="2638044"/>
            <a:ext cx="7729728" cy="3101983"/>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7821429" y="6238816"/>
            <a:ext cx="2753746" cy="323968"/>
          </a:xfrm>
          <a:prstGeom prst="rect">
            <a:avLst/>
          </a:prstGeom>
        </p:spPr>
        <p:txBody>
          <a:bodyPr vert="horz" lIns="91440" tIns="45720" rIns="91440" bIns="45720" rtlCol="0" anchor="ctr"/>
          <a:lstStyle>
            <a:lvl1pPr algn="r">
              <a:defRPr sz="1050">
                <a:solidFill>
                  <a:schemeClr val="tx1">
                    <a:alpha val="70000"/>
                  </a:schemeClr>
                </a:solidFill>
              </a:defRPr>
            </a:lvl1pPr>
          </a:lstStyle>
          <a:p>
            <a:fld id="{4B245D18-11FB-4B7B-8860-4498D265BA23}" type="datetimeFigureOut">
              <a:rPr lang="en-US" smtClean="0"/>
              <a:t>2/17/2020</a:t>
            </a:fld>
            <a:endParaRPr lang="en-US"/>
          </a:p>
        </p:txBody>
      </p:sp>
      <p:sp>
        <p:nvSpPr>
          <p:cNvPr id="5" name="Footer Placeholder 4"/>
          <p:cNvSpPr>
            <a:spLocks noGrp="1"/>
          </p:cNvSpPr>
          <p:nvPr>
            <p:ph type="ftr" sz="quarter" idx="3"/>
          </p:nvPr>
        </p:nvSpPr>
        <p:spPr>
          <a:xfrm>
            <a:off x="1600200" y="6236208"/>
            <a:ext cx="5901189" cy="320040"/>
          </a:xfrm>
          <a:prstGeom prst="rect">
            <a:avLst/>
          </a:prstGeom>
        </p:spPr>
        <p:txBody>
          <a:bodyPr vert="horz" lIns="91440" tIns="45720" rIns="91440" bIns="45720" rtlCol="0" anchor="ctr"/>
          <a:lstStyle>
            <a:lvl1pPr algn="l">
              <a:defRPr sz="1050">
                <a:solidFill>
                  <a:schemeClr val="tx1">
                    <a:alpha val="70000"/>
                  </a:schemeClr>
                </a:solidFill>
              </a:defRPr>
            </a:lvl1pPr>
          </a:lstStyle>
          <a:p>
            <a:endParaRPr lang="en-US"/>
          </a:p>
        </p:txBody>
      </p:sp>
      <p:sp>
        <p:nvSpPr>
          <p:cNvPr id="6" name="Slide Number Placeholder 5"/>
          <p:cNvSpPr>
            <a:spLocks noGrp="1"/>
          </p:cNvSpPr>
          <p:nvPr>
            <p:ph type="sldNum" sz="quarter" idx="4"/>
          </p:nvPr>
        </p:nvSpPr>
        <p:spPr>
          <a:xfrm>
            <a:off x="10758922" y="6217920"/>
            <a:ext cx="365760" cy="365760"/>
          </a:xfrm>
          <a:prstGeom prst="ellipse">
            <a:avLst/>
          </a:prstGeom>
          <a:solidFill>
            <a:srgbClr val="1D1D1D">
              <a:alpha val="70000"/>
            </a:srgbClr>
          </a:solidFill>
        </p:spPr>
        <p:txBody>
          <a:bodyPr vert="horz" lIns="18288" tIns="45720" rIns="18288" bIns="45720" rtlCol="0" anchor="ctr">
            <a:noAutofit/>
          </a:bodyPr>
          <a:lstStyle>
            <a:lvl1pPr algn="ctr">
              <a:defRPr sz="1100" spc="0" baseline="0">
                <a:solidFill>
                  <a:srgbClr val="FFFFFF"/>
                </a:solidFill>
              </a:defRPr>
            </a:lvl1pPr>
          </a:lstStyle>
          <a:p>
            <a:fld id="{EF9E714B-9987-4BFB-88FE-02D0CE91959E}" type="slidenum">
              <a:rPr lang="en-US" smtClean="0"/>
              <a:t>‹#›</a:t>
            </a:fld>
            <a:endParaRPr lang="en-US"/>
          </a:p>
        </p:txBody>
      </p:sp>
    </p:spTree>
    <p:extLst>
      <p:ext uri="{BB962C8B-B14F-4D97-AF65-F5344CB8AC3E}">
        <p14:creationId xmlns:p14="http://schemas.microsoft.com/office/powerpoint/2010/main" val="2747519043"/>
      </p:ext>
    </p:extLst>
  </p:cSld>
  <p:clrMap bg1="lt1" tx1="dk1" bg2="lt2" tx2="dk2" accent1="accent1" accent2="accent2" accent3="accent3" accent4="accent4" accent5="accent5" accent6="accent6" hlink="hlink" folHlink="folHlink"/>
  <p:sldLayoutIdLst>
    <p:sldLayoutId id="2147483761" r:id="rId1"/>
    <p:sldLayoutId id="2147483762" r:id="rId2"/>
    <p:sldLayoutId id="2147483763" r:id="rId3"/>
    <p:sldLayoutId id="2147483764" r:id="rId4"/>
    <p:sldLayoutId id="2147483765" r:id="rId5"/>
    <p:sldLayoutId id="2147483766" r:id="rId6"/>
    <p:sldLayoutId id="2147483767" r:id="rId7"/>
    <p:sldLayoutId id="2147483768" r:id="rId8"/>
    <p:sldLayoutId id="2147483769" r:id="rId9"/>
    <p:sldLayoutId id="2147483770" r:id="rId10"/>
    <p:sldLayoutId id="2147483771" r:id="rId11"/>
  </p:sldLayoutIdLst>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xStyles>
    <p:titleStyle>
      <a:lvl1pPr algn="ctr" defTabSz="914400" rtl="0" eaLnBrk="1" latinLnBrk="0" hangingPunct="1">
        <a:lnSpc>
          <a:spcPct val="90000"/>
        </a:lnSpc>
        <a:spcBef>
          <a:spcPct val="0"/>
        </a:spcBef>
        <a:buNone/>
        <a:defRPr sz="2800" kern="1200" cap="all" spc="200" baseline="0">
          <a:solidFill>
            <a:srgbClr val="262626"/>
          </a:solidFill>
          <a:latin typeface="+mj-lt"/>
          <a:ea typeface="+mj-ea"/>
          <a:cs typeface="+mj-cs"/>
        </a:defRPr>
      </a:lvl1pPr>
    </p:titleStyle>
    <p:body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descr="C2-HD-TOP.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2192000" cy="1441450"/>
          </a:xfrm>
          <a:prstGeom prst="rect">
            <a:avLst/>
          </a:prstGeom>
        </p:spPr>
      </p:pic>
      <p:sp>
        <p:nvSpPr>
          <p:cNvPr id="2" name="Title Placeholder 1"/>
          <p:cNvSpPr>
            <a:spLocks noGrp="1"/>
          </p:cNvSpPr>
          <p:nvPr>
            <p:ph type="title"/>
          </p:nvPr>
        </p:nvSpPr>
        <p:spPr>
          <a:xfrm>
            <a:off x="2895600" y="764373"/>
            <a:ext cx="8610600" cy="1293028"/>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5800" y="2194560"/>
            <a:ext cx="10820400" cy="4024125"/>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595360" y="6356350"/>
            <a:ext cx="291084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4B245D18-11FB-4B7B-8860-4498D265BA23}" type="datetimeFigureOut">
              <a:rPr lang="en-US" smtClean="0"/>
              <a:t>2/17/2020</a:t>
            </a:fld>
            <a:endParaRPr lang="en-US"/>
          </a:p>
        </p:txBody>
      </p:sp>
      <p:sp>
        <p:nvSpPr>
          <p:cNvPr id="5" name="Footer Placeholder 4"/>
          <p:cNvSpPr>
            <a:spLocks noGrp="1"/>
          </p:cNvSpPr>
          <p:nvPr>
            <p:ph type="ftr" sz="quarter" idx="3"/>
          </p:nvPr>
        </p:nvSpPr>
        <p:spPr>
          <a:xfrm>
            <a:off x="685800" y="6355845"/>
            <a:ext cx="7772400" cy="365125"/>
          </a:xfrm>
          <a:prstGeom prst="rect">
            <a:avLst/>
          </a:prstGeom>
        </p:spPr>
        <p:txBody>
          <a:bodyPr vert="horz" lIns="91440" tIns="45720" rIns="91440" bIns="45720" rtlCol="0" anchor="ctr"/>
          <a:lstStyle>
            <a:lvl1pPr algn="l">
              <a:defRPr sz="105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63000" y="381000"/>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EF9E714B-9987-4BFB-88FE-02D0CE91959E}" type="slidenum">
              <a:rPr lang="en-US" smtClean="0"/>
              <a:t>‹#›</a:t>
            </a:fld>
            <a:endParaRPr lang="en-US"/>
          </a:p>
        </p:txBody>
      </p:sp>
    </p:spTree>
    <p:extLst>
      <p:ext uri="{BB962C8B-B14F-4D97-AF65-F5344CB8AC3E}">
        <p14:creationId xmlns:p14="http://schemas.microsoft.com/office/powerpoint/2010/main" val="2534933539"/>
      </p:ext>
    </p:extLst>
  </p:cSld>
  <p:clrMap bg1="lt1" tx1="dk1" bg2="lt2" tx2="dk2" accent1="accent1" accent2="accent2" accent3="accent3" accent4="accent4" accent5="accent5" accent6="accent6" hlink="hlink" folHlink="folHlink"/>
  <p:sldLayoutIdLst>
    <p:sldLayoutId id="2147483830" r:id="rId1"/>
    <p:sldLayoutId id="2147483831" r:id="rId2"/>
    <p:sldLayoutId id="2147483832" r:id="rId3"/>
    <p:sldLayoutId id="2147483833" r:id="rId4"/>
    <p:sldLayoutId id="2147483834" r:id="rId5"/>
    <p:sldLayoutId id="2147483835" r:id="rId6"/>
    <p:sldLayoutId id="2147483836" r:id="rId7"/>
    <p:sldLayoutId id="2147483837" r:id="rId8"/>
    <p:sldLayoutId id="2147483838" r:id="rId9"/>
    <p:sldLayoutId id="2147483839" r:id="rId10"/>
    <p:sldLayoutId id="2147483840" r:id="rId11"/>
    <p:sldLayoutId id="2147483841" r:id="rId12"/>
    <p:sldLayoutId id="2147483842" r:id="rId13"/>
    <p:sldLayoutId id="2147483843" r:id="rId14"/>
    <p:sldLayoutId id="2147483844" r:id="rId15"/>
    <p:sldLayoutId id="2147483845" r:id="rId16"/>
    <p:sldLayoutId id="2147483846" r:id="rId17"/>
  </p:sldLayoutIdLst>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xStyles>
    <p:title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9.png"/><Relationship Id="rId4" Type="http://schemas.openxmlformats.org/officeDocument/2006/relationships/notesSlide" Target="../notesSlides/notesSlide15.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3.xml"/><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11.png"/><Relationship Id="rId4" Type="http://schemas.openxmlformats.org/officeDocument/2006/relationships/notesSlide" Target="../notesSlides/notesSlide19.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6.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3.xml"/><Relationship Id="rId1" Type="http://schemas.openxmlformats.org/officeDocument/2006/relationships/slideLayout" Target="../slideLayouts/slideLayout17.xml"/><Relationship Id="rId4" Type="http://schemas.openxmlformats.org/officeDocument/2006/relationships/hyperlink" Target="http://www.leadershipiq.com/"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7.png"/><Relationship Id="rId5" Type="http://schemas.openxmlformats.org/officeDocument/2006/relationships/hyperlink" Target="https://www.youtube.com/watch?v=rrznxVJPqmY" TargetMode="External"/><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535504" y="1501409"/>
            <a:ext cx="8242985" cy="813362"/>
          </a:xfrm>
        </p:spPr>
        <p:txBody>
          <a:bodyPr>
            <a:noAutofit/>
          </a:bodyPr>
          <a:lstStyle/>
          <a:p>
            <a:r>
              <a:rPr lang="en-US" sz="5400" b="1" dirty="0"/>
              <a:t>Hiring for Attitude</a:t>
            </a:r>
          </a:p>
        </p:txBody>
      </p:sp>
      <p:sp>
        <p:nvSpPr>
          <p:cNvPr id="3" name="Subtitle 2"/>
          <p:cNvSpPr>
            <a:spLocks noGrp="1"/>
          </p:cNvSpPr>
          <p:nvPr>
            <p:ph type="subTitle" idx="1"/>
          </p:nvPr>
        </p:nvSpPr>
        <p:spPr>
          <a:xfrm>
            <a:off x="2615515" y="2453403"/>
            <a:ext cx="6619244" cy="646065"/>
          </a:xfrm>
        </p:spPr>
        <p:txBody>
          <a:bodyPr>
            <a:normAutofit/>
          </a:bodyPr>
          <a:lstStyle/>
          <a:p>
            <a:r>
              <a:rPr lang="en-US" sz="3200" b="1" dirty="0"/>
              <a:t>Start Hiring for the Right Reasons</a:t>
            </a:r>
          </a:p>
        </p:txBody>
      </p:sp>
      <p:sp>
        <p:nvSpPr>
          <p:cNvPr id="4" name="TextBox 3"/>
          <p:cNvSpPr txBox="1"/>
          <p:nvPr/>
        </p:nvSpPr>
        <p:spPr>
          <a:xfrm>
            <a:off x="3221363" y="712648"/>
            <a:ext cx="8569096" cy="461665"/>
          </a:xfrm>
          <a:prstGeom prst="rect">
            <a:avLst/>
          </a:prstGeom>
          <a:noFill/>
          <a:ln>
            <a:solidFill>
              <a:schemeClr val="tx1"/>
            </a:solidFill>
          </a:ln>
        </p:spPr>
        <p:txBody>
          <a:bodyPr wrap="square" rtlCol="0">
            <a:spAutoFit/>
          </a:bodyPr>
          <a:lstStyle/>
          <a:p>
            <a:pPr algn="ctr"/>
            <a:r>
              <a:rPr lang="en-US" sz="2400" b="1" dirty="0">
                <a:latin typeface="Century Gothic" panose="020B0502020202020204"/>
              </a:rPr>
              <a:t>OMHRP – February 20, 2020</a:t>
            </a:r>
          </a:p>
        </p:txBody>
      </p:sp>
      <p:sp>
        <p:nvSpPr>
          <p:cNvPr id="5" name="Text Box 6"/>
          <p:cNvSpPr txBox="1">
            <a:spLocks noChangeArrowheads="1"/>
          </p:cNvSpPr>
          <p:nvPr/>
        </p:nvSpPr>
        <p:spPr bwMode="auto">
          <a:xfrm>
            <a:off x="2535505" y="3291995"/>
            <a:ext cx="4629150" cy="1685077"/>
          </a:xfrm>
          <a:prstGeom prst="rect">
            <a:avLst/>
          </a:prstGeom>
          <a:solidFill>
            <a:sysClr val="window" lastClr="FFFFFF"/>
          </a:solidFill>
          <a:ln w="57150">
            <a:solidFill>
              <a:sysClr val="windowText" lastClr="000000"/>
            </a:solidFill>
            <a:miter lim="800000"/>
            <a:headEnd/>
            <a:tailEnd/>
          </a:ln>
          <a:effectLst/>
        </p:spPr>
        <p:txBody>
          <a:bodyPr wrap="square">
            <a:spAutoFit/>
          </a:bodyPr>
          <a:lstStyle/>
          <a:p>
            <a:pPr algn="ctr" defTabSz="685800" fontAlgn="base">
              <a:spcBef>
                <a:spcPct val="50000"/>
              </a:spcBef>
              <a:spcAft>
                <a:spcPct val="0"/>
              </a:spcAft>
              <a:defRPr/>
            </a:pPr>
            <a:r>
              <a:rPr lang="en-US" sz="2100" kern="0" dirty="0">
                <a:solidFill>
                  <a:srgbClr val="000000"/>
                </a:solidFill>
                <a:latin typeface="Arial" charset="0"/>
              </a:rPr>
              <a:t>Speaker:  </a:t>
            </a:r>
            <a:r>
              <a:rPr lang="en-US" sz="2400" b="1" kern="0" dirty="0">
                <a:solidFill>
                  <a:srgbClr val="000000"/>
                </a:solidFill>
                <a:latin typeface="Arial" charset="0"/>
              </a:rPr>
              <a:t>Pam Spinks</a:t>
            </a:r>
            <a:endParaRPr lang="en-US" sz="2100" kern="0" dirty="0">
              <a:solidFill>
                <a:srgbClr val="000000"/>
              </a:solidFill>
              <a:effectLst>
                <a:outerShdw blurRad="38100" dist="38100" dir="2700000" algn="tl">
                  <a:srgbClr val="000000"/>
                </a:outerShdw>
              </a:effectLst>
              <a:latin typeface="Futura Hv" pitchFamily="34" charset="0"/>
            </a:endParaRPr>
          </a:p>
          <a:p>
            <a:pPr algn="ctr" defTabSz="685800" fontAlgn="base">
              <a:spcBef>
                <a:spcPct val="50000"/>
              </a:spcBef>
              <a:spcAft>
                <a:spcPct val="0"/>
              </a:spcAft>
              <a:defRPr/>
            </a:pPr>
            <a:r>
              <a:rPr lang="en-US" kern="0" dirty="0">
                <a:solidFill>
                  <a:srgbClr val="000000"/>
                </a:solidFill>
                <a:latin typeface="Arial" charset="0"/>
              </a:rPr>
              <a:t>Director of Professional Development</a:t>
            </a:r>
          </a:p>
          <a:p>
            <a:pPr algn="ctr" defTabSz="685800" fontAlgn="base">
              <a:spcBef>
                <a:spcPct val="50000"/>
              </a:spcBef>
              <a:spcAft>
                <a:spcPct val="0"/>
              </a:spcAft>
              <a:defRPr/>
            </a:pPr>
            <a:r>
              <a:rPr lang="en-US" sz="2100" b="1" kern="0" dirty="0">
                <a:solidFill>
                  <a:srgbClr val="000000"/>
                </a:solidFill>
                <a:latin typeface="Arial" charset="0"/>
              </a:rPr>
              <a:t>1-800-234-9461  </a:t>
            </a:r>
            <a:r>
              <a:rPr lang="en-US" sz="2100" kern="0" dirty="0">
                <a:solidFill>
                  <a:srgbClr val="000000"/>
                </a:solidFill>
                <a:latin typeface="Arial" charset="0"/>
              </a:rPr>
              <a:t> </a:t>
            </a:r>
            <a:r>
              <a:rPr lang="en-US" sz="2100" kern="0" dirty="0">
                <a:solidFill>
                  <a:srgbClr val="FFFFFF"/>
                </a:solidFill>
                <a:latin typeface="Arial" charset="0"/>
              </a:rPr>
              <a:t>  </a:t>
            </a:r>
            <a:r>
              <a:rPr lang="en-US" sz="2100" b="1" i="1" u="sng" kern="0" dirty="0">
                <a:solidFill>
                  <a:srgbClr val="0066FF"/>
                </a:solidFill>
                <a:latin typeface="Arial" charset="0"/>
              </a:rPr>
              <a:t>pspinks@omag.org</a:t>
            </a:r>
          </a:p>
        </p:txBody>
      </p:sp>
      <p:pic>
        <p:nvPicPr>
          <p:cNvPr id="7" name="Picture 6">
            <a:extLst>
              <a:ext uri="{FF2B5EF4-FFF2-40B4-BE49-F238E27FC236}">
                <a16:creationId xmlns:a16="http://schemas.microsoft.com/office/drawing/2014/main" id="{BBAF22E1-DB70-4973-A7E9-AB7A28D398F7}"/>
              </a:ext>
            </a:extLst>
          </p:cNvPr>
          <p:cNvPicPr>
            <a:picLocks noChangeAspect="1"/>
          </p:cNvPicPr>
          <p:nvPr/>
        </p:nvPicPr>
        <p:blipFill>
          <a:blip r:embed="rId3"/>
          <a:stretch>
            <a:fillRect/>
          </a:stretch>
        </p:blipFill>
        <p:spPr>
          <a:xfrm>
            <a:off x="7463789" y="3724868"/>
            <a:ext cx="2926081" cy="634571"/>
          </a:xfrm>
          <a:prstGeom prst="rect">
            <a:avLst/>
          </a:prstGeom>
        </p:spPr>
      </p:pic>
    </p:spTree>
    <p:extLst>
      <p:ext uri="{BB962C8B-B14F-4D97-AF65-F5344CB8AC3E}">
        <p14:creationId xmlns:p14="http://schemas.microsoft.com/office/powerpoint/2010/main" val="2038842528"/>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DB8AB9-0811-48FC-9937-4C9E0D13E648}"/>
              </a:ext>
            </a:extLst>
          </p:cNvPr>
          <p:cNvSpPr>
            <a:spLocks noGrp="1"/>
          </p:cNvSpPr>
          <p:nvPr>
            <p:ph type="title"/>
          </p:nvPr>
        </p:nvSpPr>
        <p:spPr>
          <a:xfrm>
            <a:off x="2390301" y="658584"/>
            <a:ext cx="7871022" cy="969771"/>
          </a:xfrm>
        </p:spPr>
        <p:txBody>
          <a:bodyPr>
            <a:normAutofit fontScale="90000"/>
          </a:bodyPr>
          <a:lstStyle/>
          <a:p>
            <a:r>
              <a:rPr lang="en-US" b="1" dirty="0"/>
              <a:t>Characteristics of High Performers</a:t>
            </a:r>
          </a:p>
        </p:txBody>
      </p:sp>
      <p:sp>
        <p:nvSpPr>
          <p:cNvPr id="3" name="Content Placeholder 2">
            <a:extLst>
              <a:ext uri="{FF2B5EF4-FFF2-40B4-BE49-F238E27FC236}">
                <a16:creationId xmlns:a16="http://schemas.microsoft.com/office/drawing/2014/main" id="{DB9D7932-FC05-4593-9B15-5889B7DB8670}"/>
              </a:ext>
            </a:extLst>
          </p:cNvPr>
          <p:cNvSpPr>
            <a:spLocks noGrp="1"/>
          </p:cNvSpPr>
          <p:nvPr>
            <p:ph idx="1"/>
          </p:nvPr>
        </p:nvSpPr>
        <p:spPr>
          <a:xfrm>
            <a:off x="1658867" y="1706879"/>
            <a:ext cx="8494783" cy="4418791"/>
          </a:xfrm>
        </p:spPr>
        <p:txBody>
          <a:bodyPr>
            <a:noAutofit/>
          </a:bodyPr>
          <a:lstStyle/>
          <a:p>
            <a:pPr>
              <a:buClr>
                <a:schemeClr val="accent1"/>
              </a:buClr>
              <a:buSzPct val="90000"/>
              <a:buFont typeface="Wingdings" panose="05000000000000000000" pitchFamily="2" charset="2"/>
              <a:buChar char="§"/>
            </a:pPr>
            <a:r>
              <a:rPr lang="en-US" sz="3200" dirty="0"/>
              <a:t>Don’t quit until it is right</a:t>
            </a:r>
          </a:p>
          <a:p>
            <a:pPr>
              <a:buClr>
                <a:schemeClr val="accent1"/>
              </a:buClr>
              <a:buSzPct val="90000"/>
              <a:buFont typeface="Wingdings" panose="05000000000000000000" pitchFamily="2" charset="2"/>
              <a:buChar char="§"/>
            </a:pPr>
            <a:r>
              <a:rPr lang="en-US" sz="3200" dirty="0"/>
              <a:t>Team Player</a:t>
            </a:r>
          </a:p>
          <a:p>
            <a:pPr>
              <a:buClr>
                <a:schemeClr val="accent1"/>
              </a:buClr>
              <a:buSzPct val="90000"/>
              <a:buFont typeface="Wingdings" panose="05000000000000000000" pitchFamily="2" charset="2"/>
              <a:buChar char="§"/>
            </a:pPr>
            <a:r>
              <a:rPr lang="en-US" sz="3200" dirty="0"/>
              <a:t>They take Risks</a:t>
            </a:r>
          </a:p>
          <a:p>
            <a:pPr>
              <a:buClr>
                <a:schemeClr val="accent1"/>
              </a:buClr>
              <a:buSzPct val="90000"/>
              <a:buFont typeface="Wingdings" panose="05000000000000000000" pitchFamily="2" charset="2"/>
              <a:buChar char="§"/>
            </a:pPr>
            <a:r>
              <a:rPr lang="en-US" sz="3200" dirty="0"/>
              <a:t>Or they don’t take Risks</a:t>
            </a:r>
          </a:p>
          <a:p>
            <a:pPr>
              <a:buClr>
                <a:schemeClr val="accent1"/>
              </a:buClr>
              <a:buSzPct val="90000"/>
              <a:buFont typeface="Wingdings" panose="05000000000000000000" pitchFamily="2" charset="2"/>
              <a:buChar char="§"/>
            </a:pPr>
            <a:r>
              <a:rPr lang="en-US" sz="3200" dirty="0"/>
              <a:t>Sense of Humor</a:t>
            </a:r>
          </a:p>
          <a:p>
            <a:pPr>
              <a:buClr>
                <a:schemeClr val="accent1"/>
              </a:buClr>
              <a:buSzPct val="90000"/>
              <a:buFont typeface="Wingdings" panose="05000000000000000000" pitchFamily="2" charset="2"/>
              <a:buChar char="§"/>
            </a:pPr>
            <a:r>
              <a:rPr lang="en-US" sz="3200" dirty="0"/>
              <a:t>Class and Poise</a:t>
            </a:r>
          </a:p>
          <a:p>
            <a:pPr>
              <a:buClr>
                <a:schemeClr val="accent1"/>
              </a:buClr>
              <a:buSzPct val="90000"/>
              <a:buFont typeface="Wingdings" panose="05000000000000000000" pitchFamily="2" charset="2"/>
              <a:buChar char="§"/>
            </a:pPr>
            <a:r>
              <a:rPr lang="en-US" sz="3200" dirty="0"/>
              <a:t>Resilient</a:t>
            </a:r>
          </a:p>
          <a:p>
            <a:pPr>
              <a:buClr>
                <a:schemeClr val="accent1"/>
              </a:buClr>
              <a:buSzPct val="90000"/>
              <a:buFont typeface="Wingdings" panose="05000000000000000000" pitchFamily="2" charset="2"/>
              <a:buChar char="§"/>
            </a:pPr>
            <a:r>
              <a:rPr lang="en-US" sz="3200" dirty="0"/>
              <a:t>Emotionally sensitive to others needs</a:t>
            </a:r>
          </a:p>
        </p:txBody>
      </p:sp>
      <p:sp>
        <p:nvSpPr>
          <p:cNvPr id="4" name="Footer Placeholder 3">
            <a:extLst>
              <a:ext uri="{FF2B5EF4-FFF2-40B4-BE49-F238E27FC236}">
                <a16:creationId xmlns:a16="http://schemas.microsoft.com/office/drawing/2014/main" id="{639F6B16-52E1-4147-8D18-8BDF39FF20E3}"/>
              </a:ext>
            </a:extLst>
          </p:cNvPr>
          <p:cNvSpPr>
            <a:spLocks noGrp="1"/>
          </p:cNvSpPr>
          <p:nvPr>
            <p:ph type="ftr" sz="quarter" idx="11"/>
          </p:nvPr>
        </p:nvSpPr>
        <p:spPr/>
        <p:txBody>
          <a:bodyPr/>
          <a:lstStyle/>
          <a:p>
            <a:endParaRPr lang="en-US">
              <a:solidFill>
                <a:prstClr val="white">
                  <a:tint val="75000"/>
                </a:prstClr>
              </a:solidFill>
              <a:latin typeface="Century Gothic" panose="020B0502020202020204"/>
            </a:endParaRPr>
          </a:p>
        </p:txBody>
      </p:sp>
    </p:spTree>
    <p:extLst>
      <p:ext uri="{BB962C8B-B14F-4D97-AF65-F5344CB8AC3E}">
        <p14:creationId xmlns:p14="http://schemas.microsoft.com/office/powerpoint/2010/main" val="848895634"/>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79322" y="365362"/>
            <a:ext cx="7782098" cy="1293028"/>
          </a:xfrm>
        </p:spPr>
        <p:txBody>
          <a:bodyPr/>
          <a:lstStyle/>
          <a:p>
            <a:r>
              <a:rPr lang="en-US" b="1" dirty="0"/>
              <a:t>High Performer Attitudes</a:t>
            </a:r>
          </a:p>
        </p:txBody>
      </p:sp>
      <p:sp>
        <p:nvSpPr>
          <p:cNvPr id="3" name="Content Placeholder 2"/>
          <p:cNvSpPr>
            <a:spLocks noGrp="1"/>
          </p:cNvSpPr>
          <p:nvPr>
            <p:ph idx="1"/>
          </p:nvPr>
        </p:nvSpPr>
        <p:spPr>
          <a:xfrm>
            <a:off x="1424198" y="1658391"/>
            <a:ext cx="9491958" cy="4121725"/>
          </a:xfrm>
        </p:spPr>
        <p:txBody>
          <a:bodyPr>
            <a:noAutofit/>
          </a:bodyPr>
          <a:lstStyle/>
          <a:p>
            <a:pPr>
              <a:buClr>
                <a:schemeClr val="accent5">
                  <a:lumMod val="75000"/>
                </a:schemeClr>
              </a:buClr>
            </a:pPr>
            <a:r>
              <a:rPr lang="en-US" sz="3200" b="1" dirty="0"/>
              <a:t>Take ownership of problems</a:t>
            </a:r>
          </a:p>
          <a:p>
            <a:pPr>
              <a:buClr>
                <a:schemeClr val="accent5">
                  <a:lumMod val="75000"/>
                </a:schemeClr>
              </a:buClr>
            </a:pPr>
            <a:r>
              <a:rPr lang="en-US" sz="3200" b="1" dirty="0"/>
              <a:t>Are highly collaborative</a:t>
            </a:r>
          </a:p>
          <a:p>
            <a:pPr>
              <a:buClr>
                <a:schemeClr val="accent5">
                  <a:lumMod val="75000"/>
                </a:schemeClr>
              </a:buClr>
            </a:pPr>
            <a:r>
              <a:rPr lang="en-US" sz="3200" b="1" dirty="0"/>
              <a:t>Aren’t afraid to make mistakes</a:t>
            </a:r>
          </a:p>
          <a:p>
            <a:pPr>
              <a:buClr>
                <a:schemeClr val="accent5">
                  <a:lumMod val="75000"/>
                </a:schemeClr>
              </a:buClr>
            </a:pPr>
            <a:r>
              <a:rPr lang="en-US" sz="3200" b="1" dirty="0"/>
              <a:t>Meet their commitments</a:t>
            </a:r>
          </a:p>
          <a:p>
            <a:pPr>
              <a:buClr>
                <a:schemeClr val="accent5">
                  <a:lumMod val="75000"/>
                </a:schemeClr>
              </a:buClr>
            </a:pPr>
            <a:r>
              <a:rPr lang="en-US" sz="3200" b="1" dirty="0"/>
              <a:t>Empathetic towards customers’ and coworkers’ needs</a:t>
            </a:r>
          </a:p>
          <a:p>
            <a:pPr marL="0" indent="0">
              <a:buNone/>
            </a:pPr>
            <a:r>
              <a:rPr lang="en-US" sz="2800" b="1" dirty="0"/>
              <a:t>  </a:t>
            </a:r>
          </a:p>
          <a:p>
            <a:pPr marL="0" indent="0">
              <a:buNone/>
            </a:pPr>
            <a:r>
              <a:rPr lang="en-US" sz="2800" b="1" i="1" dirty="0">
                <a:solidFill>
                  <a:srgbClr val="FF0000"/>
                </a:solidFill>
                <a:latin typeface="Calibri" panose="020F0502020204030204" pitchFamily="34" charset="0"/>
                <a:cs typeface="Calibri" panose="020F0502020204030204" pitchFamily="34" charset="0"/>
              </a:rPr>
              <a:t>→</a:t>
            </a:r>
            <a:r>
              <a:rPr lang="en-US" sz="2800" b="1" i="1" dirty="0">
                <a:latin typeface="Calibri" panose="020F0502020204030204" pitchFamily="34" charset="0"/>
                <a:cs typeface="Calibri" panose="020F0502020204030204" pitchFamily="34" charset="0"/>
              </a:rPr>
              <a:t> </a:t>
            </a:r>
            <a:r>
              <a:rPr lang="en-US" sz="2800" b="1" i="1" dirty="0"/>
              <a:t>Your Attitude List </a:t>
            </a:r>
            <a:r>
              <a:rPr lang="en-US" sz="2800" b="1" dirty="0"/>
              <a:t>will be </a:t>
            </a:r>
            <a:r>
              <a:rPr lang="en-US" sz="2800" b="1" i="1" u="sng" dirty="0"/>
              <a:t>unique</a:t>
            </a:r>
            <a:r>
              <a:rPr lang="en-US" sz="2800" b="1" dirty="0"/>
              <a:t> to your city or town.</a:t>
            </a:r>
          </a:p>
        </p:txBody>
      </p:sp>
      <p:sp>
        <p:nvSpPr>
          <p:cNvPr id="4" name="Footer Placeholder 3">
            <a:extLst>
              <a:ext uri="{FF2B5EF4-FFF2-40B4-BE49-F238E27FC236}">
                <a16:creationId xmlns:a16="http://schemas.microsoft.com/office/drawing/2014/main" id="{71C62ADA-CBB3-4DA2-94FF-3AA100EF3FEE}"/>
              </a:ext>
            </a:extLst>
          </p:cNvPr>
          <p:cNvSpPr>
            <a:spLocks noGrp="1"/>
          </p:cNvSpPr>
          <p:nvPr>
            <p:ph type="ftr" sz="quarter" idx="11"/>
          </p:nvPr>
        </p:nvSpPr>
        <p:spPr/>
        <p:txBody>
          <a:bodyPr/>
          <a:lstStyle/>
          <a:p>
            <a:endParaRPr lang="en-US">
              <a:solidFill>
                <a:prstClr val="white">
                  <a:tint val="75000"/>
                </a:prstClr>
              </a:solidFill>
              <a:latin typeface="Century Gothic" panose="020B0502020202020204"/>
            </a:endParaRPr>
          </a:p>
        </p:txBody>
      </p:sp>
    </p:spTree>
    <p:extLst>
      <p:ext uri="{BB962C8B-B14F-4D97-AF65-F5344CB8AC3E}">
        <p14:creationId xmlns:p14="http://schemas.microsoft.com/office/powerpoint/2010/main" val="3113058618"/>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837A35-CA1F-4D10-937F-A08C029521A4}"/>
              </a:ext>
            </a:extLst>
          </p:cNvPr>
          <p:cNvSpPr>
            <a:spLocks noGrp="1"/>
          </p:cNvSpPr>
          <p:nvPr>
            <p:ph type="title"/>
          </p:nvPr>
        </p:nvSpPr>
        <p:spPr>
          <a:xfrm>
            <a:off x="2673694" y="771594"/>
            <a:ext cx="7579709" cy="969771"/>
          </a:xfrm>
        </p:spPr>
        <p:txBody>
          <a:bodyPr>
            <a:normAutofit fontScale="90000"/>
          </a:bodyPr>
          <a:lstStyle/>
          <a:p>
            <a:r>
              <a:rPr lang="en-US" b="1" dirty="0"/>
              <a:t>Characteristics of Low Performers</a:t>
            </a:r>
          </a:p>
        </p:txBody>
      </p:sp>
      <p:sp>
        <p:nvSpPr>
          <p:cNvPr id="3" name="Content Placeholder 2">
            <a:extLst>
              <a:ext uri="{FF2B5EF4-FFF2-40B4-BE49-F238E27FC236}">
                <a16:creationId xmlns:a16="http://schemas.microsoft.com/office/drawing/2014/main" id="{520E5469-DAB5-4190-A745-202FA68419F9}"/>
              </a:ext>
            </a:extLst>
          </p:cNvPr>
          <p:cNvSpPr>
            <a:spLocks noGrp="1"/>
          </p:cNvSpPr>
          <p:nvPr>
            <p:ph idx="1"/>
          </p:nvPr>
        </p:nvSpPr>
        <p:spPr>
          <a:xfrm>
            <a:off x="2118360" y="1995056"/>
            <a:ext cx="7955280" cy="4268585"/>
          </a:xfrm>
        </p:spPr>
        <p:txBody>
          <a:bodyPr>
            <a:normAutofit/>
          </a:bodyPr>
          <a:lstStyle/>
          <a:p>
            <a:r>
              <a:rPr lang="en-US" sz="3600" b="1" dirty="0"/>
              <a:t>Whining</a:t>
            </a:r>
          </a:p>
          <a:p>
            <a:r>
              <a:rPr lang="en-US" sz="3600" b="1" dirty="0"/>
              <a:t>Negativity</a:t>
            </a:r>
          </a:p>
          <a:p>
            <a:r>
              <a:rPr lang="en-US" sz="3600" b="1" dirty="0"/>
              <a:t>Me-first</a:t>
            </a:r>
          </a:p>
          <a:p>
            <a:r>
              <a:rPr lang="en-US" sz="3600" b="1" dirty="0"/>
              <a:t>Blaming</a:t>
            </a:r>
          </a:p>
          <a:p>
            <a:r>
              <a:rPr lang="en-US" sz="3600" b="1" dirty="0"/>
              <a:t>Dramatic</a:t>
            </a:r>
          </a:p>
          <a:p>
            <a:r>
              <a:rPr lang="en-US" sz="3600" b="1" dirty="0"/>
              <a:t>Stir-up-trouble</a:t>
            </a:r>
          </a:p>
        </p:txBody>
      </p:sp>
      <p:sp>
        <p:nvSpPr>
          <p:cNvPr id="4" name="Footer Placeholder 3">
            <a:extLst>
              <a:ext uri="{FF2B5EF4-FFF2-40B4-BE49-F238E27FC236}">
                <a16:creationId xmlns:a16="http://schemas.microsoft.com/office/drawing/2014/main" id="{54A5C354-9A34-49DA-A8ED-926987D5BCF6}"/>
              </a:ext>
            </a:extLst>
          </p:cNvPr>
          <p:cNvSpPr>
            <a:spLocks noGrp="1"/>
          </p:cNvSpPr>
          <p:nvPr>
            <p:ph type="ftr" sz="quarter" idx="11"/>
          </p:nvPr>
        </p:nvSpPr>
        <p:spPr/>
        <p:txBody>
          <a:bodyPr/>
          <a:lstStyle/>
          <a:p>
            <a:endParaRPr lang="en-US">
              <a:solidFill>
                <a:prstClr val="white">
                  <a:tint val="75000"/>
                </a:prstClr>
              </a:solidFill>
              <a:latin typeface="Century Gothic" panose="020B0502020202020204"/>
            </a:endParaRPr>
          </a:p>
        </p:txBody>
      </p:sp>
    </p:spTree>
    <p:extLst>
      <p:ext uri="{BB962C8B-B14F-4D97-AF65-F5344CB8AC3E}">
        <p14:creationId xmlns:p14="http://schemas.microsoft.com/office/powerpoint/2010/main" val="4048530326"/>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14425" y="626340"/>
            <a:ext cx="6457950" cy="969771"/>
          </a:xfrm>
        </p:spPr>
        <p:txBody>
          <a:bodyPr>
            <a:normAutofit fontScale="90000"/>
          </a:bodyPr>
          <a:lstStyle/>
          <a:p>
            <a:r>
              <a:rPr lang="en-US" b="1" dirty="0"/>
              <a:t>Low Performer Attitudes</a:t>
            </a:r>
          </a:p>
        </p:txBody>
      </p:sp>
      <p:sp>
        <p:nvSpPr>
          <p:cNvPr id="3" name="Content Placeholder 2"/>
          <p:cNvSpPr>
            <a:spLocks noGrp="1"/>
          </p:cNvSpPr>
          <p:nvPr>
            <p:ph idx="1"/>
          </p:nvPr>
        </p:nvSpPr>
        <p:spPr>
          <a:xfrm>
            <a:off x="946768" y="1596111"/>
            <a:ext cx="9206882" cy="4513376"/>
          </a:xfrm>
        </p:spPr>
        <p:txBody>
          <a:bodyPr>
            <a:normAutofit fontScale="85000" lnSpcReduction="10000"/>
          </a:bodyPr>
          <a:lstStyle/>
          <a:p>
            <a:r>
              <a:rPr lang="en-US" sz="3000" b="1" dirty="0"/>
              <a:t>Always find the negative</a:t>
            </a:r>
          </a:p>
          <a:p>
            <a:r>
              <a:rPr lang="en-US" sz="3000" b="1" dirty="0"/>
              <a:t>Gossip</a:t>
            </a:r>
          </a:p>
          <a:p>
            <a:r>
              <a:rPr lang="en-US" sz="3000" b="1" dirty="0"/>
              <a:t>Respond to feedback with an argument</a:t>
            </a:r>
          </a:p>
          <a:p>
            <a:r>
              <a:rPr lang="en-US" sz="3000" b="1" dirty="0"/>
              <a:t>Only do the bare minimum expected of them </a:t>
            </a:r>
          </a:p>
          <a:p>
            <a:r>
              <a:rPr lang="en-US" sz="3000" b="1" dirty="0"/>
              <a:t>Get overwhelmed by multiple demands and priorities</a:t>
            </a:r>
          </a:p>
          <a:p>
            <a:r>
              <a:rPr lang="en-US" sz="3000" b="1" dirty="0"/>
              <a:t>Always find someone else to blame for their mistakes</a:t>
            </a:r>
          </a:p>
          <a:p>
            <a:r>
              <a:rPr lang="en-US" sz="3000" b="1" dirty="0"/>
              <a:t>Unwilling to leave their comfort zone</a:t>
            </a:r>
          </a:p>
          <a:p>
            <a:endParaRPr lang="en-US" sz="2250" dirty="0"/>
          </a:p>
          <a:p>
            <a:pPr marL="0" indent="0">
              <a:buNone/>
            </a:pPr>
            <a:r>
              <a:rPr lang="en-US" sz="2250" b="1" i="1" dirty="0">
                <a:solidFill>
                  <a:srgbClr val="FF0000"/>
                </a:solidFill>
                <a:latin typeface="Calibri" panose="020F0502020204030204" pitchFamily="34" charset="0"/>
                <a:cs typeface="Calibri" panose="020F0502020204030204" pitchFamily="34" charset="0"/>
              </a:rPr>
              <a:t>→</a:t>
            </a:r>
            <a:r>
              <a:rPr lang="en-US" sz="2250" b="1" i="1" dirty="0">
                <a:latin typeface="Calibri" panose="020F0502020204030204" pitchFamily="34" charset="0"/>
                <a:cs typeface="Calibri" panose="020F0502020204030204" pitchFamily="34" charset="0"/>
              </a:rPr>
              <a:t> </a:t>
            </a:r>
            <a:r>
              <a:rPr lang="en-US" sz="3000" b="1" i="1" dirty="0"/>
              <a:t>Your Attitude List </a:t>
            </a:r>
            <a:r>
              <a:rPr lang="en-US" sz="3000" b="1" dirty="0"/>
              <a:t>will be </a:t>
            </a:r>
            <a:r>
              <a:rPr lang="en-US" sz="3000" b="1" i="1" u="sng" dirty="0"/>
              <a:t>unique</a:t>
            </a:r>
            <a:r>
              <a:rPr lang="en-US" sz="3000" b="1" dirty="0"/>
              <a:t> to your city or town. </a:t>
            </a:r>
            <a:endParaRPr lang="en-US" sz="3000" dirty="0"/>
          </a:p>
        </p:txBody>
      </p:sp>
      <p:sp>
        <p:nvSpPr>
          <p:cNvPr id="4" name="Footer Placeholder 3">
            <a:extLst>
              <a:ext uri="{FF2B5EF4-FFF2-40B4-BE49-F238E27FC236}">
                <a16:creationId xmlns:a16="http://schemas.microsoft.com/office/drawing/2014/main" id="{9D83B962-65FF-4178-95C1-4C060A751CBB}"/>
              </a:ext>
            </a:extLst>
          </p:cNvPr>
          <p:cNvSpPr>
            <a:spLocks noGrp="1"/>
          </p:cNvSpPr>
          <p:nvPr>
            <p:ph type="ftr" sz="quarter" idx="11"/>
          </p:nvPr>
        </p:nvSpPr>
        <p:spPr/>
        <p:txBody>
          <a:bodyPr/>
          <a:lstStyle/>
          <a:p>
            <a:endParaRPr lang="en-US">
              <a:solidFill>
                <a:prstClr val="white">
                  <a:tint val="75000"/>
                </a:prstClr>
              </a:solidFill>
              <a:latin typeface="Century Gothic" panose="020B0502020202020204"/>
            </a:endParaRPr>
          </a:p>
        </p:txBody>
      </p:sp>
    </p:spTree>
    <p:extLst>
      <p:ext uri="{BB962C8B-B14F-4D97-AF65-F5344CB8AC3E}">
        <p14:creationId xmlns:p14="http://schemas.microsoft.com/office/powerpoint/2010/main" val="1914954190"/>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C1768DF-B317-442D-8E9A-8D45AC597F9D}"/>
              </a:ext>
            </a:extLst>
          </p:cNvPr>
          <p:cNvPicPr>
            <a:picLocks noChangeAspect="1"/>
          </p:cNvPicPr>
          <p:nvPr/>
        </p:nvPicPr>
        <p:blipFill>
          <a:blip r:embed="rId2"/>
          <a:stretch>
            <a:fillRect/>
          </a:stretch>
        </p:blipFill>
        <p:spPr>
          <a:xfrm>
            <a:off x="2006825" y="404613"/>
            <a:ext cx="9033515" cy="6453387"/>
          </a:xfrm>
          <a:prstGeom prst="rect">
            <a:avLst/>
          </a:prstGeom>
        </p:spPr>
      </p:pic>
    </p:spTree>
    <p:extLst>
      <p:ext uri="{BB962C8B-B14F-4D97-AF65-F5344CB8AC3E}">
        <p14:creationId xmlns:p14="http://schemas.microsoft.com/office/powerpoint/2010/main" val="3858738196"/>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75710" y="260067"/>
            <a:ext cx="6377940" cy="1293028"/>
          </a:xfrm>
        </p:spPr>
        <p:txBody>
          <a:bodyPr/>
          <a:lstStyle/>
          <a:p>
            <a:r>
              <a:rPr lang="en-US" dirty="0"/>
              <a:t>2 categories of People</a:t>
            </a:r>
          </a:p>
        </p:txBody>
      </p:sp>
      <p:sp>
        <p:nvSpPr>
          <p:cNvPr id="3" name="Content Placeholder 2"/>
          <p:cNvSpPr>
            <a:spLocks noGrp="1"/>
          </p:cNvSpPr>
          <p:nvPr>
            <p:ph idx="1"/>
          </p:nvPr>
        </p:nvSpPr>
        <p:spPr>
          <a:xfrm>
            <a:off x="882032" y="1490750"/>
            <a:ext cx="9271618" cy="4727171"/>
          </a:xfrm>
        </p:spPr>
        <p:txBody>
          <a:bodyPr>
            <a:normAutofit/>
          </a:bodyPr>
          <a:lstStyle/>
          <a:p>
            <a:r>
              <a:rPr lang="en-US" sz="3200" b="1" dirty="0"/>
              <a:t>Problem Bringers (PB)</a:t>
            </a:r>
          </a:p>
          <a:p>
            <a:pPr lvl="1"/>
            <a:r>
              <a:rPr lang="en-US" sz="2800" dirty="0"/>
              <a:t>Ask a </a:t>
            </a:r>
            <a:r>
              <a:rPr lang="en-US" sz="2800" b="1" dirty="0"/>
              <a:t>PB</a:t>
            </a:r>
            <a:r>
              <a:rPr lang="en-US" sz="2800" dirty="0"/>
              <a:t> about a problem and all you will hear about is the problem.</a:t>
            </a:r>
          </a:p>
          <a:p>
            <a:pPr marL="342900" lvl="1" indent="0">
              <a:buNone/>
            </a:pPr>
            <a:r>
              <a:rPr lang="en-US" sz="825" dirty="0"/>
              <a:t> </a:t>
            </a:r>
          </a:p>
          <a:p>
            <a:r>
              <a:rPr lang="en-US" sz="3200" b="1" dirty="0"/>
              <a:t>Problem Solvers (PS)</a:t>
            </a:r>
          </a:p>
          <a:p>
            <a:pPr lvl="1"/>
            <a:r>
              <a:rPr lang="en-US" sz="2800" dirty="0"/>
              <a:t>Ask a </a:t>
            </a:r>
            <a:r>
              <a:rPr lang="en-US" sz="2800" b="1" dirty="0"/>
              <a:t>PS </a:t>
            </a:r>
            <a:r>
              <a:rPr lang="en-US" sz="2800" dirty="0"/>
              <a:t>about a problem, and you will hear about the problem, but you’ll also hear some potential solutions.</a:t>
            </a:r>
          </a:p>
          <a:p>
            <a:pPr lvl="1"/>
            <a:r>
              <a:rPr lang="en-US" sz="2800" i="1" dirty="0"/>
              <a:t>(Because </a:t>
            </a:r>
            <a:r>
              <a:rPr lang="en-US" sz="2800" b="1" i="1" dirty="0"/>
              <a:t>PS</a:t>
            </a:r>
            <a:r>
              <a:rPr lang="en-US" sz="2800" i="1" dirty="0"/>
              <a:t> can’t even think of a problem without instantly generating possible solutions) </a:t>
            </a:r>
          </a:p>
        </p:txBody>
      </p:sp>
      <p:sp>
        <p:nvSpPr>
          <p:cNvPr id="4" name="Footer Placeholder 3">
            <a:extLst>
              <a:ext uri="{FF2B5EF4-FFF2-40B4-BE49-F238E27FC236}">
                <a16:creationId xmlns:a16="http://schemas.microsoft.com/office/drawing/2014/main" id="{8B00728A-2D0A-477E-8892-39E0E42C43F6}"/>
              </a:ext>
            </a:extLst>
          </p:cNvPr>
          <p:cNvSpPr>
            <a:spLocks noGrp="1"/>
          </p:cNvSpPr>
          <p:nvPr>
            <p:ph type="ftr" sz="quarter" idx="11"/>
          </p:nvPr>
        </p:nvSpPr>
        <p:spPr/>
        <p:txBody>
          <a:bodyPr/>
          <a:lstStyle/>
          <a:p>
            <a:endParaRPr lang="en-US">
              <a:solidFill>
                <a:prstClr val="white">
                  <a:tint val="75000"/>
                </a:prstClr>
              </a:solidFill>
              <a:latin typeface="Century Gothic" panose="020B0502020202020204"/>
            </a:endParaRPr>
          </a:p>
        </p:txBody>
      </p:sp>
    </p:spTree>
    <p:extLst>
      <p:ext uri="{BB962C8B-B14F-4D97-AF65-F5344CB8AC3E}">
        <p14:creationId xmlns:p14="http://schemas.microsoft.com/office/powerpoint/2010/main" val="3672959103"/>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B6CD43-DB9C-45DF-B26E-43961393BB70}"/>
              </a:ext>
            </a:extLst>
          </p:cNvPr>
          <p:cNvSpPr>
            <a:spLocks noGrp="1"/>
          </p:cNvSpPr>
          <p:nvPr>
            <p:ph type="title"/>
          </p:nvPr>
        </p:nvSpPr>
        <p:spPr>
          <a:xfrm>
            <a:off x="3409171" y="178918"/>
            <a:ext cx="7263281" cy="1399030"/>
          </a:xfrm>
        </p:spPr>
        <p:txBody>
          <a:bodyPr>
            <a:normAutofit/>
          </a:bodyPr>
          <a:lstStyle/>
          <a:p>
            <a:r>
              <a:rPr lang="en-US" sz="3600" dirty="0"/>
              <a:t>STOP Asking these Questions</a:t>
            </a:r>
            <a:br>
              <a:rPr lang="en-US" dirty="0"/>
            </a:br>
            <a:r>
              <a:rPr lang="en-US" sz="2025" dirty="0">
                <a:solidFill>
                  <a:schemeClr val="accent2">
                    <a:lumMod val="60000"/>
                    <a:lumOff val="40000"/>
                  </a:schemeClr>
                </a:solidFill>
              </a:rPr>
              <a:t>https://www.youtube.com/watch?v=DeyGZix4wuQ</a:t>
            </a:r>
          </a:p>
        </p:txBody>
      </p:sp>
      <p:pic>
        <p:nvPicPr>
          <p:cNvPr id="4" name="Interview Questions You Should Stop Asking-Mark Murphy">
            <a:hlinkClick r:id="" action="ppaction://media"/>
            <a:extLst>
              <a:ext uri="{FF2B5EF4-FFF2-40B4-BE49-F238E27FC236}">
                <a16:creationId xmlns:a16="http://schemas.microsoft.com/office/drawing/2014/main" id="{8D113E61-1DAB-4F5C-B7F0-66EC26341CF3}"/>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953122" y="1378461"/>
            <a:ext cx="9047727" cy="5085373"/>
          </a:xfrm>
          <a:prstGeom prst="rect">
            <a:avLst/>
          </a:prstGeom>
        </p:spPr>
      </p:pic>
    </p:spTree>
    <p:extLst>
      <p:ext uri="{BB962C8B-B14F-4D97-AF65-F5344CB8AC3E}">
        <p14:creationId xmlns:p14="http://schemas.microsoft.com/office/powerpoint/2010/main" val="743189801"/>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947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53000" y="412693"/>
            <a:ext cx="6457950" cy="969771"/>
          </a:xfrm>
        </p:spPr>
        <p:txBody>
          <a:bodyPr>
            <a:normAutofit fontScale="90000"/>
          </a:bodyPr>
          <a:lstStyle/>
          <a:p>
            <a:r>
              <a:rPr lang="en-US" b="1" dirty="0"/>
              <a:t>Bad Interview Questions</a:t>
            </a:r>
          </a:p>
        </p:txBody>
      </p:sp>
      <p:sp>
        <p:nvSpPr>
          <p:cNvPr id="3" name="Content Placeholder 2"/>
          <p:cNvSpPr>
            <a:spLocks noGrp="1"/>
          </p:cNvSpPr>
          <p:nvPr>
            <p:ph idx="1"/>
          </p:nvPr>
        </p:nvSpPr>
        <p:spPr>
          <a:xfrm>
            <a:off x="571500" y="1382464"/>
            <a:ext cx="11258549" cy="4710544"/>
          </a:xfrm>
        </p:spPr>
        <p:txBody>
          <a:bodyPr>
            <a:normAutofit fontScale="92500" lnSpcReduction="10000"/>
          </a:bodyPr>
          <a:lstStyle/>
          <a:p>
            <a:pPr>
              <a:buClr>
                <a:schemeClr val="accent2">
                  <a:lumMod val="60000"/>
                  <a:lumOff val="40000"/>
                </a:schemeClr>
              </a:buClr>
              <a:buFont typeface="Wingdings" panose="05000000000000000000" pitchFamily="2" charset="2"/>
              <a:buChar char="Ø"/>
            </a:pPr>
            <a:r>
              <a:rPr lang="en-US" sz="2800" b="1" dirty="0"/>
              <a:t>Ask No Illegal questions!  </a:t>
            </a:r>
          </a:p>
          <a:p>
            <a:pPr lvl="1">
              <a:buClr>
                <a:schemeClr val="accent2">
                  <a:lumMod val="60000"/>
                  <a:lumOff val="40000"/>
                </a:schemeClr>
              </a:buClr>
              <a:buFont typeface="Wingdings" panose="05000000000000000000" pitchFamily="2" charset="2"/>
              <a:buChar char="Ø"/>
            </a:pPr>
            <a:r>
              <a:rPr lang="en-US" sz="2800" dirty="0"/>
              <a:t>NEVER ask questions about </a:t>
            </a:r>
            <a:r>
              <a:rPr lang="en-US" sz="2800" b="1" i="1" dirty="0"/>
              <a:t>Race, Color, Religion, Sex (Gender or Sexual Orientation), National Origin, Age or Disability</a:t>
            </a:r>
            <a:r>
              <a:rPr lang="en-US" sz="2800" dirty="0"/>
              <a:t>.</a:t>
            </a:r>
          </a:p>
          <a:p>
            <a:pPr lvl="1">
              <a:buClr>
                <a:schemeClr val="accent2">
                  <a:lumMod val="60000"/>
                  <a:lumOff val="40000"/>
                </a:schemeClr>
              </a:buClr>
              <a:buFont typeface="Wingdings" panose="05000000000000000000" pitchFamily="2" charset="2"/>
              <a:buChar char="Ø"/>
            </a:pPr>
            <a:endParaRPr lang="en-US" sz="2100" dirty="0"/>
          </a:p>
          <a:p>
            <a:pPr>
              <a:buClr>
                <a:schemeClr val="accent2">
                  <a:lumMod val="60000"/>
                  <a:lumOff val="40000"/>
                </a:schemeClr>
              </a:buClr>
              <a:buFont typeface="Wingdings" panose="05000000000000000000" pitchFamily="2" charset="2"/>
              <a:buChar char="Ø"/>
            </a:pPr>
            <a:r>
              <a:rPr lang="en-US" sz="2800" b="1" dirty="0"/>
              <a:t>Ask no questions that get a “Canned (Rehearsed)” answer!</a:t>
            </a:r>
          </a:p>
          <a:p>
            <a:pPr lvl="1">
              <a:buClr>
                <a:schemeClr val="accent2">
                  <a:lumMod val="60000"/>
                  <a:lumOff val="40000"/>
                </a:schemeClr>
              </a:buClr>
              <a:buFont typeface="Wingdings" panose="05000000000000000000" pitchFamily="2" charset="2"/>
              <a:buChar char="Ø"/>
            </a:pPr>
            <a:r>
              <a:rPr lang="en-US" sz="2800" dirty="0"/>
              <a:t>Tell me about yourself.</a:t>
            </a:r>
          </a:p>
          <a:p>
            <a:pPr lvl="1">
              <a:buClr>
                <a:schemeClr val="accent2">
                  <a:lumMod val="60000"/>
                  <a:lumOff val="40000"/>
                </a:schemeClr>
              </a:buClr>
              <a:buFont typeface="Wingdings" panose="05000000000000000000" pitchFamily="2" charset="2"/>
              <a:buChar char="Ø"/>
            </a:pPr>
            <a:r>
              <a:rPr lang="en-US" sz="2800" dirty="0"/>
              <a:t>What are your strengths?</a:t>
            </a:r>
          </a:p>
          <a:p>
            <a:pPr lvl="1">
              <a:buClr>
                <a:schemeClr val="accent2">
                  <a:lumMod val="60000"/>
                  <a:lumOff val="40000"/>
                </a:schemeClr>
              </a:buClr>
              <a:buFont typeface="Wingdings" panose="05000000000000000000" pitchFamily="2" charset="2"/>
              <a:buChar char="Ø"/>
            </a:pPr>
            <a:r>
              <a:rPr lang="en-US" sz="2800" dirty="0"/>
              <a:t>What are your weaknesses?</a:t>
            </a:r>
          </a:p>
          <a:p>
            <a:pPr lvl="1">
              <a:buClr>
                <a:schemeClr val="accent2">
                  <a:lumMod val="60000"/>
                  <a:lumOff val="40000"/>
                </a:schemeClr>
              </a:buClr>
              <a:buFont typeface="Wingdings" panose="05000000000000000000" pitchFamily="2" charset="2"/>
              <a:buChar char="Ø"/>
            </a:pPr>
            <a:r>
              <a:rPr lang="en-US" sz="2800" dirty="0"/>
              <a:t>What would you do if… </a:t>
            </a:r>
            <a:r>
              <a:rPr lang="en-US" sz="2800" i="1" dirty="0"/>
              <a:t>(Hypothetical)</a:t>
            </a:r>
          </a:p>
          <a:p>
            <a:pPr lvl="1">
              <a:buClr>
                <a:schemeClr val="accent2">
                  <a:lumMod val="60000"/>
                  <a:lumOff val="40000"/>
                </a:schemeClr>
              </a:buClr>
              <a:buFont typeface="Wingdings" panose="05000000000000000000" pitchFamily="2" charset="2"/>
              <a:buChar char="Ø"/>
            </a:pPr>
            <a:endParaRPr lang="en-US" sz="2100" dirty="0"/>
          </a:p>
          <a:p>
            <a:pPr>
              <a:buClr>
                <a:schemeClr val="accent2">
                  <a:lumMod val="60000"/>
                  <a:lumOff val="40000"/>
                </a:schemeClr>
              </a:buClr>
              <a:buFont typeface="Wingdings" panose="05000000000000000000" pitchFamily="2" charset="2"/>
              <a:buChar char="Ø"/>
            </a:pPr>
            <a:r>
              <a:rPr lang="en-US" sz="2800" b="1" dirty="0"/>
              <a:t>Ask no Useless questions!</a:t>
            </a:r>
          </a:p>
          <a:p>
            <a:pPr lvl="1">
              <a:buClr>
                <a:schemeClr val="accent2">
                  <a:lumMod val="60000"/>
                  <a:lumOff val="40000"/>
                </a:schemeClr>
              </a:buClr>
              <a:buFont typeface="Wingdings" panose="05000000000000000000" pitchFamily="2" charset="2"/>
              <a:buChar char="Ø"/>
            </a:pPr>
            <a:r>
              <a:rPr lang="en-US" sz="2800" dirty="0"/>
              <a:t>If you were a tree, what tree would you be?</a:t>
            </a:r>
          </a:p>
          <a:p>
            <a:endParaRPr lang="en-US" dirty="0"/>
          </a:p>
        </p:txBody>
      </p:sp>
      <p:sp>
        <p:nvSpPr>
          <p:cNvPr id="4" name="Footer Placeholder 3">
            <a:extLst>
              <a:ext uri="{FF2B5EF4-FFF2-40B4-BE49-F238E27FC236}">
                <a16:creationId xmlns:a16="http://schemas.microsoft.com/office/drawing/2014/main" id="{7AFB450E-D711-4B20-BFE7-5529606BBB28}"/>
              </a:ext>
            </a:extLst>
          </p:cNvPr>
          <p:cNvSpPr>
            <a:spLocks noGrp="1"/>
          </p:cNvSpPr>
          <p:nvPr>
            <p:ph type="ftr" sz="quarter" idx="11"/>
          </p:nvPr>
        </p:nvSpPr>
        <p:spPr/>
        <p:txBody>
          <a:bodyPr/>
          <a:lstStyle/>
          <a:p>
            <a:endParaRPr lang="en-US">
              <a:solidFill>
                <a:prstClr val="white">
                  <a:tint val="75000"/>
                </a:prstClr>
              </a:solidFill>
              <a:latin typeface="Century Gothic" panose="020B0502020202020204"/>
            </a:endParaRPr>
          </a:p>
        </p:txBody>
      </p:sp>
    </p:spTree>
    <p:extLst>
      <p:ext uri="{BB962C8B-B14F-4D97-AF65-F5344CB8AC3E}">
        <p14:creationId xmlns:p14="http://schemas.microsoft.com/office/powerpoint/2010/main" val="714608223"/>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12920" y="550522"/>
            <a:ext cx="6457950" cy="969771"/>
          </a:xfrm>
        </p:spPr>
        <p:txBody>
          <a:bodyPr>
            <a:normAutofit fontScale="90000"/>
          </a:bodyPr>
          <a:lstStyle/>
          <a:p>
            <a:r>
              <a:rPr lang="en-US" b="1" dirty="0"/>
              <a:t>Bad Interview Questions</a:t>
            </a:r>
            <a:br>
              <a:rPr lang="en-US" dirty="0"/>
            </a:br>
            <a:r>
              <a:rPr lang="en-US" sz="2400" dirty="0"/>
              <a:t>(Continued)</a:t>
            </a:r>
          </a:p>
        </p:txBody>
      </p:sp>
      <p:sp>
        <p:nvSpPr>
          <p:cNvPr id="3" name="Content Placeholder 2"/>
          <p:cNvSpPr>
            <a:spLocks noGrp="1"/>
          </p:cNvSpPr>
          <p:nvPr>
            <p:ph idx="1"/>
          </p:nvPr>
        </p:nvSpPr>
        <p:spPr>
          <a:xfrm>
            <a:off x="906780" y="1520293"/>
            <a:ext cx="9361170" cy="4835552"/>
          </a:xfrm>
        </p:spPr>
        <p:txBody>
          <a:bodyPr>
            <a:normAutofit/>
          </a:bodyPr>
          <a:lstStyle/>
          <a:p>
            <a:pPr marL="0" indent="0">
              <a:buNone/>
            </a:pPr>
            <a:r>
              <a:rPr lang="en-US" sz="3200" b="1" i="1" u="sng" dirty="0"/>
              <a:t>Never </a:t>
            </a:r>
            <a:r>
              <a:rPr lang="en-US" sz="3200" b="1" dirty="0"/>
              <a:t>ask Leading Questions!</a:t>
            </a:r>
          </a:p>
          <a:p>
            <a:pPr marL="342900" lvl="1" indent="0">
              <a:buNone/>
            </a:pPr>
            <a:endParaRPr lang="en-US" sz="2250" dirty="0"/>
          </a:p>
          <a:p>
            <a:pPr marL="342900" lvl="1" indent="0">
              <a:buNone/>
            </a:pPr>
            <a:r>
              <a:rPr lang="en-US" sz="2400" dirty="0"/>
              <a:t>Listen, our city culture is highly collaborative and really based around teamwork.  So tell me about your teamwork skills.</a:t>
            </a:r>
          </a:p>
          <a:p>
            <a:pPr marL="342900" lvl="1" indent="0">
              <a:buNone/>
            </a:pPr>
            <a:endParaRPr lang="en-US" sz="2400" dirty="0"/>
          </a:p>
          <a:p>
            <a:pPr marL="342900" lvl="1" indent="0">
              <a:buNone/>
            </a:pPr>
            <a:r>
              <a:rPr lang="en-US" sz="2400" dirty="0"/>
              <a:t>Could you tell me about a time when you had to balance competing priorities and did so successfully. </a:t>
            </a:r>
          </a:p>
          <a:p>
            <a:pPr marL="342900" lvl="1" indent="0">
              <a:buNone/>
            </a:pPr>
            <a:endParaRPr lang="en-US" sz="2400" dirty="0"/>
          </a:p>
          <a:p>
            <a:pPr marL="342900" lvl="1" indent="0">
              <a:buNone/>
            </a:pPr>
            <a:r>
              <a:rPr lang="en-US" sz="2400" dirty="0"/>
              <a:t>Could you tell me about a conflict with a coworker and how you resolved it.  </a:t>
            </a:r>
          </a:p>
          <a:p>
            <a:pPr lvl="1"/>
            <a:endParaRPr lang="en-US" dirty="0"/>
          </a:p>
          <a:p>
            <a:pPr lvl="1"/>
            <a:endParaRPr lang="en-US" dirty="0"/>
          </a:p>
          <a:p>
            <a:pPr lvl="1"/>
            <a:endParaRPr lang="en-US" dirty="0"/>
          </a:p>
          <a:p>
            <a:pPr lvl="1"/>
            <a:endParaRPr lang="en-US" dirty="0"/>
          </a:p>
          <a:p>
            <a:pPr lvl="1"/>
            <a:endParaRPr lang="en-US" dirty="0"/>
          </a:p>
          <a:p>
            <a:pPr lvl="1"/>
            <a:endParaRPr lang="en-US" dirty="0"/>
          </a:p>
          <a:p>
            <a:pPr lvl="1"/>
            <a:endParaRPr lang="en-US" dirty="0"/>
          </a:p>
          <a:p>
            <a:pPr lvl="1"/>
            <a:endParaRPr lang="en-US" dirty="0"/>
          </a:p>
          <a:p>
            <a:pPr lvl="1"/>
            <a:endParaRPr lang="en-US" dirty="0"/>
          </a:p>
          <a:p>
            <a:pPr lvl="1"/>
            <a:endParaRPr lang="en-US" dirty="0"/>
          </a:p>
          <a:p>
            <a:pPr lvl="1"/>
            <a:endParaRPr lang="en-US" dirty="0"/>
          </a:p>
          <a:p>
            <a:pPr lvl="1"/>
            <a:endParaRPr lang="en-US" dirty="0"/>
          </a:p>
          <a:p>
            <a:pPr lvl="1"/>
            <a:endParaRPr lang="en-US" dirty="0"/>
          </a:p>
          <a:p>
            <a:pPr lvl="1"/>
            <a:endParaRPr lang="en-US" dirty="0"/>
          </a:p>
          <a:p>
            <a:pPr lvl="1"/>
            <a:endParaRPr lang="en-US" dirty="0"/>
          </a:p>
          <a:p>
            <a:pPr lvl="1"/>
            <a:endParaRPr lang="en-US" dirty="0"/>
          </a:p>
        </p:txBody>
      </p:sp>
      <p:sp>
        <p:nvSpPr>
          <p:cNvPr id="4" name="Footer Placeholder 3">
            <a:extLst>
              <a:ext uri="{FF2B5EF4-FFF2-40B4-BE49-F238E27FC236}">
                <a16:creationId xmlns:a16="http://schemas.microsoft.com/office/drawing/2014/main" id="{86CB5826-E33F-4216-B3BD-E2274B139671}"/>
              </a:ext>
            </a:extLst>
          </p:cNvPr>
          <p:cNvSpPr>
            <a:spLocks noGrp="1"/>
          </p:cNvSpPr>
          <p:nvPr>
            <p:ph type="ftr" sz="quarter" idx="11"/>
          </p:nvPr>
        </p:nvSpPr>
        <p:spPr/>
        <p:txBody>
          <a:bodyPr/>
          <a:lstStyle/>
          <a:p>
            <a:endParaRPr lang="en-US">
              <a:solidFill>
                <a:prstClr val="white">
                  <a:tint val="75000"/>
                </a:prstClr>
              </a:solidFill>
              <a:latin typeface="Century Gothic" panose="020B0502020202020204"/>
            </a:endParaRPr>
          </a:p>
        </p:txBody>
      </p:sp>
    </p:spTree>
    <p:extLst>
      <p:ext uri="{BB962C8B-B14F-4D97-AF65-F5344CB8AC3E}">
        <p14:creationId xmlns:p14="http://schemas.microsoft.com/office/powerpoint/2010/main" val="2867819751"/>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02231" y="789423"/>
            <a:ext cx="9589769" cy="969771"/>
          </a:xfrm>
        </p:spPr>
        <p:txBody>
          <a:bodyPr>
            <a:normAutofit fontScale="90000"/>
          </a:bodyPr>
          <a:lstStyle/>
          <a:p>
            <a:r>
              <a:rPr lang="en-US" b="1" dirty="0"/>
              <a:t>Creating your “Attitudinal” Questions</a:t>
            </a:r>
          </a:p>
        </p:txBody>
      </p:sp>
      <p:sp>
        <p:nvSpPr>
          <p:cNvPr id="3" name="Content Placeholder 2"/>
          <p:cNvSpPr>
            <a:spLocks noGrp="1"/>
          </p:cNvSpPr>
          <p:nvPr>
            <p:ph idx="1"/>
          </p:nvPr>
        </p:nvSpPr>
        <p:spPr>
          <a:xfrm>
            <a:off x="1157161" y="1645920"/>
            <a:ext cx="10124249" cy="4621876"/>
          </a:xfrm>
        </p:spPr>
        <p:txBody>
          <a:bodyPr>
            <a:noAutofit/>
          </a:bodyPr>
          <a:lstStyle/>
          <a:p>
            <a:pPr marL="0" indent="0">
              <a:buNone/>
            </a:pPr>
            <a:r>
              <a:rPr lang="en-US" sz="2800" b="1" dirty="0"/>
              <a:t>4 Step Process:</a:t>
            </a:r>
          </a:p>
          <a:p>
            <a:pPr marL="342900" indent="-342900">
              <a:buAutoNum type="arabicParenR"/>
            </a:pPr>
            <a:r>
              <a:rPr lang="en-US" sz="2800" dirty="0"/>
              <a:t>Pick one of your High Performer Attributes</a:t>
            </a:r>
          </a:p>
          <a:p>
            <a:pPr marL="342900" indent="-342900">
              <a:buAutoNum type="arabicParenR"/>
            </a:pPr>
            <a:r>
              <a:rPr lang="en-US" sz="2800" dirty="0"/>
              <a:t>Identify a “Differential Situation” that would show that attribute</a:t>
            </a:r>
          </a:p>
          <a:p>
            <a:pPr marL="342900" indent="-342900">
              <a:buAutoNum type="arabicParenR"/>
            </a:pPr>
            <a:r>
              <a:rPr lang="en-US" sz="2800" dirty="0"/>
              <a:t>Begin the question by asking: “Could you tell me about a time you…” (Then insert the situation you identified)</a:t>
            </a:r>
          </a:p>
          <a:p>
            <a:pPr marL="342900" indent="-342900">
              <a:buAutoNum type="arabicParenR"/>
            </a:pPr>
            <a:r>
              <a:rPr lang="en-US" sz="2800" dirty="0"/>
              <a:t>Leave the Question Hanging.  (</a:t>
            </a:r>
            <a:r>
              <a:rPr lang="en-US" sz="2800" i="1" dirty="0"/>
              <a:t>Never hint </a:t>
            </a:r>
            <a:r>
              <a:rPr lang="en-US" sz="2800" dirty="0"/>
              <a:t>at the correct answer; leave it hanging.)</a:t>
            </a:r>
          </a:p>
          <a:p>
            <a:pPr marL="0" indent="0">
              <a:buNone/>
            </a:pPr>
            <a:r>
              <a:rPr lang="en-US" sz="2800" b="1" i="1" dirty="0"/>
              <a:t>  </a:t>
            </a:r>
          </a:p>
          <a:p>
            <a:pPr marL="0" indent="0">
              <a:buNone/>
            </a:pPr>
            <a:r>
              <a:rPr lang="en-US" sz="2800" b="1" i="1" dirty="0"/>
              <a:t>Tip</a:t>
            </a:r>
            <a:r>
              <a:rPr lang="en-US" sz="2800" i="1" dirty="0"/>
              <a:t>: 5 or 6 questions is all you need for a 1 hour interview.  </a:t>
            </a:r>
          </a:p>
        </p:txBody>
      </p:sp>
      <p:sp>
        <p:nvSpPr>
          <p:cNvPr id="4" name="Footer Placeholder 3">
            <a:extLst>
              <a:ext uri="{FF2B5EF4-FFF2-40B4-BE49-F238E27FC236}">
                <a16:creationId xmlns:a16="http://schemas.microsoft.com/office/drawing/2014/main" id="{16608362-AFC4-4A1D-946E-BD9DB08A6A8E}"/>
              </a:ext>
            </a:extLst>
          </p:cNvPr>
          <p:cNvSpPr>
            <a:spLocks noGrp="1"/>
          </p:cNvSpPr>
          <p:nvPr>
            <p:ph type="ftr" sz="quarter" idx="11"/>
          </p:nvPr>
        </p:nvSpPr>
        <p:spPr/>
        <p:txBody>
          <a:bodyPr/>
          <a:lstStyle/>
          <a:p>
            <a:endParaRPr lang="en-US">
              <a:solidFill>
                <a:prstClr val="white">
                  <a:tint val="75000"/>
                </a:prstClr>
              </a:solidFill>
              <a:latin typeface="Century Gothic" panose="020B0502020202020204"/>
            </a:endParaRPr>
          </a:p>
        </p:txBody>
      </p:sp>
    </p:spTree>
    <p:extLst>
      <p:ext uri="{BB962C8B-B14F-4D97-AF65-F5344CB8AC3E}">
        <p14:creationId xmlns:p14="http://schemas.microsoft.com/office/powerpoint/2010/main" val="1973253107"/>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211830" y="2364723"/>
            <a:ext cx="6606540" cy="1815882"/>
          </a:xfrm>
          <a:prstGeom prst="rect">
            <a:avLst/>
          </a:prstGeom>
          <a:noFill/>
          <a:ln w="25400">
            <a:solidFill>
              <a:schemeClr val="accent2">
                <a:lumMod val="75000"/>
              </a:schemeClr>
            </a:solidFill>
          </a:ln>
        </p:spPr>
        <p:txBody>
          <a:bodyPr wrap="square" rtlCol="0">
            <a:spAutoFit/>
          </a:bodyPr>
          <a:lstStyle/>
          <a:p>
            <a:pPr defTabSz="685800" fontAlgn="base">
              <a:spcBef>
                <a:spcPct val="0"/>
              </a:spcBef>
              <a:spcAft>
                <a:spcPct val="0"/>
              </a:spcAft>
              <a:defRPr/>
            </a:pPr>
            <a:r>
              <a:rPr lang="en-US" sz="2800" b="1" dirty="0">
                <a:latin typeface="Comic Sans MS" pitchFamily="66" charset="0"/>
                <a:cs typeface="Arial" pitchFamily="34" charset="0"/>
              </a:rPr>
              <a:t>Providing liability, property and workers’ compensation coverages, plus risk management and supervisor training and legal services</a:t>
            </a:r>
            <a:endParaRPr lang="en-US" sz="2800" b="1" u="sng" dirty="0">
              <a:solidFill>
                <a:prstClr val="white"/>
              </a:solidFill>
              <a:latin typeface="Comic Sans MS" pitchFamily="66" charset="0"/>
              <a:cs typeface="Arial" pitchFamily="34" charset="0"/>
            </a:endParaRPr>
          </a:p>
        </p:txBody>
      </p:sp>
      <p:sp>
        <p:nvSpPr>
          <p:cNvPr id="13" name="Oval 12"/>
          <p:cNvSpPr/>
          <p:nvPr/>
        </p:nvSpPr>
        <p:spPr>
          <a:xfrm>
            <a:off x="4334130" y="4410617"/>
            <a:ext cx="4124069" cy="902971"/>
          </a:xfrm>
          <a:prstGeom prst="ellipse">
            <a:avLst/>
          </a:prstGeom>
          <a:solidFill>
            <a:srgbClr val="FFFF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base">
              <a:spcBef>
                <a:spcPct val="0"/>
              </a:spcBef>
              <a:spcAft>
                <a:spcPct val="0"/>
              </a:spcAft>
              <a:defRPr/>
            </a:pPr>
            <a:r>
              <a:rPr lang="en-US" sz="2800" b="1" u="sng" dirty="0">
                <a:solidFill>
                  <a:srgbClr val="0049DA"/>
                </a:solidFill>
                <a:latin typeface="Arial" pitchFamily="34" charset="0"/>
                <a:cs typeface="Arial" pitchFamily="34" charset="0"/>
              </a:rPr>
              <a:t>www.omag.org</a:t>
            </a:r>
          </a:p>
        </p:txBody>
      </p:sp>
      <p:pic>
        <p:nvPicPr>
          <p:cNvPr id="16" name="Picture 15" descr="FindUs.png"/>
          <p:cNvPicPr>
            <a:picLocks noChangeAspect="1"/>
          </p:cNvPicPr>
          <p:nvPr/>
        </p:nvPicPr>
        <p:blipFill>
          <a:blip r:embed="rId3" cstate="print"/>
          <a:stretch>
            <a:fillRect/>
          </a:stretch>
        </p:blipFill>
        <p:spPr>
          <a:xfrm>
            <a:off x="4512179" y="5556467"/>
            <a:ext cx="3946021" cy="569366"/>
          </a:xfrm>
          <a:prstGeom prst="rect">
            <a:avLst/>
          </a:prstGeom>
        </p:spPr>
      </p:pic>
      <p:sp>
        <p:nvSpPr>
          <p:cNvPr id="2" name="Footer Placeholder 1">
            <a:extLst>
              <a:ext uri="{FF2B5EF4-FFF2-40B4-BE49-F238E27FC236}">
                <a16:creationId xmlns:a16="http://schemas.microsoft.com/office/drawing/2014/main" id="{9CC1A9F1-3C8C-444B-8B25-3C8825CD0412}"/>
              </a:ext>
            </a:extLst>
          </p:cNvPr>
          <p:cNvSpPr>
            <a:spLocks noGrp="1"/>
          </p:cNvSpPr>
          <p:nvPr>
            <p:ph type="ftr" sz="quarter" idx="11"/>
          </p:nvPr>
        </p:nvSpPr>
        <p:spPr/>
        <p:txBody>
          <a:bodyPr/>
          <a:lstStyle/>
          <a:p>
            <a:endParaRPr lang="en-US">
              <a:solidFill>
                <a:prstClr val="white">
                  <a:tint val="75000"/>
                </a:prstClr>
              </a:solidFill>
              <a:latin typeface="Century Gothic" panose="020B0502020202020204"/>
            </a:endParaRPr>
          </a:p>
        </p:txBody>
      </p:sp>
      <p:pic>
        <p:nvPicPr>
          <p:cNvPr id="6" name="Picture 5">
            <a:extLst>
              <a:ext uri="{FF2B5EF4-FFF2-40B4-BE49-F238E27FC236}">
                <a16:creationId xmlns:a16="http://schemas.microsoft.com/office/drawing/2014/main" id="{58026ECE-B784-4E42-86FF-AB973429592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39148" y="1291070"/>
            <a:ext cx="4051643" cy="877856"/>
          </a:xfrm>
          <a:prstGeom prst="rect">
            <a:avLst/>
          </a:prstGeom>
        </p:spPr>
      </p:pic>
    </p:spTree>
    <p:extLst>
      <p:ext uri="{BB962C8B-B14F-4D97-AF65-F5344CB8AC3E}">
        <p14:creationId xmlns:p14="http://schemas.microsoft.com/office/powerpoint/2010/main" val="787884385"/>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DD0101-2D57-47F4-9A0E-B4EB015D7FF2}"/>
              </a:ext>
            </a:extLst>
          </p:cNvPr>
          <p:cNvSpPr>
            <a:spLocks noGrp="1"/>
          </p:cNvSpPr>
          <p:nvPr>
            <p:ph type="title"/>
          </p:nvPr>
        </p:nvSpPr>
        <p:spPr>
          <a:xfrm>
            <a:off x="3327576" y="376628"/>
            <a:ext cx="8721670" cy="1293028"/>
          </a:xfrm>
        </p:spPr>
        <p:txBody>
          <a:bodyPr>
            <a:noAutofit/>
          </a:bodyPr>
          <a:lstStyle/>
          <a:p>
            <a:r>
              <a:rPr lang="en-US" sz="3200" dirty="0"/>
              <a:t>Beginning the Coachability question</a:t>
            </a:r>
            <a:br>
              <a:rPr lang="en-US" sz="3200" dirty="0"/>
            </a:br>
            <a:r>
              <a:rPr lang="en-US" sz="2400" dirty="0">
                <a:solidFill>
                  <a:schemeClr val="accent2">
                    <a:lumMod val="60000"/>
                    <a:lumOff val="40000"/>
                  </a:schemeClr>
                </a:solidFill>
              </a:rPr>
              <a:t>https://www.youtube.com/watch?v=6k8yhZYIDa4</a:t>
            </a:r>
          </a:p>
        </p:txBody>
      </p:sp>
      <p:pic>
        <p:nvPicPr>
          <p:cNvPr id="4" name="Hiring-Coachability Question_Mark Murphy">
            <a:hlinkClick r:id="" action="ppaction://media"/>
            <a:extLst>
              <a:ext uri="{FF2B5EF4-FFF2-40B4-BE49-F238E27FC236}">
                <a16:creationId xmlns:a16="http://schemas.microsoft.com/office/drawing/2014/main" id="{99EFD438-6E8E-4269-B3FF-4A8518E58214}"/>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731272" y="1539224"/>
            <a:ext cx="9275605" cy="4838858"/>
          </a:xfrm>
          <a:prstGeom prst="rect">
            <a:avLst/>
          </a:prstGeom>
        </p:spPr>
      </p:pic>
    </p:spTree>
    <p:extLst>
      <p:ext uri="{BB962C8B-B14F-4D97-AF65-F5344CB8AC3E}">
        <p14:creationId xmlns:p14="http://schemas.microsoft.com/office/powerpoint/2010/main" val="1072037997"/>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493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45138" y="461768"/>
            <a:ext cx="8662052" cy="971045"/>
          </a:xfrm>
        </p:spPr>
        <p:txBody>
          <a:bodyPr>
            <a:normAutofit fontScale="90000"/>
          </a:bodyPr>
          <a:lstStyle/>
          <a:p>
            <a:r>
              <a:rPr lang="en-US" i="1" dirty="0"/>
              <a:t>Add: </a:t>
            </a:r>
            <a:r>
              <a:rPr lang="en-US" b="1" dirty="0"/>
              <a:t>The Coachability Question</a:t>
            </a:r>
          </a:p>
        </p:txBody>
      </p:sp>
      <p:sp>
        <p:nvSpPr>
          <p:cNvPr id="3" name="Content Placeholder 2"/>
          <p:cNvSpPr>
            <a:spLocks noGrp="1"/>
          </p:cNvSpPr>
          <p:nvPr>
            <p:ph idx="1"/>
          </p:nvPr>
        </p:nvSpPr>
        <p:spPr>
          <a:xfrm>
            <a:off x="838200" y="1432813"/>
            <a:ext cx="10820400" cy="4899310"/>
          </a:xfrm>
        </p:spPr>
        <p:txBody>
          <a:bodyPr>
            <a:noAutofit/>
          </a:bodyPr>
          <a:lstStyle/>
          <a:p>
            <a:pPr marL="342900" indent="-342900">
              <a:buFont typeface="+mj-lt"/>
              <a:buAutoNum type="arabicParenR"/>
            </a:pPr>
            <a:r>
              <a:rPr lang="en-US" sz="2800" dirty="0"/>
              <a:t>What was your boss’s name?  Please spell the full name.</a:t>
            </a:r>
          </a:p>
          <a:p>
            <a:pPr marL="342900" indent="-342900">
              <a:buFont typeface="+mj-lt"/>
              <a:buAutoNum type="arabicParenR"/>
            </a:pPr>
            <a:r>
              <a:rPr lang="en-US" sz="2800" dirty="0"/>
              <a:t>Tell me about </a:t>
            </a:r>
            <a:r>
              <a:rPr lang="en-US" sz="2800" u="sng" dirty="0"/>
              <a:t>__(Name)__ </a:t>
            </a:r>
            <a:r>
              <a:rPr lang="en-US" sz="2800" dirty="0"/>
              <a:t>as a boss.</a:t>
            </a:r>
          </a:p>
          <a:p>
            <a:pPr marL="342900" indent="-342900">
              <a:buFont typeface="+mj-lt"/>
              <a:buAutoNum type="arabicParenR"/>
            </a:pPr>
            <a:r>
              <a:rPr lang="en-US" sz="2800" dirty="0"/>
              <a:t>What’s something that you could have done (or done differently) to enhance your working relationship with </a:t>
            </a:r>
            <a:r>
              <a:rPr lang="en-US" sz="2800" u="sng" dirty="0"/>
              <a:t>___(Name)___</a:t>
            </a:r>
            <a:r>
              <a:rPr lang="en-US" sz="2800" dirty="0"/>
              <a:t>? </a:t>
            </a:r>
          </a:p>
          <a:p>
            <a:pPr marL="342900" indent="-342900">
              <a:buFont typeface="+mj-lt"/>
              <a:buAutoNum type="arabicParenR"/>
            </a:pPr>
            <a:r>
              <a:rPr lang="en-US" sz="2800" dirty="0"/>
              <a:t>When I talk to ___(Name)___, what will he or she tell me your strengths are?</a:t>
            </a:r>
          </a:p>
          <a:p>
            <a:pPr marL="342900" indent="-342900">
              <a:buFont typeface="+mj-lt"/>
              <a:buAutoNum type="arabicParenR"/>
            </a:pPr>
            <a:r>
              <a:rPr lang="en-US" sz="2800" dirty="0"/>
              <a:t>Now all people have areas where they can improve, so when I talk to ___(Name)___, what will he or she tell me about your weaknesses are?</a:t>
            </a:r>
          </a:p>
        </p:txBody>
      </p:sp>
      <p:sp>
        <p:nvSpPr>
          <p:cNvPr id="4" name="Footer Placeholder 3">
            <a:extLst>
              <a:ext uri="{FF2B5EF4-FFF2-40B4-BE49-F238E27FC236}">
                <a16:creationId xmlns:a16="http://schemas.microsoft.com/office/drawing/2014/main" id="{85A78901-099D-4035-BCE1-FD6B546F2119}"/>
              </a:ext>
            </a:extLst>
          </p:cNvPr>
          <p:cNvSpPr>
            <a:spLocks noGrp="1"/>
          </p:cNvSpPr>
          <p:nvPr>
            <p:ph type="ftr" sz="quarter" idx="11"/>
          </p:nvPr>
        </p:nvSpPr>
        <p:spPr/>
        <p:txBody>
          <a:bodyPr/>
          <a:lstStyle/>
          <a:p>
            <a:endParaRPr lang="en-US">
              <a:solidFill>
                <a:prstClr val="white">
                  <a:tint val="75000"/>
                </a:prstClr>
              </a:solidFill>
              <a:latin typeface="Century Gothic" panose="020B0502020202020204"/>
            </a:endParaRPr>
          </a:p>
        </p:txBody>
      </p:sp>
    </p:spTree>
    <p:extLst>
      <p:ext uri="{BB962C8B-B14F-4D97-AF65-F5344CB8AC3E}">
        <p14:creationId xmlns:p14="http://schemas.microsoft.com/office/powerpoint/2010/main" val="2059046665"/>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62074" y="690533"/>
            <a:ext cx="6457950" cy="971550"/>
          </a:xfrm>
        </p:spPr>
        <p:txBody>
          <a:bodyPr>
            <a:normAutofit fontScale="90000"/>
          </a:bodyPr>
          <a:lstStyle/>
          <a:p>
            <a:r>
              <a:rPr lang="en-US" b="1" dirty="0"/>
              <a:t>Listen to the words the Candidate Uses</a:t>
            </a:r>
          </a:p>
        </p:txBody>
      </p:sp>
      <p:sp>
        <p:nvSpPr>
          <p:cNvPr id="4" name="Text Placeholder 3"/>
          <p:cNvSpPr>
            <a:spLocks noGrp="1"/>
          </p:cNvSpPr>
          <p:nvPr>
            <p:ph type="body" idx="1"/>
          </p:nvPr>
        </p:nvSpPr>
        <p:spPr>
          <a:xfrm>
            <a:off x="1762793" y="1827978"/>
            <a:ext cx="3809993" cy="617934"/>
          </a:xfrm>
        </p:spPr>
        <p:txBody>
          <a:bodyPr/>
          <a:lstStyle/>
          <a:p>
            <a:pPr algn="ctr"/>
            <a:r>
              <a:rPr lang="en-US" b="1" u="sng" dirty="0"/>
              <a:t>Good Words</a:t>
            </a:r>
          </a:p>
        </p:txBody>
      </p:sp>
      <p:sp>
        <p:nvSpPr>
          <p:cNvPr id="5" name="Content Placeholder 4"/>
          <p:cNvSpPr>
            <a:spLocks noGrp="1"/>
          </p:cNvSpPr>
          <p:nvPr>
            <p:ph sz="half" idx="2"/>
          </p:nvPr>
        </p:nvSpPr>
        <p:spPr>
          <a:xfrm>
            <a:off x="1375646" y="2639989"/>
            <a:ext cx="4534911" cy="3526141"/>
          </a:xfrm>
          <a:ln>
            <a:solidFill>
              <a:schemeClr val="tx1"/>
            </a:solidFill>
          </a:ln>
        </p:spPr>
        <p:txBody>
          <a:bodyPr>
            <a:normAutofit/>
          </a:bodyPr>
          <a:lstStyle/>
          <a:p>
            <a:r>
              <a:rPr lang="en-US" b="1" dirty="0"/>
              <a:t>I, Me or We</a:t>
            </a:r>
          </a:p>
          <a:p>
            <a:r>
              <a:rPr lang="en-US" b="1" dirty="0"/>
              <a:t>Use past tense verbs (Acted, Called)</a:t>
            </a:r>
          </a:p>
          <a:p>
            <a:r>
              <a:rPr lang="en-US" b="1" dirty="0"/>
              <a:t>Positive emotions (happy, thrilled, excited)</a:t>
            </a:r>
          </a:p>
          <a:p>
            <a:r>
              <a:rPr lang="en-US" b="1" dirty="0"/>
              <a:t>Longer answers because they have more and better experience to share</a:t>
            </a:r>
          </a:p>
        </p:txBody>
      </p:sp>
      <p:sp>
        <p:nvSpPr>
          <p:cNvPr id="6" name="Text Placeholder 5"/>
          <p:cNvSpPr>
            <a:spLocks noGrp="1"/>
          </p:cNvSpPr>
          <p:nvPr>
            <p:ph type="body" sz="quarter" idx="3"/>
          </p:nvPr>
        </p:nvSpPr>
        <p:spPr>
          <a:xfrm>
            <a:off x="6291221" y="1842069"/>
            <a:ext cx="3829050" cy="617934"/>
          </a:xfrm>
        </p:spPr>
        <p:txBody>
          <a:bodyPr/>
          <a:lstStyle/>
          <a:p>
            <a:pPr algn="ctr"/>
            <a:r>
              <a:rPr lang="en-US" b="1" u="sng" dirty="0">
                <a:solidFill>
                  <a:schemeClr val="accent2">
                    <a:lumMod val="60000"/>
                    <a:lumOff val="40000"/>
                  </a:schemeClr>
                </a:solidFill>
              </a:rPr>
              <a:t>Warning Words</a:t>
            </a:r>
          </a:p>
        </p:txBody>
      </p:sp>
      <p:sp>
        <p:nvSpPr>
          <p:cNvPr id="7" name="Content Placeholder 6"/>
          <p:cNvSpPr>
            <a:spLocks noGrp="1"/>
          </p:cNvSpPr>
          <p:nvPr>
            <p:ph sz="quarter" idx="4"/>
          </p:nvPr>
        </p:nvSpPr>
        <p:spPr>
          <a:xfrm>
            <a:off x="6119771" y="2639989"/>
            <a:ext cx="4610268" cy="3526142"/>
          </a:xfrm>
          <a:ln>
            <a:solidFill>
              <a:srgbClr val="FFFF00"/>
            </a:solidFill>
          </a:ln>
        </p:spPr>
        <p:txBody>
          <a:bodyPr>
            <a:normAutofit/>
          </a:bodyPr>
          <a:lstStyle/>
          <a:p>
            <a:r>
              <a:rPr lang="en-US" b="1" dirty="0">
                <a:solidFill>
                  <a:schemeClr val="accent2">
                    <a:lumMod val="60000"/>
                    <a:lumOff val="40000"/>
                  </a:schemeClr>
                </a:solidFill>
              </a:rPr>
              <a:t>You, Your, He, She, They</a:t>
            </a:r>
          </a:p>
          <a:p>
            <a:r>
              <a:rPr lang="en-US" b="1" dirty="0">
                <a:solidFill>
                  <a:schemeClr val="accent2">
                    <a:lumMod val="60000"/>
                    <a:lumOff val="40000"/>
                  </a:schemeClr>
                </a:solidFill>
              </a:rPr>
              <a:t>Uses present tense or future tense verbs (to call, will call)</a:t>
            </a:r>
          </a:p>
          <a:p>
            <a:r>
              <a:rPr lang="en-US" b="1" dirty="0">
                <a:solidFill>
                  <a:schemeClr val="accent2">
                    <a:lumMod val="60000"/>
                    <a:lumOff val="40000"/>
                  </a:schemeClr>
                </a:solidFill>
              </a:rPr>
              <a:t>Negative emotions (Aggravated, angry, afraid, pessimistic)</a:t>
            </a:r>
          </a:p>
          <a:p>
            <a:r>
              <a:rPr lang="en-US" b="1" dirty="0">
                <a:solidFill>
                  <a:schemeClr val="accent2">
                    <a:lumMod val="60000"/>
                    <a:lumOff val="40000"/>
                  </a:schemeClr>
                </a:solidFill>
              </a:rPr>
              <a:t>No, can’t, couldn’t, didn’t</a:t>
            </a:r>
          </a:p>
          <a:p>
            <a:r>
              <a:rPr lang="en-US" b="1" dirty="0">
                <a:solidFill>
                  <a:schemeClr val="accent2">
                    <a:lumMod val="60000"/>
                    <a:lumOff val="40000"/>
                  </a:schemeClr>
                </a:solidFill>
              </a:rPr>
              <a:t>Absolutes: always, never, absolutely, unquestionably</a:t>
            </a:r>
          </a:p>
        </p:txBody>
      </p:sp>
      <p:sp>
        <p:nvSpPr>
          <p:cNvPr id="3" name="Footer Placeholder 2">
            <a:extLst>
              <a:ext uri="{FF2B5EF4-FFF2-40B4-BE49-F238E27FC236}">
                <a16:creationId xmlns:a16="http://schemas.microsoft.com/office/drawing/2014/main" id="{B6500E69-8324-425D-8379-968DAA6E8F44}"/>
              </a:ext>
            </a:extLst>
          </p:cNvPr>
          <p:cNvSpPr>
            <a:spLocks noGrp="1"/>
          </p:cNvSpPr>
          <p:nvPr>
            <p:ph type="ftr" sz="quarter" idx="11"/>
          </p:nvPr>
        </p:nvSpPr>
        <p:spPr/>
        <p:txBody>
          <a:bodyPr/>
          <a:lstStyle/>
          <a:p>
            <a:endParaRPr lang="en-US">
              <a:solidFill>
                <a:prstClr val="white">
                  <a:tint val="75000"/>
                </a:prstClr>
              </a:solidFill>
              <a:latin typeface="Century Gothic" panose="020B0502020202020204"/>
            </a:endParaRPr>
          </a:p>
        </p:txBody>
      </p:sp>
    </p:spTree>
    <p:extLst>
      <p:ext uri="{BB962C8B-B14F-4D97-AF65-F5344CB8AC3E}">
        <p14:creationId xmlns:p14="http://schemas.microsoft.com/office/powerpoint/2010/main" val="3022843752"/>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29665" y="231949"/>
            <a:ext cx="6457950" cy="969771"/>
          </a:xfrm>
        </p:spPr>
        <p:txBody>
          <a:bodyPr/>
          <a:lstStyle/>
          <a:p>
            <a:r>
              <a:rPr lang="en-US" b="1" dirty="0"/>
              <a:t>Put it All Together</a:t>
            </a:r>
          </a:p>
        </p:txBody>
      </p:sp>
      <p:sp>
        <p:nvSpPr>
          <p:cNvPr id="7" name="Content Placeholder 6"/>
          <p:cNvSpPr>
            <a:spLocks noGrp="1"/>
          </p:cNvSpPr>
          <p:nvPr>
            <p:ph idx="1"/>
          </p:nvPr>
        </p:nvSpPr>
        <p:spPr>
          <a:xfrm>
            <a:off x="1302818" y="1188292"/>
            <a:ext cx="9978592" cy="4749781"/>
          </a:xfrm>
        </p:spPr>
        <p:txBody>
          <a:bodyPr>
            <a:noAutofit/>
          </a:bodyPr>
          <a:lstStyle/>
          <a:p>
            <a:pPr>
              <a:buClr>
                <a:schemeClr val="accent2">
                  <a:lumMod val="60000"/>
                  <a:lumOff val="40000"/>
                </a:schemeClr>
              </a:buClr>
              <a:buFont typeface="Wingdings" panose="05000000000000000000" pitchFamily="2" charset="2"/>
              <a:buChar char="Ø"/>
            </a:pPr>
            <a:r>
              <a:rPr lang="en-US" sz="2800" b="1" dirty="0">
                <a:latin typeface="Arial" panose="020B0604020202020204" pitchFamily="34" charset="0"/>
                <a:cs typeface="Arial" panose="020B0604020202020204" pitchFamily="34" charset="0"/>
              </a:rPr>
              <a:t>Yes, ask about and test for the Technical Skills.  It is easy to do this.  </a:t>
            </a:r>
          </a:p>
          <a:p>
            <a:pPr>
              <a:buClr>
                <a:schemeClr val="accent2">
                  <a:lumMod val="60000"/>
                  <a:lumOff val="40000"/>
                </a:schemeClr>
              </a:buClr>
              <a:buFont typeface="Wingdings" panose="05000000000000000000" pitchFamily="2" charset="2"/>
              <a:buChar char="Ø"/>
            </a:pPr>
            <a:r>
              <a:rPr lang="en-US" sz="2800" b="1" dirty="0">
                <a:latin typeface="Arial" panose="020B0604020202020204" pitchFamily="34" charset="0"/>
                <a:cs typeface="Arial" panose="020B0604020202020204" pitchFamily="34" charset="0"/>
              </a:rPr>
              <a:t>Change your questions to assess whether they also have the right levels of </a:t>
            </a:r>
            <a:r>
              <a:rPr lang="en-US" sz="2800" b="1" u="sng" dirty="0">
                <a:latin typeface="Arial" panose="020B0604020202020204" pitchFamily="34" charset="0"/>
                <a:cs typeface="Arial" panose="020B0604020202020204" pitchFamily="34" charset="0"/>
              </a:rPr>
              <a:t>Coachability</a:t>
            </a:r>
            <a:r>
              <a:rPr lang="en-US" sz="2800" b="1" dirty="0">
                <a:latin typeface="Arial" panose="020B0604020202020204" pitchFamily="34" charset="0"/>
                <a:cs typeface="Arial" panose="020B0604020202020204" pitchFamily="34" charset="0"/>
              </a:rPr>
              <a:t>, </a:t>
            </a:r>
            <a:r>
              <a:rPr lang="en-US" sz="2800" b="1" u="sng" dirty="0">
                <a:latin typeface="Arial" panose="020B0604020202020204" pitchFamily="34" charset="0"/>
                <a:cs typeface="Arial" panose="020B0604020202020204" pitchFamily="34" charset="0"/>
              </a:rPr>
              <a:t>Emotional Intelligence</a:t>
            </a:r>
            <a:r>
              <a:rPr lang="en-US" sz="2800" b="1" dirty="0">
                <a:latin typeface="Arial" panose="020B0604020202020204" pitchFamily="34" charset="0"/>
                <a:cs typeface="Arial" panose="020B0604020202020204" pitchFamily="34" charset="0"/>
              </a:rPr>
              <a:t>, </a:t>
            </a:r>
            <a:r>
              <a:rPr lang="en-US" sz="2800" b="1" u="sng" dirty="0">
                <a:latin typeface="Arial" panose="020B0604020202020204" pitchFamily="34" charset="0"/>
                <a:cs typeface="Arial" panose="020B0604020202020204" pitchFamily="34" charset="0"/>
              </a:rPr>
              <a:t>Temperament</a:t>
            </a:r>
            <a:r>
              <a:rPr lang="en-US" sz="2800" b="1" dirty="0">
                <a:latin typeface="Arial" panose="020B0604020202020204" pitchFamily="34" charset="0"/>
                <a:cs typeface="Arial" panose="020B0604020202020204" pitchFamily="34" charset="0"/>
              </a:rPr>
              <a:t> and </a:t>
            </a:r>
            <a:r>
              <a:rPr lang="en-US" sz="2800" b="1" u="sng" dirty="0">
                <a:latin typeface="Arial" panose="020B0604020202020204" pitchFamily="34" charset="0"/>
                <a:cs typeface="Arial" panose="020B0604020202020204" pitchFamily="34" charset="0"/>
              </a:rPr>
              <a:t>Motivation</a:t>
            </a:r>
            <a:r>
              <a:rPr lang="en-US" sz="2800" b="1" dirty="0">
                <a:latin typeface="Arial" panose="020B0604020202020204" pitchFamily="34" charset="0"/>
                <a:cs typeface="Arial" panose="020B0604020202020204" pitchFamily="34" charset="0"/>
              </a:rPr>
              <a:t> to </a:t>
            </a:r>
            <a:r>
              <a:rPr lang="en-US" sz="2800" b="1" i="1" u="sng" dirty="0">
                <a:latin typeface="Arial" panose="020B0604020202020204" pitchFamily="34" charset="0"/>
                <a:cs typeface="Arial" panose="020B0604020202020204" pitchFamily="34" charset="0"/>
              </a:rPr>
              <a:t>FIT</a:t>
            </a:r>
            <a:r>
              <a:rPr lang="en-US" sz="2800" b="1" dirty="0">
                <a:latin typeface="Arial" panose="020B0604020202020204" pitchFamily="34" charset="0"/>
                <a:cs typeface="Arial" panose="020B0604020202020204" pitchFamily="34" charset="0"/>
              </a:rPr>
              <a:t> your City’s Culture.  </a:t>
            </a:r>
          </a:p>
          <a:p>
            <a:pPr>
              <a:buClr>
                <a:schemeClr val="accent2">
                  <a:lumMod val="60000"/>
                  <a:lumOff val="40000"/>
                </a:schemeClr>
              </a:buClr>
              <a:buFont typeface="Wingdings" panose="05000000000000000000" pitchFamily="2" charset="2"/>
              <a:buChar char="Ø"/>
            </a:pPr>
            <a:r>
              <a:rPr lang="en-US" sz="2800" b="1" dirty="0">
                <a:latin typeface="Arial" panose="020B0604020202020204" pitchFamily="34" charset="0"/>
                <a:cs typeface="Arial" panose="020B0604020202020204" pitchFamily="34" charset="0"/>
              </a:rPr>
              <a:t>Changing your questions to assess “attitude” will double your chance of making a “Good Hire”. </a:t>
            </a:r>
          </a:p>
          <a:p>
            <a:pPr marL="0" indent="0">
              <a:buClr>
                <a:schemeClr val="accent2">
                  <a:lumMod val="60000"/>
                  <a:lumOff val="40000"/>
                </a:schemeClr>
              </a:buClr>
              <a:buNone/>
            </a:pPr>
            <a:r>
              <a:rPr lang="en-US" sz="1100" b="1" dirty="0">
                <a:latin typeface="Arial" panose="020B0604020202020204" pitchFamily="34" charset="0"/>
                <a:cs typeface="Arial" panose="020B0604020202020204" pitchFamily="34" charset="0"/>
              </a:rPr>
              <a:t>   </a:t>
            </a:r>
          </a:p>
          <a:p>
            <a:pPr marL="0" indent="0">
              <a:buClr>
                <a:schemeClr val="accent5">
                  <a:lumMod val="60000"/>
                  <a:lumOff val="40000"/>
                </a:schemeClr>
              </a:buClr>
              <a:buNone/>
            </a:pPr>
            <a:r>
              <a:rPr lang="en-US" sz="3200" b="1" dirty="0">
                <a:latin typeface="Arial" panose="020B0604020202020204" pitchFamily="34" charset="0"/>
                <a:cs typeface="Arial" panose="020B0604020202020204" pitchFamily="34" charset="0"/>
              </a:rPr>
              <a:t>Don’t hire people and a year later answer “No” when asked: </a:t>
            </a:r>
            <a:r>
              <a:rPr lang="en-US" sz="3200" b="1" i="1" dirty="0">
                <a:latin typeface="Arial" panose="020B0604020202020204" pitchFamily="34" charset="0"/>
                <a:cs typeface="Arial" panose="020B0604020202020204" pitchFamily="34" charset="0"/>
              </a:rPr>
              <a:t>Would you hire that person again?</a:t>
            </a:r>
          </a:p>
        </p:txBody>
      </p:sp>
      <p:sp>
        <p:nvSpPr>
          <p:cNvPr id="3" name="Footer Placeholder 2">
            <a:extLst>
              <a:ext uri="{FF2B5EF4-FFF2-40B4-BE49-F238E27FC236}">
                <a16:creationId xmlns:a16="http://schemas.microsoft.com/office/drawing/2014/main" id="{56C19712-B5A6-46D6-B2ED-5B4F62609192}"/>
              </a:ext>
            </a:extLst>
          </p:cNvPr>
          <p:cNvSpPr>
            <a:spLocks noGrp="1"/>
          </p:cNvSpPr>
          <p:nvPr>
            <p:ph type="ftr" sz="quarter" idx="11"/>
          </p:nvPr>
        </p:nvSpPr>
        <p:spPr/>
        <p:txBody>
          <a:bodyPr/>
          <a:lstStyle/>
          <a:p>
            <a:endParaRPr lang="en-US">
              <a:solidFill>
                <a:prstClr val="white">
                  <a:tint val="75000"/>
                </a:prstClr>
              </a:solidFill>
              <a:latin typeface="Century Gothic" panose="020B0502020202020204"/>
            </a:endParaRPr>
          </a:p>
        </p:txBody>
      </p:sp>
    </p:spTree>
    <p:extLst>
      <p:ext uri="{BB962C8B-B14F-4D97-AF65-F5344CB8AC3E}">
        <p14:creationId xmlns:p14="http://schemas.microsoft.com/office/powerpoint/2010/main" val="390901072"/>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6605477" y="224266"/>
            <a:ext cx="4344670" cy="6496704"/>
          </a:xfrm>
          <a:prstGeom prst="rect">
            <a:avLst/>
          </a:prstGeom>
        </p:spPr>
      </p:pic>
      <p:sp>
        <p:nvSpPr>
          <p:cNvPr id="6" name="TextBox 5"/>
          <p:cNvSpPr txBox="1"/>
          <p:nvPr/>
        </p:nvSpPr>
        <p:spPr>
          <a:xfrm>
            <a:off x="1165860" y="1638669"/>
            <a:ext cx="5439617" cy="3177793"/>
          </a:xfrm>
          <a:prstGeom prst="rect">
            <a:avLst/>
          </a:prstGeom>
          <a:noFill/>
        </p:spPr>
        <p:txBody>
          <a:bodyPr wrap="square" rtlCol="0">
            <a:spAutoFit/>
          </a:bodyPr>
          <a:lstStyle/>
          <a:p>
            <a:r>
              <a:rPr lang="en-US" sz="3200" b="1" dirty="0">
                <a:latin typeface="Century Gothic" panose="020B0502020202020204"/>
              </a:rPr>
              <a:t>By Mark Murphy</a:t>
            </a:r>
          </a:p>
          <a:p>
            <a:endParaRPr lang="en-US" sz="3200" b="1" dirty="0">
              <a:latin typeface="Century Gothic" panose="020B0502020202020204"/>
            </a:endParaRPr>
          </a:p>
          <a:p>
            <a:r>
              <a:rPr lang="en-US" sz="3200" b="1" dirty="0">
                <a:latin typeface="Century Gothic" panose="020B0502020202020204"/>
              </a:rPr>
              <a:t>McGraw-Hill, 2012</a:t>
            </a:r>
          </a:p>
          <a:p>
            <a:endParaRPr lang="en-US" sz="3200" b="1" dirty="0">
              <a:latin typeface="Century Gothic" panose="020B0502020202020204"/>
            </a:endParaRPr>
          </a:p>
          <a:p>
            <a:r>
              <a:rPr lang="en-US" sz="3200" b="1" dirty="0">
                <a:solidFill>
                  <a:prstClr val="white"/>
                </a:solidFill>
                <a:latin typeface="Century Gothic" panose="020B0502020202020204"/>
                <a:hlinkClick r:id="rId4"/>
              </a:rPr>
              <a:t>www.leadershipiq.com</a:t>
            </a:r>
            <a:endParaRPr lang="en-US" sz="3200" b="1" dirty="0">
              <a:solidFill>
                <a:prstClr val="white"/>
              </a:solidFill>
              <a:latin typeface="Century Gothic" panose="020B0502020202020204"/>
            </a:endParaRPr>
          </a:p>
          <a:p>
            <a:endParaRPr lang="en-US" sz="2700" dirty="0">
              <a:solidFill>
                <a:prstClr val="white"/>
              </a:solidFill>
              <a:latin typeface="Century Gothic" panose="020B0502020202020204"/>
            </a:endParaRPr>
          </a:p>
          <a:p>
            <a:endParaRPr lang="en-US" sz="1350" dirty="0">
              <a:solidFill>
                <a:prstClr val="white"/>
              </a:solidFill>
              <a:latin typeface="Century Gothic" panose="020B0502020202020204"/>
            </a:endParaRPr>
          </a:p>
        </p:txBody>
      </p:sp>
      <p:sp>
        <p:nvSpPr>
          <p:cNvPr id="2" name="Footer Placeholder 1">
            <a:extLst>
              <a:ext uri="{FF2B5EF4-FFF2-40B4-BE49-F238E27FC236}">
                <a16:creationId xmlns:a16="http://schemas.microsoft.com/office/drawing/2014/main" id="{BD645584-0108-4167-BA02-3B0A32A4E7D2}"/>
              </a:ext>
            </a:extLst>
          </p:cNvPr>
          <p:cNvSpPr>
            <a:spLocks noGrp="1"/>
          </p:cNvSpPr>
          <p:nvPr>
            <p:ph type="ftr" sz="quarter" idx="11"/>
          </p:nvPr>
        </p:nvSpPr>
        <p:spPr/>
        <p:txBody>
          <a:bodyPr/>
          <a:lstStyle/>
          <a:p>
            <a:endParaRPr lang="en-US">
              <a:solidFill>
                <a:prstClr val="white">
                  <a:tint val="75000"/>
                </a:prstClr>
              </a:solidFill>
              <a:latin typeface="Century Gothic" panose="020B0502020202020204"/>
            </a:endParaRPr>
          </a:p>
        </p:txBody>
      </p:sp>
    </p:spTree>
    <p:extLst>
      <p:ext uri="{BB962C8B-B14F-4D97-AF65-F5344CB8AC3E}">
        <p14:creationId xmlns:p14="http://schemas.microsoft.com/office/powerpoint/2010/main" val="3408710672"/>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endParaRPr lang="en-US">
              <a:solidFill>
                <a:srgbClr val="94B6D2">
                  <a:shade val="75000"/>
                </a:srgbClr>
              </a:solidFill>
            </a:endParaRPr>
          </a:p>
        </p:txBody>
      </p:sp>
      <p:sp>
        <p:nvSpPr>
          <p:cNvPr id="2" name="Slide Number Placeholder 1"/>
          <p:cNvSpPr>
            <a:spLocks noGrp="1"/>
          </p:cNvSpPr>
          <p:nvPr>
            <p:ph type="sldNum" sz="quarter" idx="12"/>
          </p:nvPr>
        </p:nvSpPr>
        <p:spPr/>
        <p:txBody>
          <a:bodyPr/>
          <a:lstStyle/>
          <a:p>
            <a:fld id="{11EBA375-A338-43E0-BE35-F7156B2B76C2}" type="slidenum">
              <a:rPr lang="en-US" smtClean="0">
                <a:solidFill>
                  <a:srgbClr val="94B6D2">
                    <a:shade val="75000"/>
                  </a:srgbClr>
                </a:solidFill>
              </a:rPr>
              <a:pPr/>
              <a:t>25</a:t>
            </a:fld>
            <a:endParaRPr lang="en-US">
              <a:solidFill>
                <a:srgbClr val="94B6D2">
                  <a:shade val="75000"/>
                </a:srgbClr>
              </a:solidFill>
            </a:endParaRPr>
          </a:p>
        </p:txBody>
      </p:sp>
      <p:pic>
        <p:nvPicPr>
          <p:cNvPr id="17408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2087" y="78494"/>
            <a:ext cx="7315200" cy="67795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a:extLst>
              <a:ext uri="{FF2B5EF4-FFF2-40B4-BE49-F238E27FC236}">
                <a16:creationId xmlns:a16="http://schemas.microsoft.com/office/drawing/2014/main" id="{C1710AE2-2D0B-4022-B7AE-4EEC7C94E5F5}"/>
              </a:ext>
            </a:extLst>
          </p:cNvPr>
          <p:cNvSpPr txBox="1"/>
          <p:nvPr/>
        </p:nvSpPr>
        <p:spPr>
          <a:xfrm>
            <a:off x="7687434" y="1561763"/>
            <a:ext cx="4181398" cy="1200329"/>
          </a:xfrm>
          <a:prstGeom prst="rect">
            <a:avLst/>
          </a:prstGeom>
          <a:noFill/>
          <a:ln>
            <a:solidFill>
              <a:schemeClr val="tx1"/>
            </a:solidFill>
          </a:ln>
        </p:spPr>
        <p:txBody>
          <a:bodyPr wrap="square" rtlCol="0">
            <a:spAutoFit/>
          </a:bodyPr>
          <a:lstStyle/>
          <a:p>
            <a:r>
              <a:rPr lang="en-US" sz="3600" dirty="0"/>
              <a:t>See you for the next OMHRP:  </a:t>
            </a:r>
            <a:endParaRPr lang="en-US" sz="3600" u="sng" dirty="0"/>
          </a:p>
        </p:txBody>
      </p:sp>
    </p:spTree>
    <p:extLst>
      <p:ext uri="{BB962C8B-B14F-4D97-AF65-F5344CB8AC3E}">
        <p14:creationId xmlns:p14="http://schemas.microsoft.com/office/powerpoint/2010/main" val="3145674612"/>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500A10-9479-453F-876D-812A58AC259B}"/>
              </a:ext>
            </a:extLst>
          </p:cNvPr>
          <p:cNvSpPr>
            <a:spLocks noGrp="1"/>
          </p:cNvSpPr>
          <p:nvPr>
            <p:ph type="title"/>
          </p:nvPr>
        </p:nvSpPr>
        <p:spPr>
          <a:xfrm>
            <a:off x="5178694" y="335651"/>
            <a:ext cx="6377940" cy="1615440"/>
          </a:xfrm>
        </p:spPr>
        <p:txBody>
          <a:bodyPr>
            <a:normAutofit fontScale="90000"/>
          </a:bodyPr>
          <a:lstStyle/>
          <a:p>
            <a:pPr algn="l">
              <a:lnSpc>
                <a:spcPct val="100000"/>
              </a:lnSpc>
              <a:spcBef>
                <a:spcPts val="0"/>
              </a:spcBef>
            </a:pPr>
            <a:r>
              <a:rPr lang="en-US" sz="4400" b="1" dirty="0"/>
              <a:t>	Hiring for Attitude</a:t>
            </a:r>
            <a:br>
              <a:rPr lang="en-US" dirty="0"/>
            </a:br>
            <a:r>
              <a:rPr lang="en-US" dirty="0"/>
              <a:t>	by Mark Murphy</a:t>
            </a:r>
            <a:br>
              <a:rPr lang="en-US" dirty="0"/>
            </a:br>
            <a:r>
              <a:rPr lang="en-US" sz="2700" cap="none" dirty="0">
                <a:solidFill>
                  <a:prstClr val="black"/>
                </a:solidFill>
                <a:latin typeface="Calibri" panose="020F0502020204030204"/>
                <a:ea typeface="+mn-ea"/>
                <a:cs typeface="+mn-cs"/>
                <a:hlinkClick r:id="rId5"/>
              </a:rPr>
              <a:t>https://www.youtube.com/watch?v=rrznxVJPqmY</a:t>
            </a:r>
            <a:r>
              <a:rPr lang="en-US" sz="2700" cap="none" dirty="0">
                <a:solidFill>
                  <a:prstClr val="black"/>
                </a:solidFill>
                <a:latin typeface="Calibri" panose="020F0502020204030204"/>
                <a:ea typeface="+mn-ea"/>
                <a:cs typeface="+mn-cs"/>
              </a:rPr>
              <a:t> </a:t>
            </a:r>
            <a:br>
              <a:rPr lang="en-US" sz="1600" cap="none" dirty="0">
                <a:solidFill>
                  <a:prstClr val="black"/>
                </a:solidFill>
                <a:latin typeface="Calibri" panose="020F0502020204030204"/>
                <a:ea typeface="+mn-ea"/>
                <a:cs typeface="+mn-cs"/>
              </a:rPr>
            </a:br>
            <a:endParaRPr lang="en-US" dirty="0"/>
          </a:p>
        </p:txBody>
      </p:sp>
      <p:pic>
        <p:nvPicPr>
          <p:cNvPr id="4" name="Hiring for Attitude by Mark Murphy-Intro">
            <a:hlinkClick r:id="" action="ppaction://media"/>
            <a:extLst>
              <a:ext uri="{FF2B5EF4-FFF2-40B4-BE49-F238E27FC236}">
                <a16:creationId xmlns:a16="http://schemas.microsoft.com/office/drawing/2014/main" id="{7642174D-4E60-4E5D-9224-502CE3E893CB}"/>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1890508" y="1794439"/>
            <a:ext cx="8583019" cy="4827949"/>
          </a:xfrm>
          <a:prstGeom prst="rect">
            <a:avLst/>
          </a:prstGeom>
        </p:spPr>
      </p:pic>
    </p:spTree>
    <p:extLst>
      <p:ext uri="{BB962C8B-B14F-4D97-AF65-F5344CB8AC3E}">
        <p14:creationId xmlns:p14="http://schemas.microsoft.com/office/powerpoint/2010/main" val="2355411083"/>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613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02008" y="660371"/>
            <a:ext cx="6457950" cy="969771"/>
          </a:xfrm>
        </p:spPr>
        <p:txBody>
          <a:bodyPr/>
          <a:lstStyle/>
          <a:p>
            <a:r>
              <a:rPr lang="en-US" b="1" dirty="0"/>
              <a:t>Failures in Hiring</a:t>
            </a:r>
          </a:p>
        </p:txBody>
      </p:sp>
      <p:sp>
        <p:nvSpPr>
          <p:cNvPr id="3" name="Content Placeholder 2"/>
          <p:cNvSpPr>
            <a:spLocks noGrp="1"/>
          </p:cNvSpPr>
          <p:nvPr>
            <p:ph idx="1"/>
          </p:nvPr>
        </p:nvSpPr>
        <p:spPr>
          <a:xfrm>
            <a:off x="1238250" y="1685096"/>
            <a:ext cx="9354932" cy="4304224"/>
          </a:xfrm>
        </p:spPr>
        <p:txBody>
          <a:bodyPr>
            <a:noAutofit/>
          </a:bodyPr>
          <a:lstStyle/>
          <a:p>
            <a:pPr>
              <a:buClr>
                <a:schemeClr val="accent2">
                  <a:lumMod val="60000"/>
                  <a:lumOff val="40000"/>
                </a:schemeClr>
              </a:buClr>
              <a:buFont typeface="Wingdings" panose="05000000000000000000" pitchFamily="2" charset="2"/>
              <a:buChar char="§"/>
            </a:pPr>
            <a:r>
              <a:rPr lang="en-US" sz="3400" b="1" dirty="0"/>
              <a:t>46% of newly hired employees will fail within 18 months</a:t>
            </a:r>
          </a:p>
          <a:p>
            <a:pPr>
              <a:buClr>
                <a:schemeClr val="accent2">
                  <a:lumMod val="60000"/>
                  <a:lumOff val="40000"/>
                </a:schemeClr>
              </a:buClr>
              <a:buFont typeface="Wingdings" panose="05000000000000000000" pitchFamily="2" charset="2"/>
              <a:buChar char="§"/>
            </a:pPr>
            <a:r>
              <a:rPr lang="en-US" sz="3400" b="1" dirty="0"/>
              <a:t>Only 19% will achieve clear success</a:t>
            </a:r>
          </a:p>
          <a:p>
            <a:pPr>
              <a:buClr>
                <a:schemeClr val="accent2">
                  <a:lumMod val="60000"/>
                  <a:lumOff val="40000"/>
                </a:schemeClr>
              </a:buClr>
              <a:buFont typeface="Wingdings" panose="05000000000000000000" pitchFamily="2" charset="2"/>
              <a:buChar char="§"/>
            </a:pPr>
            <a:r>
              <a:rPr lang="en-US" sz="3400" b="1" dirty="0"/>
              <a:t>Definition of Failure = </a:t>
            </a:r>
          </a:p>
          <a:p>
            <a:pPr marL="0" indent="0">
              <a:buClr>
                <a:schemeClr val="accent2">
                  <a:lumMod val="60000"/>
                  <a:lumOff val="40000"/>
                </a:schemeClr>
              </a:buClr>
              <a:buNone/>
            </a:pPr>
            <a:r>
              <a:rPr lang="en-US" sz="3400" b="1" dirty="0"/>
              <a:t>“New” employees that you fire </a:t>
            </a:r>
            <a:r>
              <a:rPr lang="en-US" sz="3400" b="1" i="1" u="sng" dirty="0"/>
              <a:t>OR</a:t>
            </a:r>
            <a:r>
              <a:rPr lang="en-US" sz="3400" b="1" dirty="0"/>
              <a:t> Current employees that you “would never hire again.”  </a:t>
            </a:r>
          </a:p>
        </p:txBody>
      </p:sp>
      <p:sp>
        <p:nvSpPr>
          <p:cNvPr id="4" name="Footer Placeholder 3">
            <a:extLst>
              <a:ext uri="{FF2B5EF4-FFF2-40B4-BE49-F238E27FC236}">
                <a16:creationId xmlns:a16="http://schemas.microsoft.com/office/drawing/2014/main" id="{AD049D29-61E2-44A8-87E2-F0CEB8091A00}"/>
              </a:ext>
            </a:extLst>
          </p:cNvPr>
          <p:cNvSpPr>
            <a:spLocks noGrp="1"/>
          </p:cNvSpPr>
          <p:nvPr>
            <p:ph type="ftr" sz="quarter" idx="11"/>
          </p:nvPr>
        </p:nvSpPr>
        <p:spPr/>
        <p:txBody>
          <a:bodyPr/>
          <a:lstStyle/>
          <a:p>
            <a:endParaRPr lang="en-US">
              <a:solidFill>
                <a:prstClr val="white">
                  <a:tint val="75000"/>
                </a:prstClr>
              </a:solidFill>
              <a:latin typeface="Century Gothic" panose="020B0502020202020204"/>
            </a:endParaRPr>
          </a:p>
        </p:txBody>
      </p:sp>
    </p:spTree>
    <p:extLst>
      <p:ext uri="{BB962C8B-B14F-4D97-AF65-F5344CB8AC3E}">
        <p14:creationId xmlns:p14="http://schemas.microsoft.com/office/powerpoint/2010/main" val="308271467"/>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95600" y="467193"/>
            <a:ext cx="8610600" cy="1293028"/>
          </a:xfrm>
        </p:spPr>
        <p:txBody>
          <a:bodyPr/>
          <a:lstStyle/>
          <a:p>
            <a:r>
              <a:rPr lang="en-US" b="1" dirty="0"/>
              <a:t>Typical Interview</a:t>
            </a:r>
          </a:p>
        </p:txBody>
      </p:sp>
      <p:sp>
        <p:nvSpPr>
          <p:cNvPr id="3" name="Content Placeholder 2"/>
          <p:cNvSpPr>
            <a:spLocks noGrp="1"/>
          </p:cNvSpPr>
          <p:nvPr>
            <p:ph idx="1"/>
          </p:nvPr>
        </p:nvSpPr>
        <p:spPr>
          <a:xfrm>
            <a:off x="975360" y="1934076"/>
            <a:ext cx="9963150" cy="4421769"/>
          </a:xfrm>
        </p:spPr>
        <p:txBody>
          <a:bodyPr>
            <a:noAutofit/>
          </a:bodyPr>
          <a:lstStyle/>
          <a:p>
            <a:pPr>
              <a:buClr>
                <a:schemeClr val="accent2">
                  <a:lumMod val="60000"/>
                  <a:lumOff val="40000"/>
                </a:schemeClr>
              </a:buClr>
              <a:buFont typeface="Wingdings" panose="05000000000000000000" pitchFamily="2" charset="2"/>
              <a:buChar char="§"/>
            </a:pPr>
            <a:r>
              <a:rPr lang="en-US" sz="3600" b="1" dirty="0"/>
              <a:t>Focuses on ensuring that new hires are “technically competent”. </a:t>
            </a:r>
          </a:p>
          <a:p>
            <a:pPr marL="0" indent="0">
              <a:buClr>
                <a:schemeClr val="accent2">
                  <a:lumMod val="60000"/>
                  <a:lumOff val="40000"/>
                </a:schemeClr>
              </a:buClr>
              <a:buNone/>
            </a:pPr>
            <a:r>
              <a:rPr lang="en-US" sz="1600" b="1" dirty="0"/>
              <a:t>  </a:t>
            </a:r>
          </a:p>
          <a:p>
            <a:pPr>
              <a:buClr>
                <a:schemeClr val="accent2">
                  <a:lumMod val="60000"/>
                  <a:lumOff val="40000"/>
                </a:schemeClr>
              </a:buClr>
              <a:buFont typeface="Wingdings" panose="05000000000000000000" pitchFamily="2" charset="2"/>
              <a:buChar char="§"/>
            </a:pPr>
            <a:r>
              <a:rPr lang="en-US" sz="3600" b="1" dirty="0"/>
              <a:t>Technical skills can be easily tested.</a:t>
            </a:r>
          </a:p>
          <a:p>
            <a:pPr marL="0" indent="0">
              <a:buClr>
                <a:schemeClr val="accent2">
                  <a:lumMod val="60000"/>
                  <a:lumOff val="40000"/>
                </a:schemeClr>
              </a:buClr>
              <a:buNone/>
            </a:pPr>
            <a:r>
              <a:rPr lang="en-US" sz="1600" b="1" dirty="0"/>
              <a:t> </a:t>
            </a:r>
          </a:p>
          <a:p>
            <a:pPr>
              <a:buClr>
                <a:schemeClr val="accent2">
                  <a:lumMod val="60000"/>
                  <a:lumOff val="40000"/>
                </a:schemeClr>
              </a:buClr>
              <a:buFont typeface="Wingdings" panose="05000000000000000000" pitchFamily="2" charset="2"/>
              <a:buChar char="§"/>
            </a:pPr>
            <a:r>
              <a:rPr lang="en-US" sz="3600" b="1" dirty="0"/>
              <a:t>Yet only </a:t>
            </a:r>
            <a:r>
              <a:rPr lang="en-US" sz="3600" b="1" i="1" u="sng" dirty="0"/>
              <a:t>11% fail</a:t>
            </a:r>
            <a:r>
              <a:rPr lang="en-US" sz="3600" b="1" i="1" dirty="0"/>
              <a:t> </a:t>
            </a:r>
            <a:r>
              <a:rPr lang="en-US" sz="3600" b="1" dirty="0"/>
              <a:t>in a job because of their technical skills.  </a:t>
            </a:r>
          </a:p>
        </p:txBody>
      </p:sp>
      <p:sp>
        <p:nvSpPr>
          <p:cNvPr id="4" name="Footer Placeholder 3">
            <a:extLst>
              <a:ext uri="{FF2B5EF4-FFF2-40B4-BE49-F238E27FC236}">
                <a16:creationId xmlns:a16="http://schemas.microsoft.com/office/drawing/2014/main" id="{DFE55E5D-9022-4F65-80B0-030928ACEAF1}"/>
              </a:ext>
            </a:extLst>
          </p:cNvPr>
          <p:cNvSpPr>
            <a:spLocks noGrp="1"/>
          </p:cNvSpPr>
          <p:nvPr>
            <p:ph type="ftr" sz="quarter" idx="11"/>
          </p:nvPr>
        </p:nvSpPr>
        <p:spPr/>
        <p:txBody>
          <a:bodyPr/>
          <a:lstStyle/>
          <a:p>
            <a:endParaRPr lang="en-US">
              <a:solidFill>
                <a:prstClr val="white">
                  <a:tint val="75000"/>
                </a:prstClr>
              </a:solidFill>
              <a:latin typeface="Century Gothic" panose="020B0502020202020204"/>
            </a:endParaRPr>
          </a:p>
        </p:txBody>
      </p:sp>
    </p:spTree>
    <p:extLst>
      <p:ext uri="{BB962C8B-B14F-4D97-AF65-F5344CB8AC3E}">
        <p14:creationId xmlns:p14="http://schemas.microsoft.com/office/powerpoint/2010/main" val="857008566"/>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0" y="169656"/>
            <a:ext cx="6377940" cy="1396539"/>
          </a:xfrm>
        </p:spPr>
        <p:txBody>
          <a:bodyPr/>
          <a:lstStyle/>
          <a:p>
            <a:r>
              <a:rPr lang="en-US" b="1" dirty="0"/>
              <a:t>5 Biggest Reasons </a:t>
            </a:r>
            <a:br>
              <a:rPr lang="en-US" b="1" dirty="0"/>
            </a:br>
            <a:r>
              <a:rPr lang="en-US" b="1" dirty="0"/>
              <a:t>why New Hires Fail</a:t>
            </a:r>
          </a:p>
        </p:txBody>
      </p:sp>
      <p:sp>
        <p:nvSpPr>
          <p:cNvPr id="3" name="Content Placeholder 2"/>
          <p:cNvSpPr>
            <a:spLocks noGrp="1"/>
          </p:cNvSpPr>
          <p:nvPr>
            <p:ph idx="1"/>
          </p:nvPr>
        </p:nvSpPr>
        <p:spPr>
          <a:xfrm>
            <a:off x="685800" y="1485050"/>
            <a:ext cx="10881360" cy="4347285"/>
          </a:xfrm>
        </p:spPr>
        <p:txBody>
          <a:bodyPr>
            <a:noAutofit/>
          </a:bodyPr>
          <a:lstStyle/>
          <a:p>
            <a:pPr marL="342900" indent="-342900">
              <a:buClr>
                <a:srgbClr val="002060"/>
              </a:buClr>
              <a:buFont typeface="+mj-lt"/>
              <a:buAutoNum type="arabicPeriod"/>
            </a:pPr>
            <a:r>
              <a:rPr lang="en-US" sz="2800" b="1" dirty="0"/>
              <a:t>Coachability (26%): </a:t>
            </a:r>
            <a:r>
              <a:rPr lang="en-US" sz="2800" dirty="0"/>
              <a:t>Ability to accept and implement feedback from bosses, coworkers, customers and others.  </a:t>
            </a:r>
          </a:p>
          <a:p>
            <a:pPr marL="342900" indent="-342900">
              <a:buClr>
                <a:srgbClr val="002060"/>
              </a:buClr>
              <a:buFont typeface="+mj-lt"/>
              <a:buAutoNum type="arabicPeriod"/>
            </a:pPr>
            <a:r>
              <a:rPr lang="en-US" sz="2800" b="1" dirty="0"/>
              <a:t>Emotional Intelligence (23%): </a:t>
            </a:r>
            <a:r>
              <a:rPr lang="en-US" sz="2800" dirty="0"/>
              <a:t>Ability to understand and manage one’s own emotions and accurately assess others’ emotions.  </a:t>
            </a:r>
          </a:p>
          <a:p>
            <a:pPr marL="342900" indent="-342900">
              <a:buClr>
                <a:srgbClr val="002060"/>
              </a:buClr>
              <a:buFont typeface="+mj-lt"/>
              <a:buAutoNum type="arabicPeriod"/>
            </a:pPr>
            <a:r>
              <a:rPr lang="en-US" sz="2800" b="1" dirty="0"/>
              <a:t>Motivation (17%): </a:t>
            </a:r>
            <a:r>
              <a:rPr lang="en-US" sz="2800" dirty="0"/>
              <a:t>Sufficient drive to achieve one’s full potential and excel in the job.  </a:t>
            </a:r>
          </a:p>
          <a:p>
            <a:pPr marL="342900" indent="-342900">
              <a:buClr>
                <a:srgbClr val="002060"/>
              </a:buClr>
              <a:buFont typeface="+mj-lt"/>
              <a:buAutoNum type="arabicPeriod"/>
            </a:pPr>
            <a:r>
              <a:rPr lang="en-US" sz="2800" b="1" dirty="0"/>
              <a:t>Temperament (15%):</a:t>
            </a:r>
            <a:r>
              <a:rPr lang="en-US" sz="2800" dirty="0"/>
              <a:t> Attitude and personality suited to the particular job and work environment.</a:t>
            </a:r>
          </a:p>
          <a:p>
            <a:pPr marL="342900" indent="-342900">
              <a:buClr>
                <a:srgbClr val="002060"/>
              </a:buClr>
              <a:buFont typeface="+mj-lt"/>
              <a:buAutoNum type="arabicPeriod"/>
            </a:pPr>
            <a:r>
              <a:rPr lang="en-US" sz="2800" b="1" dirty="0"/>
              <a:t>Technical Competence (11%):</a:t>
            </a:r>
            <a:r>
              <a:rPr lang="en-US" sz="2800" dirty="0"/>
              <a:t> Functional or technical skills required to do the job.  </a:t>
            </a:r>
          </a:p>
        </p:txBody>
      </p:sp>
      <p:sp>
        <p:nvSpPr>
          <p:cNvPr id="4" name="Footer Placeholder 3">
            <a:extLst>
              <a:ext uri="{FF2B5EF4-FFF2-40B4-BE49-F238E27FC236}">
                <a16:creationId xmlns:a16="http://schemas.microsoft.com/office/drawing/2014/main" id="{5EA51BF6-2B1A-4BFD-8852-C5CC889B3CC8}"/>
              </a:ext>
            </a:extLst>
          </p:cNvPr>
          <p:cNvSpPr>
            <a:spLocks noGrp="1"/>
          </p:cNvSpPr>
          <p:nvPr>
            <p:ph type="ftr" sz="quarter" idx="11"/>
          </p:nvPr>
        </p:nvSpPr>
        <p:spPr/>
        <p:txBody>
          <a:bodyPr/>
          <a:lstStyle/>
          <a:p>
            <a:endParaRPr lang="en-US">
              <a:solidFill>
                <a:prstClr val="white">
                  <a:tint val="75000"/>
                </a:prstClr>
              </a:solidFill>
              <a:latin typeface="Century Gothic" panose="020B0502020202020204"/>
            </a:endParaRPr>
          </a:p>
        </p:txBody>
      </p:sp>
    </p:spTree>
    <p:extLst>
      <p:ext uri="{BB962C8B-B14F-4D97-AF65-F5344CB8AC3E}">
        <p14:creationId xmlns:p14="http://schemas.microsoft.com/office/powerpoint/2010/main" val="4035320285"/>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1E262D-F345-4AF2-8981-695FA0B3C83E}"/>
              </a:ext>
            </a:extLst>
          </p:cNvPr>
          <p:cNvSpPr>
            <a:spLocks noGrp="1"/>
          </p:cNvSpPr>
          <p:nvPr>
            <p:ph type="title"/>
          </p:nvPr>
        </p:nvSpPr>
        <p:spPr>
          <a:xfrm>
            <a:off x="3695700" y="393469"/>
            <a:ext cx="6377940" cy="1152698"/>
          </a:xfrm>
        </p:spPr>
        <p:txBody>
          <a:bodyPr/>
          <a:lstStyle/>
          <a:p>
            <a:r>
              <a:rPr lang="en-US" b="1" dirty="0"/>
              <a:t>The Need for Attitude</a:t>
            </a:r>
          </a:p>
        </p:txBody>
      </p:sp>
      <p:sp>
        <p:nvSpPr>
          <p:cNvPr id="3" name="Content Placeholder 2">
            <a:extLst>
              <a:ext uri="{FF2B5EF4-FFF2-40B4-BE49-F238E27FC236}">
                <a16:creationId xmlns:a16="http://schemas.microsoft.com/office/drawing/2014/main" id="{97BC4E7E-C665-4699-A094-FC03F4592343}"/>
              </a:ext>
            </a:extLst>
          </p:cNvPr>
          <p:cNvSpPr>
            <a:spLocks noGrp="1"/>
          </p:cNvSpPr>
          <p:nvPr>
            <p:ph idx="1"/>
          </p:nvPr>
        </p:nvSpPr>
        <p:spPr>
          <a:xfrm>
            <a:off x="777241" y="1546167"/>
            <a:ext cx="10019962" cy="4366952"/>
          </a:xfrm>
        </p:spPr>
        <p:txBody>
          <a:bodyPr>
            <a:normAutofit/>
          </a:bodyPr>
          <a:lstStyle/>
          <a:p>
            <a:pPr marL="0" indent="0" algn="ctr">
              <a:buNone/>
            </a:pPr>
            <a:r>
              <a:rPr lang="en-US" sz="3600" b="1" dirty="0">
                <a:latin typeface="Franklin Gothic Heavy" panose="020B0903020102020204" pitchFamily="34" charset="0"/>
              </a:rPr>
              <a:t>“If you don’t have a good attitude, we don’t want you, no matter how skilled you are. </a:t>
            </a:r>
          </a:p>
          <a:p>
            <a:pPr marL="0" indent="0" algn="ctr">
              <a:buNone/>
            </a:pPr>
            <a:r>
              <a:rPr lang="en-US" sz="1200" b="1" dirty="0">
                <a:latin typeface="Franklin Gothic Heavy" panose="020B0903020102020204" pitchFamily="34" charset="0"/>
              </a:rPr>
              <a:t>   </a:t>
            </a:r>
          </a:p>
          <a:p>
            <a:pPr marL="0" indent="0" algn="ctr">
              <a:buNone/>
            </a:pPr>
            <a:r>
              <a:rPr lang="en-US" sz="3600" b="1" dirty="0">
                <a:latin typeface="Franklin Gothic Heavy" panose="020B0903020102020204" pitchFamily="34" charset="0"/>
              </a:rPr>
              <a:t>We can change skill levels through training.  We can’t change attitude.”</a:t>
            </a:r>
          </a:p>
          <a:p>
            <a:endParaRPr lang="en-US" dirty="0"/>
          </a:p>
          <a:p>
            <a:endParaRPr lang="en-US" dirty="0"/>
          </a:p>
          <a:p>
            <a:pPr marL="0" indent="0">
              <a:buNone/>
            </a:pPr>
            <a:r>
              <a:rPr lang="en-US" dirty="0"/>
              <a:t>		</a:t>
            </a:r>
            <a:r>
              <a:rPr lang="en-US" sz="2800" b="1" i="1" dirty="0"/>
              <a:t>Herb Kelleher</a:t>
            </a:r>
          </a:p>
          <a:p>
            <a:pPr marL="0" indent="0">
              <a:buNone/>
            </a:pPr>
            <a:r>
              <a:rPr lang="en-US" sz="2800" b="1" i="1" dirty="0"/>
              <a:t>		Founder of Southwest Airlines</a:t>
            </a:r>
          </a:p>
        </p:txBody>
      </p:sp>
      <p:sp>
        <p:nvSpPr>
          <p:cNvPr id="4" name="Footer Placeholder 3">
            <a:extLst>
              <a:ext uri="{FF2B5EF4-FFF2-40B4-BE49-F238E27FC236}">
                <a16:creationId xmlns:a16="http://schemas.microsoft.com/office/drawing/2014/main" id="{8259F95B-0154-4FCD-A295-5339B6C0B90F}"/>
              </a:ext>
            </a:extLst>
          </p:cNvPr>
          <p:cNvSpPr>
            <a:spLocks noGrp="1"/>
          </p:cNvSpPr>
          <p:nvPr>
            <p:ph type="ftr" sz="quarter" idx="11"/>
          </p:nvPr>
        </p:nvSpPr>
        <p:spPr/>
        <p:txBody>
          <a:bodyPr/>
          <a:lstStyle/>
          <a:p>
            <a:endParaRPr lang="en-US">
              <a:solidFill>
                <a:prstClr val="white">
                  <a:tint val="75000"/>
                </a:prstClr>
              </a:solidFill>
              <a:latin typeface="Century Gothic" panose="020B0502020202020204"/>
            </a:endParaRPr>
          </a:p>
        </p:txBody>
      </p:sp>
    </p:spTree>
    <p:extLst>
      <p:ext uri="{BB962C8B-B14F-4D97-AF65-F5344CB8AC3E}">
        <p14:creationId xmlns:p14="http://schemas.microsoft.com/office/powerpoint/2010/main" val="1214027987"/>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91640" y="966673"/>
            <a:ext cx="9026880" cy="969771"/>
          </a:xfrm>
        </p:spPr>
        <p:txBody>
          <a:bodyPr>
            <a:normAutofit/>
          </a:bodyPr>
          <a:lstStyle/>
          <a:p>
            <a:r>
              <a:rPr lang="en-US" b="1" dirty="0"/>
              <a:t>Hiring failures can be prevented</a:t>
            </a:r>
          </a:p>
        </p:txBody>
      </p:sp>
      <p:sp>
        <p:nvSpPr>
          <p:cNvPr id="3" name="Content Placeholder 2"/>
          <p:cNvSpPr>
            <a:spLocks noGrp="1"/>
          </p:cNvSpPr>
          <p:nvPr>
            <p:ph idx="1"/>
          </p:nvPr>
        </p:nvSpPr>
        <p:spPr>
          <a:xfrm>
            <a:off x="2118360" y="1834342"/>
            <a:ext cx="8900160" cy="4703618"/>
          </a:xfrm>
        </p:spPr>
        <p:txBody>
          <a:bodyPr>
            <a:normAutofit/>
          </a:bodyPr>
          <a:lstStyle/>
          <a:p>
            <a:pPr marL="0" indent="0">
              <a:buNone/>
            </a:pPr>
            <a:r>
              <a:rPr lang="en-US" sz="4000" dirty="0"/>
              <a:t>Hiring managers must focus their energies on the candidates’:</a:t>
            </a:r>
          </a:p>
          <a:p>
            <a:pPr lvl="1"/>
            <a:r>
              <a:rPr lang="en-US" sz="4000" b="1" dirty="0"/>
              <a:t>Coachability</a:t>
            </a:r>
          </a:p>
          <a:p>
            <a:pPr lvl="1"/>
            <a:r>
              <a:rPr lang="en-US" sz="4000" b="1" dirty="0"/>
              <a:t>Emotional Intelligence</a:t>
            </a:r>
          </a:p>
          <a:p>
            <a:pPr lvl="1"/>
            <a:r>
              <a:rPr lang="en-US" sz="4000" b="1" dirty="0"/>
              <a:t>Motivation</a:t>
            </a:r>
          </a:p>
          <a:p>
            <a:pPr lvl="1"/>
            <a:r>
              <a:rPr lang="en-US" sz="4000" b="1" dirty="0"/>
              <a:t>Temperament</a:t>
            </a:r>
          </a:p>
          <a:p>
            <a:pPr lvl="1"/>
            <a:r>
              <a:rPr lang="en-US" sz="4000" b="1" dirty="0"/>
              <a:t>Technical Skills </a:t>
            </a:r>
          </a:p>
        </p:txBody>
      </p:sp>
      <p:sp>
        <p:nvSpPr>
          <p:cNvPr id="4" name="Footer Placeholder 3">
            <a:extLst>
              <a:ext uri="{FF2B5EF4-FFF2-40B4-BE49-F238E27FC236}">
                <a16:creationId xmlns:a16="http://schemas.microsoft.com/office/drawing/2014/main" id="{663A0967-7073-4361-AC8D-27C275826A1E}"/>
              </a:ext>
            </a:extLst>
          </p:cNvPr>
          <p:cNvSpPr>
            <a:spLocks noGrp="1"/>
          </p:cNvSpPr>
          <p:nvPr>
            <p:ph type="ftr" sz="quarter" idx="11"/>
          </p:nvPr>
        </p:nvSpPr>
        <p:spPr/>
        <p:txBody>
          <a:bodyPr/>
          <a:lstStyle/>
          <a:p>
            <a:endParaRPr lang="en-US">
              <a:solidFill>
                <a:prstClr val="white">
                  <a:tint val="75000"/>
                </a:prstClr>
              </a:solidFill>
              <a:latin typeface="Century Gothic" panose="020B0502020202020204"/>
            </a:endParaRPr>
          </a:p>
        </p:txBody>
      </p:sp>
    </p:spTree>
    <p:extLst>
      <p:ext uri="{BB962C8B-B14F-4D97-AF65-F5344CB8AC3E}">
        <p14:creationId xmlns:p14="http://schemas.microsoft.com/office/powerpoint/2010/main" val="1275591617"/>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76522" y="718001"/>
            <a:ext cx="6457950" cy="969771"/>
          </a:xfrm>
        </p:spPr>
        <p:txBody>
          <a:bodyPr>
            <a:normAutofit fontScale="90000"/>
          </a:bodyPr>
          <a:lstStyle/>
          <a:p>
            <a:r>
              <a:rPr lang="en-US" dirty="0"/>
              <a:t>2 Quick Tests to Discover the Attitudes you want</a:t>
            </a:r>
          </a:p>
        </p:txBody>
      </p:sp>
      <p:sp>
        <p:nvSpPr>
          <p:cNvPr id="3" name="Content Placeholder 2"/>
          <p:cNvSpPr>
            <a:spLocks noGrp="1"/>
          </p:cNvSpPr>
          <p:nvPr>
            <p:ph idx="1"/>
          </p:nvPr>
        </p:nvSpPr>
        <p:spPr>
          <a:xfrm>
            <a:off x="687823" y="1858637"/>
            <a:ext cx="10293069" cy="4155478"/>
          </a:xfrm>
        </p:spPr>
        <p:txBody>
          <a:bodyPr>
            <a:noAutofit/>
          </a:bodyPr>
          <a:lstStyle/>
          <a:p>
            <a:pPr marL="0" indent="0">
              <a:buNone/>
            </a:pPr>
            <a:r>
              <a:rPr lang="en-US" sz="3200" b="1" dirty="0"/>
              <a:t>Test #1:  Finding your High Performer Attitudes</a:t>
            </a:r>
          </a:p>
          <a:p>
            <a:pPr marL="0" indent="0">
              <a:buNone/>
            </a:pPr>
            <a:r>
              <a:rPr lang="en-US" sz="1100" b="1" dirty="0"/>
              <a:t> </a:t>
            </a:r>
          </a:p>
          <a:p>
            <a:pPr marL="0" indent="0">
              <a:buNone/>
            </a:pPr>
            <a:r>
              <a:rPr lang="en-US" sz="2800" dirty="0"/>
              <a:t>What are the distinguishing attitudinal characteristics that make these people such a joy to work with? </a:t>
            </a:r>
          </a:p>
          <a:p>
            <a:pPr lvl="1"/>
            <a:endParaRPr lang="en-US" sz="2100" dirty="0"/>
          </a:p>
          <a:p>
            <a:pPr marL="0" indent="0">
              <a:buNone/>
            </a:pPr>
            <a:r>
              <a:rPr lang="en-US" sz="3200" b="1" dirty="0"/>
              <a:t>Test #2:  Finding your Low Performer Attitudes</a:t>
            </a:r>
          </a:p>
          <a:p>
            <a:pPr marL="0" indent="0">
              <a:buNone/>
            </a:pPr>
            <a:r>
              <a:rPr lang="en-US" sz="750" dirty="0"/>
              <a:t> </a:t>
            </a:r>
          </a:p>
          <a:p>
            <a:pPr marL="0" indent="0">
              <a:buNone/>
            </a:pPr>
            <a:r>
              <a:rPr lang="en-US" sz="2800" dirty="0"/>
              <a:t>What are the attitudes these folks have that makes them getting stuck in traffic on the way to work seem like a blessing?</a:t>
            </a:r>
          </a:p>
        </p:txBody>
      </p:sp>
      <p:sp>
        <p:nvSpPr>
          <p:cNvPr id="4" name="Footer Placeholder 3">
            <a:extLst>
              <a:ext uri="{FF2B5EF4-FFF2-40B4-BE49-F238E27FC236}">
                <a16:creationId xmlns:a16="http://schemas.microsoft.com/office/drawing/2014/main" id="{A280C9FE-C8AA-434F-8457-4D552FC1B041}"/>
              </a:ext>
            </a:extLst>
          </p:cNvPr>
          <p:cNvSpPr>
            <a:spLocks noGrp="1"/>
          </p:cNvSpPr>
          <p:nvPr>
            <p:ph type="ftr" sz="quarter" idx="11"/>
          </p:nvPr>
        </p:nvSpPr>
        <p:spPr/>
        <p:txBody>
          <a:bodyPr/>
          <a:lstStyle/>
          <a:p>
            <a:endParaRPr lang="en-US">
              <a:solidFill>
                <a:prstClr val="white">
                  <a:tint val="75000"/>
                </a:prstClr>
              </a:solidFill>
              <a:latin typeface="Century Gothic" panose="020B0502020202020204"/>
            </a:endParaRPr>
          </a:p>
        </p:txBody>
      </p:sp>
    </p:spTree>
    <p:extLst>
      <p:ext uri="{BB962C8B-B14F-4D97-AF65-F5344CB8AC3E}">
        <p14:creationId xmlns:p14="http://schemas.microsoft.com/office/powerpoint/2010/main" val="2430236124"/>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theme/theme1.xml><?xml version="1.0" encoding="utf-8"?>
<a:theme xmlns:a="http://schemas.openxmlformats.org/drawingml/2006/main" name="Parcel">
  <a:themeElements>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Parcel">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Parcel">
      <a:fillStyleLst>
        <a:solidFill>
          <a:schemeClr val="phClr"/>
        </a:solidFill>
        <a:gradFill rotWithShape="1">
          <a:gsLst>
            <a:gs pos="0">
              <a:schemeClr val="phClr">
                <a:tint val="80000"/>
                <a:satMod val="107000"/>
                <a:lumMod val="103000"/>
              </a:schemeClr>
            </a:gs>
            <a:gs pos="100000">
              <a:schemeClr val="phClr">
                <a:tint val="82000"/>
                <a:satMod val="109000"/>
                <a:lumMod val="103000"/>
              </a:schemeClr>
            </a:gs>
          </a:gsLst>
          <a:lin ang="5400000" scaled="0"/>
        </a:gradFill>
        <a:gradFill rotWithShape="1">
          <a:gsLst>
            <a:gs pos="0">
              <a:schemeClr val="phClr">
                <a:tint val="97000"/>
                <a:satMod val="100000"/>
                <a:lumMod val="102000"/>
              </a:schemeClr>
            </a:gs>
            <a:gs pos="50000">
              <a:schemeClr val="phClr">
                <a:shade val="100000"/>
                <a:satMod val="103000"/>
                <a:lumMod val="100000"/>
              </a:schemeClr>
            </a:gs>
            <a:gs pos="100000">
              <a:schemeClr val="phClr">
                <a:shade val="93000"/>
                <a:satMod val="11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31750" cap="flat" cmpd="sng" algn="ctr">
          <a:solidFill>
            <a:schemeClr val="phClr"/>
          </a:solidFill>
          <a:prstDash val="solid"/>
        </a:ln>
      </a:lnStyleLst>
      <a:effectStyleLst>
        <a:effectStyle>
          <a:effectLst/>
        </a:effectStyle>
        <a:effectStyle>
          <a:effectLst/>
        </a:effectStyle>
        <a:effectStyle>
          <a:effectLst>
            <a:outerShdw blurRad="55880" dist="15240" dir="5400000" algn="ctr" rotWithShape="0">
              <a:srgbClr val="000000">
                <a:alpha val="45000"/>
              </a:srgbClr>
            </a:outerShdw>
          </a:effectLst>
          <a:scene3d>
            <a:camera prst="orthographicFront">
              <a:rot lat="0" lon="0" rev="0"/>
            </a:camera>
            <a:lightRig rig="brightRoom" dir="tl"/>
          </a:scene3d>
          <a:sp3d prstMaterial="dkEdge">
            <a:bevelT w="0" h="0"/>
          </a:sp3d>
        </a:effectStyle>
      </a:effectStyleLst>
      <a:bgFillStyleLst>
        <a:solidFill>
          <a:schemeClr val="phClr"/>
        </a:solidFill>
        <a:solidFill>
          <a:schemeClr val="phClr">
            <a:tint val="95000"/>
            <a:satMod val="170000"/>
          </a:schemeClr>
        </a:solidFill>
        <a:gradFill rotWithShape="1">
          <a:gsLst>
            <a:gs pos="0">
              <a:schemeClr val="phClr">
                <a:tint val="97000"/>
                <a:shade val="100000"/>
                <a:satMod val="185000"/>
                <a:lumMod val="120000"/>
              </a:schemeClr>
            </a:gs>
            <a:gs pos="100000">
              <a:schemeClr val="phClr">
                <a:tint val="96000"/>
                <a:shade val="95000"/>
                <a:satMod val="215000"/>
                <a:lumMod val="80000"/>
              </a:schemeClr>
            </a:gs>
          </a:gsLst>
          <a:path path="circle">
            <a:fillToRect l="50000" t="55000" r="125000" b="100000"/>
          </a:path>
        </a:gradFill>
      </a:bgFillStyleLst>
    </a:fmtScheme>
  </a:themeElements>
  <a:objectDefaults/>
  <a:extraClrSchemeLst/>
  <a:extLst>
    <a:ext uri="{05A4C25C-085E-4340-85A3-A5531E510DB2}">
      <thm15:themeFamily xmlns:thm15="http://schemas.microsoft.com/office/thememl/2012/main" name="Parcel" id="{8BEC4385-4EB9-4D53-BFB5-0EA123736B6D}" vid="{4DB32801-28C0-48B0-8C1D-A9A58613615A}"/>
    </a:ext>
  </a:extLst>
</a:theme>
</file>

<file path=ppt/theme/theme2.xml><?xml version="1.0" encoding="utf-8"?>
<a:theme xmlns:a="http://schemas.openxmlformats.org/drawingml/2006/main" name="Vapor Trail">
  <a:themeElements>
    <a:clrScheme name="Vapor Trail">
      <a:dk1>
        <a:sysClr val="windowText" lastClr="000000"/>
      </a:dk1>
      <a:lt1>
        <a:sysClr val="window" lastClr="FFFFFF"/>
      </a:lt1>
      <a:dk2>
        <a:srgbClr val="454545"/>
      </a:dk2>
      <a:lt2>
        <a:srgbClr val="DADADA"/>
      </a:lt2>
      <a:accent1>
        <a:srgbClr val="E5224E"/>
      </a:accent1>
      <a:accent2>
        <a:srgbClr val="9D074E"/>
      </a:accent2>
      <a:accent3>
        <a:srgbClr val="7F2294"/>
      </a:accent3>
      <a:accent4>
        <a:srgbClr val="8D65EA"/>
      </a:accent4>
      <a:accent5>
        <a:srgbClr val="588FE2"/>
      </a:accent5>
      <a:accent6>
        <a:srgbClr val="127CA4"/>
      </a:accent6>
      <a:hlink>
        <a:srgbClr val="FB4AB6"/>
      </a:hlink>
      <a:folHlink>
        <a:srgbClr val="F98FE9"/>
      </a:folHlink>
    </a:clrScheme>
    <a:fontScheme name="Vapor Trail">
      <a:majorFont>
        <a:latin typeface="Century Gothic" panose="020B0502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Vapor Trail">
      <a:fillStyleLst>
        <a:solidFill>
          <a:schemeClr val="phClr"/>
        </a:solidFill>
        <a:gradFill rotWithShape="1">
          <a:gsLst>
            <a:gs pos="0">
              <a:schemeClr val="phClr">
                <a:tint val="69000"/>
                <a:alpha val="100000"/>
                <a:satMod val="109000"/>
                <a:lumMod val="110000"/>
              </a:schemeClr>
            </a:gs>
            <a:gs pos="52000">
              <a:schemeClr val="phClr">
                <a:tint val="74000"/>
                <a:satMod val="100000"/>
                <a:lumMod val="104000"/>
              </a:schemeClr>
            </a:gs>
            <a:gs pos="100000">
              <a:schemeClr val="phClr">
                <a:tint val="78000"/>
                <a:satMod val="100000"/>
                <a:lumMod val="100000"/>
              </a:schemeClr>
            </a:gs>
          </a:gsLst>
          <a:lin ang="5400000" scaled="0"/>
        </a:gradFill>
        <a:gradFill rotWithShape="1">
          <a:gsLst>
            <a:gs pos="0">
              <a:schemeClr val="phClr">
                <a:tint val="96000"/>
                <a:satMod val="100000"/>
                <a:lumMod val="104000"/>
              </a:schemeClr>
            </a:gs>
            <a:gs pos="78000">
              <a:schemeClr val="phClr">
                <a:shade val="100000"/>
                <a:satMod val="110000"/>
                <a:lumMod val="100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cene3d>
            <a:camera prst="orthographicFront">
              <a:rot lat="0" lon="0" rev="0"/>
            </a:camera>
            <a:lightRig rig="threePt" dir="t"/>
          </a:scene3d>
          <a:sp3d>
            <a:bevelT w="25400" h="12700"/>
          </a:sp3d>
        </a:effectStyle>
        <a:effectStyle>
          <a:effectLst>
            <a:outerShdw blurRad="57150" dist="19050" dir="5400000" algn="ctr" rotWithShape="0">
              <a:srgbClr val="000000">
                <a:alpha val="48000"/>
              </a:srgbClr>
            </a:outerShdw>
          </a:effectLst>
          <a:scene3d>
            <a:camera prst="orthographicFront">
              <a:rot lat="0" lon="0" rev="0"/>
            </a:camera>
            <a:lightRig rig="threePt" dir="t"/>
          </a:scene3d>
          <a:sp3d>
            <a:bevelT w="50800" h="25400"/>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Vapor Trail" id="{4FDF2955-7D9C-493C-B9F9-C205151B46CD}" vid="{6DB8EB18-3657-4051-A897-2ED38832359E}"/>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Parcel</Template>
  <TotalTime>924</TotalTime>
  <Words>3332</Words>
  <Application>Microsoft Office PowerPoint</Application>
  <PresentationFormat>Widescreen</PresentationFormat>
  <Paragraphs>404</Paragraphs>
  <Slides>25</Slides>
  <Notes>24</Notes>
  <HiddenSlides>0</HiddenSlides>
  <MMClips>3</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25</vt:i4>
      </vt:variant>
    </vt:vector>
  </HeadingPairs>
  <TitlesOfParts>
    <vt:vector size="36" baseType="lpstr">
      <vt:lpstr>Arial</vt:lpstr>
      <vt:lpstr>Calibri</vt:lpstr>
      <vt:lpstr>Century Gothic</vt:lpstr>
      <vt:lpstr>Comic Sans MS</vt:lpstr>
      <vt:lpstr>Franklin Gothic Heavy</vt:lpstr>
      <vt:lpstr>Futura Hv</vt:lpstr>
      <vt:lpstr>Gill Sans MT</vt:lpstr>
      <vt:lpstr>Roboto</vt:lpstr>
      <vt:lpstr>Wingdings</vt:lpstr>
      <vt:lpstr>Parcel</vt:lpstr>
      <vt:lpstr>Vapor Trail</vt:lpstr>
      <vt:lpstr>Hiring for Attitude</vt:lpstr>
      <vt:lpstr>PowerPoint Presentation</vt:lpstr>
      <vt:lpstr> Hiring for Attitude  by Mark Murphy https://www.youtube.com/watch?v=rrznxVJPqmY  </vt:lpstr>
      <vt:lpstr>Failures in Hiring</vt:lpstr>
      <vt:lpstr>Typical Interview</vt:lpstr>
      <vt:lpstr>5 Biggest Reasons  why New Hires Fail</vt:lpstr>
      <vt:lpstr>The Need for Attitude</vt:lpstr>
      <vt:lpstr>Hiring failures can be prevented</vt:lpstr>
      <vt:lpstr>2 Quick Tests to Discover the Attitudes you want</vt:lpstr>
      <vt:lpstr>Characteristics of High Performers</vt:lpstr>
      <vt:lpstr>High Performer Attitudes</vt:lpstr>
      <vt:lpstr>Characteristics of Low Performers</vt:lpstr>
      <vt:lpstr>Low Performer Attitudes</vt:lpstr>
      <vt:lpstr>PowerPoint Presentation</vt:lpstr>
      <vt:lpstr>2 categories of People</vt:lpstr>
      <vt:lpstr>STOP Asking these Questions https://www.youtube.com/watch?v=DeyGZix4wuQ</vt:lpstr>
      <vt:lpstr>Bad Interview Questions</vt:lpstr>
      <vt:lpstr>Bad Interview Questions (Continued)</vt:lpstr>
      <vt:lpstr>Creating your “Attitudinal” Questions</vt:lpstr>
      <vt:lpstr>Beginning the Coachability question https://www.youtube.com/watch?v=6k8yhZYIDa4</vt:lpstr>
      <vt:lpstr>Add: The Coachability Question</vt:lpstr>
      <vt:lpstr>Listen to the words the Candidate Uses</vt:lpstr>
      <vt:lpstr>Put it All Together</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Supervisor Improvement Program #1   (SIP)</dc:title>
  <dc:creator>Pam Spinks</dc:creator>
  <cp:lastModifiedBy>Pam Spinks</cp:lastModifiedBy>
  <cp:revision>70</cp:revision>
  <cp:lastPrinted>2019-04-15T19:40:48Z</cp:lastPrinted>
  <dcterms:created xsi:type="dcterms:W3CDTF">2018-01-27T19:26:09Z</dcterms:created>
  <dcterms:modified xsi:type="dcterms:W3CDTF">2020-02-17T17:59:32Z</dcterms:modified>
</cp:coreProperties>
</file>