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2.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0"/>
  </p:notesMasterIdLst>
  <p:sldIdLst>
    <p:sldId id="283" r:id="rId2"/>
    <p:sldId id="257" r:id="rId3"/>
    <p:sldId id="284" r:id="rId4"/>
    <p:sldId id="258" r:id="rId5"/>
    <p:sldId id="290" r:id="rId6"/>
    <p:sldId id="321" r:id="rId7"/>
    <p:sldId id="292" r:id="rId8"/>
    <p:sldId id="296" r:id="rId9"/>
    <p:sldId id="325" r:id="rId10"/>
    <p:sldId id="298" r:id="rId11"/>
    <p:sldId id="299" r:id="rId12"/>
    <p:sldId id="300" r:id="rId13"/>
    <p:sldId id="301" r:id="rId14"/>
    <p:sldId id="324" r:id="rId15"/>
    <p:sldId id="302" r:id="rId16"/>
    <p:sldId id="311" r:id="rId17"/>
    <p:sldId id="312" r:id="rId18"/>
    <p:sldId id="313" r:id="rId19"/>
    <p:sldId id="314" r:id="rId20"/>
    <p:sldId id="297" r:id="rId21"/>
    <p:sldId id="303" r:id="rId22"/>
    <p:sldId id="315" r:id="rId23"/>
    <p:sldId id="316" r:id="rId24"/>
    <p:sldId id="317" r:id="rId25"/>
    <p:sldId id="318" r:id="rId26"/>
    <p:sldId id="319" r:id="rId27"/>
    <p:sldId id="309" r:id="rId28"/>
    <p:sldId id="310" r:id="rId29"/>
    <p:sldId id="320" r:id="rId30"/>
    <p:sldId id="304" r:id="rId31"/>
    <p:sldId id="305" r:id="rId32"/>
    <p:sldId id="306" r:id="rId33"/>
    <p:sldId id="307" r:id="rId34"/>
    <p:sldId id="308" r:id="rId35"/>
    <p:sldId id="260" r:id="rId36"/>
    <p:sldId id="262" r:id="rId37"/>
    <p:sldId id="263" r:id="rId38"/>
    <p:sldId id="322" r:id="rId39"/>
    <p:sldId id="326" r:id="rId40"/>
    <p:sldId id="331" r:id="rId41"/>
    <p:sldId id="332" r:id="rId42"/>
    <p:sldId id="327" r:id="rId43"/>
    <p:sldId id="328" r:id="rId44"/>
    <p:sldId id="329" r:id="rId45"/>
    <p:sldId id="330" r:id="rId46"/>
    <p:sldId id="334" r:id="rId47"/>
    <p:sldId id="335" r:id="rId48"/>
    <p:sldId id="336" r:id="rId49"/>
    <p:sldId id="337" r:id="rId50"/>
    <p:sldId id="338" r:id="rId51"/>
    <p:sldId id="339" r:id="rId52"/>
    <p:sldId id="340" r:id="rId53"/>
    <p:sldId id="341" r:id="rId54"/>
    <p:sldId id="342" r:id="rId55"/>
    <p:sldId id="343" r:id="rId56"/>
    <p:sldId id="344" r:id="rId57"/>
    <p:sldId id="345" r:id="rId58"/>
    <p:sldId id="346" r:id="rId59"/>
    <p:sldId id="347" r:id="rId60"/>
    <p:sldId id="348" r:id="rId61"/>
    <p:sldId id="349" r:id="rId62"/>
    <p:sldId id="350" r:id="rId63"/>
    <p:sldId id="351" r:id="rId64"/>
    <p:sldId id="352" r:id="rId65"/>
    <p:sldId id="353" r:id="rId66"/>
    <p:sldId id="354" r:id="rId67"/>
    <p:sldId id="355" r:id="rId68"/>
    <p:sldId id="356" r:id="rId69"/>
    <p:sldId id="357" r:id="rId70"/>
    <p:sldId id="358" r:id="rId71"/>
    <p:sldId id="359" r:id="rId72"/>
    <p:sldId id="360" r:id="rId73"/>
    <p:sldId id="361" r:id="rId74"/>
    <p:sldId id="362" r:id="rId75"/>
    <p:sldId id="363" r:id="rId76"/>
    <p:sldId id="364" r:id="rId77"/>
    <p:sldId id="365" r:id="rId78"/>
    <p:sldId id="366" r:id="rId79"/>
    <p:sldId id="367" r:id="rId80"/>
    <p:sldId id="368" r:id="rId81"/>
    <p:sldId id="369" r:id="rId82"/>
    <p:sldId id="370" r:id="rId83"/>
    <p:sldId id="371" r:id="rId84"/>
    <p:sldId id="372" r:id="rId85"/>
    <p:sldId id="373" r:id="rId86"/>
    <p:sldId id="374" r:id="rId87"/>
    <p:sldId id="375" r:id="rId88"/>
    <p:sldId id="376" r:id="rId89"/>
    <p:sldId id="377" r:id="rId90"/>
    <p:sldId id="378" r:id="rId91"/>
    <p:sldId id="379" r:id="rId92"/>
    <p:sldId id="380" r:id="rId93"/>
    <p:sldId id="381" r:id="rId94"/>
    <p:sldId id="382" r:id="rId95"/>
    <p:sldId id="383" r:id="rId96"/>
    <p:sldId id="384" r:id="rId97"/>
    <p:sldId id="385" r:id="rId98"/>
    <p:sldId id="386" r:id="rId99"/>
    <p:sldId id="387" r:id="rId100"/>
    <p:sldId id="388" r:id="rId101"/>
    <p:sldId id="389" r:id="rId102"/>
    <p:sldId id="390" r:id="rId103"/>
    <p:sldId id="391" r:id="rId104"/>
    <p:sldId id="392" r:id="rId105"/>
    <p:sldId id="393" r:id="rId106"/>
    <p:sldId id="394" r:id="rId107"/>
    <p:sldId id="395" r:id="rId108"/>
    <p:sldId id="396" r:id="rId10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37" autoAdjust="0"/>
  </p:normalViewPr>
  <p:slideViewPr>
    <p:cSldViewPr>
      <p:cViewPr varScale="1">
        <p:scale>
          <a:sx n="52" d="100"/>
          <a:sy n="52" d="100"/>
        </p:scale>
        <p:origin x="-1026"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_rels/viewProps.xml.rels><?xml version="1.0" encoding="UTF-8" standalone="yes"?>
<Relationships xmlns="http://schemas.openxmlformats.org/package/2006/relationships"><Relationship Id="rId8" Type="http://schemas.openxmlformats.org/officeDocument/2006/relationships/slide" Target="slides/slide12.xml"/><Relationship Id="rId13" Type="http://schemas.openxmlformats.org/officeDocument/2006/relationships/slide" Target="slides/slide17.xml"/><Relationship Id="rId18" Type="http://schemas.openxmlformats.org/officeDocument/2006/relationships/slide" Target="slides/slide27.xml"/><Relationship Id="rId26" Type="http://schemas.openxmlformats.org/officeDocument/2006/relationships/slide" Target="slides/slide71.xml"/><Relationship Id="rId39" Type="http://schemas.openxmlformats.org/officeDocument/2006/relationships/slide" Target="slides/slide92.xml"/><Relationship Id="rId3" Type="http://schemas.openxmlformats.org/officeDocument/2006/relationships/slide" Target="slides/slide7.xml"/><Relationship Id="rId21" Type="http://schemas.openxmlformats.org/officeDocument/2006/relationships/slide" Target="slides/slide36.xml"/><Relationship Id="rId34" Type="http://schemas.openxmlformats.org/officeDocument/2006/relationships/slide" Target="slides/slide86.xml"/><Relationship Id="rId42" Type="http://schemas.openxmlformats.org/officeDocument/2006/relationships/slide" Target="slides/slide107.xml"/><Relationship Id="rId7" Type="http://schemas.openxmlformats.org/officeDocument/2006/relationships/slide" Target="slides/slide11.xml"/><Relationship Id="rId12" Type="http://schemas.openxmlformats.org/officeDocument/2006/relationships/slide" Target="slides/slide16.xml"/><Relationship Id="rId17" Type="http://schemas.openxmlformats.org/officeDocument/2006/relationships/slide" Target="slides/slide21.xml"/><Relationship Id="rId25" Type="http://schemas.openxmlformats.org/officeDocument/2006/relationships/slide" Target="slides/slide70.xml"/><Relationship Id="rId33" Type="http://schemas.openxmlformats.org/officeDocument/2006/relationships/slide" Target="slides/slide78.xml"/><Relationship Id="rId38" Type="http://schemas.openxmlformats.org/officeDocument/2006/relationships/slide" Target="slides/slide91.xml"/><Relationship Id="rId2" Type="http://schemas.openxmlformats.org/officeDocument/2006/relationships/slide" Target="slides/slide3.xml"/><Relationship Id="rId16" Type="http://schemas.openxmlformats.org/officeDocument/2006/relationships/slide" Target="slides/slide20.xml"/><Relationship Id="rId20" Type="http://schemas.openxmlformats.org/officeDocument/2006/relationships/slide" Target="slides/slide30.xml"/><Relationship Id="rId29" Type="http://schemas.openxmlformats.org/officeDocument/2006/relationships/slide" Target="slides/slide74.xml"/><Relationship Id="rId41" Type="http://schemas.openxmlformats.org/officeDocument/2006/relationships/slide" Target="slides/slide106.xml"/><Relationship Id="rId1" Type="http://schemas.openxmlformats.org/officeDocument/2006/relationships/slide" Target="slides/slide2.xml"/><Relationship Id="rId6" Type="http://schemas.openxmlformats.org/officeDocument/2006/relationships/slide" Target="slides/slide10.xml"/><Relationship Id="rId11" Type="http://schemas.openxmlformats.org/officeDocument/2006/relationships/slide" Target="slides/slide15.xml"/><Relationship Id="rId24" Type="http://schemas.openxmlformats.org/officeDocument/2006/relationships/slide" Target="slides/slide69.xml"/><Relationship Id="rId32" Type="http://schemas.openxmlformats.org/officeDocument/2006/relationships/slide" Target="slides/slide77.xml"/><Relationship Id="rId37" Type="http://schemas.openxmlformats.org/officeDocument/2006/relationships/slide" Target="slides/slide90.xml"/><Relationship Id="rId40" Type="http://schemas.openxmlformats.org/officeDocument/2006/relationships/slide" Target="slides/slide94.xml"/><Relationship Id="rId5" Type="http://schemas.openxmlformats.org/officeDocument/2006/relationships/slide" Target="slides/slide9.xml"/><Relationship Id="rId15" Type="http://schemas.openxmlformats.org/officeDocument/2006/relationships/slide" Target="slides/slide19.xml"/><Relationship Id="rId23" Type="http://schemas.openxmlformats.org/officeDocument/2006/relationships/slide" Target="slides/slide56.xml"/><Relationship Id="rId28" Type="http://schemas.openxmlformats.org/officeDocument/2006/relationships/slide" Target="slides/slide73.xml"/><Relationship Id="rId36" Type="http://schemas.openxmlformats.org/officeDocument/2006/relationships/slide" Target="slides/slide88.xml"/><Relationship Id="rId10" Type="http://schemas.openxmlformats.org/officeDocument/2006/relationships/slide" Target="slides/slide14.xml"/><Relationship Id="rId19" Type="http://schemas.openxmlformats.org/officeDocument/2006/relationships/slide" Target="slides/slide28.xml"/><Relationship Id="rId31" Type="http://schemas.openxmlformats.org/officeDocument/2006/relationships/slide" Target="slides/slide76.xml"/><Relationship Id="rId4" Type="http://schemas.openxmlformats.org/officeDocument/2006/relationships/slide" Target="slides/slide8.xml"/><Relationship Id="rId9" Type="http://schemas.openxmlformats.org/officeDocument/2006/relationships/slide" Target="slides/slide13.xml"/><Relationship Id="rId14" Type="http://schemas.openxmlformats.org/officeDocument/2006/relationships/slide" Target="slides/slide18.xml"/><Relationship Id="rId22" Type="http://schemas.openxmlformats.org/officeDocument/2006/relationships/slide" Target="slides/slide46.xml"/><Relationship Id="rId27" Type="http://schemas.openxmlformats.org/officeDocument/2006/relationships/slide" Target="slides/slide72.xml"/><Relationship Id="rId30" Type="http://schemas.openxmlformats.org/officeDocument/2006/relationships/slide" Target="slides/slide75.xml"/><Relationship Id="rId35" Type="http://schemas.openxmlformats.org/officeDocument/2006/relationships/slide" Target="slides/slide8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FEA7AAD-240D-4835-A423-31371AA9FC76}" type="datetimeFigureOut">
              <a:rPr lang="en-US"/>
              <a:pPr>
                <a:defRPr/>
              </a:pPr>
              <a:t>02/03/2014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30FFCA8-D3E9-484A-8B70-C525276FD37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00FA66-0A09-4A3F-A388-74B86E980DFE}" type="slidenum">
              <a:rPr lang="en-US" smtClean="0"/>
              <a:pPr fontAlgn="base">
                <a:spcBef>
                  <a:spcPct val="0"/>
                </a:spcBef>
                <a:spcAft>
                  <a:spcPct val="0"/>
                </a:spcAft>
                <a:defRPr/>
              </a:pPr>
              <a:t>1</a:t>
            </a:fld>
            <a:endParaRPr lang="en-US" smtClean="0"/>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vi-VN" smtClean="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nl-NL" smtClean="0"/>
              <a:t>Số : </a:t>
            </a:r>
            <a:r>
              <a:rPr lang="nl-NL" b="1" smtClean="0"/>
              <a:t>32</a:t>
            </a:r>
            <a:r>
              <a:rPr lang="nl-NL" smtClean="0"/>
              <a:t>/2008/NĐ-CP</a:t>
            </a:r>
            <a:endParaRPr lang="en-US" smtClean="0"/>
          </a:p>
        </p:txBody>
      </p:sp>
      <p:sp>
        <p:nvSpPr>
          <p:cNvPr id="4" name="Slide Number Placeholder 3"/>
          <p:cNvSpPr>
            <a:spLocks noGrp="1"/>
          </p:cNvSpPr>
          <p:nvPr>
            <p:ph type="sldNum" sz="quarter" idx="5"/>
          </p:nvPr>
        </p:nvSpPr>
        <p:spPr/>
        <p:txBody>
          <a:bodyPr/>
          <a:lstStyle/>
          <a:p>
            <a:pPr>
              <a:defRPr/>
            </a:pPr>
            <a:fld id="{DB3DC33F-A34D-4EEB-8FBC-95C1AC50DAF9}" type="slidenum">
              <a:rPr lang="en-US" smtClean="0"/>
              <a:pPr>
                <a:defRPr/>
              </a:pPr>
              <a:t>18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nl-NL" smtClean="0"/>
              <a:t>Số : </a:t>
            </a:r>
            <a:r>
              <a:rPr lang="nl-NL" b="1" smtClean="0"/>
              <a:t>32</a:t>
            </a:r>
            <a:r>
              <a:rPr lang="nl-NL" smtClean="0"/>
              <a:t>/2008/NĐ-CP</a:t>
            </a:r>
            <a:endParaRPr lang="en-US" smtClean="0"/>
          </a:p>
        </p:txBody>
      </p:sp>
      <p:sp>
        <p:nvSpPr>
          <p:cNvPr id="4" name="Slide Number Placeholder 3"/>
          <p:cNvSpPr>
            <a:spLocks noGrp="1"/>
          </p:cNvSpPr>
          <p:nvPr>
            <p:ph type="sldNum" sz="quarter" idx="5"/>
          </p:nvPr>
        </p:nvSpPr>
        <p:spPr/>
        <p:txBody>
          <a:bodyPr/>
          <a:lstStyle/>
          <a:p>
            <a:pPr>
              <a:defRPr/>
            </a:pPr>
            <a:fld id="{DA803464-CD7E-4523-AEAB-9D1B507A41CD}" type="slidenum">
              <a:rPr lang="en-US" smtClean="0"/>
              <a:pPr>
                <a:defRPr/>
              </a:pPr>
              <a:t>19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nl-NL" smtClean="0"/>
              <a:t>Số : </a:t>
            </a:r>
            <a:r>
              <a:rPr lang="nl-NL" b="1" smtClean="0"/>
              <a:t>32</a:t>
            </a:r>
            <a:r>
              <a:rPr lang="nl-NL" smtClean="0"/>
              <a:t>/2008/NĐ-CP</a:t>
            </a:r>
            <a:endParaRPr lang="en-US" smtClean="0"/>
          </a:p>
        </p:txBody>
      </p:sp>
      <p:sp>
        <p:nvSpPr>
          <p:cNvPr id="4" name="Slide Number Placeholder 3"/>
          <p:cNvSpPr>
            <a:spLocks noGrp="1"/>
          </p:cNvSpPr>
          <p:nvPr>
            <p:ph type="sldNum" sz="quarter" idx="5"/>
          </p:nvPr>
        </p:nvSpPr>
        <p:spPr/>
        <p:txBody>
          <a:bodyPr/>
          <a:lstStyle/>
          <a:p>
            <a:pPr>
              <a:defRPr/>
            </a:pPr>
            <a:fld id="{27232B76-B7A6-486E-87DF-804982C49FF6}" type="slidenum">
              <a:rPr lang="en-US" smtClean="0"/>
              <a:pPr>
                <a:defRPr/>
              </a:pPr>
              <a:t>56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nl-NL" smtClean="0"/>
              <a:t>Số : </a:t>
            </a:r>
            <a:r>
              <a:rPr lang="nl-NL" b="1" smtClean="0"/>
              <a:t>32</a:t>
            </a:r>
            <a:r>
              <a:rPr lang="nl-NL" smtClean="0"/>
              <a:t>/2008/NĐ-CP</a:t>
            </a:r>
            <a:endParaRPr lang="en-US" smtClean="0"/>
          </a:p>
        </p:txBody>
      </p:sp>
      <p:sp>
        <p:nvSpPr>
          <p:cNvPr id="4" name="Slide Number Placeholder 3"/>
          <p:cNvSpPr>
            <a:spLocks noGrp="1"/>
          </p:cNvSpPr>
          <p:nvPr>
            <p:ph type="sldNum" sz="quarter" idx="5"/>
          </p:nvPr>
        </p:nvSpPr>
        <p:spPr/>
        <p:txBody>
          <a:bodyPr/>
          <a:lstStyle/>
          <a:p>
            <a:pPr>
              <a:defRPr/>
            </a:pPr>
            <a:fld id="{3B62F6CF-3512-455B-87D9-90E9FA3FDF48}" type="slidenum">
              <a:rPr lang="en-US" smtClean="0"/>
              <a:pPr>
                <a:defRPr/>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nl-NL" smtClean="0"/>
              <a:t>Số : </a:t>
            </a:r>
            <a:r>
              <a:rPr lang="nl-NL" b="1" smtClean="0"/>
              <a:t>32</a:t>
            </a:r>
            <a:r>
              <a:rPr lang="nl-NL" smtClean="0"/>
              <a:t>/2008/NĐ-CP</a:t>
            </a:r>
            <a:endParaRPr lang="en-US" smtClean="0"/>
          </a:p>
        </p:txBody>
      </p:sp>
      <p:sp>
        <p:nvSpPr>
          <p:cNvPr id="4" name="Slide Number Placeholder 3"/>
          <p:cNvSpPr>
            <a:spLocks noGrp="1"/>
          </p:cNvSpPr>
          <p:nvPr>
            <p:ph type="sldNum" sz="quarter" idx="5"/>
          </p:nvPr>
        </p:nvSpPr>
        <p:spPr/>
        <p:txBody>
          <a:bodyPr/>
          <a:lstStyle/>
          <a:p>
            <a:pPr>
              <a:defRPr/>
            </a:pPr>
            <a:fld id="{F216BF45-75F9-416C-B51C-567DB82F6625}" type="slidenum">
              <a:rPr lang="en-US" smtClean="0"/>
              <a:pPr>
                <a:defRPr/>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nl-NL" smtClean="0"/>
              <a:t>Số : </a:t>
            </a:r>
            <a:r>
              <a:rPr lang="nl-NL" b="1" smtClean="0"/>
              <a:t>32</a:t>
            </a:r>
            <a:r>
              <a:rPr lang="nl-NL" smtClean="0"/>
              <a:t>/2008/NĐ-CP</a:t>
            </a:r>
            <a:endParaRPr lang="en-US" smtClean="0"/>
          </a:p>
        </p:txBody>
      </p:sp>
      <p:sp>
        <p:nvSpPr>
          <p:cNvPr id="4" name="Slide Number Placeholder 3"/>
          <p:cNvSpPr>
            <a:spLocks noGrp="1"/>
          </p:cNvSpPr>
          <p:nvPr>
            <p:ph type="sldNum" sz="quarter" idx="5"/>
          </p:nvPr>
        </p:nvSpPr>
        <p:spPr/>
        <p:txBody>
          <a:bodyPr/>
          <a:lstStyle/>
          <a:p>
            <a:pPr>
              <a:defRPr/>
            </a:pPr>
            <a:fld id="{0C9CEB8E-4B76-4E3F-BA7E-12813F084A16}" type="slidenum">
              <a:rPr lang="en-US" smtClean="0"/>
              <a:pPr>
                <a:defRPr/>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nl-NL" smtClean="0"/>
              <a:t>Số : </a:t>
            </a:r>
            <a:r>
              <a:rPr lang="nl-NL" b="1" smtClean="0"/>
              <a:t>32</a:t>
            </a:r>
            <a:r>
              <a:rPr lang="nl-NL" smtClean="0"/>
              <a:t>/2008/NĐ-CP</a:t>
            </a:r>
            <a:endParaRPr lang="en-US" smtClean="0"/>
          </a:p>
        </p:txBody>
      </p:sp>
      <p:sp>
        <p:nvSpPr>
          <p:cNvPr id="4" name="Slide Number Placeholder 3"/>
          <p:cNvSpPr>
            <a:spLocks noGrp="1"/>
          </p:cNvSpPr>
          <p:nvPr>
            <p:ph type="sldNum" sz="quarter" idx="5"/>
          </p:nvPr>
        </p:nvSpPr>
        <p:spPr/>
        <p:txBody>
          <a:bodyPr/>
          <a:lstStyle/>
          <a:p>
            <a:pPr>
              <a:defRPr/>
            </a:pPr>
            <a:fld id="{59D929DD-1715-4D6B-9E7A-0DB0C476D565}" type="slidenum">
              <a:rPr lang="en-US" smtClean="0"/>
              <a:pPr>
                <a:defRPr/>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nl-NL" smtClean="0"/>
              <a:t>Số : </a:t>
            </a:r>
            <a:r>
              <a:rPr lang="nl-NL" b="1" smtClean="0"/>
              <a:t>32</a:t>
            </a:r>
            <a:r>
              <a:rPr lang="nl-NL" smtClean="0"/>
              <a:t>/2008/NĐ-CP</a:t>
            </a:r>
            <a:endParaRPr lang="en-US" smtClean="0"/>
          </a:p>
        </p:txBody>
      </p:sp>
      <p:sp>
        <p:nvSpPr>
          <p:cNvPr id="4" name="Slide Number Placeholder 3"/>
          <p:cNvSpPr>
            <a:spLocks noGrp="1"/>
          </p:cNvSpPr>
          <p:nvPr>
            <p:ph type="sldNum" sz="quarter" idx="5"/>
          </p:nvPr>
        </p:nvSpPr>
        <p:spPr/>
        <p:txBody>
          <a:bodyPr/>
          <a:lstStyle/>
          <a:p>
            <a:pPr>
              <a:defRPr/>
            </a:pPr>
            <a:fld id="{7090C47F-6B20-49C9-BF12-7BF6BF534CFF}" type="slidenum">
              <a:rPr lang="en-US" smtClean="0"/>
              <a:pPr>
                <a:defRPr/>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nl-NL" smtClean="0"/>
              <a:t>Số : </a:t>
            </a:r>
            <a:r>
              <a:rPr lang="nl-NL" b="1" smtClean="0"/>
              <a:t>32</a:t>
            </a:r>
            <a:r>
              <a:rPr lang="nl-NL" smtClean="0"/>
              <a:t>/2008/NĐ-CP</a:t>
            </a:r>
            <a:endParaRPr lang="en-US" smtClean="0"/>
          </a:p>
        </p:txBody>
      </p:sp>
      <p:sp>
        <p:nvSpPr>
          <p:cNvPr id="4" name="Slide Number Placeholder 3"/>
          <p:cNvSpPr>
            <a:spLocks noGrp="1"/>
          </p:cNvSpPr>
          <p:nvPr>
            <p:ph type="sldNum" sz="quarter" idx="5"/>
          </p:nvPr>
        </p:nvSpPr>
        <p:spPr/>
        <p:txBody>
          <a:bodyPr/>
          <a:lstStyle/>
          <a:p>
            <a:pPr>
              <a:defRPr/>
            </a:pPr>
            <a:fld id="{127A02AF-ED1E-4849-BB24-0AA46582D3FD}" type="slidenum">
              <a:rPr lang="en-US" smtClean="0"/>
              <a:pPr>
                <a:defRPr/>
              </a:pPr>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nl-NL" smtClean="0"/>
              <a:t>Số : </a:t>
            </a:r>
            <a:r>
              <a:rPr lang="nl-NL" b="1" smtClean="0"/>
              <a:t>32</a:t>
            </a:r>
            <a:r>
              <a:rPr lang="nl-NL" smtClean="0"/>
              <a:t>/2008/NĐ-CP</a:t>
            </a:r>
            <a:endParaRPr lang="en-US" smtClean="0"/>
          </a:p>
        </p:txBody>
      </p:sp>
      <p:sp>
        <p:nvSpPr>
          <p:cNvPr id="4" name="Slide Number Placeholder 3"/>
          <p:cNvSpPr>
            <a:spLocks noGrp="1"/>
          </p:cNvSpPr>
          <p:nvPr>
            <p:ph type="sldNum" sz="quarter" idx="5"/>
          </p:nvPr>
        </p:nvSpPr>
        <p:spPr/>
        <p:txBody>
          <a:bodyPr/>
          <a:lstStyle/>
          <a:p>
            <a:pPr>
              <a:defRPr/>
            </a:pPr>
            <a:fld id="{63D9CE5D-0ECB-4241-A89A-99FC8752F3EA}" type="slidenum">
              <a:rPr lang="en-US" smtClean="0"/>
              <a:pPr>
                <a:defRPr/>
              </a:pPr>
              <a:t>16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nl-NL" smtClean="0"/>
              <a:t>Số : </a:t>
            </a:r>
            <a:r>
              <a:rPr lang="nl-NL" b="1" smtClean="0"/>
              <a:t>32</a:t>
            </a:r>
            <a:r>
              <a:rPr lang="nl-NL" smtClean="0"/>
              <a:t>/2008/NĐ-CP</a:t>
            </a:r>
            <a:endParaRPr lang="en-US" smtClean="0"/>
          </a:p>
        </p:txBody>
      </p:sp>
      <p:sp>
        <p:nvSpPr>
          <p:cNvPr id="4" name="Slide Number Placeholder 3"/>
          <p:cNvSpPr>
            <a:spLocks noGrp="1"/>
          </p:cNvSpPr>
          <p:nvPr>
            <p:ph type="sldNum" sz="quarter" idx="5"/>
          </p:nvPr>
        </p:nvSpPr>
        <p:spPr/>
        <p:txBody>
          <a:bodyPr/>
          <a:lstStyle/>
          <a:p>
            <a:pPr>
              <a:defRPr/>
            </a:pPr>
            <a:fld id="{D85A2D96-BA59-47B7-8C61-472C25F2D4F4}" type="slidenum">
              <a:rPr lang="en-US" smtClean="0"/>
              <a:pPr>
                <a:defRPr/>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56CD4D7-3852-4233-BF51-4A87C00BFE33}" type="datetimeFigureOut">
              <a:rPr lang="en-US"/>
              <a:pPr>
                <a:defRPr/>
              </a:pPr>
              <a:t>02/03/2014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78402A-E44A-4FB1-9866-882DE0110D4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F9E5AEA-8A27-490C-875D-18F39271C259}" type="datetimeFigureOut">
              <a:rPr lang="en-US"/>
              <a:pPr>
                <a:defRPr/>
              </a:pPr>
              <a:t>02/03/2014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E803A5-AEB8-4B65-8E12-CE218D1BAD3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6263659-B495-41A6-B622-B41A432DF9E3}" type="datetimeFigureOut">
              <a:rPr lang="en-US"/>
              <a:pPr>
                <a:defRPr/>
              </a:pPr>
              <a:t>02/03/2014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875458-B01E-47AB-A5B2-83AA140C079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pPr>
              <a:defRPr/>
            </a:pPr>
            <a:fld id="{10FAA4EA-F89E-410E-8BF6-5B9B61FCCAC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ABB3C-C911-4D42-A4D9-0416C814A9CE}" type="datetimeFigureOut">
              <a:rPr lang="en-US"/>
              <a:pPr>
                <a:defRPr/>
              </a:pPr>
              <a:t>02/03/2014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0EA755E-16EC-4566-9861-6E99E5CB31E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492B1FC-AF12-46BC-85EA-A2CC07CAC4E8}" type="datetimeFigureOut">
              <a:rPr lang="en-US"/>
              <a:pPr>
                <a:defRPr/>
              </a:pPr>
              <a:t>02/03/2014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6ADBC0-ACB9-4DDD-A05E-32CA5A5D580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5FC379C-5774-4A1C-B9EC-44EC0F473488}" type="datetimeFigureOut">
              <a:rPr lang="en-US"/>
              <a:pPr>
                <a:defRPr/>
              </a:pPr>
              <a:t>02/03/2014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9CC51CC-B710-402B-9C5E-00F46499B3C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89F16D2-39F1-4B21-8F11-29A2AF4BB7B8}" type="datetimeFigureOut">
              <a:rPr lang="en-US"/>
              <a:pPr>
                <a:defRPr/>
              </a:pPr>
              <a:t>02/03/2014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EAFDC5B-2583-4990-A270-38B04E532F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6FBCBD9-F41B-4726-BCE9-77C7D6D69786}" type="datetimeFigureOut">
              <a:rPr lang="en-US"/>
              <a:pPr>
                <a:defRPr/>
              </a:pPr>
              <a:t>02/03/2014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74CF50D-7A99-45C1-B35F-9651EB6FD58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86C0623-8F79-4E08-848F-C652FCB479C1}" type="datetimeFigureOut">
              <a:rPr lang="en-US"/>
              <a:pPr>
                <a:defRPr/>
              </a:pPr>
              <a:t>02/03/2014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21A86A2-8EF5-45A3-8A7B-B4137C680BA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AB156C-DABC-402C-9AEE-C4B8061FA294}" type="datetimeFigureOut">
              <a:rPr lang="en-US"/>
              <a:pPr>
                <a:defRPr/>
              </a:pPr>
              <a:t>02/03/2014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0F7757-E3B0-4556-BAD3-DDD47337E97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3044B6E-3ABB-4664-9EE7-4EE418E4CC42}" type="datetimeFigureOut">
              <a:rPr lang="en-US"/>
              <a:pPr>
                <a:defRPr/>
              </a:pPr>
              <a:t>02/03/2014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F93003-6B5C-4A00-B5B0-DD1517FD028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5C44AE5-1011-4605-89D7-40EFFFC77C75}" type="datetimeFigureOut">
              <a:rPr lang="en-US"/>
              <a:pPr>
                <a:defRPr/>
              </a:pPr>
              <a:t>02/03/2014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DB42A78-4C79-417E-96A9-896C712B3FF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notesSlide" Target="../notesSlides/notesSlide1.xml"/><Relationship Id="rId7" Type="http://schemas.openxmlformats.org/officeDocument/2006/relationships/hyperlink" Target="mailto:xtiennapa@gmail.com" TargetMode="Externa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hyperlink" Target="mailto:xtiennapa@yahoo.com" TargetMode="External"/><Relationship Id="rId5" Type="http://schemas.openxmlformats.org/officeDocument/2006/relationships/image" Target="../media/image2.png"/><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Date Placeholder 1"/>
          <p:cNvSpPr>
            <a:spLocks noGrp="1"/>
          </p:cNvSpPr>
          <p:nvPr>
            <p:ph type="dt" sz="quarter" idx="10"/>
          </p:nvPr>
        </p:nvSpPr>
        <p:spPr/>
        <p:txBody>
          <a:bodyPr/>
          <a:lstStyle/>
          <a:p>
            <a:pPr>
              <a:defRPr/>
            </a:pPr>
            <a:fld id="{AB8D7AF5-3AA4-4266-94E7-900E19A1341D}" type="datetime1">
              <a:rPr lang="en-US"/>
              <a:pPr>
                <a:defRPr/>
              </a:pPr>
              <a:t>02/03/2014</a:t>
            </a:fld>
            <a:endParaRPr lang="en-US"/>
          </a:p>
        </p:txBody>
      </p:sp>
      <p:sp>
        <p:nvSpPr>
          <p:cNvPr id="1028" name="Footer Placeholder 2"/>
          <p:cNvSpPr>
            <a:spLocks noGrp="1"/>
          </p:cNvSpPr>
          <p:nvPr>
            <p:ph type="ftr" sz="quarter" idx="11"/>
          </p:nvPr>
        </p:nvSpPr>
        <p:spPr/>
        <p:txBody>
          <a:bodyPr/>
          <a:lstStyle/>
          <a:p>
            <a:pPr>
              <a:defRPr/>
            </a:pPr>
            <a:r>
              <a:rPr lang="en-US" smtClean="0"/>
              <a:t>ThS. Nguyễn Xuân Tiến</a:t>
            </a:r>
          </a:p>
        </p:txBody>
      </p:sp>
      <p:sp>
        <p:nvSpPr>
          <p:cNvPr id="1029" name="Slide Number Placeholder 3"/>
          <p:cNvSpPr>
            <a:spLocks noGrp="1"/>
          </p:cNvSpPr>
          <p:nvPr>
            <p:ph type="sldNum" sz="quarter" idx="12"/>
          </p:nvPr>
        </p:nvSpPr>
        <p:spPr/>
        <p:txBody>
          <a:bodyPr/>
          <a:lstStyle/>
          <a:p>
            <a:pPr>
              <a:defRPr/>
            </a:pPr>
            <a:fld id="{D2A2F525-2097-46D0-8973-8CB6A277BCB4}" type="slidenum">
              <a:rPr lang="en-US"/>
              <a:pPr>
                <a:defRPr/>
              </a:pPr>
              <a:t>1</a:t>
            </a:fld>
            <a:endParaRPr lang="en-US"/>
          </a:p>
        </p:txBody>
      </p:sp>
      <p:pic>
        <p:nvPicPr>
          <p:cNvPr id="1030" name="Picture 2" descr="NAPA logo"/>
          <p:cNvPicPr>
            <a:picLocks noChangeAspect="1" noChangeArrowheads="1"/>
          </p:cNvPicPr>
          <p:nvPr/>
        </p:nvPicPr>
        <p:blipFill>
          <a:blip r:embed="rId5" cstate="print">
            <a:lum bright="-12000" contrast="60000"/>
          </a:blip>
          <a:srcRect/>
          <a:stretch>
            <a:fillRect/>
          </a:stretch>
        </p:blipFill>
        <p:spPr bwMode="auto">
          <a:xfrm>
            <a:off x="317500" y="165100"/>
            <a:ext cx="1997075" cy="1784350"/>
          </a:xfrm>
          <a:prstGeom prst="rect">
            <a:avLst/>
          </a:prstGeom>
          <a:noFill/>
          <a:ln w="9525">
            <a:noFill/>
            <a:miter lim="800000"/>
            <a:headEnd/>
            <a:tailEnd/>
          </a:ln>
        </p:spPr>
      </p:pic>
      <p:sp>
        <p:nvSpPr>
          <p:cNvPr id="1031" name="Rectangle 3"/>
          <p:cNvSpPr>
            <a:spLocks noChangeArrowheads="1"/>
          </p:cNvSpPr>
          <p:nvPr/>
        </p:nvSpPr>
        <p:spPr bwMode="auto">
          <a:xfrm>
            <a:off x="2446338" y="207963"/>
            <a:ext cx="6469062" cy="1271587"/>
          </a:xfrm>
          <a:prstGeom prst="rect">
            <a:avLst/>
          </a:prstGeom>
          <a:solidFill>
            <a:srgbClr val="FFFF99"/>
          </a:solidFill>
          <a:ln w="9525">
            <a:noFill/>
            <a:miter lim="800000"/>
            <a:headEnd/>
            <a:tailEnd/>
          </a:ln>
        </p:spPr>
        <p:txBody>
          <a:bodyPr anchor="ctr"/>
          <a:lstStyle/>
          <a:p>
            <a:pPr algn="ctr"/>
            <a:r>
              <a:rPr lang="en-US" sz="4000" b="1">
                <a:solidFill>
                  <a:srgbClr val="FF3300"/>
                </a:solidFill>
                <a:latin typeface="Times New Roman" pitchFamily="18" charset="0"/>
                <a:cs typeface="Times New Roman" pitchFamily="18" charset="0"/>
              </a:rPr>
              <a:t>HỌC VIỆN HÀNH CHÍNH</a:t>
            </a:r>
          </a:p>
        </p:txBody>
      </p:sp>
      <p:sp>
        <p:nvSpPr>
          <p:cNvPr id="1032" name="Rectangle 4"/>
          <p:cNvSpPr>
            <a:spLocks noChangeArrowheads="1"/>
          </p:cNvSpPr>
          <p:nvPr/>
        </p:nvSpPr>
        <p:spPr bwMode="auto">
          <a:xfrm>
            <a:off x="168275" y="2057400"/>
            <a:ext cx="5165725" cy="4460875"/>
          </a:xfrm>
          <a:prstGeom prst="rect">
            <a:avLst/>
          </a:prstGeom>
          <a:noFill/>
          <a:ln w="9525">
            <a:noFill/>
            <a:miter lim="800000"/>
            <a:headEnd/>
            <a:tailEnd/>
          </a:ln>
        </p:spPr>
        <p:txBody>
          <a:bodyPr/>
          <a:lstStyle/>
          <a:p>
            <a:pPr marL="342900" indent="-342900">
              <a:spcBef>
                <a:spcPct val="20000"/>
              </a:spcBef>
            </a:pPr>
            <a:r>
              <a:rPr lang="en-US" sz="2400" b="1">
                <a:latin typeface="Times New Roman" pitchFamily="18" charset="0"/>
                <a:cs typeface="Times New Roman" pitchFamily="18" charset="0"/>
              </a:rPr>
              <a:t>Môn học:</a:t>
            </a:r>
            <a:endParaRPr lang="en-US" sz="2800" b="1">
              <a:latin typeface="Times New Roman" pitchFamily="18" charset="0"/>
              <a:cs typeface="Times New Roman" pitchFamily="18" charset="0"/>
            </a:endParaRPr>
          </a:p>
          <a:p>
            <a:pPr marL="342900" indent="-342900" algn="ctr">
              <a:spcBef>
                <a:spcPct val="20000"/>
              </a:spcBef>
            </a:pPr>
            <a:r>
              <a:rPr lang="en-US" sz="2800" b="1">
                <a:solidFill>
                  <a:srgbClr val="FF0000"/>
                </a:solidFill>
                <a:latin typeface="Times New Roman" pitchFamily="18" charset="0"/>
                <a:cs typeface="Times New Roman" pitchFamily="18" charset="0"/>
              </a:rPr>
              <a:t>ĐỊNH BIÊN TRONG CƠ QUAN HÀNH CHÍNH </a:t>
            </a:r>
          </a:p>
          <a:p>
            <a:pPr marL="342900" indent="-342900" algn="ctr">
              <a:spcBef>
                <a:spcPct val="20000"/>
              </a:spcBef>
            </a:pPr>
            <a:r>
              <a:rPr lang="en-US" sz="2800" b="1">
                <a:solidFill>
                  <a:srgbClr val="FF0000"/>
                </a:solidFill>
                <a:latin typeface="Times New Roman" pitchFamily="18" charset="0"/>
                <a:cs typeface="Times New Roman" pitchFamily="18" charset="0"/>
              </a:rPr>
              <a:t>NHÀ NƯỚC</a:t>
            </a:r>
            <a:endParaRPr lang="en-US" sz="2400">
              <a:solidFill>
                <a:srgbClr val="0000FF"/>
              </a:solidFill>
              <a:latin typeface="Times New Roman" pitchFamily="18" charset="0"/>
              <a:cs typeface="Times New Roman" pitchFamily="18" charset="0"/>
            </a:endParaRPr>
          </a:p>
          <a:p>
            <a:pPr marL="342900" indent="-342900">
              <a:spcBef>
                <a:spcPct val="20000"/>
              </a:spcBef>
            </a:pPr>
            <a:r>
              <a:rPr lang="en-US" sz="2400" b="1">
                <a:latin typeface="Times New Roman" pitchFamily="18" charset="0"/>
                <a:cs typeface="Times New Roman" pitchFamily="18" charset="0"/>
              </a:rPr>
              <a:t>ThS. Nguyễn Xuân Tiến</a:t>
            </a:r>
          </a:p>
          <a:p>
            <a:pPr marL="342900" indent="-342900">
              <a:spcBef>
                <a:spcPct val="20000"/>
              </a:spcBef>
            </a:pPr>
            <a:r>
              <a:rPr lang="en-US" sz="2400" b="1">
                <a:latin typeface="Times New Roman" pitchFamily="18" charset="0"/>
                <a:cs typeface="Times New Roman" pitchFamily="18" charset="0"/>
              </a:rPr>
              <a:t>Tel: 0913 968 965</a:t>
            </a:r>
          </a:p>
          <a:p>
            <a:pPr marL="342900" indent="-342900">
              <a:spcBef>
                <a:spcPct val="20000"/>
              </a:spcBef>
            </a:pPr>
            <a:r>
              <a:rPr lang="en-US" sz="2400" b="1">
                <a:latin typeface="Times New Roman" pitchFamily="18" charset="0"/>
                <a:cs typeface="Times New Roman" pitchFamily="18" charset="0"/>
              </a:rPr>
              <a:t>Email:	</a:t>
            </a:r>
            <a:r>
              <a:rPr lang="en-US" sz="2400" b="1">
                <a:solidFill>
                  <a:srgbClr val="008000"/>
                </a:solidFill>
                <a:latin typeface="Times New Roman" pitchFamily="18" charset="0"/>
                <a:cs typeface="Times New Roman" pitchFamily="18" charset="0"/>
                <a:hlinkClick r:id="rId6"/>
              </a:rPr>
              <a:t>xtiennapa@yahoo.com</a:t>
            </a:r>
            <a:endParaRPr lang="en-US" sz="2400" b="1">
              <a:solidFill>
                <a:srgbClr val="008000"/>
              </a:solidFill>
              <a:latin typeface="Times New Roman" pitchFamily="18" charset="0"/>
              <a:cs typeface="Times New Roman" pitchFamily="18" charset="0"/>
            </a:endParaRPr>
          </a:p>
          <a:p>
            <a:pPr marL="342900" indent="-342900">
              <a:spcBef>
                <a:spcPct val="20000"/>
              </a:spcBef>
            </a:pPr>
            <a:r>
              <a:rPr lang="en-US" sz="2400" b="1">
                <a:latin typeface="Times New Roman" pitchFamily="18" charset="0"/>
                <a:cs typeface="Times New Roman" pitchFamily="18" charset="0"/>
              </a:rPr>
              <a:t>Hoặc </a:t>
            </a:r>
            <a:r>
              <a:rPr lang="en-US" sz="2400" b="1">
                <a:latin typeface="Times New Roman" pitchFamily="18" charset="0"/>
                <a:cs typeface="Times New Roman" pitchFamily="18" charset="0"/>
                <a:hlinkClick r:id="rId7"/>
              </a:rPr>
              <a:t>xtiennapa@gmail.com</a:t>
            </a:r>
            <a:r>
              <a:rPr lang="en-US" sz="2400" b="1">
                <a:latin typeface="Times New Roman" pitchFamily="18" charset="0"/>
                <a:cs typeface="Times New Roman" pitchFamily="18" charset="0"/>
              </a:rPr>
              <a:t> </a:t>
            </a:r>
          </a:p>
        </p:txBody>
      </p:sp>
      <p:graphicFrame>
        <p:nvGraphicFramePr>
          <p:cNvPr id="1441797" name="Object 5"/>
          <p:cNvGraphicFramePr>
            <a:graphicFrameLocks noChangeAspect="1"/>
          </p:cNvGraphicFramePr>
          <p:nvPr/>
        </p:nvGraphicFramePr>
        <p:xfrm>
          <a:off x="4873625" y="2214563"/>
          <a:ext cx="4270375" cy="3973512"/>
        </p:xfrm>
        <a:graphic>
          <a:graphicData uri="http://schemas.openxmlformats.org/presentationml/2006/ole">
            <p:oleObj spid="_x0000_s1026" name="Clip" r:id="rId8" imgW="1307520" imgH="794520" progId="">
              <p:embed/>
            </p:oleObj>
          </a:graphicData>
        </a:graphic>
      </p:graphicFrame>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1441797"/>
                                        </p:tgtEl>
                                        <p:attrNameLst>
                                          <p:attrName>style.visibility</p:attrName>
                                        </p:attrNameLst>
                                      </p:cBhvr>
                                      <p:to>
                                        <p:strVal val="visible"/>
                                      </p:to>
                                    </p:set>
                                    <p:anim calcmode="lin" valueType="num">
                                      <p:cBhvr additive="base">
                                        <p:cTn id="7" dur="3000" fill="hold"/>
                                        <p:tgtEl>
                                          <p:spTgt spid="1441797"/>
                                        </p:tgtEl>
                                        <p:attrNameLst>
                                          <p:attrName>ppt_x</p:attrName>
                                        </p:attrNameLst>
                                      </p:cBhvr>
                                      <p:tavLst>
                                        <p:tav tm="0">
                                          <p:val>
                                            <p:strVal val="0-#ppt_w/2"/>
                                          </p:val>
                                        </p:tav>
                                        <p:tav tm="100000">
                                          <p:val>
                                            <p:strVal val="#ppt_x"/>
                                          </p:val>
                                        </p:tav>
                                      </p:tavLst>
                                    </p:anim>
                                    <p:anim calcmode="lin" valueType="num">
                                      <p:cBhvr additive="base">
                                        <p:cTn id="8" dur="3000" fill="hold"/>
                                        <p:tgtEl>
                                          <p:spTgt spid="1441797"/>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8AA9845D-DC83-4AD8-A13D-728174A41438}" type="slidenum">
              <a:rPr lang="en-US"/>
              <a:pPr algn="l">
                <a:defRPr/>
              </a:pPr>
              <a:t>10</a:t>
            </a:fld>
            <a:endParaRPr lang="en-US"/>
          </a:p>
        </p:txBody>
      </p:sp>
      <p:sp>
        <p:nvSpPr>
          <p:cNvPr id="509955" name="Rectangle 3"/>
          <p:cNvSpPr>
            <a:spLocks noGrp="1" noChangeArrowheads="1"/>
          </p:cNvSpPr>
          <p:nvPr>
            <p:ph type="body" idx="1"/>
          </p:nvPr>
        </p:nvSpPr>
        <p:spPr>
          <a:xfrm>
            <a:off x="228600" y="762000"/>
            <a:ext cx="8750300" cy="5867400"/>
          </a:xfrm>
        </p:spPr>
        <p:txBody>
          <a:bodyPr/>
          <a:lstStyle/>
          <a:p>
            <a:pPr eaLnBrk="1" hangingPunct="1">
              <a:buFont typeface="Arial" charset="0"/>
              <a:buNone/>
            </a:pPr>
            <a:r>
              <a:rPr lang="en-US" sz="3600" b="1" smtClean="0"/>
              <a:t>Ví dụ: </a:t>
            </a:r>
            <a:r>
              <a:rPr lang="en-US" sz="3600" b="1" smtClean="0">
                <a:solidFill>
                  <a:srgbClr val="FF0000"/>
                </a:solidFill>
              </a:rPr>
              <a:t>Chức năng của </a:t>
            </a:r>
            <a:r>
              <a:rPr lang="it-IT" sz="3600" b="1" smtClean="0">
                <a:solidFill>
                  <a:srgbClr val="FF0000"/>
                </a:solidFill>
              </a:rPr>
              <a:t>Bộ Giáo dục và Đào tạo </a:t>
            </a:r>
            <a:endParaRPr lang="en-US" sz="3600" b="1" smtClean="0">
              <a:solidFill>
                <a:srgbClr val="FF0000"/>
              </a:solidFill>
            </a:endParaRPr>
          </a:p>
          <a:p>
            <a:pPr eaLnBrk="1" hangingPunct="1">
              <a:buFont typeface="Wingdings" pitchFamily="2" charset="2"/>
              <a:buChar char="Ø"/>
            </a:pPr>
            <a:r>
              <a:rPr lang="it-IT" sz="3600" smtClean="0"/>
              <a:t>Bộ Giáo dục và Đào tạo thực hiện chức năng QLNN về giáo dục và đào tạo thuộc hệ thống giáo dục quốc dân và các cơ sở giáo dục khác về các lĩnh vực.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509955">
                                            <p:txEl>
                                              <p:pRg st="0" end="0"/>
                                            </p:txEl>
                                          </p:spTgt>
                                        </p:tgtEl>
                                        <p:attrNameLst>
                                          <p:attrName>style.visibility</p:attrName>
                                        </p:attrNameLst>
                                      </p:cBhvr>
                                      <p:to>
                                        <p:strVal val="visible"/>
                                      </p:to>
                                    </p:set>
                                    <p:anim calcmode="lin" valueType="num">
                                      <p:cBhvr>
                                        <p:cTn id="7"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50995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09955">
                                            <p:txEl>
                                              <p:pRg st="1" end="1"/>
                                            </p:txEl>
                                          </p:spTgt>
                                        </p:tgtEl>
                                        <p:attrNameLst>
                                          <p:attrName>style.visibility</p:attrName>
                                        </p:attrNameLst>
                                      </p:cBhvr>
                                      <p:to>
                                        <p:strVal val="visible"/>
                                      </p:to>
                                    </p:set>
                                    <p:anim calcmode="lin" valueType="num">
                                      <p:cBhvr>
                                        <p:cTn id="15" dur="500" fill="hold"/>
                                        <p:tgtEl>
                                          <p:spTgt spid="509955">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509955">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509955">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5099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5" grpId="0" build="p"/>
    </p:bldLst>
  </p:timing>
</p:sld>
</file>

<file path=ppt/slides/slide10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210207B6-CBC0-4987-9719-7474914B182B}" type="slidenum">
              <a:rPr lang="en-US"/>
              <a:pPr algn="l">
                <a:defRPr/>
              </a:pPr>
              <a:t>100</a:t>
            </a:fld>
            <a:endParaRPr lang="en-US"/>
          </a:p>
        </p:txBody>
      </p:sp>
      <p:sp>
        <p:nvSpPr>
          <p:cNvPr id="1542146" name="Rectangle 2"/>
          <p:cNvSpPr>
            <a:spLocks noGrp="1" noChangeArrowheads="1"/>
          </p:cNvSpPr>
          <p:nvPr>
            <p:ph type="title"/>
          </p:nvPr>
        </p:nvSpPr>
        <p:spPr>
          <a:xfrm>
            <a:off x="152400" y="76200"/>
            <a:ext cx="8839200" cy="1219200"/>
          </a:xfrm>
        </p:spPr>
        <p:txBody>
          <a:bodyPr/>
          <a:lstStyle/>
          <a:p>
            <a:pPr marL="609600" indent="-609600" eaLnBrk="1" hangingPunct="1"/>
            <a:r>
              <a:rPr lang="pt-BR" sz="3600" b="1" i="1" smtClean="0">
                <a:solidFill>
                  <a:srgbClr val="FF0000"/>
                </a:solidFill>
              </a:rPr>
              <a:t>Bước 1</a:t>
            </a:r>
            <a:r>
              <a:rPr lang="pt-BR" sz="3600" b="1" smtClean="0">
                <a:solidFill>
                  <a:srgbClr val="FF0000"/>
                </a:solidFill>
              </a:rPr>
              <a:t>: Xác định định biên chung cho một tổ chức hành chính nhà nước </a:t>
            </a:r>
          </a:p>
        </p:txBody>
      </p:sp>
      <p:sp>
        <p:nvSpPr>
          <p:cNvPr id="1542147" name="Rectangle 3"/>
          <p:cNvSpPr>
            <a:spLocks noGrp="1" noChangeArrowheads="1"/>
          </p:cNvSpPr>
          <p:nvPr>
            <p:ph type="body" idx="1"/>
          </p:nvPr>
        </p:nvSpPr>
        <p:spPr>
          <a:xfrm>
            <a:off x="317500" y="1447800"/>
            <a:ext cx="8470900" cy="5029200"/>
          </a:xfrm>
        </p:spPr>
        <p:txBody>
          <a:bodyPr/>
          <a:lstStyle/>
          <a:p>
            <a:pPr marL="609600" indent="-609600" eaLnBrk="1" hangingPunct="1">
              <a:buFont typeface="Arial" pitchFamily="34" charset="0"/>
              <a:buNone/>
              <a:defRPr/>
            </a:pPr>
            <a:r>
              <a:rPr lang="pt-BR" b="1" dirty="0" smtClean="0">
                <a:solidFill>
                  <a:srgbClr val="3333FF"/>
                </a:solidFill>
              </a:rPr>
              <a:t>Tiêu chí chung:</a:t>
            </a:r>
          </a:p>
          <a:p>
            <a:pPr>
              <a:buFont typeface="Arial" pitchFamily="34" charset="0"/>
              <a:buNone/>
              <a:defRPr/>
            </a:pPr>
            <a:r>
              <a:rPr lang="pt-BR" dirty="0" smtClean="0"/>
              <a:t>- Hệ thống VBQPPL quy định CN, NV, cơ cấu tổ chức.</a:t>
            </a:r>
            <a:endParaRPr lang="en-US" dirty="0" smtClean="0"/>
          </a:p>
          <a:p>
            <a:pPr>
              <a:buFont typeface="Arial" pitchFamily="34" charset="0"/>
              <a:buNone/>
              <a:defRPr/>
            </a:pPr>
            <a:r>
              <a:rPr lang="pt-BR" dirty="0" smtClean="0"/>
              <a:t>- Số lượng các đầu mối và công việc.</a:t>
            </a:r>
            <a:endParaRPr lang="en-US" dirty="0" smtClean="0"/>
          </a:p>
          <a:p>
            <a:pPr>
              <a:buFont typeface="Arial" pitchFamily="34" charset="0"/>
              <a:buNone/>
              <a:defRPr/>
            </a:pPr>
            <a:r>
              <a:rPr lang="pt-BR" dirty="0" smtClean="0"/>
              <a:t>- Quy mô dân số bình quân của đơn vị hành chính; Với quy mô dân số đó cần bao nhiêu biên chế.</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542146"/>
                                        </p:tgtEl>
                                        <p:attrNameLst>
                                          <p:attrName>style.visibility</p:attrName>
                                        </p:attrNameLst>
                                      </p:cBhvr>
                                      <p:to>
                                        <p:strVal val="visible"/>
                                      </p:to>
                                    </p:set>
                                    <p:anim calcmode="lin" valueType="num">
                                      <p:cBhvr>
                                        <p:cTn id="7" dur="500" fill="hold"/>
                                        <p:tgtEl>
                                          <p:spTgt spid="1542146"/>
                                        </p:tgtEl>
                                        <p:attrNameLst>
                                          <p:attrName>ppt_w</p:attrName>
                                        </p:attrNameLst>
                                      </p:cBhvr>
                                      <p:tavLst>
                                        <p:tav tm="0">
                                          <p:val>
                                            <p:fltVal val="0"/>
                                          </p:val>
                                        </p:tav>
                                        <p:tav tm="100000">
                                          <p:val>
                                            <p:strVal val="#ppt_w"/>
                                          </p:val>
                                        </p:tav>
                                      </p:tavLst>
                                    </p:anim>
                                    <p:anim calcmode="lin" valueType="num">
                                      <p:cBhvr>
                                        <p:cTn id="8" dur="500" fill="hold"/>
                                        <p:tgtEl>
                                          <p:spTgt spid="1542146"/>
                                        </p:tgtEl>
                                        <p:attrNameLst>
                                          <p:attrName>ppt_h</p:attrName>
                                        </p:attrNameLst>
                                      </p:cBhvr>
                                      <p:tavLst>
                                        <p:tav tm="0">
                                          <p:val>
                                            <p:fltVal val="0"/>
                                          </p:val>
                                        </p:tav>
                                        <p:tav tm="100000">
                                          <p:val>
                                            <p:strVal val="#ppt_h"/>
                                          </p:val>
                                        </p:tav>
                                      </p:tavLst>
                                    </p:anim>
                                    <p:anim calcmode="lin" valueType="num">
                                      <p:cBhvr>
                                        <p:cTn id="9" dur="500" fill="hold"/>
                                        <p:tgtEl>
                                          <p:spTgt spid="1542146"/>
                                        </p:tgtEl>
                                        <p:attrNameLst>
                                          <p:attrName>style.rotation</p:attrName>
                                        </p:attrNameLst>
                                      </p:cBhvr>
                                      <p:tavLst>
                                        <p:tav tm="0">
                                          <p:val>
                                            <p:fltVal val="360"/>
                                          </p:val>
                                        </p:tav>
                                        <p:tav tm="100000">
                                          <p:val>
                                            <p:fltVal val="0"/>
                                          </p:val>
                                        </p:tav>
                                      </p:tavLst>
                                    </p:anim>
                                    <p:animEffect transition="in" filter="fade">
                                      <p:cBhvr>
                                        <p:cTn id="10" dur="500"/>
                                        <p:tgtEl>
                                          <p:spTgt spid="1542146"/>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542147">
                                            <p:txEl>
                                              <p:pRg st="0" end="0"/>
                                            </p:txEl>
                                          </p:spTgt>
                                        </p:tgtEl>
                                        <p:attrNameLst>
                                          <p:attrName>style.visibility</p:attrName>
                                        </p:attrNameLst>
                                      </p:cBhvr>
                                      <p:to>
                                        <p:strVal val="visible"/>
                                      </p:to>
                                    </p:set>
                                    <p:anim calcmode="lin" valueType="num">
                                      <p:cBhvr>
                                        <p:cTn id="15" dur="500" fill="hold"/>
                                        <p:tgtEl>
                                          <p:spTgt spid="154214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542147">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542147">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54214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542147">
                                            <p:txEl>
                                              <p:pRg st="1" end="1"/>
                                            </p:txEl>
                                          </p:spTgt>
                                        </p:tgtEl>
                                        <p:attrNameLst>
                                          <p:attrName>style.visibility</p:attrName>
                                        </p:attrNameLst>
                                      </p:cBhvr>
                                      <p:to>
                                        <p:strVal val="visible"/>
                                      </p:to>
                                    </p:set>
                                    <p:anim calcmode="lin" valueType="num">
                                      <p:cBhvr>
                                        <p:cTn id="23" dur="500" fill="hold"/>
                                        <p:tgtEl>
                                          <p:spTgt spid="1542147">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542147">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542147">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542147">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542147">
                                            <p:txEl>
                                              <p:pRg st="2" end="2"/>
                                            </p:txEl>
                                          </p:spTgt>
                                        </p:tgtEl>
                                        <p:attrNameLst>
                                          <p:attrName>style.visibility</p:attrName>
                                        </p:attrNameLst>
                                      </p:cBhvr>
                                      <p:to>
                                        <p:strVal val="visible"/>
                                      </p:to>
                                    </p:set>
                                    <p:anim calcmode="lin" valueType="num">
                                      <p:cBhvr>
                                        <p:cTn id="31" dur="500" fill="hold"/>
                                        <p:tgtEl>
                                          <p:spTgt spid="1542147">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542147">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542147">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542147">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1542147">
                                            <p:txEl>
                                              <p:pRg st="3" end="3"/>
                                            </p:txEl>
                                          </p:spTgt>
                                        </p:tgtEl>
                                        <p:attrNameLst>
                                          <p:attrName>style.visibility</p:attrName>
                                        </p:attrNameLst>
                                      </p:cBhvr>
                                      <p:to>
                                        <p:strVal val="visible"/>
                                      </p:to>
                                    </p:set>
                                    <p:anim calcmode="lin" valueType="num">
                                      <p:cBhvr>
                                        <p:cTn id="39" dur="500" fill="hold"/>
                                        <p:tgtEl>
                                          <p:spTgt spid="1542147">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1542147">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1542147">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1542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2146" grpId="0"/>
      <p:bldP spid="1542147" grpId="0" build="p"/>
    </p:bldLst>
  </p:timing>
</p:sld>
</file>

<file path=ppt/slides/slide10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488A07F0-E123-47BF-ACB8-B1240248B69F}" type="slidenum">
              <a:rPr lang="en-US"/>
              <a:pPr algn="l">
                <a:defRPr/>
              </a:pPr>
              <a:t>101</a:t>
            </a:fld>
            <a:endParaRPr lang="en-US"/>
          </a:p>
        </p:txBody>
      </p:sp>
      <p:sp>
        <p:nvSpPr>
          <p:cNvPr id="1542146" name="Rectangle 2"/>
          <p:cNvSpPr>
            <a:spLocks noGrp="1" noChangeArrowheads="1"/>
          </p:cNvSpPr>
          <p:nvPr>
            <p:ph type="title"/>
          </p:nvPr>
        </p:nvSpPr>
        <p:spPr>
          <a:xfrm>
            <a:off x="152400" y="76200"/>
            <a:ext cx="8839200" cy="1219200"/>
          </a:xfrm>
        </p:spPr>
        <p:txBody>
          <a:bodyPr/>
          <a:lstStyle/>
          <a:p>
            <a:pPr marL="609600" indent="-609600" eaLnBrk="1" hangingPunct="1"/>
            <a:r>
              <a:rPr lang="pt-BR" sz="3600" b="1" i="1" smtClean="0">
                <a:solidFill>
                  <a:srgbClr val="FF0000"/>
                </a:solidFill>
              </a:rPr>
              <a:t>Bước 1</a:t>
            </a:r>
            <a:r>
              <a:rPr lang="pt-BR" sz="3600" b="1" smtClean="0">
                <a:solidFill>
                  <a:srgbClr val="FF0000"/>
                </a:solidFill>
              </a:rPr>
              <a:t>: Xác định định biên chung cho một tổ chức hành chính nhà nước </a:t>
            </a:r>
          </a:p>
        </p:txBody>
      </p:sp>
      <p:sp>
        <p:nvSpPr>
          <p:cNvPr id="1542147" name="Rectangle 3"/>
          <p:cNvSpPr>
            <a:spLocks noGrp="1" noChangeArrowheads="1"/>
          </p:cNvSpPr>
          <p:nvPr>
            <p:ph type="body" idx="1"/>
          </p:nvPr>
        </p:nvSpPr>
        <p:spPr>
          <a:xfrm>
            <a:off x="317500" y="1600200"/>
            <a:ext cx="8470900" cy="4876800"/>
          </a:xfrm>
        </p:spPr>
        <p:txBody>
          <a:bodyPr/>
          <a:lstStyle/>
          <a:p>
            <a:pPr>
              <a:buFont typeface="Arial" charset="0"/>
              <a:buNone/>
            </a:pPr>
            <a:r>
              <a:rPr lang="pt-BR" smtClean="0"/>
              <a:t>- Diện tích lãnh thổ bình quân mỗi ĐVHC – số</a:t>
            </a:r>
            <a:r>
              <a:rPr lang="en-US" smtClean="0"/>
              <a:t> </a:t>
            </a:r>
            <a:r>
              <a:rPr lang="pt-BR" smtClean="0"/>
              <a:t>lượng biên chế bao nhiêu?</a:t>
            </a:r>
            <a:endParaRPr lang="en-US" smtClean="0"/>
          </a:p>
          <a:p>
            <a:pPr>
              <a:buFont typeface="Arial" charset="0"/>
              <a:buNone/>
            </a:pPr>
            <a:r>
              <a:rPr lang="pt-BR" smtClean="0"/>
              <a:t>- Mức thu nhập bình quân đầu người ...USD/người.</a:t>
            </a:r>
            <a:endParaRPr lang="en-US" smtClean="0"/>
          </a:p>
          <a:p>
            <a:pPr>
              <a:buFont typeface="Arial" charset="0"/>
              <a:buNone/>
            </a:pPr>
            <a:r>
              <a:rPr lang="pt-BR" smtClean="0"/>
              <a:t>- Mức tăng trưởng kinh tế bình quân chung cả nước: ...%/năm.</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542146"/>
                                        </p:tgtEl>
                                        <p:attrNameLst>
                                          <p:attrName>style.visibility</p:attrName>
                                        </p:attrNameLst>
                                      </p:cBhvr>
                                      <p:to>
                                        <p:strVal val="visible"/>
                                      </p:to>
                                    </p:set>
                                    <p:anim calcmode="lin" valueType="num">
                                      <p:cBhvr>
                                        <p:cTn id="7" dur="500" fill="hold"/>
                                        <p:tgtEl>
                                          <p:spTgt spid="1542146"/>
                                        </p:tgtEl>
                                        <p:attrNameLst>
                                          <p:attrName>ppt_w</p:attrName>
                                        </p:attrNameLst>
                                      </p:cBhvr>
                                      <p:tavLst>
                                        <p:tav tm="0">
                                          <p:val>
                                            <p:fltVal val="0"/>
                                          </p:val>
                                        </p:tav>
                                        <p:tav tm="100000">
                                          <p:val>
                                            <p:strVal val="#ppt_w"/>
                                          </p:val>
                                        </p:tav>
                                      </p:tavLst>
                                    </p:anim>
                                    <p:anim calcmode="lin" valueType="num">
                                      <p:cBhvr>
                                        <p:cTn id="8" dur="500" fill="hold"/>
                                        <p:tgtEl>
                                          <p:spTgt spid="1542146"/>
                                        </p:tgtEl>
                                        <p:attrNameLst>
                                          <p:attrName>ppt_h</p:attrName>
                                        </p:attrNameLst>
                                      </p:cBhvr>
                                      <p:tavLst>
                                        <p:tav tm="0">
                                          <p:val>
                                            <p:fltVal val="0"/>
                                          </p:val>
                                        </p:tav>
                                        <p:tav tm="100000">
                                          <p:val>
                                            <p:strVal val="#ppt_h"/>
                                          </p:val>
                                        </p:tav>
                                      </p:tavLst>
                                    </p:anim>
                                    <p:anim calcmode="lin" valueType="num">
                                      <p:cBhvr>
                                        <p:cTn id="9" dur="500" fill="hold"/>
                                        <p:tgtEl>
                                          <p:spTgt spid="1542146"/>
                                        </p:tgtEl>
                                        <p:attrNameLst>
                                          <p:attrName>style.rotation</p:attrName>
                                        </p:attrNameLst>
                                      </p:cBhvr>
                                      <p:tavLst>
                                        <p:tav tm="0">
                                          <p:val>
                                            <p:fltVal val="360"/>
                                          </p:val>
                                        </p:tav>
                                        <p:tav tm="100000">
                                          <p:val>
                                            <p:fltVal val="0"/>
                                          </p:val>
                                        </p:tav>
                                      </p:tavLst>
                                    </p:anim>
                                    <p:animEffect transition="in" filter="fade">
                                      <p:cBhvr>
                                        <p:cTn id="10" dur="500"/>
                                        <p:tgtEl>
                                          <p:spTgt spid="1542146"/>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542147">
                                            <p:txEl>
                                              <p:pRg st="0" end="0"/>
                                            </p:txEl>
                                          </p:spTgt>
                                        </p:tgtEl>
                                        <p:attrNameLst>
                                          <p:attrName>style.visibility</p:attrName>
                                        </p:attrNameLst>
                                      </p:cBhvr>
                                      <p:to>
                                        <p:strVal val="visible"/>
                                      </p:to>
                                    </p:set>
                                    <p:anim calcmode="lin" valueType="num">
                                      <p:cBhvr>
                                        <p:cTn id="15" dur="500" fill="hold"/>
                                        <p:tgtEl>
                                          <p:spTgt spid="154214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542147">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542147">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54214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542147">
                                            <p:txEl>
                                              <p:pRg st="1" end="1"/>
                                            </p:txEl>
                                          </p:spTgt>
                                        </p:tgtEl>
                                        <p:attrNameLst>
                                          <p:attrName>style.visibility</p:attrName>
                                        </p:attrNameLst>
                                      </p:cBhvr>
                                      <p:to>
                                        <p:strVal val="visible"/>
                                      </p:to>
                                    </p:set>
                                    <p:anim calcmode="lin" valueType="num">
                                      <p:cBhvr>
                                        <p:cTn id="23" dur="500" fill="hold"/>
                                        <p:tgtEl>
                                          <p:spTgt spid="1542147">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542147">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542147">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542147">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542147">
                                            <p:txEl>
                                              <p:pRg st="2" end="2"/>
                                            </p:txEl>
                                          </p:spTgt>
                                        </p:tgtEl>
                                        <p:attrNameLst>
                                          <p:attrName>style.visibility</p:attrName>
                                        </p:attrNameLst>
                                      </p:cBhvr>
                                      <p:to>
                                        <p:strVal val="visible"/>
                                      </p:to>
                                    </p:set>
                                    <p:anim calcmode="lin" valueType="num">
                                      <p:cBhvr>
                                        <p:cTn id="31" dur="500" fill="hold"/>
                                        <p:tgtEl>
                                          <p:spTgt spid="1542147">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542147">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542147">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542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2146" grpId="0"/>
      <p:bldP spid="1542147" grpId="0" build="p"/>
    </p:bldLst>
  </p:timing>
</p:sld>
</file>

<file path=ppt/slides/slide10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7E38C8F0-13F2-45B5-BF3F-9F359F034D63}" type="slidenum">
              <a:rPr lang="en-US"/>
              <a:pPr algn="l">
                <a:defRPr/>
              </a:pPr>
              <a:t>102</a:t>
            </a:fld>
            <a:endParaRPr lang="en-US"/>
          </a:p>
        </p:txBody>
      </p:sp>
      <p:sp>
        <p:nvSpPr>
          <p:cNvPr id="1542146" name="Rectangle 2"/>
          <p:cNvSpPr>
            <a:spLocks noGrp="1" noChangeArrowheads="1"/>
          </p:cNvSpPr>
          <p:nvPr>
            <p:ph type="title"/>
          </p:nvPr>
        </p:nvSpPr>
        <p:spPr>
          <a:xfrm>
            <a:off x="152400" y="76200"/>
            <a:ext cx="8839200" cy="1219200"/>
          </a:xfrm>
        </p:spPr>
        <p:txBody>
          <a:bodyPr/>
          <a:lstStyle/>
          <a:p>
            <a:pPr marL="609600" indent="-609600" eaLnBrk="1" hangingPunct="1"/>
            <a:r>
              <a:rPr lang="pt-BR" sz="3600" b="1" i="1" smtClean="0">
                <a:solidFill>
                  <a:srgbClr val="FF0000"/>
                </a:solidFill>
              </a:rPr>
              <a:t>Bước 1</a:t>
            </a:r>
            <a:r>
              <a:rPr lang="pt-BR" sz="3600" b="1" smtClean="0">
                <a:solidFill>
                  <a:srgbClr val="FF0000"/>
                </a:solidFill>
              </a:rPr>
              <a:t>: Xác định định biên chung cho một tổ chức hành chính nhà nước </a:t>
            </a:r>
          </a:p>
        </p:txBody>
      </p:sp>
      <p:sp>
        <p:nvSpPr>
          <p:cNvPr id="1542147" name="Rectangle 3"/>
          <p:cNvSpPr>
            <a:spLocks noGrp="1" noChangeArrowheads="1"/>
          </p:cNvSpPr>
          <p:nvPr>
            <p:ph type="body" idx="1"/>
          </p:nvPr>
        </p:nvSpPr>
        <p:spPr>
          <a:xfrm>
            <a:off x="317500" y="1600200"/>
            <a:ext cx="8470900" cy="4876800"/>
          </a:xfrm>
        </p:spPr>
        <p:txBody>
          <a:bodyPr/>
          <a:lstStyle/>
          <a:p>
            <a:pPr>
              <a:buFont typeface="Arial" pitchFamily="34" charset="0"/>
              <a:buNone/>
              <a:defRPr/>
            </a:pPr>
            <a:r>
              <a:rPr lang="pt-BR" dirty="0" smtClean="0"/>
              <a:t>- Mức độ đô thị hóa bình quân (cả nước): ...%</a:t>
            </a:r>
            <a:endParaRPr lang="en-US" dirty="0" smtClean="0"/>
          </a:p>
          <a:p>
            <a:pPr>
              <a:buFont typeface="Arial" pitchFamily="34" charset="0"/>
              <a:buNone/>
              <a:defRPr/>
            </a:pPr>
            <a:r>
              <a:rPr lang="pt-BR" dirty="0" smtClean="0"/>
              <a:t>- Mức độ chung về nguồn lực (tỉ lệ bình quân các cấp học, ngành học…).</a:t>
            </a:r>
            <a:endParaRPr lang="en-US" dirty="0" smtClean="0"/>
          </a:p>
          <a:p>
            <a:pPr>
              <a:buFont typeface="Arial" pitchFamily="34" charset="0"/>
              <a:buNone/>
              <a:defRPr/>
            </a:pPr>
            <a:r>
              <a:rPr lang="pt-BR" dirty="0" smtClean="0"/>
              <a:t>- Mức độ phát triển hạ tầng kinh tế - xã hội (tỷ lệ bình quân trường học; bệnh viện; nước sạch, điện; nước…)</a:t>
            </a:r>
            <a:endParaRPr lang="en-US" dirty="0" smtClean="0"/>
          </a:p>
          <a:p>
            <a:pPr marL="609600" indent="-609600" eaLnBrk="1" hangingPunct="1">
              <a:buFont typeface="Arial" pitchFamily="34" charset="0"/>
              <a:buNone/>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542146"/>
                                        </p:tgtEl>
                                        <p:attrNameLst>
                                          <p:attrName>style.visibility</p:attrName>
                                        </p:attrNameLst>
                                      </p:cBhvr>
                                      <p:to>
                                        <p:strVal val="visible"/>
                                      </p:to>
                                    </p:set>
                                    <p:anim calcmode="lin" valueType="num">
                                      <p:cBhvr>
                                        <p:cTn id="7" dur="500" fill="hold"/>
                                        <p:tgtEl>
                                          <p:spTgt spid="1542146"/>
                                        </p:tgtEl>
                                        <p:attrNameLst>
                                          <p:attrName>ppt_w</p:attrName>
                                        </p:attrNameLst>
                                      </p:cBhvr>
                                      <p:tavLst>
                                        <p:tav tm="0">
                                          <p:val>
                                            <p:fltVal val="0"/>
                                          </p:val>
                                        </p:tav>
                                        <p:tav tm="100000">
                                          <p:val>
                                            <p:strVal val="#ppt_w"/>
                                          </p:val>
                                        </p:tav>
                                      </p:tavLst>
                                    </p:anim>
                                    <p:anim calcmode="lin" valueType="num">
                                      <p:cBhvr>
                                        <p:cTn id="8" dur="500" fill="hold"/>
                                        <p:tgtEl>
                                          <p:spTgt spid="1542146"/>
                                        </p:tgtEl>
                                        <p:attrNameLst>
                                          <p:attrName>ppt_h</p:attrName>
                                        </p:attrNameLst>
                                      </p:cBhvr>
                                      <p:tavLst>
                                        <p:tav tm="0">
                                          <p:val>
                                            <p:fltVal val="0"/>
                                          </p:val>
                                        </p:tav>
                                        <p:tav tm="100000">
                                          <p:val>
                                            <p:strVal val="#ppt_h"/>
                                          </p:val>
                                        </p:tav>
                                      </p:tavLst>
                                    </p:anim>
                                    <p:anim calcmode="lin" valueType="num">
                                      <p:cBhvr>
                                        <p:cTn id="9" dur="500" fill="hold"/>
                                        <p:tgtEl>
                                          <p:spTgt spid="1542146"/>
                                        </p:tgtEl>
                                        <p:attrNameLst>
                                          <p:attrName>style.rotation</p:attrName>
                                        </p:attrNameLst>
                                      </p:cBhvr>
                                      <p:tavLst>
                                        <p:tav tm="0">
                                          <p:val>
                                            <p:fltVal val="360"/>
                                          </p:val>
                                        </p:tav>
                                        <p:tav tm="100000">
                                          <p:val>
                                            <p:fltVal val="0"/>
                                          </p:val>
                                        </p:tav>
                                      </p:tavLst>
                                    </p:anim>
                                    <p:animEffect transition="in" filter="fade">
                                      <p:cBhvr>
                                        <p:cTn id="10" dur="500"/>
                                        <p:tgtEl>
                                          <p:spTgt spid="1542146"/>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542147">
                                            <p:txEl>
                                              <p:pRg st="0" end="0"/>
                                            </p:txEl>
                                          </p:spTgt>
                                        </p:tgtEl>
                                        <p:attrNameLst>
                                          <p:attrName>style.visibility</p:attrName>
                                        </p:attrNameLst>
                                      </p:cBhvr>
                                      <p:to>
                                        <p:strVal val="visible"/>
                                      </p:to>
                                    </p:set>
                                    <p:anim calcmode="lin" valueType="num">
                                      <p:cBhvr>
                                        <p:cTn id="15" dur="500" fill="hold"/>
                                        <p:tgtEl>
                                          <p:spTgt spid="154214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542147">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542147">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54214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542147">
                                            <p:txEl>
                                              <p:pRg st="1" end="1"/>
                                            </p:txEl>
                                          </p:spTgt>
                                        </p:tgtEl>
                                        <p:attrNameLst>
                                          <p:attrName>style.visibility</p:attrName>
                                        </p:attrNameLst>
                                      </p:cBhvr>
                                      <p:to>
                                        <p:strVal val="visible"/>
                                      </p:to>
                                    </p:set>
                                    <p:anim calcmode="lin" valueType="num">
                                      <p:cBhvr>
                                        <p:cTn id="23" dur="500" fill="hold"/>
                                        <p:tgtEl>
                                          <p:spTgt spid="1542147">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542147">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542147">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542147">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542147">
                                            <p:txEl>
                                              <p:pRg st="2" end="2"/>
                                            </p:txEl>
                                          </p:spTgt>
                                        </p:tgtEl>
                                        <p:attrNameLst>
                                          <p:attrName>style.visibility</p:attrName>
                                        </p:attrNameLst>
                                      </p:cBhvr>
                                      <p:to>
                                        <p:strVal val="visible"/>
                                      </p:to>
                                    </p:set>
                                    <p:anim calcmode="lin" valueType="num">
                                      <p:cBhvr>
                                        <p:cTn id="31" dur="500" fill="hold"/>
                                        <p:tgtEl>
                                          <p:spTgt spid="1542147">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542147">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542147">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542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2146" grpId="0"/>
      <p:bldP spid="1542147" grpId="0" build="p"/>
    </p:bldLst>
  </p:timing>
</p:sld>
</file>

<file path=ppt/slides/slide10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FF067045-0B8D-45D8-B753-C3C5C2A2635E}" type="slidenum">
              <a:rPr lang="en-US"/>
              <a:pPr algn="l">
                <a:defRPr/>
              </a:pPr>
              <a:t>103</a:t>
            </a:fld>
            <a:endParaRPr lang="en-US"/>
          </a:p>
        </p:txBody>
      </p:sp>
      <p:sp>
        <p:nvSpPr>
          <p:cNvPr id="1542146" name="Rectangle 2"/>
          <p:cNvSpPr>
            <a:spLocks noGrp="1" noChangeArrowheads="1"/>
          </p:cNvSpPr>
          <p:nvPr>
            <p:ph type="title"/>
          </p:nvPr>
        </p:nvSpPr>
        <p:spPr>
          <a:xfrm>
            <a:off x="411163" y="76200"/>
            <a:ext cx="8428037" cy="1289050"/>
          </a:xfrm>
        </p:spPr>
        <p:txBody>
          <a:bodyPr/>
          <a:lstStyle/>
          <a:p>
            <a:pPr marL="609600" indent="-609600" eaLnBrk="1" hangingPunct="1"/>
            <a:r>
              <a:rPr lang="pt-BR" sz="3600" b="1" i="1" smtClean="0">
                <a:solidFill>
                  <a:srgbClr val="FF0000"/>
                </a:solidFill>
              </a:rPr>
              <a:t>Bước 2: </a:t>
            </a:r>
            <a:r>
              <a:rPr lang="pt-BR" sz="3600" b="1" smtClean="0">
                <a:solidFill>
                  <a:srgbClr val="FF0000"/>
                </a:solidFill>
              </a:rPr>
              <a:t>Xác định hệ số định biên cho từng đơn vị cùng cấp</a:t>
            </a:r>
            <a:endParaRPr lang="en-US" sz="3600" b="1" smtClean="0">
              <a:solidFill>
                <a:srgbClr val="FF0000"/>
              </a:solidFill>
            </a:endParaRPr>
          </a:p>
        </p:txBody>
      </p:sp>
      <p:sp>
        <p:nvSpPr>
          <p:cNvPr id="1542147" name="Rectangle 3"/>
          <p:cNvSpPr>
            <a:spLocks noGrp="1" noChangeArrowheads="1"/>
          </p:cNvSpPr>
          <p:nvPr>
            <p:ph type="body" idx="1"/>
          </p:nvPr>
        </p:nvSpPr>
        <p:spPr>
          <a:xfrm>
            <a:off x="317500" y="1612900"/>
            <a:ext cx="8470900" cy="4864100"/>
          </a:xfrm>
        </p:spPr>
        <p:txBody>
          <a:bodyPr/>
          <a:lstStyle/>
          <a:p>
            <a:pPr>
              <a:buFont typeface="Arial" pitchFamily="34" charset="0"/>
              <a:buChar char="•"/>
              <a:defRPr/>
            </a:pPr>
            <a:r>
              <a:rPr lang="pt-BR" b="1" dirty="0" smtClean="0">
                <a:solidFill>
                  <a:srgbClr val="3333FF"/>
                </a:solidFill>
              </a:rPr>
              <a:t>Những yếu tố sau:</a:t>
            </a:r>
            <a:endParaRPr lang="en-US" b="1" dirty="0" smtClean="0">
              <a:solidFill>
                <a:srgbClr val="3333FF"/>
              </a:solidFill>
            </a:endParaRPr>
          </a:p>
          <a:p>
            <a:pPr>
              <a:buFont typeface="Arial" pitchFamily="34" charset="0"/>
              <a:buNone/>
              <a:defRPr/>
            </a:pPr>
            <a:r>
              <a:rPr lang="pt-BR" dirty="0" smtClean="0"/>
              <a:t>- Điều kiện địa lý (đồng bằng, trung du, miền núi, vùng sâu, vùng xa).</a:t>
            </a:r>
            <a:endParaRPr lang="en-US" dirty="0" smtClean="0"/>
          </a:p>
          <a:p>
            <a:pPr>
              <a:buFont typeface="Arial" pitchFamily="34" charset="0"/>
              <a:buNone/>
              <a:defRPr/>
            </a:pPr>
            <a:r>
              <a:rPr lang="pt-BR" dirty="0" smtClean="0"/>
              <a:t>- Mức độ đô thị hóa (thành phố trực thuộc Trung ương; loại 1, loại 2…).</a:t>
            </a:r>
            <a:endParaRPr lang="en-US" dirty="0" smtClean="0"/>
          </a:p>
          <a:p>
            <a:pPr>
              <a:buFont typeface="Arial" pitchFamily="34" charset="0"/>
              <a:buNone/>
              <a:defRPr/>
            </a:pPr>
            <a:r>
              <a:rPr lang="pt-BR" dirty="0" smtClean="0"/>
              <a:t>- Mật độ dân cư của địa phương.</a:t>
            </a:r>
            <a:endParaRPr lang="en-US" dirty="0" smtClean="0"/>
          </a:p>
          <a:p>
            <a:pPr>
              <a:buFont typeface="Arial" pitchFamily="34" charset="0"/>
              <a:buNone/>
              <a:defRPr/>
            </a:pPr>
            <a:r>
              <a:rPr lang="pt-BR" dirty="0" smtClean="0"/>
              <a:t>- Mức độ phát triển kinh tế - xã hội gắn liền với hoạt động cung cấp dịch vụ của Nhà nước.</a:t>
            </a:r>
            <a:endParaRPr lang="en-US" dirty="0" smtClean="0"/>
          </a:p>
          <a:p>
            <a:pPr marL="609600" indent="-609600" eaLnBrk="1" hangingPunct="1">
              <a:buFont typeface="Arial" pitchFamily="34" charset="0"/>
              <a:buNone/>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542146"/>
                                        </p:tgtEl>
                                        <p:attrNameLst>
                                          <p:attrName>style.visibility</p:attrName>
                                        </p:attrNameLst>
                                      </p:cBhvr>
                                      <p:to>
                                        <p:strVal val="visible"/>
                                      </p:to>
                                    </p:set>
                                    <p:anim calcmode="lin" valueType="num">
                                      <p:cBhvr>
                                        <p:cTn id="7" dur="500" fill="hold"/>
                                        <p:tgtEl>
                                          <p:spTgt spid="1542146"/>
                                        </p:tgtEl>
                                        <p:attrNameLst>
                                          <p:attrName>ppt_w</p:attrName>
                                        </p:attrNameLst>
                                      </p:cBhvr>
                                      <p:tavLst>
                                        <p:tav tm="0">
                                          <p:val>
                                            <p:fltVal val="0"/>
                                          </p:val>
                                        </p:tav>
                                        <p:tav tm="100000">
                                          <p:val>
                                            <p:strVal val="#ppt_w"/>
                                          </p:val>
                                        </p:tav>
                                      </p:tavLst>
                                    </p:anim>
                                    <p:anim calcmode="lin" valueType="num">
                                      <p:cBhvr>
                                        <p:cTn id="8" dur="500" fill="hold"/>
                                        <p:tgtEl>
                                          <p:spTgt spid="1542146"/>
                                        </p:tgtEl>
                                        <p:attrNameLst>
                                          <p:attrName>ppt_h</p:attrName>
                                        </p:attrNameLst>
                                      </p:cBhvr>
                                      <p:tavLst>
                                        <p:tav tm="0">
                                          <p:val>
                                            <p:fltVal val="0"/>
                                          </p:val>
                                        </p:tav>
                                        <p:tav tm="100000">
                                          <p:val>
                                            <p:strVal val="#ppt_h"/>
                                          </p:val>
                                        </p:tav>
                                      </p:tavLst>
                                    </p:anim>
                                    <p:anim calcmode="lin" valueType="num">
                                      <p:cBhvr>
                                        <p:cTn id="9" dur="500" fill="hold"/>
                                        <p:tgtEl>
                                          <p:spTgt spid="1542146"/>
                                        </p:tgtEl>
                                        <p:attrNameLst>
                                          <p:attrName>style.rotation</p:attrName>
                                        </p:attrNameLst>
                                      </p:cBhvr>
                                      <p:tavLst>
                                        <p:tav tm="0">
                                          <p:val>
                                            <p:fltVal val="360"/>
                                          </p:val>
                                        </p:tav>
                                        <p:tav tm="100000">
                                          <p:val>
                                            <p:fltVal val="0"/>
                                          </p:val>
                                        </p:tav>
                                      </p:tavLst>
                                    </p:anim>
                                    <p:animEffect transition="in" filter="fade">
                                      <p:cBhvr>
                                        <p:cTn id="10" dur="500"/>
                                        <p:tgtEl>
                                          <p:spTgt spid="1542146"/>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542147">
                                            <p:txEl>
                                              <p:pRg st="0" end="0"/>
                                            </p:txEl>
                                          </p:spTgt>
                                        </p:tgtEl>
                                        <p:attrNameLst>
                                          <p:attrName>style.visibility</p:attrName>
                                        </p:attrNameLst>
                                      </p:cBhvr>
                                      <p:to>
                                        <p:strVal val="visible"/>
                                      </p:to>
                                    </p:set>
                                    <p:anim calcmode="lin" valueType="num">
                                      <p:cBhvr>
                                        <p:cTn id="15" dur="500" fill="hold"/>
                                        <p:tgtEl>
                                          <p:spTgt spid="154214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542147">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542147">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54214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542147">
                                            <p:txEl>
                                              <p:pRg st="1" end="1"/>
                                            </p:txEl>
                                          </p:spTgt>
                                        </p:tgtEl>
                                        <p:attrNameLst>
                                          <p:attrName>style.visibility</p:attrName>
                                        </p:attrNameLst>
                                      </p:cBhvr>
                                      <p:to>
                                        <p:strVal val="visible"/>
                                      </p:to>
                                    </p:set>
                                    <p:anim calcmode="lin" valueType="num">
                                      <p:cBhvr>
                                        <p:cTn id="23" dur="500" fill="hold"/>
                                        <p:tgtEl>
                                          <p:spTgt spid="1542147">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542147">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542147">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542147">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542147">
                                            <p:txEl>
                                              <p:pRg st="2" end="2"/>
                                            </p:txEl>
                                          </p:spTgt>
                                        </p:tgtEl>
                                        <p:attrNameLst>
                                          <p:attrName>style.visibility</p:attrName>
                                        </p:attrNameLst>
                                      </p:cBhvr>
                                      <p:to>
                                        <p:strVal val="visible"/>
                                      </p:to>
                                    </p:set>
                                    <p:anim calcmode="lin" valueType="num">
                                      <p:cBhvr>
                                        <p:cTn id="31" dur="500" fill="hold"/>
                                        <p:tgtEl>
                                          <p:spTgt spid="1542147">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542147">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542147">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542147">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1542147">
                                            <p:txEl>
                                              <p:pRg st="3" end="3"/>
                                            </p:txEl>
                                          </p:spTgt>
                                        </p:tgtEl>
                                        <p:attrNameLst>
                                          <p:attrName>style.visibility</p:attrName>
                                        </p:attrNameLst>
                                      </p:cBhvr>
                                      <p:to>
                                        <p:strVal val="visible"/>
                                      </p:to>
                                    </p:set>
                                    <p:anim calcmode="lin" valueType="num">
                                      <p:cBhvr>
                                        <p:cTn id="39" dur="500" fill="hold"/>
                                        <p:tgtEl>
                                          <p:spTgt spid="1542147">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1542147">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1542147">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1542147">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1542147">
                                            <p:txEl>
                                              <p:pRg st="4" end="4"/>
                                            </p:txEl>
                                          </p:spTgt>
                                        </p:tgtEl>
                                        <p:attrNameLst>
                                          <p:attrName>style.visibility</p:attrName>
                                        </p:attrNameLst>
                                      </p:cBhvr>
                                      <p:to>
                                        <p:strVal val="visible"/>
                                      </p:to>
                                    </p:set>
                                    <p:anim calcmode="lin" valueType="num">
                                      <p:cBhvr>
                                        <p:cTn id="47" dur="500" fill="hold"/>
                                        <p:tgtEl>
                                          <p:spTgt spid="1542147">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1542147">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1542147">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1542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2146" grpId="0"/>
      <p:bldP spid="1542147" grpId="0" build="p"/>
    </p:bldLst>
  </p:timing>
</p:sld>
</file>

<file path=ppt/slides/slide10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E2A68289-9AF4-43E5-92BA-3F41A515D33C}" type="slidenum">
              <a:rPr lang="en-US"/>
              <a:pPr algn="l">
                <a:defRPr/>
              </a:pPr>
              <a:t>104</a:t>
            </a:fld>
            <a:endParaRPr lang="en-US"/>
          </a:p>
        </p:txBody>
      </p:sp>
      <p:sp>
        <p:nvSpPr>
          <p:cNvPr id="1542146" name="Rectangle 2"/>
          <p:cNvSpPr>
            <a:spLocks noGrp="1" noChangeArrowheads="1"/>
          </p:cNvSpPr>
          <p:nvPr>
            <p:ph type="title"/>
          </p:nvPr>
        </p:nvSpPr>
        <p:spPr>
          <a:xfrm>
            <a:off x="228600" y="76200"/>
            <a:ext cx="8732838" cy="1289050"/>
          </a:xfrm>
        </p:spPr>
        <p:txBody>
          <a:bodyPr/>
          <a:lstStyle/>
          <a:p>
            <a:pPr eaLnBrk="1" hangingPunct="1"/>
            <a:r>
              <a:rPr lang="pt-BR" sz="3600" b="1" smtClean="0">
                <a:solidFill>
                  <a:srgbClr val="3333FF"/>
                </a:solidFill>
              </a:rPr>
              <a:t>Hệ số điều chỉnh định biên cho các đơn vị hành chính trong cùng một cấp </a:t>
            </a:r>
            <a:endParaRPr lang="en-US" sz="3600" b="1" smtClean="0">
              <a:solidFill>
                <a:srgbClr val="3333FF"/>
              </a:solidFill>
            </a:endParaRPr>
          </a:p>
        </p:txBody>
      </p:sp>
      <p:sp>
        <p:nvSpPr>
          <p:cNvPr id="1542147" name="Rectangle 3"/>
          <p:cNvSpPr>
            <a:spLocks noGrp="1" noChangeArrowheads="1"/>
          </p:cNvSpPr>
          <p:nvPr>
            <p:ph type="body" idx="1"/>
          </p:nvPr>
        </p:nvSpPr>
        <p:spPr>
          <a:xfrm>
            <a:off x="317500" y="1612900"/>
            <a:ext cx="8470900" cy="4864100"/>
          </a:xfrm>
        </p:spPr>
        <p:txBody>
          <a:bodyPr/>
          <a:lstStyle/>
          <a:p>
            <a:r>
              <a:rPr lang="pt-BR" smtClean="0"/>
              <a:t>Hệ số điều chỉnh định biên cho các đơn vị hành chính trong cùng một cấp có thể dao động trong khoảng 0 &lt; h ≤ 1 (trong đó h gọi là hệ số điều chỉnh).</a:t>
            </a:r>
            <a:endParaRPr lang="en-US" smtClean="0"/>
          </a:p>
          <a:p>
            <a:r>
              <a:rPr lang="pt-BR" smtClean="0"/>
              <a:t>Trên thực tế của hoạt động quản lý nguồn nhân lực, hệ số h thường lớn hơn hoặc bằng 1 (h ≥ 1); không có trường hợp nào nhỏ hơn 1.</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542146"/>
                                        </p:tgtEl>
                                        <p:attrNameLst>
                                          <p:attrName>style.visibility</p:attrName>
                                        </p:attrNameLst>
                                      </p:cBhvr>
                                      <p:to>
                                        <p:strVal val="visible"/>
                                      </p:to>
                                    </p:set>
                                    <p:anim calcmode="lin" valueType="num">
                                      <p:cBhvr>
                                        <p:cTn id="7" dur="500" fill="hold"/>
                                        <p:tgtEl>
                                          <p:spTgt spid="1542146"/>
                                        </p:tgtEl>
                                        <p:attrNameLst>
                                          <p:attrName>ppt_w</p:attrName>
                                        </p:attrNameLst>
                                      </p:cBhvr>
                                      <p:tavLst>
                                        <p:tav tm="0">
                                          <p:val>
                                            <p:fltVal val="0"/>
                                          </p:val>
                                        </p:tav>
                                        <p:tav tm="100000">
                                          <p:val>
                                            <p:strVal val="#ppt_w"/>
                                          </p:val>
                                        </p:tav>
                                      </p:tavLst>
                                    </p:anim>
                                    <p:anim calcmode="lin" valueType="num">
                                      <p:cBhvr>
                                        <p:cTn id="8" dur="500" fill="hold"/>
                                        <p:tgtEl>
                                          <p:spTgt spid="1542146"/>
                                        </p:tgtEl>
                                        <p:attrNameLst>
                                          <p:attrName>ppt_h</p:attrName>
                                        </p:attrNameLst>
                                      </p:cBhvr>
                                      <p:tavLst>
                                        <p:tav tm="0">
                                          <p:val>
                                            <p:fltVal val="0"/>
                                          </p:val>
                                        </p:tav>
                                        <p:tav tm="100000">
                                          <p:val>
                                            <p:strVal val="#ppt_h"/>
                                          </p:val>
                                        </p:tav>
                                      </p:tavLst>
                                    </p:anim>
                                    <p:anim calcmode="lin" valueType="num">
                                      <p:cBhvr>
                                        <p:cTn id="9" dur="500" fill="hold"/>
                                        <p:tgtEl>
                                          <p:spTgt spid="1542146"/>
                                        </p:tgtEl>
                                        <p:attrNameLst>
                                          <p:attrName>style.rotation</p:attrName>
                                        </p:attrNameLst>
                                      </p:cBhvr>
                                      <p:tavLst>
                                        <p:tav tm="0">
                                          <p:val>
                                            <p:fltVal val="360"/>
                                          </p:val>
                                        </p:tav>
                                        <p:tav tm="100000">
                                          <p:val>
                                            <p:fltVal val="0"/>
                                          </p:val>
                                        </p:tav>
                                      </p:tavLst>
                                    </p:anim>
                                    <p:animEffect transition="in" filter="fade">
                                      <p:cBhvr>
                                        <p:cTn id="10" dur="500"/>
                                        <p:tgtEl>
                                          <p:spTgt spid="1542146"/>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542147">
                                            <p:txEl>
                                              <p:pRg st="0" end="0"/>
                                            </p:txEl>
                                          </p:spTgt>
                                        </p:tgtEl>
                                        <p:attrNameLst>
                                          <p:attrName>style.visibility</p:attrName>
                                        </p:attrNameLst>
                                      </p:cBhvr>
                                      <p:to>
                                        <p:strVal val="visible"/>
                                      </p:to>
                                    </p:set>
                                    <p:anim calcmode="lin" valueType="num">
                                      <p:cBhvr>
                                        <p:cTn id="15" dur="500" fill="hold"/>
                                        <p:tgtEl>
                                          <p:spTgt spid="154214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542147">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542147">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54214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542147">
                                            <p:txEl>
                                              <p:pRg st="1" end="1"/>
                                            </p:txEl>
                                          </p:spTgt>
                                        </p:tgtEl>
                                        <p:attrNameLst>
                                          <p:attrName>style.visibility</p:attrName>
                                        </p:attrNameLst>
                                      </p:cBhvr>
                                      <p:to>
                                        <p:strVal val="visible"/>
                                      </p:to>
                                    </p:set>
                                    <p:anim calcmode="lin" valueType="num">
                                      <p:cBhvr>
                                        <p:cTn id="23" dur="500" fill="hold"/>
                                        <p:tgtEl>
                                          <p:spTgt spid="1542147">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542147">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542147">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5421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2146" grpId="0"/>
      <p:bldP spid="1542147" grpId="0" build="p"/>
    </p:bldLst>
  </p:timing>
</p:sld>
</file>

<file path=ppt/slides/slide10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2B6EB554-5AB0-4909-9A7A-243B73B9EFD3}" type="slidenum">
              <a:rPr lang="en-US"/>
              <a:pPr algn="l">
                <a:defRPr/>
              </a:pPr>
              <a:t>105</a:t>
            </a:fld>
            <a:endParaRPr lang="en-US"/>
          </a:p>
        </p:txBody>
      </p:sp>
      <p:sp>
        <p:nvSpPr>
          <p:cNvPr id="1542146" name="Rectangle 2"/>
          <p:cNvSpPr>
            <a:spLocks noGrp="1" noChangeArrowheads="1"/>
          </p:cNvSpPr>
          <p:nvPr>
            <p:ph type="title"/>
          </p:nvPr>
        </p:nvSpPr>
        <p:spPr>
          <a:xfrm>
            <a:off x="228600" y="76200"/>
            <a:ext cx="8732838" cy="1289050"/>
          </a:xfrm>
        </p:spPr>
        <p:txBody>
          <a:bodyPr/>
          <a:lstStyle/>
          <a:p>
            <a:pPr eaLnBrk="1" hangingPunct="1"/>
            <a:r>
              <a:rPr lang="pt-BR" sz="3600" b="1" smtClean="0">
                <a:solidFill>
                  <a:srgbClr val="3333FF"/>
                </a:solidFill>
              </a:rPr>
              <a:t>Hệ số điều chỉnh định biên cho các đơn vị hành chính trong cùng một cấp </a:t>
            </a:r>
            <a:endParaRPr lang="en-US" sz="3600" b="1" smtClean="0">
              <a:solidFill>
                <a:srgbClr val="3333FF"/>
              </a:solidFill>
            </a:endParaRPr>
          </a:p>
        </p:txBody>
      </p:sp>
      <p:sp>
        <p:nvSpPr>
          <p:cNvPr id="1542147" name="Rectangle 3"/>
          <p:cNvSpPr>
            <a:spLocks noGrp="1" noChangeArrowheads="1"/>
          </p:cNvSpPr>
          <p:nvPr>
            <p:ph type="body" idx="1"/>
          </p:nvPr>
        </p:nvSpPr>
        <p:spPr>
          <a:xfrm>
            <a:off x="317500" y="1447800"/>
            <a:ext cx="8470900" cy="5181600"/>
          </a:xfrm>
        </p:spPr>
        <p:txBody>
          <a:bodyPr/>
          <a:lstStyle/>
          <a:p>
            <a:r>
              <a:rPr lang="pt-BR" smtClean="0"/>
              <a:t>Ví dụ: Nghị định 174 quy định ngoại trừ Hà Nội và Thành phố Hồ Chí Minh, các tỉnh đều có (tối thiểu – chung) 1 Chủ tịch, 3 Phó Chủ tịch, 5 Ủy viên. </a:t>
            </a:r>
          </a:p>
          <a:p>
            <a:r>
              <a:rPr lang="pt-BR" smtClean="0"/>
              <a:t>Đối với các tỉnh có số dân trên 1,5 triệu người, số lượng Ủy viên của Ủy ban có thể lên đến 11 người (hệ số h = 1,2); </a:t>
            </a:r>
          </a:p>
          <a:p>
            <a:r>
              <a:rPr lang="pt-BR" smtClean="0"/>
              <a:t>Từ đó sẽ gắn liền với cơ cấu tổ chức của ngành (Sở) và biên chế cho các Sở.</a:t>
            </a:r>
            <a:endParaRPr lang="en-US" smtClean="0"/>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542146"/>
                                        </p:tgtEl>
                                        <p:attrNameLst>
                                          <p:attrName>style.visibility</p:attrName>
                                        </p:attrNameLst>
                                      </p:cBhvr>
                                      <p:to>
                                        <p:strVal val="visible"/>
                                      </p:to>
                                    </p:set>
                                    <p:anim calcmode="lin" valueType="num">
                                      <p:cBhvr>
                                        <p:cTn id="7" dur="500" fill="hold"/>
                                        <p:tgtEl>
                                          <p:spTgt spid="1542146"/>
                                        </p:tgtEl>
                                        <p:attrNameLst>
                                          <p:attrName>ppt_w</p:attrName>
                                        </p:attrNameLst>
                                      </p:cBhvr>
                                      <p:tavLst>
                                        <p:tav tm="0">
                                          <p:val>
                                            <p:fltVal val="0"/>
                                          </p:val>
                                        </p:tav>
                                        <p:tav tm="100000">
                                          <p:val>
                                            <p:strVal val="#ppt_w"/>
                                          </p:val>
                                        </p:tav>
                                      </p:tavLst>
                                    </p:anim>
                                    <p:anim calcmode="lin" valueType="num">
                                      <p:cBhvr>
                                        <p:cTn id="8" dur="500" fill="hold"/>
                                        <p:tgtEl>
                                          <p:spTgt spid="1542146"/>
                                        </p:tgtEl>
                                        <p:attrNameLst>
                                          <p:attrName>ppt_h</p:attrName>
                                        </p:attrNameLst>
                                      </p:cBhvr>
                                      <p:tavLst>
                                        <p:tav tm="0">
                                          <p:val>
                                            <p:fltVal val="0"/>
                                          </p:val>
                                        </p:tav>
                                        <p:tav tm="100000">
                                          <p:val>
                                            <p:strVal val="#ppt_h"/>
                                          </p:val>
                                        </p:tav>
                                      </p:tavLst>
                                    </p:anim>
                                    <p:anim calcmode="lin" valueType="num">
                                      <p:cBhvr>
                                        <p:cTn id="9" dur="500" fill="hold"/>
                                        <p:tgtEl>
                                          <p:spTgt spid="1542146"/>
                                        </p:tgtEl>
                                        <p:attrNameLst>
                                          <p:attrName>style.rotation</p:attrName>
                                        </p:attrNameLst>
                                      </p:cBhvr>
                                      <p:tavLst>
                                        <p:tav tm="0">
                                          <p:val>
                                            <p:fltVal val="360"/>
                                          </p:val>
                                        </p:tav>
                                        <p:tav tm="100000">
                                          <p:val>
                                            <p:fltVal val="0"/>
                                          </p:val>
                                        </p:tav>
                                      </p:tavLst>
                                    </p:anim>
                                    <p:animEffect transition="in" filter="fade">
                                      <p:cBhvr>
                                        <p:cTn id="10" dur="500"/>
                                        <p:tgtEl>
                                          <p:spTgt spid="1542146"/>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542147">
                                            <p:txEl>
                                              <p:pRg st="0" end="0"/>
                                            </p:txEl>
                                          </p:spTgt>
                                        </p:tgtEl>
                                        <p:attrNameLst>
                                          <p:attrName>style.visibility</p:attrName>
                                        </p:attrNameLst>
                                      </p:cBhvr>
                                      <p:to>
                                        <p:strVal val="visible"/>
                                      </p:to>
                                    </p:set>
                                    <p:anim calcmode="lin" valueType="num">
                                      <p:cBhvr>
                                        <p:cTn id="15" dur="500" fill="hold"/>
                                        <p:tgtEl>
                                          <p:spTgt spid="154214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542147">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542147">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54214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542147">
                                            <p:txEl>
                                              <p:pRg st="1" end="1"/>
                                            </p:txEl>
                                          </p:spTgt>
                                        </p:tgtEl>
                                        <p:attrNameLst>
                                          <p:attrName>style.visibility</p:attrName>
                                        </p:attrNameLst>
                                      </p:cBhvr>
                                      <p:to>
                                        <p:strVal val="visible"/>
                                      </p:to>
                                    </p:set>
                                    <p:anim calcmode="lin" valueType="num">
                                      <p:cBhvr>
                                        <p:cTn id="23" dur="500" fill="hold"/>
                                        <p:tgtEl>
                                          <p:spTgt spid="1542147">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542147">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542147">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542147">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542147">
                                            <p:txEl>
                                              <p:pRg st="2" end="2"/>
                                            </p:txEl>
                                          </p:spTgt>
                                        </p:tgtEl>
                                        <p:attrNameLst>
                                          <p:attrName>style.visibility</p:attrName>
                                        </p:attrNameLst>
                                      </p:cBhvr>
                                      <p:to>
                                        <p:strVal val="visible"/>
                                      </p:to>
                                    </p:set>
                                    <p:anim calcmode="lin" valueType="num">
                                      <p:cBhvr>
                                        <p:cTn id="31" dur="500" fill="hold"/>
                                        <p:tgtEl>
                                          <p:spTgt spid="1542147">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542147">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542147">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542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2146" grpId="0"/>
      <p:bldP spid="1542147" grpId="0" build="p"/>
    </p:bldLst>
  </p:timing>
</p:sld>
</file>

<file path=ppt/slides/slide10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5FE3F1E2-2599-47C2-B0E8-A89CF0E42E89}" type="slidenum">
              <a:rPr lang="en-US"/>
              <a:pPr algn="l">
                <a:defRPr/>
              </a:pPr>
              <a:t>106</a:t>
            </a:fld>
            <a:endParaRPr lang="en-US"/>
          </a:p>
        </p:txBody>
      </p:sp>
      <p:sp>
        <p:nvSpPr>
          <p:cNvPr id="509954" name="Rectangle 2"/>
          <p:cNvSpPr>
            <a:spLocks noGrp="1" noChangeArrowheads="1"/>
          </p:cNvSpPr>
          <p:nvPr>
            <p:ph type="title"/>
          </p:nvPr>
        </p:nvSpPr>
        <p:spPr>
          <a:xfrm>
            <a:off x="327025" y="234950"/>
            <a:ext cx="8435975" cy="1212850"/>
          </a:xfrm>
        </p:spPr>
        <p:txBody>
          <a:bodyPr/>
          <a:lstStyle/>
          <a:p>
            <a:pPr marL="342900" indent="-342900" eaLnBrk="1" fontAlgn="auto" hangingPunct="1">
              <a:spcBef>
                <a:spcPct val="20000"/>
              </a:spcBef>
              <a:spcAft>
                <a:spcPts val="0"/>
              </a:spcAft>
              <a:defRPr/>
            </a:pPr>
            <a:r>
              <a:rPr lang="en-US" sz="3600" b="1" dirty="0" smtClean="0">
                <a:solidFill>
                  <a:prstClr val="black"/>
                </a:solidFill>
                <a:ea typeface="+mn-ea"/>
                <a:cs typeface="+mn-cs"/>
              </a:rPr>
              <a:t>4.3. </a:t>
            </a:r>
            <a:r>
              <a:rPr lang="en-US" sz="3600" b="1" dirty="0" err="1" smtClean="0">
                <a:solidFill>
                  <a:prstClr val="black"/>
                </a:solidFill>
                <a:ea typeface="+mn-ea"/>
                <a:cs typeface="+mn-cs"/>
              </a:rPr>
              <a:t>Vận</a:t>
            </a:r>
            <a:r>
              <a:rPr lang="en-US" sz="3600" b="1" dirty="0" smtClean="0">
                <a:solidFill>
                  <a:prstClr val="black"/>
                </a:solidFill>
                <a:ea typeface="+mn-ea"/>
                <a:cs typeface="+mn-cs"/>
              </a:rPr>
              <a:t> </a:t>
            </a:r>
            <a:r>
              <a:rPr lang="en-US" sz="3600" b="1" dirty="0" err="1" smtClean="0">
                <a:solidFill>
                  <a:prstClr val="black"/>
                </a:solidFill>
                <a:ea typeface="+mn-ea"/>
                <a:cs typeface="+mn-cs"/>
              </a:rPr>
              <a:t>dụng</a:t>
            </a:r>
            <a:r>
              <a:rPr lang="en-US" sz="3600" b="1" dirty="0" smtClean="0">
                <a:solidFill>
                  <a:prstClr val="black"/>
                </a:solidFill>
                <a:ea typeface="+mn-ea"/>
                <a:cs typeface="+mn-cs"/>
              </a:rPr>
              <a:t> </a:t>
            </a:r>
            <a:r>
              <a:rPr lang="en-US" sz="3600" b="1" dirty="0" err="1" smtClean="0">
                <a:solidFill>
                  <a:prstClr val="black"/>
                </a:solidFill>
                <a:ea typeface="+mn-ea"/>
                <a:cs typeface="+mn-cs"/>
              </a:rPr>
              <a:t>khoa</a:t>
            </a:r>
            <a:r>
              <a:rPr lang="en-US" sz="3600" b="1" dirty="0" smtClean="0">
                <a:solidFill>
                  <a:prstClr val="black"/>
                </a:solidFill>
                <a:ea typeface="+mn-ea"/>
                <a:cs typeface="+mn-cs"/>
              </a:rPr>
              <a:t> </a:t>
            </a:r>
            <a:r>
              <a:rPr lang="en-US" sz="3600" b="1" dirty="0" err="1" smtClean="0">
                <a:solidFill>
                  <a:prstClr val="black"/>
                </a:solidFill>
                <a:ea typeface="+mn-ea"/>
                <a:cs typeface="+mn-cs"/>
              </a:rPr>
              <a:t>học</a:t>
            </a:r>
            <a:r>
              <a:rPr lang="en-US" sz="3600" b="1" dirty="0" smtClean="0">
                <a:solidFill>
                  <a:prstClr val="black"/>
                </a:solidFill>
                <a:ea typeface="+mn-ea"/>
                <a:cs typeface="+mn-cs"/>
              </a:rPr>
              <a:t> </a:t>
            </a:r>
            <a:r>
              <a:rPr lang="en-US" sz="3600" b="1" dirty="0" err="1" smtClean="0">
                <a:solidFill>
                  <a:prstClr val="black"/>
                </a:solidFill>
                <a:ea typeface="+mn-ea"/>
                <a:cs typeface="+mn-cs"/>
              </a:rPr>
              <a:t>định</a:t>
            </a:r>
            <a:r>
              <a:rPr lang="en-US" sz="3600" b="1" dirty="0" smtClean="0">
                <a:solidFill>
                  <a:prstClr val="black"/>
                </a:solidFill>
                <a:ea typeface="+mn-ea"/>
                <a:cs typeface="+mn-cs"/>
              </a:rPr>
              <a:t> </a:t>
            </a:r>
            <a:r>
              <a:rPr lang="en-US" sz="3600" b="1" dirty="0" err="1" smtClean="0">
                <a:solidFill>
                  <a:prstClr val="black"/>
                </a:solidFill>
                <a:ea typeface="+mn-ea"/>
                <a:cs typeface="+mn-cs"/>
              </a:rPr>
              <a:t>biên</a:t>
            </a:r>
            <a:r>
              <a:rPr lang="en-US" sz="3600" b="1" dirty="0" smtClean="0">
                <a:solidFill>
                  <a:prstClr val="black"/>
                </a:solidFill>
                <a:ea typeface="+mn-ea"/>
                <a:cs typeface="+mn-cs"/>
              </a:rPr>
              <a:t> </a:t>
            </a:r>
            <a:r>
              <a:rPr lang="en-US" sz="3600" b="1" dirty="0" err="1" smtClean="0">
                <a:solidFill>
                  <a:prstClr val="black"/>
                </a:solidFill>
                <a:ea typeface="+mn-ea"/>
                <a:cs typeface="+mn-cs"/>
              </a:rPr>
              <a:t>trong</a:t>
            </a:r>
            <a:r>
              <a:rPr lang="en-US" sz="3600" b="1" dirty="0" smtClean="0">
                <a:solidFill>
                  <a:prstClr val="black"/>
                </a:solidFill>
                <a:ea typeface="+mn-ea"/>
                <a:cs typeface="+mn-cs"/>
              </a:rPr>
              <a:t> </a:t>
            </a:r>
            <a:r>
              <a:rPr lang="en-US" sz="3600" b="1" dirty="0" err="1" smtClean="0">
                <a:solidFill>
                  <a:prstClr val="black"/>
                </a:solidFill>
                <a:ea typeface="+mn-ea"/>
                <a:cs typeface="+mn-cs"/>
              </a:rPr>
              <a:t>quản</a:t>
            </a:r>
            <a:r>
              <a:rPr lang="en-US" sz="3600" b="1" dirty="0" smtClean="0">
                <a:solidFill>
                  <a:prstClr val="black"/>
                </a:solidFill>
                <a:ea typeface="+mn-ea"/>
                <a:cs typeface="+mn-cs"/>
              </a:rPr>
              <a:t> </a:t>
            </a:r>
            <a:r>
              <a:rPr lang="en-US" sz="3600" b="1" dirty="0" err="1" smtClean="0">
                <a:solidFill>
                  <a:prstClr val="black"/>
                </a:solidFill>
                <a:ea typeface="+mn-ea"/>
                <a:cs typeface="+mn-cs"/>
              </a:rPr>
              <a:t>lý</a:t>
            </a:r>
            <a:r>
              <a:rPr lang="en-US" sz="3600" b="1" dirty="0" smtClean="0">
                <a:solidFill>
                  <a:prstClr val="black"/>
                </a:solidFill>
                <a:ea typeface="+mn-ea"/>
                <a:cs typeface="+mn-cs"/>
              </a:rPr>
              <a:t> </a:t>
            </a:r>
            <a:r>
              <a:rPr lang="en-US" sz="3600" b="1" dirty="0" err="1" smtClean="0">
                <a:solidFill>
                  <a:prstClr val="black"/>
                </a:solidFill>
                <a:ea typeface="+mn-ea"/>
                <a:cs typeface="+mn-cs"/>
              </a:rPr>
              <a:t>và</a:t>
            </a:r>
            <a:r>
              <a:rPr lang="en-US" sz="3600" b="1" dirty="0" smtClean="0">
                <a:solidFill>
                  <a:prstClr val="black"/>
                </a:solidFill>
                <a:ea typeface="+mn-ea"/>
                <a:cs typeface="+mn-cs"/>
              </a:rPr>
              <a:t> </a:t>
            </a:r>
            <a:r>
              <a:rPr lang="en-US" sz="3600" b="1" dirty="0" err="1" smtClean="0">
                <a:solidFill>
                  <a:prstClr val="black"/>
                </a:solidFill>
                <a:ea typeface="+mn-ea"/>
                <a:cs typeface="+mn-cs"/>
              </a:rPr>
              <a:t>phát</a:t>
            </a:r>
            <a:r>
              <a:rPr lang="en-US" sz="3600" b="1" dirty="0" smtClean="0">
                <a:solidFill>
                  <a:prstClr val="black"/>
                </a:solidFill>
                <a:ea typeface="+mn-ea"/>
                <a:cs typeface="+mn-cs"/>
              </a:rPr>
              <a:t> </a:t>
            </a:r>
            <a:r>
              <a:rPr lang="en-US" sz="3600" b="1" dirty="0" err="1" smtClean="0">
                <a:solidFill>
                  <a:prstClr val="black"/>
                </a:solidFill>
                <a:ea typeface="+mn-ea"/>
                <a:cs typeface="+mn-cs"/>
              </a:rPr>
              <a:t>triển</a:t>
            </a:r>
            <a:r>
              <a:rPr lang="en-US" sz="3600" b="1" dirty="0" smtClean="0">
                <a:solidFill>
                  <a:prstClr val="black"/>
                </a:solidFill>
                <a:ea typeface="+mn-ea"/>
                <a:cs typeface="+mn-cs"/>
              </a:rPr>
              <a:t> </a:t>
            </a:r>
            <a:r>
              <a:rPr lang="en-US" sz="3600" b="1" dirty="0" err="1" smtClean="0">
                <a:solidFill>
                  <a:prstClr val="black"/>
                </a:solidFill>
                <a:ea typeface="+mn-ea"/>
                <a:cs typeface="+mn-cs"/>
              </a:rPr>
              <a:t>tổ</a:t>
            </a:r>
            <a:r>
              <a:rPr lang="en-US" sz="3600" b="1" dirty="0" smtClean="0">
                <a:solidFill>
                  <a:prstClr val="black"/>
                </a:solidFill>
                <a:ea typeface="+mn-ea"/>
                <a:cs typeface="+mn-cs"/>
              </a:rPr>
              <a:t> </a:t>
            </a:r>
            <a:r>
              <a:rPr lang="en-US" sz="3600" b="1" dirty="0" err="1" smtClean="0">
                <a:solidFill>
                  <a:prstClr val="black"/>
                </a:solidFill>
                <a:ea typeface="+mn-ea"/>
                <a:cs typeface="+mn-cs"/>
              </a:rPr>
              <a:t>chức</a:t>
            </a:r>
            <a:endParaRPr lang="en-US" sz="3600" b="1" dirty="0" smtClean="0">
              <a:solidFill>
                <a:prstClr val="black"/>
              </a:solidFill>
              <a:ea typeface="+mn-ea"/>
              <a:cs typeface="+mn-cs"/>
            </a:endParaRPr>
          </a:p>
        </p:txBody>
      </p:sp>
      <p:sp>
        <p:nvSpPr>
          <p:cNvPr id="509955" name="Rectangle 3"/>
          <p:cNvSpPr>
            <a:spLocks noGrp="1" noChangeArrowheads="1"/>
          </p:cNvSpPr>
          <p:nvPr>
            <p:ph type="body" idx="1"/>
          </p:nvPr>
        </p:nvSpPr>
        <p:spPr>
          <a:xfrm>
            <a:off x="355600" y="1905000"/>
            <a:ext cx="8623300" cy="4572000"/>
          </a:xfrm>
        </p:spPr>
        <p:txBody>
          <a:bodyPr/>
          <a:lstStyle/>
          <a:p>
            <a:pPr eaLnBrk="1" hangingPunct="1">
              <a:buFont typeface="Arial" charset="0"/>
              <a:buNone/>
            </a:pPr>
            <a:r>
              <a:rPr lang="en-US" sz="3600" smtClean="0"/>
              <a:t>	Trong quản lý và phát triển tổ chức  khoa học định biên luôn có vai trò quan trọng. Đặc biệt khi một tổ chức mới hình thành hay một tổ chức trong quá trình hoàn chỉnh.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09954"/>
                                        </p:tgtEl>
                                        <p:attrNameLst>
                                          <p:attrName>style.visibility</p:attrName>
                                        </p:attrNameLst>
                                      </p:cBhvr>
                                      <p:to>
                                        <p:strVal val="visible"/>
                                      </p:to>
                                    </p:set>
                                    <p:anim calcmode="lin" valueType="num">
                                      <p:cBhvr>
                                        <p:cTn id="7" dur="500" fill="hold"/>
                                        <p:tgtEl>
                                          <p:spTgt spid="509954"/>
                                        </p:tgtEl>
                                        <p:attrNameLst>
                                          <p:attrName>ppt_w</p:attrName>
                                        </p:attrNameLst>
                                      </p:cBhvr>
                                      <p:tavLst>
                                        <p:tav tm="0">
                                          <p:val>
                                            <p:fltVal val="0"/>
                                          </p:val>
                                        </p:tav>
                                        <p:tav tm="100000">
                                          <p:val>
                                            <p:strVal val="#ppt_w"/>
                                          </p:val>
                                        </p:tav>
                                      </p:tavLst>
                                    </p:anim>
                                    <p:anim calcmode="lin" valueType="num">
                                      <p:cBhvr>
                                        <p:cTn id="8" dur="500" fill="hold"/>
                                        <p:tgtEl>
                                          <p:spTgt spid="509954"/>
                                        </p:tgtEl>
                                        <p:attrNameLst>
                                          <p:attrName>ppt_h</p:attrName>
                                        </p:attrNameLst>
                                      </p:cBhvr>
                                      <p:tavLst>
                                        <p:tav tm="0">
                                          <p:val>
                                            <p:fltVal val="0"/>
                                          </p:val>
                                        </p:tav>
                                        <p:tav tm="100000">
                                          <p:val>
                                            <p:strVal val="#ppt_h"/>
                                          </p:val>
                                        </p:tav>
                                      </p:tavLst>
                                    </p:anim>
                                    <p:anim calcmode="lin" valueType="num">
                                      <p:cBhvr>
                                        <p:cTn id="9" dur="500" fill="hold"/>
                                        <p:tgtEl>
                                          <p:spTgt spid="509954"/>
                                        </p:tgtEl>
                                        <p:attrNameLst>
                                          <p:attrName>style.rotation</p:attrName>
                                        </p:attrNameLst>
                                      </p:cBhvr>
                                      <p:tavLst>
                                        <p:tav tm="0">
                                          <p:val>
                                            <p:fltVal val="360"/>
                                          </p:val>
                                        </p:tav>
                                        <p:tav tm="100000">
                                          <p:val>
                                            <p:fltVal val="0"/>
                                          </p:val>
                                        </p:tav>
                                      </p:tavLst>
                                    </p:anim>
                                    <p:animEffect transition="in" filter="fade">
                                      <p:cBhvr>
                                        <p:cTn id="10" dur="500"/>
                                        <p:tgtEl>
                                          <p:spTgt spid="50995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09955">
                                            <p:txEl>
                                              <p:pRg st="0" end="0"/>
                                            </p:txEl>
                                          </p:spTgt>
                                        </p:tgtEl>
                                        <p:attrNameLst>
                                          <p:attrName>style.visibility</p:attrName>
                                        </p:attrNameLst>
                                      </p:cBhvr>
                                      <p:to>
                                        <p:strVal val="visible"/>
                                      </p:to>
                                    </p:set>
                                    <p:anim calcmode="lin" valueType="num">
                                      <p:cBhvr>
                                        <p:cTn id="15"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5099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4" grpId="0"/>
      <p:bldP spid="509955" grpId="0" build="p"/>
    </p:bldLst>
  </p:timing>
</p:sld>
</file>

<file path=ppt/slides/slide10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6959830F-8379-4D0C-80C4-A3439CFEFEDF}" type="slidenum">
              <a:rPr lang="en-US"/>
              <a:pPr algn="l">
                <a:defRPr/>
              </a:pPr>
              <a:t>107</a:t>
            </a:fld>
            <a:endParaRPr lang="en-US"/>
          </a:p>
        </p:txBody>
      </p:sp>
      <p:sp>
        <p:nvSpPr>
          <p:cNvPr id="509954" name="Rectangle 2"/>
          <p:cNvSpPr>
            <a:spLocks noGrp="1" noChangeArrowheads="1"/>
          </p:cNvSpPr>
          <p:nvPr>
            <p:ph type="title"/>
          </p:nvPr>
        </p:nvSpPr>
        <p:spPr>
          <a:xfrm>
            <a:off x="327025" y="234950"/>
            <a:ext cx="8435975" cy="1212850"/>
          </a:xfrm>
        </p:spPr>
        <p:txBody>
          <a:bodyPr/>
          <a:lstStyle/>
          <a:p>
            <a:pPr marL="342900" indent="-342900" eaLnBrk="1" fontAlgn="auto" hangingPunct="1">
              <a:spcBef>
                <a:spcPct val="20000"/>
              </a:spcBef>
              <a:spcAft>
                <a:spcPts val="0"/>
              </a:spcAft>
              <a:defRPr/>
            </a:pPr>
            <a:r>
              <a:rPr lang="en-US" sz="3600" b="1" dirty="0" smtClean="0">
                <a:solidFill>
                  <a:prstClr val="black"/>
                </a:solidFill>
                <a:ea typeface="+mn-ea"/>
                <a:cs typeface="+mn-cs"/>
              </a:rPr>
              <a:t>4.3. </a:t>
            </a:r>
            <a:r>
              <a:rPr lang="en-US" sz="3600" b="1" dirty="0" err="1" smtClean="0">
                <a:solidFill>
                  <a:prstClr val="black"/>
                </a:solidFill>
                <a:ea typeface="+mn-ea"/>
                <a:cs typeface="+mn-cs"/>
              </a:rPr>
              <a:t>Vận</a:t>
            </a:r>
            <a:r>
              <a:rPr lang="en-US" sz="3600" b="1" dirty="0" smtClean="0">
                <a:solidFill>
                  <a:prstClr val="black"/>
                </a:solidFill>
                <a:ea typeface="+mn-ea"/>
                <a:cs typeface="+mn-cs"/>
              </a:rPr>
              <a:t> </a:t>
            </a:r>
            <a:r>
              <a:rPr lang="en-US" sz="3600" b="1" dirty="0" err="1" smtClean="0">
                <a:solidFill>
                  <a:prstClr val="black"/>
                </a:solidFill>
                <a:ea typeface="+mn-ea"/>
                <a:cs typeface="+mn-cs"/>
              </a:rPr>
              <a:t>dụng</a:t>
            </a:r>
            <a:r>
              <a:rPr lang="en-US" sz="3600" b="1" dirty="0" smtClean="0">
                <a:solidFill>
                  <a:prstClr val="black"/>
                </a:solidFill>
                <a:ea typeface="+mn-ea"/>
                <a:cs typeface="+mn-cs"/>
              </a:rPr>
              <a:t> </a:t>
            </a:r>
            <a:r>
              <a:rPr lang="en-US" sz="3600" b="1" dirty="0" err="1" smtClean="0">
                <a:solidFill>
                  <a:prstClr val="black"/>
                </a:solidFill>
                <a:ea typeface="+mn-ea"/>
                <a:cs typeface="+mn-cs"/>
              </a:rPr>
              <a:t>khoa</a:t>
            </a:r>
            <a:r>
              <a:rPr lang="en-US" sz="3600" b="1" dirty="0" smtClean="0">
                <a:solidFill>
                  <a:prstClr val="black"/>
                </a:solidFill>
                <a:ea typeface="+mn-ea"/>
                <a:cs typeface="+mn-cs"/>
              </a:rPr>
              <a:t> </a:t>
            </a:r>
            <a:r>
              <a:rPr lang="en-US" sz="3600" b="1" dirty="0" err="1" smtClean="0">
                <a:solidFill>
                  <a:prstClr val="black"/>
                </a:solidFill>
                <a:ea typeface="+mn-ea"/>
                <a:cs typeface="+mn-cs"/>
              </a:rPr>
              <a:t>học</a:t>
            </a:r>
            <a:r>
              <a:rPr lang="en-US" sz="3600" b="1" dirty="0" smtClean="0">
                <a:solidFill>
                  <a:prstClr val="black"/>
                </a:solidFill>
                <a:ea typeface="+mn-ea"/>
                <a:cs typeface="+mn-cs"/>
              </a:rPr>
              <a:t> </a:t>
            </a:r>
            <a:r>
              <a:rPr lang="en-US" sz="3600" b="1" dirty="0" err="1" smtClean="0">
                <a:solidFill>
                  <a:prstClr val="black"/>
                </a:solidFill>
                <a:ea typeface="+mn-ea"/>
                <a:cs typeface="+mn-cs"/>
              </a:rPr>
              <a:t>định</a:t>
            </a:r>
            <a:r>
              <a:rPr lang="en-US" sz="3600" b="1" dirty="0" smtClean="0">
                <a:solidFill>
                  <a:prstClr val="black"/>
                </a:solidFill>
                <a:ea typeface="+mn-ea"/>
                <a:cs typeface="+mn-cs"/>
              </a:rPr>
              <a:t> </a:t>
            </a:r>
            <a:r>
              <a:rPr lang="en-US" sz="3600" b="1" dirty="0" err="1" smtClean="0">
                <a:solidFill>
                  <a:prstClr val="black"/>
                </a:solidFill>
                <a:ea typeface="+mn-ea"/>
                <a:cs typeface="+mn-cs"/>
              </a:rPr>
              <a:t>biên</a:t>
            </a:r>
            <a:r>
              <a:rPr lang="en-US" sz="3600" b="1" dirty="0" smtClean="0">
                <a:solidFill>
                  <a:prstClr val="black"/>
                </a:solidFill>
                <a:ea typeface="+mn-ea"/>
                <a:cs typeface="+mn-cs"/>
              </a:rPr>
              <a:t> </a:t>
            </a:r>
            <a:r>
              <a:rPr lang="en-US" sz="3600" b="1" dirty="0" err="1" smtClean="0">
                <a:solidFill>
                  <a:prstClr val="black"/>
                </a:solidFill>
                <a:ea typeface="+mn-ea"/>
                <a:cs typeface="+mn-cs"/>
              </a:rPr>
              <a:t>trong</a:t>
            </a:r>
            <a:r>
              <a:rPr lang="en-US" sz="3600" b="1" dirty="0" smtClean="0">
                <a:solidFill>
                  <a:prstClr val="black"/>
                </a:solidFill>
                <a:ea typeface="+mn-ea"/>
                <a:cs typeface="+mn-cs"/>
              </a:rPr>
              <a:t> </a:t>
            </a:r>
            <a:r>
              <a:rPr lang="en-US" sz="3600" b="1" dirty="0" err="1" smtClean="0">
                <a:solidFill>
                  <a:prstClr val="black"/>
                </a:solidFill>
                <a:ea typeface="+mn-ea"/>
                <a:cs typeface="+mn-cs"/>
              </a:rPr>
              <a:t>quản</a:t>
            </a:r>
            <a:r>
              <a:rPr lang="en-US" sz="3600" b="1" dirty="0" smtClean="0">
                <a:solidFill>
                  <a:prstClr val="black"/>
                </a:solidFill>
                <a:ea typeface="+mn-ea"/>
                <a:cs typeface="+mn-cs"/>
              </a:rPr>
              <a:t> </a:t>
            </a:r>
            <a:r>
              <a:rPr lang="en-US" sz="3600" b="1" dirty="0" err="1" smtClean="0">
                <a:solidFill>
                  <a:prstClr val="black"/>
                </a:solidFill>
                <a:ea typeface="+mn-ea"/>
                <a:cs typeface="+mn-cs"/>
              </a:rPr>
              <a:t>lý</a:t>
            </a:r>
            <a:r>
              <a:rPr lang="en-US" sz="3600" b="1" dirty="0" smtClean="0">
                <a:solidFill>
                  <a:prstClr val="black"/>
                </a:solidFill>
                <a:ea typeface="+mn-ea"/>
                <a:cs typeface="+mn-cs"/>
              </a:rPr>
              <a:t> </a:t>
            </a:r>
            <a:r>
              <a:rPr lang="en-US" sz="3600" b="1" dirty="0" err="1" smtClean="0">
                <a:solidFill>
                  <a:prstClr val="black"/>
                </a:solidFill>
                <a:ea typeface="+mn-ea"/>
                <a:cs typeface="+mn-cs"/>
              </a:rPr>
              <a:t>và</a:t>
            </a:r>
            <a:r>
              <a:rPr lang="en-US" sz="3600" b="1" dirty="0" smtClean="0">
                <a:solidFill>
                  <a:prstClr val="black"/>
                </a:solidFill>
                <a:ea typeface="+mn-ea"/>
                <a:cs typeface="+mn-cs"/>
              </a:rPr>
              <a:t> </a:t>
            </a:r>
            <a:r>
              <a:rPr lang="en-US" sz="3600" b="1" dirty="0" err="1" smtClean="0">
                <a:solidFill>
                  <a:prstClr val="black"/>
                </a:solidFill>
                <a:ea typeface="+mn-ea"/>
                <a:cs typeface="+mn-cs"/>
              </a:rPr>
              <a:t>phát</a:t>
            </a:r>
            <a:r>
              <a:rPr lang="en-US" sz="3600" b="1" dirty="0" smtClean="0">
                <a:solidFill>
                  <a:prstClr val="black"/>
                </a:solidFill>
                <a:ea typeface="+mn-ea"/>
                <a:cs typeface="+mn-cs"/>
              </a:rPr>
              <a:t> </a:t>
            </a:r>
            <a:r>
              <a:rPr lang="en-US" sz="3600" b="1" dirty="0" err="1" smtClean="0">
                <a:solidFill>
                  <a:prstClr val="black"/>
                </a:solidFill>
                <a:ea typeface="+mn-ea"/>
                <a:cs typeface="+mn-cs"/>
              </a:rPr>
              <a:t>triển</a:t>
            </a:r>
            <a:r>
              <a:rPr lang="en-US" sz="3600" b="1" dirty="0" smtClean="0">
                <a:solidFill>
                  <a:prstClr val="black"/>
                </a:solidFill>
                <a:ea typeface="+mn-ea"/>
                <a:cs typeface="+mn-cs"/>
              </a:rPr>
              <a:t> </a:t>
            </a:r>
            <a:r>
              <a:rPr lang="en-US" sz="3600" b="1" dirty="0" err="1" smtClean="0">
                <a:solidFill>
                  <a:prstClr val="black"/>
                </a:solidFill>
                <a:ea typeface="+mn-ea"/>
                <a:cs typeface="+mn-cs"/>
              </a:rPr>
              <a:t>tổ</a:t>
            </a:r>
            <a:r>
              <a:rPr lang="en-US" sz="3600" b="1" dirty="0" smtClean="0">
                <a:solidFill>
                  <a:prstClr val="black"/>
                </a:solidFill>
                <a:ea typeface="+mn-ea"/>
                <a:cs typeface="+mn-cs"/>
              </a:rPr>
              <a:t> </a:t>
            </a:r>
            <a:r>
              <a:rPr lang="en-US" sz="3600" b="1" dirty="0" err="1" smtClean="0">
                <a:solidFill>
                  <a:prstClr val="black"/>
                </a:solidFill>
                <a:ea typeface="+mn-ea"/>
                <a:cs typeface="+mn-cs"/>
              </a:rPr>
              <a:t>chức</a:t>
            </a:r>
            <a:endParaRPr lang="en-US" sz="3600" b="1" dirty="0" smtClean="0">
              <a:solidFill>
                <a:prstClr val="black"/>
              </a:solidFill>
              <a:ea typeface="+mn-ea"/>
              <a:cs typeface="+mn-cs"/>
            </a:endParaRPr>
          </a:p>
        </p:txBody>
      </p:sp>
      <p:sp>
        <p:nvSpPr>
          <p:cNvPr id="509955" name="Rectangle 3"/>
          <p:cNvSpPr>
            <a:spLocks noGrp="1" noChangeArrowheads="1"/>
          </p:cNvSpPr>
          <p:nvPr>
            <p:ph type="body" idx="1"/>
          </p:nvPr>
        </p:nvSpPr>
        <p:spPr>
          <a:xfrm>
            <a:off x="355600" y="1981200"/>
            <a:ext cx="8623300" cy="4495800"/>
          </a:xfrm>
        </p:spPr>
        <p:txBody>
          <a:bodyPr/>
          <a:lstStyle/>
          <a:p>
            <a:pPr eaLnBrk="1" hangingPunct="1">
              <a:buFont typeface="Wingdings" pitchFamily="2" charset="2"/>
              <a:buChar char="Ø"/>
            </a:pPr>
            <a:r>
              <a:rPr lang="en-US" sz="3600" smtClean="0"/>
              <a:t>Định biên mới cho một tổ chức</a:t>
            </a:r>
          </a:p>
          <a:p>
            <a:pPr eaLnBrk="1" hangingPunct="1">
              <a:buFont typeface="Wingdings" pitchFamily="2" charset="2"/>
              <a:buChar char="Ø"/>
            </a:pPr>
            <a:r>
              <a:rPr lang="en-US" sz="3600" smtClean="0"/>
              <a:t>Định biên điều chỉnh - duy trì tổ chức</a:t>
            </a:r>
          </a:p>
          <a:p>
            <a:pPr eaLnBrk="1" hangingPunct="1">
              <a:buFont typeface="Wingdings" pitchFamily="2" charset="2"/>
              <a:buChar char="Ø"/>
            </a:pPr>
            <a:r>
              <a:rPr lang="en-US" sz="3600" smtClean="0"/>
              <a:t>Định biên phát triển tổ chức (chia tách, sáp nhập).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09954"/>
                                        </p:tgtEl>
                                        <p:attrNameLst>
                                          <p:attrName>style.visibility</p:attrName>
                                        </p:attrNameLst>
                                      </p:cBhvr>
                                      <p:to>
                                        <p:strVal val="visible"/>
                                      </p:to>
                                    </p:set>
                                    <p:anim calcmode="lin" valueType="num">
                                      <p:cBhvr>
                                        <p:cTn id="7" dur="500" fill="hold"/>
                                        <p:tgtEl>
                                          <p:spTgt spid="509954"/>
                                        </p:tgtEl>
                                        <p:attrNameLst>
                                          <p:attrName>ppt_w</p:attrName>
                                        </p:attrNameLst>
                                      </p:cBhvr>
                                      <p:tavLst>
                                        <p:tav tm="0">
                                          <p:val>
                                            <p:fltVal val="0"/>
                                          </p:val>
                                        </p:tav>
                                        <p:tav tm="100000">
                                          <p:val>
                                            <p:strVal val="#ppt_w"/>
                                          </p:val>
                                        </p:tav>
                                      </p:tavLst>
                                    </p:anim>
                                    <p:anim calcmode="lin" valueType="num">
                                      <p:cBhvr>
                                        <p:cTn id="8" dur="500" fill="hold"/>
                                        <p:tgtEl>
                                          <p:spTgt spid="509954"/>
                                        </p:tgtEl>
                                        <p:attrNameLst>
                                          <p:attrName>ppt_h</p:attrName>
                                        </p:attrNameLst>
                                      </p:cBhvr>
                                      <p:tavLst>
                                        <p:tav tm="0">
                                          <p:val>
                                            <p:fltVal val="0"/>
                                          </p:val>
                                        </p:tav>
                                        <p:tav tm="100000">
                                          <p:val>
                                            <p:strVal val="#ppt_h"/>
                                          </p:val>
                                        </p:tav>
                                      </p:tavLst>
                                    </p:anim>
                                    <p:anim calcmode="lin" valueType="num">
                                      <p:cBhvr>
                                        <p:cTn id="9" dur="500" fill="hold"/>
                                        <p:tgtEl>
                                          <p:spTgt spid="509954"/>
                                        </p:tgtEl>
                                        <p:attrNameLst>
                                          <p:attrName>style.rotation</p:attrName>
                                        </p:attrNameLst>
                                      </p:cBhvr>
                                      <p:tavLst>
                                        <p:tav tm="0">
                                          <p:val>
                                            <p:fltVal val="360"/>
                                          </p:val>
                                        </p:tav>
                                        <p:tav tm="100000">
                                          <p:val>
                                            <p:fltVal val="0"/>
                                          </p:val>
                                        </p:tav>
                                      </p:tavLst>
                                    </p:anim>
                                    <p:animEffect transition="in" filter="fade">
                                      <p:cBhvr>
                                        <p:cTn id="10" dur="500"/>
                                        <p:tgtEl>
                                          <p:spTgt spid="50995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09955">
                                            <p:txEl>
                                              <p:pRg st="0" end="0"/>
                                            </p:txEl>
                                          </p:spTgt>
                                        </p:tgtEl>
                                        <p:attrNameLst>
                                          <p:attrName>style.visibility</p:attrName>
                                        </p:attrNameLst>
                                      </p:cBhvr>
                                      <p:to>
                                        <p:strVal val="visible"/>
                                      </p:to>
                                    </p:set>
                                    <p:anim calcmode="lin" valueType="num">
                                      <p:cBhvr>
                                        <p:cTn id="15"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50995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509955">
                                            <p:txEl>
                                              <p:pRg st="1" end="1"/>
                                            </p:txEl>
                                          </p:spTgt>
                                        </p:tgtEl>
                                        <p:attrNameLst>
                                          <p:attrName>style.visibility</p:attrName>
                                        </p:attrNameLst>
                                      </p:cBhvr>
                                      <p:to>
                                        <p:strVal val="visible"/>
                                      </p:to>
                                    </p:set>
                                    <p:anim calcmode="lin" valueType="num">
                                      <p:cBhvr>
                                        <p:cTn id="23" dur="500" fill="hold"/>
                                        <p:tgtEl>
                                          <p:spTgt spid="50995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50995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50995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50995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509955">
                                            <p:txEl>
                                              <p:pRg st="2" end="2"/>
                                            </p:txEl>
                                          </p:spTgt>
                                        </p:tgtEl>
                                        <p:attrNameLst>
                                          <p:attrName>style.visibility</p:attrName>
                                        </p:attrNameLst>
                                      </p:cBhvr>
                                      <p:to>
                                        <p:strVal val="visible"/>
                                      </p:to>
                                    </p:set>
                                    <p:anim calcmode="lin" valueType="num">
                                      <p:cBhvr>
                                        <p:cTn id="31" dur="500" fill="hold"/>
                                        <p:tgtEl>
                                          <p:spTgt spid="50995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50995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50995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5099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4" grpId="0"/>
      <p:bldP spid="509955" grpId="0" build="p"/>
    </p:bldLst>
  </p:timing>
</p:sld>
</file>

<file path=ppt/slides/slide10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 name="Slide Number Placeholder 6"/>
          <p:cNvSpPr>
            <a:spLocks noGrp="1"/>
          </p:cNvSpPr>
          <p:nvPr>
            <p:ph type="sldNum" sz="quarter" idx="12"/>
          </p:nvPr>
        </p:nvSpPr>
        <p:spPr/>
        <p:txBody>
          <a:bodyPr/>
          <a:lstStyle/>
          <a:p>
            <a:pPr>
              <a:defRPr/>
            </a:pPr>
            <a:fld id="{F5098399-7D1A-4DEB-B2F2-1DA9A5A894BA}" type="slidenum">
              <a:rPr lang="en-US"/>
              <a:pPr>
                <a:defRPr/>
              </a:pPr>
              <a:t>108</a:t>
            </a:fld>
            <a:endParaRPr lang="en-US"/>
          </a:p>
        </p:txBody>
      </p:sp>
      <p:pic>
        <p:nvPicPr>
          <p:cNvPr id="17411" name="Picture 2" descr="images24"/>
          <p:cNvPicPr>
            <a:picLocks noChangeAspect="1" noChangeArrowheads="1"/>
          </p:cNvPicPr>
          <p:nvPr>
            <p:ph sz="half" idx="2"/>
          </p:nvPr>
        </p:nvPicPr>
        <p:blipFill>
          <a:blip r:embed="rId2" cstate="print"/>
          <a:srcRect/>
          <a:stretch>
            <a:fillRect/>
          </a:stretch>
        </p:blipFill>
        <p:spPr>
          <a:xfrm>
            <a:off x="0" y="0"/>
            <a:ext cx="9144000" cy="6858000"/>
          </a:xfrm>
          <a:noFill/>
        </p:spPr>
      </p:pic>
      <p:sp>
        <p:nvSpPr>
          <p:cNvPr id="2008067" name="Rectangle 3"/>
          <p:cNvSpPr>
            <a:spLocks noGrp="1" noChangeArrowheads="1"/>
          </p:cNvSpPr>
          <p:nvPr>
            <p:ph type="body" sz="half" idx="1"/>
          </p:nvPr>
        </p:nvSpPr>
        <p:spPr>
          <a:xfrm>
            <a:off x="838200" y="2133600"/>
            <a:ext cx="7848600" cy="2362200"/>
          </a:xfrm>
        </p:spPr>
        <p:txBody>
          <a:bodyPr/>
          <a:lstStyle/>
          <a:p>
            <a:pPr algn="ctr">
              <a:lnSpc>
                <a:spcPct val="120000"/>
              </a:lnSpc>
              <a:buFontTx/>
              <a:buNone/>
            </a:pPr>
            <a:r>
              <a:rPr lang="en-US" sz="4600" b="1" smtClean="0">
                <a:solidFill>
                  <a:srgbClr val="0000FF"/>
                </a:solidFill>
                <a:latin typeface="Arial Rounded MT Bold" pitchFamily="34" charset="0"/>
              </a:rPr>
              <a:t>Chúc các bạn thành công</a:t>
            </a:r>
            <a:r>
              <a:rPr lang="en-US" sz="4600" smtClean="0">
                <a:solidFill>
                  <a:srgbClr val="FF0000"/>
                </a:solidFill>
                <a:latin typeface="Arial Rounded MT Bold" pitchFamily="34" charset="0"/>
              </a:rPr>
              <a:t> </a:t>
            </a:r>
          </a:p>
        </p:txBody>
      </p:sp>
      <p:sp>
        <p:nvSpPr>
          <p:cNvPr id="17413" name="AutoShape 4"/>
          <p:cNvSpPr>
            <a:spLocks noChangeArrowheads="1"/>
          </p:cNvSpPr>
          <p:nvPr/>
        </p:nvSpPr>
        <p:spPr bwMode="auto">
          <a:xfrm>
            <a:off x="8610600" y="0"/>
            <a:ext cx="228600" cy="228600"/>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p>
        </p:txBody>
      </p:sp>
      <p:sp>
        <p:nvSpPr>
          <p:cNvPr id="17414" name="AutoShape 5"/>
          <p:cNvSpPr>
            <a:spLocks noChangeArrowheads="1"/>
          </p:cNvSpPr>
          <p:nvPr/>
        </p:nvSpPr>
        <p:spPr bwMode="auto">
          <a:xfrm>
            <a:off x="8534400" y="457200"/>
            <a:ext cx="228600" cy="228600"/>
          </a:xfrm>
          <a:prstGeom prst="star4">
            <a:avLst>
              <a:gd name="adj" fmla="val 12500"/>
            </a:avLst>
          </a:prstGeom>
          <a:gradFill rotWithShape="1">
            <a:gsLst>
              <a:gs pos="0">
                <a:schemeClr val="folHlink"/>
              </a:gs>
              <a:gs pos="100000">
                <a:srgbClr val="FFFFCC"/>
              </a:gs>
            </a:gsLst>
            <a:path path="shape">
              <a:fillToRect l="50000" t="50000" r="50000" b="50000"/>
            </a:path>
          </a:gradFill>
          <a:ln w="9525">
            <a:solidFill>
              <a:schemeClr val="tx1"/>
            </a:solidFill>
            <a:miter lim="800000"/>
            <a:headEnd/>
            <a:tailEnd/>
          </a:ln>
        </p:spPr>
        <p:txBody>
          <a:bodyPr wrap="none" anchor="ctr"/>
          <a:lstStyle/>
          <a:p>
            <a:endParaRPr lang="en-US"/>
          </a:p>
        </p:txBody>
      </p:sp>
      <p:sp>
        <p:nvSpPr>
          <p:cNvPr id="17415" name="AutoShape 6"/>
          <p:cNvSpPr>
            <a:spLocks noChangeArrowheads="1"/>
          </p:cNvSpPr>
          <p:nvPr/>
        </p:nvSpPr>
        <p:spPr bwMode="auto">
          <a:xfrm>
            <a:off x="7696200" y="228600"/>
            <a:ext cx="228600" cy="228600"/>
          </a:xfrm>
          <a:prstGeom prst="star4">
            <a:avLst>
              <a:gd name="adj" fmla="val 12500"/>
            </a:avLst>
          </a:prstGeom>
          <a:gradFill rotWithShape="1">
            <a:gsLst>
              <a:gs pos="0">
                <a:schemeClr val="folHlink"/>
              </a:gs>
              <a:gs pos="100000">
                <a:srgbClr val="FFFFCC"/>
              </a:gs>
            </a:gsLst>
            <a:path path="shape">
              <a:fillToRect l="50000" t="50000" r="50000" b="50000"/>
            </a:path>
          </a:gradFill>
          <a:ln w="9525">
            <a:solidFill>
              <a:schemeClr val="tx1"/>
            </a:solidFill>
            <a:miter lim="800000"/>
            <a:headEnd/>
            <a:tailEnd/>
          </a:ln>
        </p:spPr>
        <p:txBody>
          <a:bodyPr wrap="none" anchor="ctr"/>
          <a:lstStyle/>
          <a:p>
            <a:endParaRPr lang="en-US"/>
          </a:p>
        </p:txBody>
      </p:sp>
      <p:sp>
        <p:nvSpPr>
          <p:cNvPr id="17416" name="AutoShape 7"/>
          <p:cNvSpPr>
            <a:spLocks noChangeArrowheads="1"/>
          </p:cNvSpPr>
          <p:nvPr/>
        </p:nvSpPr>
        <p:spPr bwMode="auto">
          <a:xfrm>
            <a:off x="6400800" y="152400"/>
            <a:ext cx="228600" cy="228600"/>
          </a:xfrm>
          <a:prstGeom prst="star4">
            <a:avLst>
              <a:gd name="adj" fmla="val 12500"/>
            </a:avLst>
          </a:prstGeom>
          <a:gradFill rotWithShape="1">
            <a:gsLst>
              <a:gs pos="0">
                <a:schemeClr val="folHlink"/>
              </a:gs>
              <a:gs pos="100000">
                <a:srgbClr val="FFFFCC"/>
              </a:gs>
            </a:gsLst>
            <a:path path="shape">
              <a:fillToRect l="50000" t="50000" r="50000" b="50000"/>
            </a:path>
          </a:gradFill>
          <a:ln w="9525">
            <a:solidFill>
              <a:schemeClr val="tx1"/>
            </a:solidFill>
            <a:miter lim="800000"/>
            <a:headEnd/>
            <a:tailEnd/>
          </a:ln>
        </p:spPr>
        <p:txBody>
          <a:bodyPr wrap="none" anchor="ctr"/>
          <a:lstStyle/>
          <a:p>
            <a:endParaRPr lang="en-US"/>
          </a:p>
        </p:txBody>
      </p:sp>
      <p:sp>
        <p:nvSpPr>
          <p:cNvPr id="2008072" name="AutoShape 8"/>
          <p:cNvSpPr>
            <a:spLocks noChangeArrowheads="1"/>
          </p:cNvSpPr>
          <p:nvPr/>
        </p:nvSpPr>
        <p:spPr bwMode="auto">
          <a:xfrm>
            <a:off x="5410200" y="0"/>
            <a:ext cx="228600" cy="228600"/>
          </a:xfrm>
          <a:prstGeom prst="star4">
            <a:avLst>
              <a:gd name="adj" fmla="val 12500"/>
            </a:avLst>
          </a:prstGeom>
          <a:gradFill rotWithShape="1">
            <a:gsLst>
              <a:gs pos="0">
                <a:schemeClr val="folHlink"/>
              </a:gs>
              <a:gs pos="100000">
                <a:srgbClr val="FFFFCC"/>
              </a:gs>
            </a:gsLst>
            <a:path path="shape">
              <a:fillToRect l="50000" t="50000" r="50000" b="50000"/>
            </a:path>
          </a:gradFill>
          <a:ln w="9525">
            <a:solidFill>
              <a:schemeClr val="tx1"/>
            </a:solidFill>
            <a:miter lim="800000"/>
            <a:headEnd/>
            <a:tailEnd/>
          </a:ln>
        </p:spPr>
        <p:txBody>
          <a:bodyPr wrap="none" anchor="ctr"/>
          <a:lstStyle/>
          <a:p>
            <a:endParaRPr lang="en-US"/>
          </a:p>
        </p:txBody>
      </p:sp>
      <p:sp>
        <p:nvSpPr>
          <p:cNvPr id="17418" name="AutoShape 9"/>
          <p:cNvSpPr>
            <a:spLocks noChangeArrowheads="1"/>
          </p:cNvSpPr>
          <p:nvPr/>
        </p:nvSpPr>
        <p:spPr bwMode="auto">
          <a:xfrm>
            <a:off x="4419600" y="0"/>
            <a:ext cx="228600" cy="228600"/>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p>
        </p:txBody>
      </p:sp>
      <p:sp>
        <p:nvSpPr>
          <p:cNvPr id="2008074" name="AutoShape 10"/>
          <p:cNvSpPr>
            <a:spLocks noChangeArrowheads="1"/>
          </p:cNvSpPr>
          <p:nvPr/>
        </p:nvSpPr>
        <p:spPr bwMode="auto">
          <a:xfrm>
            <a:off x="4495800" y="533400"/>
            <a:ext cx="228600" cy="228600"/>
          </a:xfrm>
          <a:prstGeom prst="star4">
            <a:avLst>
              <a:gd name="adj" fmla="val 12500"/>
            </a:avLst>
          </a:prstGeom>
          <a:gradFill rotWithShape="1">
            <a:gsLst>
              <a:gs pos="0">
                <a:schemeClr val="folHlink"/>
              </a:gs>
              <a:gs pos="100000">
                <a:srgbClr val="FFFFCC"/>
              </a:gs>
            </a:gsLst>
            <a:path path="shape">
              <a:fillToRect l="50000" t="50000" r="50000" b="50000"/>
            </a:path>
          </a:gradFill>
          <a:ln w="9525">
            <a:solidFill>
              <a:schemeClr val="tx1"/>
            </a:solidFill>
            <a:miter lim="800000"/>
            <a:headEnd/>
            <a:tailEnd/>
          </a:ln>
        </p:spPr>
        <p:txBody>
          <a:bodyPr wrap="none" anchor="ctr"/>
          <a:lstStyle/>
          <a:p>
            <a:endParaRPr lang="en-US"/>
          </a:p>
        </p:txBody>
      </p:sp>
      <p:sp>
        <p:nvSpPr>
          <p:cNvPr id="2008075" name="AutoShape 11"/>
          <p:cNvSpPr>
            <a:spLocks noChangeArrowheads="1"/>
          </p:cNvSpPr>
          <p:nvPr/>
        </p:nvSpPr>
        <p:spPr bwMode="auto">
          <a:xfrm>
            <a:off x="3505200" y="228600"/>
            <a:ext cx="228600" cy="228600"/>
          </a:xfrm>
          <a:prstGeom prst="star4">
            <a:avLst>
              <a:gd name="adj" fmla="val 12500"/>
            </a:avLst>
          </a:prstGeom>
          <a:gradFill rotWithShape="1">
            <a:gsLst>
              <a:gs pos="0">
                <a:schemeClr val="folHlink"/>
              </a:gs>
              <a:gs pos="100000">
                <a:srgbClr val="FFFFCC"/>
              </a:gs>
            </a:gsLst>
            <a:path path="shape">
              <a:fillToRect l="50000" t="50000" r="50000" b="50000"/>
            </a:path>
          </a:gradFill>
          <a:ln w="9525">
            <a:solidFill>
              <a:schemeClr val="tx1"/>
            </a:solidFill>
            <a:miter lim="800000"/>
            <a:headEnd/>
            <a:tailEnd/>
          </a:ln>
        </p:spPr>
        <p:txBody>
          <a:bodyPr wrap="none" anchor="ctr"/>
          <a:lstStyle/>
          <a:p>
            <a:endParaRPr lang="en-US"/>
          </a:p>
        </p:txBody>
      </p:sp>
      <p:sp>
        <p:nvSpPr>
          <p:cNvPr id="2008076" name="AutoShape 12"/>
          <p:cNvSpPr>
            <a:spLocks noChangeArrowheads="1"/>
          </p:cNvSpPr>
          <p:nvPr/>
        </p:nvSpPr>
        <p:spPr bwMode="auto">
          <a:xfrm>
            <a:off x="2057400" y="304800"/>
            <a:ext cx="228600" cy="228600"/>
          </a:xfrm>
          <a:prstGeom prst="star4">
            <a:avLst>
              <a:gd name="adj" fmla="val 12500"/>
            </a:avLst>
          </a:prstGeom>
          <a:gradFill rotWithShape="1">
            <a:gsLst>
              <a:gs pos="0">
                <a:schemeClr val="folHlink"/>
              </a:gs>
              <a:gs pos="100000">
                <a:srgbClr val="FFFFCC"/>
              </a:gs>
            </a:gsLst>
            <a:path path="shape">
              <a:fillToRect l="50000" t="50000" r="50000" b="50000"/>
            </a:path>
          </a:gradFill>
          <a:ln w="9525">
            <a:solidFill>
              <a:schemeClr val="tx1"/>
            </a:solidFill>
            <a:miter lim="800000"/>
            <a:headEnd/>
            <a:tailEnd/>
          </a:ln>
        </p:spPr>
        <p:txBody>
          <a:bodyPr wrap="none" anchor="ctr"/>
          <a:lstStyle/>
          <a:p>
            <a:endParaRPr lang="en-US"/>
          </a:p>
        </p:txBody>
      </p:sp>
      <p:sp>
        <p:nvSpPr>
          <p:cNvPr id="2008077" name="AutoShape 13"/>
          <p:cNvSpPr>
            <a:spLocks noChangeArrowheads="1"/>
          </p:cNvSpPr>
          <p:nvPr/>
        </p:nvSpPr>
        <p:spPr bwMode="auto">
          <a:xfrm>
            <a:off x="1219200" y="0"/>
            <a:ext cx="228600" cy="228600"/>
          </a:xfrm>
          <a:prstGeom prst="star4">
            <a:avLst>
              <a:gd name="adj" fmla="val 12500"/>
            </a:avLst>
          </a:prstGeom>
          <a:gradFill rotWithShape="1">
            <a:gsLst>
              <a:gs pos="0">
                <a:schemeClr val="folHlink"/>
              </a:gs>
              <a:gs pos="100000">
                <a:srgbClr val="FFFFCC"/>
              </a:gs>
            </a:gsLst>
            <a:path path="shape">
              <a:fillToRect l="50000" t="50000" r="50000" b="50000"/>
            </a:path>
          </a:gradFill>
          <a:ln w="9525">
            <a:solidFill>
              <a:schemeClr val="tx1"/>
            </a:solidFill>
            <a:miter lim="800000"/>
            <a:headEnd/>
            <a:tailEnd/>
          </a:ln>
        </p:spPr>
        <p:txBody>
          <a:bodyPr wrap="none" anchor="ctr"/>
          <a:lstStyle/>
          <a:p>
            <a:endParaRPr lang="en-US"/>
          </a:p>
        </p:txBody>
      </p:sp>
      <p:sp>
        <p:nvSpPr>
          <p:cNvPr id="17423" name="AutoShape 14"/>
          <p:cNvSpPr>
            <a:spLocks noChangeArrowheads="1"/>
          </p:cNvSpPr>
          <p:nvPr/>
        </p:nvSpPr>
        <p:spPr bwMode="auto">
          <a:xfrm>
            <a:off x="2743200" y="304800"/>
            <a:ext cx="381000" cy="304800"/>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p>
        </p:txBody>
      </p:sp>
      <p:sp>
        <p:nvSpPr>
          <p:cNvPr id="17424" name="AutoShape 15"/>
          <p:cNvSpPr>
            <a:spLocks noChangeArrowheads="1"/>
          </p:cNvSpPr>
          <p:nvPr/>
        </p:nvSpPr>
        <p:spPr bwMode="auto">
          <a:xfrm>
            <a:off x="609600" y="304800"/>
            <a:ext cx="228600" cy="228600"/>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p>
        </p:txBody>
      </p:sp>
      <p:sp>
        <p:nvSpPr>
          <p:cNvPr id="2008080" name="AutoShape 16"/>
          <p:cNvSpPr>
            <a:spLocks noChangeArrowheads="1"/>
          </p:cNvSpPr>
          <p:nvPr/>
        </p:nvSpPr>
        <p:spPr bwMode="auto">
          <a:xfrm>
            <a:off x="990600" y="914400"/>
            <a:ext cx="228600" cy="228600"/>
          </a:xfrm>
          <a:prstGeom prst="star4">
            <a:avLst>
              <a:gd name="adj" fmla="val 12500"/>
            </a:avLst>
          </a:prstGeom>
          <a:gradFill rotWithShape="1">
            <a:gsLst>
              <a:gs pos="0">
                <a:schemeClr val="folHlink"/>
              </a:gs>
              <a:gs pos="100000">
                <a:srgbClr val="FFFFCC"/>
              </a:gs>
            </a:gsLst>
            <a:path path="shape">
              <a:fillToRect l="50000" t="50000" r="50000" b="50000"/>
            </a:path>
          </a:gradFill>
          <a:ln w="9525">
            <a:solidFill>
              <a:schemeClr val="tx1"/>
            </a:solidFill>
            <a:miter lim="800000"/>
            <a:headEnd/>
            <a:tailEnd/>
          </a:ln>
        </p:spPr>
        <p:txBody>
          <a:bodyPr wrap="none" anchor="ctr"/>
          <a:lstStyle/>
          <a:p>
            <a:endParaRPr lang="en-US"/>
          </a:p>
        </p:txBody>
      </p:sp>
      <p:sp>
        <p:nvSpPr>
          <p:cNvPr id="2008081" name="AutoShape 17"/>
          <p:cNvSpPr>
            <a:spLocks noChangeArrowheads="1"/>
          </p:cNvSpPr>
          <p:nvPr/>
        </p:nvSpPr>
        <p:spPr bwMode="auto">
          <a:xfrm>
            <a:off x="152400" y="685800"/>
            <a:ext cx="228600" cy="228600"/>
          </a:xfrm>
          <a:prstGeom prst="star4">
            <a:avLst>
              <a:gd name="adj" fmla="val 12500"/>
            </a:avLst>
          </a:prstGeom>
          <a:gradFill rotWithShape="1">
            <a:gsLst>
              <a:gs pos="0">
                <a:schemeClr val="folHlink"/>
              </a:gs>
              <a:gs pos="100000">
                <a:srgbClr val="FFFFCC"/>
              </a:gs>
            </a:gsLst>
            <a:path path="shape">
              <a:fillToRect l="50000" t="50000" r="50000" b="50000"/>
            </a:path>
          </a:gradFill>
          <a:ln w="9525">
            <a:solidFill>
              <a:schemeClr val="tx1"/>
            </a:solidFill>
            <a:miter lim="800000"/>
            <a:headEnd/>
            <a:tailEnd/>
          </a:ln>
        </p:spPr>
        <p:txBody>
          <a:bodyPr wrap="none" anchor="ctr"/>
          <a:lstStyle/>
          <a:p>
            <a:endParaRPr lang="en-US"/>
          </a:p>
        </p:txBody>
      </p:sp>
      <p:sp>
        <p:nvSpPr>
          <p:cNvPr id="17427" name="AutoShape 18"/>
          <p:cNvSpPr>
            <a:spLocks noChangeArrowheads="1"/>
          </p:cNvSpPr>
          <p:nvPr/>
        </p:nvSpPr>
        <p:spPr bwMode="auto">
          <a:xfrm>
            <a:off x="5715000" y="533400"/>
            <a:ext cx="228600" cy="228600"/>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p>
        </p:txBody>
      </p:sp>
      <p:sp>
        <p:nvSpPr>
          <p:cNvPr id="2008083" name="AutoShape 19"/>
          <p:cNvSpPr>
            <a:spLocks noChangeArrowheads="1"/>
          </p:cNvSpPr>
          <p:nvPr/>
        </p:nvSpPr>
        <p:spPr bwMode="auto">
          <a:xfrm>
            <a:off x="8077200" y="838200"/>
            <a:ext cx="228600" cy="228600"/>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p>
        </p:txBody>
      </p:sp>
      <p:sp>
        <p:nvSpPr>
          <p:cNvPr id="2008084" name="AutoShape 20"/>
          <p:cNvSpPr>
            <a:spLocks noChangeArrowheads="1"/>
          </p:cNvSpPr>
          <p:nvPr/>
        </p:nvSpPr>
        <p:spPr bwMode="auto">
          <a:xfrm>
            <a:off x="0" y="0"/>
            <a:ext cx="228600" cy="228600"/>
          </a:xfrm>
          <a:prstGeom prst="star4">
            <a:avLst>
              <a:gd name="adj" fmla="val 12500"/>
            </a:avLst>
          </a:prstGeom>
          <a:gradFill rotWithShape="1">
            <a:gsLst>
              <a:gs pos="0">
                <a:schemeClr val="folHlink"/>
              </a:gs>
              <a:gs pos="100000">
                <a:srgbClr val="FFFFCC"/>
              </a:gs>
            </a:gsLst>
            <a:path path="shape">
              <a:fillToRect l="50000" t="50000" r="50000" b="50000"/>
            </a:path>
          </a:gradFill>
          <a:ln w="9525">
            <a:solidFill>
              <a:schemeClr val="tx1"/>
            </a:solidFill>
            <a:miter lim="800000"/>
            <a:headEnd/>
            <a:tailEnd/>
          </a:ln>
        </p:spPr>
        <p:txBody>
          <a:bodyPr wrap="none" anchor="ctr"/>
          <a:lstStyle/>
          <a:p>
            <a:endParaRPr lang="en-US"/>
          </a:p>
        </p:txBody>
      </p:sp>
      <p:sp>
        <p:nvSpPr>
          <p:cNvPr id="2008085" name="AutoShape 21"/>
          <p:cNvSpPr>
            <a:spLocks noChangeArrowheads="1"/>
          </p:cNvSpPr>
          <p:nvPr/>
        </p:nvSpPr>
        <p:spPr bwMode="auto">
          <a:xfrm>
            <a:off x="533400" y="2514600"/>
            <a:ext cx="457200" cy="152400"/>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p>
        </p:txBody>
      </p:sp>
      <p:sp>
        <p:nvSpPr>
          <p:cNvPr id="2008086" name="AutoShape 22"/>
          <p:cNvSpPr>
            <a:spLocks noChangeArrowheads="1"/>
          </p:cNvSpPr>
          <p:nvPr/>
        </p:nvSpPr>
        <p:spPr bwMode="auto">
          <a:xfrm>
            <a:off x="1981200" y="4800600"/>
            <a:ext cx="457200" cy="228600"/>
          </a:xfrm>
          <a:prstGeom prst="star4">
            <a:avLst>
              <a:gd name="adj" fmla="val 12500"/>
            </a:avLst>
          </a:prstGeom>
          <a:solidFill>
            <a:schemeClr val="bg1"/>
          </a:solidFill>
          <a:ln w="9525">
            <a:solidFill>
              <a:schemeClr val="tx1"/>
            </a:solidFill>
            <a:miter lim="800000"/>
            <a:headEnd/>
            <a:tailEnd/>
          </a:ln>
        </p:spPr>
        <p:txBody>
          <a:bodyPr wrap="none" anchor="ctr"/>
          <a:lstStyle/>
          <a:p>
            <a:endParaRPr lang="en-US"/>
          </a:p>
        </p:txBody>
      </p:sp>
      <p:sp>
        <p:nvSpPr>
          <p:cNvPr id="2008087" name="AutoShape 23"/>
          <p:cNvSpPr>
            <a:spLocks noChangeArrowheads="1"/>
          </p:cNvSpPr>
          <p:nvPr/>
        </p:nvSpPr>
        <p:spPr bwMode="auto">
          <a:xfrm>
            <a:off x="8686800" y="6477000"/>
            <a:ext cx="228600" cy="152400"/>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p>
        </p:txBody>
      </p:sp>
      <p:sp>
        <p:nvSpPr>
          <p:cNvPr id="2008088" name="AutoShape 24"/>
          <p:cNvSpPr>
            <a:spLocks noChangeArrowheads="1"/>
          </p:cNvSpPr>
          <p:nvPr/>
        </p:nvSpPr>
        <p:spPr bwMode="auto">
          <a:xfrm>
            <a:off x="6324600" y="4191000"/>
            <a:ext cx="685800" cy="228600"/>
          </a:xfrm>
          <a:prstGeom prst="star4">
            <a:avLst>
              <a:gd name="adj" fmla="val 12500"/>
            </a:avLst>
          </a:prstGeom>
          <a:solidFill>
            <a:schemeClr val="bg1"/>
          </a:solidFill>
          <a:ln w="9525">
            <a:solidFill>
              <a:schemeClr val="tx1"/>
            </a:solidFill>
            <a:miter lim="800000"/>
            <a:headEnd/>
            <a:tailEnd/>
          </a:ln>
        </p:spPr>
        <p:txBody>
          <a:bodyPr wrap="none" anchor="ctr"/>
          <a:lstStyle/>
          <a:p>
            <a:endParaRPr lang="en-US"/>
          </a:p>
        </p:txBody>
      </p:sp>
      <p:sp>
        <p:nvSpPr>
          <p:cNvPr id="2008089" name="AutoShape 25"/>
          <p:cNvSpPr>
            <a:spLocks noChangeArrowheads="1"/>
          </p:cNvSpPr>
          <p:nvPr/>
        </p:nvSpPr>
        <p:spPr bwMode="auto">
          <a:xfrm>
            <a:off x="8382000" y="4495800"/>
            <a:ext cx="457200" cy="304800"/>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p>
        </p:txBody>
      </p:sp>
      <p:sp>
        <p:nvSpPr>
          <p:cNvPr id="2008090" name="AutoShape 26"/>
          <p:cNvSpPr>
            <a:spLocks noChangeArrowheads="1"/>
          </p:cNvSpPr>
          <p:nvPr/>
        </p:nvSpPr>
        <p:spPr bwMode="auto">
          <a:xfrm>
            <a:off x="7391400" y="5181600"/>
            <a:ext cx="228600" cy="152400"/>
          </a:xfrm>
          <a:prstGeom prst="star4">
            <a:avLst>
              <a:gd name="adj" fmla="val 12500"/>
            </a:avLst>
          </a:prstGeom>
          <a:solidFill>
            <a:schemeClr val="bg1"/>
          </a:solidFill>
          <a:ln w="9525">
            <a:solidFill>
              <a:schemeClr val="tx1"/>
            </a:solidFill>
            <a:miter lim="800000"/>
            <a:headEnd/>
            <a:tailEnd/>
          </a:ln>
        </p:spPr>
        <p:txBody>
          <a:bodyPr wrap="none" anchor="ctr"/>
          <a:lstStyle/>
          <a:p>
            <a:endParaRPr lang="en-US"/>
          </a:p>
        </p:txBody>
      </p:sp>
      <p:sp>
        <p:nvSpPr>
          <p:cNvPr id="2008091" name="AutoShape 27"/>
          <p:cNvSpPr>
            <a:spLocks noChangeArrowheads="1"/>
          </p:cNvSpPr>
          <p:nvPr/>
        </p:nvSpPr>
        <p:spPr bwMode="auto">
          <a:xfrm>
            <a:off x="457200" y="3962400"/>
            <a:ext cx="228600" cy="152400"/>
          </a:xfrm>
          <a:prstGeom prst="star4">
            <a:avLst>
              <a:gd name="adj" fmla="val 12500"/>
            </a:avLst>
          </a:prstGeom>
          <a:solidFill>
            <a:schemeClr val="bg1"/>
          </a:solidFill>
          <a:ln w="9525">
            <a:solidFill>
              <a:schemeClr val="tx1"/>
            </a:solidFill>
            <a:miter lim="800000"/>
            <a:headEnd/>
            <a:tailEnd/>
          </a:ln>
        </p:spPr>
        <p:txBody>
          <a:bodyPr wrap="none" anchor="ctr"/>
          <a:lstStyle/>
          <a:p>
            <a:endParaRPr lang="en-US"/>
          </a:p>
        </p:txBody>
      </p:sp>
      <p:sp>
        <p:nvSpPr>
          <p:cNvPr id="2008092" name="AutoShape 28"/>
          <p:cNvSpPr>
            <a:spLocks noChangeArrowheads="1"/>
          </p:cNvSpPr>
          <p:nvPr/>
        </p:nvSpPr>
        <p:spPr bwMode="auto">
          <a:xfrm>
            <a:off x="2133600" y="1981200"/>
            <a:ext cx="381000" cy="228600"/>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p>
        </p:txBody>
      </p:sp>
      <p:sp>
        <p:nvSpPr>
          <p:cNvPr id="2008093" name="AutoShape 29"/>
          <p:cNvSpPr>
            <a:spLocks noChangeArrowheads="1"/>
          </p:cNvSpPr>
          <p:nvPr/>
        </p:nvSpPr>
        <p:spPr bwMode="auto">
          <a:xfrm>
            <a:off x="7086600" y="3124200"/>
            <a:ext cx="228600" cy="152400"/>
          </a:xfrm>
          <a:prstGeom prst="star4">
            <a:avLst>
              <a:gd name="adj" fmla="val 12500"/>
            </a:avLst>
          </a:prstGeom>
          <a:solidFill>
            <a:schemeClr val="bg1"/>
          </a:solidFill>
          <a:ln w="9525">
            <a:solidFill>
              <a:schemeClr val="tx1"/>
            </a:solidFill>
            <a:miter lim="800000"/>
            <a:headEnd/>
            <a:tailEnd/>
          </a:ln>
        </p:spPr>
        <p:txBody>
          <a:bodyPr wrap="none" anchor="ctr"/>
          <a:lstStyle/>
          <a:p>
            <a:endParaRPr lang="en-US"/>
          </a:p>
        </p:txBody>
      </p:sp>
      <p:sp>
        <p:nvSpPr>
          <p:cNvPr id="2008094" name="AutoShape 30"/>
          <p:cNvSpPr>
            <a:spLocks noChangeArrowheads="1"/>
          </p:cNvSpPr>
          <p:nvPr/>
        </p:nvSpPr>
        <p:spPr bwMode="auto">
          <a:xfrm>
            <a:off x="4876800" y="3429000"/>
            <a:ext cx="457200" cy="304800"/>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p>
        </p:txBody>
      </p:sp>
      <p:sp>
        <p:nvSpPr>
          <p:cNvPr id="2008095" name="AutoShape 31"/>
          <p:cNvSpPr>
            <a:spLocks noChangeArrowheads="1"/>
          </p:cNvSpPr>
          <p:nvPr/>
        </p:nvSpPr>
        <p:spPr bwMode="auto">
          <a:xfrm>
            <a:off x="4343400" y="2057400"/>
            <a:ext cx="381000" cy="228600"/>
          </a:xfrm>
          <a:prstGeom prst="star4">
            <a:avLst>
              <a:gd name="adj" fmla="val 12500"/>
            </a:avLst>
          </a:prstGeom>
          <a:solidFill>
            <a:schemeClr val="bg1"/>
          </a:solidFill>
          <a:ln w="9525">
            <a:solidFill>
              <a:schemeClr val="tx1"/>
            </a:solidFill>
            <a:miter lim="800000"/>
            <a:headEnd/>
            <a:tailEnd/>
          </a:ln>
        </p:spPr>
        <p:txBody>
          <a:bodyPr wrap="none" anchor="ctr"/>
          <a:lstStyle/>
          <a:p>
            <a:endParaRPr lang="en-US"/>
          </a:p>
        </p:txBody>
      </p:sp>
      <p:sp>
        <p:nvSpPr>
          <p:cNvPr id="2008096" name="AutoShape 32"/>
          <p:cNvSpPr>
            <a:spLocks noChangeArrowheads="1"/>
          </p:cNvSpPr>
          <p:nvPr/>
        </p:nvSpPr>
        <p:spPr bwMode="auto">
          <a:xfrm>
            <a:off x="1143000" y="6172200"/>
            <a:ext cx="228600" cy="152400"/>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p>
        </p:txBody>
      </p:sp>
      <p:sp>
        <p:nvSpPr>
          <p:cNvPr id="2008097" name="AutoShape 33"/>
          <p:cNvSpPr>
            <a:spLocks noChangeArrowheads="1"/>
          </p:cNvSpPr>
          <p:nvPr/>
        </p:nvSpPr>
        <p:spPr bwMode="auto">
          <a:xfrm>
            <a:off x="2514600" y="3810000"/>
            <a:ext cx="533400" cy="228600"/>
          </a:xfrm>
          <a:prstGeom prst="star4">
            <a:avLst>
              <a:gd name="adj" fmla="val 12500"/>
            </a:avLst>
          </a:prstGeom>
          <a:solidFill>
            <a:schemeClr val="bg1"/>
          </a:solidFill>
          <a:ln w="9525">
            <a:solidFill>
              <a:schemeClr val="tx1"/>
            </a:solidFill>
            <a:miter lim="800000"/>
            <a:headEnd/>
            <a:tailEnd/>
          </a:ln>
        </p:spPr>
        <p:txBody>
          <a:bodyPr wrap="none" anchor="ctr"/>
          <a:lstStyle/>
          <a:p>
            <a:endParaRPr lang="en-US"/>
          </a:p>
        </p:txBody>
      </p:sp>
      <p:sp>
        <p:nvSpPr>
          <p:cNvPr id="2008098" name="AutoShape 34"/>
          <p:cNvSpPr>
            <a:spLocks noChangeArrowheads="1"/>
          </p:cNvSpPr>
          <p:nvPr/>
        </p:nvSpPr>
        <p:spPr bwMode="auto">
          <a:xfrm>
            <a:off x="7848600" y="2286000"/>
            <a:ext cx="457200" cy="152400"/>
          </a:xfrm>
          <a:prstGeom prst="star4">
            <a:avLst>
              <a:gd name="adj" fmla="val 12500"/>
            </a:avLst>
          </a:prstGeom>
          <a:solidFill>
            <a:schemeClr val="bg1"/>
          </a:solidFill>
          <a:ln w="9525">
            <a:solidFill>
              <a:schemeClr val="tx1"/>
            </a:solidFill>
            <a:miter lim="800000"/>
            <a:headEnd/>
            <a:tailEnd/>
          </a:ln>
        </p:spPr>
        <p:txBody>
          <a:bodyPr wrap="none" anchor="ctr"/>
          <a:lstStyle/>
          <a:p>
            <a:endParaRPr lang="en-US"/>
          </a:p>
        </p:txBody>
      </p:sp>
      <p:sp>
        <p:nvSpPr>
          <p:cNvPr id="2008099" name="AutoShape 35"/>
          <p:cNvSpPr>
            <a:spLocks noChangeArrowheads="1"/>
          </p:cNvSpPr>
          <p:nvPr/>
        </p:nvSpPr>
        <p:spPr bwMode="auto">
          <a:xfrm>
            <a:off x="6019800" y="6400800"/>
            <a:ext cx="228600" cy="152400"/>
          </a:xfrm>
          <a:prstGeom prst="star4">
            <a:avLst>
              <a:gd name="adj" fmla="val 12500"/>
            </a:avLst>
          </a:prstGeom>
          <a:solidFill>
            <a:schemeClr val="bg1"/>
          </a:solidFill>
          <a:ln w="9525">
            <a:solidFill>
              <a:schemeClr val="tx1"/>
            </a:solidFill>
            <a:miter lim="800000"/>
            <a:headEnd/>
            <a:tailEnd/>
          </a:ln>
        </p:spPr>
        <p:txBody>
          <a:bodyPr wrap="none" anchor="ctr"/>
          <a:lstStyle/>
          <a:p>
            <a:endParaRPr lang="en-US"/>
          </a:p>
        </p:txBody>
      </p:sp>
      <p:sp>
        <p:nvSpPr>
          <p:cNvPr id="2008100" name="AutoShape 36"/>
          <p:cNvSpPr>
            <a:spLocks noChangeArrowheads="1"/>
          </p:cNvSpPr>
          <p:nvPr/>
        </p:nvSpPr>
        <p:spPr bwMode="auto">
          <a:xfrm>
            <a:off x="2971800" y="6477000"/>
            <a:ext cx="228600" cy="152400"/>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2008067">
                                            <p:txEl>
                                              <p:pRg st="0" end="0"/>
                                            </p:txEl>
                                          </p:spTgt>
                                        </p:tgtEl>
                                        <p:attrNameLst>
                                          <p:attrName>style.visibility</p:attrName>
                                        </p:attrNameLst>
                                      </p:cBhvr>
                                      <p:to>
                                        <p:strVal val="visible"/>
                                      </p:to>
                                    </p:set>
                                    <p:anim calcmode="lin" valueType="num">
                                      <p:cBhvr>
                                        <p:cTn id="7" dur="500" fill="hold"/>
                                        <p:tgtEl>
                                          <p:spTgt spid="200806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08067">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2008067">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2008067">
                                            <p:txEl>
                                              <p:pRg st="0" end="0"/>
                                            </p:txEl>
                                          </p:spTgt>
                                        </p:tgtEl>
                                      </p:cBhvr>
                                    </p:animEffect>
                                  </p:childTnLst>
                                </p:cTn>
                              </p:par>
                              <p:par>
                                <p:cTn id="11" presetID="12" presetClass="entr" presetSubtype="1" fill="hold" grpId="0" nodeType="withEffect">
                                  <p:stCondLst>
                                    <p:cond delay="0"/>
                                  </p:stCondLst>
                                  <p:childTnLst>
                                    <p:set>
                                      <p:cBhvr>
                                        <p:cTn id="12" dur="1" fill="hold">
                                          <p:stCondLst>
                                            <p:cond delay="0"/>
                                          </p:stCondLst>
                                        </p:cTn>
                                        <p:tgtEl>
                                          <p:spTgt spid="2008084"/>
                                        </p:tgtEl>
                                        <p:attrNameLst>
                                          <p:attrName>style.visibility</p:attrName>
                                        </p:attrNameLst>
                                      </p:cBhvr>
                                      <p:to>
                                        <p:strVal val="visible"/>
                                      </p:to>
                                    </p:set>
                                    <p:animEffect transition="in" filter="slide(fromTop)">
                                      <p:cBhvr>
                                        <p:cTn id="13" dur="5000"/>
                                        <p:tgtEl>
                                          <p:spTgt spid="2008084"/>
                                        </p:tgtEl>
                                      </p:cBhvr>
                                    </p:animEffect>
                                  </p:childTnLst>
                                </p:cTn>
                              </p:par>
                              <p:par>
                                <p:cTn id="14" presetID="12" presetClass="entr" presetSubtype="1" fill="hold" grpId="0" nodeType="withEffect">
                                  <p:stCondLst>
                                    <p:cond delay="0"/>
                                  </p:stCondLst>
                                  <p:childTnLst>
                                    <p:set>
                                      <p:cBhvr>
                                        <p:cTn id="15" dur="1" fill="hold">
                                          <p:stCondLst>
                                            <p:cond delay="0"/>
                                          </p:stCondLst>
                                        </p:cTn>
                                        <p:tgtEl>
                                          <p:spTgt spid="2008076"/>
                                        </p:tgtEl>
                                        <p:attrNameLst>
                                          <p:attrName>style.visibility</p:attrName>
                                        </p:attrNameLst>
                                      </p:cBhvr>
                                      <p:to>
                                        <p:strVal val="visible"/>
                                      </p:to>
                                    </p:set>
                                    <p:animEffect transition="in" filter="slide(fromTop)">
                                      <p:cBhvr>
                                        <p:cTn id="16" dur="5000"/>
                                        <p:tgtEl>
                                          <p:spTgt spid="2008076"/>
                                        </p:tgtEl>
                                      </p:cBhvr>
                                    </p:animEffect>
                                  </p:childTnLst>
                                </p:cTn>
                              </p:par>
                              <p:par>
                                <p:cTn id="17" presetID="2" presetClass="entr" presetSubtype="9" fill="hold" grpId="0" nodeType="withEffect">
                                  <p:stCondLst>
                                    <p:cond delay="5000"/>
                                  </p:stCondLst>
                                  <p:childTnLst>
                                    <p:set>
                                      <p:cBhvr>
                                        <p:cTn id="18" dur="1" fill="hold">
                                          <p:stCondLst>
                                            <p:cond delay="0"/>
                                          </p:stCondLst>
                                        </p:cTn>
                                        <p:tgtEl>
                                          <p:spTgt spid="2008083"/>
                                        </p:tgtEl>
                                        <p:attrNameLst>
                                          <p:attrName>style.visibility</p:attrName>
                                        </p:attrNameLst>
                                      </p:cBhvr>
                                      <p:to>
                                        <p:strVal val="visible"/>
                                      </p:to>
                                    </p:set>
                                    <p:anim calcmode="lin" valueType="num">
                                      <p:cBhvr additive="base">
                                        <p:cTn id="19" dur="5000" fill="hold"/>
                                        <p:tgtEl>
                                          <p:spTgt spid="2008083"/>
                                        </p:tgtEl>
                                        <p:attrNameLst>
                                          <p:attrName>ppt_x</p:attrName>
                                        </p:attrNameLst>
                                      </p:cBhvr>
                                      <p:tavLst>
                                        <p:tav tm="0">
                                          <p:val>
                                            <p:strVal val="0-#ppt_w/2"/>
                                          </p:val>
                                        </p:tav>
                                        <p:tav tm="100000">
                                          <p:val>
                                            <p:strVal val="#ppt_x"/>
                                          </p:val>
                                        </p:tav>
                                      </p:tavLst>
                                    </p:anim>
                                    <p:anim calcmode="lin" valueType="num">
                                      <p:cBhvr additive="base">
                                        <p:cTn id="20" dur="5000" fill="hold"/>
                                        <p:tgtEl>
                                          <p:spTgt spid="2008083"/>
                                        </p:tgtEl>
                                        <p:attrNameLst>
                                          <p:attrName>ppt_y</p:attrName>
                                        </p:attrNameLst>
                                      </p:cBhvr>
                                      <p:tavLst>
                                        <p:tav tm="0">
                                          <p:val>
                                            <p:strVal val="0-#ppt_h/2"/>
                                          </p:val>
                                        </p:tav>
                                        <p:tav tm="100000">
                                          <p:val>
                                            <p:strVal val="#ppt_y"/>
                                          </p:val>
                                        </p:tav>
                                      </p:tavLst>
                                    </p:anim>
                                  </p:childTnLst>
                                </p:cTn>
                              </p:par>
                              <p:par>
                                <p:cTn id="21" presetID="12" presetClass="entr" presetSubtype="4" fill="hold" grpId="0" nodeType="withEffect">
                                  <p:stCondLst>
                                    <p:cond delay="5000"/>
                                  </p:stCondLst>
                                  <p:childTnLst>
                                    <p:set>
                                      <p:cBhvr>
                                        <p:cTn id="22" dur="1" fill="hold">
                                          <p:stCondLst>
                                            <p:cond delay="0"/>
                                          </p:stCondLst>
                                        </p:cTn>
                                        <p:tgtEl>
                                          <p:spTgt spid="2008081"/>
                                        </p:tgtEl>
                                        <p:attrNameLst>
                                          <p:attrName>style.visibility</p:attrName>
                                        </p:attrNameLst>
                                      </p:cBhvr>
                                      <p:to>
                                        <p:strVal val="visible"/>
                                      </p:to>
                                    </p:set>
                                    <p:animEffect transition="in" filter="slide(fromBottom)">
                                      <p:cBhvr>
                                        <p:cTn id="23" dur="500"/>
                                        <p:tgtEl>
                                          <p:spTgt spid="2008081"/>
                                        </p:tgtEl>
                                      </p:cBhvr>
                                    </p:animEffect>
                                  </p:childTnLst>
                                </p:cTn>
                              </p:par>
                              <p:par>
                                <p:cTn id="24" presetID="12" presetClass="entr" presetSubtype="4" fill="hold" grpId="0" nodeType="withEffect">
                                  <p:stCondLst>
                                    <p:cond delay="5000"/>
                                  </p:stCondLst>
                                  <p:childTnLst>
                                    <p:set>
                                      <p:cBhvr>
                                        <p:cTn id="25" dur="1" fill="hold">
                                          <p:stCondLst>
                                            <p:cond delay="0"/>
                                          </p:stCondLst>
                                        </p:cTn>
                                        <p:tgtEl>
                                          <p:spTgt spid="2008077"/>
                                        </p:tgtEl>
                                        <p:attrNameLst>
                                          <p:attrName>style.visibility</p:attrName>
                                        </p:attrNameLst>
                                      </p:cBhvr>
                                      <p:to>
                                        <p:strVal val="visible"/>
                                      </p:to>
                                    </p:set>
                                    <p:animEffect transition="in" filter="slide(fromBottom)">
                                      <p:cBhvr>
                                        <p:cTn id="26" dur="500"/>
                                        <p:tgtEl>
                                          <p:spTgt spid="2008077"/>
                                        </p:tgtEl>
                                      </p:cBhvr>
                                    </p:animEffect>
                                  </p:childTnLst>
                                </p:cTn>
                              </p:par>
                              <p:par>
                                <p:cTn id="27" presetID="12" presetClass="entr" presetSubtype="4" fill="hold" grpId="0" nodeType="withEffect">
                                  <p:stCondLst>
                                    <p:cond delay="5000"/>
                                  </p:stCondLst>
                                  <p:childTnLst>
                                    <p:set>
                                      <p:cBhvr>
                                        <p:cTn id="28" dur="1" fill="hold">
                                          <p:stCondLst>
                                            <p:cond delay="0"/>
                                          </p:stCondLst>
                                        </p:cTn>
                                        <p:tgtEl>
                                          <p:spTgt spid="2008080"/>
                                        </p:tgtEl>
                                        <p:attrNameLst>
                                          <p:attrName>style.visibility</p:attrName>
                                        </p:attrNameLst>
                                      </p:cBhvr>
                                      <p:to>
                                        <p:strVal val="visible"/>
                                      </p:to>
                                    </p:set>
                                    <p:animEffect transition="in" filter="slide(fromBottom)">
                                      <p:cBhvr>
                                        <p:cTn id="29" dur="500"/>
                                        <p:tgtEl>
                                          <p:spTgt spid="2008080"/>
                                        </p:tgtEl>
                                      </p:cBhvr>
                                    </p:animEffect>
                                  </p:childTnLst>
                                </p:cTn>
                              </p:par>
                              <p:par>
                                <p:cTn id="30" presetID="12" presetClass="entr" presetSubtype="4" fill="hold" grpId="0" nodeType="withEffect">
                                  <p:stCondLst>
                                    <p:cond delay="5000"/>
                                  </p:stCondLst>
                                  <p:childTnLst>
                                    <p:set>
                                      <p:cBhvr>
                                        <p:cTn id="31" dur="1" fill="hold">
                                          <p:stCondLst>
                                            <p:cond delay="0"/>
                                          </p:stCondLst>
                                        </p:cTn>
                                        <p:tgtEl>
                                          <p:spTgt spid="2008075"/>
                                        </p:tgtEl>
                                        <p:attrNameLst>
                                          <p:attrName>style.visibility</p:attrName>
                                        </p:attrNameLst>
                                      </p:cBhvr>
                                      <p:to>
                                        <p:strVal val="visible"/>
                                      </p:to>
                                    </p:set>
                                    <p:animEffect transition="in" filter="slide(fromBottom)">
                                      <p:cBhvr>
                                        <p:cTn id="32" dur="500"/>
                                        <p:tgtEl>
                                          <p:spTgt spid="2008075"/>
                                        </p:tgtEl>
                                      </p:cBhvr>
                                    </p:animEffect>
                                  </p:childTnLst>
                                </p:cTn>
                              </p:par>
                              <p:par>
                                <p:cTn id="33" presetID="12" presetClass="entr" presetSubtype="4" fill="hold" grpId="0" nodeType="withEffect">
                                  <p:stCondLst>
                                    <p:cond delay="5000"/>
                                  </p:stCondLst>
                                  <p:childTnLst>
                                    <p:set>
                                      <p:cBhvr>
                                        <p:cTn id="34" dur="1" fill="hold">
                                          <p:stCondLst>
                                            <p:cond delay="0"/>
                                          </p:stCondLst>
                                        </p:cTn>
                                        <p:tgtEl>
                                          <p:spTgt spid="2008074"/>
                                        </p:tgtEl>
                                        <p:attrNameLst>
                                          <p:attrName>style.visibility</p:attrName>
                                        </p:attrNameLst>
                                      </p:cBhvr>
                                      <p:to>
                                        <p:strVal val="visible"/>
                                      </p:to>
                                    </p:set>
                                    <p:animEffect transition="in" filter="slide(fromBottom)">
                                      <p:cBhvr>
                                        <p:cTn id="35" dur="500"/>
                                        <p:tgtEl>
                                          <p:spTgt spid="2008074"/>
                                        </p:tgtEl>
                                      </p:cBhvr>
                                    </p:animEffect>
                                  </p:childTnLst>
                                </p:cTn>
                              </p:par>
                              <p:par>
                                <p:cTn id="36" presetID="12" presetClass="entr" presetSubtype="4" fill="hold" grpId="0" nodeType="withEffect">
                                  <p:stCondLst>
                                    <p:cond delay="5000"/>
                                  </p:stCondLst>
                                  <p:childTnLst>
                                    <p:set>
                                      <p:cBhvr>
                                        <p:cTn id="37" dur="1" fill="hold">
                                          <p:stCondLst>
                                            <p:cond delay="0"/>
                                          </p:stCondLst>
                                        </p:cTn>
                                        <p:tgtEl>
                                          <p:spTgt spid="2008072"/>
                                        </p:tgtEl>
                                        <p:attrNameLst>
                                          <p:attrName>style.visibility</p:attrName>
                                        </p:attrNameLst>
                                      </p:cBhvr>
                                      <p:to>
                                        <p:strVal val="visible"/>
                                      </p:to>
                                    </p:set>
                                    <p:animEffect transition="in" filter="slide(fromBottom)">
                                      <p:cBhvr>
                                        <p:cTn id="38" dur="500"/>
                                        <p:tgtEl>
                                          <p:spTgt spid="2008072"/>
                                        </p:tgtEl>
                                      </p:cBhvr>
                                    </p:animEffect>
                                  </p:childTnLst>
                                </p:cTn>
                              </p:par>
                              <p:par>
                                <p:cTn id="39" presetID="8" presetClass="entr" presetSubtype="16" fill="hold" grpId="0" nodeType="withEffect">
                                  <p:stCondLst>
                                    <p:cond delay="5000"/>
                                  </p:stCondLst>
                                  <p:childTnLst>
                                    <p:set>
                                      <p:cBhvr>
                                        <p:cTn id="40" dur="1" fill="hold">
                                          <p:stCondLst>
                                            <p:cond delay="0"/>
                                          </p:stCondLst>
                                        </p:cTn>
                                        <p:tgtEl>
                                          <p:spTgt spid="2008094"/>
                                        </p:tgtEl>
                                        <p:attrNameLst>
                                          <p:attrName>style.visibility</p:attrName>
                                        </p:attrNameLst>
                                      </p:cBhvr>
                                      <p:to>
                                        <p:strVal val="visible"/>
                                      </p:to>
                                    </p:set>
                                    <p:animEffect transition="in" filter="diamond(in)">
                                      <p:cBhvr>
                                        <p:cTn id="41" dur="2000"/>
                                        <p:tgtEl>
                                          <p:spTgt spid="2008094"/>
                                        </p:tgtEl>
                                      </p:cBhvr>
                                    </p:animEffect>
                                  </p:childTnLst>
                                </p:cTn>
                              </p:par>
                              <p:par>
                                <p:cTn id="42" presetID="8" presetClass="entr" presetSubtype="16" fill="hold" grpId="0" nodeType="withEffect">
                                  <p:stCondLst>
                                    <p:cond delay="0"/>
                                  </p:stCondLst>
                                  <p:childTnLst>
                                    <p:set>
                                      <p:cBhvr>
                                        <p:cTn id="43" dur="1" fill="hold">
                                          <p:stCondLst>
                                            <p:cond delay="0"/>
                                          </p:stCondLst>
                                        </p:cTn>
                                        <p:tgtEl>
                                          <p:spTgt spid="2008092"/>
                                        </p:tgtEl>
                                        <p:attrNameLst>
                                          <p:attrName>style.visibility</p:attrName>
                                        </p:attrNameLst>
                                      </p:cBhvr>
                                      <p:to>
                                        <p:strVal val="visible"/>
                                      </p:to>
                                    </p:set>
                                    <p:animEffect transition="in" filter="diamond(in)">
                                      <p:cBhvr>
                                        <p:cTn id="44" dur="2000"/>
                                        <p:tgtEl>
                                          <p:spTgt spid="2008092"/>
                                        </p:tgtEl>
                                      </p:cBhvr>
                                    </p:animEffect>
                                  </p:childTnLst>
                                </p:cTn>
                              </p:par>
                              <p:par>
                                <p:cTn id="45" presetID="8" presetClass="entr" presetSubtype="16" fill="hold" grpId="0" nodeType="withEffect">
                                  <p:stCondLst>
                                    <p:cond delay="0"/>
                                  </p:stCondLst>
                                  <p:childTnLst>
                                    <p:set>
                                      <p:cBhvr>
                                        <p:cTn id="46" dur="1" fill="hold">
                                          <p:stCondLst>
                                            <p:cond delay="0"/>
                                          </p:stCondLst>
                                        </p:cTn>
                                        <p:tgtEl>
                                          <p:spTgt spid="2008086"/>
                                        </p:tgtEl>
                                        <p:attrNameLst>
                                          <p:attrName>style.visibility</p:attrName>
                                        </p:attrNameLst>
                                      </p:cBhvr>
                                      <p:to>
                                        <p:strVal val="visible"/>
                                      </p:to>
                                    </p:set>
                                    <p:animEffect transition="in" filter="diamond(in)">
                                      <p:cBhvr>
                                        <p:cTn id="47" dur="2000"/>
                                        <p:tgtEl>
                                          <p:spTgt spid="2008086"/>
                                        </p:tgtEl>
                                      </p:cBhvr>
                                    </p:animEffect>
                                  </p:childTnLst>
                                </p:cTn>
                              </p:par>
                              <p:par>
                                <p:cTn id="48" presetID="8" presetClass="entr" presetSubtype="16" fill="hold" grpId="0" nodeType="withEffect">
                                  <p:stCondLst>
                                    <p:cond delay="0"/>
                                  </p:stCondLst>
                                  <p:childTnLst>
                                    <p:set>
                                      <p:cBhvr>
                                        <p:cTn id="49" dur="1" fill="hold">
                                          <p:stCondLst>
                                            <p:cond delay="0"/>
                                          </p:stCondLst>
                                        </p:cTn>
                                        <p:tgtEl>
                                          <p:spTgt spid="2008099"/>
                                        </p:tgtEl>
                                        <p:attrNameLst>
                                          <p:attrName>style.visibility</p:attrName>
                                        </p:attrNameLst>
                                      </p:cBhvr>
                                      <p:to>
                                        <p:strVal val="visible"/>
                                      </p:to>
                                    </p:set>
                                    <p:animEffect transition="in" filter="diamond(in)">
                                      <p:cBhvr>
                                        <p:cTn id="50" dur="2000"/>
                                        <p:tgtEl>
                                          <p:spTgt spid="2008099"/>
                                        </p:tgtEl>
                                      </p:cBhvr>
                                    </p:animEffect>
                                  </p:childTnLst>
                                </p:cTn>
                              </p:par>
                              <p:par>
                                <p:cTn id="51" presetID="8" presetClass="entr" presetSubtype="16" fill="hold" grpId="0" nodeType="withEffect">
                                  <p:stCondLst>
                                    <p:cond delay="0"/>
                                  </p:stCondLst>
                                  <p:childTnLst>
                                    <p:set>
                                      <p:cBhvr>
                                        <p:cTn id="52" dur="1" fill="hold">
                                          <p:stCondLst>
                                            <p:cond delay="0"/>
                                          </p:stCondLst>
                                        </p:cTn>
                                        <p:tgtEl>
                                          <p:spTgt spid="2008087"/>
                                        </p:tgtEl>
                                        <p:attrNameLst>
                                          <p:attrName>style.visibility</p:attrName>
                                        </p:attrNameLst>
                                      </p:cBhvr>
                                      <p:to>
                                        <p:strVal val="visible"/>
                                      </p:to>
                                    </p:set>
                                    <p:animEffect transition="in" filter="diamond(in)">
                                      <p:cBhvr>
                                        <p:cTn id="53" dur="2000"/>
                                        <p:tgtEl>
                                          <p:spTgt spid="2008087"/>
                                        </p:tgtEl>
                                      </p:cBhvr>
                                    </p:animEffect>
                                  </p:childTnLst>
                                </p:cTn>
                              </p:par>
                              <p:par>
                                <p:cTn id="54" presetID="1" presetClass="entr" presetSubtype="0" fill="hold" grpId="1" nodeType="withEffect">
                                  <p:stCondLst>
                                    <p:cond delay="0"/>
                                  </p:stCondLst>
                                  <p:childTnLst>
                                    <p:set>
                                      <p:cBhvr>
                                        <p:cTn id="55" dur="1" fill="hold">
                                          <p:stCondLst>
                                            <p:cond delay="0"/>
                                          </p:stCondLst>
                                        </p:cTn>
                                        <p:tgtEl>
                                          <p:spTgt spid="2008094"/>
                                        </p:tgtEl>
                                        <p:attrNameLst>
                                          <p:attrName>style.visibility</p:attrName>
                                        </p:attrNameLst>
                                      </p:cBhvr>
                                      <p:to>
                                        <p:strVal val="visible"/>
                                      </p:to>
                                    </p:set>
                                  </p:childTnLst>
                                </p:cTn>
                              </p:par>
                              <p:par>
                                <p:cTn id="56" presetID="1" presetClass="entr" presetSubtype="0" fill="hold" grpId="1" nodeType="withEffect">
                                  <p:stCondLst>
                                    <p:cond delay="0"/>
                                  </p:stCondLst>
                                  <p:childTnLst>
                                    <p:set>
                                      <p:cBhvr>
                                        <p:cTn id="57" dur="1" fill="hold">
                                          <p:stCondLst>
                                            <p:cond delay="0"/>
                                          </p:stCondLst>
                                        </p:cTn>
                                        <p:tgtEl>
                                          <p:spTgt spid="2008092"/>
                                        </p:tgtEl>
                                        <p:attrNameLst>
                                          <p:attrName>style.visibility</p:attrName>
                                        </p:attrNameLst>
                                      </p:cBhvr>
                                      <p:to>
                                        <p:strVal val="visible"/>
                                      </p:to>
                                    </p:set>
                                  </p:childTnLst>
                                </p:cTn>
                              </p:par>
                              <p:par>
                                <p:cTn id="58" presetID="1" presetClass="entr" presetSubtype="0" fill="hold" grpId="1" nodeType="withEffect">
                                  <p:stCondLst>
                                    <p:cond delay="0"/>
                                  </p:stCondLst>
                                  <p:childTnLst>
                                    <p:set>
                                      <p:cBhvr>
                                        <p:cTn id="59" dur="1" fill="hold">
                                          <p:stCondLst>
                                            <p:cond delay="0"/>
                                          </p:stCondLst>
                                        </p:cTn>
                                        <p:tgtEl>
                                          <p:spTgt spid="2008086"/>
                                        </p:tgtEl>
                                        <p:attrNameLst>
                                          <p:attrName>style.visibility</p:attrName>
                                        </p:attrNameLst>
                                      </p:cBhvr>
                                      <p:to>
                                        <p:strVal val="visible"/>
                                      </p:to>
                                    </p:set>
                                  </p:childTnLst>
                                </p:cTn>
                              </p:par>
                              <p:par>
                                <p:cTn id="60" presetID="1" presetClass="entr" presetSubtype="0" fill="hold" grpId="1" nodeType="withEffect">
                                  <p:stCondLst>
                                    <p:cond delay="0"/>
                                  </p:stCondLst>
                                  <p:childTnLst>
                                    <p:set>
                                      <p:cBhvr>
                                        <p:cTn id="61" dur="1" fill="hold">
                                          <p:stCondLst>
                                            <p:cond delay="0"/>
                                          </p:stCondLst>
                                        </p:cTn>
                                        <p:tgtEl>
                                          <p:spTgt spid="2008099"/>
                                        </p:tgtEl>
                                        <p:attrNameLst>
                                          <p:attrName>style.visibility</p:attrName>
                                        </p:attrNameLst>
                                      </p:cBhvr>
                                      <p:to>
                                        <p:strVal val="visible"/>
                                      </p:to>
                                    </p:set>
                                  </p:childTnLst>
                                </p:cTn>
                              </p:par>
                              <p:par>
                                <p:cTn id="62" presetID="1" presetClass="entr" presetSubtype="0" fill="hold" grpId="1" nodeType="withEffect">
                                  <p:stCondLst>
                                    <p:cond delay="0"/>
                                  </p:stCondLst>
                                  <p:childTnLst>
                                    <p:set>
                                      <p:cBhvr>
                                        <p:cTn id="63" dur="1" fill="hold">
                                          <p:stCondLst>
                                            <p:cond delay="0"/>
                                          </p:stCondLst>
                                        </p:cTn>
                                        <p:tgtEl>
                                          <p:spTgt spid="2008087"/>
                                        </p:tgtEl>
                                        <p:attrNameLst>
                                          <p:attrName>style.visibility</p:attrName>
                                        </p:attrNameLst>
                                      </p:cBhvr>
                                      <p:to>
                                        <p:strVal val="visible"/>
                                      </p:to>
                                    </p:set>
                                  </p:childTnLst>
                                </p:cTn>
                              </p:par>
                              <p:par>
                                <p:cTn id="64" presetID="2" presetClass="entr" presetSubtype="4" fill="hold" grpId="2" nodeType="withEffect">
                                  <p:stCondLst>
                                    <p:cond delay="0"/>
                                  </p:stCondLst>
                                  <p:childTnLst>
                                    <p:set>
                                      <p:cBhvr>
                                        <p:cTn id="65" dur="1" fill="hold">
                                          <p:stCondLst>
                                            <p:cond delay="0"/>
                                          </p:stCondLst>
                                        </p:cTn>
                                        <p:tgtEl>
                                          <p:spTgt spid="2008094"/>
                                        </p:tgtEl>
                                        <p:attrNameLst>
                                          <p:attrName>style.visibility</p:attrName>
                                        </p:attrNameLst>
                                      </p:cBhvr>
                                      <p:to>
                                        <p:strVal val="visible"/>
                                      </p:to>
                                    </p:set>
                                    <p:anim calcmode="lin" valueType="num">
                                      <p:cBhvr additive="base">
                                        <p:cTn id="66" dur="500" fill="hold"/>
                                        <p:tgtEl>
                                          <p:spTgt spid="2008094"/>
                                        </p:tgtEl>
                                        <p:attrNameLst>
                                          <p:attrName>ppt_x</p:attrName>
                                        </p:attrNameLst>
                                      </p:cBhvr>
                                      <p:tavLst>
                                        <p:tav tm="0">
                                          <p:val>
                                            <p:strVal val="#ppt_x"/>
                                          </p:val>
                                        </p:tav>
                                        <p:tav tm="100000">
                                          <p:val>
                                            <p:strVal val="#ppt_x"/>
                                          </p:val>
                                        </p:tav>
                                      </p:tavLst>
                                    </p:anim>
                                    <p:anim calcmode="lin" valueType="num">
                                      <p:cBhvr additive="base">
                                        <p:cTn id="67" dur="500" fill="hold"/>
                                        <p:tgtEl>
                                          <p:spTgt spid="2008094"/>
                                        </p:tgtEl>
                                        <p:attrNameLst>
                                          <p:attrName>ppt_y</p:attrName>
                                        </p:attrNameLst>
                                      </p:cBhvr>
                                      <p:tavLst>
                                        <p:tav tm="0">
                                          <p:val>
                                            <p:strVal val="1+#ppt_h/2"/>
                                          </p:val>
                                        </p:tav>
                                        <p:tav tm="100000">
                                          <p:val>
                                            <p:strVal val="#ppt_y"/>
                                          </p:val>
                                        </p:tav>
                                      </p:tavLst>
                                    </p:anim>
                                  </p:childTnLst>
                                </p:cTn>
                              </p:par>
                              <p:par>
                                <p:cTn id="68" presetID="2" presetClass="entr" presetSubtype="4" fill="hold" grpId="2" nodeType="withEffect">
                                  <p:stCondLst>
                                    <p:cond delay="0"/>
                                  </p:stCondLst>
                                  <p:childTnLst>
                                    <p:set>
                                      <p:cBhvr>
                                        <p:cTn id="69" dur="1" fill="hold">
                                          <p:stCondLst>
                                            <p:cond delay="0"/>
                                          </p:stCondLst>
                                        </p:cTn>
                                        <p:tgtEl>
                                          <p:spTgt spid="2008092"/>
                                        </p:tgtEl>
                                        <p:attrNameLst>
                                          <p:attrName>style.visibility</p:attrName>
                                        </p:attrNameLst>
                                      </p:cBhvr>
                                      <p:to>
                                        <p:strVal val="visible"/>
                                      </p:to>
                                    </p:set>
                                    <p:anim calcmode="lin" valueType="num">
                                      <p:cBhvr additive="base">
                                        <p:cTn id="70" dur="500" fill="hold"/>
                                        <p:tgtEl>
                                          <p:spTgt spid="2008092"/>
                                        </p:tgtEl>
                                        <p:attrNameLst>
                                          <p:attrName>ppt_x</p:attrName>
                                        </p:attrNameLst>
                                      </p:cBhvr>
                                      <p:tavLst>
                                        <p:tav tm="0">
                                          <p:val>
                                            <p:strVal val="#ppt_x"/>
                                          </p:val>
                                        </p:tav>
                                        <p:tav tm="100000">
                                          <p:val>
                                            <p:strVal val="#ppt_x"/>
                                          </p:val>
                                        </p:tav>
                                      </p:tavLst>
                                    </p:anim>
                                    <p:anim calcmode="lin" valueType="num">
                                      <p:cBhvr additive="base">
                                        <p:cTn id="71" dur="500" fill="hold"/>
                                        <p:tgtEl>
                                          <p:spTgt spid="2008092"/>
                                        </p:tgtEl>
                                        <p:attrNameLst>
                                          <p:attrName>ppt_y</p:attrName>
                                        </p:attrNameLst>
                                      </p:cBhvr>
                                      <p:tavLst>
                                        <p:tav tm="0">
                                          <p:val>
                                            <p:strVal val="1+#ppt_h/2"/>
                                          </p:val>
                                        </p:tav>
                                        <p:tav tm="100000">
                                          <p:val>
                                            <p:strVal val="#ppt_y"/>
                                          </p:val>
                                        </p:tav>
                                      </p:tavLst>
                                    </p:anim>
                                  </p:childTnLst>
                                </p:cTn>
                              </p:par>
                              <p:par>
                                <p:cTn id="72" presetID="2" presetClass="entr" presetSubtype="4" fill="hold" grpId="2" nodeType="withEffect">
                                  <p:stCondLst>
                                    <p:cond delay="0"/>
                                  </p:stCondLst>
                                  <p:childTnLst>
                                    <p:set>
                                      <p:cBhvr>
                                        <p:cTn id="73" dur="1" fill="hold">
                                          <p:stCondLst>
                                            <p:cond delay="0"/>
                                          </p:stCondLst>
                                        </p:cTn>
                                        <p:tgtEl>
                                          <p:spTgt spid="2008086"/>
                                        </p:tgtEl>
                                        <p:attrNameLst>
                                          <p:attrName>style.visibility</p:attrName>
                                        </p:attrNameLst>
                                      </p:cBhvr>
                                      <p:to>
                                        <p:strVal val="visible"/>
                                      </p:to>
                                    </p:set>
                                    <p:anim calcmode="lin" valueType="num">
                                      <p:cBhvr additive="base">
                                        <p:cTn id="74" dur="500" fill="hold"/>
                                        <p:tgtEl>
                                          <p:spTgt spid="2008086"/>
                                        </p:tgtEl>
                                        <p:attrNameLst>
                                          <p:attrName>ppt_x</p:attrName>
                                        </p:attrNameLst>
                                      </p:cBhvr>
                                      <p:tavLst>
                                        <p:tav tm="0">
                                          <p:val>
                                            <p:strVal val="#ppt_x"/>
                                          </p:val>
                                        </p:tav>
                                        <p:tav tm="100000">
                                          <p:val>
                                            <p:strVal val="#ppt_x"/>
                                          </p:val>
                                        </p:tav>
                                      </p:tavLst>
                                    </p:anim>
                                    <p:anim calcmode="lin" valueType="num">
                                      <p:cBhvr additive="base">
                                        <p:cTn id="75" dur="500" fill="hold"/>
                                        <p:tgtEl>
                                          <p:spTgt spid="2008086"/>
                                        </p:tgtEl>
                                        <p:attrNameLst>
                                          <p:attrName>ppt_y</p:attrName>
                                        </p:attrNameLst>
                                      </p:cBhvr>
                                      <p:tavLst>
                                        <p:tav tm="0">
                                          <p:val>
                                            <p:strVal val="1+#ppt_h/2"/>
                                          </p:val>
                                        </p:tav>
                                        <p:tav tm="100000">
                                          <p:val>
                                            <p:strVal val="#ppt_y"/>
                                          </p:val>
                                        </p:tav>
                                      </p:tavLst>
                                    </p:anim>
                                  </p:childTnLst>
                                </p:cTn>
                              </p:par>
                              <p:par>
                                <p:cTn id="76" presetID="2" presetClass="entr" presetSubtype="4" fill="hold" grpId="2" nodeType="withEffect">
                                  <p:stCondLst>
                                    <p:cond delay="0"/>
                                  </p:stCondLst>
                                  <p:childTnLst>
                                    <p:set>
                                      <p:cBhvr>
                                        <p:cTn id="77" dur="1" fill="hold">
                                          <p:stCondLst>
                                            <p:cond delay="0"/>
                                          </p:stCondLst>
                                        </p:cTn>
                                        <p:tgtEl>
                                          <p:spTgt spid="2008099"/>
                                        </p:tgtEl>
                                        <p:attrNameLst>
                                          <p:attrName>style.visibility</p:attrName>
                                        </p:attrNameLst>
                                      </p:cBhvr>
                                      <p:to>
                                        <p:strVal val="visible"/>
                                      </p:to>
                                    </p:set>
                                    <p:anim calcmode="lin" valueType="num">
                                      <p:cBhvr additive="base">
                                        <p:cTn id="78" dur="500" fill="hold"/>
                                        <p:tgtEl>
                                          <p:spTgt spid="2008099"/>
                                        </p:tgtEl>
                                        <p:attrNameLst>
                                          <p:attrName>ppt_x</p:attrName>
                                        </p:attrNameLst>
                                      </p:cBhvr>
                                      <p:tavLst>
                                        <p:tav tm="0">
                                          <p:val>
                                            <p:strVal val="#ppt_x"/>
                                          </p:val>
                                        </p:tav>
                                        <p:tav tm="100000">
                                          <p:val>
                                            <p:strVal val="#ppt_x"/>
                                          </p:val>
                                        </p:tav>
                                      </p:tavLst>
                                    </p:anim>
                                    <p:anim calcmode="lin" valueType="num">
                                      <p:cBhvr additive="base">
                                        <p:cTn id="79" dur="500" fill="hold"/>
                                        <p:tgtEl>
                                          <p:spTgt spid="2008099"/>
                                        </p:tgtEl>
                                        <p:attrNameLst>
                                          <p:attrName>ppt_y</p:attrName>
                                        </p:attrNameLst>
                                      </p:cBhvr>
                                      <p:tavLst>
                                        <p:tav tm="0">
                                          <p:val>
                                            <p:strVal val="1+#ppt_h/2"/>
                                          </p:val>
                                        </p:tav>
                                        <p:tav tm="100000">
                                          <p:val>
                                            <p:strVal val="#ppt_y"/>
                                          </p:val>
                                        </p:tav>
                                      </p:tavLst>
                                    </p:anim>
                                  </p:childTnLst>
                                </p:cTn>
                              </p:par>
                              <p:par>
                                <p:cTn id="80" presetID="2" presetClass="entr" presetSubtype="4" fill="hold" grpId="2" nodeType="withEffect">
                                  <p:stCondLst>
                                    <p:cond delay="0"/>
                                  </p:stCondLst>
                                  <p:childTnLst>
                                    <p:set>
                                      <p:cBhvr>
                                        <p:cTn id="81" dur="1" fill="hold">
                                          <p:stCondLst>
                                            <p:cond delay="0"/>
                                          </p:stCondLst>
                                        </p:cTn>
                                        <p:tgtEl>
                                          <p:spTgt spid="2008087"/>
                                        </p:tgtEl>
                                        <p:attrNameLst>
                                          <p:attrName>style.visibility</p:attrName>
                                        </p:attrNameLst>
                                      </p:cBhvr>
                                      <p:to>
                                        <p:strVal val="visible"/>
                                      </p:to>
                                    </p:set>
                                    <p:anim calcmode="lin" valueType="num">
                                      <p:cBhvr additive="base">
                                        <p:cTn id="82" dur="500" fill="hold"/>
                                        <p:tgtEl>
                                          <p:spTgt spid="2008087"/>
                                        </p:tgtEl>
                                        <p:attrNameLst>
                                          <p:attrName>ppt_x</p:attrName>
                                        </p:attrNameLst>
                                      </p:cBhvr>
                                      <p:tavLst>
                                        <p:tav tm="0">
                                          <p:val>
                                            <p:strVal val="#ppt_x"/>
                                          </p:val>
                                        </p:tav>
                                        <p:tav tm="100000">
                                          <p:val>
                                            <p:strVal val="#ppt_x"/>
                                          </p:val>
                                        </p:tav>
                                      </p:tavLst>
                                    </p:anim>
                                    <p:anim calcmode="lin" valueType="num">
                                      <p:cBhvr additive="base">
                                        <p:cTn id="83" dur="500" fill="hold"/>
                                        <p:tgtEl>
                                          <p:spTgt spid="2008087"/>
                                        </p:tgtEl>
                                        <p:attrNameLst>
                                          <p:attrName>ppt_y</p:attrName>
                                        </p:attrNameLst>
                                      </p:cBhvr>
                                      <p:tavLst>
                                        <p:tav tm="0">
                                          <p:val>
                                            <p:strVal val="1+#ppt_h/2"/>
                                          </p:val>
                                        </p:tav>
                                        <p:tav tm="100000">
                                          <p:val>
                                            <p:strVal val="#ppt_y"/>
                                          </p:val>
                                        </p:tav>
                                      </p:tavLst>
                                    </p:anim>
                                  </p:childTnLst>
                                </p:cTn>
                              </p:par>
                              <p:par>
                                <p:cTn id="84" presetID="8" presetClass="emph" presetSubtype="0" repeatCount="2000" fill="hold" grpId="3" nodeType="withEffect">
                                  <p:stCondLst>
                                    <p:cond delay="0"/>
                                  </p:stCondLst>
                                  <p:childTnLst>
                                    <p:animRot by="21600000">
                                      <p:cBhvr>
                                        <p:cTn id="85" dur="5000" fill="hold"/>
                                        <p:tgtEl>
                                          <p:spTgt spid="2008094"/>
                                        </p:tgtEl>
                                        <p:attrNameLst>
                                          <p:attrName>r</p:attrName>
                                        </p:attrNameLst>
                                      </p:cBhvr>
                                    </p:animRot>
                                  </p:childTnLst>
                                  <p:subTnLst>
                                    <p:set>
                                      <p:cBhvr override="childStyle">
                                        <p:cTn dur="1" fill="hold" display="0" masterRel="sameClick" afterEffect="1">
                                          <p:stCondLst>
                                            <p:cond evt="end" delay="0">
                                              <p:tn val="84"/>
                                            </p:cond>
                                          </p:stCondLst>
                                        </p:cTn>
                                        <p:tgtEl>
                                          <p:spTgt spid="2008094"/>
                                        </p:tgtEl>
                                        <p:attrNameLst>
                                          <p:attrName>style.visibility</p:attrName>
                                        </p:attrNameLst>
                                      </p:cBhvr>
                                      <p:to>
                                        <p:strVal val="hidden"/>
                                      </p:to>
                                    </p:set>
                                  </p:subTnLst>
                                </p:cTn>
                              </p:par>
                              <p:par>
                                <p:cTn id="86" presetID="8" presetClass="emph" presetSubtype="0" repeatCount="2000" fill="hold" grpId="3" nodeType="withEffect">
                                  <p:stCondLst>
                                    <p:cond delay="0"/>
                                  </p:stCondLst>
                                  <p:childTnLst>
                                    <p:animRot by="21600000">
                                      <p:cBhvr>
                                        <p:cTn id="87" dur="5000" fill="hold"/>
                                        <p:tgtEl>
                                          <p:spTgt spid="2008092"/>
                                        </p:tgtEl>
                                        <p:attrNameLst>
                                          <p:attrName>r</p:attrName>
                                        </p:attrNameLst>
                                      </p:cBhvr>
                                    </p:animRot>
                                  </p:childTnLst>
                                  <p:subTnLst>
                                    <p:set>
                                      <p:cBhvr override="childStyle">
                                        <p:cTn dur="1" fill="hold" display="0" masterRel="sameClick" afterEffect="1">
                                          <p:stCondLst>
                                            <p:cond evt="end" delay="0">
                                              <p:tn val="86"/>
                                            </p:cond>
                                          </p:stCondLst>
                                        </p:cTn>
                                        <p:tgtEl>
                                          <p:spTgt spid="2008092"/>
                                        </p:tgtEl>
                                        <p:attrNameLst>
                                          <p:attrName>style.visibility</p:attrName>
                                        </p:attrNameLst>
                                      </p:cBhvr>
                                      <p:to>
                                        <p:strVal val="hidden"/>
                                      </p:to>
                                    </p:set>
                                  </p:subTnLst>
                                </p:cTn>
                              </p:par>
                              <p:par>
                                <p:cTn id="88" presetID="8" presetClass="emph" presetSubtype="0" repeatCount="2000" fill="hold" grpId="3" nodeType="withEffect">
                                  <p:stCondLst>
                                    <p:cond delay="0"/>
                                  </p:stCondLst>
                                  <p:childTnLst>
                                    <p:animRot by="21600000">
                                      <p:cBhvr>
                                        <p:cTn id="89" dur="5000" fill="hold"/>
                                        <p:tgtEl>
                                          <p:spTgt spid="2008086"/>
                                        </p:tgtEl>
                                        <p:attrNameLst>
                                          <p:attrName>r</p:attrName>
                                        </p:attrNameLst>
                                      </p:cBhvr>
                                    </p:animRot>
                                  </p:childTnLst>
                                  <p:subTnLst>
                                    <p:set>
                                      <p:cBhvr override="childStyle">
                                        <p:cTn dur="1" fill="hold" display="0" masterRel="sameClick" afterEffect="1">
                                          <p:stCondLst>
                                            <p:cond evt="end" delay="0">
                                              <p:tn val="88"/>
                                            </p:cond>
                                          </p:stCondLst>
                                        </p:cTn>
                                        <p:tgtEl>
                                          <p:spTgt spid="2008086"/>
                                        </p:tgtEl>
                                        <p:attrNameLst>
                                          <p:attrName>style.visibility</p:attrName>
                                        </p:attrNameLst>
                                      </p:cBhvr>
                                      <p:to>
                                        <p:strVal val="hidden"/>
                                      </p:to>
                                    </p:set>
                                  </p:subTnLst>
                                </p:cTn>
                              </p:par>
                              <p:par>
                                <p:cTn id="90" presetID="8" presetClass="emph" presetSubtype="0" repeatCount="2000" fill="hold" grpId="3" nodeType="withEffect">
                                  <p:stCondLst>
                                    <p:cond delay="0"/>
                                  </p:stCondLst>
                                  <p:childTnLst>
                                    <p:animRot by="21600000">
                                      <p:cBhvr>
                                        <p:cTn id="91" dur="5000" fill="hold"/>
                                        <p:tgtEl>
                                          <p:spTgt spid="2008099"/>
                                        </p:tgtEl>
                                        <p:attrNameLst>
                                          <p:attrName>r</p:attrName>
                                        </p:attrNameLst>
                                      </p:cBhvr>
                                    </p:animRot>
                                  </p:childTnLst>
                                  <p:subTnLst>
                                    <p:set>
                                      <p:cBhvr override="childStyle">
                                        <p:cTn dur="1" fill="hold" display="0" masterRel="sameClick" afterEffect="1">
                                          <p:stCondLst>
                                            <p:cond evt="end" delay="0">
                                              <p:tn val="90"/>
                                            </p:cond>
                                          </p:stCondLst>
                                        </p:cTn>
                                        <p:tgtEl>
                                          <p:spTgt spid="2008099"/>
                                        </p:tgtEl>
                                        <p:attrNameLst>
                                          <p:attrName>style.visibility</p:attrName>
                                        </p:attrNameLst>
                                      </p:cBhvr>
                                      <p:to>
                                        <p:strVal val="hidden"/>
                                      </p:to>
                                    </p:set>
                                  </p:subTnLst>
                                </p:cTn>
                              </p:par>
                              <p:par>
                                <p:cTn id="92" presetID="8" presetClass="emph" presetSubtype="0" repeatCount="2000" fill="hold" grpId="3" nodeType="withEffect">
                                  <p:stCondLst>
                                    <p:cond delay="0"/>
                                  </p:stCondLst>
                                  <p:childTnLst>
                                    <p:animRot by="21600000">
                                      <p:cBhvr>
                                        <p:cTn id="93" dur="5000" fill="hold"/>
                                        <p:tgtEl>
                                          <p:spTgt spid="2008087"/>
                                        </p:tgtEl>
                                        <p:attrNameLst>
                                          <p:attrName>r</p:attrName>
                                        </p:attrNameLst>
                                      </p:cBhvr>
                                    </p:animRot>
                                  </p:childTnLst>
                                  <p:subTnLst>
                                    <p:set>
                                      <p:cBhvr override="childStyle">
                                        <p:cTn dur="1" fill="hold" display="0" masterRel="sameClick" afterEffect="1">
                                          <p:stCondLst>
                                            <p:cond evt="end" delay="0">
                                              <p:tn val="92"/>
                                            </p:cond>
                                          </p:stCondLst>
                                        </p:cTn>
                                        <p:tgtEl>
                                          <p:spTgt spid="2008087"/>
                                        </p:tgtEl>
                                        <p:attrNameLst>
                                          <p:attrName>style.visibility</p:attrName>
                                        </p:attrNameLst>
                                      </p:cBhvr>
                                      <p:to>
                                        <p:strVal val="hidden"/>
                                      </p:to>
                                    </p:set>
                                  </p:subTnLst>
                                </p:cTn>
                              </p:par>
                              <p:par>
                                <p:cTn id="94" presetID="8" presetClass="emph" presetSubtype="0" repeatCount="2000" fill="hold" grpId="0" nodeType="withEffect">
                                  <p:stCondLst>
                                    <p:cond delay="0"/>
                                  </p:stCondLst>
                                  <p:childTnLst>
                                    <p:animRot by="21600000">
                                      <p:cBhvr>
                                        <p:cTn id="95" dur="5000" fill="hold"/>
                                        <p:tgtEl>
                                          <p:spTgt spid="2008088"/>
                                        </p:tgtEl>
                                        <p:attrNameLst>
                                          <p:attrName>r</p:attrName>
                                        </p:attrNameLst>
                                      </p:cBhvr>
                                    </p:animRot>
                                  </p:childTnLst>
                                  <p:subTnLst>
                                    <p:set>
                                      <p:cBhvr override="childStyle">
                                        <p:cTn dur="1" fill="hold" display="0" masterRel="sameClick" afterEffect="1">
                                          <p:stCondLst>
                                            <p:cond evt="end" delay="0">
                                              <p:tn val="94"/>
                                            </p:cond>
                                          </p:stCondLst>
                                        </p:cTn>
                                        <p:tgtEl>
                                          <p:spTgt spid="2008088"/>
                                        </p:tgtEl>
                                        <p:attrNameLst>
                                          <p:attrName>style.visibility</p:attrName>
                                        </p:attrNameLst>
                                      </p:cBhvr>
                                      <p:to>
                                        <p:strVal val="hidden"/>
                                      </p:to>
                                    </p:set>
                                  </p:subTnLst>
                                </p:cTn>
                              </p:par>
                              <p:par>
                                <p:cTn id="96" presetID="6" presetClass="emph" presetSubtype="0" fill="hold" grpId="0" nodeType="withEffect">
                                  <p:stCondLst>
                                    <p:cond delay="0"/>
                                  </p:stCondLst>
                                  <p:childTnLst>
                                    <p:animScale>
                                      <p:cBhvr>
                                        <p:cTn id="97" dur="5000" fill="hold"/>
                                        <p:tgtEl>
                                          <p:spTgt spid="2008095"/>
                                        </p:tgtEl>
                                      </p:cBhvr>
                                      <p:by x="50000" y="50000"/>
                                    </p:animScale>
                                  </p:childTnLst>
                                  <p:subTnLst>
                                    <p:set>
                                      <p:cBhvr override="childStyle">
                                        <p:cTn dur="1" fill="hold" display="0" masterRel="sameClick" afterEffect="1">
                                          <p:stCondLst>
                                            <p:cond evt="end" delay="0">
                                              <p:tn val="96"/>
                                            </p:cond>
                                          </p:stCondLst>
                                        </p:cTn>
                                        <p:tgtEl>
                                          <p:spTgt spid="2008095"/>
                                        </p:tgtEl>
                                        <p:attrNameLst>
                                          <p:attrName>style.visibility</p:attrName>
                                        </p:attrNameLst>
                                      </p:cBhvr>
                                      <p:to>
                                        <p:strVal val="hidden"/>
                                      </p:to>
                                    </p:set>
                                  </p:subTnLst>
                                </p:cTn>
                              </p:par>
                              <p:par>
                                <p:cTn id="98" presetID="6" presetClass="emph" presetSubtype="0" fill="hold" grpId="0" nodeType="withEffect">
                                  <p:stCondLst>
                                    <p:cond delay="0"/>
                                  </p:stCondLst>
                                  <p:childTnLst>
                                    <p:animScale>
                                      <p:cBhvr>
                                        <p:cTn id="99" dur="5000" fill="hold"/>
                                        <p:tgtEl>
                                          <p:spTgt spid="2008098"/>
                                        </p:tgtEl>
                                      </p:cBhvr>
                                      <p:by x="50000" y="50000"/>
                                    </p:animScale>
                                  </p:childTnLst>
                                  <p:subTnLst>
                                    <p:set>
                                      <p:cBhvr override="childStyle">
                                        <p:cTn dur="1" fill="hold" display="0" masterRel="sameClick" afterEffect="1">
                                          <p:stCondLst>
                                            <p:cond evt="end" delay="0">
                                              <p:tn val="98"/>
                                            </p:cond>
                                          </p:stCondLst>
                                        </p:cTn>
                                        <p:tgtEl>
                                          <p:spTgt spid="2008098"/>
                                        </p:tgtEl>
                                        <p:attrNameLst>
                                          <p:attrName>style.visibility</p:attrName>
                                        </p:attrNameLst>
                                      </p:cBhvr>
                                      <p:to>
                                        <p:strVal val="hidden"/>
                                      </p:to>
                                    </p:set>
                                  </p:subTnLst>
                                </p:cTn>
                              </p:par>
                              <p:par>
                                <p:cTn id="100" presetID="6" presetClass="emph" presetSubtype="0" fill="hold" grpId="0" nodeType="withEffect">
                                  <p:stCondLst>
                                    <p:cond delay="0"/>
                                  </p:stCondLst>
                                  <p:childTnLst>
                                    <p:animScale>
                                      <p:cBhvr>
                                        <p:cTn id="101" dur="5000" fill="hold"/>
                                        <p:tgtEl>
                                          <p:spTgt spid="2008093"/>
                                        </p:tgtEl>
                                      </p:cBhvr>
                                      <p:by x="50000" y="50000"/>
                                    </p:animScale>
                                  </p:childTnLst>
                                  <p:subTnLst>
                                    <p:set>
                                      <p:cBhvr override="childStyle">
                                        <p:cTn dur="1" fill="hold" display="0" masterRel="sameClick" afterEffect="1">
                                          <p:stCondLst>
                                            <p:cond evt="end" delay="0">
                                              <p:tn val="100"/>
                                            </p:cond>
                                          </p:stCondLst>
                                        </p:cTn>
                                        <p:tgtEl>
                                          <p:spTgt spid="2008093"/>
                                        </p:tgtEl>
                                        <p:attrNameLst>
                                          <p:attrName>style.visibility</p:attrName>
                                        </p:attrNameLst>
                                      </p:cBhvr>
                                      <p:to>
                                        <p:strVal val="hidden"/>
                                      </p:to>
                                    </p:set>
                                  </p:subTnLst>
                                </p:cTn>
                              </p:par>
                              <p:par>
                                <p:cTn id="102" presetID="6" presetClass="emph" presetSubtype="0" fill="hold" grpId="0" nodeType="withEffect">
                                  <p:stCondLst>
                                    <p:cond delay="0"/>
                                  </p:stCondLst>
                                  <p:childTnLst>
                                    <p:animScale>
                                      <p:cBhvr>
                                        <p:cTn id="103" dur="5000" fill="hold"/>
                                        <p:tgtEl>
                                          <p:spTgt spid="2008090"/>
                                        </p:tgtEl>
                                      </p:cBhvr>
                                      <p:by x="50000" y="50000"/>
                                    </p:animScale>
                                  </p:childTnLst>
                                  <p:subTnLst>
                                    <p:set>
                                      <p:cBhvr override="childStyle">
                                        <p:cTn dur="1" fill="hold" display="0" masterRel="sameClick" afterEffect="1">
                                          <p:stCondLst>
                                            <p:cond evt="end" delay="0">
                                              <p:tn val="102"/>
                                            </p:cond>
                                          </p:stCondLst>
                                        </p:cTn>
                                        <p:tgtEl>
                                          <p:spTgt spid="2008090"/>
                                        </p:tgtEl>
                                        <p:attrNameLst>
                                          <p:attrName>style.visibility</p:attrName>
                                        </p:attrNameLst>
                                      </p:cBhvr>
                                      <p:to>
                                        <p:strVal val="hidden"/>
                                      </p:to>
                                    </p:set>
                                  </p:subTnLst>
                                </p:cTn>
                              </p:par>
                              <p:par>
                                <p:cTn id="104" presetID="6" presetClass="emph" presetSubtype="0" fill="hold" grpId="0" nodeType="withEffect">
                                  <p:stCondLst>
                                    <p:cond delay="0"/>
                                  </p:stCondLst>
                                  <p:childTnLst>
                                    <p:animScale>
                                      <p:cBhvr>
                                        <p:cTn id="105" dur="5000" fill="hold"/>
                                        <p:tgtEl>
                                          <p:spTgt spid="2008089"/>
                                        </p:tgtEl>
                                      </p:cBhvr>
                                      <p:by x="50000" y="50000"/>
                                    </p:animScale>
                                  </p:childTnLst>
                                  <p:subTnLst>
                                    <p:set>
                                      <p:cBhvr override="childStyle">
                                        <p:cTn dur="1" fill="hold" display="0" masterRel="sameClick" afterEffect="1">
                                          <p:stCondLst>
                                            <p:cond evt="end" delay="0">
                                              <p:tn val="104"/>
                                            </p:cond>
                                          </p:stCondLst>
                                        </p:cTn>
                                        <p:tgtEl>
                                          <p:spTgt spid="2008089"/>
                                        </p:tgtEl>
                                        <p:attrNameLst>
                                          <p:attrName>style.visibility</p:attrName>
                                        </p:attrNameLst>
                                      </p:cBhvr>
                                      <p:to>
                                        <p:strVal val="hidden"/>
                                      </p:to>
                                    </p:set>
                                  </p:subTnLst>
                                </p:cTn>
                              </p:par>
                              <p:par>
                                <p:cTn id="106" presetID="6" presetClass="emph" presetSubtype="0" fill="hold" grpId="0" nodeType="withEffect">
                                  <p:stCondLst>
                                    <p:cond delay="0"/>
                                  </p:stCondLst>
                                  <p:childTnLst>
                                    <p:animScale>
                                      <p:cBhvr>
                                        <p:cTn id="107" dur="5000" fill="hold"/>
                                        <p:tgtEl>
                                          <p:spTgt spid="2008085"/>
                                        </p:tgtEl>
                                      </p:cBhvr>
                                      <p:by x="50000" y="50000"/>
                                    </p:animScale>
                                  </p:childTnLst>
                                  <p:subTnLst>
                                    <p:set>
                                      <p:cBhvr override="childStyle">
                                        <p:cTn dur="1" fill="hold" display="0" masterRel="sameClick" afterEffect="1">
                                          <p:stCondLst>
                                            <p:cond evt="end" delay="0">
                                              <p:tn val="106"/>
                                            </p:cond>
                                          </p:stCondLst>
                                        </p:cTn>
                                        <p:tgtEl>
                                          <p:spTgt spid="2008085"/>
                                        </p:tgtEl>
                                        <p:attrNameLst>
                                          <p:attrName>style.visibility</p:attrName>
                                        </p:attrNameLst>
                                      </p:cBhvr>
                                      <p:to>
                                        <p:strVal val="hidden"/>
                                      </p:to>
                                    </p:set>
                                  </p:subTnLst>
                                </p:cTn>
                              </p:par>
                              <p:par>
                                <p:cTn id="108" presetID="6" presetClass="emph" presetSubtype="0" fill="hold" grpId="0" nodeType="withEffect">
                                  <p:stCondLst>
                                    <p:cond delay="0"/>
                                  </p:stCondLst>
                                  <p:childTnLst>
                                    <p:animScale>
                                      <p:cBhvr>
                                        <p:cTn id="109" dur="5000" fill="hold"/>
                                        <p:tgtEl>
                                          <p:spTgt spid="2008091"/>
                                        </p:tgtEl>
                                      </p:cBhvr>
                                      <p:by x="50000" y="50000"/>
                                    </p:animScale>
                                  </p:childTnLst>
                                  <p:subTnLst>
                                    <p:set>
                                      <p:cBhvr override="childStyle">
                                        <p:cTn dur="1" fill="hold" display="0" masterRel="sameClick" afterEffect="1">
                                          <p:stCondLst>
                                            <p:cond evt="end" delay="0">
                                              <p:tn val="108"/>
                                            </p:cond>
                                          </p:stCondLst>
                                        </p:cTn>
                                        <p:tgtEl>
                                          <p:spTgt spid="2008091"/>
                                        </p:tgtEl>
                                        <p:attrNameLst>
                                          <p:attrName>style.visibility</p:attrName>
                                        </p:attrNameLst>
                                      </p:cBhvr>
                                      <p:to>
                                        <p:strVal val="hidden"/>
                                      </p:to>
                                    </p:set>
                                  </p:subTnLst>
                                </p:cTn>
                              </p:par>
                              <p:par>
                                <p:cTn id="110" presetID="6" presetClass="emph" presetSubtype="0" fill="hold" grpId="0" nodeType="withEffect">
                                  <p:stCondLst>
                                    <p:cond delay="0"/>
                                  </p:stCondLst>
                                  <p:childTnLst>
                                    <p:animScale>
                                      <p:cBhvr>
                                        <p:cTn id="111" dur="5000" fill="hold"/>
                                        <p:tgtEl>
                                          <p:spTgt spid="2008096"/>
                                        </p:tgtEl>
                                      </p:cBhvr>
                                      <p:by x="50000" y="50000"/>
                                    </p:animScale>
                                  </p:childTnLst>
                                  <p:subTnLst>
                                    <p:set>
                                      <p:cBhvr override="childStyle">
                                        <p:cTn dur="1" fill="hold" display="0" masterRel="sameClick" afterEffect="1">
                                          <p:stCondLst>
                                            <p:cond evt="end" delay="0">
                                              <p:tn val="110"/>
                                            </p:cond>
                                          </p:stCondLst>
                                        </p:cTn>
                                        <p:tgtEl>
                                          <p:spTgt spid="2008096"/>
                                        </p:tgtEl>
                                        <p:attrNameLst>
                                          <p:attrName>style.visibility</p:attrName>
                                        </p:attrNameLst>
                                      </p:cBhvr>
                                      <p:to>
                                        <p:strVal val="hidden"/>
                                      </p:to>
                                    </p:set>
                                  </p:subTnLst>
                                </p:cTn>
                              </p:par>
                              <p:par>
                                <p:cTn id="112" presetID="6" presetClass="emph" presetSubtype="0" fill="hold" grpId="0" nodeType="withEffect">
                                  <p:stCondLst>
                                    <p:cond delay="0"/>
                                  </p:stCondLst>
                                  <p:childTnLst>
                                    <p:animScale>
                                      <p:cBhvr>
                                        <p:cTn id="113" dur="5000" fill="hold"/>
                                        <p:tgtEl>
                                          <p:spTgt spid="2008100"/>
                                        </p:tgtEl>
                                      </p:cBhvr>
                                      <p:by x="50000" y="50000"/>
                                    </p:animScale>
                                  </p:childTnLst>
                                  <p:subTnLst>
                                    <p:set>
                                      <p:cBhvr override="childStyle">
                                        <p:cTn dur="1" fill="hold" display="0" masterRel="sameClick" afterEffect="1">
                                          <p:stCondLst>
                                            <p:cond evt="end" delay="0">
                                              <p:tn val="112"/>
                                            </p:cond>
                                          </p:stCondLst>
                                        </p:cTn>
                                        <p:tgtEl>
                                          <p:spTgt spid="2008100"/>
                                        </p:tgtEl>
                                        <p:attrNameLst>
                                          <p:attrName>style.visibility</p:attrName>
                                        </p:attrNameLst>
                                      </p:cBhvr>
                                      <p:to>
                                        <p:strVal val="hidden"/>
                                      </p:to>
                                    </p:set>
                                  </p:subTnLst>
                                </p:cTn>
                              </p:par>
                              <p:par>
                                <p:cTn id="114" presetID="6" presetClass="emph" presetSubtype="0" fill="hold" grpId="0" nodeType="withEffect">
                                  <p:stCondLst>
                                    <p:cond delay="0"/>
                                  </p:stCondLst>
                                  <p:childTnLst>
                                    <p:animScale>
                                      <p:cBhvr>
                                        <p:cTn id="115" dur="5000" fill="hold"/>
                                        <p:tgtEl>
                                          <p:spTgt spid="2008097"/>
                                        </p:tgtEl>
                                      </p:cBhvr>
                                      <p:by x="50000" y="50000"/>
                                    </p:animScale>
                                  </p:childTnLst>
                                  <p:subTnLst>
                                    <p:set>
                                      <p:cBhvr override="childStyle">
                                        <p:cTn dur="1" fill="hold" display="0" masterRel="sameClick" afterEffect="1">
                                          <p:stCondLst>
                                            <p:cond evt="end" delay="0">
                                              <p:tn val="114"/>
                                            </p:cond>
                                          </p:stCondLst>
                                        </p:cTn>
                                        <p:tgtEl>
                                          <p:spTgt spid="2008097"/>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8067" grpId="0" build="p"/>
      <p:bldP spid="2008072" grpId="0" animBg="1"/>
      <p:bldP spid="2008074" grpId="0" animBg="1"/>
      <p:bldP spid="2008075" grpId="0" animBg="1"/>
      <p:bldP spid="2008076" grpId="0" animBg="1"/>
      <p:bldP spid="2008077" grpId="0" animBg="1"/>
      <p:bldP spid="2008080" grpId="0" animBg="1"/>
      <p:bldP spid="2008081" grpId="0" animBg="1"/>
      <p:bldP spid="2008083" grpId="0" animBg="1"/>
      <p:bldP spid="2008084" grpId="0" animBg="1"/>
      <p:bldP spid="2008085" grpId="0" animBg="1"/>
      <p:bldP spid="2008086" grpId="0" animBg="1"/>
      <p:bldP spid="2008086" grpId="1" animBg="1"/>
      <p:bldP spid="2008086" grpId="2" animBg="1"/>
      <p:bldP spid="2008086" grpId="3" animBg="1"/>
      <p:bldP spid="2008087" grpId="0" animBg="1"/>
      <p:bldP spid="2008087" grpId="1" animBg="1"/>
      <p:bldP spid="2008087" grpId="2" animBg="1"/>
      <p:bldP spid="2008087" grpId="3" animBg="1"/>
      <p:bldP spid="2008088" grpId="0" animBg="1"/>
      <p:bldP spid="2008089" grpId="0" animBg="1"/>
      <p:bldP spid="2008090" grpId="0" animBg="1"/>
      <p:bldP spid="2008091" grpId="0" animBg="1"/>
      <p:bldP spid="2008092" grpId="0" animBg="1"/>
      <p:bldP spid="2008092" grpId="1" animBg="1"/>
      <p:bldP spid="2008092" grpId="2" animBg="1"/>
      <p:bldP spid="2008092" grpId="3" animBg="1"/>
      <p:bldP spid="2008093" grpId="0" animBg="1"/>
      <p:bldP spid="2008094" grpId="0" animBg="1"/>
      <p:bldP spid="2008094" grpId="1" animBg="1"/>
      <p:bldP spid="2008094" grpId="2" animBg="1"/>
      <p:bldP spid="2008094" grpId="3" animBg="1"/>
      <p:bldP spid="2008095" grpId="0" animBg="1"/>
      <p:bldP spid="2008096" grpId="0" animBg="1"/>
      <p:bldP spid="2008097" grpId="0" animBg="1"/>
      <p:bldP spid="2008098" grpId="0" animBg="1"/>
      <p:bldP spid="2008099" grpId="0" animBg="1"/>
      <p:bldP spid="2008099" grpId="1" animBg="1"/>
      <p:bldP spid="2008099" grpId="2" animBg="1"/>
      <p:bldP spid="2008099" grpId="3" animBg="1"/>
      <p:bldP spid="2008100"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A3EB752B-13D2-4EB2-A206-A2531F283425}" type="slidenum">
              <a:rPr lang="en-US"/>
              <a:pPr algn="l">
                <a:defRPr/>
              </a:pPr>
              <a:t>11</a:t>
            </a:fld>
            <a:endParaRPr lang="en-US"/>
          </a:p>
        </p:txBody>
      </p:sp>
      <p:sp>
        <p:nvSpPr>
          <p:cNvPr id="509955" name="Rectangle 3"/>
          <p:cNvSpPr>
            <a:spLocks noGrp="1" noChangeArrowheads="1"/>
          </p:cNvSpPr>
          <p:nvPr>
            <p:ph type="body" idx="1"/>
          </p:nvPr>
        </p:nvSpPr>
        <p:spPr>
          <a:xfrm>
            <a:off x="228600" y="457200"/>
            <a:ext cx="8750300" cy="6172200"/>
          </a:xfrm>
        </p:spPr>
        <p:txBody>
          <a:bodyPr/>
          <a:lstStyle/>
          <a:p>
            <a:pPr eaLnBrk="1" hangingPunct="1">
              <a:buFont typeface="Arial" charset="0"/>
              <a:buNone/>
            </a:pPr>
            <a:r>
              <a:rPr lang="en-US" b="1" smtClean="0"/>
              <a:t>Ví dụ: Công việc phải làm</a:t>
            </a:r>
            <a:endParaRPr lang="en-US" smtClean="0"/>
          </a:p>
          <a:p>
            <a:pPr eaLnBrk="1" hangingPunct="1">
              <a:buFont typeface="Arial" charset="0"/>
              <a:buNone/>
            </a:pPr>
            <a:r>
              <a:rPr lang="it-IT" sz="3600" smtClean="0"/>
              <a:t>Xây dựng:</a:t>
            </a:r>
          </a:p>
          <a:p>
            <a:pPr eaLnBrk="1" hangingPunct="1">
              <a:buFont typeface="Wingdings" pitchFamily="2" charset="2"/>
              <a:buChar char="Ø"/>
            </a:pPr>
            <a:r>
              <a:rPr lang="it-IT" sz="3600" smtClean="0"/>
              <a:t>Mục tiêu, chương trình, nội dung, kế hoạch, chất lượng giáo dục và đào tạo; </a:t>
            </a:r>
          </a:p>
          <a:p>
            <a:pPr eaLnBrk="1" hangingPunct="1">
              <a:buFont typeface="Wingdings" pitchFamily="2" charset="2"/>
              <a:buChar char="Ø"/>
            </a:pPr>
            <a:r>
              <a:rPr lang="it-IT" sz="3600" smtClean="0"/>
              <a:t>Tiêu chuẩn nhà giáo, cán bộ quản lý giáo dục; </a:t>
            </a:r>
          </a:p>
          <a:p>
            <a:pPr eaLnBrk="1" hangingPunct="1">
              <a:buFont typeface="Wingdings" pitchFamily="2" charset="2"/>
              <a:buChar char="Ø"/>
            </a:pPr>
            <a:r>
              <a:rPr lang="it-IT" sz="3600" smtClean="0"/>
              <a:t>Quy chế thi, tuyển sinh; </a:t>
            </a:r>
          </a:p>
          <a:p>
            <a:pPr eaLnBrk="1" hangingPunct="1">
              <a:buFont typeface="Wingdings" pitchFamily="2" charset="2"/>
              <a:buChar char="Ø"/>
            </a:pPr>
            <a:r>
              <a:rPr lang="it-IT" sz="3600" smtClean="0"/>
              <a:t>Hệ thống văn bằng, chứng chỉ; </a:t>
            </a:r>
          </a:p>
          <a:p>
            <a:pPr eaLnBrk="1" hangingPunct="1">
              <a:buFont typeface="Wingdings" pitchFamily="2" charset="2"/>
              <a:buChar char="Ø"/>
            </a:pPr>
            <a:r>
              <a:rPr lang="it-IT" sz="3600" smtClean="0"/>
              <a:t>Cơ sở vật chất và thiết bị trường học;</a:t>
            </a:r>
          </a:p>
          <a:p>
            <a:pPr eaLnBrk="1" hangingPunct="1">
              <a:buFont typeface="Wingdings" pitchFamily="2" charset="2"/>
              <a:buChar char="Ø"/>
            </a:pPr>
            <a:r>
              <a:rPr lang="it-IT" sz="2800" smtClean="0"/>
              <a:t>...</a:t>
            </a:r>
            <a:endParaRPr lang="en-US" sz="2800" smtClean="0"/>
          </a:p>
          <a:p>
            <a:pPr eaLnBrk="1" hangingPunct="1">
              <a:buFont typeface="Wingdings" pitchFamily="2" charset="2"/>
              <a:buChar char="Ø"/>
            </a:pPr>
            <a:endParaRPr lang="en-US" sz="2800" smtClean="0">
              <a:solidFill>
                <a:srgbClr val="3333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509955">
                                            <p:txEl>
                                              <p:pRg st="0" end="0"/>
                                            </p:txEl>
                                          </p:spTgt>
                                        </p:tgtEl>
                                        <p:attrNameLst>
                                          <p:attrName>style.visibility</p:attrName>
                                        </p:attrNameLst>
                                      </p:cBhvr>
                                      <p:to>
                                        <p:strVal val="visible"/>
                                      </p:to>
                                    </p:set>
                                    <p:anim calcmode="lin" valueType="num">
                                      <p:cBhvr>
                                        <p:cTn id="7"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50995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09955">
                                            <p:txEl>
                                              <p:pRg st="1" end="1"/>
                                            </p:txEl>
                                          </p:spTgt>
                                        </p:tgtEl>
                                        <p:attrNameLst>
                                          <p:attrName>style.visibility</p:attrName>
                                        </p:attrNameLst>
                                      </p:cBhvr>
                                      <p:to>
                                        <p:strVal val="visible"/>
                                      </p:to>
                                    </p:set>
                                    <p:anim calcmode="lin" valueType="num">
                                      <p:cBhvr>
                                        <p:cTn id="15" dur="500" fill="hold"/>
                                        <p:tgtEl>
                                          <p:spTgt spid="509955">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509955">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509955">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50995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509955">
                                            <p:txEl>
                                              <p:pRg st="2" end="2"/>
                                            </p:txEl>
                                          </p:spTgt>
                                        </p:tgtEl>
                                        <p:attrNameLst>
                                          <p:attrName>style.visibility</p:attrName>
                                        </p:attrNameLst>
                                      </p:cBhvr>
                                      <p:to>
                                        <p:strVal val="visible"/>
                                      </p:to>
                                    </p:set>
                                    <p:anim calcmode="lin" valueType="num">
                                      <p:cBhvr>
                                        <p:cTn id="23" dur="500" fill="hold"/>
                                        <p:tgtEl>
                                          <p:spTgt spid="509955">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509955">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509955">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50995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509955">
                                            <p:txEl>
                                              <p:pRg st="3" end="3"/>
                                            </p:txEl>
                                          </p:spTgt>
                                        </p:tgtEl>
                                        <p:attrNameLst>
                                          <p:attrName>style.visibility</p:attrName>
                                        </p:attrNameLst>
                                      </p:cBhvr>
                                      <p:to>
                                        <p:strVal val="visible"/>
                                      </p:to>
                                    </p:set>
                                    <p:anim calcmode="lin" valueType="num">
                                      <p:cBhvr>
                                        <p:cTn id="31" dur="500" fill="hold"/>
                                        <p:tgtEl>
                                          <p:spTgt spid="509955">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509955">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509955">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509955">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509955">
                                            <p:txEl>
                                              <p:pRg st="4" end="4"/>
                                            </p:txEl>
                                          </p:spTgt>
                                        </p:tgtEl>
                                        <p:attrNameLst>
                                          <p:attrName>style.visibility</p:attrName>
                                        </p:attrNameLst>
                                      </p:cBhvr>
                                      <p:to>
                                        <p:strVal val="visible"/>
                                      </p:to>
                                    </p:set>
                                    <p:anim calcmode="lin" valueType="num">
                                      <p:cBhvr>
                                        <p:cTn id="39" dur="500" fill="hold"/>
                                        <p:tgtEl>
                                          <p:spTgt spid="509955">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509955">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509955">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509955">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509955">
                                            <p:txEl>
                                              <p:pRg st="5" end="5"/>
                                            </p:txEl>
                                          </p:spTgt>
                                        </p:tgtEl>
                                        <p:attrNameLst>
                                          <p:attrName>style.visibility</p:attrName>
                                        </p:attrNameLst>
                                      </p:cBhvr>
                                      <p:to>
                                        <p:strVal val="visible"/>
                                      </p:to>
                                    </p:set>
                                    <p:anim calcmode="lin" valueType="num">
                                      <p:cBhvr>
                                        <p:cTn id="47" dur="500" fill="hold"/>
                                        <p:tgtEl>
                                          <p:spTgt spid="509955">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509955">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509955">
                                            <p:txEl>
                                              <p:pRg st="5" end="5"/>
                                            </p:txEl>
                                          </p:spTgt>
                                        </p:tgtEl>
                                        <p:attrNameLst>
                                          <p:attrName>style.rotation</p:attrName>
                                        </p:attrNameLst>
                                      </p:cBhvr>
                                      <p:tavLst>
                                        <p:tav tm="0">
                                          <p:val>
                                            <p:fltVal val="360"/>
                                          </p:val>
                                        </p:tav>
                                        <p:tav tm="100000">
                                          <p:val>
                                            <p:fltVal val="0"/>
                                          </p:val>
                                        </p:tav>
                                      </p:tavLst>
                                    </p:anim>
                                    <p:animEffect transition="in" filter="fade">
                                      <p:cBhvr>
                                        <p:cTn id="50" dur="500"/>
                                        <p:tgtEl>
                                          <p:spTgt spid="509955">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iterate type="lt">
                                    <p:tmPct val="10000"/>
                                  </p:iterate>
                                  <p:childTnLst>
                                    <p:set>
                                      <p:cBhvr>
                                        <p:cTn id="54" dur="1" fill="hold">
                                          <p:stCondLst>
                                            <p:cond delay="0"/>
                                          </p:stCondLst>
                                        </p:cTn>
                                        <p:tgtEl>
                                          <p:spTgt spid="509955">
                                            <p:txEl>
                                              <p:pRg st="6" end="6"/>
                                            </p:txEl>
                                          </p:spTgt>
                                        </p:tgtEl>
                                        <p:attrNameLst>
                                          <p:attrName>style.visibility</p:attrName>
                                        </p:attrNameLst>
                                      </p:cBhvr>
                                      <p:to>
                                        <p:strVal val="visible"/>
                                      </p:to>
                                    </p:set>
                                    <p:anim calcmode="lin" valueType="num">
                                      <p:cBhvr>
                                        <p:cTn id="55" dur="500" fill="hold"/>
                                        <p:tgtEl>
                                          <p:spTgt spid="509955">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509955">
                                            <p:txEl>
                                              <p:pRg st="6" end="6"/>
                                            </p:txEl>
                                          </p:spTgt>
                                        </p:tgtEl>
                                        <p:attrNameLst>
                                          <p:attrName>ppt_h</p:attrName>
                                        </p:attrNameLst>
                                      </p:cBhvr>
                                      <p:tavLst>
                                        <p:tav tm="0">
                                          <p:val>
                                            <p:fltVal val="0"/>
                                          </p:val>
                                        </p:tav>
                                        <p:tav tm="100000">
                                          <p:val>
                                            <p:strVal val="#ppt_h"/>
                                          </p:val>
                                        </p:tav>
                                      </p:tavLst>
                                    </p:anim>
                                    <p:anim calcmode="lin" valueType="num">
                                      <p:cBhvr>
                                        <p:cTn id="57" dur="500" fill="hold"/>
                                        <p:tgtEl>
                                          <p:spTgt spid="509955">
                                            <p:txEl>
                                              <p:pRg st="6" end="6"/>
                                            </p:txEl>
                                          </p:spTgt>
                                        </p:tgtEl>
                                        <p:attrNameLst>
                                          <p:attrName>style.rotation</p:attrName>
                                        </p:attrNameLst>
                                      </p:cBhvr>
                                      <p:tavLst>
                                        <p:tav tm="0">
                                          <p:val>
                                            <p:fltVal val="360"/>
                                          </p:val>
                                        </p:tav>
                                        <p:tav tm="100000">
                                          <p:val>
                                            <p:fltVal val="0"/>
                                          </p:val>
                                        </p:tav>
                                      </p:tavLst>
                                    </p:anim>
                                    <p:animEffect transition="in" filter="fade">
                                      <p:cBhvr>
                                        <p:cTn id="58" dur="500"/>
                                        <p:tgtEl>
                                          <p:spTgt spid="509955">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49" presetClass="entr" presetSubtype="0" decel="100000" fill="hold" grpId="0" nodeType="clickEffect">
                                  <p:stCondLst>
                                    <p:cond delay="0"/>
                                  </p:stCondLst>
                                  <p:iterate type="lt">
                                    <p:tmPct val="10000"/>
                                  </p:iterate>
                                  <p:childTnLst>
                                    <p:set>
                                      <p:cBhvr>
                                        <p:cTn id="62" dur="1" fill="hold">
                                          <p:stCondLst>
                                            <p:cond delay="0"/>
                                          </p:stCondLst>
                                        </p:cTn>
                                        <p:tgtEl>
                                          <p:spTgt spid="509955">
                                            <p:txEl>
                                              <p:pRg st="7" end="7"/>
                                            </p:txEl>
                                          </p:spTgt>
                                        </p:tgtEl>
                                        <p:attrNameLst>
                                          <p:attrName>style.visibility</p:attrName>
                                        </p:attrNameLst>
                                      </p:cBhvr>
                                      <p:to>
                                        <p:strVal val="visible"/>
                                      </p:to>
                                    </p:set>
                                    <p:anim calcmode="lin" valueType="num">
                                      <p:cBhvr>
                                        <p:cTn id="63" dur="500" fill="hold"/>
                                        <p:tgtEl>
                                          <p:spTgt spid="509955">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509955">
                                            <p:txEl>
                                              <p:pRg st="7" end="7"/>
                                            </p:txEl>
                                          </p:spTgt>
                                        </p:tgtEl>
                                        <p:attrNameLst>
                                          <p:attrName>ppt_h</p:attrName>
                                        </p:attrNameLst>
                                      </p:cBhvr>
                                      <p:tavLst>
                                        <p:tav tm="0">
                                          <p:val>
                                            <p:fltVal val="0"/>
                                          </p:val>
                                        </p:tav>
                                        <p:tav tm="100000">
                                          <p:val>
                                            <p:strVal val="#ppt_h"/>
                                          </p:val>
                                        </p:tav>
                                      </p:tavLst>
                                    </p:anim>
                                    <p:anim calcmode="lin" valueType="num">
                                      <p:cBhvr>
                                        <p:cTn id="65" dur="500" fill="hold"/>
                                        <p:tgtEl>
                                          <p:spTgt spid="509955">
                                            <p:txEl>
                                              <p:pRg st="7" end="7"/>
                                            </p:txEl>
                                          </p:spTgt>
                                        </p:tgtEl>
                                        <p:attrNameLst>
                                          <p:attrName>style.rotation</p:attrName>
                                        </p:attrNameLst>
                                      </p:cBhvr>
                                      <p:tavLst>
                                        <p:tav tm="0">
                                          <p:val>
                                            <p:fltVal val="360"/>
                                          </p:val>
                                        </p:tav>
                                        <p:tav tm="100000">
                                          <p:val>
                                            <p:fltVal val="0"/>
                                          </p:val>
                                        </p:tav>
                                      </p:tavLst>
                                    </p:anim>
                                    <p:animEffect transition="in" filter="fade">
                                      <p:cBhvr>
                                        <p:cTn id="66" dur="500"/>
                                        <p:tgtEl>
                                          <p:spTgt spid="5099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CAF32488-A35C-4EC0-BD40-944A84875130}" type="slidenum">
              <a:rPr lang="en-US"/>
              <a:pPr algn="l">
                <a:defRPr/>
              </a:pPr>
              <a:t>12</a:t>
            </a:fld>
            <a:endParaRPr lang="en-US"/>
          </a:p>
        </p:txBody>
      </p:sp>
      <p:sp>
        <p:nvSpPr>
          <p:cNvPr id="509955" name="Rectangle 3"/>
          <p:cNvSpPr>
            <a:spLocks noGrp="1" noChangeArrowheads="1"/>
          </p:cNvSpPr>
          <p:nvPr>
            <p:ph type="body" idx="1"/>
          </p:nvPr>
        </p:nvSpPr>
        <p:spPr>
          <a:xfrm>
            <a:off x="228600" y="457200"/>
            <a:ext cx="8750300" cy="6172200"/>
          </a:xfrm>
        </p:spPr>
        <p:txBody>
          <a:bodyPr/>
          <a:lstStyle/>
          <a:p>
            <a:pPr eaLnBrk="1" hangingPunct="1">
              <a:buFont typeface="Wingdings" pitchFamily="2" charset="2"/>
              <a:buChar char="Ø"/>
            </a:pPr>
            <a:r>
              <a:rPr lang="en-US" b="1" smtClean="0"/>
              <a:t>Ví dụ: nhiệm vụ</a:t>
            </a:r>
          </a:p>
          <a:p>
            <a:pPr eaLnBrk="1" hangingPunct="1">
              <a:buFont typeface="Arial" charset="0"/>
              <a:buNone/>
            </a:pPr>
            <a:r>
              <a:rPr lang="it-IT" sz="3600" smtClean="0"/>
              <a:t>Trình Chính phủ:</a:t>
            </a:r>
            <a:endParaRPr lang="en-US" sz="3600" smtClean="0"/>
          </a:p>
          <a:p>
            <a:pPr eaLnBrk="1" hangingPunct="1">
              <a:buFont typeface="Arial" charset="0"/>
              <a:buNone/>
            </a:pPr>
            <a:r>
              <a:rPr lang="it-IT" sz="3600" smtClean="0"/>
              <a:t>a) Các dự án luật, dự thảo NQ của QH, dự án PL, dự thảo NQ của UBTVQH, dự thảo NQ, NĐ của CP theo CTr, KH xây dựng PL hàng năm của Bộ đã được phê duyệt và các dự án, đề án theo sự phân công của CP, Thủ tướng CP;</a:t>
            </a:r>
            <a:endParaRPr lang="en-US" sz="3600" smtClean="0"/>
          </a:p>
          <a:p>
            <a:pPr eaLnBrk="1" hangingPunct="1">
              <a:buFont typeface="Wingdings" pitchFamily="2" charset="2"/>
              <a:buChar char="Ø"/>
            </a:pPr>
            <a:r>
              <a:rPr lang="it-IT" sz="2800" smtClean="0"/>
              <a:t>...</a:t>
            </a:r>
            <a:endParaRPr lang="en-US" sz="2800" smtClean="0"/>
          </a:p>
          <a:p>
            <a:pPr eaLnBrk="1" hangingPunct="1">
              <a:buFont typeface="Wingdings" pitchFamily="2" charset="2"/>
              <a:buChar char="Ø"/>
            </a:pPr>
            <a:endParaRPr lang="en-US" sz="2800" smtClean="0">
              <a:solidFill>
                <a:srgbClr val="3333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509955">
                                            <p:txEl>
                                              <p:pRg st="0" end="0"/>
                                            </p:txEl>
                                          </p:spTgt>
                                        </p:tgtEl>
                                        <p:attrNameLst>
                                          <p:attrName>style.visibility</p:attrName>
                                        </p:attrNameLst>
                                      </p:cBhvr>
                                      <p:to>
                                        <p:strVal val="visible"/>
                                      </p:to>
                                    </p:set>
                                    <p:anim calcmode="lin" valueType="num">
                                      <p:cBhvr>
                                        <p:cTn id="7"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50995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09955">
                                            <p:txEl>
                                              <p:pRg st="1" end="1"/>
                                            </p:txEl>
                                          </p:spTgt>
                                        </p:tgtEl>
                                        <p:attrNameLst>
                                          <p:attrName>style.visibility</p:attrName>
                                        </p:attrNameLst>
                                      </p:cBhvr>
                                      <p:to>
                                        <p:strVal val="visible"/>
                                      </p:to>
                                    </p:set>
                                    <p:anim calcmode="lin" valueType="num">
                                      <p:cBhvr>
                                        <p:cTn id="15" dur="500" fill="hold"/>
                                        <p:tgtEl>
                                          <p:spTgt spid="509955">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509955">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509955">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50995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509955">
                                            <p:txEl>
                                              <p:pRg st="2" end="2"/>
                                            </p:txEl>
                                          </p:spTgt>
                                        </p:tgtEl>
                                        <p:attrNameLst>
                                          <p:attrName>style.visibility</p:attrName>
                                        </p:attrNameLst>
                                      </p:cBhvr>
                                      <p:to>
                                        <p:strVal val="visible"/>
                                      </p:to>
                                    </p:set>
                                    <p:anim calcmode="lin" valueType="num">
                                      <p:cBhvr>
                                        <p:cTn id="23" dur="500" fill="hold"/>
                                        <p:tgtEl>
                                          <p:spTgt spid="509955">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509955">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509955">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50995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509955">
                                            <p:txEl>
                                              <p:pRg st="3" end="3"/>
                                            </p:txEl>
                                          </p:spTgt>
                                        </p:tgtEl>
                                        <p:attrNameLst>
                                          <p:attrName>style.visibility</p:attrName>
                                        </p:attrNameLst>
                                      </p:cBhvr>
                                      <p:to>
                                        <p:strVal val="visible"/>
                                      </p:to>
                                    </p:set>
                                    <p:anim calcmode="lin" valueType="num">
                                      <p:cBhvr>
                                        <p:cTn id="31" dur="500" fill="hold"/>
                                        <p:tgtEl>
                                          <p:spTgt spid="509955">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509955">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509955">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5099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5"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D170F714-8A91-45B9-B045-7C291CEFAAEA}" type="slidenum">
              <a:rPr lang="en-US"/>
              <a:pPr algn="l">
                <a:defRPr/>
              </a:pPr>
              <a:t>13</a:t>
            </a:fld>
            <a:endParaRPr lang="en-US"/>
          </a:p>
        </p:txBody>
      </p:sp>
      <p:sp>
        <p:nvSpPr>
          <p:cNvPr id="509955" name="Rectangle 3"/>
          <p:cNvSpPr>
            <a:spLocks noGrp="1" noChangeArrowheads="1"/>
          </p:cNvSpPr>
          <p:nvPr>
            <p:ph type="body" idx="1"/>
          </p:nvPr>
        </p:nvSpPr>
        <p:spPr>
          <a:xfrm>
            <a:off x="228600" y="457200"/>
            <a:ext cx="8750300" cy="6172200"/>
          </a:xfrm>
        </p:spPr>
        <p:txBody>
          <a:bodyPr/>
          <a:lstStyle/>
          <a:p>
            <a:pPr eaLnBrk="1" hangingPunct="1">
              <a:buFont typeface="Wingdings" pitchFamily="2" charset="2"/>
              <a:buChar char="Ø"/>
            </a:pPr>
            <a:r>
              <a:rPr lang="en-US" sz="3600" b="1" smtClean="0"/>
              <a:t>Ví dụ: nhiệm vụ</a:t>
            </a:r>
            <a:endParaRPr lang="en-US" sz="4000" smtClean="0"/>
          </a:p>
          <a:p>
            <a:pPr eaLnBrk="1" hangingPunct="1">
              <a:buFont typeface="Arial" charset="0"/>
              <a:buNone/>
            </a:pPr>
            <a:r>
              <a:rPr lang="it-IT" sz="3600" smtClean="0"/>
              <a:t>2. Trình Thủ tướng Chính phủ:</a:t>
            </a:r>
            <a:endParaRPr lang="en-US" sz="3600" smtClean="0"/>
          </a:p>
          <a:p>
            <a:pPr eaLnBrk="1" hangingPunct="1">
              <a:buFont typeface="Arial" charset="0"/>
              <a:buNone/>
            </a:pPr>
            <a:r>
              <a:rPr lang="it-IT" sz="3600" smtClean="0"/>
              <a:t>a) Dự thảo QĐ, Chỉ thị và các văn bản khác thuộc thẩm quyền chỉ đạo, điều hành của Thủ tướng Chính phủ theo quy định của pháp luật;</a:t>
            </a:r>
            <a:endParaRPr lang="en-US" sz="3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509955">
                                            <p:txEl>
                                              <p:pRg st="0" end="0"/>
                                            </p:txEl>
                                          </p:spTgt>
                                        </p:tgtEl>
                                        <p:attrNameLst>
                                          <p:attrName>style.visibility</p:attrName>
                                        </p:attrNameLst>
                                      </p:cBhvr>
                                      <p:to>
                                        <p:strVal val="visible"/>
                                      </p:to>
                                    </p:set>
                                    <p:anim calcmode="lin" valueType="num">
                                      <p:cBhvr>
                                        <p:cTn id="7"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5099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5"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62A15B5E-5F3B-4662-BA53-D4168540F3A6}" type="slidenum">
              <a:rPr lang="en-US"/>
              <a:pPr algn="l">
                <a:defRPr/>
              </a:pPr>
              <a:t>14</a:t>
            </a:fld>
            <a:endParaRPr lang="en-US"/>
          </a:p>
        </p:txBody>
      </p:sp>
      <p:sp>
        <p:nvSpPr>
          <p:cNvPr id="509955" name="Rectangle 3"/>
          <p:cNvSpPr>
            <a:spLocks noGrp="1" noChangeArrowheads="1"/>
          </p:cNvSpPr>
          <p:nvPr>
            <p:ph type="body" idx="1"/>
          </p:nvPr>
        </p:nvSpPr>
        <p:spPr>
          <a:xfrm>
            <a:off x="228600" y="304800"/>
            <a:ext cx="8750300" cy="6324600"/>
          </a:xfrm>
        </p:spPr>
        <p:txBody>
          <a:bodyPr/>
          <a:lstStyle/>
          <a:p>
            <a:pPr eaLnBrk="1" hangingPunct="1">
              <a:buFont typeface="Wingdings" pitchFamily="2" charset="2"/>
              <a:buChar char="Ø"/>
            </a:pPr>
            <a:r>
              <a:rPr lang="en-US" b="1" smtClean="0"/>
              <a:t>Ví dụ: nhiệm vụ</a:t>
            </a:r>
            <a:endParaRPr lang="en-US" sz="3600" smtClean="0"/>
          </a:p>
          <a:p>
            <a:pPr eaLnBrk="1" hangingPunct="1">
              <a:buFont typeface="Arial" charset="0"/>
              <a:buNone/>
            </a:pPr>
            <a:r>
              <a:rPr lang="it-IT" smtClean="0"/>
              <a:t>2. Trình Thủ tướng Chính phủ:</a:t>
            </a:r>
            <a:endParaRPr lang="en-US" smtClean="0"/>
          </a:p>
          <a:p>
            <a:pPr eaLnBrk="1" hangingPunct="1">
              <a:buFont typeface="Arial" charset="0"/>
              <a:buNone/>
            </a:pPr>
            <a:r>
              <a:rPr lang="it-IT" smtClean="0"/>
              <a:t>b) Phê duyệt CL, QH, KH dài hạn, năm năm và hàng năm của toàn ngành; các chiến lược, quy hoạch vùng trọng điểm; các đề án, dự án và chương trình quốc gia về lĩnh vực giáo dục và đào tạo thuộc phạm vi quản lý của Bộ;</a:t>
            </a:r>
            <a:endParaRPr lang="en-US" smtClean="0"/>
          </a:p>
          <a:p>
            <a:pPr eaLnBrk="1" hangingPunct="1">
              <a:buFont typeface="Arial" charset="0"/>
              <a:buNone/>
            </a:pPr>
            <a:r>
              <a:rPr lang="it-IT" smtClean="0"/>
              <a:t>c) Phê duyệt quy hoạch mạng lưới các trường đại học, cao đẳng; điều lệ trường đại học, quy chế tổ chức và hoạt động của trường đại học tư thục; </a:t>
            </a:r>
            <a:endParaRPr lang="en-US" smtClean="0">
              <a:solidFill>
                <a:srgbClr val="3333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509955">
                                            <p:txEl>
                                              <p:pRg st="0" end="0"/>
                                            </p:txEl>
                                          </p:spTgt>
                                        </p:tgtEl>
                                        <p:attrNameLst>
                                          <p:attrName>style.visibility</p:attrName>
                                        </p:attrNameLst>
                                      </p:cBhvr>
                                      <p:to>
                                        <p:strVal val="visible"/>
                                      </p:to>
                                    </p:set>
                                    <p:anim calcmode="lin" valueType="num">
                                      <p:cBhvr>
                                        <p:cTn id="7"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5099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5"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DDB82B0A-CA49-46D0-87D5-3D0BD70BBF6A}" type="slidenum">
              <a:rPr lang="en-US"/>
              <a:pPr algn="l">
                <a:defRPr/>
              </a:pPr>
              <a:t>15</a:t>
            </a:fld>
            <a:endParaRPr lang="en-US"/>
          </a:p>
        </p:txBody>
      </p:sp>
      <p:sp>
        <p:nvSpPr>
          <p:cNvPr id="509955" name="Rectangle 3"/>
          <p:cNvSpPr>
            <a:spLocks noGrp="1" noChangeArrowheads="1"/>
          </p:cNvSpPr>
          <p:nvPr>
            <p:ph type="body" idx="1"/>
          </p:nvPr>
        </p:nvSpPr>
        <p:spPr>
          <a:xfrm>
            <a:off x="228600" y="0"/>
            <a:ext cx="8750300" cy="6629400"/>
          </a:xfrm>
        </p:spPr>
        <p:txBody>
          <a:bodyPr/>
          <a:lstStyle/>
          <a:p>
            <a:r>
              <a:rPr lang="en-US" smtClean="0"/>
              <a:t>Sở Nội vụ tham mưu, giúp UBND cấp tỉnh thực hiện </a:t>
            </a:r>
            <a:r>
              <a:rPr lang="en-US" b="1" smtClean="0">
                <a:solidFill>
                  <a:srgbClr val="FF0000"/>
                </a:solidFill>
              </a:rPr>
              <a:t>chức năng QLNN về </a:t>
            </a:r>
            <a:r>
              <a:rPr lang="en-US" b="1" smtClean="0">
                <a:solidFill>
                  <a:srgbClr val="3333FF"/>
                </a:solidFill>
              </a:rPr>
              <a:t>nội vụ</a:t>
            </a:r>
            <a:r>
              <a:rPr lang="en-US" smtClean="0"/>
              <a:t>, gồm:</a:t>
            </a:r>
          </a:p>
          <a:p>
            <a:pPr>
              <a:buFont typeface="Wingdings" pitchFamily="2" charset="2"/>
              <a:buChar char="Ø"/>
            </a:pPr>
            <a:r>
              <a:rPr lang="en-US" sz="2800" smtClean="0"/>
              <a:t>Tổ chức bộ máy; </a:t>
            </a:r>
          </a:p>
          <a:p>
            <a:pPr>
              <a:buFont typeface="Wingdings" pitchFamily="2" charset="2"/>
              <a:buChar char="Ø"/>
            </a:pPr>
            <a:r>
              <a:rPr lang="en-US" sz="2800" smtClean="0"/>
              <a:t>Biên chế các cơ quan HC, sự nghiệp; </a:t>
            </a:r>
          </a:p>
          <a:p>
            <a:pPr>
              <a:buFont typeface="Wingdings" pitchFamily="2" charset="2"/>
              <a:buChar char="Ø"/>
            </a:pPr>
            <a:r>
              <a:rPr lang="en-US" sz="2800" smtClean="0"/>
              <a:t>Cải cách hành chính; </a:t>
            </a:r>
          </a:p>
          <a:p>
            <a:pPr>
              <a:buFont typeface="Wingdings" pitchFamily="2" charset="2"/>
              <a:buChar char="Ø"/>
            </a:pPr>
            <a:r>
              <a:rPr lang="en-US" sz="2800" smtClean="0"/>
              <a:t>Chính quyền địa phương; </a:t>
            </a:r>
          </a:p>
          <a:p>
            <a:pPr>
              <a:buFont typeface="Wingdings" pitchFamily="2" charset="2"/>
              <a:buChar char="Ø"/>
            </a:pPr>
            <a:r>
              <a:rPr lang="en-US" sz="2800" smtClean="0"/>
              <a:t>Địa giới hành chính; </a:t>
            </a:r>
          </a:p>
          <a:p>
            <a:pPr>
              <a:buFont typeface="Wingdings" pitchFamily="2" charset="2"/>
              <a:buChar char="Ø"/>
            </a:pPr>
            <a:r>
              <a:rPr lang="en-US" sz="2800" smtClean="0"/>
              <a:t>Cán bộ, công chức, viên chức nhà nước, cán bộ, công chức xã, phường, thị trấn; </a:t>
            </a:r>
          </a:p>
          <a:p>
            <a:pPr>
              <a:buFont typeface="Wingdings" pitchFamily="2" charset="2"/>
              <a:buChar char="Ø"/>
            </a:pPr>
            <a:r>
              <a:rPr lang="en-US" sz="2800" smtClean="0"/>
              <a:t>Tổ chức hội, tổ chức phi chính phủ; </a:t>
            </a:r>
          </a:p>
          <a:p>
            <a:pPr>
              <a:buFont typeface="Wingdings" pitchFamily="2" charset="2"/>
              <a:buChar char="Ø"/>
            </a:pPr>
            <a:r>
              <a:rPr lang="en-US" sz="2800" smtClean="0"/>
              <a:t>Văn thư, lưu trữ nhà nước; </a:t>
            </a:r>
          </a:p>
          <a:p>
            <a:pPr>
              <a:buFont typeface="Wingdings" pitchFamily="2" charset="2"/>
              <a:buChar char="Ø"/>
            </a:pPr>
            <a:r>
              <a:rPr lang="en-US" sz="2800" smtClean="0"/>
              <a:t>Tôn giáo; </a:t>
            </a:r>
          </a:p>
          <a:p>
            <a:pPr>
              <a:buFont typeface="Wingdings" pitchFamily="2" charset="2"/>
              <a:buChar char="Ø"/>
            </a:pPr>
            <a:r>
              <a:rPr lang="en-US" sz="2800" smtClean="0"/>
              <a:t>Thi đua - khen thưởng.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509955">
                                            <p:txEl>
                                              <p:pRg st="0" end="0"/>
                                            </p:txEl>
                                          </p:spTgt>
                                        </p:tgtEl>
                                        <p:attrNameLst>
                                          <p:attrName>style.visibility</p:attrName>
                                        </p:attrNameLst>
                                      </p:cBhvr>
                                      <p:to>
                                        <p:strVal val="visible"/>
                                      </p:to>
                                    </p:set>
                                    <p:anim calcmode="lin" valueType="num">
                                      <p:cBhvr>
                                        <p:cTn id="7"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50995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09955">
                                            <p:txEl>
                                              <p:pRg st="1" end="1"/>
                                            </p:txEl>
                                          </p:spTgt>
                                        </p:tgtEl>
                                        <p:attrNameLst>
                                          <p:attrName>style.visibility</p:attrName>
                                        </p:attrNameLst>
                                      </p:cBhvr>
                                      <p:to>
                                        <p:strVal val="visible"/>
                                      </p:to>
                                    </p:set>
                                    <p:anim calcmode="lin" valueType="num">
                                      <p:cBhvr>
                                        <p:cTn id="15" dur="500" fill="hold"/>
                                        <p:tgtEl>
                                          <p:spTgt spid="509955">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509955">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509955">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50995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509955">
                                            <p:txEl>
                                              <p:pRg st="2" end="2"/>
                                            </p:txEl>
                                          </p:spTgt>
                                        </p:tgtEl>
                                        <p:attrNameLst>
                                          <p:attrName>style.visibility</p:attrName>
                                        </p:attrNameLst>
                                      </p:cBhvr>
                                      <p:to>
                                        <p:strVal val="visible"/>
                                      </p:to>
                                    </p:set>
                                    <p:anim calcmode="lin" valueType="num">
                                      <p:cBhvr>
                                        <p:cTn id="23" dur="500" fill="hold"/>
                                        <p:tgtEl>
                                          <p:spTgt spid="509955">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509955">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509955">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50995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509955">
                                            <p:txEl>
                                              <p:pRg st="3" end="3"/>
                                            </p:txEl>
                                          </p:spTgt>
                                        </p:tgtEl>
                                        <p:attrNameLst>
                                          <p:attrName>style.visibility</p:attrName>
                                        </p:attrNameLst>
                                      </p:cBhvr>
                                      <p:to>
                                        <p:strVal val="visible"/>
                                      </p:to>
                                    </p:set>
                                    <p:anim calcmode="lin" valueType="num">
                                      <p:cBhvr>
                                        <p:cTn id="31" dur="500" fill="hold"/>
                                        <p:tgtEl>
                                          <p:spTgt spid="509955">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509955">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509955">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509955">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509955">
                                            <p:txEl>
                                              <p:pRg st="4" end="4"/>
                                            </p:txEl>
                                          </p:spTgt>
                                        </p:tgtEl>
                                        <p:attrNameLst>
                                          <p:attrName>style.visibility</p:attrName>
                                        </p:attrNameLst>
                                      </p:cBhvr>
                                      <p:to>
                                        <p:strVal val="visible"/>
                                      </p:to>
                                    </p:set>
                                    <p:anim calcmode="lin" valueType="num">
                                      <p:cBhvr>
                                        <p:cTn id="39" dur="500" fill="hold"/>
                                        <p:tgtEl>
                                          <p:spTgt spid="509955">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509955">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509955">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509955">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509955">
                                            <p:txEl>
                                              <p:pRg st="5" end="5"/>
                                            </p:txEl>
                                          </p:spTgt>
                                        </p:tgtEl>
                                        <p:attrNameLst>
                                          <p:attrName>style.visibility</p:attrName>
                                        </p:attrNameLst>
                                      </p:cBhvr>
                                      <p:to>
                                        <p:strVal val="visible"/>
                                      </p:to>
                                    </p:set>
                                    <p:anim calcmode="lin" valueType="num">
                                      <p:cBhvr>
                                        <p:cTn id="47" dur="500" fill="hold"/>
                                        <p:tgtEl>
                                          <p:spTgt spid="509955">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509955">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509955">
                                            <p:txEl>
                                              <p:pRg st="5" end="5"/>
                                            </p:txEl>
                                          </p:spTgt>
                                        </p:tgtEl>
                                        <p:attrNameLst>
                                          <p:attrName>style.rotation</p:attrName>
                                        </p:attrNameLst>
                                      </p:cBhvr>
                                      <p:tavLst>
                                        <p:tav tm="0">
                                          <p:val>
                                            <p:fltVal val="360"/>
                                          </p:val>
                                        </p:tav>
                                        <p:tav tm="100000">
                                          <p:val>
                                            <p:fltVal val="0"/>
                                          </p:val>
                                        </p:tav>
                                      </p:tavLst>
                                    </p:anim>
                                    <p:animEffect transition="in" filter="fade">
                                      <p:cBhvr>
                                        <p:cTn id="50" dur="500"/>
                                        <p:tgtEl>
                                          <p:spTgt spid="509955">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iterate type="lt">
                                    <p:tmPct val="10000"/>
                                  </p:iterate>
                                  <p:childTnLst>
                                    <p:set>
                                      <p:cBhvr>
                                        <p:cTn id="54" dur="1" fill="hold">
                                          <p:stCondLst>
                                            <p:cond delay="0"/>
                                          </p:stCondLst>
                                        </p:cTn>
                                        <p:tgtEl>
                                          <p:spTgt spid="509955">
                                            <p:txEl>
                                              <p:pRg st="6" end="6"/>
                                            </p:txEl>
                                          </p:spTgt>
                                        </p:tgtEl>
                                        <p:attrNameLst>
                                          <p:attrName>style.visibility</p:attrName>
                                        </p:attrNameLst>
                                      </p:cBhvr>
                                      <p:to>
                                        <p:strVal val="visible"/>
                                      </p:to>
                                    </p:set>
                                    <p:anim calcmode="lin" valueType="num">
                                      <p:cBhvr>
                                        <p:cTn id="55" dur="500" fill="hold"/>
                                        <p:tgtEl>
                                          <p:spTgt spid="509955">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509955">
                                            <p:txEl>
                                              <p:pRg st="6" end="6"/>
                                            </p:txEl>
                                          </p:spTgt>
                                        </p:tgtEl>
                                        <p:attrNameLst>
                                          <p:attrName>ppt_h</p:attrName>
                                        </p:attrNameLst>
                                      </p:cBhvr>
                                      <p:tavLst>
                                        <p:tav tm="0">
                                          <p:val>
                                            <p:fltVal val="0"/>
                                          </p:val>
                                        </p:tav>
                                        <p:tav tm="100000">
                                          <p:val>
                                            <p:strVal val="#ppt_h"/>
                                          </p:val>
                                        </p:tav>
                                      </p:tavLst>
                                    </p:anim>
                                    <p:anim calcmode="lin" valueType="num">
                                      <p:cBhvr>
                                        <p:cTn id="57" dur="500" fill="hold"/>
                                        <p:tgtEl>
                                          <p:spTgt spid="509955">
                                            <p:txEl>
                                              <p:pRg st="6" end="6"/>
                                            </p:txEl>
                                          </p:spTgt>
                                        </p:tgtEl>
                                        <p:attrNameLst>
                                          <p:attrName>style.rotation</p:attrName>
                                        </p:attrNameLst>
                                      </p:cBhvr>
                                      <p:tavLst>
                                        <p:tav tm="0">
                                          <p:val>
                                            <p:fltVal val="360"/>
                                          </p:val>
                                        </p:tav>
                                        <p:tav tm="100000">
                                          <p:val>
                                            <p:fltVal val="0"/>
                                          </p:val>
                                        </p:tav>
                                      </p:tavLst>
                                    </p:anim>
                                    <p:animEffect transition="in" filter="fade">
                                      <p:cBhvr>
                                        <p:cTn id="58" dur="500"/>
                                        <p:tgtEl>
                                          <p:spTgt spid="509955">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49" presetClass="entr" presetSubtype="0" decel="100000" fill="hold" grpId="0" nodeType="clickEffect">
                                  <p:stCondLst>
                                    <p:cond delay="0"/>
                                  </p:stCondLst>
                                  <p:iterate type="lt">
                                    <p:tmPct val="10000"/>
                                  </p:iterate>
                                  <p:childTnLst>
                                    <p:set>
                                      <p:cBhvr>
                                        <p:cTn id="62" dur="1" fill="hold">
                                          <p:stCondLst>
                                            <p:cond delay="0"/>
                                          </p:stCondLst>
                                        </p:cTn>
                                        <p:tgtEl>
                                          <p:spTgt spid="509955">
                                            <p:txEl>
                                              <p:pRg st="7" end="7"/>
                                            </p:txEl>
                                          </p:spTgt>
                                        </p:tgtEl>
                                        <p:attrNameLst>
                                          <p:attrName>style.visibility</p:attrName>
                                        </p:attrNameLst>
                                      </p:cBhvr>
                                      <p:to>
                                        <p:strVal val="visible"/>
                                      </p:to>
                                    </p:set>
                                    <p:anim calcmode="lin" valueType="num">
                                      <p:cBhvr>
                                        <p:cTn id="63" dur="500" fill="hold"/>
                                        <p:tgtEl>
                                          <p:spTgt spid="509955">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509955">
                                            <p:txEl>
                                              <p:pRg st="7" end="7"/>
                                            </p:txEl>
                                          </p:spTgt>
                                        </p:tgtEl>
                                        <p:attrNameLst>
                                          <p:attrName>ppt_h</p:attrName>
                                        </p:attrNameLst>
                                      </p:cBhvr>
                                      <p:tavLst>
                                        <p:tav tm="0">
                                          <p:val>
                                            <p:fltVal val="0"/>
                                          </p:val>
                                        </p:tav>
                                        <p:tav tm="100000">
                                          <p:val>
                                            <p:strVal val="#ppt_h"/>
                                          </p:val>
                                        </p:tav>
                                      </p:tavLst>
                                    </p:anim>
                                    <p:anim calcmode="lin" valueType="num">
                                      <p:cBhvr>
                                        <p:cTn id="65" dur="500" fill="hold"/>
                                        <p:tgtEl>
                                          <p:spTgt spid="509955">
                                            <p:txEl>
                                              <p:pRg st="7" end="7"/>
                                            </p:txEl>
                                          </p:spTgt>
                                        </p:tgtEl>
                                        <p:attrNameLst>
                                          <p:attrName>style.rotation</p:attrName>
                                        </p:attrNameLst>
                                      </p:cBhvr>
                                      <p:tavLst>
                                        <p:tav tm="0">
                                          <p:val>
                                            <p:fltVal val="360"/>
                                          </p:val>
                                        </p:tav>
                                        <p:tav tm="100000">
                                          <p:val>
                                            <p:fltVal val="0"/>
                                          </p:val>
                                        </p:tav>
                                      </p:tavLst>
                                    </p:anim>
                                    <p:animEffect transition="in" filter="fade">
                                      <p:cBhvr>
                                        <p:cTn id="66" dur="500"/>
                                        <p:tgtEl>
                                          <p:spTgt spid="509955">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49" presetClass="entr" presetSubtype="0" decel="100000" fill="hold" grpId="0" nodeType="clickEffect">
                                  <p:stCondLst>
                                    <p:cond delay="0"/>
                                  </p:stCondLst>
                                  <p:iterate type="lt">
                                    <p:tmPct val="10000"/>
                                  </p:iterate>
                                  <p:childTnLst>
                                    <p:set>
                                      <p:cBhvr>
                                        <p:cTn id="70" dur="1" fill="hold">
                                          <p:stCondLst>
                                            <p:cond delay="0"/>
                                          </p:stCondLst>
                                        </p:cTn>
                                        <p:tgtEl>
                                          <p:spTgt spid="509955">
                                            <p:txEl>
                                              <p:pRg st="8" end="8"/>
                                            </p:txEl>
                                          </p:spTgt>
                                        </p:tgtEl>
                                        <p:attrNameLst>
                                          <p:attrName>style.visibility</p:attrName>
                                        </p:attrNameLst>
                                      </p:cBhvr>
                                      <p:to>
                                        <p:strVal val="visible"/>
                                      </p:to>
                                    </p:set>
                                    <p:anim calcmode="lin" valueType="num">
                                      <p:cBhvr>
                                        <p:cTn id="71" dur="500" fill="hold"/>
                                        <p:tgtEl>
                                          <p:spTgt spid="509955">
                                            <p:txEl>
                                              <p:pRg st="8" end="8"/>
                                            </p:txEl>
                                          </p:spTgt>
                                        </p:tgtEl>
                                        <p:attrNameLst>
                                          <p:attrName>ppt_w</p:attrName>
                                        </p:attrNameLst>
                                      </p:cBhvr>
                                      <p:tavLst>
                                        <p:tav tm="0">
                                          <p:val>
                                            <p:fltVal val="0"/>
                                          </p:val>
                                        </p:tav>
                                        <p:tav tm="100000">
                                          <p:val>
                                            <p:strVal val="#ppt_w"/>
                                          </p:val>
                                        </p:tav>
                                      </p:tavLst>
                                    </p:anim>
                                    <p:anim calcmode="lin" valueType="num">
                                      <p:cBhvr>
                                        <p:cTn id="72" dur="500" fill="hold"/>
                                        <p:tgtEl>
                                          <p:spTgt spid="509955">
                                            <p:txEl>
                                              <p:pRg st="8" end="8"/>
                                            </p:txEl>
                                          </p:spTgt>
                                        </p:tgtEl>
                                        <p:attrNameLst>
                                          <p:attrName>ppt_h</p:attrName>
                                        </p:attrNameLst>
                                      </p:cBhvr>
                                      <p:tavLst>
                                        <p:tav tm="0">
                                          <p:val>
                                            <p:fltVal val="0"/>
                                          </p:val>
                                        </p:tav>
                                        <p:tav tm="100000">
                                          <p:val>
                                            <p:strVal val="#ppt_h"/>
                                          </p:val>
                                        </p:tav>
                                      </p:tavLst>
                                    </p:anim>
                                    <p:anim calcmode="lin" valueType="num">
                                      <p:cBhvr>
                                        <p:cTn id="73" dur="500" fill="hold"/>
                                        <p:tgtEl>
                                          <p:spTgt spid="509955">
                                            <p:txEl>
                                              <p:pRg st="8" end="8"/>
                                            </p:txEl>
                                          </p:spTgt>
                                        </p:tgtEl>
                                        <p:attrNameLst>
                                          <p:attrName>style.rotation</p:attrName>
                                        </p:attrNameLst>
                                      </p:cBhvr>
                                      <p:tavLst>
                                        <p:tav tm="0">
                                          <p:val>
                                            <p:fltVal val="360"/>
                                          </p:val>
                                        </p:tav>
                                        <p:tav tm="100000">
                                          <p:val>
                                            <p:fltVal val="0"/>
                                          </p:val>
                                        </p:tav>
                                      </p:tavLst>
                                    </p:anim>
                                    <p:animEffect transition="in" filter="fade">
                                      <p:cBhvr>
                                        <p:cTn id="74" dur="500"/>
                                        <p:tgtEl>
                                          <p:spTgt spid="509955">
                                            <p:txEl>
                                              <p:pRg st="8" end="8"/>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49" presetClass="entr" presetSubtype="0" decel="100000" fill="hold" grpId="0" nodeType="clickEffect">
                                  <p:stCondLst>
                                    <p:cond delay="0"/>
                                  </p:stCondLst>
                                  <p:iterate type="lt">
                                    <p:tmPct val="10000"/>
                                  </p:iterate>
                                  <p:childTnLst>
                                    <p:set>
                                      <p:cBhvr>
                                        <p:cTn id="78" dur="1" fill="hold">
                                          <p:stCondLst>
                                            <p:cond delay="0"/>
                                          </p:stCondLst>
                                        </p:cTn>
                                        <p:tgtEl>
                                          <p:spTgt spid="509955">
                                            <p:txEl>
                                              <p:pRg st="9" end="9"/>
                                            </p:txEl>
                                          </p:spTgt>
                                        </p:tgtEl>
                                        <p:attrNameLst>
                                          <p:attrName>style.visibility</p:attrName>
                                        </p:attrNameLst>
                                      </p:cBhvr>
                                      <p:to>
                                        <p:strVal val="visible"/>
                                      </p:to>
                                    </p:set>
                                    <p:anim calcmode="lin" valueType="num">
                                      <p:cBhvr>
                                        <p:cTn id="79" dur="500" fill="hold"/>
                                        <p:tgtEl>
                                          <p:spTgt spid="509955">
                                            <p:txEl>
                                              <p:pRg st="9" end="9"/>
                                            </p:txEl>
                                          </p:spTgt>
                                        </p:tgtEl>
                                        <p:attrNameLst>
                                          <p:attrName>ppt_w</p:attrName>
                                        </p:attrNameLst>
                                      </p:cBhvr>
                                      <p:tavLst>
                                        <p:tav tm="0">
                                          <p:val>
                                            <p:fltVal val="0"/>
                                          </p:val>
                                        </p:tav>
                                        <p:tav tm="100000">
                                          <p:val>
                                            <p:strVal val="#ppt_w"/>
                                          </p:val>
                                        </p:tav>
                                      </p:tavLst>
                                    </p:anim>
                                    <p:anim calcmode="lin" valueType="num">
                                      <p:cBhvr>
                                        <p:cTn id="80" dur="500" fill="hold"/>
                                        <p:tgtEl>
                                          <p:spTgt spid="509955">
                                            <p:txEl>
                                              <p:pRg st="9" end="9"/>
                                            </p:txEl>
                                          </p:spTgt>
                                        </p:tgtEl>
                                        <p:attrNameLst>
                                          <p:attrName>ppt_h</p:attrName>
                                        </p:attrNameLst>
                                      </p:cBhvr>
                                      <p:tavLst>
                                        <p:tav tm="0">
                                          <p:val>
                                            <p:fltVal val="0"/>
                                          </p:val>
                                        </p:tav>
                                        <p:tav tm="100000">
                                          <p:val>
                                            <p:strVal val="#ppt_h"/>
                                          </p:val>
                                        </p:tav>
                                      </p:tavLst>
                                    </p:anim>
                                    <p:anim calcmode="lin" valueType="num">
                                      <p:cBhvr>
                                        <p:cTn id="81" dur="500" fill="hold"/>
                                        <p:tgtEl>
                                          <p:spTgt spid="509955">
                                            <p:txEl>
                                              <p:pRg st="9" end="9"/>
                                            </p:txEl>
                                          </p:spTgt>
                                        </p:tgtEl>
                                        <p:attrNameLst>
                                          <p:attrName>style.rotation</p:attrName>
                                        </p:attrNameLst>
                                      </p:cBhvr>
                                      <p:tavLst>
                                        <p:tav tm="0">
                                          <p:val>
                                            <p:fltVal val="360"/>
                                          </p:val>
                                        </p:tav>
                                        <p:tav tm="100000">
                                          <p:val>
                                            <p:fltVal val="0"/>
                                          </p:val>
                                        </p:tav>
                                      </p:tavLst>
                                    </p:anim>
                                    <p:animEffect transition="in" filter="fade">
                                      <p:cBhvr>
                                        <p:cTn id="82" dur="500"/>
                                        <p:tgtEl>
                                          <p:spTgt spid="509955">
                                            <p:txEl>
                                              <p:pRg st="9" end="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9" presetClass="entr" presetSubtype="0" decel="100000" fill="hold" grpId="0" nodeType="clickEffect">
                                  <p:stCondLst>
                                    <p:cond delay="0"/>
                                  </p:stCondLst>
                                  <p:iterate type="lt">
                                    <p:tmPct val="10000"/>
                                  </p:iterate>
                                  <p:childTnLst>
                                    <p:set>
                                      <p:cBhvr>
                                        <p:cTn id="86" dur="1" fill="hold">
                                          <p:stCondLst>
                                            <p:cond delay="0"/>
                                          </p:stCondLst>
                                        </p:cTn>
                                        <p:tgtEl>
                                          <p:spTgt spid="509955">
                                            <p:txEl>
                                              <p:pRg st="10" end="10"/>
                                            </p:txEl>
                                          </p:spTgt>
                                        </p:tgtEl>
                                        <p:attrNameLst>
                                          <p:attrName>style.visibility</p:attrName>
                                        </p:attrNameLst>
                                      </p:cBhvr>
                                      <p:to>
                                        <p:strVal val="visible"/>
                                      </p:to>
                                    </p:set>
                                    <p:anim calcmode="lin" valueType="num">
                                      <p:cBhvr>
                                        <p:cTn id="87" dur="500" fill="hold"/>
                                        <p:tgtEl>
                                          <p:spTgt spid="509955">
                                            <p:txEl>
                                              <p:pRg st="10" end="10"/>
                                            </p:txEl>
                                          </p:spTgt>
                                        </p:tgtEl>
                                        <p:attrNameLst>
                                          <p:attrName>ppt_w</p:attrName>
                                        </p:attrNameLst>
                                      </p:cBhvr>
                                      <p:tavLst>
                                        <p:tav tm="0">
                                          <p:val>
                                            <p:fltVal val="0"/>
                                          </p:val>
                                        </p:tav>
                                        <p:tav tm="100000">
                                          <p:val>
                                            <p:strVal val="#ppt_w"/>
                                          </p:val>
                                        </p:tav>
                                      </p:tavLst>
                                    </p:anim>
                                    <p:anim calcmode="lin" valueType="num">
                                      <p:cBhvr>
                                        <p:cTn id="88" dur="500" fill="hold"/>
                                        <p:tgtEl>
                                          <p:spTgt spid="509955">
                                            <p:txEl>
                                              <p:pRg st="10" end="10"/>
                                            </p:txEl>
                                          </p:spTgt>
                                        </p:tgtEl>
                                        <p:attrNameLst>
                                          <p:attrName>ppt_h</p:attrName>
                                        </p:attrNameLst>
                                      </p:cBhvr>
                                      <p:tavLst>
                                        <p:tav tm="0">
                                          <p:val>
                                            <p:fltVal val="0"/>
                                          </p:val>
                                        </p:tav>
                                        <p:tav tm="100000">
                                          <p:val>
                                            <p:strVal val="#ppt_h"/>
                                          </p:val>
                                        </p:tav>
                                      </p:tavLst>
                                    </p:anim>
                                    <p:anim calcmode="lin" valueType="num">
                                      <p:cBhvr>
                                        <p:cTn id="89" dur="500" fill="hold"/>
                                        <p:tgtEl>
                                          <p:spTgt spid="509955">
                                            <p:txEl>
                                              <p:pRg st="10" end="10"/>
                                            </p:txEl>
                                          </p:spTgt>
                                        </p:tgtEl>
                                        <p:attrNameLst>
                                          <p:attrName>style.rotation</p:attrName>
                                        </p:attrNameLst>
                                      </p:cBhvr>
                                      <p:tavLst>
                                        <p:tav tm="0">
                                          <p:val>
                                            <p:fltVal val="360"/>
                                          </p:val>
                                        </p:tav>
                                        <p:tav tm="100000">
                                          <p:val>
                                            <p:fltVal val="0"/>
                                          </p:val>
                                        </p:tav>
                                      </p:tavLst>
                                    </p:anim>
                                    <p:animEffect transition="in" filter="fade">
                                      <p:cBhvr>
                                        <p:cTn id="90" dur="500"/>
                                        <p:tgtEl>
                                          <p:spTgt spid="50995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5"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702C78DD-4CCC-4D3B-AA2B-C03614076014}" type="slidenum">
              <a:rPr lang="en-US"/>
              <a:pPr algn="l">
                <a:defRPr/>
              </a:pPr>
              <a:t>16</a:t>
            </a:fld>
            <a:endParaRPr lang="en-US"/>
          </a:p>
        </p:txBody>
      </p:sp>
      <p:sp>
        <p:nvSpPr>
          <p:cNvPr id="509955" name="Rectangle 3"/>
          <p:cNvSpPr>
            <a:spLocks noGrp="1" noChangeArrowheads="1"/>
          </p:cNvSpPr>
          <p:nvPr>
            <p:ph type="body" idx="1"/>
          </p:nvPr>
        </p:nvSpPr>
        <p:spPr>
          <a:xfrm>
            <a:off x="228600" y="228600"/>
            <a:ext cx="8750300" cy="6400800"/>
          </a:xfrm>
        </p:spPr>
        <p:txBody>
          <a:bodyPr/>
          <a:lstStyle/>
          <a:p>
            <a:r>
              <a:rPr lang="en-US" smtClean="0"/>
              <a:t>Sở Giao thông vận tải: Tham mưu, giúp UBND cấp tỉnh thực hiện </a:t>
            </a:r>
            <a:r>
              <a:rPr lang="en-US" b="1" smtClean="0">
                <a:solidFill>
                  <a:srgbClr val="FF0000"/>
                </a:solidFill>
              </a:rPr>
              <a:t>chức năng QLNN về</a:t>
            </a:r>
            <a:r>
              <a:rPr lang="en-US" smtClean="0"/>
              <a:t> </a:t>
            </a:r>
            <a:r>
              <a:rPr lang="en-US" b="1" smtClean="0">
                <a:solidFill>
                  <a:srgbClr val="3333FF"/>
                </a:solidFill>
              </a:rPr>
              <a:t>giao thông vận tải</a:t>
            </a:r>
            <a:r>
              <a:rPr lang="en-US" smtClean="0"/>
              <a:t>, gồm: đường bộ; đường thuỷ; vận tải; an toàn giao thông.</a:t>
            </a:r>
          </a:p>
          <a:p>
            <a:r>
              <a:rPr lang="en-US" smtClean="0"/>
              <a:t>Sở Tài nguyên và Môi trường:Tham mưu, giúp Ủy ban nhân dân cấp tỉnh thực hiện chức năng quản lý nhà nước về: tài nguyên đất; tài nguyên nước; tài nguyên khoáng sản; địa chất; môi trường; khí tượng thuỷ văn; đo đạc và bản đồ; tổng hợp và thống nhất quản lý các vấn đề về biển, đảo (đối với các tỉnh có biển, đảo).</a:t>
            </a: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509955">
                                            <p:txEl>
                                              <p:pRg st="0" end="0"/>
                                            </p:txEl>
                                          </p:spTgt>
                                        </p:tgtEl>
                                        <p:attrNameLst>
                                          <p:attrName>style.visibility</p:attrName>
                                        </p:attrNameLst>
                                      </p:cBhvr>
                                      <p:to>
                                        <p:strVal val="visible"/>
                                      </p:to>
                                    </p:set>
                                    <p:anim calcmode="lin" valueType="num">
                                      <p:cBhvr>
                                        <p:cTn id="7"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50995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09955">
                                            <p:txEl>
                                              <p:pRg st="1" end="1"/>
                                            </p:txEl>
                                          </p:spTgt>
                                        </p:tgtEl>
                                        <p:attrNameLst>
                                          <p:attrName>style.visibility</p:attrName>
                                        </p:attrNameLst>
                                      </p:cBhvr>
                                      <p:to>
                                        <p:strVal val="visible"/>
                                      </p:to>
                                    </p:set>
                                    <p:anim calcmode="lin" valueType="num">
                                      <p:cBhvr>
                                        <p:cTn id="15" dur="500" fill="hold"/>
                                        <p:tgtEl>
                                          <p:spTgt spid="509955">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509955">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509955">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5099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5"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2B332E76-942D-4A1B-A54A-E7C356F228A3}" type="slidenum">
              <a:rPr lang="en-US"/>
              <a:pPr algn="l">
                <a:defRPr/>
              </a:pPr>
              <a:t>17</a:t>
            </a:fld>
            <a:endParaRPr lang="en-US"/>
          </a:p>
        </p:txBody>
      </p:sp>
      <p:sp>
        <p:nvSpPr>
          <p:cNvPr id="509955" name="Rectangle 3"/>
          <p:cNvSpPr>
            <a:spLocks noGrp="1" noChangeArrowheads="1"/>
          </p:cNvSpPr>
          <p:nvPr>
            <p:ph type="body" idx="1"/>
          </p:nvPr>
        </p:nvSpPr>
        <p:spPr>
          <a:xfrm>
            <a:off x="228600" y="533400"/>
            <a:ext cx="8750300" cy="6096000"/>
          </a:xfrm>
        </p:spPr>
        <p:txBody>
          <a:bodyPr/>
          <a:lstStyle/>
          <a:p>
            <a:r>
              <a:rPr lang="en-US" smtClean="0"/>
              <a:t>Phòng Lao động - Thương binh và Xã hội: tham mưu, giúp UBND cấp huyện thực hiện </a:t>
            </a:r>
            <a:r>
              <a:rPr lang="en-US" b="1" smtClean="0">
                <a:solidFill>
                  <a:srgbClr val="FF0000"/>
                </a:solidFill>
              </a:rPr>
              <a:t>chức năng QLNN về </a:t>
            </a:r>
            <a:r>
              <a:rPr lang="en-US" smtClean="0"/>
              <a:t>các lĩnh vực: lao động; việc làm; dạy nghề; tiền lương; tiền công; bảo hiểm xã hội, bảo hiểm thất nghiệp; an toàn lao động; người có công; bảo trợ xã hội; bảo vệ và chăm sóc trẻ em; phòng, chống tệ nạn xã hội; bình đẳng giới.</a:t>
            </a: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509955">
                                            <p:txEl>
                                              <p:pRg st="0" end="0"/>
                                            </p:txEl>
                                          </p:spTgt>
                                        </p:tgtEl>
                                        <p:attrNameLst>
                                          <p:attrName>style.visibility</p:attrName>
                                        </p:attrNameLst>
                                      </p:cBhvr>
                                      <p:to>
                                        <p:strVal val="visible"/>
                                      </p:to>
                                    </p:set>
                                    <p:anim calcmode="lin" valueType="num">
                                      <p:cBhvr>
                                        <p:cTn id="7"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5099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5"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6094F8F4-0A40-411C-A20C-FCA8190A39D1}" type="slidenum">
              <a:rPr lang="en-US"/>
              <a:pPr algn="l">
                <a:defRPr/>
              </a:pPr>
              <a:t>18</a:t>
            </a:fld>
            <a:endParaRPr lang="en-US"/>
          </a:p>
        </p:txBody>
      </p:sp>
      <p:sp>
        <p:nvSpPr>
          <p:cNvPr id="509955" name="Rectangle 3"/>
          <p:cNvSpPr>
            <a:spLocks noGrp="1" noChangeArrowheads="1"/>
          </p:cNvSpPr>
          <p:nvPr>
            <p:ph type="body" idx="1"/>
          </p:nvPr>
        </p:nvSpPr>
        <p:spPr>
          <a:xfrm>
            <a:off x="228600" y="533400"/>
            <a:ext cx="8750300" cy="6096000"/>
          </a:xfrm>
        </p:spPr>
        <p:txBody>
          <a:bodyPr/>
          <a:lstStyle/>
          <a:p>
            <a:r>
              <a:rPr lang="en-US" smtClean="0"/>
              <a:t>Phòng Tài chính - Kế hoạch: tham mưu, giúp UBND cấp huyện thực hiện </a:t>
            </a:r>
            <a:r>
              <a:rPr lang="en-US" b="1" smtClean="0">
                <a:solidFill>
                  <a:srgbClr val="FF0000"/>
                </a:solidFill>
              </a:rPr>
              <a:t>chức năng QLNN </a:t>
            </a:r>
            <a:r>
              <a:rPr lang="en-US" smtClean="0"/>
              <a:t>về các lĩnh vực: tài chính, tài sản; kế hoạch và đầu tư; đăng ký kinh doanh; tổng hợp, thống nhất quản lý về kinh tế hợp tác xã, kinh tế tập thể, kinh tế tư nhân.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509955">
                                            <p:txEl>
                                              <p:pRg st="0" end="0"/>
                                            </p:txEl>
                                          </p:spTgt>
                                        </p:tgtEl>
                                        <p:attrNameLst>
                                          <p:attrName>style.visibility</p:attrName>
                                        </p:attrNameLst>
                                      </p:cBhvr>
                                      <p:to>
                                        <p:strVal val="visible"/>
                                      </p:to>
                                    </p:set>
                                    <p:anim calcmode="lin" valueType="num">
                                      <p:cBhvr>
                                        <p:cTn id="7"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5099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5"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3E89ACC3-C371-4058-94A9-4114749F2F06}" type="slidenum">
              <a:rPr lang="en-US"/>
              <a:pPr algn="l">
                <a:defRPr/>
              </a:pPr>
              <a:t>19</a:t>
            </a:fld>
            <a:endParaRPr lang="en-US"/>
          </a:p>
        </p:txBody>
      </p:sp>
      <p:sp>
        <p:nvSpPr>
          <p:cNvPr id="509955" name="Rectangle 3"/>
          <p:cNvSpPr>
            <a:spLocks noGrp="1" noChangeArrowheads="1"/>
          </p:cNvSpPr>
          <p:nvPr>
            <p:ph type="body" idx="1"/>
          </p:nvPr>
        </p:nvSpPr>
        <p:spPr>
          <a:xfrm>
            <a:off x="228600" y="533400"/>
            <a:ext cx="8750300" cy="6096000"/>
          </a:xfrm>
        </p:spPr>
        <p:txBody>
          <a:bodyPr/>
          <a:lstStyle/>
          <a:p>
            <a:r>
              <a:rPr lang="en-US" smtClean="0"/>
              <a:t>Phòng Tư pháp: tham mưu, giúp UBND cấp huyện thực hiện </a:t>
            </a:r>
            <a:r>
              <a:rPr lang="en-US" b="1" smtClean="0">
                <a:solidFill>
                  <a:srgbClr val="FF0000"/>
                </a:solidFill>
              </a:rPr>
              <a:t>chức năng QLNN về:</a:t>
            </a:r>
            <a:r>
              <a:rPr lang="en-US" smtClean="0"/>
              <a:t> công tác xây dựng văn bản quy phạm pháp luật; kiểm tra, xử lý văn bản quy phạm pháp luật; phổ biến, giáo dục pháp luật; thi hành án dân sự; chứng thực; hộ tịch; trợ giúp pháp lý; hoà giải ở cơ sở và các công tác tư pháp khác.</a:t>
            </a: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509955">
                                            <p:txEl>
                                              <p:pRg st="0" end="0"/>
                                            </p:txEl>
                                          </p:spTgt>
                                        </p:tgtEl>
                                        <p:attrNameLst>
                                          <p:attrName>style.visibility</p:attrName>
                                        </p:attrNameLst>
                                      </p:cBhvr>
                                      <p:to>
                                        <p:strVal val="visible"/>
                                      </p:to>
                                    </p:set>
                                    <p:anim calcmode="lin" valueType="num">
                                      <p:cBhvr>
                                        <p:cTn id="7"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5099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5"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EC1ADA32-44EC-4966-84BD-10D6CAAC16D3}" type="slidenum">
              <a:rPr lang="en-US"/>
              <a:pPr algn="l">
                <a:defRPr/>
              </a:pPr>
              <a:t>2</a:t>
            </a:fld>
            <a:endParaRPr lang="en-US"/>
          </a:p>
        </p:txBody>
      </p:sp>
      <p:sp>
        <p:nvSpPr>
          <p:cNvPr id="509954" name="Rectangle 2"/>
          <p:cNvSpPr>
            <a:spLocks noGrp="1" noChangeArrowheads="1"/>
          </p:cNvSpPr>
          <p:nvPr>
            <p:ph type="title"/>
          </p:nvPr>
        </p:nvSpPr>
        <p:spPr>
          <a:xfrm>
            <a:off x="327025" y="234950"/>
            <a:ext cx="8435975" cy="984250"/>
          </a:xfrm>
        </p:spPr>
        <p:txBody>
          <a:bodyPr rtlCol="0">
            <a:normAutofit fontScale="90000"/>
          </a:bodyPr>
          <a:lstStyle/>
          <a:p>
            <a:pPr marL="342900" indent="-342900" eaLnBrk="1" fontAlgn="auto" hangingPunct="1">
              <a:spcBef>
                <a:spcPct val="20000"/>
              </a:spcBef>
              <a:spcAft>
                <a:spcPts val="0"/>
              </a:spcAft>
              <a:defRPr/>
            </a:pPr>
            <a:r>
              <a:rPr lang="en-US" sz="4000" b="1" dirty="0" smtClean="0">
                <a:solidFill>
                  <a:srgbClr val="FF0000"/>
                </a:solidFill>
              </a:rPr>
              <a:t>ĐỊNH BIÊN TRONG CƠ QUAN HÀNH CHÍNH NHÀ NƯỚC</a:t>
            </a:r>
            <a:endParaRPr lang="en-US" sz="3600" dirty="0">
              <a:solidFill>
                <a:srgbClr val="0000FF"/>
              </a:solidFill>
              <a:latin typeface="VNI-Aptima" pitchFamily="2" charset="0"/>
            </a:endParaRPr>
          </a:p>
        </p:txBody>
      </p:sp>
      <p:sp>
        <p:nvSpPr>
          <p:cNvPr id="509955" name="Rectangle 3"/>
          <p:cNvSpPr>
            <a:spLocks noGrp="1" noChangeArrowheads="1"/>
          </p:cNvSpPr>
          <p:nvPr>
            <p:ph type="body" idx="1"/>
          </p:nvPr>
        </p:nvSpPr>
        <p:spPr>
          <a:xfrm>
            <a:off x="228600" y="1371600"/>
            <a:ext cx="8750300" cy="5105400"/>
          </a:xfrm>
        </p:spPr>
        <p:txBody>
          <a:bodyPr rtlCol="0">
            <a:normAutofit fontScale="92500"/>
          </a:bodyPr>
          <a:lstStyle/>
          <a:p>
            <a:pPr eaLnBrk="1" fontAlgn="auto" hangingPunct="1">
              <a:spcAft>
                <a:spcPts val="0"/>
              </a:spcAft>
              <a:buFont typeface="Arial" pitchFamily="34" charset="0"/>
              <a:buNone/>
              <a:defRPr/>
            </a:pPr>
            <a:r>
              <a:rPr lang="en-US" sz="3600" b="1" dirty="0" err="1" smtClean="0"/>
              <a:t>Chương</a:t>
            </a:r>
            <a:r>
              <a:rPr lang="en-US" sz="3600" b="1" dirty="0" smtClean="0"/>
              <a:t> 1: </a:t>
            </a:r>
            <a:r>
              <a:rPr lang="en-US" sz="3600" b="1" dirty="0" err="1" smtClean="0"/>
              <a:t>Những</a:t>
            </a:r>
            <a:r>
              <a:rPr lang="en-US" sz="3600" b="1" dirty="0" smtClean="0"/>
              <a:t> </a:t>
            </a:r>
            <a:r>
              <a:rPr lang="en-US" sz="3600" b="1" dirty="0" err="1" smtClean="0"/>
              <a:t>vấn</a:t>
            </a:r>
            <a:r>
              <a:rPr lang="en-US" sz="3600" b="1" dirty="0" smtClean="0"/>
              <a:t> </a:t>
            </a:r>
            <a:r>
              <a:rPr lang="en-US" sz="3600" b="1" dirty="0" err="1" smtClean="0"/>
              <a:t>đề</a:t>
            </a:r>
            <a:r>
              <a:rPr lang="en-US" sz="3600" b="1" dirty="0" smtClean="0"/>
              <a:t> </a:t>
            </a:r>
            <a:r>
              <a:rPr lang="en-US" sz="3600" b="1" dirty="0" err="1" smtClean="0"/>
              <a:t>cơ</a:t>
            </a:r>
            <a:r>
              <a:rPr lang="en-US" sz="3600" b="1" dirty="0" smtClean="0"/>
              <a:t> </a:t>
            </a:r>
            <a:r>
              <a:rPr lang="en-US" sz="3600" b="1" dirty="0" err="1" smtClean="0"/>
              <a:t>bản</a:t>
            </a:r>
            <a:r>
              <a:rPr lang="en-US" sz="3600" b="1" dirty="0" smtClean="0"/>
              <a:t> </a:t>
            </a:r>
            <a:r>
              <a:rPr lang="en-US" sz="3600" b="1" dirty="0" err="1" smtClean="0"/>
              <a:t>về</a:t>
            </a:r>
            <a:r>
              <a:rPr lang="en-US" sz="3600" b="1" dirty="0" smtClean="0"/>
              <a:t> </a:t>
            </a:r>
            <a:r>
              <a:rPr lang="en-US" sz="3600" b="1" dirty="0" err="1" smtClean="0"/>
              <a:t>định</a:t>
            </a:r>
            <a:r>
              <a:rPr lang="en-US" sz="3600" b="1" dirty="0" smtClean="0"/>
              <a:t> </a:t>
            </a:r>
            <a:r>
              <a:rPr lang="en-US" sz="3600" b="1" dirty="0" err="1" smtClean="0"/>
              <a:t>biên</a:t>
            </a:r>
            <a:endParaRPr lang="en-US" sz="3600" dirty="0" smtClean="0"/>
          </a:p>
          <a:p>
            <a:pPr eaLnBrk="1" fontAlgn="auto" hangingPunct="1">
              <a:spcAft>
                <a:spcPts val="0"/>
              </a:spcAft>
              <a:buFont typeface="Arial" pitchFamily="34" charset="0"/>
              <a:buNone/>
              <a:defRPr/>
            </a:pPr>
            <a:r>
              <a:rPr lang="en-US" sz="3600" b="1" dirty="0" err="1" smtClean="0"/>
              <a:t>Chương</a:t>
            </a:r>
            <a:r>
              <a:rPr lang="en-US" sz="3600" b="1" dirty="0" smtClean="0"/>
              <a:t> 2: </a:t>
            </a:r>
            <a:r>
              <a:rPr lang="en-US" sz="3600" b="1" dirty="0" err="1" smtClean="0"/>
              <a:t>Phân</a:t>
            </a:r>
            <a:r>
              <a:rPr lang="en-US" sz="3600" b="1" dirty="0" smtClean="0"/>
              <a:t> </a:t>
            </a:r>
            <a:r>
              <a:rPr lang="en-US" sz="3600" b="1" dirty="0" err="1" smtClean="0"/>
              <a:t>tích</a:t>
            </a:r>
            <a:r>
              <a:rPr lang="en-US" sz="3600" b="1" dirty="0" smtClean="0"/>
              <a:t> </a:t>
            </a:r>
            <a:r>
              <a:rPr lang="en-US" sz="3600" b="1" dirty="0" err="1" smtClean="0"/>
              <a:t>định</a:t>
            </a:r>
            <a:r>
              <a:rPr lang="en-US" sz="3600" b="1" dirty="0" smtClean="0"/>
              <a:t> </a:t>
            </a:r>
            <a:r>
              <a:rPr lang="en-US" sz="3600" b="1" dirty="0" err="1" smtClean="0"/>
              <a:t>biên</a:t>
            </a:r>
            <a:endParaRPr lang="en-US" sz="3600" dirty="0" smtClean="0"/>
          </a:p>
          <a:p>
            <a:pPr eaLnBrk="1" fontAlgn="auto" hangingPunct="1">
              <a:spcAft>
                <a:spcPts val="0"/>
              </a:spcAft>
              <a:buFont typeface="Arial" pitchFamily="34" charset="0"/>
              <a:buNone/>
              <a:defRPr/>
            </a:pPr>
            <a:r>
              <a:rPr lang="en-US" sz="3600" b="1" dirty="0" err="1" smtClean="0"/>
              <a:t>Chương</a:t>
            </a:r>
            <a:r>
              <a:rPr lang="en-US" sz="3600" b="1" dirty="0" smtClean="0"/>
              <a:t> 3: </a:t>
            </a:r>
            <a:r>
              <a:rPr lang="en-US" sz="3600" b="1" dirty="0" err="1" smtClean="0"/>
              <a:t>Phương</a:t>
            </a:r>
            <a:r>
              <a:rPr lang="en-US" sz="3600" b="1" dirty="0" smtClean="0"/>
              <a:t> </a:t>
            </a:r>
            <a:r>
              <a:rPr lang="en-US" sz="3600" b="1" dirty="0" err="1" smtClean="0"/>
              <a:t>pháp</a:t>
            </a:r>
            <a:r>
              <a:rPr lang="en-US" sz="3600" b="1" dirty="0" smtClean="0"/>
              <a:t> </a:t>
            </a:r>
            <a:r>
              <a:rPr lang="en-US" sz="3600" b="1" dirty="0" err="1" smtClean="0"/>
              <a:t>luận</a:t>
            </a:r>
            <a:r>
              <a:rPr lang="en-US" sz="3600" b="1" dirty="0" smtClean="0"/>
              <a:t> </a:t>
            </a:r>
            <a:r>
              <a:rPr lang="en-US" sz="3600" b="1" dirty="0" err="1" smtClean="0"/>
              <a:t>xác</a:t>
            </a:r>
            <a:r>
              <a:rPr lang="en-US" sz="3600" b="1" dirty="0" smtClean="0"/>
              <a:t> </a:t>
            </a:r>
            <a:r>
              <a:rPr lang="en-US" sz="3600" b="1" dirty="0" err="1" smtClean="0"/>
              <a:t>định</a:t>
            </a:r>
            <a:r>
              <a:rPr lang="en-US" sz="3600" b="1" dirty="0" smtClean="0"/>
              <a:t> </a:t>
            </a:r>
            <a:r>
              <a:rPr lang="en-US" sz="3600" b="1" dirty="0" err="1" smtClean="0"/>
              <a:t>định</a:t>
            </a:r>
            <a:r>
              <a:rPr lang="en-US" sz="3600" b="1" dirty="0" smtClean="0"/>
              <a:t> </a:t>
            </a:r>
            <a:r>
              <a:rPr lang="en-US" sz="3600" b="1" dirty="0" err="1" smtClean="0"/>
              <a:t>biên</a:t>
            </a:r>
            <a:endParaRPr lang="en-US" sz="3600" dirty="0" smtClean="0"/>
          </a:p>
          <a:p>
            <a:pPr eaLnBrk="1" fontAlgn="auto" hangingPunct="1">
              <a:spcAft>
                <a:spcPts val="0"/>
              </a:spcAft>
              <a:buFont typeface="Arial" pitchFamily="34" charset="0"/>
              <a:buNone/>
              <a:defRPr/>
            </a:pPr>
            <a:r>
              <a:rPr lang="en-US" sz="3600" b="1" dirty="0" err="1" smtClean="0"/>
              <a:t>Chương</a:t>
            </a:r>
            <a:r>
              <a:rPr lang="en-US" sz="3600" b="1" dirty="0" smtClean="0"/>
              <a:t> 4: </a:t>
            </a:r>
            <a:r>
              <a:rPr lang="en-US" sz="3600" b="1" dirty="0" err="1" smtClean="0"/>
              <a:t>Hệ</a:t>
            </a:r>
            <a:r>
              <a:rPr lang="en-US" sz="3600" b="1" dirty="0" smtClean="0"/>
              <a:t> </a:t>
            </a:r>
            <a:r>
              <a:rPr lang="en-US" sz="3600" b="1" dirty="0" err="1" smtClean="0"/>
              <a:t>thống</a:t>
            </a:r>
            <a:r>
              <a:rPr lang="en-US" sz="3600" b="1" dirty="0" smtClean="0"/>
              <a:t> </a:t>
            </a:r>
            <a:r>
              <a:rPr lang="en-US" sz="3600" b="1" dirty="0" err="1" smtClean="0"/>
              <a:t>hóa</a:t>
            </a:r>
            <a:r>
              <a:rPr lang="en-US" sz="3600" b="1" dirty="0" smtClean="0"/>
              <a:t> </a:t>
            </a:r>
            <a:r>
              <a:rPr lang="en-US" sz="3600" b="1" dirty="0" err="1" smtClean="0"/>
              <a:t>quy</a:t>
            </a:r>
            <a:r>
              <a:rPr lang="en-US" sz="3600" b="1" dirty="0" smtClean="0"/>
              <a:t> </a:t>
            </a:r>
            <a:r>
              <a:rPr lang="en-US" sz="3600" b="1" dirty="0" err="1" smtClean="0"/>
              <a:t>trình</a:t>
            </a:r>
            <a:r>
              <a:rPr lang="en-US" sz="3600" b="1" dirty="0" smtClean="0"/>
              <a:t> </a:t>
            </a:r>
            <a:r>
              <a:rPr lang="en-US" sz="3600" b="1" dirty="0" err="1" smtClean="0"/>
              <a:t>định</a:t>
            </a:r>
            <a:r>
              <a:rPr lang="en-US" sz="3600" b="1" dirty="0" smtClean="0"/>
              <a:t> </a:t>
            </a:r>
            <a:r>
              <a:rPr lang="en-US" sz="3600" b="1" dirty="0" err="1" smtClean="0"/>
              <a:t>biên</a:t>
            </a:r>
            <a:endParaRPr lang="en-US" sz="3600" dirty="0" smtClean="0"/>
          </a:p>
          <a:p>
            <a:pPr eaLnBrk="1" fontAlgn="auto" hangingPunct="1">
              <a:spcAft>
                <a:spcPts val="0"/>
              </a:spcAft>
              <a:buFont typeface="Arial" pitchFamily="34" charset="0"/>
              <a:buNone/>
              <a:defRPr/>
            </a:pPr>
            <a:r>
              <a:rPr lang="en-US" sz="3600" b="1" dirty="0" err="1" smtClean="0"/>
              <a:t>Chương</a:t>
            </a:r>
            <a:r>
              <a:rPr lang="en-US" sz="3600" b="1" dirty="0" smtClean="0"/>
              <a:t> 5: </a:t>
            </a:r>
            <a:r>
              <a:rPr lang="en-US" sz="3600" b="1" dirty="0" err="1" smtClean="0"/>
              <a:t>Vận</a:t>
            </a:r>
            <a:r>
              <a:rPr lang="en-US" sz="3600" b="1" dirty="0" smtClean="0"/>
              <a:t> </a:t>
            </a:r>
            <a:r>
              <a:rPr lang="en-US" sz="3600" b="1" dirty="0" err="1" smtClean="0"/>
              <a:t>dụng</a:t>
            </a:r>
            <a:r>
              <a:rPr lang="en-US" sz="3600" b="1" dirty="0" smtClean="0"/>
              <a:t> </a:t>
            </a:r>
            <a:r>
              <a:rPr lang="en-US" sz="3600" b="1" dirty="0" err="1" smtClean="0"/>
              <a:t>khoa</a:t>
            </a:r>
            <a:r>
              <a:rPr lang="en-US" sz="3600" b="1" dirty="0" smtClean="0"/>
              <a:t> </a:t>
            </a:r>
            <a:r>
              <a:rPr lang="en-US" sz="3600" b="1" dirty="0" err="1" smtClean="0"/>
              <a:t>học</a:t>
            </a:r>
            <a:r>
              <a:rPr lang="en-US" sz="3600" b="1" dirty="0" smtClean="0"/>
              <a:t> </a:t>
            </a:r>
            <a:r>
              <a:rPr lang="en-US" sz="3600" b="1" dirty="0" err="1" smtClean="0"/>
              <a:t>định</a:t>
            </a:r>
            <a:r>
              <a:rPr lang="en-US" sz="3600" b="1" dirty="0" smtClean="0"/>
              <a:t> </a:t>
            </a:r>
            <a:r>
              <a:rPr lang="en-US" sz="3600" b="1" dirty="0" err="1" smtClean="0"/>
              <a:t>biên</a:t>
            </a:r>
            <a:r>
              <a:rPr lang="en-US" sz="3600" b="1" dirty="0" smtClean="0"/>
              <a:t> </a:t>
            </a:r>
            <a:r>
              <a:rPr lang="en-US" sz="3600" b="1" dirty="0" err="1" smtClean="0"/>
              <a:t>trong</a:t>
            </a:r>
            <a:r>
              <a:rPr lang="en-US" sz="3600" b="1" dirty="0" smtClean="0"/>
              <a:t> </a:t>
            </a:r>
            <a:r>
              <a:rPr lang="en-US" sz="3600" b="1" dirty="0" err="1" smtClean="0"/>
              <a:t>quản</a:t>
            </a:r>
            <a:r>
              <a:rPr lang="en-US" sz="3600" b="1" dirty="0" smtClean="0"/>
              <a:t> </a:t>
            </a:r>
            <a:r>
              <a:rPr lang="en-US" sz="3600" b="1" dirty="0" err="1" smtClean="0"/>
              <a:t>lý</a:t>
            </a:r>
            <a:r>
              <a:rPr lang="en-US" sz="3600" b="1" dirty="0" smtClean="0"/>
              <a:t> </a:t>
            </a:r>
            <a:r>
              <a:rPr lang="en-US" sz="3600" b="1" dirty="0" err="1" smtClean="0"/>
              <a:t>và</a:t>
            </a:r>
            <a:r>
              <a:rPr lang="en-US" sz="3600" b="1" dirty="0" smtClean="0"/>
              <a:t> </a:t>
            </a:r>
            <a:r>
              <a:rPr lang="en-US" sz="3600" b="1" dirty="0" err="1" smtClean="0"/>
              <a:t>phát</a:t>
            </a:r>
            <a:r>
              <a:rPr lang="en-US" sz="3600" b="1" dirty="0" smtClean="0"/>
              <a:t> </a:t>
            </a:r>
            <a:r>
              <a:rPr lang="en-US" sz="3600" b="1" dirty="0" err="1" smtClean="0"/>
              <a:t>triển</a:t>
            </a:r>
            <a:r>
              <a:rPr lang="en-US" sz="3600" b="1" dirty="0" smtClean="0"/>
              <a:t> </a:t>
            </a:r>
            <a:r>
              <a:rPr lang="en-US" sz="3600" b="1" dirty="0" err="1" smtClean="0"/>
              <a:t>tổ</a:t>
            </a:r>
            <a:r>
              <a:rPr lang="en-US" sz="3600" b="1" dirty="0" smtClean="0"/>
              <a:t> </a:t>
            </a:r>
            <a:r>
              <a:rPr lang="en-US" sz="3600" b="1" dirty="0" err="1" smtClean="0"/>
              <a:t>chức</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09954"/>
                                        </p:tgtEl>
                                        <p:attrNameLst>
                                          <p:attrName>style.visibility</p:attrName>
                                        </p:attrNameLst>
                                      </p:cBhvr>
                                      <p:to>
                                        <p:strVal val="visible"/>
                                      </p:to>
                                    </p:set>
                                    <p:anim calcmode="lin" valueType="num">
                                      <p:cBhvr>
                                        <p:cTn id="7" dur="500" fill="hold"/>
                                        <p:tgtEl>
                                          <p:spTgt spid="509954"/>
                                        </p:tgtEl>
                                        <p:attrNameLst>
                                          <p:attrName>ppt_w</p:attrName>
                                        </p:attrNameLst>
                                      </p:cBhvr>
                                      <p:tavLst>
                                        <p:tav tm="0">
                                          <p:val>
                                            <p:fltVal val="0"/>
                                          </p:val>
                                        </p:tav>
                                        <p:tav tm="100000">
                                          <p:val>
                                            <p:strVal val="#ppt_w"/>
                                          </p:val>
                                        </p:tav>
                                      </p:tavLst>
                                    </p:anim>
                                    <p:anim calcmode="lin" valueType="num">
                                      <p:cBhvr>
                                        <p:cTn id="8" dur="500" fill="hold"/>
                                        <p:tgtEl>
                                          <p:spTgt spid="509954"/>
                                        </p:tgtEl>
                                        <p:attrNameLst>
                                          <p:attrName>ppt_h</p:attrName>
                                        </p:attrNameLst>
                                      </p:cBhvr>
                                      <p:tavLst>
                                        <p:tav tm="0">
                                          <p:val>
                                            <p:fltVal val="0"/>
                                          </p:val>
                                        </p:tav>
                                        <p:tav tm="100000">
                                          <p:val>
                                            <p:strVal val="#ppt_h"/>
                                          </p:val>
                                        </p:tav>
                                      </p:tavLst>
                                    </p:anim>
                                    <p:anim calcmode="lin" valueType="num">
                                      <p:cBhvr>
                                        <p:cTn id="9" dur="500" fill="hold"/>
                                        <p:tgtEl>
                                          <p:spTgt spid="509954"/>
                                        </p:tgtEl>
                                        <p:attrNameLst>
                                          <p:attrName>style.rotation</p:attrName>
                                        </p:attrNameLst>
                                      </p:cBhvr>
                                      <p:tavLst>
                                        <p:tav tm="0">
                                          <p:val>
                                            <p:fltVal val="360"/>
                                          </p:val>
                                        </p:tav>
                                        <p:tav tm="100000">
                                          <p:val>
                                            <p:fltVal val="0"/>
                                          </p:val>
                                        </p:tav>
                                      </p:tavLst>
                                    </p:anim>
                                    <p:animEffect transition="in" filter="fade">
                                      <p:cBhvr>
                                        <p:cTn id="10" dur="500"/>
                                        <p:tgtEl>
                                          <p:spTgt spid="50995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09955">
                                            <p:txEl>
                                              <p:pRg st="0" end="0"/>
                                            </p:txEl>
                                          </p:spTgt>
                                        </p:tgtEl>
                                        <p:attrNameLst>
                                          <p:attrName>style.visibility</p:attrName>
                                        </p:attrNameLst>
                                      </p:cBhvr>
                                      <p:to>
                                        <p:strVal val="visible"/>
                                      </p:to>
                                    </p:set>
                                    <p:anim calcmode="lin" valueType="num">
                                      <p:cBhvr>
                                        <p:cTn id="15"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50995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509955">
                                            <p:txEl>
                                              <p:pRg st="1" end="1"/>
                                            </p:txEl>
                                          </p:spTgt>
                                        </p:tgtEl>
                                        <p:attrNameLst>
                                          <p:attrName>style.visibility</p:attrName>
                                        </p:attrNameLst>
                                      </p:cBhvr>
                                      <p:to>
                                        <p:strVal val="visible"/>
                                      </p:to>
                                    </p:set>
                                    <p:anim calcmode="lin" valueType="num">
                                      <p:cBhvr>
                                        <p:cTn id="23" dur="500" fill="hold"/>
                                        <p:tgtEl>
                                          <p:spTgt spid="50995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50995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50995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50995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509955">
                                            <p:txEl>
                                              <p:pRg st="2" end="2"/>
                                            </p:txEl>
                                          </p:spTgt>
                                        </p:tgtEl>
                                        <p:attrNameLst>
                                          <p:attrName>style.visibility</p:attrName>
                                        </p:attrNameLst>
                                      </p:cBhvr>
                                      <p:to>
                                        <p:strVal val="visible"/>
                                      </p:to>
                                    </p:set>
                                    <p:anim calcmode="lin" valueType="num">
                                      <p:cBhvr>
                                        <p:cTn id="31" dur="500" fill="hold"/>
                                        <p:tgtEl>
                                          <p:spTgt spid="50995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50995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50995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50995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509955">
                                            <p:txEl>
                                              <p:pRg st="3" end="3"/>
                                            </p:txEl>
                                          </p:spTgt>
                                        </p:tgtEl>
                                        <p:attrNameLst>
                                          <p:attrName>style.visibility</p:attrName>
                                        </p:attrNameLst>
                                      </p:cBhvr>
                                      <p:to>
                                        <p:strVal val="visible"/>
                                      </p:to>
                                    </p:set>
                                    <p:anim calcmode="lin" valueType="num">
                                      <p:cBhvr>
                                        <p:cTn id="39" dur="500" fill="hold"/>
                                        <p:tgtEl>
                                          <p:spTgt spid="50995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509955">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509955">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5099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4" grpId="0"/>
      <p:bldP spid="509955"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82D5BF6D-593E-4554-93AB-9363B4C0402A}" type="slidenum">
              <a:rPr lang="en-US"/>
              <a:pPr algn="l">
                <a:defRPr/>
              </a:pPr>
              <a:t>20</a:t>
            </a:fld>
            <a:endParaRPr lang="en-US"/>
          </a:p>
        </p:txBody>
      </p:sp>
      <p:sp>
        <p:nvSpPr>
          <p:cNvPr id="509954" name="Rectangle 2"/>
          <p:cNvSpPr>
            <a:spLocks noGrp="1" noChangeArrowheads="1"/>
          </p:cNvSpPr>
          <p:nvPr>
            <p:ph type="title"/>
          </p:nvPr>
        </p:nvSpPr>
        <p:spPr>
          <a:xfrm>
            <a:off x="327025" y="234950"/>
            <a:ext cx="8435975" cy="1289050"/>
          </a:xfrm>
        </p:spPr>
        <p:txBody>
          <a:bodyPr/>
          <a:lstStyle/>
          <a:p>
            <a:pPr eaLnBrk="1" hangingPunct="1"/>
            <a:r>
              <a:rPr lang="en-US" sz="3600" b="1" smtClean="0"/>
              <a:t>1.2.2. Xác định/lựa chọn cơ cấu tổ chức (định cơ cấu tổ chức, cơ quan)</a:t>
            </a:r>
            <a:endParaRPr lang="en-US" sz="3600" smtClean="0"/>
          </a:p>
        </p:txBody>
      </p:sp>
      <p:sp>
        <p:nvSpPr>
          <p:cNvPr id="509955" name="Rectangle 3"/>
          <p:cNvSpPr>
            <a:spLocks noGrp="1" noChangeArrowheads="1"/>
          </p:cNvSpPr>
          <p:nvPr>
            <p:ph type="body" idx="1"/>
          </p:nvPr>
        </p:nvSpPr>
        <p:spPr>
          <a:xfrm>
            <a:off x="355600" y="1828800"/>
            <a:ext cx="8623300" cy="4648200"/>
          </a:xfrm>
        </p:spPr>
        <p:txBody>
          <a:bodyPr/>
          <a:lstStyle/>
          <a:p>
            <a:pPr eaLnBrk="1" hangingPunct="1"/>
            <a:r>
              <a:rPr lang="en-US" sz="3600" b="1" smtClean="0"/>
              <a:t>Chọn mô hình cơ cấu tổ chức nào?</a:t>
            </a:r>
            <a:endParaRPr lang="en-US" sz="3600" smtClean="0"/>
          </a:p>
          <a:p>
            <a:pPr eaLnBrk="1" hangingPunct="1"/>
            <a:r>
              <a:rPr lang="en-US" sz="3600" b="1" smtClean="0"/>
              <a:t>Tầm hạn quản lý (bao nhiêu phòng, ban, tổ, đội…).</a:t>
            </a:r>
          </a:p>
          <a:p>
            <a:pPr eaLnBrk="1" hangingPunct="1"/>
            <a:r>
              <a:rPr lang="en-US" sz="3600" b="1" smtClean="0"/>
              <a:t>Cấp quản lý (bao nhiêu cấp).</a:t>
            </a:r>
            <a:endParaRPr lang="en-US" sz="3600" smtClean="0">
              <a:solidFill>
                <a:srgbClr val="3333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09954"/>
                                        </p:tgtEl>
                                        <p:attrNameLst>
                                          <p:attrName>style.visibility</p:attrName>
                                        </p:attrNameLst>
                                      </p:cBhvr>
                                      <p:to>
                                        <p:strVal val="visible"/>
                                      </p:to>
                                    </p:set>
                                    <p:anim calcmode="lin" valueType="num">
                                      <p:cBhvr>
                                        <p:cTn id="7" dur="500" fill="hold"/>
                                        <p:tgtEl>
                                          <p:spTgt spid="509954"/>
                                        </p:tgtEl>
                                        <p:attrNameLst>
                                          <p:attrName>ppt_w</p:attrName>
                                        </p:attrNameLst>
                                      </p:cBhvr>
                                      <p:tavLst>
                                        <p:tav tm="0">
                                          <p:val>
                                            <p:fltVal val="0"/>
                                          </p:val>
                                        </p:tav>
                                        <p:tav tm="100000">
                                          <p:val>
                                            <p:strVal val="#ppt_w"/>
                                          </p:val>
                                        </p:tav>
                                      </p:tavLst>
                                    </p:anim>
                                    <p:anim calcmode="lin" valueType="num">
                                      <p:cBhvr>
                                        <p:cTn id="8" dur="500" fill="hold"/>
                                        <p:tgtEl>
                                          <p:spTgt spid="509954"/>
                                        </p:tgtEl>
                                        <p:attrNameLst>
                                          <p:attrName>ppt_h</p:attrName>
                                        </p:attrNameLst>
                                      </p:cBhvr>
                                      <p:tavLst>
                                        <p:tav tm="0">
                                          <p:val>
                                            <p:fltVal val="0"/>
                                          </p:val>
                                        </p:tav>
                                        <p:tav tm="100000">
                                          <p:val>
                                            <p:strVal val="#ppt_h"/>
                                          </p:val>
                                        </p:tav>
                                      </p:tavLst>
                                    </p:anim>
                                    <p:anim calcmode="lin" valueType="num">
                                      <p:cBhvr>
                                        <p:cTn id="9" dur="500" fill="hold"/>
                                        <p:tgtEl>
                                          <p:spTgt spid="509954"/>
                                        </p:tgtEl>
                                        <p:attrNameLst>
                                          <p:attrName>style.rotation</p:attrName>
                                        </p:attrNameLst>
                                      </p:cBhvr>
                                      <p:tavLst>
                                        <p:tav tm="0">
                                          <p:val>
                                            <p:fltVal val="360"/>
                                          </p:val>
                                        </p:tav>
                                        <p:tav tm="100000">
                                          <p:val>
                                            <p:fltVal val="0"/>
                                          </p:val>
                                        </p:tav>
                                      </p:tavLst>
                                    </p:anim>
                                    <p:animEffect transition="in" filter="fade">
                                      <p:cBhvr>
                                        <p:cTn id="10" dur="500"/>
                                        <p:tgtEl>
                                          <p:spTgt spid="50995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09955">
                                            <p:txEl>
                                              <p:pRg st="0" end="0"/>
                                            </p:txEl>
                                          </p:spTgt>
                                        </p:tgtEl>
                                        <p:attrNameLst>
                                          <p:attrName>style.visibility</p:attrName>
                                        </p:attrNameLst>
                                      </p:cBhvr>
                                      <p:to>
                                        <p:strVal val="visible"/>
                                      </p:to>
                                    </p:set>
                                    <p:anim calcmode="lin" valueType="num">
                                      <p:cBhvr>
                                        <p:cTn id="15"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50995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509955">
                                            <p:txEl>
                                              <p:pRg st="1" end="1"/>
                                            </p:txEl>
                                          </p:spTgt>
                                        </p:tgtEl>
                                        <p:attrNameLst>
                                          <p:attrName>style.visibility</p:attrName>
                                        </p:attrNameLst>
                                      </p:cBhvr>
                                      <p:to>
                                        <p:strVal val="visible"/>
                                      </p:to>
                                    </p:set>
                                    <p:anim calcmode="lin" valueType="num">
                                      <p:cBhvr>
                                        <p:cTn id="23" dur="500" fill="hold"/>
                                        <p:tgtEl>
                                          <p:spTgt spid="50995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50995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50995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50995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509955">
                                            <p:txEl>
                                              <p:pRg st="2" end="2"/>
                                            </p:txEl>
                                          </p:spTgt>
                                        </p:tgtEl>
                                        <p:attrNameLst>
                                          <p:attrName>style.visibility</p:attrName>
                                        </p:attrNameLst>
                                      </p:cBhvr>
                                      <p:to>
                                        <p:strVal val="visible"/>
                                      </p:to>
                                    </p:set>
                                    <p:anim calcmode="lin" valueType="num">
                                      <p:cBhvr>
                                        <p:cTn id="31" dur="500" fill="hold"/>
                                        <p:tgtEl>
                                          <p:spTgt spid="50995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50995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50995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5099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4" grpId="0"/>
      <p:bldP spid="509955"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CC4BCEB4-B229-4A24-BF4C-C3E4F8F4EB58}" type="slidenum">
              <a:rPr lang="en-US"/>
              <a:pPr algn="l">
                <a:defRPr/>
              </a:pPr>
              <a:t>21</a:t>
            </a:fld>
            <a:endParaRPr lang="en-US"/>
          </a:p>
        </p:txBody>
      </p:sp>
      <p:sp>
        <p:nvSpPr>
          <p:cNvPr id="509954" name="Rectangle 2"/>
          <p:cNvSpPr>
            <a:spLocks noGrp="1" noChangeArrowheads="1"/>
          </p:cNvSpPr>
          <p:nvPr>
            <p:ph type="title"/>
          </p:nvPr>
        </p:nvSpPr>
        <p:spPr>
          <a:xfrm>
            <a:off x="327025" y="234950"/>
            <a:ext cx="8435975" cy="984250"/>
          </a:xfrm>
        </p:spPr>
        <p:txBody>
          <a:bodyPr/>
          <a:lstStyle/>
          <a:p>
            <a:pPr eaLnBrk="1" hangingPunct="1"/>
            <a:r>
              <a:rPr lang="en-US" sz="3600" b="1" smtClean="0">
                <a:solidFill>
                  <a:srgbClr val="3333FF"/>
                </a:solidFill>
              </a:rPr>
              <a:t>Các loại cơ cấu tổ chức</a:t>
            </a:r>
            <a:endParaRPr lang="en-US" sz="3600" smtClean="0">
              <a:solidFill>
                <a:srgbClr val="3333FF"/>
              </a:solidFill>
            </a:endParaRPr>
          </a:p>
        </p:txBody>
      </p:sp>
      <p:sp>
        <p:nvSpPr>
          <p:cNvPr id="509955" name="Rectangle 3"/>
          <p:cNvSpPr>
            <a:spLocks noGrp="1" noChangeArrowheads="1"/>
          </p:cNvSpPr>
          <p:nvPr>
            <p:ph type="body" idx="1"/>
          </p:nvPr>
        </p:nvSpPr>
        <p:spPr>
          <a:xfrm>
            <a:off x="355600" y="1371600"/>
            <a:ext cx="8623300" cy="5105400"/>
          </a:xfrm>
        </p:spPr>
        <p:txBody>
          <a:bodyPr/>
          <a:lstStyle/>
          <a:p>
            <a:pPr eaLnBrk="1" hangingPunct="1"/>
            <a:r>
              <a:rPr lang="en-US" sz="3600" b="1" smtClean="0"/>
              <a:t>Cơ cấu tổ chức trực tuyến </a:t>
            </a:r>
            <a:endParaRPr lang="en-US" sz="3600" smtClean="0"/>
          </a:p>
          <a:p>
            <a:pPr eaLnBrk="1" hangingPunct="1"/>
            <a:r>
              <a:rPr lang="en-US" sz="3600" b="1" smtClean="0"/>
              <a:t>Cơ cấu tổ chức trực tuyến tham mưu </a:t>
            </a:r>
            <a:endParaRPr lang="en-US" sz="3600" smtClean="0"/>
          </a:p>
          <a:p>
            <a:pPr eaLnBrk="1" hangingPunct="1"/>
            <a:r>
              <a:rPr lang="en-US" sz="3600" b="1" smtClean="0"/>
              <a:t>Cơ cấu tổ chức chức năng</a:t>
            </a:r>
            <a:endParaRPr lang="en-US" sz="3600" smtClean="0"/>
          </a:p>
          <a:p>
            <a:pPr eaLnBrk="1" hangingPunct="1"/>
            <a:r>
              <a:rPr lang="en-US" sz="3600" b="1" smtClean="0"/>
              <a:t>Cơ cấu tổ chức trực tuyến chức năng </a:t>
            </a:r>
            <a:endParaRPr lang="en-US" sz="3600" smtClean="0"/>
          </a:p>
          <a:p>
            <a:pPr eaLnBrk="1" hangingPunct="1"/>
            <a:r>
              <a:rPr lang="en-US" sz="3600" b="1" smtClean="0"/>
              <a:t>Cơ cấu tổ chức ma trận</a:t>
            </a:r>
            <a:endParaRPr lang="en-US" sz="3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09954"/>
                                        </p:tgtEl>
                                        <p:attrNameLst>
                                          <p:attrName>style.visibility</p:attrName>
                                        </p:attrNameLst>
                                      </p:cBhvr>
                                      <p:to>
                                        <p:strVal val="visible"/>
                                      </p:to>
                                    </p:set>
                                    <p:anim calcmode="lin" valueType="num">
                                      <p:cBhvr>
                                        <p:cTn id="7" dur="500" fill="hold"/>
                                        <p:tgtEl>
                                          <p:spTgt spid="509954"/>
                                        </p:tgtEl>
                                        <p:attrNameLst>
                                          <p:attrName>ppt_w</p:attrName>
                                        </p:attrNameLst>
                                      </p:cBhvr>
                                      <p:tavLst>
                                        <p:tav tm="0">
                                          <p:val>
                                            <p:fltVal val="0"/>
                                          </p:val>
                                        </p:tav>
                                        <p:tav tm="100000">
                                          <p:val>
                                            <p:strVal val="#ppt_w"/>
                                          </p:val>
                                        </p:tav>
                                      </p:tavLst>
                                    </p:anim>
                                    <p:anim calcmode="lin" valueType="num">
                                      <p:cBhvr>
                                        <p:cTn id="8" dur="500" fill="hold"/>
                                        <p:tgtEl>
                                          <p:spTgt spid="509954"/>
                                        </p:tgtEl>
                                        <p:attrNameLst>
                                          <p:attrName>ppt_h</p:attrName>
                                        </p:attrNameLst>
                                      </p:cBhvr>
                                      <p:tavLst>
                                        <p:tav tm="0">
                                          <p:val>
                                            <p:fltVal val="0"/>
                                          </p:val>
                                        </p:tav>
                                        <p:tav tm="100000">
                                          <p:val>
                                            <p:strVal val="#ppt_h"/>
                                          </p:val>
                                        </p:tav>
                                      </p:tavLst>
                                    </p:anim>
                                    <p:anim calcmode="lin" valueType="num">
                                      <p:cBhvr>
                                        <p:cTn id="9" dur="500" fill="hold"/>
                                        <p:tgtEl>
                                          <p:spTgt spid="509954"/>
                                        </p:tgtEl>
                                        <p:attrNameLst>
                                          <p:attrName>style.rotation</p:attrName>
                                        </p:attrNameLst>
                                      </p:cBhvr>
                                      <p:tavLst>
                                        <p:tav tm="0">
                                          <p:val>
                                            <p:fltVal val="360"/>
                                          </p:val>
                                        </p:tav>
                                        <p:tav tm="100000">
                                          <p:val>
                                            <p:fltVal val="0"/>
                                          </p:val>
                                        </p:tav>
                                      </p:tavLst>
                                    </p:anim>
                                    <p:animEffect transition="in" filter="fade">
                                      <p:cBhvr>
                                        <p:cTn id="10" dur="500"/>
                                        <p:tgtEl>
                                          <p:spTgt spid="50995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09955">
                                            <p:txEl>
                                              <p:pRg st="0" end="0"/>
                                            </p:txEl>
                                          </p:spTgt>
                                        </p:tgtEl>
                                        <p:attrNameLst>
                                          <p:attrName>style.visibility</p:attrName>
                                        </p:attrNameLst>
                                      </p:cBhvr>
                                      <p:to>
                                        <p:strVal val="visible"/>
                                      </p:to>
                                    </p:set>
                                    <p:anim calcmode="lin" valueType="num">
                                      <p:cBhvr>
                                        <p:cTn id="15"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50995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509955">
                                            <p:txEl>
                                              <p:pRg st="1" end="1"/>
                                            </p:txEl>
                                          </p:spTgt>
                                        </p:tgtEl>
                                        <p:attrNameLst>
                                          <p:attrName>style.visibility</p:attrName>
                                        </p:attrNameLst>
                                      </p:cBhvr>
                                      <p:to>
                                        <p:strVal val="visible"/>
                                      </p:to>
                                    </p:set>
                                    <p:anim calcmode="lin" valueType="num">
                                      <p:cBhvr>
                                        <p:cTn id="23" dur="500" fill="hold"/>
                                        <p:tgtEl>
                                          <p:spTgt spid="50995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50995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50995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50995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509955">
                                            <p:txEl>
                                              <p:pRg st="2" end="2"/>
                                            </p:txEl>
                                          </p:spTgt>
                                        </p:tgtEl>
                                        <p:attrNameLst>
                                          <p:attrName>style.visibility</p:attrName>
                                        </p:attrNameLst>
                                      </p:cBhvr>
                                      <p:to>
                                        <p:strVal val="visible"/>
                                      </p:to>
                                    </p:set>
                                    <p:anim calcmode="lin" valueType="num">
                                      <p:cBhvr>
                                        <p:cTn id="31" dur="500" fill="hold"/>
                                        <p:tgtEl>
                                          <p:spTgt spid="50995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50995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50995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50995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509955">
                                            <p:txEl>
                                              <p:pRg st="3" end="3"/>
                                            </p:txEl>
                                          </p:spTgt>
                                        </p:tgtEl>
                                        <p:attrNameLst>
                                          <p:attrName>style.visibility</p:attrName>
                                        </p:attrNameLst>
                                      </p:cBhvr>
                                      <p:to>
                                        <p:strVal val="visible"/>
                                      </p:to>
                                    </p:set>
                                    <p:anim calcmode="lin" valueType="num">
                                      <p:cBhvr>
                                        <p:cTn id="39" dur="500" fill="hold"/>
                                        <p:tgtEl>
                                          <p:spTgt spid="50995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509955">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509955">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509955">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509955">
                                            <p:txEl>
                                              <p:pRg st="4" end="4"/>
                                            </p:txEl>
                                          </p:spTgt>
                                        </p:tgtEl>
                                        <p:attrNameLst>
                                          <p:attrName>style.visibility</p:attrName>
                                        </p:attrNameLst>
                                      </p:cBhvr>
                                      <p:to>
                                        <p:strVal val="visible"/>
                                      </p:to>
                                    </p:set>
                                    <p:anim calcmode="lin" valueType="num">
                                      <p:cBhvr>
                                        <p:cTn id="47" dur="500" fill="hold"/>
                                        <p:tgtEl>
                                          <p:spTgt spid="509955">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509955">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509955">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5099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4" grpId="0"/>
      <p:bldP spid="50995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Date Placeholder 3"/>
          <p:cNvSpPr>
            <a:spLocks noGrp="1"/>
          </p:cNvSpPr>
          <p:nvPr>
            <p:ph type="dt" sz="quarter" idx="10"/>
          </p:nvPr>
        </p:nvSpPr>
        <p:spPr/>
        <p:txBody>
          <a:bodyPr/>
          <a:lstStyle/>
          <a:p>
            <a:pPr>
              <a:defRPr/>
            </a:pPr>
            <a:fld id="{980094AD-C365-4A71-AAFE-6C2E0E2BAA9F}" type="datetime1">
              <a:rPr lang="en-US" smtClean="0"/>
              <a:pPr>
                <a:defRPr/>
              </a:pPr>
              <a:t>02/03/2014</a:t>
            </a:fld>
            <a:endParaRPr lang="en-US" smtClean="0"/>
          </a:p>
        </p:txBody>
      </p:sp>
      <p:sp>
        <p:nvSpPr>
          <p:cNvPr id="65539" name="Footer Placeholder 4"/>
          <p:cNvSpPr>
            <a:spLocks noGrp="1"/>
          </p:cNvSpPr>
          <p:nvPr>
            <p:ph type="ftr" sz="quarter" idx="11"/>
          </p:nvPr>
        </p:nvSpPr>
        <p:spPr/>
        <p:txBody>
          <a:bodyPr/>
          <a:lstStyle/>
          <a:p>
            <a:pPr>
              <a:defRPr/>
            </a:pPr>
            <a:r>
              <a:rPr lang="en-US" smtClean="0"/>
              <a:t>ThS. Nguyễn Xuân Tiến</a:t>
            </a:r>
          </a:p>
        </p:txBody>
      </p:sp>
      <p:sp>
        <p:nvSpPr>
          <p:cNvPr id="65540" name="Slide Number Placeholder 5"/>
          <p:cNvSpPr>
            <a:spLocks noGrp="1"/>
          </p:cNvSpPr>
          <p:nvPr>
            <p:ph type="sldNum" sz="quarter" idx="12"/>
          </p:nvPr>
        </p:nvSpPr>
        <p:spPr/>
        <p:txBody>
          <a:bodyPr/>
          <a:lstStyle/>
          <a:p>
            <a:pPr>
              <a:defRPr/>
            </a:pPr>
            <a:fld id="{F727E6D7-BF28-4AFD-B678-9F69419168EE}" type="slidenum">
              <a:rPr lang="en-US" smtClean="0"/>
              <a:pPr>
                <a:defRPr/>
              </a:pPr>
              <a:t>22</a:t>
            </a:fld>
            <a:endParaRPr lang="en-US" smtClean="0"/>
          </a:p>
        </p:txBody>
      </p:sp>
      <p:sp>
        <p:nvSpPr>
          <p:cNvPr id="24581" name="Rectangle 2"/>
          <p:cNvSpPr>
            <a:spLocks noGrp="1" noChangeArrowheads="1"/>
          </p:cNvSpPr>
          <p:nvPr>
            <p:ph type="title"/>
          </p:nvPr>
        </p:nvSpPr>
        <p:spPr>
          <a:xfrm>
            <a:off x="215900" y="260350"/>
            <a:ext cx="8561388" cy="736600"/>
          </a:xfrm>
        </p:spPr>
        <p:txBody>
          <a:bodyPr/>
          <a:lstStyle/>
          <a:p>
            <a:pPr eaLnBrk="1" hangingPunct="1"/>
            <a:r>
              <a:rPr lang="en-US" b="1" smtClean="0">
                <a:solidFill>
                  <a:schemeClr val="accent2"/>
                </a:solidFill>
              </a:rPr>
              <a:t>Mô hình hoá cơ cấu trực tuyến</a:t>
            </a:r>
          </a:p>
        </p:txBody>
      </p:sp>
      <p:grpSp>
        <p:nvGrpSpPr>
          <p:cNvPr id="24582" name="Group 20"/>
          <p:cNvGrpSpPr>
            <a:grpSpLocks/>
          </p:cNvGrpSpPr>
          <p:nvPr/>
        </p:nvGrpSpPr>
        <p:grpSpPr bwMode="auto">
          <a:xfrm>
            <a:off x="457200" y="1765300"/>
            <a:ext cx="8153400" cy="4419600"/>
            <a:chOff x="288" y="720"/>
            <a:chExt cx="5136" cy="2784"/>
          </a:xfrm>
        </p:grpSpPr>
        <p:sp>
          <p:nvSpPr>
            <p:cNvPr id="24583" name="Rectangle 3"/>
            <p:cNvSpPr>
              <a:spLocks noChangeArrowheads="1"/>
            </p:cNvSpPr>
            <p:nvPr/>
          </p:nvSpPr>
          <p:spPr bwMode="auto">
            <a:xfrm>
              <a:off x="2400" y="720"/>
              <a:ext cx="960" cy="384"/>
            </a:xfrm>
            <a:prstGeom prst="rect">
              <a:avLst/>
            </a:prstGeom>
            <a:solidFill>
              <a:srgbClr val="FF3300"/>
            </a:solidFill>
            <a:ln w="38100">
              <a:solidFill>
                <a:schemeClr val="tx1"/>
              </a:solidFill>
              <a:miter lim="800000"/>
              <a:headEnd/>
              <a:tailEnd/>
            </a:ln>
          </p:spPr>
          <p:txBody>
            <a:bodyPr wrap="none" anchor="ctr"/>
            <a:lstStyle/>
            <a:p>
              <a:pPr algn="ctr"/>
              <a:endParaRPr lang="vi-VN" sz="3600">
                <a:solidFill>
                  <a:srgbClr val="FF0000"/>
                </a:solidFill>
                <a:latin typeface="VNI-Times" pitchFamily="2" charset="0"/>
              </a:endParaRPr>
            </a:p>
          </p:txBody>
        </p:sp>
        <p:sp>
          <p:nvSpPr>
            <p:cNvPr id="24584" name="Rectangle 4"/>
            <p:cNvSpPr>
              <a:spLocks noChangeArrowheads="1"/>
            </p:cNvSpPr>
            <p:nvPr/>
          </p:nvSpPr>
          <p:spPr bwMode="auto">
            <a:xfrm>
              <a:off x="1041" y="1621"/>
              <a:ext cx="960" cy="384"/>
            </a:xfrm>
            <a:prstGeom prst="rect">
              <a:avLst/>
            </a:prstGeom>
            <a:solidFill>
              <a:srgbClr val="FFFF00"/>
            </a:solidFill>
            <a:ln w="38100">
              <a:solidFill>
                <a:schemeClr val="tx1"/>
              </a:solidFill>
              <a:miter lim="800000"/>
              <a:headEnd/>
              <a:tailEnd/>
            </a:ln>
          </p:spPr>
          <p:txBody>
            <a:bodyPr wrap="none" anchor="ctr"/>
            <a:lstStyle/>
            <a:p>
              <a:pPr algn="ctr"/>
              <a:endParaRPr lang="vi-VN" sz="3600">
                <a:solidFill>
                  <a:srgbClr val="FF0000"/>
                </a:solidFill>
                <a:latin typeface="VNI-Times" pitchFamily="2" charset="0"/>
              </a:endParaRPr>
            </a:p>
          </p:txBody>
        </p:sp>
        <p:sp>
          <p:nvSpPr>
            <p:cNvPr id="24585" name="Rectangle 5"/>
            <p:cNvSpPr>
              <a:spLocks noChangeArrowheads="1"/>
            </p:cNvSpPr>
            <p:nvPr/>
          </p:nvSpPr>
          <p:spPr bwMode="auto">
            <a:xfrm>
              <a:off x="288" y="3120"/>
              <a:ext cx="624" cy="384"/>
            </a:xfrm>
            <a:prstGeom prst="rect">
              <a:avLst/>
            </a:prstGeom>
            <a:solidFill>
              <a:schemeClr val="accent1"/>
            </a:solidFill>
            <a:ln w="38100">
              <a:solidFill>
                <a:schemeClr val="tx1"/>
              </a:solidFill>
              <a:miter lim="800000"/>
              <a:headEnd/>
              <a:tailEnd/>
            </a:ln>
          </p:spPr>
          <p:txBody>
            <a:bodyPr wrap="none" anchor="ctr"/>
            <a:lstStyle/>
            <a:p>
              <a:pPr algn="ctr"/>
              <a:endParaRPr lang="vi-VN" sz="3600">
                <a:solidFill>
                  <a:srgbClr val="FF0000"/>
                </a:solidFill>
                <a:latin typeface="VNI-Times" pitchFamily="2" charset="0"/>
              </a:endParaRPr>
            </a:p>
          </p:txBody>
        </p:sp>
        <p:sp>
          <p:nvSpPr>
            <p:cNvPr id="24586" name="Rectangle 6"/>
            <p:cNvSpPr>
              <a:spLocks noChangeArrowheads="1"/>
            </p:cNvSpPr>
            <p:nvPr/>
          </p:nvSpPr>
          <p:spPr bwMode="auto">
            <a:xfrm>
              <a:off x="1120" y="3120"/>
              <a:ext cx="624" cy="384"/>
            </a:xfrm>
            <a:prstGeom prst="rect">
              <a:avLst/>
            </a:prstGeom>
            <a:solidFill>
              <a:schemeClr val="accent1"/>
            </a:solidFill>
            <a:ln w="38100">
              <a:solidFill>
                <a:schemeClr val="tx1"/>
              </a:solidFill>
              <a:miter lim="800000"/>
              <a:headEnd/>
              <a:tailEnd/>
            </a:ln>
          </p:spPr>
          <p:txBody>
            <a:bodyPr wrap="none" anchor="ctr"/>
            <a:lstStyle/>
            <a:p>
              <a:pPr algn="ctr"/>
              <a:endParaRPr lang="vi-VN" sz="3600">
                <a:solidFill>
                  <a:srgbClr val="FF0000"/>
                </a:solidFill>
                <a:latin typeface="VNI-Times" pitchFamily="2" charset="0"/>
              </a:endParaRPr>
            </a:p>
          </p:txBody>
        </p:sp>
        <p:sp>
          <p:nvSpPr>
            <p:cNvPr id="24587" name="Rectangle 7"/>
            <p:cNvSpPr>
              <a:spLocks noChangeArrowheads="1"/>
            </p:cNvSpPr>
            <p:nvPr/>
          </p:nvSpPr>
          <p:spPr bwMode="auto">
            <a:xfrm>
              <a:off x="1920" y="3120"/>
              <a:ext cx="624" cy="384"/>
            </a:xfrm>
            <a:prstGeom prst="rect">
              <a:avLst/>
            </a:prstGeom>
            <a:solidFill>
              <a:schemeClr val="accent1"/>
            </a:solidFill>
            <a:ln w="38100">
              <a:solidFill>
                <a:schemeClr val="tx1"/>
              </a:solidFill>
              <a:miter lim="800000"/>
              <a:headEnd/>
              <a:tailEnd/>
            </a:ln>
          </p:spPr>
          <p:txBody>
            <a:bodyPr wrap="none" anchor="ctr"/>
            <a:lstStyle/>
            <a:p>
              <a:pPr algn="ctr"/>
              <a:endParaRPr lang="vi-VN" sz="3600">
                <a:solidFill>
                  <a:srgbClr val="FF0000"/>
                </a:solidFill>
                <a:latin typeface="VNI-Times" pitchFamily="2" charset="0"/>
              </a:endParaRPr>
            </a:p>
          </p:txBody>
        </p:sp>
        <p:sp>
          <p:nvSpPr>
            <p:cNvPr id="24588" name="Rectangle 8"/>
            <p:cNvSpPr>
              <a:spLocks noChangeArrowheads="1"/>
            </p:cNvSpPr>
            <p:nvPr/>
          </p:nvSpPr>
          <p:spPr bwMode="auto">
            <a:xfrm>
              <a:off x="3182" y="3095"/>
              <a:ext cx="624" cy="384"/>
            </a:xfrm>
            <a:prstGeom prst="rect">
              <a:avLst/>
            </a:prstGeom>
            <a:solidFill>
              <a:schemeClr val="accent1"/>
            </a:solidFill>
            <a:ln w="38100">
              <a:solidFill>
                <a:schemeClr val="tx1"/>
              </a:solidFill>
              <a:miter lim="800000"/>
              <a:headEnd/>
              <a:tailEnd/>
            </a:ln>
          </p:spPr>
          <p:txBody>
            <a:bodyPr wrap="none" anchor="ctr"/>
            <a:lstStyle/>
            <a:p>
              <a:pPr algn="ctr"/>
              <a:endParaRPr lang="vi-VN" sz="3600">
                <a:solidFill>
                  <a:srgbClr val="FF0000"/>
                </a:solidFill>
                <a:latin typeface="VNI-Times" pitchFamily="2" charset="0"/>
              </a:endParaRPr>
            </a:p>
          </p:txBody>
        </p:sp>
        <p:sp>
          <p:nvSpPr>
            <p:cNvPr id="24589" name="Rectangle 9"/>
            <p:cNvSpPr>
              <a:spLocks noChangeArrowheads="1"/>
            </p:cNvSpPr>
            <p:nvPr/>
          </p:nvSpPr>
          <p:spPr bwMode="auto">
            <a:xfrm>
              <a:off x="3983" y="3095"/>
              <a:ext cx="624" cy="384"/>
            </a:xfrm>
            <a:prstGeom prst="rect">
              <a:avLst/>
            </a:prstGeom>
            <a:solidFill>
              <a:schemeClr val="accent1"/>
            </a:solidFill>
            <a:ln w="38100">
              <a:solidFill>
                <a:schemeClr val="tx1"/>
              </a:solidFill>
              <a:miter lim="800000"/>
              <a:headEnd/>
              <a:tailEnd/>
            </a:ln>
          </p:spPr>
          <p:txBody>
            <a:bodyPr wrap="none" anchor="ctr"/>
            <a:lstStyle/>
            <a:p>
              <a:pPr algn="ctr"/>
              <a:endParaRPr lang="vi-VN" sz="3600">
                <a:solidFill>
                  <a:srgbClr val="FF0000"/>
                </a:solidFill>
                <a:latin typeface="VNI-Times" pitchFamily="2" charset="0"/>
              </a:endParaRPr>
            </a:p>
          </p:txBody>
        </p:sp>
        <p:sp>
          <p:nvSpPr>
            <p:cNvPr id="24590" name="Rectangle 10"/>
            <p:cNvSpPr>
              <a:spLocks noChangeArrowheads="1"/>
            </p:cNvSpPr>
            <p:nvPr/>
          </p:nvSpPr>
          <p:spPr bwMode="auto">
            <a:xfrm>
              <a:off x="4800" y="3096"/>
              <a:ext cx="624" cy="384"/>
            </a:xfrm>
            <a:prstGeom prst="rect">
              <a:avLst/>
            </a:prstGeom>
            <a:solidFill>
              <a:schemeClr val="accent1"/>
            </a:solidFill>
            <a:ln w="38100">
              <a:solidFill>
                <a:schemeClr val="tx1"/>
              </a:solidFill>
              <a:miter lim="800000"/>
              <a:headEnd/>
              <a:tailEnd/>
            </a:ln>
          </p:spPr>
          <p:txBody>
            <a:bodyPr wrap="none" anchor="ctr"/>
            <a:lstStyle/>
            <a:p>
              <a:pPr algn="ctr"/>
              <a:endParaRPr lang="vi-VN" sz="3600">
                <a:solidFill>
                  <a:srgbClr val="FF0000"/>
                </a:solidFill>
                <a:latin typeface="VNI-Times" pitchFamily="2" charset="0"/>
              </a:endParaRPr>
            </a:p>
          </p:txBody>
        </p:sp>
        <p:sp>
          <p:nvSpPr>
            <p:cNvPr id="24591" name="Rectangle 11"/>
            <p:cNvSpPr>
              <a:spLocks noChangeArrowheads="1"/>
            </p:cNvSpPr>
            <p:nvPr/>
          </p:nvSpPr>
          <p:spPr bwMode="auto">
            <a:xfrm>
              <a:off x="3665" y="1636"/>
              <a:ext cx="960" cy="384"/>
            </a:xfrm>
            <a:prstGeom prst="rect">
              <a:avLst/>
            </a:prstGeom>
            <a:solidFill>
              <a:srgbClr val="FFFF00"/>
            </a:solidFill>
            <a:ln w="38100">
              <a:solidFill>
                <a:schemeClr val="tx1"/>
              </a:solidFill>
              <a:miter lim="800000"/>
              <a:headEnd/>
              <a:tailEnd/>
            </a:ln>
          </p:spPr>
          <p:txBody>
            <a:bodyPr wrap="none" anchor="ctr"/>
            <a:lstStyle/>
            <a:p>
              <a:pPr algn="ctr"/>
              <a:endParaRPr lang="vi-VN" sz="3600">
                <a:solidFill>
                  <a:srgbClr val="FF0000"/>
                </a:solidFill>
                <a:latin typeface="VNI-Times" pitchFamily="2" charset="0"/>
              </a:endParaRPr>
            </a:p>
          </p:txBody>
        </p:sp>
        <p:sp>
          <p:nvSpPr>
            <p:cNvPr id="24592" name="Line 12"/>
            <p:cNvSpPr>
              <a:spLocks noChangeShapeType="1"/>
            </p:cNvSpPr>
            <p:nvPr/>
          </p:nvSpPr>
          <p:spPr bwMode="auto">
            <a:xfrm flipH="1">
              <a:off x="1534" y="1104"/>
              <a:ext cx="1322" cy="511"/>
            </a:xfrm>
            <a:prstGeom prst="line">
              <a:avLst/>
            </a:prstGeom>
            <a:noFill/>
            <a:ln w="38100">
              <a:solidFill>
                <a:schemeClr val="tx1"/>
              </a:solidFill>
              <a:round/>
              <a:headEnd/>
              <a:tailEnd type="triangle" w="med" len="med"/>
            </a:ln>
          </p:spPr>
          <p:txBody>
            <a:bodyPr wrap="none" anchor="ctr"/>
            <a:lstStyle/>
            <a:p>
              <a:endParaRPr lang="en-US"/>
            </a:p>
          </p:txBody>
        </p:sp>
        <p:sp>
          <p:nvSpPr>
            <p:cNvPr id="24593" name="Line 13"/>
            <p:cNvSpPr>
              <a:spLocks noChangeShapeType="1"/>
            </p:cNvSpPr>
            <p:nvPr/>
          </p:nvSpPr>
          <p:spPr bwMode="auto">
            <a:xfrm flipH="1">
              <a:off x="627" y="2018"/>
              <a:ext cx="861" cy="1096"/>
            </a:xfrm>
            <a:prstGeom prst="line">
              <a:avLst/>
            </a:prstGeom>
            <a:noFill/>
            <a:ln w="38100">
              <a:solidFill>
                <a:schemeClr val="tx1"/>
              </a:solidFill>
              <a:round/>
              <a:headEnd/>
              <a:tailEnd type="triangle" w="med" len="med"/>
            </a:ln>
          </p:spPr>
          <p:txBody>
            <a:bodyPr wrap="none" anchor="ctr"/>
            <a:lstStyle/>
            <a:p>
              <a:endParaRPr lang="en-US"/>
            </a:p>
          </p:txBody>
        </p:sp>
        <p:sp>
          <p:nvSpPr>
            <p:cNvPr id="24594" name="Line 14"/>
            <p:cNvSpPr>
              <a:spLocks noChangeShapeType="1"/>
            </p:cNvSpPr>
            <p:nvPr/>
          </p:nvSpPr>
          <p:spPr bwMode="auto">
            <a:xfrm flipH="1">
              <a:off x="1502" y="2008"/>
              <a:ext cx="3" cy="1107"/>
            </a:xfrm>
            <a:prstGeom prst="line">
              <a:avLst/>
            </a:prstGeom>
            <a:noFill/>
            <a:ln w="38100">
              <a:solidFill>
                <a:schemeClr val="tx1"/>
              </a:solidFill>
              <a:round/>
              <a:headEnd/>
              <a:tailEnd type="triangle" w="med" len="med"/>
            </a:ln>
          </p:spPr>
          <p:txBody>
            <a:bodyPr wrap="none" anchor="ctr"/>
            <a:lstStyle/>
            <a:p>
              <a:endParaRPr lang="en-US"/>
            </a:p>
          </p:txBody>
        </p:sp>
        <p:sp>
          <p:nvSpPr>
            <p:cNvPr id="24595" name="Line 15"/>
            <p:cNvSpPr>
              <a:spLocks noChangeShapeType="1"/>
            </p:cNvSpPr>
            <p:nvPr/>
          </p:nvSpPr>
          <p:spPr bwMode="auto">
            <a:xfrm>
              <a:off x="1497" y="2019"/>
              <a:ext cx="740" cy="1104"/>
            </a:xfrm>
            <a:prstGeom prst="line">
              <a:avLst/>
            </a:prstGeom>
            <a:noFill/>
            <a:ln w="38100">
              <a:solidFill>
                <a:schemeClr val="tx1"/>
              </a:solidFill>
              <a:round/>
              <a:headEnd/>
              <a:tailEnd type="triangle" w="med" len="med"/>
            </a:ln>
          </p:spPr>
          <p:txBody>
            <a:bodyPr wrap="none" anchor="ctr"/>
            <a:lstStyle/>
            <a:p>
              <a:endParaRPr lang="en-US"/>
            </a:p>
          </p:txBody>
        </p:sp>
        <p:sp>
          <p:nvSpPr>
            <p:cNvPr id="24596" name="Line 16"/>
            <p:cNvSpPr>
              <a:spLocks noChangeShapeType="1"/>
            </p:cNvSpPr>
            <p:nvPr/>
          </p:nvSpPr>
          <p:spPr bwMode="auto">
            <a:xfrm flipH="1">
              <a:off x="3521" y="2002"/>
              <a:ext cx="664" cy="1087"/>
            </a:xfrm>
            <a:prstGeom prst="line">
              <a:avLst/>
            </a:prstGeom>
            <a:noFill/>
            <a:ln w="38100">
              <a:solidFill>
                <a:schemeClr val="tx1"/>
              </a:solidFill>
              <a:round/>
              <a:headEnd/>
              <a:tailEnd type="triangle" w="med" len="med"/>
            </a:ln>
          </p:spPr>
          <p:txBody>
            <a:bodyPr wrap="none" anchor="ctr"/>
            <a:lstStyle/>
            <a:p>
              <a:endParaRPr lang="en-US"/>
            </a:p>
          </p:txBody>
        </p:sp>
        <p:sp>
          <p:nvSpPr>
            <p:cNvPr id="24597" name="Line 17"/>
            <p:cNvSpPr>
              <a:spLocks noChangeShapeType="1"/>
            </p:cNvSpPr>
            <p:nvPr/>
          </p:nvSpPr>
          <p:spPr bwMode="auto">
            <a:xfrm>
              <a:off x="4168" y="2041"/>
              <a:ext cx="119" cy="1047"/>
            </a:xfrm>
            <a:prstGeom prst="line">
              <a:avLst/>
            </a:prstGeom>
            <a:noFill/>
            <a:ln w="38100">
              <a:solidFill>
                <a:schemeClr val="tx1"/>
              </a:solidFill>
              <a:round/>
              <a:headEnd/>
              <a:tailEnd type="triangle" w="med" len="med"/>
            </a:ln>
          </p:spPr>
          <p:txBody>
            <a:bodyPr wrap="none" anchor="ctr"/>
            <a:lstStyle/>
            <a:p>
              <a:endParaRPr lang="en-US"/>
            </a:p>
          </p:txBody>
        </p:sp>
        <p:sp>
          <p:nvSpPr>
            <p:cNvPr id="24598" name="Line 18"/>
            <p:cNvSpPr>
              <a:spLocks noChangeShapeType="1"/>
            </p:cNvSpPr>
            <p:nvPr/>
          </p:nvSpPr>
          <p:spPr bwMode="auto">
            <a:xfrm>
              <a:off x="4176" y="2033"/>
              <a:ext cx="963" cy="1073"/>
            </a:xfrm>
            <a:prstGeom prst="line">
              <a:avLst/>
            </a:prstGeom>
            <a:noFill/>
            <a:ln w="38100">
              <a:solidFill>
                <a:schemeClr val="tx1"/>
              </a:solidFill>
              <a:round/>
              <a:headEnd/>
              <a:tailEnd type="triangle" w="med" len="med"/>
            </a:ln>
          </p:spPr>
          <p:txBody>
            <a:bodyPr wrap="none" anchor="ctr"/>
            <a:lstStyle/>
            <a:p>
              <a:endParaRPr lang="en-US"/>
            </a:p>
          </p:txBody>
        </p:sp>
        <p:sp>
          <p:nvSpPr>
            <p:cNvPr id="24599" name="Line 19"/>
            <p:cNvSpPr>
              <a:spLocks noChangeShapeType="1"/>
            </p:cNvSpPr>
            <p:nvPr/>
          </p:nvSpPr>
          <p:spPr bwMode="auto">
            <a:xfrm>
              <a:off x="2872" y="1112"/>
              <a:ext cx="1291" cy="533"/>
            </a:xfrm>
            <a:prstGeom prst="line">
              <a:avLst/>
            </a:prstGeom>
            <a:noFill/>
            <a:ln w="38100">
              <a:solidFill>
                <a:schemeClr val="tx1"/>
              </a:solidFill>
              <a:round/>
              <a:headEnd/>
              <a:tailEnd type="triangle" w="med" len="med"/>
            </a:ln>
          </p:spPr>
          <p:txBody>
            <a:bodyPr wrap="none" anchor="ctr"/>
            <a:lstStyle/>
            <a:p>
              <a:endParaRPr lang="en-US"/>
            </a:p>
          </p:txBody>
        </p:sp>
      </p:grpSp>
    </p:spTree>
  </p:cSld>
  <p:clrMapOvr>
    <a:masterClrMapping/>
  </p:clrMapOvr>
  <p:transition spd="slow">
    <p:diamon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Date Placeholder 3"/>
          <p:cNvSpPr>
            <a:spLocks noGrp="1"/>
          </p:cNvSpPr>
          <p:nvPr>
            <p:ph type="dt" sz="quarter" idx="10"/>
          </p:nvPr>
        </p:nvSpPr>
        <p:spPr/>
        <p:txBody>
          <a:bodyPr/>
          <a:lstStyle/>
          <a:p>
            <a:pPr>
              <a:defRPr/>
            </a:pPr>
            <a:fld id="{15B0917C-A223-42A9-9CAB-D3C36EE98B1F}" type="datetime1">
              <a:rPr lang="en-US" smtClean="0"/>
              <a:pPr>
                <a:defRPr/>
              </a:pPr>
              <a:t>02/03/2014</a:t>
            </a:fld>
            <a:endParaRPr lang="en-US" smtClean="0"/>
          </a:p>
        </p:txBody>
      </p:sp>
      <p:sp>
        <p:nvSpPr>
          <p:cNvPr id="68611" name="Footer Placeholder 4"/>
          <p:cNvSpPr>
            <a:spLocks noGrp="1"/>
          </p:cNvSpPr>
          <p:nvPr>
            <p:ph type="ftr" sz="quarter" idx="11"/>
          </p:nvPr>
        </p:nvSpPr>
        <p:spPr/>
        <p:txBody>
          <a:bodyPr/>
          <a:lstStyle/>
          <a:p>
            <a:pPr>
              <a:defRPr/>
            </a:pPr>
            <a:r>
              <a:rPr lang="en-US" smtClean="0"/>
              <a:t>ThS. Nguyễn Xuân Tiến</a:t>
            </a:r>
          </a:p>
        </p:txBody>
      </p:sp>
      <p:sp>
        <p:nvSpPr>
          <p:cNvPr id="68612" name="Slide Number Placeholder 5"/>
          <p:cNvSpPr>
            <a:spLocks noGrp="1"/>
          </p:cNvSpPr>
          <p:nvPr>
            <p:ph type="sldNum" sz="quarter" idx="12"/>
          </p:nvPr>
        </p:nvSpPr>
        <p:spPr/>
        <p:txBody>
          <a:bodyPr/>
          <a:lstStyle/>
          <a:p>
            <a:pPr>
              <a:defRPr/>
            </a:pPr>
            <a:fld id="{C00B1820-3146-4789-9EAB-FDB1934BCAB8}" type="slidenum">
              <a:rPr lang="en-US" smtClean="0"/>
              <a:pPr>
                <a:defRPr/>
              </a:pPr>
              <a:t>23</a:t>
            </a:fld>
            <a:endParaRPr lang="en-US" smtClean="0"/>
          </a:p>
        </p:txBody>
      </p:sp>
      <p:sp>
        <p:nvSpPr>
          <p:cNvPr id="25605" name="Rectangle 2"/>
          <p:cNvSpPr>
            <a:spLocks noGrp="1" noChangeArrowheads="1"/>
          </p:cNvSpPr>
          <p:nvPr>
            <p:ph type="title"/>
          </p:nvPr>
        </p:nvSpPr>
        <p:spPr>
          <a:xfrm>
            <a:off x="762000" y="206375"/>
            <a:ext cx="7772400" cy="1123950"/>
          </a:xfrm>
        </p:spPr>
        <p:txBody>
          <a:bodyPr/>
          <a:lstStyle/>
          <a:p>
            <a:pPr eaLnBrk="1" hangingPunct="1"/>
            <a:r>
              <a:rPr lang="en-US" sz="4000" b="1" smtClean="0">
                <a:solidFill>
                  <a:schemeClr val="accent2"/>
                </a:solidFill>
              </a:rPr>
              <a:t>Mô hình hoá CC trực tuyến-tham mưu</a:t>
            </a:r>
          </a:p>
        </p:txBody>
      </p:sp>
      <p:grpSp>
        <p:nvGrpSpPr>
          <p:cNvPr id="25606" name="Group 2"/>
          <p:cNvGrpSpPr>
            <a:grpSpLocks/>
          </p:cNvGrpSpPr>
          <p:nvPr/>
        </p:nvGrpSpPr>
        <p:grpSpPr bwMode="auto">
          <a:xfrm>
            <a:off x="215900" y="1776413"/>
            <a:ext cx="8572500" cy="4419600"/>
            <a:chOff x="72" y="720"/>
            <a:chExt cx="5400" cy="2784"/>
          </a:xfrm>
        </p:grpSpPr>
        <p:sp>
          <p:nvSpPr>
            <p:cNvPr id="25607" name="Rectangle 3"/>
            <p:cNvSpPr>
              <a:spLocks noChangeArrowheads="1"/>
            </p:cNvSpPr>
            <p:nvPr/>
          </p:nvSpPr>
          <p:spPr bwMode="auto">
            <a:xfrm>
              <a:off x="2400" y="720"/>
              <a:ext cx="960" cy="384"/>
            </a:xfrm>
            <a:prstGeom prst="rect">
              <a:avLst/>
            </a:prstGeom>
            <a:solidFill>
              <a:srgbClr val="FF3300"/>
            </a:solidFill>
            <a:ln w="38100">
              <a:solidFill>
                <a:schemeClr val="tx1"/>
              </a:solidFill>
              <a:miter lim="800000"/>
              <a:headEnd/>
              <a:tailEnd/>
            </a:ln>
          </p:spPr>
          <p:txBody>
            <a:bodyPr wrap="none" anchor="ctr"/>
            <a:lstStyle/>
            <a:p>
              <a:pPr algn="ctr"/>
              <a:endParaRPr lang="vi-VN" sz="3600">
                <a:solidFill>
                  <a:srgbClr val="FF0000"/>
                </a:solidFill>
                <a:latin typeface="VNI-Times" pitchFamily="2" charset="0"/>
              </a:endParaRPr>
            </a:p>
          </p:txBody>
        </p:sp>
        <p:sp>
          <p:nvSpPr>
            <p:cNvPr id="25608" name="Rectangle 4"/>
            <p:cNvSpPr>
              <a:spLocks noChangeArrowheads="1"/>
            </p:cNvSpPr>
            <p:nvPr/>
          </p:nvSpPr>
          <p:spPr bwMode="auto">
            <a:xfrm>
              <a:off x="856" y="1680"/>
              <a:ext cx="960" cy="384"/>
            </a:xfrm>
            <a:prstGeom prst="rect">
              <a:avLst/>
            </a:prstGeom>
            <a:solidFill>
              <a:srgbClr val="FFFF00"/>
            </a:solidFill>
            <a:ln w="38100">
              <a:solidFill>
                <a:schemeClr val="tx1"/>
              </a:solidFill>
              <a:miter lim="800000"/>
              <a:headEnd/>
              <a:tailEnd/>
            </a:ln>
          </p:spPr>
          <p:txBody>
            <a:bodyPr wrap="none" anchor="ctr"/>
            <a:lstStyle/>
            <a:p>
              <a:pPr algn="ctr"/>
              <a:endParaRPr lang="vi-VN" sz="3600">
                <a:solidFill>
                  <a:srgbClr val="FF0000"/>
                </a:solidFill>
                <a:latin typeface="VNI-Times" pitchFamily="2" charset="0"/>
              </a:endParaRPr>
            </a:p>
          </p:txBody>
        </p:sp>
        <p:sp>
          <p:nvSpPr>
            <p:cNvPr id="25609" name="Rectangle 5"/>
            <p:cNvSpPr>
              <a:spLocks noChangeArrowheads="1"/>
            </p:cNvSpPr>
            <p:nvPr/>
          </p:nvSpPr>
          <p:spPr bwMode="auto">
            <a:xfrm>
              <a:off x="72" y="3120"/>
              <a:ext cx="624" cy="384"/>
            </a:xfrm>
            <a:prstGeom prst="rect">
              <a:avLst/>
            </a:prstGeom>
            <a:solidFill>
              <a:schemeClr val="accent1"/>
            </a:solidFill>
            <a:ln w="28575">
              <a:solidFill>
                <a:schemeClr val="tx1"/>
              </a:solidFill>
              <a:miter lim="800000"/>
              <a:headEnd/>
              <a:tailEnd/>
            </a:ln>
          </p:spPr>
          <p:txBody>
            <a:bodyPr wrap="none" anchor="ctr"/>
            <a:lstStyle/>
            <a:p>
              <a:pPr algn="ctr"/>
              <a:endParaRPr lang="vi-VN" sz="3600">
                <a:solidFill>
                  <a:srgbClr val="FF0000"/>
                </a:solidFill>
                <a:latin typeface="VNI-Times" pitchFamily="2" charset="0"/>
              </a:endParaRPr>
            </a:p>
          </p:txBody>
        </p:sp>
        <p:sp>
          <p:nvSpPr>
            <p:cNvPr id="25610" name="Rectangle 6"/>
            <p:cNvSpPr>
              <a:spLocks noChangeArrowheads="1"/>
            </p:cNvSpPr>
            <p:nvPr/>
          </p:nvSpPr>
          <p:spPr bwMode="auto">
            <a:xfrm>
              <a:off x="960" y="3120"/>
              <a:ext cx="624" cy="384"/>
            </a:xfrm>
            <a:prstGeom prst="rect">
              <a:avLst/>
            </a:prstGeom>
            <a:solidFill>
              <a:schemeClr val="accent1"/>
            </a:solidFill>
            <a:ln w="38100">
              <a:solidFill>
                <a:schemeClr val="tx1"/>
              </a:solidFill>
              <a:miter lim="800000"/>
              <a:headEnd/>
              <a:tailEnd/>
            </a:ln>
          </p:spPr>
          <p:txBody>
            <a:bodyPr wrap="none" anchor="ctr"/>
            <a:lstStyle/>
            <a:p>
              <a:pPr algn="ctr"/>
              <a:endParaRPr lang="vi-VN" sz="3600">
                <a:solidFill>
                  <a:srgbClr val="FF0000"/>
                </a:solidFill>
                <a:latin typeface="VNI-Times" pitchFamily="2" charset="0"/>
              </a:endParaRPr>
            </a:p>
          </p:txBody>
        </p:sp>
        <p:sp>
          <p:nvSpPr>
            <p:cNvPr id="25611" name="Rectangle 7"/>
            <p:cNvSpPr>
              <a:spLocks noChangeArrowheads="1"/>
            </p:cNvSpPr>
            <p:nvPr/>
          </p:nvSpPr>
          <p:spPr bwMode="auto">
            <a:xfrm>
              <a:off x="1920" y="3120"/>
              <a:ext cx="624" cy="384"/>
            </a:xfrm>
            <a:prstGeom prst="rect">
              <a:avLst/>
            </a:prstGeom>
            <a:solidFill>
              <a:schemeClr val="accent1"/>
            </a:solidFill>
            <a:ln w="38100">
              <a:solidFill>
                <a:schemeClr val="tx1"/>
              </a:solidFill>
              <a:miter lim="800000"/>
              <a:headEnd/>
              <a:tailEnd/>
            </a:ln>
          </p:spPr>
          <p:txBody>
            <a:bodyPr wrap="none" anchor="ctr"/>
            <a:lstStyle/>
            <a:p>
              <a:pPr algn="ctr"/>
              <a:endParaRPr lang="vi-VN" sz="3600">
                <a:solidFill>
                  <a:srgbClr val="FF0000"/>
                </a:solidFill>
                <a:latin typeface="VNI-Times" pitchFamily="2" charset="0"/>
              </a:endParaRPr>
            </a:p>
          </p:txBody>
        </p:sp>
        <p:sp>
          <p:nvSpPr>
            <p:cNvPr id="25612" name="Line 8"/>
            <p:cNvSpPr>
              <a:spLocks noChangeShapeType="1"/>
            </p:cNvSpPr>
            <p:nvPr/>
          </p:nvSpPr>
          <p:spPr bwMode="auto">
            <a:xfrm flipH="1">
              <a:off x="1375" y="1112"/>
              <a:ext cx="1500" cy="554"/>
            </a:xfrm>
            <a:prstGeom prst="line">
              <a:avLst/>
            </a:prstGeom>
            <a:noFill/>
            <a:ln w="38100">
              <a:solidFill>
                <a:schemeClr val="tx1"/>
              </a:solidFill>
              <a:round/>
              <a:headEnd/>
              <a:tailEnd type="triangle" w="med" len="med"/>
            </a:ln>
          </p:spPr>
          <p:txBody>
            <a:bodyPr wrap="none" anchor="ctr"/>
            <a:lstStyle/>
            <a:p>
              <a:endParaRPr lang="en-US"/>
            </a:p>
          </p:txBody>
        </p:sp>
        <p:sp>
          <p:nvSpPr>
            <p:cNvPr id="25613" name="Line 9"/>
            <p:cNvSpPr>
              <a:spLocks noChangeShapeType="1"/>
            </p:cNvSpPr>
            <p:nvPr/>
          </p:nvSpPr>
          <p:spPr bwMode="auto">
            <a:xfrm flipH="1">
              <a:off x="381" y="2079"/>
              <a:ext cx="954" cy="1054"/>
            </a:xfrm>
            <a:prstGeom prst="line">
              <a:avLst/>
            </a:prstGeom>
            <a:noFill/>
            <a:ln w="38100">
              <a:solidFill>
                <a:schemeClr val="tx1"/>
              </a:solidFill>
              <a:round/>
              <a:headEnd/>
              <a:tailEnd type="triangle" w="med" len="med"/>
            </a:ln>
          </p:spPr>
          <p:txBody>
            <a:bodyPr wrap="none" anchor="ctr"/>
            <a:lstStyle/>
            <a:p>
              <a:endParaRPr lang="en-US"/>
            </a:p>
          </p:txBody>
        </p:sp>
        <p:sp>
          <p:nvSpPr>
            <p:cNvPr id="25614" name="Line 10"/>
            <p:cNvSpPr>
              <a:spLocks noChangeShapeType="1"/>
            </p:cNvSpPr>
            <p:nvPr/>
          </p:nvSpPr>
          <p:spPr bwMode="auto">
            <a:xfrm flipH="1">
              <a:off x="1266" y="2092"/>
              <a:ext cx="79" cy="1013"/>
            </a:xfrm>
            <a:prstGeom prst="line">
              <a:avLst/>
            </a:prstGeom>
            <a:noFill/>
            <a:ln w="38100">
              <a:solidFill>
                <a:schemeClr val="tx1"/>
              </a:solidFill>
              <a:round/>
              <a:headEnd/>
              <a:tailEnd type="triangle" w="med" len="med"/>
            </a:ln>
          </p:spPr>
          <p:txBody>
            <a:bodyPr wrap="none" anchor="ctr"/>
            <a:lstStyle/>
            <a:p>
              <a:endParaRPr lang="en-US"/>
            </a:p>
          </p:txBody>
        </p:sp>
        <p:sp>
          <p:nvSpPr>
            <p:cNvPr id="25615" name="Line 11"/>
            <p:cNvSpPr>
              <a:spLocks noChangeShapeType="1"/>
            </p:cNvSpPr>
            <p:nvPr/>
          </p:nvSpPr>
          <p:spPr bwMode="auto">
            <a:xfrm>
              <a:off x="1345" y="2070"/>
              <a:ext cx="935" cy="1037"/>
            </a:xfrm>
            <a:prstGeom prst="line">
              <a:avLst/>
            </a:prstGeom>
            <a:noFill/>
            <a:ln w="38100">
              <a:solidFill>
                <a:schemeClr val="tx1"/>
              </a:solidFill>
              <a:round/>
              <a:headEnd/>
              <a:tailEnd type="triangle" w="med" len="med"/>
            </a:ln>
          </p:spPr>
          <p:txBody>
            <a:bodyPr wrap="none" anchor="ctr"/>
            <a:lstStyle/>
            <a:p>
              <a:endParaRPr lang="en-US"/>
            </a:p>
          </p:txBody>
        </p:sp>
        <p:sp>
          <p:nvSpPr>
            <p:cNvPr id="25616" name="Text Box 12"/>
            <p:cNvSpPr txBox="1">
              <a:spLocks noChangeArrowheads="1"/>
            </p:cNvSpPr>
            <p:nvPr/>
          </p:nvSpPr>
          <p:spPr bwMode="auto">
            <a:xfrm>
              <a:off x="4176" y="720"/>
              <a:ext cx="1296" cy="371"/>
            </a:xfrm>
            <a:prstGeom prst="rect">
              <a:avLst/>
            </a:prstGeom>
            <a:solidFill>
              <a:srgbClr val="66CCFF"/>
            </a:solidFill>
            <a:ln w="9525">
              <a:solidFill>
                <a:schemeClr val="tx1"/>
              </a:solidFill>
              <a:miter lim="800000"/>
              <a:headEnd/>
              <a:tailEnd/>
            </a:ln>
          </p:spPr>
          <p:txBody>
            <a:bodyPr>
              <a:spAutoFit/>
            </a:bodyPr>
            <a:lstStyle/>
            <a:p>
              <a:pPr algn="ctr" eaLnBrk="0" hangingPunct="0">
                <a:spcBef>
                  <a:spcPct val="50000"/>
                </a:spcBef>
              </a:pPr>
              <a:r>
                <a:rPr lang="en-US" sz="3200">
                  <a:latin typeface="Times New Roman" pitchFamily="18" charset="0"/>
                </a:rPr>
                <a:t>Tham</a:t>
              </a:r>
              <a:r>
                <a:rPr lang="en-US" sz="3200">
                  <a:latin typeface="VNI-Times" pitchFamily="2" charset="0"/>
                </a:rPr>
                <a:t> </a:t>
              </a:r>
              <a:r>
                <a:rPr lang="en-US" sz="3200">
                  <a:latin typeface="Times New Roman" pitchFamily="18" charset="0"/>
                </a:rPr>
                <a:t>mưu</a:t>
              </a:r>
            </a:p>
          </p:txBody>
        </p:sp>
        <p:sp>
          <p:nvSpPr>
            <p:cNvPr id="25617" name="Line 13"/>
            <p:cNvSpPr>
              <a:spLocks noChangeShapeType="1"/>
            </p:cNvSpPr>
            <p:nvPr/>
          </p:nvSpPr>
          <p:spPr bwMode="auto">
            <a:xfrm flipH="1">
              <a:off x="3360" y="912"/>
              <a:ext cx="816" cy="0"/>
            </a:xfrm>
            <a:prstGeom prst="line">
              <a:avLst/>
            </a:prstGeom>
            <a:noFill/>
            <a:ln w="57150">
              <a:solidFill>
                <a:schemeClr val="tx1"/>
              </a:solidFill>
              <a:prstDash val="sysDot"/>
              <a:round/>
              <a:headEnd/>
              <a:tailEnd type="triangle" w="med" len="med"/>
            </a:ln>
          </p:spPr>
          <p:txBody>
            <a:bodyPr wrap="none" anchor="ctr"/>
            <a:lstStyle/>
            <a:p>
              <a:endParaRPr lang="en-US"/>
            </a:p>
          </p:txBody>
        </p:sp>
        <p:sp>
          <p:nvSpPr>
            <p:cNvPr id="25618" name="Text Box 14"/>
            <p:cNvSpPr txBox="1">
              <a:spLocks noChangeArrowheads="1"/>
            </p:cNvSpPr>
            <p:nvPr/>
          </p:nvSpPr>
          <p:spPr bwMode="auto">
            <a:xfrm>
              <a:off x="4176" y="1680"/>
              <a:ext cx="1296" cy="371"/>
            </a:xfrm>
            <a:prstGeom prst="rect">
              <a:avLst/>
            </a:prstGeom>
            <a:solidFill>
              <a:srgbClr val="66CCFF"/>
            </a:solidFill>
            <a:ln w="9525">
              <a:solidFill>
                <a:schemeClr val="tx1"/>
              </a:solidFill>
              <a:miter lim="800000"/>
              <a:headEnd/>
              <a:tailEnd/>
            </a:ln>
          </p:spPr>
          <p:txBody>
            <a:bodyPr>
              <a:spAutoFit/>
            </a:bodyPr>
            <a:lstStyle/>
            <a:p>
              <a:pPr algn="ctr" eaLnBrk="0" hangingPunct="0">
                <a:spcBef>
                  <a:spcPct val="50000"/>
                </a:spcBef>
              </a:pPr>
              <a:r>
                <a:rPr lang="en-US" sz="3200">
                  <a:latin typeface="Times New Roman" pitchFamily="18" charset="0"/>
                </a:rPr>
                <a:t>Tham</a:t>
              </a:r>
              <a:r>
                <a:rPr lang="en-US" sz="3200">
                  <a:latin typeface="VNI-Times" pitchFamily="2" charset="0"/>
                </a:rPr>
                <a:t> </a:t>
              </a:r>
              <a:r>
                <a:rPr lang="en-US" sz="3200">
                  <a:latin typeface="Times New Roman" pitchFamily="18" charset="0"/>
                </a:rPr>
                <a:t>mưu</a:t>
              </a:r>
            </a:p>
          </p:txBody>
        </p:sp>
        <p:sp>
          <p:nvSpPr>
            <p:cNvPr id="25619" name="Line 15"/>
            <p:cNvSpPr>
              <a:spLocks noChangeShapeType="1"/>
            </p:cNvSpPr>
            <p:nvPr/>
          </p:nvSpPr>
          <p:spPr bwMode="auto">
            <a:xfrm>
              <a:off x="3264" y="1872"/>
              <a:ext cx="864" cy="0"/>
            </a:xfrm>
            <a:prstGeom prst="line">
              <a:avLst/>
            </a:prstGeom>
            <a:noFill/>
            <a:ln w="57150">
              <a:solidFill>
                <a:schemeClr val="tx1"/>
              </a:solidFill>
              <a:prstDash val="sysDot"/>
              <a:round/>
              <a:headEnd/>
              <a:tailEnd/>
            </a:ln>
          </p:spPr>
          <p:txBody>
            <a:bodyPr wrap="none" anchor="ctr"/>
            <a:lstStyle/>
            <a:p>
              <a:endParaRPr lang="en-US"/>
            </a:p>
          </p:txBody>
        </p:sp>
        <p:sp>
          <p:nvSpPr>
            <p:cNvPr id="25620" name="Line 16"/>
            <p:cNvSpPr>
              <a:spLocks noChangeShapeType="1"/>
            </p:cNvSpPr>
            <p:nvPr/>
          </p:nvSpPr>
          <p:spPr bwMode="auto">
            <a:xfrm flipV="1">
              <a:off x="3264" y="1152"/>
              <a:ext cx="0" cy="720"/>
            </a:xfrm>
            <a:prstGeom prst="line">
              <a:avLst/>
            </a:prstGeom>
            <a:noFill/>
            <a:ln w="57150">
              <a:solidFill>
                <a:schemeClr val="tx1"/>
              </a:solidFill>
              <a:prstDash val="sysDot"/>
              <a:round/>
              <a:headEnd/>
              <a:tailEnd type="triangle" w="med" len="med"/>
            </a:ln>
          </p:spPr>
          <p:txBody>
            <a:bodyPr wrap="none" anchor="ctr"/>
            <a:lstStyle/>
            <a:p>
              <a:endParaRPr lang="en-US"/>
            </a:p>
          </p:txBody>
        </p:sp>
      </p:grpSp>
    </p:spTree>
  </p:cSld>
  <p:clrMapOvr>
    <a:masterClrMapping/>
  </p:clrMapOvr>
  <p:transition spd="slow">
    <p:diamon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Date Placeholder 1"/>
          <p:cNvSpPr>
            <a:spLocks noGrp="1"/>
          </p:cNvSpPr>
          <p:nvPr>
            <p:ph type="dt" sz="quarter" idx="10"/>
          </p:nvPr>
        </p:nvSpPr>
        <p:spPr/>
        <p:txBody>
          <a:bodyPr/>
          <a:lstStyle/>
          <a:p>
            <a:pPr>
              <a:defRPr/>
            </a:pPr>
            <a:fld id="{3D74B904-4FDB-46D6-9B5E-05C02A727E45}" type="datetime1">
              <a:rPr lang="en-US" smtClean="0"/>
              <a:pPr>
                <a:defRPr/>
              </a:pPr>
              <a:t>02/03/2014</a:t>
            </a:fld>
            <a:endParaRPr lang="en-US" smtClean="0"/>
          </a:p>
        </p:txBody>
      </p:sp>
      <p:sp>
        <p:nvSpPr>
          <p:cNvPr id="69635" name="Footer Placeholder 2"/>
          <p:cNvSpPr>
            <a:spLocks noGrp="1"/>
          </p:cNvSpPr>
          <p:nvPr>
            <p:ph type="ftr" sz="quarter" idx="11"/>
          </p:nvPr>
        </p:nvSpPr>
        <p:spPr/>
        <p:txBody>
          <a:bodyPr/>
          <a:lstStyle/>
          <a:p>
            <a:pPr>
              <a:defRPr/>
            </a:pPr>
            <a:r>
              <a:rPr lang="en-US" smtClean="0"/>
              <a:t>ThS. Nguyễn Xuân Tiến</a:t>
            </a:r>
          </a:p>
        </p:txBody>
      </p:sp>
      <p:sp>
        <p:nvSpPr>
          <p:cNvPr id="69636" name="Slide Number Placeholder 3"/>
          <p:cNvSpPr>
            <a:spLocks noGrp="1"/>
          </p:cNvSpPr>
          <p:nvPr>
            <p:ph type="sldNum" sz="quarter" idx="12"/>
          </p:nvPr>
        </p:nvSpPr>
        <p:spPr/>
        <p:txBody>
          <a:bodyPr/>
          <a:lstStyle/>
          <a:p>
            <a:pPr>
              <a:defRPr/>
            </a:pPr>
            <a:fld id="{CE4FB6A0-4142-496C-93DE-788558C3F89D}" type="slidenum">
              <a:rPr lang="en-US" smtClean="0"/>
              <a:pPr>
                <a:defRPr/>
              </a:pPr>
              <a:t>24</a:t>
            </a:fld>
            <a:endParaRPr lang="en-US" smtClean="0"/>
          </a:p>
        </p:txBody>
      </p:sp>
      <p:grpSp>
        <p:nvGrpSpPr>
          <p:cNvPr id="26629" name="Group 2"/>
          <p:cNvGrpSpPr>
            <a:grpSpLocks/>
          </p:cNvGrpSpPr>
          <p:nvPr/>
        </p:nvGrpSpPr>
        <p:grpSpPr bwMode="auto">
          <a:xfrm>
            <a:off x="304800" y="457200"/>
            <a:ext cx="8458200" cy="6061075"/>
            <a:chOff x="192" y="288"/>
            <a:chExt cx="5328" cy="3818"/>
          </a:xfrm>
        </p:grpSpPr>
        <p:sp>
          <p:nvSpPr>
            <p:cNvPr id="26630" name="Text Box 3"/>
            <p:cNvSpPr txBox="1">
              <a:spLocks noChangeArrowheads="1"/>
            </p:cNvSpPr>
            <p:nvPr/>
          </p:nvSpPr>
          <p:spPr bwMode="auto">
            <a:xfrm>
              <a:off x="1632" y="288"/>
              <a:ext cx="2448" cy="410"/>
            </a:xfrm>
            <a:prstGeom prst="rect">
              <a:avLst/>
            </a:prstGeom>
            <a:solidFill>
              <a:srgbClr val="FF3300"/>
            </a:solidFill>
            <a:ln w="9525">
              <a:solidFill>
                <a:schemeClr val="tx1"/>
              </a:solidFill>
              <a:miter lim="800000"/>
              <a:headEnd/>
              <a:tailEnd/>
            </a:ln>
          </p:spPr>
          <p:txBody>
            <a:bodyPr>
              <a:spAutoFit/>
            </a:bodyPr>
            <a:lstStyle/>
            <a:p>
              <a:pPr eaLnBrk="0" hangingPunct="0">
                <a:spcBef>
                  <a:spcPct val="50000"/>
                </a:spcBef>
              </a:pPr>
              <a:r>
                <a:rPr lang="en-US" sz="3600">
                  <a:latin typeface="Times New Roman" pitchFamily="18" charset="0"/>
                </a:rPr>
                <a:t>UBND</a:t>
              </a:r>
              <a:r>
                <a:rPr lang="en-US" sz="3600">
                  <a:latin typeface="VNI-Times" pitchFamily="2" charset="0"/>
                </a:rPr>
                <a:t> </a:t>
              </a:r>
              <a:r>
                <a:rPr lang="en-US" sz="3600">
                  <a:latin typeface="Times New Roman" pitchFamily="18" charset="0"/>
                </a:rPr>
                <a:t>TP</a:t>
              </a:r>
              <a:r>
                <a:rPr lang="en-US" sz="3600">
                  <a:latin typeface="VNI-Times" pitchFamily="2" charset="0"/>
                </a:rPr>
                <a:t> </a:t>
              </a:r>
              <a:r>
                <a:rPr lang="en-US" sz="3600">
                  <a:latin typeface="Times New Roman" pitchFamily="18" charset="0"/>
                </a:rPr>
                <a:t>HCM</a:t>
              </a:r>
            </a:p>
          </p:txBody>
        </p:sp>
        <p:sp>
          <p:nvSpPr>
            <p:cNvPr id="26631" name="Text Box 4"/>
            <p:cNvSpPr txBox="1">
              <a:spLocks noChangeArrowheads="1"/>
            </p:cNvSpPr>
            <p:nvPr/>
          </p:nvSpPr>
          <p:spPr bwMode="auto">
            <a:xfrm>
              <a:off x="432" y="2160"/>
              <a:ext cx="2448" cy="410"/>
            </a:xfrm>
            <a:prstGeom prst="rect">
              <a:avLst/>
            </a:prstGeom>
            <a:solidFill>
              <a:srgbClr val="FFFF00"/>
            </a:solidFill>
            <a:ln w="9525">
              <a:solidFill>
                <a:schemeClr val="tx1"/>
              </a:solidFill>
              <a:miter lim="800000"/>
              <a:headEnd/>
              <a:tailEnd/>
            </a:ln>
          </p:spPr>
          <p:txBody>
            <a:bodyPr>
              <a:spAutoFit/>
            </a:bodyPr>
            <a:lstStyle/>
            <a:p>
              <a:pPr eaLnBrk="0" hangingPunct="0">
                <a:spcBef>
                  <a:spcPct val="50000"/>
                </a:spcBef>
              </a:pPr>
              <a:r>
                <a:rPr lang="en-US" sz="3600">
                  <a:latin typeface="Times New Roman" pitchFamily="18" charset="0"/>
                </a:rPr>
                <a:t>UBND</a:t>
              </a:r>
              <a:r>
                <a:rPr lang="en-US" sz="3600">
                  <a:latin typeface="VNI-Times" pitchFamily="2" charset="0"/>
                </a:rPr>
                <a:t> </a:t>
              </a:r>
              <a:r>
                <a:rPr lang="en-US" sz="3600">
                  <a:latin typeface="Times New Roman" pitchFamily="18" charset="0"/>
                </a:rPr>
                <a:t>quận</a:t>
              </a:r>
              <a:r>
                <a:rPr lang="en-US" sz="3600">
                  <a:latin typeface="VNI-Times" pitchFamily="2" charset="0"/>
                </a:rPr>
                <a:t> </a:t>
              </a:r>
              <a:r>
                <a:rPr lang="en-US" sz="3600">
                  <a:latin typeface="Times New Roman" pitchFamily="18" charset="0"/>
                </a:rPr>
                <a:t>A</a:t>
              </a:r>
            </a:p>
          </p:txBody>
        </p:sp>
        <p:sp>
          <p:nvSpPr>
            <p:cNvPr id="26632" name="Text Box 5"/>
            <p:cNvSpPr txBox="1">
              <a:spLocks noChangeArrowheads="1"/>
            </p:cNvSpPr>
            <p:nvPr/>
          </p:nvSpPr>
          <p:spPr bwMode="auto">
            <a:xfrm>
              <a:off x="192" y="3696"/>
              <a:ext cx="2448" cy="410"/>
            </a:xfrm>
            <a:prstGeom prst="rect">
              <a:avLst/>
            </a:prstGeom>
            <a:solidFill>
              <a:schemeClr val="accent1"/>
            </a:solidFill>
            <a:ln w="9525">
              <a:solidFill>
                <a:schemeClr val="tx1"/>
              </a:solidFill>
              <a:miter lim="800000"/>
              <a:headEnd/>
              <a:tailEnd/>
            </a:ln>
          </p:spPr>
          <p:txBody>
            <a:bodyPr>
              <a:spAutoFit/>
            </a:bodyPr>
            <a:lstStyle/>
            <a:p>
              <a:pPr eaLnBrk="0" hangingPunct="0">
                <a:spcBef>
                  <a:spcPct val="50000"/>
                </a:spcBef>
              </a:pPr>
              <a:r>
                <a:rPr lang="en-US" sz="3600">
                  <a:latin typeface="Times New Roman" pitchFamily="18" charset="0"/>
                </a:rPr>
                <a:t>UBND</a:t>
              </a:r>
              <a:r>
                <a:rPr lang="en-US" sz="3600">
                  <a:latin typeface="VNI-Times" pitchFamily="2" charset="0"/>
                </a:rPr>
                <a:t> </a:t>
              </a:r>
              <a:r>
                <a:rPr lang="en-US" sz="3600">
                  <a:latin typeface="Times New Roman" pitchFamily="18" charset="0"/>
                </a:rPr>
                <a:t>phường</a:t>
              </a:r>
              <a:r>
                <a:rPr lang="en-US" sz="3600">
                  <a:latin typeface="VNI-Times" pitchFamily="2" charset="0"/>
                </a:rPr>
                <a:t> </a:t>
              </a:r>
              <a:r>
                <a:rPr lang="en-US" sz="3600">
                  <a:latin typeface="Times New Roman" pitchFamily="18" charset="0"/>
                </a:rPr>
                <a:t>X</a:t>
              </a:r>
            </a:p>
          </p:txBody>
        </p:sp>
        <p:sp>
          <p:nvSpPr>
            <p:cNvPr id="26633" name="Text Box 6"/>
            <p:cNvSpPr txBox="1">
              <a:spLocks noChangeArrowheads="1"/>
            </p:cNvSpPr>
            <p:nvPr/>
          </p:nvSpPr>
          <p:spPr bwMode="auto">
            <a:xfrm>
              <a:off x="4368" y="1200"/>
              <a:ext cx="1152" cy="1140"/>
            </a:xfrm>
            <a:prstGeom prst="rect">
              <a:avLst/>
            </a:prstGeom>
            <a:solidFill>
              <a:srgbClr val="66CCFF"/>
            </a:solidFill>
            <a:ln w="9525">
              <a:solidFill>
                <a:schemeClr val="tx1"/>
              </a:solidFill>
              <a:miter lim="800000"/>
              <a:headEnd/>
              <a:tailEnd/>
            </a:ln>
          </p:spPr>
          <p:txBody>
            <a:bodyPr>
              <a:spAutoFit/>
            </a:bodyPr>
            <a:lstStyle/>
            <a:p>
              <a:pPr algn="ctr" eaLnBrk="0" hangingPunct="0">
                <a:spcBef>
                  <a:spcPct val="50000"/>
                </a:spcBef>
              </a:pPr>
              <a:r>
                <a:rPr lang="en-US" sz="2800" b="1">
                  <a:latin typeface="Times New Roman" pitchFamily="18" charset="0"/>
                </a:rPr>
                <a:t>Sở</a:t>
              </a:r>
              <a:r>
                <a:rPr lang="en-US" sz="2800" b="1">
                  <a:latin typeface="VNI-Times" pitchFamily="2" charset="0"/>
                </a:rPr>
                <a:t> taøi nguyeân moâi tröôøng</a:t>
              </a:r>
              <a:endParaRPr lang="en-US" sz="2800" b="1">
                <a:latin typeface="Times New Roman" pitchFamily="18" charset="0"/>
              </a:endParaRPr>
            </a:p>
          </p:txBody>
        </p:sp>
        <p:sp>
          <p:nvSpPr>
            <p:cNvPr id="26634" name="Line 7"/>
            <p:cNvSpPr>
              <a:spLocks noChangeShapeType="1"/>
            </p:cNvSpPr>
            <p:nvPr/>
          </p:nvSpPr>
          <p:spPr bwMode="auto">
            <a:xfrm flipH="1">
              <a:off x="1767" y="711"/>
              <a:ext cx="989" cy="1485"/>
            </a:xfrm>
            <a:prstGeom prst="line">
              <a:avLst/>
            </a:prstGeom>
            <a:noFill/>
            <a:ln w="57150">
              <a:solidFill>
                <a:schemeClr val="tx1"/>
              </a:solidFill>
              <a:round/>
              <a:headEnd/>
              <a:tailEnd type="triangle" w="med" len="med"/>
            </a:ln>
          </p:spPr>
          <p:txBody>
            <a:bodyPr wrap="none" anchor="ctr"/>
            <a:lstStyle/>
            <a:p>
              <a:endParaRPr lang="en-US"/>
            </a:p>
          </p:txBody>
        </p:sp>
        <p:sp>
          <p:nvSpPr>
            <p:cNvPr id="26635" name="Line 8"/>
            <p:cNvSpPr>
              <a:spLocks noChangeShapeType="1"/>
            </p:cNvSpPr>
            <p:nvPr/>
          </p:nvSpPr>
          <p:spPr bwMode="auto">
            <a:xfrm flipH="1">
              <a:off x="1042" y="2592"/>
              <a:ext cx="638" cy="1104"/>
            </a:xfrm>
            <a:prstGeom prst="line">
              <a:avLst/>
            </a:prstGeom>
            <a:noFill/>
            <a:ln w="57150">
              <a:solidFill>
                <a:schemeClr val="tx1"/>
              </a:solidFill>
              <a:round/>
              <a:headEnd/>
              <a:tailEnd type="triangle" w="med" len="med"/>
            </a:ln>
          </p:spPr>
          <p:txBody>
            <a:bodyPr wrap="none" anchor="ctr"/>
            <a:lstStyle/>
            <a:p>
              <a:endParaRPr lang="en-US"/>
            </a:p>
          </p:txBody>
        </p:sp>
        <p:sp>
          <p:nvSpPr>
            <p:cNvPr id="26636" name="Line 9"/>
            <p:cNvSpPr>
              <a:spLocks noChangeShapeType="1"/>
            </p:cNvSpPr>
            <p:nvPr/>
          </p:nvSpPr>
          <p:spPr bwMode="auto">
            <a:xfrm flipH="1">
              <a:off x="2352" y="1440"/>
              <a:ext cx="2016" cy="672"/>
            </a:xfrm>
            <a:prstGeom prst="line">
              <a:avLst/>
            </a:prstGeom>
            <a:noFill/>
            <a:ln w="57150">
              <a:solidFill>
                <a:schemeClr val="tx1"/>
              </a:solidFill>
              <a:prstDash val="sysDot"/>
              <a:round/>
              <a:headEnd/>
              <a:tailEnd type="triangle" w="med" len="med"/>
            </a:ln>
          </p:spPr>
          <p:txBody>
            <a:bodyPr wrap="none" anchor="ctr"/>
            <a:lstStyle/>
            <a:p>
              <a:endParaRPr lang="en-US"/>
            </a:p>
          </p:txBody>
        </p:sp>
        <p:sp>
          <p:nvSpPr>
            <p:cNvPr id="26637" name="Line 10"/>
            <p:cNvSpPr>
              <a:spLocks noChangeShapeType="1"/>
            </p:cNvSpPr>
            <p:nvPr/>
          </p:nvSpPr>
          <p:spPr bwMode="auto">
            <a:xfrm>
              <a:off x="2744" y="686"/>
              <a:ext cx="1635" cy="514"/>
            </a:xfrm>
            <a:prstGeom prst="line">
              <a:avLst/>
            </a:prstGeom>
            <a:noFill/>
            <a:ln w="57150">
              <a:solidFill>
                <a:schemeClr val="tx1"/>
              </a:solidFill>
              <a:round/>
              <a:headEnd/>
              <a:tailEnd type="triangle" w="med" len="med"/>
            </a:ln>
          </p:spPr>
          <p:txBody>
            <a:bodyPr wrap="none" anchor="ctr"/>
            <a:lstStyle/>
            <a:p>
              <a:endParaRPr lang="en-US"/>
            </a:p>
          </p:txBody>
        </p:sp>
        <p:sp>
          <p:nvSpPr>
            <p:cNvPr id="26638" name="Line 11"/>
            <p:cNvSpPr>
              <a:spLocks noChangeShapeType="1"/>
            </p:cNvSpPr>
            <p:nvPr/>
          </p:nvSpPr>
          <p:spPr bwMode="auto">
            <a:xfrm>
              <a:off x="4896" y="480"/>
              <a:ext cx="0" cy="672"/>
            </a:xfrm>
            <a:prstGeom prst="line">
              <a:avLst/>
            </a:prstGeom>
            <a:noFill/>
            <a:ln w="57150">
              <a:solidFill>
                <a:schemeClr val="tx1"/>
              </a:solidFill>
              <a:prstDash val="sysDot"/>
              <a:round/>
              <a:headEnd/>
              <a:tailEnd/>
            </a:ln>
          </p:spPr>
          <p:txBody>
            <a:bodyPr wrap="none" anchor="ctr"/>
            <a:lstStyle/>
            <a:p>
              <a:endParaRPr lang="en-US"/>
            </a:p>
          </p:txBody>
        </p:sp>
        <p:sp>
          <p:nvSpPr>
            <p:cNvPr id="26639" name="Line 12"/>
            <p:cNvSpPr>
              <a:spLocks noChangeShapeType="1"/>
            </p:cNvSpPr>
            <p:nvPr/>
          </p:nvSpPr>
          <p:spPr bwMode="auto">
            <a:xfrm flipH="1">
              <a:off x="4128" y="480"/>
              <a:ext cx="768" cy="0"/>
            </a:xfrm>
            <a:prstGeom prst="line">
              <a:avLst/>
            </a:prstGeom>
            <a:noFill/>
            <a:ln w="57150">
              <a:solidFill>
                <a:schemeClr val="tx1"/>
              </a:solidFill>
              <a:prstDash val="sysDot"/>
              <a:round/>
              <a:headEnd/>
              <a:tailEnd type="triangle" w="med" len="med"/>
            </a:ln>
          </p:spPr>
          <p:txBody>
            <a:bodyPr wrap="none" anchor="ctr"/>
            <a:lstStyle/>
            <a:p>
              <a:endParaRPr lang="en-US"/>
            </a:p>
          </p:txBody>
        </p:sp>
      </p:grpSp>
    </p:spTree>
  </p:cSld>
  <p:clrMapOvr>
    <a:masterClrMapping/>
  </p:clrMapOvr>
  <p:transition spd="slow">
    <p:diamon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Date Placeholder 3"/>
          <p:cNvSpPr>
            <a:spLocks noGrp="1"/>
          </p:cNvSpPr>
          <p:nvPr>
            <p:ph type="dt" sz="quarter" idx="10"/>
          </p:nvPr>
        </p:nvSpPr>
        <p:spPr/>
        <p:txBody>
          <a:bodyPr/>
          <a:lstStyle/>
          <a:p>
            <a:pPr>
              <a:defRPr/>
            </a:pPr>
            <a:fld id="{0CA5B0DD-665B-4B41-B197-2939C4D36775}" type="datetime1">
              <a:rPr lang="en-US" smtClean="0"/>
              <a:pPr>
                <a:defRPr/>
              </a:pPr>
              <a:t>02/03/2014</a:t>
            </a:fld>
            <a:endParaRPr lang="en-US" smtClean="0"/>
          </a:p>
        </p:txBody>
      </p:sp>
      <p:sp>
        <p:nvSpPr>
          <p:cNvPr id="72707" name="Footer Placeholder 4"/>
          <p:cNvSpPr>
            <a:spLocks noGrp="1"/>
          </p:cNvSpPr>
          <p:nvPr>
            <p:ph type="ftr" sz="quarter" idx="11"/>
          </p:nvPr>
        </p:nvSpPr>
        <p:spPr/>
        <p:txBody>
          <a:bodyPr/>
          <a:lstStyle/>
          <a:p>
            <a:pPr>
              <a:defRPr/>
            </a:pPr>
            <a:r>
              <a:rPr lang="en-US" smtClean="0"/>
              <a:t>ThS. Nguyễn Xuân Tiến</a:t>
            </a:r>
          </a:p>
        </p:txBody>
      </p:sp>
      <p:sp>
        <p:nvSpPr>
          <p:cNvPr id="72708" name="Slide Number Placeholder 5"/>
          <p:cNvSpPr>
            <a:spLocks noGrp="1"/>
          </p:cNvSpPr>
          <p:nvPr>
            <p:ph type="sldNum" sz="quarter" idx="12"/>
          </p:nvPr>
        </p:nvSpPr>
        <p:spPr/>
        <p:txBody>
          <a:bodyPr/>
          <a:lstStyle/>
          <a:p>
            <a:pPr>
              <a:defRPr/>
            </a:pPr>
            <a:fld id="{1CBDBC21-71B6-4414-942A-2F388E1CA8C4}" type="slidenum">
              <a:rPr lang="en-US" smtClean="0"/>
              <a:pPr>
                <a:defRPr/>
              </a:pPr>
              <a:t>25</a:t>
            </a:fld>
            <a:endParaRPr lang="en-US" smtClean="0"/>
          </a:p>
        </p:txBody>
      </p:sp>
      <p:sp>
        <p:nvSpPr>
          <p:cNvPr id="27653" name="Rectangle 2"/>
          <p:cNvSpPr>
            <a:spLocks noGrp="1" noChangeArrowheads="1"/>
          </p:cNvSpPr>
          <p:nvPr>
            <p:ph type="title"/>
          </p:nvPr>
        </p:nvSpPr>
        <p:spPr>
          <a:xfrm>
            <a:off x="649288" y="279400"/>
            <a:ext cx="7994650" cy="777875"/>
          </a:xfrm>
        </p:spPr>
        <p:txBody>
          <a:bodyPr/>
          <a:lstStyle/>
          <a:p>
            <a:pPr eaLnBrk="1" hangingPunct="1"/>
            <a:r>
              <a:rPr lang="en-US" sz="4000" b="1" smtClean="0">
                <a:solidFill>
                  <a:schemeClr val="accent2"/>
                </a:solidFill>
              </a:rPr>
              <a:t>Mô hình hoá cơ cấu chức năng</a:t>
            </a:r>
          </a:p>
        </p:txBody>
      </p:sp>
      <p:grpSp>
        <p:nvGrpSpPr>
          <p:cNvPr id="27654" name="Group 12"/>
          <p:cNvGrpSpPr>
            <a:grpSpLocks/>
          </p:cNvGrpSpPr>
          <p:nvPr/>
        </p:nvGrpSpPr>
        <p:grpSpPr bwMode="auto">
          <a:xfrm>
            <a:off x="577850" y="1654175"/>
            <a:ext cx="7772400" cy="4495800"/>
            <a:chOff x="576" y="720"/>
            <a:chExt cx="4896" cy="2832"/>
          </a:xfrm>
        </p:grpSpPr>
        <p:sp>
          <p:nvSpPr>
            <p:cNvPr id="27655" name="Rectangle 3"/>
            <p:cNvSpPr>
              <a:spLocks noChangeArrowheads="1"/>
            </p:cNvSpPr>
            <p:nvPr/>
          </p:nvSpPr>
          <p:spPr bwMode="auto">
            <a:xfrm>
              <a:off x="2400" y="720"/>
              <a:ext cx="960" cy="384"/>
            </a:xfrm>
            <a:prstGeom prst="rect">
              <a:avLst/>
            </a:prstGeom>
            <a:solidFill>
              <a:srgbClr val="FF3300"/>
            </a:solidFill>
            <a:ln w="38100">
              <a:solidFill>
                <a:schemeClr val="tx1"/>
              </a:solidFill>
              <a:miter lim="800000"/>
              <a:headEnd/>
              <a:tailEnd/>
            </a:ln>
          </p:spPr>
          <p:txBody>
            <a:bodyPr wrap="none" anchor="ctr"/>
            <a:lstStyle/>
            <a:p>
              <a:pPr algn="ctr"/>
              <a:endParaRPr lang="vi-VN" sz="3600">
                <a:solidFill>
                  <a:srgbClr val="FF0000"/>
                </a:solidFill>
                <a:latin typeface="VNI-Times" pitchFamily="2" charset="0"/>
              </a:endParaRPr>
            </a:p>
          </p:txBody>
        </p:sp>
        <p:sp>
          <p:nvSpPr>
            <p:cNvPr id="27656" name="Line 4"/>
            <p:cNvSpPr>
              <a:spLocks noChangeShapeType="1"/>
            </p:cNvSpPr>
            <p:nvPr/>
          </p:nvSpPr>
          <p:spPr bwMode="auto">
            <a:xfrm flipH="1">
              <a:off x="1485" y="1104"/>
              <a:ext cx="1203" cy="630"/>
            </a:xfrm>
            <a:prstGeom prst="line">
              <a:avLst/>
            </a:prstGeom>
            <a:noFill/>
            <a:ln w="38100">
              <a:solidFill>
                <a:schemeClr val="tx1"/>
              </a:solidFill>
              <a:round/>
              <a:headEnd/>
              <a:tailEnd type="triangle" w="med" len="med"/>
            </a:ln>
          </p:spPr>
          <p:txBody>
            <a:bodyPr wrap="none" anchor="ctr"/>
            <a:lstStyle/>
            <a:p>
              <a:endParaRPr lang="en-US"/>
            </a:p>
          </p:txBody>
        </p:sp>
        <p:sp>
          <p:nvSpPr>
            <p:cNvPr id="27657" name="Line 5"/>
            <p:cNvSpPr>
              <a:spLocks noChangeShapeType="1"/>
            </p:cNvSpPr>
            <p:nvPr/>
          </p:nvSpPr>
          <p:spPr bwMode="auto">
            <a:xfrm>
              <a:off x="3072" y="1112"/>
              <a:ext cx="951" cy="602"/>
            </a:xfrm>
            <a:prstGeom prst="line">
              <a:avLst/>
            </a:prstGeom>
            <a:noFill/>
            <a:ln w="38100">
              <a:solidFill>
                <a:schemeClr val="tx1"/>
              </a:solidFill>
              <a:round/>
              <a:headEnd/>
              <a:tailEnd type="triangle" w="med" len="med"/>
            </a:ln>
          </p:spPr>
          <p:txBody>
            <a:bodyPr wrap="none" anchor="ctr"/>
            <a:lstStyle/>
            <a:p>
              <a:endParaRPr lang="en-US"/>
            </a:p>
          </p:txBody>
        </p:sp>
        <p:sp>
          <p:nvSpPr>
            <p:cNvPr id="27658" name="Text Box 6"/>
            <p:cNvSpPr txBox="1">
              <a:spLocks noChangeArrowheads="1"/>
            </p:cNvSpPr>
            <p:nvPr/>
          </p:nvSpPr>
          <p:spPr bwMode="auto">
            <a:xfrm>
              <a:off x="576" y="3104"/>
              <a:ext cx="4896" cy="448"/>
            </a:xfrm>
            <a:prstGeom prst="rect">
              <a:avLst/>
            </a:prstGeom>
            <a:solidFill>
              <a:schemeClr val="accent1"/>
            </a:solidFill>
            <a:ln w="9525">
              <a:solidFill>
                <a:schemeClr val="tx1"/>
              </a:solidFill>
              <a:miter lim="800000"/>
              <a:headEnd/>
              <a:tailEnd/>
            </a:ln>
          </p:spPr>
          <p:txBody>
            <a:bodyPr>
              <a:spAutoFit/>
            </a:bodyPr>
            <a:lstStyle/>
            <a:p>
              <a:pPr algn="ctr" eaLnBrk="0" hangingPunct="0">
                <a:spcBef>
                  <a:spcPct val="50000"/>
                </a:spcBef>
              </a:pPr>
              <a:r>
                <a:rPr lang="en-US" sz="4000">
                  <a:latin typeface="Times New Roman" pitchFamily="18" charset="0"/>
                </a:rPr>
                <a:t>Cấp</a:t>
              </a:r>
              <a:r>
                <a:rPr lang="en-US" sz="4000">
                  <a:latin typeface="VNI-Times" pitchFamily="2" charset="0"/>
                </a:rPr>
                <a:t> </a:t>
              </a:r>
              <a:r>
                <a:rPr lang="en-US" sz="4000">
                  <a:latin typeface="Times New Roman" pitchFamily="18" charset="0"/>
                </a:rPr>
                <a:t>thi</a:t>
              </a:r>
              <a:r>
                <a:rPr lang="en-US" sz="4000">
                  <a:latin typeface="VNI-Times" pitchFamily="2" charset="0"/>
                </a:rPr>
                <a:t> </a:t>
              </a:r>
              <a:r>
                <a:rPr lang="en-US" sz="4000">
                  <a:latin typeface="Times New Roman" pitchFamily="18" charset="0"/>
                </a:rPr>
                <a:t>hành</a:t>
              </a:r>
              <a:r>
                <a:rPr lang="en-US" sz="4000">
                  <a:latin typeface="VNI-Times" pitchFamily="2" charset="0"/>
                </a:rPr>
                <a:t> </a:t>
              </a:r>
              <a:r>
                <a:rPr lang="en-US" sz="4000">
                  <a:latin typeface="Times New Roman" pitchFamily="18" charset="0"/>
                </a:rPr>
                <a:t>trực</a:t>
              </a:r>
              <a:r>
                <a:rPr lang="en-US" sz="4000">
                  <a:latin typeface="VNI-Times" pitchFamily="2" charset="0"/>
                </a:rPr>
                <a:t> </a:t>
              </a:r>
              <a:r>
                <a:rPr lang="en-US" sz="4000">
                  <a:latin typeface="Times New Roman" pitchFamily="18" charset="0"/>
                </a:rPr>
                <a:t>tiếp</a:t>
              </a:r>
            </a:p>
          </p:txBody>
        </p:sp>
        <p:sp>
          <p:nvSpPr>
            <p:cNvPr id="27659" name="Text Box 7"/>
            <p:cNvSpPr txBox="1">
              <a:spLocks noChangeArrowheads="1"/>
            </p:cNvSpPr>
            <p:nvPr/>
          </p:nvSpPr>
          <p:spPr bwMode="auto">
            <a:xfrm>
              <a:off x="672" y="1728"/>
              <a:ext cx="1584" cy="371"/>
            </a:xfrm>
            <a:prstGeom prst="rect">
              <a:avLst/>
            </a:prstGeom>
            <a:solidFill>
              <a:srgbClr val="66CCFF"/>
            </a:solidFill>
            <a:ln w="9525">
              <a:solidFill>
                <a:schemeClr val="tx1"/>
              </a:solidFill>
              <a:miter lim="800000"/>
              <a:headEnd/>
              <a:tailEnd/>
            </a:ln>
          </p:spPr>
          <p:txBody>
            <a:bodyPr>
              <a:spAutoFit/>
            </a:bodyPr>
            <a:lstStyle/>
            <a:p>
              <a:pPr algn="ctr" eaLnBrk="0" hangingPunct="0">
                <a:spcBef>
                  <a:spcPct val="50000"/>
                </a:spcBef>
              </a:pPr>
              <a:r>
                <a:rPr lang="en-US" sz="3200">
                  <a:latin typeface="Times New Roman" pitchFamily="18" charset="0"/>
                </a:rPr>
                <a:t>Chức</a:t>
              </a:r>
              <a:r>
                <a:rPr lang="en-US" sz="3200">
                  <a:latin typeface="VNI-Times" pitchFamily="2" charset="0"/>
                </a:rPr>
                <a:t> </a:t>
              </a:r>
              <a:r>
                <a:rPr lang="en-US" sz="3200">
                  <a:latin typeface="Times New Roman" pitchFamily="18" charset="0"/>
                </a:rPr>
                <a:t>năng</a:t>
              </a:r>
              <a:r>
                <a:rPr lang="en-US" sz="3200">
                  <a:latin typeface="VNI-Times" pitchFamily="2" charset="0"/>
                </a:rPr>
                <a:t> </a:t>
              </a:r>
              <a:r>
                <a:rPr lang="en-US" sz="3200">
                  <a:latin typeface="Times New Roman" pitchFamily="18" charset="0"/>
                </a:rPr>
                <a:t>A</a:t>
              </a:r>
            </a:p>
          </p:txBody>
        </p:sp>
        <p:sp>
          <p:nvSpPr>
            <p:cNvPr id="27660" name="Text Box 8"/>
            <p:cNvSpPr txBox="1">
              <a:spLocks noChangeArrowheads="1"/>
            </p:cNvSpPr>
            <p:nvPr/>
          </p:nvSpPr>
          <p:spPr bwMode="auto">
            <a:xfrm>
              <a:off x="3120" y="1728"/>
              <a:ext cx="1584" cy="371"/>
            </a:xfrm>
            <a:prstGeom prst="rect">
              <a:avLst/>
            </a:prstGeom>
            <a:solidFill>
              <a:srgbClr val="66CCFF"/>
            </a:solidFill>
            <a:ln w="9525">
              <a:solidFill>
                <a:schemeClr val="tx1"/>
              </a:solidFill>
              <a:miter lim="800000"/>
              <a:headEnd/>
              <a:tailEnd/>
            </a:ln>
          </p:spPr>
          <p:txBody>
            <a:bodyPr>
              <a:spAutoFit/>
            </a:bodyPr>
            <a:lstStyle/>
            <a:p>
              <a:pPr algn="ctr" eaLnBrk="0" hangingPunct="0">
                <a:spcBef>
                  <a:spcPct val="50000"/>
                </a:spcBef>
              </a:pPr>
              <a:r>
                <a:rPr lang="en-US" sz="3200">
                  <a:latin typeface="Times New Roman" pitchFamily="18" charset="0"/>
                </a:rPr>
                <a:t>Chức</a:t>
              </a:r>
              <a:r>
                <a:rPr lang="en-US" sz="3200">
                  <a:latin typeface="VNI-Times" pitchFamily="2" charset="0"/>
                </a:rPr>
                <a:t> </a:t>
              </a:r>
              <a:r>
                <a:rPr lang="en-US" sz="3200">
                  <a:latin typeface="Times New Roman" pitchFamily="18" charset="0"/>
                </a:rPr>
                <a:t>năng</a:t>
              </a:r>
              <a:r>
                <a:rPr lang="en-US" sz="3200">
                  <a:latin typeface="VNI-Times" pitchFamily="2" charset="0"/>
                </a:rPr>
                <a:t> </a:t>
              </a:r>
              <a:r>
                <a:rPr lang="en-US" sz="3200">
                  <a:latin typeface="Times New Roman" pitchFamily="18" charset="0"/>
                </a:rPr>
                <a:t>B</a:t>
              </a:r>
            </a:p>
          </p:txBody>
        </p:sp>
        <p:sp>
          <p:nvSpPr>
            <p:cNvPr id="27661" name="Line 9"/>
            <p:cNvSpPr>
              <a:spLocks noChangeShapeType="1"/>
            </p:cNvSpPr>
            <p:nvPr/>
          </p:nvSpPr>
          <p:spPr bwMode="auto">
            <a:xfrm>
              <a:off x="1440" y="2112"/>
              <a:ext cx="0" cy="1008"/>
            </a:xfrm>
            <a:prstGeom prst="line">
              <a:avLst/>
            </a:prstGeom>
            <a:noFill/>
            <a:ln w="57150">
              <a:solidFill>
                <a:schemeClr val="tx1"/>
              </a:solidFill>
              <a:round/>
              <a:headEnd/>
              <a:tailEnd type="triangle" w="med" len="med"/>
            </a:ln>
          </p:spPr>
          <p:txBody>
            <a:bodyPr wrap="none" anchor="ctr"/>
            <a:lstStyle/>
            <a:p>
              <a:endParaRPr lang="en-US"/>
            </a:p>
          </p:txBody>
        </p:sp>
        <p:sp>
          <p:nvSpPr>
            <p:cNvPr id="27662" name="Line 10"/>
            <p:cNvSpPr>
              <a:spLocks noChangeShapeType="1"/>
            </p:cNvSpPr>
            <p:nvPr/>
          </p:nvSpPr>
          <p:spPr bwMode="auto">
            <a:xfrm>
              <a:off x="2832" y="1112"/>
              <a:ext cx="0" cy="1968"/>
            </a:xfrm>
            <a:prstGeom prst="line">
              <a:avLst/>
            </a:prstGeom>
            <a:noFill/>
            <a:ln w="57150">
              <a:solidFill>
                <a:schemeClr val="tx1"/>
              </a:solidFill>
              <a:round/>
              <a:headEnd/>
              <a:tailEnd type="triangle" w="med" len="med"/>
            </a:ln>
          </p:spPr>
          <p:txBody>
            <a:bodyPr wrap="none" anchor="ctr"/>
            <a:lstStyle/>
            <a:p>
              <a:endParaRPr lang="en-US"/>
            </a:p>
          </p:txBody>
        </p:sp>
        <p:sp>
          <p:nvSpPr>
            <p:cNvPr id="27663" name="Line 11"/>
            <p:cNvSpPr>
              <a:spLocks noChangeShapeType="1"/>
            </p:cNvSpPr>
            <p:nvPr/>
          </p:nvSpPr>
          <p:spPr bwMode="auto">
            <a:xfrm>
              <a:off x="4080" y="2112"/>
              <a:ext cx="0" cy="1008"/>
            </a:xfrm>
            <a:prstGeom prst="line">
              <a:avLst/>
            </a:prstGeom>
            <a:noFill/>
            <a:ln w="57150">
              <a:solidFill>
                <a:schemeClr val="tx1"/>
              </a:solidFill>
              <a:round/>
              <a:headEnd/>
              <a:tailEnd type="triangle" w="med" len="med"/>
            </a:ln>
          </p:spPr>
          <p:txBody>
            <a:bodyPr wrap="none" anchor="ctr"/>
            <a:lstStyle/>
            <a:p>
              <a:endParaRPr lang="en-US"/>
            </a:p>
          </p:txBody>
        </p:sp>
      </p:grpSp>
    </p:spTree>
  </p:cSld>
  <p:clrMapOvr>
    <a:masterClrMapping/>
  </p:clrMapOvr>
  <p:transition spd="slow">
    <p:diamon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Date Placeholder 1"/>
          <p:cNvSpPr>
            <a:spLocks noGrp="1"/>
          </p:cNvSpPr>
          <p:nvPr>
            <p:ph type="dt" sz="quarter" idx="10"/>
          </p:nvPr>
        </p:nvSpPr>
        <p:spPr/>
        <p:txBody>
          <a:bodyPr/>
          <a:lstStyle/>
          <a:p>
            <a:pPr>
              <a:defRPr/>
            </a:pPr>
            <a:fld id="{8B423AB1-E9F6-4D7D-B955-9D53701B42F4}" type="datetime1">
              <a:rPr lang="en-US" smtClean="0"/>
              <a:pPr>
                <a:defRPr/>
              </a:pPr>
              <a:t>02/03/2014</a:t>
            </a:fld>
            <a:endParaRPr lang="en-US" smtClean="0"/>
          </a:p>
        </p:txBody>
      </p:sp>
      <p:sp>
        <p:nvSpPr>
          <p:cNvPr id="74755" name="Footer Placeholder 2"/>
          <p:cNvSpPr>
            <a:spLocks noGrp="1"/>
          </p:cNvSpPr>
          <p:nvPr>
            <p:ph type="ftr" sz="quarter" idx="11"/>
          </p:nvPr>
        </p:nvSpPr>
        <p:spPr/>
        <p:txBody>
          <a:bodyPr/>
          <a:lstStyle/>
          <a:p>
            <a:pPr>
              <a:defRPr/>
            </a:pPr>
            <a:r>
              <a:rPr lang="en-US" smtClean="0"/>
              <a:t>ThS. Nguyễn Xuân Tiến</a:t>
            </a:r>
          </a:p>
        </p:txBody>
      </p:sp>
      <p:sp>
        <p:nvSpPr>
          <p:cNvPr id="74756" name="Slide Number Placeholder 3"/>
          <p:cNvSpPr>
            <a:spLocks noGrp="1"/>
          </p:cNvSpPr>
          <p:nvPr>
            <p:ph type="sldNum" sz="quarter" idx="12"/>
          </p:nvPr>
        </p:nvSpPr>
        <p:spPr/>
        <p:txBody>
          <a:bodyPr/>
          <a:lstStyle/>
          <a:p>
            <a:pPr>
              <a:defRPr/>
            </a:pPr>
            <a:fld id="{B5FB75D4-1723-455B-99B3-13ACD71EF552}" type="slidenum">
              <a:rPr lang="en-US" smtClean="0"/>
              <a:pPr>
                <a:defRPr/>
              </a:pPr>
              <a:t>26</a:t>
            </a:fld>
            <a:endParaRPr lang="en-US" smtClean="0"/>
          </a:p>
        </p:txBody>
      </p:sp>
      <p:sp>
        <p:nvSpPr>
          <p:cNvPr id="28677" name="Text Box 2"/>
          <p:cNvSpPr txBox="1">
            <a:spLocks noChangeArrowheads="1"/>
          </p:cNvSpPr>
          <p:nvPr/>
        </p:nvSpPr>
        <p:spPr bwMode="auto">
          <a:xfrm>
            <a:off x="2767013" y="230188"/>
            <a:ext cx="3330575" cy="528637"/>
          </a:xfrm>
          <a:prstGeom prst="rect">
            <a:avLst/>
          </a:prstGeom>
          <a:solidFill>
            <a:srgbClr val="FF99CC"/>
          </a:solidFill>
          <a:ln w="9525">
            <a:solidFill>
              <a:schemeClr val="tx1"/>
            </a:solidFill>
            <a:miter lim="800000"/>
            <a:headEnd/>
            <a:tailEnd/>
          </a:ln>
        </p:spPr>
        <p:txBody>
          <a:bodyPr>
            <a:spAutoFit/>
          </a:bodyPr>
          <a:lstStyle/>
          <a:p>
            <a:pPr algn="ctr" eaLnBrk="0" hangingPunct="0">
              <a:spcBef>
                <a:spcPct val="50000"/>
              </a:spcBef>
            </a:pPr>
            <a:r>
              <a:rPr lang="en-US" sz="2800" b="1">
                <a:latin typeface="Times New Roman" pitchFamily="18" charset="0"/>
              </a:rPr>
              <a:t>Lãnh</a:t>
            </a:r>
            <a:r>
              <a:rPr lang="en-US" sz="2800" b="1">
                <a:latin typeface="VNI-Times" pitchFamily="2" charset="0"/>
              </a:rPr>
              <a:t> </a:t>
            </a:r>
            <a:r>
              <a:rPr lang="en-US" sz="2800" b="1">
                <a:latin typeface="Times New Roman" pitchFamily="18" charset="0"/>
              </a:rPr>
              <a:t>đạo</a:t>
            </a:r>
            <a:r>
              <a:rPr lang="en-US" sz="2800" b="1">
                <a:latin typeface="VNI-Times" pitchFamily="2" charset="0"/>
              </a:rPr>
              <a:t> </a:t>
            </a:r>
            <a:r>
              <a:rPr lang="en-US" sz="2800" b="1">
                <a:latin typeface="Times New Roman" pitchFamily="18" charset="0"/>
              </a:rPr>
              <a:t>cao</a:t>
            </a:r>
            <a:r>
              <a:rPr lang="en-US" sz="2800" b="1">
                <a:latin typeface="VNI-Times" pitchFamily="2" charset="0"/>
              </a:rPr>
              <a:t> </a:t>
            </a:r>
            <a:r>
              <a:rPr lang="en-US" sz="2800" b="1">
                <a:latin typeface="Times New Roman" pitchFamily="18" charset="0"/>
              </a:rPr>
              <a:t>nhất</a:t>
            </a:r>
          </a:p>
        </p:txBody>
      </p:sp>
      <p:sp>
        <p:nvSpPr>
          <p:cNvPr id="28678" name="Text Box 3"/>
          <p:cNvSpPr txBox="1">
            <a:spLocks noChangeArrowheads="1"/>
          </p:cNvSpPr>
          <p:nvPr/>
        </p:nvSpPr>
        <p:spPr bwMode="auto">
          <a:xfrm>
            <a:off x="2667000" y="1676400"/>
            <a:ext cx="914400" cy="466725"/>
          </a:xfrm>
          <a:prstGeom prst="rect">
            <a:avLst/>
          </a:prstGeom>
          <a:solidFill>
            <a:srgbClr val="66CCFF"/>
          </a:solidFill>
          <a:ln w="9525">
            <a:solidFill>
              <a:schemeClr val="tx1"/>
            </a:solidFill>
            <a:miter lim="800000"/>
            <a:headEnd/>
            <a:tailEnd/>
          </a:ln>
        </p:spPr>
        <p:txBody>
          <a:bodyPr>
            <a:spAutoFit/>
          </a:bodyPr>
          <a:lstStyle/>
          <a:p>
            <a:pPr eaLnBrk="0" hangingPunct="0">
              <a:spcBef>
                <a:spcPct val="50000"/>
              </a:spcBef>
            </a:pPr>
            <a:r>
              <a:rPr lang="en-US" sz="2400">
                <a:latin typeface="Times New Roman" pitchFamily="18" charset="0"/>
              </a:rPr>
              <a:t>CN 1</a:t>
            </a:r>
          </a:p>
        </p:txBody>
      </p:sp>
      <p:sp>
        <p:nvSpPr>
          <p:cNvPr id="28679" name="Text Box 4"/>
          <p:cNvSpPr txBox="1">
            <a:spLocks noChangeArrowheads="1"/>
          </p:cNvSpPr>
          <p:nvPr/>
        </p:nvSpPr>
        <p:spPr bwMode="auto">
          <a:xfrm>
            <a:off x="762000" y="2514600"/>
            <a:ext cx="685800" cy="831850"/>
          </a:xfrm>
          <a:prstGeom prst="rect">
            <a:avLst/>
          </a:prstGeom>
          <a:solidFill>
            <a:srgbClr val="FFFF00"/>
          </a:solidFill>
          <a:ln w="9525">
            <a:solidFill>
              <a:schemeClr val="tx1"/>
            </a:solidFill>
            <a:miter lim="800000"/>
            <a:headEnd/>
            <a:tailEnd/>
          </a:ln>
        </p:spPr>
        <p:txBody>
          <a:bodyPr>
            <a:spAutoFit/>
          </a:bodyPr>
          <a:lstStyle/>
          <a:p>
            <a:pPr algn="ctr" eaLnBrk="0" hangingPunct="0">
              <a:spcBef>
                <a:spcPct val="50000"/>
              </a:spcBef>
            </a:pPr>
            <a:r>
              <a:rPr lang="en-US" sz="2400">
                <a:latin typeface="Times New Roman" pitchFamily="18" charset="0"/>
              </a:rPr>
              <a:t>DA A</a:t>
            </a:r>
          </a:p>
        </p:txBody>
      </p:sp>
      <p:sp>
        <p:nvSpPr>
          <p:cNvPr id="28680" name="Text Box 5"/>
          <p:cNvSpPr txBox="1">
            <a:spLocks noChangeArrowheads="1"/>
          </p:cNvSpPr>
          <p:nvPr/>
        </p:nvSpPr>
        <p:spPr bwMode="auto">
          <a:xfrm>
            <a:off x="762000" y="3962400"/>
            <a:ext cx="685800" cy="831850"/>
          </a:xfrm>
          <a:prstGeom prst="rect">
            <a:avLst/>
          </a:prstGeom>
          <a:solidFill>
            <a:srgbClr val="FFFF00"/>
          </a:solidFill>
          <a:ln w="9525">
            <a:solidFill>
              <a:schemeClr val="tx1"/>
            </a:solidFill>
            <a:miter lim="800000"/>
            <a:headEnd/>
            <a:tailEnd/>
          </a:ln>
        </p:spPr>
        <p:txBody>
          <a:bodyPr>
            <a:spAutoFit/>
          </a:bodyPr>
          <a:lstStyle/>
          <a:p>
            <a:pPr algn="ctr" eaLnBrk="0" hangingPunct="0">
              <a:spcBef>
                <a:spcPct val="50000"/>
              </a:spcBef>
            </a:pPr>
            <a:r>
              <a:rPr lang="en-US" sz="2400">
                <a:latin typeface="Times New Roman" pitchFamily="18" charset="0"/>
              </a:rPr>
              <a:t>DA B</a:t>
            </a:r>
          </a:p>
        </p:txBody>
      </p:sp>
      <p:sp>
        <p:nvSpPr>
          <p:cNvPr id="28681" name="Text Box 6"/>
          <p:cNvSpPr txBox="1">
            <a:spLocks noChangeArrowheads="1"/>
          </p:cNvSpPr>
          <p:nvPr/>
        </p:nvSpPr>
        <p:spPr bwMode="auto">
          <a:xfrm>
            <a:off x="762000" y="5257800"/>
            <a:ext cx="685800" cy="831850"/>
          </a:xfrm>
          <a:prstGeom prst="rect">
            <a:avLst/>
          </a:prstGeom>
          <a:solidFill>
            <a:srgbClr val="FFFF00"/>
          </a:solidFill>
          <a:ln w="9525">
            <a:solidFill>
              <a:schemeClr val="tx1"/>
            </a:solidFill>
            <a:miter lim="800000"/>
            <a:headEnd/>
            <a:tailEnd/>
          </a:ln>
        </p:spPr>
        <p:txBody>
          <a:bodyPr>
            <a:spAutoFit/>
          </a:bodyPr>
          <a:lstStyle/>
          <a:p>
            <a:pPr algn="ctr" eaLnBrk="0" hangingPunct="0">
              <a:spcBef>
                <a:spcPct val="50000"/>
              </a:spcBef>
            </a:pPr>
            <a:r>
              <a:rPr lang="en-US" sz="2400">
                <a:latin typeface="Times New Roman" pitchFamily="18" charset="0"/>
              </a:rPr>
              <a:t>DA C</a:t>
            </a:r>
          </a:p>
        </p:txBody>
      </p:sp>
      <p:sp>
        <p:nvSpPr>
          <p:cNvPr id="28682" name="Text Box 7"/>
          <p:cNvSpPr txBox="1">
            <a:spLocks noChangeArrowheads="1"/>
          </p:cNvSpPr>
          <p:nvPr/>
        </p:nvSpPr>
        <p:spPr bwMode="auto">
          <a:xfrm>
            <a:off x="3962400" y="1676400"/>
            <a:ext cx="914400" cy="466725"/>
          </a:xfrm>
          <a:prstGeom prst="rect">
            <a:avLst/>
          </a:prstGeom>
          <a:solidFill>
            <a:srgbClr val="66CCFF"/>
          </a:solidFill>
          <a:ln w="9525">
            <a:solidFill>
              <a:schemeClr val="tx1"/>
            </a:solidFill>
            <a:miter lim="800000"/>
            <a:headEnd/>
            <a:tailEnd/>
          </a:ln>
        </p:spPr>
        <p:txBody>
          <a:bodyPr>
            <a:spAutoFit/>
          </a:bodyPr>
          <a:lstStyle/>
          <a:p>
            <a:pPr eaLnBrk="0" hangingPunct="0">
              <a:spcBef>
                <a:spcPct val="50000"/>
              </a:spcBef>
            </a:pPr>
            <a:r>
              <a:rPr lang="en-US" sz="2400">
                <a:latin typeface="Times New Roman" pitchFamily="18" charset="0"/>
              </a:rPr>
              <a:t>CN 2</a:t>
            </a:r>
          </a:p>
        </p:txBody>
      </p:sp>
      <p:sp>
        <p:nvSpPr>
          <p:cNvPr id="28683" name="Text Box 8"/>
          <p:cNvSpPr txBox="1">
            <a:spLocks noChangeArrowheads="1"/>
          </p:cNvSpPr>
          <p:nvPr/>
        </p:nvSpPr>
        <p:spPr bwMode="auto">
          <a:xfrm>
            <a:off x="5486400" y="1676400"/>
            <a:ext cx="914400" cy="466725"/>
          </a:xfrm>
          <a:prstGeom prst="rect">
            <a:avLst/>
          </a:prstGeom>
          <a:solidFill>
            <a:srgbClr val="66CCFF"/>
          </a:solidFill>
          <a:ln w="9525">
            <a:solidFill>
              <a:schemeClr val="tx1"/>
            </a:solidFill>
            <a:miter lim="800000"/>
            <a:headEnd/>
            <a:tailEnd/>
          </a:ln>
        </p:spPr>
        <p:txBody>
          <a:bodyPr>
            <a:spAutoFit/>
          </a:bodyPr>
          <a:lstStyle/>
          <a:p>
            <a:pPr eaLnBrk="0" hangingPunct="0">
              <a:spcBef>
                <a:spcPct val="50000"/>
              </a:spcBef>
            </a:pPr>
            <a:r>
              <a:rPr lang="en-US" sz="2400">
                <a:latin typeface="Times New Roman" pitchFamily="18" charset="0"/>
              </a:rPr>
              <a:t>CN 3</a:t>
            </a:r>
          </a:p>
        </p:txBody>
      </p:sp>
      <p:sp>
        <p:nvSpPr>
          <p:cNvPr id="28684" name="Line 9"/>
          <p:cNvSpPr>
            <a:spLocks noChangeShapeType="1"/>
          </p:cNvSpPr>
          <p:nvPr/>
        </p:nvSpPr>
        <p:spPr bwMode="auto">
          <a:xfrm>
            <a:off x="1524000" y="4419600"/>
            <a:ext cx="5943600" cy="0"/>
          </a:xfrm>
          <a:prstGeom prst="line">
            <a:avLst/>
          </a:prstGeom>
          <a:noFill/>
          <a:ln w="9525">
            <a:solidFill>
              <a:schemeClr val="tx1"/>
            </a:solidFill>
            <a:round/>
            <a:headEnd/>
            <a:tailEnd type="triangle" w="med" len="med"/>
          </a:ln>
        </p:spPr>
        <p:txBody>
          <a:bodyPr wrap="none" anchor="ctr"/>
          <a:lstStyle/>
          <a:p>
            <a:endParaRPr lang="en-US"/>
          </a:p>
        </p:txBody>
      </p:sp>
      <p:sp>
        <p:nvSpPr>
          <p:cNvPr id="28685" name="Line 10"/>
          <p:cNvSpPr>
            <a:spLocks noChangeShapeType="1"/>
          </p:cNvSpPr>
          <p:nvPr/>
        </p:nvSpPr>
        <p:spPr bwMode="auto">
          <a:xfrm>
            <a:off x="1524000" y="2971800"/>
            <a:ext cx="5943600" cy="0"/>
          </a:xfrm>
          <a:prstGeom prst="line">
            <a:avLst/>
          </a:prstGeom>
          <a:noFill/>
          <a:ln w="9525">
            <a:solidFill>
              <a:schemeClr val="tx1"/>
            </a:solidFill>
            <a:round/>
            <a:headEnd/>
            <a:tailEnd type="triangle" w="med" len="med"/>
          </a:ln>
        </p:spPr>
        <p:txBody>
          <a:bodyPr wrap="none" anchor="ctr"/>
          <a:lstStyle/>
          <a:p>
            <a:endParaRPr lang="en-US"/>
          </a:p>
        </p:txBody>
      </p:sp>
      <p:sp>
        <p:nvSpPr>
          <p:cNvPr id="28686" name="Line 11"/>
          <p:cNvSpPr>
            <a:spLocks noChangeShapeType="1"/>
          </p:cNvSpPr>
          <p:nvPr/>
        </p:nvSpPr>
        <p:spPr bwMode="auto">
          <a:xfrm>
            <a:off x="1524000" y="5715000"/>
            <a:ext cx="5943600" cy="0"/>
          </a:xfrm>
          <a:prstGeom prst="line">
            <a:avLst/>
          </a:prstGeom>
          <a:noFill/>
          <a:ln w="9525">
            <a:solidFill>
              <a:schemeClr val="tx1"/>
            </a:solidFill>
            <a:round/>
            <a:headEnd/>
            <a:tailEnd type="triangle" w="med" len="med"/>
          </a:ln>
        </p:spPr>
        <p:txBody>
          <a:bodyPr wrap="none" anchor="ctr"/>
          <a:lstStyle/>
          <a:p>
            <a:endParaRPr lang="en-US"/>
          </a:p>
        </p:txBody>
      </p:sp>
      <p:sp>
        <p:nvSpPr>
          <p:cNvPr id="28687" name="Line 12"/>
          <p:cNvSpPr>
            <a:spLocks noChangeShapeType="1"/>
          </p:cNvSpPr>
          <p:nvPr/>
        </p:nvSpPr>
        <p:spPr bwMode="auto">
          <a:xfrm>
            <a:off x="3124200" y="2209800"/>
            <a:ext cx="0" cy="3505200"/>
          </a:xfrm>
          <a:prstGeom prst="line">
            <a:avLst/>
          </a:prstGeom>
          <a:noFill/>
          <a:ln w="76200">
            <a:solidFill>
              <a:schemeClr val="tx1"/>
            </a:solidFill>
            <a:round/>
            <a:headEnd/>
            <a:tailEnd/>
          </a:ln>
        </p:spPr>
        <p:txBody>
          <a:bodyPr wrap="none" anchor="ctr"/>
          <a:lstStyle/>
          <a:p>
            <a:endParaRPr lang="en-US"/>
          </a:p>
        </p:txBody>
      </p:sp>
      <p:sp>
        <p:nvSpPr>
          <p:cNvPr id="28688" name="Line 13"/>
          <p:cNvSpPr>
            <a:spLocks noChangeShapeType="1"/>
          </p:cNvSpPr>
          <p:nvPr/>
        </p:nvSpPr>
        <p:spPr bwMode="auto">
          <a:xfrm>
            <a:off x="4419600" y="2209800"/>
            <a:ext cx="0" cy="3505200"/>
          </a:xfrm>
          <a:prstGeom prst="line">
            <a:avLst/>
          </a:prstGeom>
          <a:noFill/>
          <a:ln w="76200">
            <a:solidFill>
              <a:schemeClr val="tx1"/>
            </a:solidFill>
            <a:round/>
            <a:headEnd/>
            <a:tailEnd/>
          </a:ln>
        </p:spPr>
        <p:txBody>
          <a:bodyPr wrap="none" anchor="ctr"/>
          <a:lstStyle/>
          <a:p>
            <a:endParaRPr lang="en-US"/>
          </a:p>
        </p:txBody>
      </p:sp>
      <p:sp>
        <p:nvSpPr>
          <p:cNvPr id="28689" name="Line 14"/>
          <p:cNvSpPr>
            <a:spLocks noChangeShapeType="1"/>
          </p:cNvSpPr>
          <p:nvPr/>
        </p:nvSpPr>
        <p:spPr bwMode="auto">
          <a:xfrm>
            <a:off x="5943600" y="2209800"/>
            <a:ext cx="0" cy="3505200"/>
          </a:xfrm>
          <a:prstGeom prst="line">
            <a:avLst/>
          </a:prstGeom>
          <a:noFill/>
          <a:ln w="76200">
            <a:solidFill>
              <a:schemeClr val="tx1"/>
            </a:solidFill>
            <a:round/>
            <a:headEnd/>
            <a:tailEnd/>
          </a:ln>
        </p:spPr>
        <p:txBody>
          <a:bodyPr wrap="none" anchor="ctr"/>
          <a:lstStyle/>
          <a:p>
            <a:endParaRPr lang="en-US"/>
          </a:p>
        </p:txBody>
      </p:sp>
      <p:sp>
        <p:nvSpPr>
          <p:cNvPr id="28690" name="Oval 15"/>
          <p:cNvSpPr>
            <a:spLocks noChangeArrowheads="1"/>
          </p:cNvSpPr>
          <p:nvPr/>
        </p:nvSpPr>
        <p:spPr bwMode="auto">
          <a:xfrm>
            <a:off x="2819400" y="2667000"/>
            <a:ext cx="609600" cy="609600"/>
          </a:xfrm>
          <a:prstGeom prst="ellipse">
            <a:avLst/>
          </a:prstGeom>
          <a:solidFill>
            <a:schemeClr val="accent1"/>
          </a:solidFill>
          <a:ln w="9525">
            <a:solidFill>
              <a:schemeClr val="tx1"/>
            </a:solidFill>
            <a:round/>
            <a:headEnd/>
            <a:tailEnd/>
          </a:ln>
        </p:spPr>
        <p:txBody>
          <a:bodyPr wrap="none" anchor="ctr"/>
          <a:lstStyle/>
          <a:p>
            <a:pPr algn="ctr"/>
            <a:endParaRPr lang="vi-VN" sz="3600">
              <a:solidFill>
                <a:srgbClr val="FF0000"/>
              </a:solidFill>
              <a:latin typeface="VNI-Times" pitchFamily="2" charset="0"/>
            </a:endParaRPr>
          </a:p>
        </p:txBody>
      </p:sp>
      <p:sp>
        <p:nvSpPr>
          <p:cNvPr id="28691" name="Oval 16"/>
          <p:cNvSpPr>
            <a:spLocks noChangeArrowheads="1"/>
          </p:cNvSpPr>
          <p:nvPr/>
        </p:nvSpPr>
        <p:spPr bwMode="auto">
          <a:xfrm>
            <a:off x="4038600" y="2667000"/>
            <a:ext cx="609600" cy="609600"/>
          </a:xfrm>
          <a:prstGeom prst="ellipse">
            <a:avLst/>
          </a:prstGeom>
          <a:solidFill>
            <a:schemeClr val="accent1"/>
          </a:solidFill>
          <a:ln w="9525">
            <a:solidFill>
              <a:schemeClr val="tx1"/>
            </a:solidFill>
            <a:round/>
            <a:headEnd/>
            <a:tailEnd/>
          </a:ln>
        </p:spPr>
        <p:txBody>
          <a:bodyPr wrap="none" anchor="ctr"/>
          <a:lstStyle/>
          <a:p>
            <a:pPr algn="ctr"/>
            <a:endParaRPr lang="vi-VN" sz="3600">
              <a:solidFill>
                <a:srgbClr val="FF0000"/>
              </a:solidFill>
              <a:latin typeface="VNI-Times" pitchFamily="2" charset="0"/>
            </a:endParaRPr>
          </a:p>
        </p:txBody>
      </p:sp>
      <p:sp>
        <p:nvSpPr>
          <p:cNvPr id="28692" name="Oval 17"/>
          <p:cNvSpPr>
            <a:spLocks noChangeArrowheads="1"/>
          </p:cNvSpPr>
          <p:nvPr/>
        </p:nvSpPr>
        <p:spPr bwMode="auto">
          <a:xfrm>
            <a:off x="5638800" y="2667000"/>
            <a:ext cx="609600" cy="609600"/>
          </a:xfrm>
          <a:prstGeom prst="ellipse">
            <a:avLst/>
          </a:prstGeom>
          <a:solidFill>
            <a:schemeClr val="accent1"/>
          </a:solidFill>
          <a:ln w="9525">
            <a:solidFill>
              <a:schemeClr val="tx1"/>
            </a:solidFill>
            <a:round/>
            <a:headEnd/>
            <a:tailEnd/>
          </a:ln>
        </p:spPr>
        <p:txBody>
          <a:bodyPr wrap="none" anchor="ctr"/>
          <a:lstStyle/>
          <a:p>
            <a:pPr algn="ctr"/>
            <a:endParaRPr lang="vi-VN" sz="3600">
              <a:solidFill>
                <a:srgbClr val="FF0000"/>
              </a:solidFill>
              <a:latin typeface="VNI-Times" pitchFamily="2" charset="0"/>
            </a:endParaRPr>
          </a:p>
        </p:txBody>
      </p:sp>
      <p:sp>
        <p:nvSpPr>
          <p:cNvPr id="28693" name="Oval 18"/>
          <p:cNvSpPr>
            <a:spLocks noChangeArrowheads="1"/>
          </p:cNvSpPr>
          <p:nvPr/>
        </p:nvSpPr>
        <p:spPr bwMode="auto">
          <a:xfrm>
            <a:off x="5638800" y="4114800"/>
            <a:ext cx="609600" cy="609600"/>
          </a:xfrm>
          <a:prstGeom prst="ellipse">
            <a:avLst/>
          </a:prstGeom>
          <a:solidFill>
            <a:schemeClr val="accent1"/>
          </a:solidFill>
          <a:ln w="9525">
            <a:solidFill>
              <a:schemeClr val="tx1"/>
            </a:solidFill>
            <a:round/>
            <a:headEnd/>
            <a:tailEnd/>
          </a:ln>
        </p:spPr>
        <p:txBody>
          <a:bodyPr wrap="none" anchor="ctr"/>
          <a:lstStyle/>
          <a:p>
            <a:pPr algn="ctr"/>
            <a:endParaRPr lang="vi-VN" sz="3600">
              <a:solidFill>
                <a:srgbClr val="FF0000"/>
              </a:solidFill>
              <a:latin typeface="VNI-Times" pitchFamily="2" charset="0"/>
            </a:endParaRPr>
          </a:p>
        </p:txBody>
      </p:sp>
      <p:sp>
        <p:nvSpPr>
          <p:cNvPr id="28694" name="Oval 19"/>
          <p:cNvSpPr>
            <a:spLocks noChangeArrowheads="1"/>
          </p:cNvSpPr>
          <p:nvPr/>
        </p:nvSpPr>
        <p:spPr bwMode="auto">
          <a:xfrm>
            <a:off x="4114800" y="4114800"/>
            <a:ext cx="609600" cy="609600"/>
          </a:xfrm>
          <a:prstGeom prst="ellipse">
            <a:avLst/>
          </a:prstGeom>
          <a:solidFill>
            <a:schemeClr val="accent1"/>
          </a:solidFill>
          <a:ln w="9525">
            <a:solidFill>
              <a:schemeClr val="tx1"/>
            </a:solidFill>
            <a:round/>
            <a:headEnd/>
            <a:tailEnd/>
          </a:ln>
        </p:spPr>
        <p:txBody>
          <a:bodyPr wrap="none" anchor="ctr"/>
          <a:lstStyle/>
          <a:p>
            <a:pPr algn="ctr"/>
            <a:endParaRPr lang="vi-VN" sz="3600">
              <a:solidFill>
                <a:srgbClr val="FF0000"/>
              </a:solidFill>
              <a:latin typeface="VNI-Times" pitchFamily="2" charset="0"/>
            </a:endParaRPr>
          </a:p>
        </p:txBody>
      </p:sp>
      <p:sp>
        <p:nvSpPr>
          <p:cNvPr id="28695" name="Oval 20"/>
          <p:cNvSpPr>
            <a:spLocks noChangeArrowheads="1"/>
          </p:cNvSpPr>
          <p:nvPr/>
        </p:nvSpPr>
        <p:spPr bwMode="auto">
          <a:xfrm>
            <a:off x="2819400" y="4114800"/>
            <a:ext cx="609600" cy="609600"/>
          </a:xfrm>
          <a:prstGeom prst="ellipse">
            <a:avLst/>
          </a:prstGeom>
          <a:solidFill>
            <a:schemeClr val="accent1"/>
          </a:solidFill>
          <a:ln w="9525">
            <a:solidFill>
              <a:schemeClr val="tx1"/>
            </a:solidFill>
            <a:round/>
            <a:headEnd/>
            <a:tailEnd/>
          </a:ln>
        </p:spPr>
        <p:txBody>
          <a:bodyPr wrap="none" anchor="ctr"/>
          <a:lstStyle/>
          <a:p>
            <a:pPr algn="ctr"/>
            <a:endParaRPr lang="vi-VN" sz="3600">
              <a:solidFill>
                <a:srgbClr val="FF0000"/>
              </a:solidFill>
              <a:latin typeface="VNI-Times" pitchFamily="2" charset="0"/>
            </a:endParaRPr>
          </a:p>
        </p:txBody>
      </p:sp>
      <p:sp>
        <p:nvSpPr>
          <p:cNvPr id="28696" name="Oval 21"/>
          <p:cNvSpPr>
            <a:spLocks noChangeArrowheads="1"/>
          </p:cNvSpPr>
          <p:nvPr/>
        </p:nvSpPr>
        <p:spPr bwMode="auto">
          <a:xfrm>
            <a:off x="2819400" y="5334000"/>
            <a:ext cx="609600" cy="609600"/>
          </a:xfrm>
          <a:prstGeom prst="ellipse">
            <a:avLst/>
          </a:prstGeom>
          <a:solidFill>
            <a:schemeClr val="accent1"/>
          </a:solidFill>
          <a:ln w="9525">
            <a:solidFill>
              <a:schemeClr val="tx1"/>
            </a:solidFill>
            <a:round/>
            <a:headEnd/>
            <a:tailEnd/>
          </a:ln>
        </p:spPr>
        <p:txBody>
          <a:bodyPr wrap="none" anchor="ctr"/>
          <a:lstStyle/>
          <a:p>
            <a:pPr algn="ctr"/>
            <a:endParaRPr lang="vi-VN" sz="3600">
              <a:solidFill>
                <a:srgbClr val="FF0000"/>
              </a:solidFill>
              <a:latin typeface="VNI-Times" pitchFamily="2" charset="0"/>
            </a:endParaRPr>
          </a:p>
        </p:txBody>
      </p:sp>
      <p:sp>
        <p:nvSpPr>
          <p:cNvPr id="28697" name="Oval 22"/>
          <p:cNvSpPr>
            <a:spLocks noChangeArrowheads="1"/>
          </p:cNvSpPr>
          <p:nvPr/>
        </p:nvSpPr>
        <p:spPr bwMode="auto">
          <a:xfrm>
            <a:off x="4191000" y="5334000"/>
            <a:ext cx="609600" cy="609600"/>
          </a:xfrm>
          <a:prstGeom prst="ellipse">
            <a:avLst/>
          </a:prstGeom>
          <a:solidFill>
            <a:schemeClr val="accent1"/>
          </a:solidFill>
          <a:ln w="9525">
            <a:solidFill>
              <a:schemeClr val="tx1"/>
            </a:solidFill>
            <a:round/>
            <a:headEnd/>
            <a:tailEnd/>
          </a:ln>
        </p:spPr>
        <p:txBody>
          <a:bodyPr wrap="none" anchor="ctr"/>
          <a:lstStyle/>
          <a:p>
            <a:pPr algn="ctr"/>
            <a:endParaRPr lang="vi-VN" sz="3600">
              <a:solidFill>
                <a:srgbClr val="FF0000"/>
              </a:solidFill>
              <a:latin typeface="VNI-Times" pitchFamily="2" charset="0"/>
            </a:endParaRPr>
          </a:p>
        </p:txBody>
      </p:sp>
      <p:sp>
        <p:nvSpPr>
          <p:cNvPr id="28698" name="Oval 23"/>
          <p:cNvSpPr>
            <a:spLocks noChangeArrowheads="1"/>
          </p:cNvSpPr>
          <p:nvPr/>
        </p:nvSpPr>
        <p:spPr bwMode="auto">
          <a:xfrm>
            <a:off x="5562600" y="5334000"/>
            <a:ext cx="609600" cy="609600"/>
          </a:xfrm>
          <a:prstGeom prst="ellipse">
            <a:avLst/>
          </a:prstGeom>
          <a:solidFill>
            <a:schemeClr val="accent1"/>
          </a:solidFill>
          <a:ln w="9525">
            <a:solidFill>
              <a:schemeClr val="tx1"/>
            </a:solidFill>
            <a:round/>
            <a:headEnd/>
            <a:tailEnd/>
          </a:ln>
        </p:spPr>
        <p:txBody>
          <a:bodyPr wrap="none" anchor="ctr"/>
          <a:lstStyle/>
          <a:p>
            <a:pPr algn="ctr"/>
            <a:endParaRPr lang="vi-VN" sz="3600">
              <a:solidFill>
                <a:srgbClr val="FF0000"/>
              </a:solidFill>
              <a:latin typeface="VNI-Times" pitchFamily="2" charset="0"/>
            </a:endParaRPr>
          </a:p>
        </p:txBody>
      </p:sp>
      <p:sp>
        <p:nvSpPr>
          <p:cNvPr id="28699" name="Line 24"/>
          <p:cNvSpPr>
            <a:spLocks noChangeShapeType="1"/>
          </p:cNvSpPr>
          <p:nvPr/>
        </p:nvSpPr>
        <p:spPr bwMode="auto">
          <a:xfrm>
            <a:off x="4419600" y="762000"/>
            <a:ext cx="0" cy="381000"/>
          </a:xfrm>
          <a:prstGeom prst="line">
            <a:avLst/>
          </a:prstGeom>
          <a:noFill/>
          <a:ln w="9525">
            <a:solidFill>
              <a:schemeClr val="tx1"/>
            </a:solidFill>
            <a:round/>
            <a:headEnd/>
            <a:tailEnd/>
          </a:ln>
        </p:spPr>
        <p:txBody>
          <a:bodyPr wrap="none" anchor="ctr"/>
          <a:lstStyle/>
          <a:p>
            <a:endParaRPr lang="en-US"/>
          </a:p>
        </p:txBody>
      </p:sp>
      <p:sp>
        <p:nvSpPr>
          <p:cNvPr id="28700" name="Line 25"/>
          <p:cNvSpPr>
            <a:spLocks noChangeShapeType="1"/>
          </p:cNvSpPr>
          <p:nvPr/>
        </p:nvSpPr>
        <p:spPr bwMode="auto">
          <a:xfrm>
            <a:off x="381000" y="1143000"/>
            <a:ext cx="5638800" cy="0"/>
          </a:xfrm>
          <a:prstGeom prst="line">
            <a:avLst/>
          </a:prstGeom>
          <a:noFill/>
          <a:ln w="9525">
            <a:solidFill>
              <a:schemeClr val="tx1"/>
            </a:solidFill>
            <a:round/>
            <a:headEnd/>
            <a:tailEnd/>
          </a:ln>
        </p:spPr>
        <p:txBody>
          <a:bodyPr wrap="none" anchor="ctr"/>
          <a:lstStyle/>
          <a:p>
            <a:endParaRPr lang="en-US"/>
          </a:p>
        </p:txBody>
      </p:sp>
      <p:sp>
        <p:nvSpPr>
          <p:cNvPr id="28701" name="Line 26"/>
          <p:cNvSpPr>
            <a:spLocks noChangeShapeType="1"/>
          </p:cNvSpPr>
          <p:nvPr/>
        </p:nvSpPr>
        <p:spPr bwMode="auto">
          <a:xfrm>
            <a:off x="381000" y="1143000"/>
            <a:ext cx="0" cy="4648200"/>
          </a:xfrm>
          <a:prstGeom prst="line">
            <a:avLst/>
          </a:prstGeom>
          <a:noFill/>
          <a:ln w="9525">
            <a:solidFill>
              <a:schemeClr val="tx1"/>
            </a:solidFill>
            <a:round/>
            <a:headEnd/>
            <a:tailEnd/>
          </a:ln>
        </p:spPr>
        <p:txBody>
          <a:bodyPr wrap="none" anchor="ctr"/>
          <a:lstStyle/>
          <a:p>
            <a:endParaRPr lang="en-US"/>
          </a:p>
        </p:txBody>
      </p:sp>
      <p:sp>
        <p:nvSpPr>
          <p:cNvPr id="28702" name="Line 27"/>
          <p:cNvSpPr>
            <a:spLocks noChangeShapeType="1"/>
          </p:cNvSpPr>
          <p:nvPr/>
        </p:nvSpPr>
        <p:spPr bwMode="auto">
          <a:xfrm>
            <a:off x="381000" y="5791200"/>
            <a:ext cx="304800" cy="0"/>
          </a:xfrm>
          <a:prstGeom prst="line">
            <a:avLst/>
          </a:prstGeom>
          <a:noFill/>
          <a:ln w="9525">
            <a:solidFill>
              <a:schemeClr val="tx1"/>
            </a:solidFill>
            <a:round/>
            <a:headEnd/>
            <a:tailEnd type="triangle" w="med" len="med"/>
          </a:ln>
        </p:spPr>
        <p:txBody>
          <a:bodyPr wrap="none" anchor="ctr"/>
          <a:lstStyle/>
          <a:p>
            <a:endParaRPr lang="en-US"/>
          </a:p>
        </p:txBody>
      </p:sp>
      <p:sp>
        <p:nvSpPr>
          <p:cNvPr id="28703" name="Line 28"/>
          <p:cNvSpPr>
            <a:spLocks noChangeShapeType="1"/>
          </p:cNvSpPr>
          <p:nvPr/>
        </p:nvSpPr>
        <p:spPr bwMode="auto">
          <a:xfrm>
            <a:off x="381000" y="4419600"/>
            <a:ext cx="304800" cy="0"/>
          </a:xfrm>
          <a:prstGeom prst="line">
            <a:avLst/>
          </a:prstGeom>
          <a:noFill/>
          <a:ln w="9525">
            <a:solidFill>
              <a:schemeClr val="tx1"/>
            </a:solidFill>
            <a:round/>
            <a:headEnd/>
            <a:tailEnd type="triangle" w="med" len="med"/>
          </a:ln>
        </p:spPr>
        <p:txBody>
          <a:bodyPr wrap="none" anchor="ctr"/>
          <a:lstStyle/>
          <a:p>
            <a:endParaRPr lang="en-US"/>
          </a:p>
        </p:txBody>
      </p:sp>
      <p:sp>
        <p:nvSpPr>
          <p:cNvPr id="28704" name="Line 29"/>
          <p:cNvSpPr>
            <a:spLocks noChangeShapeType="1"/>
          </p:cNvSpPr>
          <p:nvPr/>
        </p:nvSpPr>
        <p:spPr bwMode="auto">
          <a:xfrm>
            <a:off x="381000" y="2895600"/>
            <a:ext cx="304800" cy="0"/>
          </a:xfrm>
          <a:prstGeom prst="line">
            <a:avLst/>
          </a:prstGeom>
          <a:noFill/>
          <a:ln w="9525">
            <a:solidFill>
              <a:schemeClr val="tx1"/>
            </a:solidFill>
            <a:round/>
            <a:headEnd/>
            <a:tailEnd type="triangle" w="med" len="med"/>
          </a:ln>
        </p:spPr>
        <p:txBody>
          <a:bodyPr wrap="none" anchor="ctr"/>
          <a:lstStyle/>
          <a:p>
            <a:endParaRPr lang="en-US"/>
          </a:p>
        </p:txBody>
      </p:sp>
      <p:sp>
        <p:nvSpPr>
          <p:cNvPr id="28705" name="Line 30"/>
          <p:cNvSpPr>
            <a:spLocks noChangeShapeType="1"/>
          </p:cNvSpPr>
          <p:nvPr/>
        </p:nvSpPr>
        <p:spPr bwMode="auto">
          <a:xfrm>
            <a:off x="3124200" y="1219200"/>
            <a:ext cx="0" cy="381000"/>
          </a:xfrm>
          <a:prstGeom prst="line">
            <a:avLst/>
          </a:prstGeom>
          <a:noFill/>
          <a:ln w="9525">
            <a:solidFill>
              <a:schemeClr val="tx1"/>
            </a:solidFill>
            <a:round/>
            <a:headEnd/>
            <a:tailEnd type="triangle" w="med" len="med"/>
          </a:ln>
        </p:spPr>
        <p:txBody>
          <a:bodyPr wrap="none" anchor="ctr"/>
          <a:lstStyle/>
          <a:p>
            <a:endParaRPr lang="en-US"/>
          </a:p>
        </p:txBody>
      </p:sp>
      <p:sp>
        <p:nvSpPr>
          <p:cNvPr id="28706" name="Line 31"/>
          <p:cNvSpPr>
            <a:spLocks noChangeShapeType="1"/>
          </p:cNvSpPr>
          <p:nvPr/>
        </p:nvSpPr>
        <p:spPr bwMode="auto">
          <a:xfrm>
            <a:off x="4419600" y="1219200"/>
            <a:ext cx="0" cy="381000"/>
          </a:xfrm>
          <a:prstGeom prst="line">
            <a:avLst/>
          </a:prstGeom>
          <a:noFill/>
          <a:ln w="9525">
            <a:solidFill>
              <a:schemeClr val="tx1"/>
            </a:solidFill>
            <a:round/>
            <a:headEnd/>
            <a:tailEnd type="triangle" w="med" len="med"/>
          </a:ln>
        </p:spPr>
        <p:txBody>
          <a:bodyPr wrap="none" anchor="ctr"/>
          <a:lstStyle/>
          <a:p>
            <a:endParaRPr lang="en-US"/>
          </a:p>
        </p:txBody>
      </p:sp>
      <p:sp>
        <p:nvSpPr>
          <p:cNvPr id="28707" name="Line 32"/>
          <p:cNvSpPr>
            <a:spLocks noChangeShapeType="1"/>
          </p:cNvSpPr>
          <p:nvPr/>
        </p:nvSpPr>
        <p:spPr bwMode="auto">
          <a:xfrm>
            <a:off x="5943600" y="1219200"/>
            <a:ext cx="0" cy="381000"/>
          </a:xfrm>
          <a:prstGeom prst="line">
            <a:avLst/>
          </a:prstGeom>
          <a:noFill/>
          <a:ln w="9525">
            <a:solidFill>
              <a:schemeClr val="tx1"/>
            </a:solidFill>
            <a:round/>
            <a:headEnd/>
            <a:tailEnd type="triangle" w="med" len="med"/>
          </a:ln>
        </p:spPr>
        <p:txBody>
          <a:bodyPr wrap="none" anchor="ctr"/>
          <a:lstStyle/>
          <a:p>
            <a:endParaRPr lang="en-US"/>
          </a:p>
        </p:txBody>
      </p:sp>
    </p:spTree>
  </p:cSld>
  <p:clrMapOvr>
    <a:masterClrMapping/>
  </p:clrMapOvr>
  <p:transition spd="slow">
    <p:diamon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10F361C8-4046-4B31-8AF6-0E5069A87B07}" type="slidenum">
              <a:rPr lang="en-US"/>
              <a:pPr algn="l">
                <a:defRPr/>
              </a:pPr>
              <a:t>27</a:t>
            </a:fld>
            <a:endParaRPr lang="en-US"/>
          </a:p>
        </p:txBody>
      </p:sp>
      <p:sp>
        <p:nvSpPr>
          <p:cNvPr id="509954" name="Rectangle 2"/>
          <p:cNvSpPr>
            <a:spLocks noGrp="1" noChangeArrowheads="1"/>
          </p:cNvSpPr>
          <p:nvPr>
            <p:ph type="title"/>
          </p:nvPr>
        </p:nvSpPr>
        <p:spPr>
          <a:xfrm>
            <a:off x="327025" y="234950"/>
            <a:ext cx="8435975" cy="1136650"/>
          </a:xfrm>
        </p:spPr>
        <p:txBody>
          <a:bodyPr rtlCol="0">
            <a:normAutofit fontScale="90000"/>
          </a:bodyPr>
          <a:lstStyle/>
          <a:p>
            <a:pPr eaLnBrk="1" hangingPunct="1">
              <a:defRPr/>
            </a:pPr>
            <a:r>
              <a:rPr lang="en-US" sz="3600" b="1" dirty="0" err="1" smtClean="0"/>
              <a:t>Tầm</a:t>
            </a:r>
            <a:r>
              <a:rPr lang="en-US" sz="3600" b="1" dirty="0" smtClean="0"/>
              <a:t> </a:t>
            </a:r>
            <a:r>
              <a:rPr lang="en-US" sz="3600" b="1" dirty="0" err="1" smtClean="0"/>
              <a:t>hạn</a:t>
            </a:r>
            <a:r>
              <a:rPr lang="en-US" sz="3600" b="1" dirty="0" smtClean="0"/>
              <a:t> </a:t>
            </a:r>
            <a:r>
              <a:rPr lang="en-US" sz="3600" b="1" dirty="0" err="1" smtClean="0"/>
              <a:t>quản</a:t>
            </a:r>
            <a:r>
              <a:rPr lang="en-US" sz="3600" b="1" dirty="0" smtClean="0"/>
              <a:t> </a:t>
            </a:r>
            <a:r>
              <a:rPr lang="en-US" sz="3600" b="1" dirty="0" err="1" smtClean="0"/>
              <a:t>lý</a:t>
            </a:r>
            <a:r>
              <a:rPr lang="en-US" sz="3600" b="1" dirty="0" smtClean="0"/>
              <a:t> </a:t>
            </a:r>
            <a:br>
              <a:rPr lang="en-US" sz="3600" b="1" dirty="0" smtClean="0"/>
            </a:br>
            <a:r>
              <a:rPr lang="en-US" sz="3600" b="1" dirty="0" smtClean="0"/>
              <a:t>(</a:t>
            </a:r>
            <a:r>
              <a:rPr lang="en-US" sz="3600" b="1" dirty="0" err="1" smtClean="0"/>
              <a:t>bao</a:t>
            </a:r>
            <a:r>
              <a:rPr lang="en-US" sz="3600" b="1" dirty="0" smtClean="0"/>
              <a:t> </a:t>
            </a:r>
            <a:r>
              <a:rPr lang="en-US" sz="3600" b="1" dirty="0" err="1" smtClean="0"/>
              <a:t>nhiêu</a:t>
            </a:r>
            <a:r>
              <a:rPr lang="en-US" sz="3600" b="1" dirty="0" smtClean="0"/>
              <a:t> </a:t>
            </a:r>
            <a:r>
              <a:rPr lang="en-US" sz="3600" b="1" dirty="0" err="1" smtClean="0"/>
              <a:t>phòng</a:t>
            </a:r>
            <a:r>
              <a:rPr lang="en-US" sz="3600" b="1" dirty="0" smtClean="0"/>
              <a:t>, ban, </a:t>
            </a:r>
            <a:r>
              <a:rPr lang="en-US" sz="3600" b="1" dirty="0" err="1" smtClean="0"/>
              <a:t>tổ</a:t>
            </a:r>
            <a:r>
              <a:rPr lang="en-US" sz="3600" b="1" dirty="0" smtClean="0"/>
              <a:t> </a:t>
            </a:r>
            <a:r>
              <a:rPr lang="en-US" sz="3600" b="1" dirty="0" err="1" smtClean="0"/>
              <a:t>đội</a:t>
            </a:r>
            <a:r>
              <a:rPr lang="en-US" sz="3600" b="1" dirty="0" smtClean="0"/>
              <a:t>…)</a:t>
            </a:r>
          </a:p>
        </p:txBody>
      </p:sp>
      <p:sp>
        <p:nvSpPr>
          <p:cNvPr id="509955" name="Rectangle 3"/>
          <p:cNvSpPr>
            <a:spLocks noGrp="1" noChangeArrowheads="1"/>
          </p:cNvSpPr>
          <p:nvPr>
            <p:ph type="body" idx="1"/>
          </p:nvPr>
        </p:nvSpPr>
        <p:spPr>
          <a:xfrm>
            <a:off x="355600" y="1524000"/>
            <a:ext cx="8623300" cy="4953000"/>
          </a:xfrm>
        </p:spPr>
        <p:txBody>
          <a:bodyPr/>
          <a:lstStyle/>
          <a:p>
            <a:pPr eaLnBrk="1" hangingPunct="1"/>
            <a:r>
              <a:rPr lang="en-US" sz="3600" smtClean="0"/>
              <a:t>Ví dụ: Bộ có bao nhiêu Vụ, Cục, Học viện, Viện nghiên cứu, trường…</a:t>
            </a:r>
          </a:p>
          <a:p>
            <a:pPr eaLnBrk="1" hangingPunct="1"/>
            <a:r>
              <a:rPr lang="en-US" sz="3600" smtClean="0"/>
              <a:t>Ví dụ: Sở có bao nhiêu Phòng nghiệp vụ; Chi cục; Tổ chức sự nghiệp...</a:t>
            </a:r>
          </a:p>
          <a:p>
            <a:pPr eaLnBrk="1" hangingPunct="1"/>
            <a:r>
              <a:rPr lang="en-US" sz="3600" smtClean="0"/>
              <a:t>Ví dụ: huyện có bao nhiêu Phòng.</a:t>
            </a:r>
          </a:p>
          <a:p>
            <a:pPr eaLnBrk="1" hangingPunct="1"/>
            <a:endParaRPr lang="en-US" sz="3600" smtClean="0"/>
          </a:p>
          <a:p>
            <a:pPr eaLnBrk="1" hangingPunct="1"/>
            <a:endParaRPr lang="en-US" sz="3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09954"/>
                                        </p:tgtEl>
                                        <p:attrNameLst>
                                          <p:attrName>style.visibility</p:attrName>
                                        </p:attrNameLst>
                                      </p:cBhvr>
                                      <p:to>
                                        <p:strVal val="visible"/>
                                      </p:to>
                                    </p:set>
                                    <p:anim calcmode="lin" valueType="num">
                                      <p:cBhvr>
                                        <p:cTn id="7" dur="500" fill="hold"/>
                                        <p:tgtEl>
                                          <p:spTgt spid="509954"/>
                                        </p:tgtEl>
                                        <p:attrNameLst>
                                          <p:attrName>ppt_w</p:attrName>
                                        </p:attrNameLst>
                                      </p:cBhvr>
                                      <p:tavLst>
                                        <p:tav tm="0">
                                          <p:val>
                                            <p:fltVal val="0"/>
                                          </p:val>
                                        </p:tav>
                                        <p:tav tm="100000">
                                          <p:val>
                                            <p:strVal val="#ppt_w"/>
                                          </p:val>
                                        </p:tav>
                                      </p:tavLst>
                                    </p:anim>
                                    <p:anim calcmode="lin" valueType="num">
                                      <p:cBhvr>
                                        <p:cTn id="8" dur="500" fill="hold"/>
                                        <p:tgtEl>
                                          <p:spTgt spid="509954"/>
                                        </p:tgtEl>
                                        <p:attrNameLst>
                                          <p:attrName>ppt_h</p:attrName>
                                        </p:attrNameLst>
                                      </p:cBhvr>
                                      <p:tavLst>
                                        <p:tav tm="0">
                                          <p:val>
                                            <p:fltVal val="0"/>
                                          </p:val>
                                        </p:tav>
                                        <p:tav tm="100000">
                                          <p:val>
                                            <p:strVal val="#ppt_h"/>
                                          </p:val>
                                        </p:tav>
                                      </p:tavLst>
                                    </p:anim>
                                    <p:anim calcmode="lin" valueType="num">
                                      <p:cBhvr>
                                        <p:cTn id="9" dur="500" fill="hold"/>
                                        <p:tgtEl>
                                          <p:spTgt spid="509954"/>
                                        </p:tgtEl>
                                        <p:attrNameLst>
                                          <p:attrName>style.rotation</p:attrName>
                                        </p:attrNameLst>
                                      </p:cBhvr>
                                      <p:tavLst>
                                        <p:tav tm="0">
                                          <p:val>
                                            <p:fltVal val="360"/>
                                          </p:val>
                                        </p:tav>
                                        <p:tav tm="100000">
                                          <p:val>
                                            <p:fltVal val="0"/>
                                          </p:val>
                                        </p:tav>
                                      </p:tavLst>
                                    </p:anim>
                                    <p:animEffect transition="in" filter="fade">
                                      <p:cBhvr>
                                        <p:cTn id="10" dur="500"/>
                                        <p:tgtEl>
                                          <p:spTgt spid="50995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09955">
                                            <p:txEl>
                                              <p:pRg st="0" end="0"/>
                                            </p:txEl>
                                          </p:spTgt>
                                        </p:tgtEl>
                                        <p:attrNameLst>
                                          <p:attrName>style.visibility</p:attrName>
                                        </p:attrNameLst>
                                      </p:cBhvr>
                                      <p:to>
                                        <p:strVal val="visible"/>
                                      </p:to>
                                    </p:set>
                                    <p:anim calcmode="lin" valueType="num">
                                      <p:cBhvr>
                                        <p:cTn id="15"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50995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509955">
                                            <p:txEl>
                                              <p:pRg st="1" end="1"/>
                                            </p:txEl>
                                          </p:spTgt>
                                        </p:tgtEl>
                                        <p:attrNameLst>
                                          <p:attrName>style.visibility</p:attrName>
                                        </p:attrNameLst>
                                      </p:cBhvr>
                                      <p:to>
                                        <p:strVal val="visible"/>
                                      </p:to>
                                    </p:set>
                                    <p:anim calcmode="lin" valueType="num">
                                      <p:cBhvr>
                                        <p:cTn id="23" dur="500" fill="hold"/>
                                        <p:tgtEl>
                                          <p:spTgt spid="50995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50995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50995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50995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509955">
                                            <p:txEl>
                                              <p:pRg st="2" end="2"/>
                                            </p:txEl>
                                          </p:spTgt>
                                        </p:tgtEl>
                                        <p:attrNameLst>
                                          <p:attrName>style.visibility</p:attrName>
                                        </p:attrNameLst>
                                      </p:cBhvr>
                                      <p:to>
                                        <p:strVal val="visible"/>
                                      </p:to>
                                    </p:set>
                                    <p:anim calcmode="lin" valueType="num">
                                      <p:cBhvr>
                                        <p:cTn id="31" dur="500" fill="hold"/>
                                        <p:tgtEl>
                                          <p:spTgt spid="50995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50995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50995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5099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4" grpId="0"/>
      <p:bldP spid="509955"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9EB30668-FD81-44EF-94D4-43B3574CCFFD}" type="slidenum">
              <a:rPr lang="en-US"/>
              <a:pPr algn="l">
                <a:defRPr/>
              </a:pPr>
              <a:t>28</a:t>
            </a:fld>
            <a:endParaRPr lang="en-US"/>
          </a:p>
        </p:txBody>
      </p:sp>
      <p:sp>
        <p:nvSpPr>
          <p:cNvPr id="509954" name="Rectangle 2"/>
          <p:cNvSpPr>
            <a:spLocks noGrp="1" noChangeArrowheads="1"/>
          </p:cNvSpPr>
          <p:nvPr>
            <p:ph type="title"/>
          </p:nvPr>
        </p:nvSpPr>
        <p:spPr>
          <a:xfrm>
            <a:off x="327025" y="234950"/>
            <a:ext cx="8435975" cy="984250"/>
          </a:xfrm>
        </p:spPr>
        <p:txBody>
          <a:bodyPr/>
          <a:lstStyle/>
          <a:p>
            <a:pPr eaLnBrk="1" hangingPunct="1"/>
            <a:r>
              <a:rPr lang="en-US" sz="3600" b="1" smtClean="0"/>
              <a:t>Cấp quản lý (bao nhiêu cấp)</a:t>
            </a:r>
            <a:endParaRPr lang="en-US" sz="3600" smtClean="0">
              <a:solidFill>
                <a:srgbClr val="3333FF"/>
              </a:solidFill>
            </a:endParaRPr>
          </a:p>
        </p:txBody>
      </p:sp>
      <p:sp>
        <p:nvSpPr>
          <p:cNvPr id="509955" name="Rectangle 3"/>
          <p:cNvSpPr>
            <a:spLocks noGrp="1" noChangeArrowheads="1"/>
          </p:cNvSpPr>
          <p:nvPr>
            <p:ph type="body" idx="1"/>
          </p:nvPr>
        </p:nvSpPr>
        <p:spPr>
          <a:xfrm>
            <a:off x="355600" y="1524000"/>
            <a:ext cx="8623300" cy="4953000"/>
          </a:xfrm>
        </p:spPr>
        <p:txBody>
          <a:bodyPr/>
          <a:lstStyle/>
          <a:p>
            <a:pPr eaLnBrk="1" hangingPunct="1"/>
            <a:r>
              <a:rPr lang="en-US" sz="3600" smtClean="0"/>
              <a:t>Số lượng cấp: 5?</a:t>
            </a:r>
          </a:p>
          <a:p>
            <a:pPr eaLnBrk="1" hangingPunct="1"/>
            <a:r>
              <a:rPr lang="en-US" sz="3600" smtClean="0"/>
              <a:t>Số lượng cấp: 4?</a:t>
            </a:r>
          </a:p>
          <a:p>
            <a:pPr eaLnBrk="1" hangingPunct="1"/>
            <a:r>
              <a:rPr lang="en-US" sz="3600" smtClean="0"/>
              <a:t>Số lượng cấp: 3?</a:t>
            </a:r>
          </a:p>
          <a:p>
            <a:pPr eaLnBrk="1" hangingPunct="1"/>
            <a:r>
              <a:rPr lang="en-US" sz="3600" smtClean="0"/>
              <a:t>Số lượng cấp: 2?</a:t>
            </a:r>
          </a:p>
          <a:p>
            <a:pPr eaLnBrk="1" hangingPunct="1"/>
            <a:r>
              <a:rPr lang="en-US" sz="3600" smtClean="0"/>
              <a:t>Số lượng cấp: 1?</a:t>
            </a:r>
          </a:p>
          <a:p>
            <a:pPr eaLnBrk="1" hangingPunct="1"/>
            <a:endParaRPr lang="en-US" sz="3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09954"/>
                                        </p:tgtEl>
                                        <p:attrNameLst>
                                          <p:attrName>style.visibility</p:attrName>
                                        </p:attrNameLst>
                                      </p:cBhvr>
                                      <p:to>
                                        <p:strVal val="visible"/>
                                      </p:to>
                                    </p:set>
                                    <p:anim calcmode="lin" valueType="num">
                                      <p:cBhvr>
                                        <p:cTn id="7" dur="500" fill="hold"/>
                                        <p:tgtEl>
                                          <p:spTgt spid="509954"/>
                                        </p:tgtEl>
                                        <p:attrNameLst>
                                          <p:attrName>ppt_w</p:attrName>
                                        </p:attrNameLst>
                                      </p:cBhvr>
                                      <p:tavLst>
                                        <p:tav tm="0">
                                          <p:val>
                                            <p:fltVal val="0"/>
                                          </p:val>
                                        </p:tav>
                                        <p:tav tm="100000">
                                          <p:val>
                                            <p:strVal val="#ppt_w"/>
                                          </p:val>
                                        </p:tav>
                                      </p:tavLst>
                                    </p:anim>
                                    <p:anim calcmode="lin" valueType="num">
                                      <p:cBhvr>
                                        <p:cTn id="8" dur="500" fill="hold"/>
                                        <p:tgtEl>
                                          <p:spTgt spid="509954"/>
                                        </p:tgtEl>
                                        <p:attrNameLst>
                                          <p:attrName>ppt_h</p:attrName>
                                        </p:attrNameLst>
                                      </p:cBhvr>
                                      <p:tavLst>
                                        <p:tav tm="0">
                                          <p:val>
                                            <p:fltVal val="0"/>
                                          </p:val>
                                        </p:tav>
                                        <p:tav tm="100000">
                                          <p:val>
                                            <p:strVal val="#ppt_h"/>
                                          </p:val>
                                        </p:tav>
                                      </p:tavLst>
                                    </p:anim>
                                    <p:anim calcmode="lin" valueType="num">
                                      <p:cBhvr>
                                        <p:cTn id="9" dur="500" fill="hold"/>
                                        <p:tgtEl>
                                          <p:spTgt spid="509954"/>
                                        </p:tgtEl>
                                        <p:attrNameLst>
                                          <p:attrName>style.rotation</p:attrName>
                                        </p:attrNameLst>
                                      </p:cBhvr>
                                      <p:tavLst>
                                        <p:tav tm="0">
                                          <p:val>
                                            <p:fltVal val="360"/>
                                          </p:val>
                                        </p:tav>
                                        <p:tav tm="100000">
                                          <p:val>
                                            <p:fltVal val="0"/>
                                          </p:val>
                                        </p:tav>
                                      </p:tavLst>
                                    </p:anim>
                                    <p:animEffect transition="in" filter="fade">
                                      <p:cBhvr>
                                        <p:cTn id="10" dur="500"/>
                                        <p:tgtEl>
                                          <p:spTgt spid="50995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09955">
                                            <p:txEl>
                                              <p:pRg st="0" end="0"/>
                                            </p:txEl>
                                          </p:spTgt>
                                        </p:tgtEl>
                                        <p:attrNameLst>
                                          <p:attrName>style.visibility</p:attrName>
                                        </p:attrNameLst>
                                      </p:cBhvr>
                                      <p:to>
                                        <p:strVal val="visible"/>
                                      </p:to>
                                    </p:set>
                                    <p:anim calcmode="lin" valueType="num">
                                      <p:cBhvr>
                                        <p:cTn id="15"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50995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509955">
                                            <p:txEl>
                                              <p:pRg st="1" end="1"/>
                                            </p:txEl>
                                          </p:spTgt>
                                        </p:tgtEl>
                                        <p:attrNameLst>
                                          <p:attrName>style.visibility</p:attrName>
                                        </p:attrNameLst>
                                      </p:cBhvr>
                                      <p:to>
                                        <p:strVal val="visible"/>
                                      </p:to>
                                    </p:set>
                                    <p:anim calcmode="lin" valueType="num">
                                      <p:cBhvr>
                                        <p:cTn id="23" dur="500" fill="hold"/>
                                        <p:tgtEl>
                                          <p:spTgt spid="50995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50995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50995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50995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509955">
                                            <p:txEl>
                                              <p:pRg st="2" end="2"/>
                                            </p:txEl>
                                          </p:spTgt>
                                        </p:tgtEl>
                                        <p:attrNameLst>
                                          <p:attrName>style.visibility</p:attrName>
                                        </p:attrNameLst>
                                      </p:cBhvr>
                                      <p:to>
                                        <p:strVal val="visible"/>
                                      </p:to>
                                    </p:set>
                                    <p:anim calcmode="lin" valueType="num">
                                      <p:cBhvr>
                                        <p:cTn id="31" dur="500" fill="hold"/>
                                        <p:tgtEl>
                                          <p:spTgt spid="50995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50995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50995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50995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509955">
                                            <p:txEl>
                                              <p:pRg st="3" end="3"/>
                                            </p:txEl>
                                          </p:spTgt>
                                        </p:tgtEl>
                                        <p:attrNameLst>
                                          <p:attrName>style.visibility</p:attrName>
                                        </p:attrNameLst>
                                      </p:cBhvr>
                                      <p:to>
                                        <p:strVal val="visible"/>
                                      </p:to>
                                    </p:set>
                                    <p:anim calcmode="lin" valueType="num">
                                      <p:cBhvr>
                                        <p:cTn id="39" dur="500" fill="hold"/>
                                        <p:tgtEl>
                                          <p:spTgt spid="50995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509955">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509955">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509955">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509955">
                                            <p:txEl>
                                              <p:pRg st="4" end="4"/>
                                            </p:txEl>
                                          </p:spTgt>
                                        </p:tgtEl>
                                        <p:attrNameLst>
                                          <p:attrName>style.visibility</p:attrName>
                                        </p:attrNameLst>
                                      </p:cBhvr>
                                      <p:to>
                                        <p:strVal val="visible"/>
                                      </p:to>
                                    </p:set>
                                    <p:anim calcmode="lin" valueType="num">
                                      <p:cBhvr>
                                        <p:cTn id="47" dur="500" fill="hold"/>
                                        <p:tgtEl>
                                          <p:spTgt spid="509955">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509955">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509955">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5099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4" grpId="0"/>
      <p:bldP spid="50995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ate Placeholder 1"/>
          <p:cNvSpPr>
            <a:spLocks noGrp="1"/>
          </p:cNvSpPr>
          <p:nvPr>
            <p:ph type="dt" sz="quarter" idx="10"/>
          </p:nvPr>
        </p:nvSpPr>
        <p:spPr/>
        <p:txBody>
          <a:bodyPr/>
          <a:lstStyle/>
          <a:p>
            <a:pPr>
              <a:defRPr/>
            </a:pPr>
            <a:fld id="{FF609E84-FEED-4DE6-92AC-5A03CBDB6EC9}" type="datetime1">
              <a:rPr lang="en-US" smtClean="0"/>
              <a:pPr>
                <a:defRPr/>
              </a:pPr>
              <a:t>02/03/2014</a:t>
            </a:fld>
            <a:endParaRPr lang="en-US" smtClean="0"/>
          </a:p>
        </p:txBody>
      </p:sp>
      <p:sp>
        <p:nvSpPr>
          <p:cNvPr id="49155" name="Footer Placeholder 2"/>
          <p:cNvSpPr>
            <a:spLocks noGrp="1"/>
          </p:cNvSpPr>
          <p:nvPr>
            <p:ph type="ftr" sz="quarter" idx="11"/>
          </p:nvPr>
        </p:nvSpPr>
        <p:spPr/>
        <p:txBody>
          <a:bodyPr/>
          <a:lstStyle/>
          <a:p>
            <a:pPr>
              <a:defRPr/>
            </a:pPr>
            <a:r>
              <a:rPr lang="en-US" smtClean="0"/>
              <a:t>ThS. Nguyễn Xuân Tiến</a:t>
            </a:r>
          </a:p>
        </p:txBody>
      </p:sp>
      <p:sp>
        <p:nvSpPr>
          <p:cNvPr id="31748" name="Text Box 2"/>
          <p:cNvSpPr txBox="1">
            <a:spLocks noChangeArrowheads="1"/>
          </p:cNvSpPr>
          <p:nvPr/>
        </p:nvSpPr>
        <p:spPr bwMode="auto">
          <a:xfrm>
            <a:off x="2411413" y="5719763"/>
            <a:ext cx="4191000" cy="946150"/>
          </a:xfrm>
          <a:prstGeom prst="rect">
            <a:avLst/>
          </a:prstGeom>
          <a:noFill/>
          <a:ln w="9525">
            <a:noFill/>
            <a:miter lim="800000"/>
            <a:headEnd/>
            <a:tailEnd/>
          </a:ln>
        </p:spPr>
        <p:txBody>
          <a:bodyPr>
            <a:spAutoFit/>
          </a:bodyPr>
          <a:lstStyle/>
          <a:p>
            <a:r>
              <a:rPr lang="en-US" sz="2800" b="1"/>
              <a:t>Tầm hạn quản lý  = 2</a:t>
            </a:r>
          </a:p>
          <a:p>
            <a:r>
              <a:rPr lang="en-US" sz="2800" b="1"/>
              <a:t>4 cấp: 1, 2, 4, 16</a:t>
            </a:r>
          </a:p>
        </p:txBody>
      </p:sp>
      <p:grpSp>
        <p:nvGrpSpPr>
          <p:cNvPr id="31749" name="Group 3"/>
          <p:cNvGrpSpPr>
            <a:grpSpLocks/>
          </p:cNvGrpSpPr>
          <p:nvPr/>
        </p:nvGrpSpPr>
        <p:grpSpPr bwMode="auto">
          <a:xfrm>
            <a:off x="152400" y="90488"/>
            <a:ext cx="8913813" cy="5395912"/>
            <a:chOff x="96" y="137"/>
            <a:chExt cx="5615" cy="3399"/>
          </a:xfrm>
        </p:grpSpPr>
        <p:sp>
          <p:nvSpPr>
            <p:cNvPr id="31759" name="Rectangle 4"/>
            <p:cNvSpPr>
              <a:spLocks noChangeArrowheads="1"/>
            </p:cNvSpPr>
            <p:nvPr/>
          </p:nvSpPr>
          <p:spPr bwMode="auto">
            <a:xfrm>
              <a:off x="96" y="3216"/>
              <a:ext cx="528" cy="320"/>
            </a:xfrm>
            <a:prstGeom prst="rect">
              <a:avLst/>
            </a:prstGeom>
            <a:solidFill>
              <a:srgbClr val="FFFFFF"/>
            </a:solidFill>
            <a:ln w="28575">
              <a:solidFill>
                <a:srgbClr val="000000"/>
              </a:solidFill>
              <a:miter lim="800000"/>
              <a:headEnd/>
              <a:tailEnd/>
            </a:ln>
          </p:spPr>
          <p:txBody>
            <a:bodyPr/>
            <a:lstStyle/>
            <a:p>
              <a:pPr algn="ctr"/>
              <a:r>
                <a:rPr lang="en-US" sz="2400" b="1">
                  <a:solidFill>
                    <a:srgbClr val="FF0000"/>
                  </a:solidFill>
                  <a:latin typeface="VNI-Times" pitchFamily="2" charset="0"/>
                </a:rPr>
                <a:t>Đội</a:t>
              </a:r>
            </a:p>
          </p:txBody>
        </p:sp>
        <p:sp>
          <p:nvSpPr>
            <p:cNvPr id="31760" name="Rectangle 8"/>
            <p:cNvSpPr>
              <a:spLocks noChangeArrowheads="1"/>
            </p:cNvSpPr>
            <p:nvPr/>
          </p:nvSpPr>
          <p:spPr bwMode="auto">
            <a:xfrm>
              <a:off x="1560" y="3224"/>
              <a:ext cx="247" cy="247"/>
            </a:xfrm>
            <a:prstGeom prst="rect">
              <a:avLst/>
            </a:prstGeom>
            <a:solidFill>
              <a:srgbClr val="FFFFFF"/>
            </a:solidFill>
            <a:ln w="28575">
              <a:solidFill>
                <a:srgbClr val="000000"/>
              </a:solidFill>
              <a:miter lim="800000"/>
              <a:headEnd/>
              <a:tailEnd/>
            </a:ln>
          </p:spPr>
          <p:txBody>
            <a:bodyPr/>
            <a:lstStyle/>
            <a:p>
              <a:pPr algn="ctr"/>
              <a:endParaRPr lang="vi-VN" sz="3600">
                <a:solidFill>
                  <a:srgbClr val="FF0000"/>
                </a:solidFill>
                <a:latin typeface="VNI-Times" pitchFamily="2" charset="0"/>
              </a:endParaRPr>
            </a:p>
          </p:txBody>
        </p:sp>
        <p:sp>
          <p:nvSpPr>
            <p:cNvPr id="31761" name="Rectangle 9"/>
            <p:cNvSpPr>
              <a:spLocks noChangeArrowheads="1"/>
            </p:cNvSpPr>
            <p:nvPr/>
          </p:nvSpPr>
          <p:spPr bwMode="auto">
            <a:xfrm>
              <a:off x="1904" y="3224"/>
              <a:ext cx="247" cy="247"/>
            </a:xfrm>
            <a:prstGeom prst="rect">
              <a:avLst/>
            </a:prstGeom>
            <a:solidFill>
              <a:srgbClr val="FFFFFF"/>
            </a:solidFill>
            <a:ln w="28575">
              <a:solidFill>
                <a:srgbClr val="000000"/>
              </a:solidFill>
              <a:miter lim="800000"/>
              <a:headEnd/>
              <a:tailEnd/>
            </a:ln>
          </p:spPr>
          <p:txBody>
            <a:bodyPr/>
            <a:lstStyle/>
            <a:p>
              <a:pPr algn="ctr"/>
              <a:endParaRPr lang="vi-VN" sz="3600">
                <a:solidFill>
                  <a:srgbClr val="FF0000"/>
                </a:solidFill>
                <a:latin typeface="VNI-Times" pitchFamily="2" charset="0"/>
              </a:endParaRPr>
            </a:p>
          </p:txBody>
        </p:sp>
        <p:sp>
          <p:nvSpPr>
            <p:cNvPr id="31762" name="Rectangle 10"/>
            <p:cNvSpPr>
              <a:spLocks noChangeArrowheads="1"/>
            </p:cNvSpPr>
            <p:nvPr/>
          </p:nvSpPr>
          <p:spPr bwMode="auto">
            <a:xfrm>
              <a:off x="2288" y="3224"/>
              <a:ext cx="247" cy="247"/>
            </a:xfrm>
            <a:prstGeom prst="rect">
              <a:avLst/>
            </a:prstGeom>
            <a:solidFill>
              <a:srgbClr val="FFFFFF"/>
            </a:solidFill>
            <a:ln w="28575">
              <a:solidFill>
                <a:srgbClr val="000000"/>
              </a:solidFill>
              <a:miter lim="800000"/>
              <a:headEnd/>
              <a:tailEnd/>
            </a:ln>
          </p:spPr>
          <p:txBody>
            <a:bodyPr/>
            <a:lstStyle/>
            <a:p>
              <a:pPr algn="ctr"/>
              <a:endParaRPr lang="vi-VN" sz="3600">
                <a:solidFill>
                  <a:srgbClr val="FF0000"/>
                </a:solidFill>
                <a:latin typeface="VNI-Times" pitchFamily="2" charset="0"/>
              </a:endParaRPr>
            </a:p>
          </p:txBody>
        </p:sp>
        <p:sp>
          <p:nvSpPr>
            <p:cNvPr id="31763" name="Rectangle 11"/>
            <p:cNvSpPr>
              <a:spLocks noChangeArrowheads="1"/>
            </p:cNvSpPr>
            <p:nvPr/>
          </p:nvSpPr>
          <p:spPr bwMode="auto">
            <a:xfrm>
              <a:off x="2664" y="3224"/>
              <a:ext cx="247" cy="247"/>
            </a:xfrm>
            <a:prstGeom prst="rect">
              <a:avLst/>
            </a:prstGeom>
            <a:solidFill>
              <a:srgbClr val="FFFFFF"/>
            </a:solidFill>
            <a:ln w="28575">
              <a:solidFill>
                <a:srgbClr val="000000"/>
              </a:solidFill>
              <a:miter lim="800000"/>
              <a:headEnd/>
              <a:tailEnd/>
            </a:ln>
          </p:spPr>
          <p:txBody>
            <a:bodyPr/>
            <a:lstStyle/>
            <a:p>
              <a:pPr algn="ctr"/>
              <a:endParaRPr lang="vi-VN" sz="3600">
                <a:solidFill>
                  <a:srgbClr val="FF0000"/>
                </a:solidFill>
                <a:latin typeface="VNI-Times" pitchFamily="2" charset="0"/>
              </a:endParaRPr>
            </a:p>
          </p:txBody>
        </p:sp>
        <p:sp>
          <p:nvSpPr>
            <p:cNvPr id="31764" name="Rectangle 12"/>
            <p:cNvSpPr>
              <a:spLocks noChangeArrowheads="1"/>
            </p:cNvSpPr>
            <p:nvPr/>
          </p:nvSpPr>
          <p:spPr bwMode="auto">
            <a:xfrm>
              <a:off x="2984" y="3216"/>
              <a:ext cx="247" cy="247"/>
            </a:xfrm>
            <a:prstGeom prst="rect">
              <a:avLst/>
            </a:prstGeom>
            <a:solidFill>
              <a:srgbClr val="FFFFFF"/>
            </a:solidFill>
            <a:ln w="28575">
              <a:solidFill>
                <a:srgbClr val="000000"/>
              </a:solidFill>
              <a:miter lim="800000"/>
              <a:headEnd/>
              <a:tailEnd/>
            </a:ln>
          </p:spPr>
          <p:txBody>
            <a:bodyPr/>
            <a:lstStyle/>
            <a:p>
              <a:pPr algn="ctr"/>
              <a:endParaRPr lang="vi-VN" sz="3600">
                <a:solidFill>
                  <a:srgbClr val="FF0000"/>
                </a:solidFill>
                <a:latin typeface="VNI-Times" pitchFamily="2" charset="0"/>
              </a:endParaRPr>
            </a:p>
          </p:txBody>
        </p:sp>
        <p:sp>
          <p:nvSpPr>
            <p:cNvPr id="31765" name="Rectangle 13"/>
            <p:cNvSpPr>
              <a:spLocks noChangeArrowheads="1"/>
            </p:cNvSpPr>
            <p:nvPr/>
          </p:nvSpPr>
          <p:spPr bwMode="auto">
            <a:xfrm>
              <a:off x="3368" y="3216"/>
              <a:ext cx="247" cy="247"/>
            </a:xfrm>
            <a:prstGeom prst="rect">
              <a:avLst/>
            </a:prstGeom>
            <a:solidFill>
              <a:srgbClr val="FFFFFF"/>
            </a:solidFill>
            <a:ln w="28575">
              <a:solidFill>
                <a:srgbClr val="000000"/>
              </a:solidFill>
              <a:miter lim="800000"/>
              <a:headEnd/>
              <a:tailEnd/>
            </a:ln>
          </p:spPr>
          <p:txBody>
            <a:bodyPr/>
            <a:lstStyle/>
            <a:p>
              <a:pPr algn="ctr"/>
              <a:endParaRPr lang="vi-VN" sz="3600">
                <a:solidFill>
                  <a:srgbClr val="FF0000"/>
                </a:solidFill>
                <a:latin typeface="VNI-Times" pitchFamily="2" charset="0"/>
              </a:endParaRPr>
            </a:p>
          </p:txBody>
        </p:sp>
        <p:sp>
          <p:nvSpPr>
            <p:cNvPr id="31766" name="Rectangle 14"/>
            <p:cNvSpPr>
              <a:spLocks noChangeArrowheads="1"/>
            </p:cNvSpPr>
            <p:nvPr/>
          </p:nvSpPr>
          <p:spPr bwMode="auto">
            <a:xfrm>
              <a:off x="3704" y="3216"/>
              <a:ext cx="247" cy="247"/>
            </a:xfrm>
            <a:prstGeom prst="rect">
              <a:avLst/>
            </a:prstGeom>
            <a:solidFill>
              <a:srgbClr val="FFFFFF"/>
            </a:solidFill>
            <a:ln w="28575">
              <a:solidFill>
                <a:srgbClr val="000000"/>
              </a:solidFill>
              <a:miter lim="800000"/>
              <a:headEnd/>
              <a:tailEnd/>
            </a:ln>
          </p:spPr>
          <p:txBody>
            <a:bodyPr/>
            <a:lstStyle/>
            <a:p>
              <a:pPr algn="ctr"/>
              <a:endParaRPr lang="vi-VN" sz="3600">
                <a:solidFill>
                  <a:srgbClr val="FF0000"/>
                </a:solidFill>
                <a:latin typeface="VNI-Times" pitchFamily="2" charset="0"/>
              </a:endParaRPr>
            </a:p>
          </p:txBody>
        </p:sp>
        <p:sp>
          <p:nvSpPr>
            <p:cNvPr id="31767" name="Rectangle 15"/>
            <p:cNvSpPr>
              <a:spLocks noChangeArrowheads="1"/>
            </p:cNvSpPr>
            <p:nvPr/>
          </p:nvSpPr>
          <p:spPr bwMode="auto">
            <a:xfrm>
              <a:off x="4040" y="3216"/>
              <a:ext cx="247" cy="247"/>
            </a:xfrm>
            <a:prstGeom prst="rect">
              <a:avLst/>
            </a:prstGeom>
            <a:solidFill>
              <a:srgbClr val="FFFFFF"/>
            </a:solidFill>
            <a:ln w="28575">
              <a:solidFill>
                <a:srgbClr val="000000"/>
              </a:solidFill>
              <a:miter lim="800000"/>
              <a:headEnd/>
              <a:tailEnd/>
            </a:ln>
          </p:spPr>
          <p:txBody>
            <a:bodyPr/>
            <a:lstStyle/>
            <a:p>
              <a:pPr algn="ctr"/>
              <a:endParaRPr lang="vi-VN" sz="3600">
                <a:solidFill>
                  <a:srgbClr val="FF0000"/>
                </a:solidFill>
                <a:latin typeface="VNI-Times" pitchFamily="2" charset="0"/>
              </a:endParaRPr>
            </a:p>
          </p:txBody>
        </p:sp>
        <p:sp>
          <p:nvSpPr>
            <p:cNvPr id="31768" name="Rectangle 16"/>
            <p:cNvSpPr>
              <a:spLocks noChangeArrowheads="1"/>
            </p:cNvSpPr>
            <p:nvPr/>
          </p:nvSpPr>
          <p:spPr bwMode="auto">
            <a:xfrm>
              <a:off x="4384" y="3224"/>
              <a:ext cx="247" cy="247"/>
            </a:xfrm>
            <a:prstGeom prst="rect">
              <a:avLst/>
            </a:prstGeom>
            <a:solidFill>
              <a:srgbClr val="FFFFFF"/>
            </a:solidFill>
            <a:ln w="28575">
              <a:solidFill>
                <a:srgbClr val="000000"/>
              </a:solidFill>
              <a:miter lim="800000"/>
              <a:headEnd/>
              <a:tailEnd/>
            </a:ln>
          </p:spPr>
          <p:txBody>
            <a:bodyPr/>
            <a:lstStyle/>
            <a:p>
              <a:pPr algn="ctr"/>
              <a:endParaRPr lang="vi-VN" sz="3600">
                <a:solidFill>
                  <a:srgbClr val="FF0000"/>
                </a:solidFill>
                <a:latin typeface="VNI-Times" pitchFamily="2" charset="0"/>
              </a:endParaRPr>
            </a:p>
          </p:txBody>
        </p:sp>
        <p:sp>
          <p:nvSpPr>
            <p:cNvPr id="31769" name="Rectangle 17"/>
            <p:cNvSpPr>
              <a:spLocks noChangeArrowheads="1"/>
            </p:cNvSpPr>
            <p:nvPr/>
          </p:nvSpPr>
          <p:spPr bwMode="auto">
            <a:xfrm>
              <a:off x="4704" y="3224"/>
              <a:ext cx="247" cy="247"/>
            </a:xfrm>
            <a:prstGeom prst="rect">
              <a:avLst/>
            </a:prstGeom>
            <a:solidFill>
              <a:srgbClr val="FFFFFF"/>
            </a:solidFill>
            <a:ln w="28575">
              <a:solidFill>
                <a:srgbClr val="000000"/>
              </a:solidFill>
              <a:miter lim="800000"/>
              <a:headEnd/>
              <a:tailEnd/>
            </a:ln>
          </p:spPr>
          <p:txBody>
            <a:bodyPr/>
            <a:lstStyle/>
            <a:p>
              <a:pPr algn="ctr"/>
              <a:endParaRPr lang="vi-VN" sz="3600">
                <a:solidFill>
                  <a:srgbClr val="FF0000"/>
                </a:solidFill>
                <a:latin typeface="VNI-Times" pitchFamily="2" charset="0"/>
              </a:endParaRPr>
            </a:p>
          </p:txBody>
        </p:sp>
        <p:sp>
          <p:nvSpPr>
            <p:cNvPr id="31770" name="Rectangle 18"/>
            <p:cNvSpPr>
              <a:spLocks noChangeArrowheads="1"/>
            </p:cNvSpPr>
            <p:nvPr/>
          </p:nvSpPr>
          <p:spPr bwMode="auto">
            <a:xfrm>
              <a:off x="5064" y="3224"/>
              <a:ext cx="247" cy="247"/>
            </a:xfrm>
            <a:prstGeom prst="rect">
              <a:avLst/>
            </a:prstGeom>
            <a:solidFill>
              <a:srgbClr val="FFFFFF"/>
            </a:solidFill>
            <a:ln w="28575">
              <a:solidFill>
                <a:srgbClr val="000000"/>
              </a:solidFill>
              <a:miter lim="800000"/>
              <a:headEnd/>
              <a:tailEnd/>
            </a:ln>
          </p:spPr>
          <p:txBody>
            <a:bodyPr/>
            <a:lstStyle/>
            <a:p>
              <a:pPr algn="ctr"/>
              <a:endParaRPr lang="vi-VN" sz="3600">
                <a:solidFill>
                  <a:srgbClr val="FF0000"/>
                </a:solidFill>
                <a:latin typeface="VNI-Times" pitchFamily="2" charset="0"/>
              </a:endParaRPr>
            </a:p>
          </p:txBody>
        </p:sp>
        <p:sp>
          <p:nvSpPr>
            <p:cNvPr id="31771" name="Rectangle 19"/>
            <p:cNvSpPr>
              <a:spLocks noChangeArrowheads="1"/>
            </p:cNvSpPr>
            <p:nvPr/>
          </p:nvSpPr>
          <p:spPr bwMode="auto">
            <a:xfrm>
              <a:off x="5464" y="3224"/>
              <a:ext cx="247" cy="247"/>
            </a:xfrm>
            <a:prstGeom prst="rect">
              <a:avLst/>
            </a:prstGeom>
            <a:solidFill>
              <a:srgbClr val="FFFFFF"/>
            </a:solidFill>
            <a:ln w="28575">
              <a:solidFill>
                <a:srgbClr val="000000"/>
              </a:solidFill>
              <a:miter lim="800000"/>
              <a:headEnd/>
              <a:tailEnd/>
            </a:ln>
          </p:spPr>
          <p:txBody>
            <a:bodyPr/>
            <a:lstStyle/>
            <a:p>
              <a:pPr algn="ctr"/>
              <a:endParaRPr lang="vi-VN" sz="3600">
                <a:solidFill>
                  <a:srgbClr val="FF0000"/>
                </a:solidFill>
                <a:latin typeface="VNI-Times" pitchFamily="2" charset="0"/>
              </a:endParaRPr>
            </a:p>
          </p:txBody>
        </p:sp>
        <p:sp>
          <p:nvSpPr>
            <p:cNvPr id="31772" name="Rectangle 20"/>
            <p:cNvSpPr>
              <a:spLocks noChangeArrowheads="1"/>
            </p:cNvSpPr>
            <p:nvPr/>
          </p:nvSpPr>
          <p:spPr bwMode="auto">
            <a:xfrm>
              <a:off x="480" y="2289"/>
              <a:ext cx="816" cy="247"/>
            </a:xfrm>
            <a:prstGeom prst="rect">
              <a:avLst/>
            </a:prstGeom>
            <a:solidFill>
              <a:srgbClr val="FFFFFF"/>
            </a:solidFill>
            <a:ln w="28575">
              <a:solidFill>
                <a:srgbClr val="000000"/>
              </a:solidFill>
              <a:miter lim="800000"/>
              <a:headEnd/>
              <a:tailEnd/>
            </a:ln>
          </p:spPr>
          <p:txBody>
            <a:bodyPr/>
            <a:lstStyle/>
            <a:p>
              <a:pPr algn="ctr"/>
              <a:endParaRPr lang="vi-VN" sz="3600">
                <a:solidFill>
                  <a:srgbClr val="FF0000"/>
                </a:solidFill>
                <a:latin typeface="VNI-Times" pitchFamily="2" charset="0"/>
              </a:endParaRPr>
            </a:p>
          </p:txBody>
        </p:sp>
        <p:sp>
          <p:nvSpPr>
            <p:cNvPr id="31773" name="Rectangle 21"/>
            <p:cNvSpPr>
              <a:spLocks noChangeArrowheads="1"/>
            </p:cNvSpPr>
            <p:nvPr/>
          </p:nvSpPr>
          <p:spPr bwMode="auto">
            <a:xfrm>
              <a:off x="1872" y="2289"/>
              <a:ext cx="768" cy="247"/>
            </a:xfrm>
            <a:prstGeom prst="rect">
              <a:avLst/>
            </a:prstGeom>
            <a:solidFill>
              <a:srgbClr val="FFFFFF"/>
            </a:solidFill>
            <a:ln w="28575">
              <a:solidFill>
                <a:srgbClr val="000000"/>
              </a:solidFill>
              <a:miter lim="800000"/>
              <a:headEnd/>
              <a:tailEnd/>
            </a:ln>
          </p:spPr>
          <p:txBody>
            <a:bodyPr/>
            <a:lstStyle/>
            <a:p>
              <a:pPr algn="ctr"/>
              <a:endParaRPr lang="vi-VN" sz="3600">
                <a:solidFill>
                  <a:srgbClr val="FF0000"/>
                </a:solidFill>
                <a:latin typeface="VNI-Times" pitchFamily="2" charset="0"/>
              </a:endParaRPr>
            </a:p>
          </p:txBody>
        </p:sp>
        <p:sp>
          <p:nvSpPr>
            <p:cNvPr id="31774" name="Rectangle 22"/>
            <p:cNvSpPr>
              <a:spLocks noChangeArrowheads="1"/>
            </p:cNvSpPr>
            <p:nvPr/>
          </p:nvSpPr>
          <p:spPr bwMode="auto">
            <a:xfrm>
              <a:off x="3264" y="2289"/>
              <a:ext cx="768" cy="247"/>
            </a:xfrm>
            <a:prstGeom prst="rect">
              <a:avLst/>
            </a:prstGeom>
            <a:solidFill>
              <a:srgbClr val="FFFFFF"/>
            </a:solidFill>
            <a:ln w="28575">
              <a:solidFill>
                <a:srgbClr val="000000"/>
              </a:solidFill>
              <a:miter lim="800000"/>
              <a:headEnd/>
              <a:tailEnd/>
            </a:ln>
          </p:spPr>
          <p:txBody>
            <a:bodyPr/>
            <a:lstStyle/>
            <a:p>
              <a:pPr algn="ctr"/>
              <a:endParaRPr lang="vi-VN" sz="3600">
                <a:solidFill>
                  <a:srgbClr val="FF0000"/>
                </a:solidFill>
                <a:latin typeface="VNI-Times" pitchFamily="2" charset="0"/>
              </a:endParaRPr>
            </a:p>
          </p:txBody>
        </p:sp>
        <p:sp>
          <p:nvSpPr>
            <p:cNvPr id="31775" name="Rectangle 23"/>
            <p:cNvSpPr>
              <a:spLocks noChangeArrowheads="1"/>
            </p:cNvSpPr>
            <p:nvPr/>
          </p:nvSpPr>
          <p:spPr bwMode="auto">
            <a:xfrm>
              <a:off x="4656" y="2289"/>
              <a:ext cx="816" cy="247"/>
            </a:xfrm>
            <a:prstGeom prst="rect">
              <a:avLst/>
            </a:prstGeom>
            <a:solidFill>
              <a:srgbClr val="FFFFFF"/>
            </a:solidFill>
            <a:ln w="28575">
              <a:solidFill>
                <a:srgbClr val="000000"/>
              </a:solidFill>
              <a:miter lim="800000"/>
              <a:headEnd/>
              <a:tailEnd/>
            </a:ln>
          </p:spPr>
          <p:txBody>
            <a:bodyPr/>
            <a:lstStyle/>
            <a:p>
              <a:pPr algn="ctr"/>
              <a:endParaRPr lang="vi-VN" sz="3600">
                <a:solidFill>
                  <a:srgbClr val="FF0000"/>
                </a:solidFill>
                <a:latin typeface="VNI-Times" pitchFamily="2" charset="0"/>
              </a:endParaRPr>
            </a:p>
          </p:txBody>
        </p:sp>
        <p:sp>
          <p:nvSpPr>
            <p:cNvPr id="31776" name="Rectangle 24"/>
            <p:cNvSpPr>
              <a:spLocks noChangeArrowheads="1"/>
            </p:cNvSpPr>
            <p:nvPr/>
          </p:nvSpPr>
          <p:spPr bwMode="auto">
            <a:xfrm>
              <a:off x="2160" y="137"/>
              <a:ext cx="1392" cy="476"/>
            </a:xfrm>
            <a:prstGeom prst="rect">
              <a:avLst/>
            </a:prstGeom>
            <a:solidFill>
              <a:srgbClr val="FFFFFF"/>
            </a:solidFill>
            <a:ln w="28575">
              <a:solidFill>
                <a:srgbClr val="000000"/>
              </a:solidFill>
              <a:miter lim="800000"/>
              <a:headEnd/>
              <a:tailEnd/>
            </a:ln>
          </p:spPr>
          <p:txBody>
            <a:bodyPr/>
            <a:lstStyle/>
            <a:p>
              <a:pPr algn="ctr"/>
              <a:r>
                <a:rPr lang="en-US" sz="3600" b="1">
                  <a:solidFill>
                    <a:srgbClr val="FF0000"/>
                  </a:solidFill>
                  <a:latin typeface="Times New Roman" pitchFamily="18" charset="0"/>
                  <a:cs typeface="Times New Roman" pitchFamily="18" charset="0"/>
                </a:rPr>
                <a:t>BỘ</a:t>
              </a:r>
            </a:p>
          </p:txBody>
        </p:sp>
        <p:sp>
          <p:nvSpPr>
            <p:cNvPr id="31777" name="Line 25"/>
            <p:cNvSpPr>
              <a:spLocks noChangeShapeType="1"/>
            </p:cNvSpPr>
            <p:nvPr/>
          </p:nvSpPr>
          <p:spPr bwMode="auto">
            <a:xfrm>
              <a:off x="1584" y="1008"/>
              <a:ext cx="2784" cy="0"/>
            </a:xfrm>
            <a:prstGeom prst="line">
              <a:avLst/>
            </a:prstGeom>
            <a:noFill/>
            <a:ln w="28575">
              <a:solidFill>
                <a:schemeClr val="tx1"/>
              </a:solidFill>
              <a:round/>
              <a:headEnd/>
              <a:tailEnd/>
            </a:ln>
          </p:spPr>
          <p:txBody>
            <a:bodyPr wrap="none" anchor="ctr"/>
            <a:lstStyle/>
            <a:p>
              <a:endParaRPr lang="en-US"/>
            </a:p>
          </p:txBody>
        </p:sp>
        <p:sp>
          <p:nvSpPr>
            <p:cNvPr id="31778" name="Line 26"/>
            <p:cNvSpPr>
              <a:spLocks noChangeShapeType="1"/>
            </p:cNvSpPr>
            <p:nvPr/>
          </p:nvSpPr>
          <p:spPr bwMode="auto">
            <a:xfrm>
              <a:off x="864" y="1968"/>
              <a:ext cx="8" cy="329"/>
            </a:xfrm>
            <a:prstGeom prst="line">
              <a:avLst/>
            </a:prstGeom>
            <a:noFill/>
            <a:ln w="28575">
              <a:solidFill>
                <a:schemeClr val="tx1"/>
              </a:solidFill>
              <a:round/>
              <a:headEnd/>
              <a:tailEnd type="triangle" w="med" len="med"/>
            </a:ln>
          </p:spPr>
          <p:txBody>
            <a:bodyPr wrap="none" anchor="ctr"/>
            <a:lstStyle/>
            <a:p>
              <a:endParaRPr lang="en-US"/>
            </a:p>
          </p:txBody>
        </p:sp>
        <p:sp>
          <p:nvSpPr>
            <p:cNvPr id="31779" name="Line 27"/>
            <p:cNvSpPr>
              <a:spLocks noChangeShapeType="1"/>
            </p:cNvSpPr>
            <p:nvPr/>
          </p:nvSpPr>
          <p:spPr bwMode="auto">
            <a:xfrm>
              <a:off x="2256" y="1968"/>
              <a:ext cx="8" cy="329"/>
            </a:xfrm>
            <a:prstGeom prst="line">
              <a:avLst/>
            </a:prstGeom>
            <a:noFill/>
            <a:ln w="28575">
              <a:solidFill>
                <a:schemeClr val="tx1"/>
              </a:solidFill>
              <a:round/>
              <a:headEnd/>
              <a:tailEnd type="triangle" w="med" len="med"/>
            </a:ln>
          </p:spPr>
          <p:txBody>
            <a:bodyPr wrap="none" anchor="ctr"/>
            <a:lstStyle/>
            <a:p>
              <a:endParaRPr lang="en-US"/>
            </a:p>
          </p:txBody>
        </p:sp>
        <p:sp>
          <p:nvSpPr>
            <p:cNvPr id="31780" name="Line 28"/>
            <p:cNvSpPr>
              <a:spLocks noChangeShapeType="1"/>
            </p:cNvSpPr>
            <p:nvPr/>
          </p:nvSpPr>
          <p:spPr bwMode="auto">
            <a:xfrm>
              <a:off x="3648" y="1968"/>
              <a:ext cx="8" cy="329"/>
            </a:xfrm>
            <a:prstGeom prst="line">
              <a:avLst/>
            </a:prstGeom>
            <a:noFill/>
            <a:ln w="28575">
              <a:solidFill>
                <a:schemeClr val="tx1"/>
              </a:solidFill>
              <a:round/>
              <a:headEnd/>
              <a:tailEnd type="triangle" w="med" len="med"/>
            </a:ln>
          </p:spPr>
          <p:txBody>
            <a:bodyPr wrap="none" anchor="ctr"/>
            <a:lstStyle/>
            <a:p>
              <a:endParaRPr lang="en-US"/>
            </a:p>
          </p:txBody>
        </p:sp>
        <p:sp>
          <p:nvSpPr>
            <p:cNvPr id="31781" name="Line 29"/>
            <p:cNvSpPr>
              <a:spLocks noChangeShapeType="1"/>
            </p:cNvSpPr>
            <p:nvPr/>
          </p:nvSpPr>
          <p:spPr bwMode="auto">
            <a:xfrm>
              <a:off x="5040" y="1968"/>
              <a:ext cx="0" cy="329"/>
            </a:xfrm>
            <a:prstGeom prst="line">
              <a:avLst/>
            </a:prstGeom>
            <a:noFill/>
            <a:ln w="28575">
              <a:solidFill>
                <a:schemeClr val="tx1"/>
              </a:solidFill>
              <a:round/>
              <a:headEnd/>
              <a:tailEnd type="triangle" w="med" len="med"/>
            </a:ln>
          </p:spPr>
          <p:txBody>
            <a:bodyPr wrap="none" anchor="ctr"/>
            <a:lstStyle/>
            <a:p>
              <a:endParaRPr lang="en-US"/>
            </a:p>
          </p:txBody>
        </p:sp>
        <p:sp>
          <p:nvSpPr>
            <p:cNvPr id="31782" name="Line 30"/>
            <p:cNvSpPr>
              <a:spLocks noChangeShapeType="1"/>
            </p:cNvSpPr>
            <p:nvPr/>
          </p:nvSpPr>
          <p:spPr bwMode="auto">
            <a:xfrm>
              <a:off x="2880" y="606"/>
              <a:ext cx="0" cy="418"/>
            </a:xfrm>
            <a:prstGeom prst="line">
              <a:avLst/>
            </a:prstGeom>
            <a:noFill/>
            <a:ln w="28575">
              <a:solidFill>
                <a:schemeClr val="tx1"/>
              </a:solidFill>
              <a:round/>
              <a:headEnd/>
              <a:tailEnd/>
            </a:ln>
          </p:spPr>
          <p:txBody>
            <a:bodyPr wrap="none" anchor="ctr"/>
            <a:lstStyle/>
            <a:p>
              <a:endParaRPr lang="en-US"/>
            </a:p>
          </p:txBody>
        </p:sp>
        <p:sp>
          <p:nvSpPr>
            <p:cNvPr id="31783" name="Line 31"/>
            <p:cNvSpPr>
              <a:spLocks noChangeShapeType="1"/>
            </p:cNvSpPr>
            <p:nvPr/>
          </p:nvSpPr>
          <p:spPr bwMode="auto">
            <a:xfrm>
              <a:off x="345" y="2816"/>
              <a:ext cx="855" cy="29"/>
            </a:xfrm>
            <a:prstGeom prst="line">
              <a:avLst/>
            </a:prstGeom>
            <a:noFill/>
            <a:ln w="28575">
              <a:solidFill>
                <a:schemeClr val="tx1"/>
              </a:solidFill>
              <a:round/>
              <a:headEnd/>
              <a:tailEnd/>
            </a:ln>
          </p:spPr>
          <p:txBody>
            <a:bodyPr wrap="none" anchor="ctr"/>
            <a:lstStyle/>
            <a:p>
              <a:endParaRPr lang="en-US"/>
            </a:p>
          </p:txBody>
        </p:sp>
        <p:sp>
          <p:nvSpPr>
            <p:cNvPr id="31784" name="Line 32"/>
            <p:cNvSpPr>
              <a:spLocks noChangeShapeType="1"/>
            </p:cNvSpPr>
            <p:nvPr/>
          </p:nvSpPr>
          <p:spPr bwMode="auto">
            <a:xfrm flipH="1">
              <a:off x="864" y="2529"/>
              <a:ext cx="8" cy="303"/>
            </a:xfrm>
            <a:prstGeom prst="line">
              <a:avLst/>
            </a:prstGeom>
            <a:noFill/>
            <a:ln w="28575">
              <a:solidFill>
                <a:schemeClr val="tx1"/>
              </a:solidFill>
              <a:round/>
              <a:headEnd/>
              <a:tailEnd type="triangle" w="med" len="med"/>
            </a:ln>
          </p:spPr>
          <p:txBody>
            <a:bodyPr wrap="none" anchor="ctr"/>
            <a:lstStyle/>
            <a:p>
              <a:endParaRPr lang="en-US"/>
            </a:p>
          </p:txBody>
        </p:sp>
        <p:sp>
          <p:nvSpPr>
            <p:cNvPr id="31785" name="Line 33"/>
            <p:cNvSpPr>
              <a:spLocks noChangeShapeType="1"/>
            </p:cNvSpPr>
            <p:nvPr/>
          </p:nvSpPr>
          <p:spPr bwMode="auto">
            <a:xfrm>
              <a:off x="384" y="2832"/>
              <a:ext cx="0" cy="384"/>
            </a:xfrm>
            <a:prstGeom prst="line">
              <a:avLst/>
            </a:prstGeom>
            <a:noFill/>
            <a:ln w="28575">
              <a:solidFill>
                <a:schemeClr val="tx1"/>
              </a:solidFill>
              <a:round/>
              <a:headEnd/>
              <a:tailEnd type="triangle" w="med" len="med"/>
            </a:ln>
          </p:spPr>
          <p:txBody>
            <a:bodyPr wrap="none" anchor="ctr"/>
            <a:lstStyle/>
            <a:p>
              <a:endParaRPr lang="en-US"/>
            </a:p>
          </p:txBody>
        </p:sp>
        <p:sp>
          <p:nvSpPr>
            <p:cNvPr id="31786" name="Line 36"/>
            <p:cNvSpPr>
              <a:spLocks noChangeShapeType="1"/>
            </p:cNvSpPr>
            <p:nvPr/>
          </p:nvSpPr>
          <p:spPr bwMode="auto">
            <a:xfrm>
              <a:off x="1200" y="2832"/>
              <a:ext cx="0" cy="384"/>
            </a:xfrm>
            <a:prstGeom prst="line">
              <a:avLst/>
            </a:prstGeom>
            <a:noFill/>
            <a:ln w="28575">
              <a:solidFill>
                <a:schemeClr val="tx1"/>
              </a:solidFill>
              <a:round/>
              <a:headEnd/>
              <a:tailEnd type="triangle" w="med" len="med"/>
            </a:ln>
          </p:spPr>
          <p:txBody>
            <a:bodyPr wrap="none" anchor="ctr"/>
            <a:lstStyle/>
            <a:p>
              <a:endParaRPr lang="en-US"/>
            </a:p>
          </p:txBody>
        </p:sp>
        <p:sp>
          <p:nvSpPr>
            <p:cNvPr id="31787" name="Line 37"/>
            <p:cNvSpPr>
              <a:spLocks noChangeShapeType="1"/>
            </p:cNvSpPr>
            <p:nvPr/>
          </p:nvSpPr>
          <p:spPr bwMode="auto">
            <a:xfrm>
              <a:off x="3080" y="2832"/>
              <a:ext cx="1104" cy="0"/>
            </a:xfrm>
            <a:prstGeom prst="line">
              <a:avLst/>
            </a:prstGeom>
            <a:noFill/>
            <a:ln w="28575">
              <a:solidFill>
                <a:schemeClr val="tx1"/>
              </a:solidFill>
              <a:round/>
              <a:headEnd/>
              <a:tailEnd/>
            </a:ln>
          </p:spPr>
          <p:txBody>
            <a:bodyPr wrap="none" anchor="ctr"/>
            <a:lstStyle/>
            <a:p>
              <a:endParaRPr lang="en-US"/>
            </a:p>
          </p:txBody>
        </p:sp>
        <p:sp>
          <p:nvSpPr>
            <p:cNvPr id="31788" name="Line 38"/>
            <p:cNvSpPr>
              <a:spLocks noChangeShapeType="1"/>
            </p:cNvSpPr>
            <p:nvPr/>
          </p:nvSpPr>
          <p:spPr bwMode="auto">
            <a:xfrm flipH="1">
              <a:off x="3648" y="2529"/>
              <a:ext cx="8" cy="303"/>
            </a:xfrm>
            <a:prstGeom prst="line">
              <a:avLst/>
            </a:prstGeom>
            <a:noFill/>
            <a:ln w="28575">
              <a:solidFill>
                <a:schemeClr val="tx1"/>
              </a:solidFill>
              <a:round/>
              <a:headEnd/>
              <a:tailEnd type="triangle" w="med" len="med"/>
            </a:ln>
          </p:spPr>
          <p:txBody>
            <a:bodyPr wrap="none" anchor="ctr"/>
            <a:lstStyle/>
            <a:p>
              <a:endParaRPr lang="en-US"/>
            </a:p>
          </p:txBody>
        </p:sp>
        <p:sp>
          <p:nvSpPr>
            <p:cNvPr id="31789" name="Line 39"/>
            <p:cNvSpPr>
              <a:spLocks noChangeShapeType="1"/>
            </p:cNvSpPr>
            <p:nvPr/>
          </p:nvSpPr>
          <p:spPr bwMode="auto">
            <a:xfrm>
              <a:off x="3080" y="2832"/>
              <a:ext cx="0" cy="384"/>
            </a:xfrm>
            <a:prstGeom prst="line">
              <a:avLst/>
            </a:prstGeom>
            <a:noFill/>
            <a:ln w="28575">
              <a:solidFill>
                <a:schemeClr val="tx1"/>
              </a:solidFill>
              <a:round/>
              <a:headEnd/>
              <a:tailEnd type="triangle" w="med" len="med"/>
            </a:ln>
          </p:spPr>
          <p:txBody>
            <a:bodyPr wrap="none" anchor="ctr"/>
            <a:lstStyle/>
            <a:p>
              <a:endParaRPr lang="en-US"/>
            </a:p>
          </p:txBody>
        </p:sp>
        <p:sp>
          <p:nvSpPr>
            <p:cNvPr id="31790" name="Line 40"/>
            <p:cNvSpPr>
              <a:spLocks noChangeShapeType="1"/>
            </p:cNvSpPr>
            <p:nvPr/>
          </p:nvSpPr>
          <p:spPr bwMode="auto">
            <a:xfrm>
              <a:off x="3512" y="2832"/>
              <a:ext cx="0" cy="384"/>
            </a:xfrm>
            <a:prstGeom prst="line">
              <a:avLst/>
            </a:prstGeom>
            <a:noFill/>
            <a:ln w="28575">
              <a:solidFill>
                <a:schemeClr val="tx1"/>
              </a:solidFill>
              <a:round/>
              <a:headEnd/>
              <a:tailEnd type="triangle" w="med" len="med"/>
            </a:ln>
          </p:spPr>
          <p:txBody>
            <a:bodyPr wrap="none" anchor="ctr"/>
            <a:lstStyle/>
            <a:p>
              <a:endParaRPr lang="en-US"/>
            </a:p>
          </p:txBody>
        </p:sp>
        <p:sp>
          <p:nvSpPr>
            <p:cNvPr id="31791" name="Line 41"/>
            <p:cNvSpPr>
              <a:spLocks noChangeShapeType="1"/>
            </p:cNvSpPr>
            <p:nvPr/>
          </p:nvSpPr>
          <p:spPr bwMode="auto">
            <a:xfrm>
              <a:off x="3800" y="2832"/>
              <a:ext cx="0" cy="384"/>
            </a:xfrm>
            <a:prstGeom prst="line">
              <a:avLst/>
            </a:prstGeom>
            <a:noFill/>
            <a:ln w="28575">
              <a:solidFill>
                <a:schemeClr val="tx1"/>
              </a:solidFill>
              <a:round/>
              <a:headEnd/>
              <a:tailEnd type="triangle" w="med" len="med"/>
            </a:ln>
          </p:spPr>
          <p:txBody>
            <a:bodyPr wrap="none" anchor="ctr"/>
            <a:lstStyle/>
            <a:p>
              <a:endParaRPr lang="en-US"/>
            </a:p>
          </p:txBody>
        </p:sp>
        <p:sp>
          <p:nvSpPr>
            <p:cNvPr id="31792" name="Line 42"/>
            <p:cNvSpPr>
              <a:spLocks noChangeShapeType="1"/>
            </p:cNvSpPr>
            <p:nvPr/>
          </p:nvSpPr>
          <p:spPr bwMode="auto">
            <a:xfrm>
              <a:off x="4184" y="2832"/>
              <a:ext cx="0" cy="384"/>
            </a:xfrm>
            <a:prstGeom prst="line">
              <a:avLst/>
            </a:prstGeom>
            <a:noFill/>
            <a:ln w="28575">
              <a:solidFill>
                <a:schemeClr val="tx1"/>
              </a:solidFill>
              <a:round/>
              <a:headEnd/>
              <a:tailEnd type="triangle" w="med" len="med"/>
            </a:ln>
          </p:spPr>
          <p:txBody>
            <a:bodyPr wrap="none" anchor="ctr"/>
            <a:lstStyle/>
            <a:p>
              <a:endParaRPr lang="en-US"/>
            </a:p>
          </p:txBody>
        </p:sp>
        <p:sp>
          <p:nvSpPr>
            <p:cNvPr id="31793" name="Line 43"/>
            <p:cNvSpPr>
              <a:spLocks noChangeShapeType="1"/>
            </p:cNvSpPr>
            <p:nvPr/>
          </p:nvSpPr>
          <p:spPr bwMode="auto">
            <a:xfrm>
              <a:off x="1712" y="2840"/>
              <a:ext cx="1104" cy="0"/>
            </a:xfrm>
            <a:prstGeom prst="line">
              <a:avLst/>
            </a:prstGeom>
            <a:noFill/>
            <a:ln w="28575">
              <a:solidFill>
                <a:schemeClr val="tx1"/>
              </a:solidFill>
              <a:round/>
              <a:headEnd/>
              <a:tailEnd/>
            </a:ln>
          </p:spPr>
          <p:txBody>
            <a:bodyPr wrap="none" anchor="ctr"/>
            <a:lstStyle/>
            <a:p>
              <a:endParaRPr lang="en-US"/>
            </a:p>
          </p:txBody>
        </p:sp>
        <p:sp>
          <p:nvSpPr>
            <p:cNvPr id="31794" name="Line 44"/>
            <p:cNvSpPr>
              <a:spLocks noChangeShapeType="1"/>
            </p:cNvSpPr>
            <p:nvPr/>
          </p:nvSpPr>
          <p:spPr bwMode="auto">
            <a:xfrm>
              <a:off x="1712" y="2840"/>
              <a:ext cx="0" cy="384"/>
            </a:xfrm>
            <a:prstGeom prst="line">
              <a:avLst/>
            </a:prstGeom>
            <a:noFill/>
            <a:ln w="28575">
              <a:solidFill>
                <a:schemeClr val="tx1"/>
              </a:solidFill>
              <a:round/>
              <a:headEnd/>
              <a:tailEnd type="triangle" w="med" len="med"/>
            </a:ln>
          </p:spPr>
          <p:txBody>
            <a:bodyPr wrap="none" anchor="ctr"/>
            <a:lstStyle/>
            <a:p>
              <a:endParaRPr lang="en-US"/>
            </a:p>
          </p:txBody>
        </p:sp>
        <p:sp>
          <p:nvSpPr>
            <p:cNvPr id="31795" name="Line 45"/>
            <p:cNvSpPr>
              <a:spLocks noChangeShapeType="1"/>
            </p:cNvSpPr>
            <p:nvPr/>
          </p:nvSpPr>
          <p:spPr bwMode="auto">
            <a:xfrm>
              <a:off x="2048" y="2840"/>
              <a:ext cx="0" cy="384"/>
            </a:xfrm>
            <a:prstGeom prst="line">
              <a:avLst/>
            </a:prstGeom>
            <a:noFill/>
            <a:ln w="28575">
              <a:solidFill>
                <a:schemeClr val="tx1"/>
              </a:solidFill>
              <a:round/>
              <a:headEnd/>
              <a:tailEnd type="triangle" w="med" len="med"/>
            </a:ln>
          </p:spPr>
          <p:txBody>
            <a:bodyPr wrap="none" anchor="ctr"/>
            <a:lstStyle/>
            <a:p>
              <a:endParaRPr lang="en-US"/>
            </a:p>
          </p:txBody>
        </p:sp>
        <p:sp>
          <p:nvSpPr>
            <p:cNvPr id="31796" name="Line 46"/>
            <p:cNvSpPr>
              <a:spLocks noChangeShapeType="1"/>
            </p:cNvSpPr>
            <p:nvPr/>
          </p:nvSpPr>
          <p:spPr bwMode="auto">
            <a:xfrm>
              <a:off x="2432" y="2840"/>
              <a:ext cx="0" cy="384"/>
            </a:xfrm>
            <a:prstGeom prst="line">
              <a:avLst/>
            </a:prstGeom>
            <a:noFill/>
            <a:ln w="28575">
              <a:solidFill>
                <a:schemeClr val="tx1"/>
              </a:solidFill>
              <a:round/>
              <a:headEnd/>
              <a:tailEnd type="triangle" w="med" len="med"/>
            </a:ln>
          </p:spPr>
          <p:txBody>
            <a:bodyPr wrap="none" anchor="ctr"/>
            <a:lstStyle/>
            <a:p>
              <a:endParaRPr lang="en-US"/>
            </a:p>
          </p:txBody>
        </p:sp>
        <p:sp>
          <p:nvSpPr>
            <p:cNvPr id="31797" name="Line 47"/>
            <p:cNvSpPr>
              <a:spLocks noChangeShapeType="1"/>
            </p:cNvSpPr>
            <p:nvPr/>
          </p:nvSpPr>
          <p:spPr bwMode="auto">
            <a:xfrm>
              <a:off x="2816" y="2840"/>
              <a:ext cx="0" cy="384"/>
            </a:xfrm>
            <a:prstGeom prst="line">
              <a:avLst/>
            </a:prstGeom>
            <a:noFill/>
            <a:ln w="28575">
              <a:solidFill>
                <a:schemeClr val="tx1"/>
              </a:solidFill>
              <a:round/>
              <a:headEnd/>
              <a:tailEnd type="triangle" w="med" len="med"/>
            </a:ln>
          </p:spPr>
          <p:txBody>
            <a:bodyPr wrap="none" anchor="ctr"/>
            <a:lstStyle/>
            <a:p>
              <a:endParaRPr lang="en-US"/>
            </a:p>
          </p:txBody>
        </p:sp>
        <p:sp>
          <p:nvSpPr>
            <p:cNvPr id="31798" name="Line 48"/>
            <p:cNvSpPr>
              <a:spLocks noChangeShapeType="1"/>
            </p:cNvSpPr>
            <p:nvPr/>
          </p:nvSpPr>
          <p:spPr bwMode="auto">
            <a:xfrm>
              <a:off x="4496" y="2840"/>
              <a:ext cx="1104" cy="0"/>
            </a:xfrm>
            <a:prstGeom prst="line">
              <a:avLst/>
            </a:prstGeom>
            <a:noFill/>
            <a:ln w="28575">
              <a:solidFill>
                <a:schemeClr val="tx1"/>
              </a:solidFill>
              <a:round/>
              <a:headEnd/>
              <a:tailEnd/>
            </a:ln>
          </p:spPr>
          <p:txBody>
            <a:bodyPr wrap="none" anchor="ctr"/>
            <a:lstStyle/>
            <a:p>
              <a:endParaRPr lang="en-US"/>
            </a:p>
          </p:txBody>
        </p:sp>
        <p:sp>
          <p:nvSpPr>
            <p:cNvPr id="31799" name="Line 49"/>
            <p:cNvSpPr>
              <a:spLocks noChangeShapeType="1"/>
            </p:cNvSpPr>
            <p:nvPr/>
          </p:nvSpPr>
          <p:spPr bwMode="auto">
            <a:xfrm>
              <a:off x="4496" y="2840"/>
              <a:ext cx="0" cy="384"/>
            </a:xfrm>
            <a:prstGeom prst="line">
              <a:avLst/>
            </a:prstGeom>
            <a:noFill/>
            <a:ln w="28575">
              <a:solidFill>
                <a:schemeClr val="tx1"/>
              </a:solidFill>
              <a:round/>
              <a:headEnd/>
              <a:tailEnd type="triangle" w="med" len="med"/>
            </a:ln>
          </p:spPr>
          <p:txBody>
            <a:bodyPr wrap="none" anchor="ctr"/>
            <a:lstStyle/>
            <a:p>
              <a:endParaRPr lang="en-US"/>
            </a:p>
          </p:txBody>
        </p:sp>
        <p:sp>
          <p:nvSpPr>
            <p:cNvPr id="31800" name="Line 50"/>
            <p:cNvSpPr>
              <a:spLocks noChangeShapeType="1"/>
            </p:cNvSpPr>
            <p:nvPr/>
          </p:nvSpPr>
          <p:spPr bwMode="auto">
            <a:xfrm>
              <a:off x="4832" y="2840"/>
              <a:ext cx="0" cy="384"/>
            </a:xfrm>
            <a:prstGeom prst="line">
              <a:avLst/>
            </a:prstGeom>
            <a:noFill/>
            <a:ln w="28575">
              <a:solidFill>
                <a:schemeClr val="tx1"/>
              </a:solidFill>
              <a:round/>
              <a:headEnd/>
              <a:tailEnd type="triangle" w="med" len="med"/>
            </a:ln>
          </p:spPr>
          <p:txBody>
            <a:bodyPr wrap="none" anchor="ctr"/>
            <a:lstStyle/>
            <a:p>
              <a:endParaRPr lang="en-US"/>
            </a:p>
          </p:txBody>
        </p:sp>
        <p:sp>
          <p:nvSpPr>
            <p:cNvPr id="31801" name="Line 51"/>
            <p:cNvSpPr>
              <a:spLocks noChangeShapeType="1"/>
            </p:cNvSpPr>
            <p:nvPr/>
          </p:nvSpPr>
          <p:spPr bwMode="auto">
            <a:xfrm>
              <a:off x="5216" y="2840"/>
              <a:ext cx="0" cy="384"/>
            </a:xfrm>
            <a:prstGeom prst="line">
              <a:avLst/>
            </a:prstGeom>
            <a:noFill/>
            <a:ln w="28575">
              <a:solidFill>
                <a:schemeClr val="tx1"/>
              </a:solidFill>
              <a:round/>
              <a:headEnd/>
              <a:tailEnd type="triangle" w="med" len="med"/>
            </a:ln>
          </p:spPr>
          <p:txBody>
            <a:bodyPr wrap="none" anchor="ctr"/>
            <a:lstStyle/>
            <a:p>
              <a:endParaRPr lang="en-US"/>
            </a:p>
          </p:txBody>
        </p:sp>
        <p:sp>
          <p:nvSpPr>
            <p:cNvPr id="31802" name="Line 52"/>
            <p:cNvSpPr>
              <a:spLocks noChangeShapeType="1"/>
            </p:cNvSpPr>
            <p:nvPr/>
          </p:nvSpPr>
          <p:spPr bwMode="auto">
            <a:xfrm>
              <a:off x="5600" y="2840"/>
              <a:ext cx="0" cy="384"/>
            </a:xfrm>
            <a:prstGeom prst="line">
              <a:avLst/>
            </a:prstGeom>
            <a:noFill/>
            <a:ln w="28575">
              <a:solidFill>
                <a:schemeClr val="tx1"/>
              </a:solidFill>
              <a:round/>
              <a:headEnd/>
              <a:tailEnd type="triangle" w="med" len="med"/>
            </a:ln>
          </p:spPr>
          <p:txBody>
            <a:bodyPr wrap="none" anchor="ctr"/>
            <a:lstStyle/>
            <a:p>
              <a:endParaRPr lang="en-US"/>
            </a:p>
          </p:txBody>
        </p:sp>
        <p:sp>
          <p:nvSpPr>
            <p:cNvPr id="31803" name="Line 53"/>
            <p:cNvSpPr>
              <a:spLocks noChangeShapeType="1"/>
            </p:cNvSpPr>
            <p:nvPr/>
          </p:nvSpPr>
          <p:spPr bwMode="auto">
            <a:xfrm flipH="1">
              <a:off x="2256" y="2529"/>
              <a:ext cx="8" cy="303"/>
            </a:xfrm>
            <a:prstGeom prst="line">
              <a:avLst/>
            </a:prstGeom>
            <a:noFill/>
            <a:ln w="28575">
              <a:solidFill>
                <a:schemeClr val="tx1"/>
              </a:solidFill>
              <a:round/>
              <a:headEnd/>
              <a:tailEnd type="triangle" w="med" len="med"/>
            </a:ln>
          </p:spPr>
          <p:txBody>
            <a:bodyPr wrap="none" anchor="ctr"/>
            <a:lstStyle/>
            <a:p>
              <a:endParaRPr lang="en-US"/>
            </a:p>
          </p:txBody>
        </p:sp>
        <p:sp>
          <p:nvSpPr>
            <p:cNvPr id="31804" name="Line 54"/>
            <p:cNvSpPr>
              <a:spLocks noChangeShapeType="1"/>
            </p:cNvSpPr>
            <p:nvPr/>
          </p:nvSpPr>
          <p:spPr bwMode="auto">
            <a:xfrm>
              <a:off x="5040" y="2529"/>
              <a:ext cx="0" cy="303"/>
            </a:xfrm>
            <a:prstGeom prst="line">
              <a:avLst/>
            </a:prstGeom>
            <a:noFill/>
            <a:ln w="28575">
              <a:solidFill>
                <a:schemeClr val="tx1"/>
              </a:solidFill>
              <a:round/>
              <a:headEnd/>
              <a:tailEnd type="triangle" w="med" len="med"/>
            </a:ln>
          </p:spPr>
          <p:txBody>
            <a:bodyPr wrap="none" anchor="ctr"/>
            <a:lstStyle/>
            <a:p>
              <a:endParaRPr lang="en-US"/>
            </a:p>
          </p:txBody>
        </p:sp>
        <p:sp>
          <p:nvSpPr>
            <p:cNvPr id="31805" name="Rectangle 55"/>
            <p:cNvSpPr>
              <a:spLocks noChangeArrowheads="1"/>
            </p:cNvSpPr>
            <p:nvPr/>
          </p:nvSpPr>
          <p:spPr bwMode="auto">
            <a:xfrm>
              <a:off x="3744" y="1296"/>
              <a:ext cx="1200" cy="384"/>
            </a:xfrm>
            <a:prstGeom prst="rect">
              <a:avLst/>
            </a:prstGeom>
            <a:solidFill>
              <a:srgbClr val="FFFFFF"/>
            </a:solidFill>
            <a:ln w="28575">
              <a:solidFill>
                <a:srgbClr val="000000"/>
              </a:solidFill>
              <a:miter lim="800000"/>
              <a:headEnd/>
              <a:tailEnd/>
            </a:ln>
          </p:spPr>
          <p:txBody>
            <a:bodyPr/>
            <a:lstStyle/>
            <a:p>
              <a:pPr algn="ctr"/>
              <a:endParaRPr lang="vi-VN" sz="3600">
                <a:solidFill>
                  <a:srgbClr val="FF0000"/>
                </a:solidFill>
                <a:latin typeface="VNI-Times" pitchFamily="2" charset="0"/>
              </a:endParaRPr>
            </a:p>
          </p:txBody>
        </p:sp>
        <p:sp>
          <p:nvSpPr>
            <p:cNvPr id="31806" name="Rectangle 56"/>
            <p:cNvSpPr>
              <a:spLocks noChangeArrowheads="1"/>
            </p:cNvSpPr>
            <p:nvPr/>
          </p:nvSpPr>
          <p:spPr bwMode="auto">
            <a:xfrm>
              <a:off x="1008" y="1344"/>
              <a:ext cx="1248" cy="384"/>
            </a:xfrm>
            <a:prstGeom prst="rect">
              <a:avLst/>
            </a:prstGeom>
            <a:solidFill>
              <a:srgbClr val="FFFFFF"/>
            </a:solidFill>
            <a:ln w="28575">
              <a:solidFill>
                <a:srgbClr val="000000"/>
              </a:solidFill>
              <a:miter lim="800000"/>
              <a:headEnd/>
              <a:tailEnd/>
            </a:ln>
          </p:spPr>
          <p:txBody>
            <a:bodyPr/>
            <a:lstStyle/>
            <a:p>
              <a:pPr algn="ctr"/>
              <a:r>
                <a:rPr lang="en-US" sz="2800" b="1">
                  <a:solidFill>
                    <a:srgbClr val="FF0000"/>
                  </a:solidFill>
                  <a:latin typeface="Times New Roman" pitchFamily="18" charset="0"/>
                  <a:cs typeface="Times New Roman" pitchFamily="18" charset="0"/>
                </a:rPr>
                <a:t>Tổng cục</a:t>
              </a:r>
            </a:p>
          </p:txBody>
        </p:sp>
        <p:sp>
          <p:nvSpPr>
            <p:cNvPr id="31807" name="Line 57"/>
            <p:cNvSpPr>
              <a:spLocks noChangeShapeType="1"/>
            </p:cNvSpPr>
            <p:nvPr/>
          </p:nvSpPr>
          <p:spPr bwMode="auto">
            <a:xfrm>
              <a:off x="1584" y="1008"/>
              <a:ext cx="0" cy="336"/>
            </a:xfrm>
            <a:prstGeom prst="line">
              <a:avLst/>
            </a:prstGeom>
            <a:noFill/>
            <a:ln w="28575">
              <a:solidFill>
                <a:schemeClr val="tx1"/>
              </a:solidFill>
              <a:round/>
              <a:headEnd/>
              <a:tailEnd type="triangle" w="med" len="med"/>
            </a:ln>
          </p:spPr>
          <p:txBody>
            <a:bodyPr wrap="none" anchor="ctr"/>
            <a:lstStyle/>
            <a:p>
              <a:endParaRPr lang="en-US"/>
            </a:p>
          </p:txBody>
        </p:sp>
        <p:sp>
          <p:nvSpPr>
            <p:cNvPr id="31808" name="Line 58"/>
            <p:cNvSpPr>
              <a:spLocks noChangeShapeType="1"/>
            </p:cNvSpPr>
            <p:nvPr/>
          </p:nvSpPr>
          <p:spPr bwMode="auto">
            <a:xfrm>
              <a:off x="4368" y="1008"/>
              <a:ext cx="0" cy="288"/>
            </a:xfrm>
            <a:prstGeom prst="line">
              <a:avLst/>
            </a:prstGeom>
            <a:noFill/>
            <a:ln w="28575">
              <a:solidFill>
                <a:schemeClr val="tx1"/>
              </a:solidFill>
              <a:round/>
              <a:headEnd/>
              <a:tailEnd type="triangle" w="med" len="med"/>
            </a:ln>
          </p:spPr>
          <p:txBody>
            <a:bodyPr wrap="none" anchor="ctr"/>
            <a:lstStyle/>
            <a:p>
              <a:endParaRPr lang="en-US"/>
            </a:p>
          </p:txBody>
        </p:sp>
        <p:sp>
          <p:nvSpPr>
            <p:cNvPr id="31809" name="Line 59"/>
            <p:cNvSpPr>
              <a:spLocks noChangeShapeType="1"/>
            </p:cNvSpPr>
            <p:nvPr/>
          </p:nvSpPr>
          <p:spPr bwMode="auto">
            <a:xfrm>
              <a:off x="864" y="1968"/>
              <a:ext cx="1392" cy="0"/>
            </a:xfrm>
            <a:prstGeom prst="line">
              <a:avLst/>
            </a:prstGeom>
            <a:noFill/>
            <a:ln w="28575">
              <a:solidFill>
                <a:schemeClr val="tx1"/>
              </a:solidFill>
              <a:round/>
              <a:headEnd/>
              <a:tailEnd/>
            </a:ln>
          </p:spPr>
          <p:txBody>
            <a:bodyPr wrap="none" anchor="ctr"/>
            <a:lstStyle/>
            <a:p>
              <a:endParaRPr lang="en-US"/>
            </a:p>
          </p:txBody>
        </p:sp>
        <p:sp>
          <p:nvSpPr>
            <p:cNvPr id="31810" name="Line 60"/>
            <p:cNvSpPr>
              <a:spLocks noChangeShapeType="1"/>
            </p:cNvSpPr>
            <p:nvPr/>
          </p:nvSpPr>
          <p:spPr bwMode="auto">
            <a:xfrm>
              <a:off x="3648" y="1968"/>
              <a:ext cx="1392" cy="0"/>
            </a:xfrm>
            <a:prstGeom prst="line">
              <a:avLst/>
            </a:prstGeom>
            <a:noFill/>
            <a:ln w="28575">
              <a:solidFill>
                <a:schemeClr val="tx1"/>
              </a:solidFill>
              <a:round/>
              <a:headEnd/>
              <a:tailEnd/>
            </a:ln>
          </p:spPr>
          <p:txBody>
            <a:bodyPr wrap="none" anchor="ctr"/>
            <a:lstStyle/>
            <a:p>
              <a:endParaRPr lang="en-US"/>
            </a:p>
          </p:txBody>
        </p:sp>
        <p:sp>
          <p:nvSpPr>
            <p:cNvPr id="31811" name="Line 61"/>
            <p:cNvSpPr>
              <a:spLocks noChangeShapeType="1"/>
            </p:cNvSpPr>
            <p:nvPr/>
          </p:nvSpPr>
          <p:spPr bwMode="auto">
            <a:xfrm>
              <a:off x="1584" y="1728"/>
              <a:ext cx="0" cy="240"/>
            </a:xfrm>
            <a:prstGeom prst="line">
              <a:avLst/>
            </a:prstGeom>
            <a:noFill/>
            <a:ln w="28575">
              <a:solidFill>
                <a:schemeClr val="tx1"/>
              </a:solidFill>
              <a:round/>
              <a:headEnd/>
              <a:tailEnd type="triangle" w="med" len="med"/>
            </a:ln>
          </p:spPr>
          <p:txBody>
            <a:bodyPr wrap="none" anchor="ctr"/>
            <a:lstStyle/>
            <a:p>
              <a:endParaRPr lang="en-US"/>
            </a:p>
          </p:txBody>
        </p:sp>
        <p:sp>
          <p:nvSpPr>
            <p:cNvPr id="31812" name="Line 62"/>
            <p:cNvSpPr>
              <a:spLocks noChangeShapeType="1"/>
            </p:cNvSpPr>
            <p:nvPr/>
          </p:nvSpPr>
          <p:spPr bwMode="auto">
            <a:xfrm>
              <a:off x="4368" y="1680"/>
              <a:ext cx="0" cy="288"/>
            </a:xfrm>
            <a:prstGeom prst="line">
              <a:avLst/>
            </a:prstGeom>
            <a:noFill/>
            <a:ln w="28575">
              <a:solidFill>
                <a:schemeClr val="tx1"/>
              </a:solidFill>
              <a:round/>
              <a:headEnd/>
              <a:tailEnd type="triangle" w="med" len="med"/>
            </a:ln>
          </p:spPr>
          <p:txBody>
            <a:bodyPr wrap="none" anchor="ctr"/>
            <a:lstStyle/>
            <a:p>
              <a:endParaRPr lang="en-US"/>
            </a:p>
          </p:txBody>
        </p:sp>
      </p:grpSp>
      <p:sp>
        <p:nvSpPr>
          <p:cNvPr id="31750" name="Rectangle 67"/>
          <p:cNvSpPr>
            <a:spLocks noChangeArrowheads="1"/>
          </p:cNvSpPr>
          <p:nvPr/>
        </p:nvSpPr>
        <p:spPr bwMode="auto">
          <a:xfrm>
            <a:off x="6172200" y="1981200"/>
            <a:ext cx="1590675" cy="523875"/>
          </a:xfrm>
          <a:prstGeom prst="rect">
            <a:avLst/>
          </a:prstGeom>
          <a:noFill/>
          <a:ln w="9525">
            <a:noFill/>
            <a:miter lim="800000"/>
            <a:headEnd/>
            <a:tailEnd/>
          </a:ln>
        </p:spPr>
        <p:txBody>
          <a:bodyPr wrap="none">
            <a:spAutoFit/>
          </a:bodyPr>
          <a:lstStyle/>
          <a:p>
            <a:pPr algn="ctr"/>
            <a:r>
              <a:rPr lang="en-US" sz="2800" b="1">
                <a:solidFill>
                  <a:srgbClr val="FF0000"/>
                </a:solidFill>
                <a:latin typeface="Times New Roman" pitchFamily="18" charset="0"/>
                <a:cs typeface="Times New Roman" pitchFamily="18" charset="0"/>
              </a:rPr>
              <a:t>Tổng cục</a:t>
            </a:r>
          </a:p>
        </p:txBody>
      </p:sp>
      <p:sp>
        <p:nvSpPr>
          <p:cNvPr id="31751" name="Rectangle 68"/>
          <p:cNvSpPr>
            <a:spLocks noChangeArrowheads="1"/>
          </p:cNvSpPr>
          <p:nvPr/>
        </p:nvSpPr>
        <p:spPr bwMode="auto">
          <a:xfrm>
            <a:off x="838200" y="3438525"/>
            <a:ext cx="1219200" cy="523875"/>
          </a:xfrm>
          <a:prstGeom prst="rect">
            <a:avLst/>
          </a:prstGeom>
          <a:noFill/>
          <a:ln w="9525">
            <a:noFill/>
            <a:miter lim="800000"/>
            <a:headEnd/>
            <a:tailEnd/>
          </a:ln>
        </p:spPr>
        <p:txBody>
          <a:bodyPr>
            <a:spAutoFit/>
          </a:bodyPr>
          <a:lstStyle/>
          <a:p>
            <a:pPr algn="ctr"/>
            <a:r>
              <a:rPr lang="en-US" sz="2800" b="1">
                <a:solidFill>
                  <a:srgbClr val="FF0000"/>
                </a:solidFill>
                <a:latin typeface="Times New Roman" pitchFamily="18" charset="0"/>
                <a:cs typeface="Times New Roman" pitchFamily="18" charset="0"/>
              </a:rPr>
              <a:t>Cục</a:t>
            </a:r>
          </a:p>
        </p:txBody>
      </p:sp>
      <p:sp>
        <p:nvSpPr>
          <p:cNvPr id="31752" name="Rectangle 69"/>
          <p:cNvSpPr>
            <a:spLocks noChangeArrowheads="1"/>
          </p:cNvSpPr>
          <p:nvPr/>
        </p:nvSpPr>
        <p:spPr bwMode="auto">
          <a:xfrm>
            <a:off x="2971800" y="3429000"/>
            <a:ext cx="1219200" cy="523875"/>
          </a:xfrm>
          <a:prstGeom prst="rect">
            <a:avLst/>
          </a:prstGeom>
          <a:noFill/>
          <a:ln w="9525">
            <a:noFill/>
            <a:miter lim="800000"/>
            <a:headEnd/>
            <a:tailEnd/>
          </a:ln>
        </p:spPr>
        <p:txBody>
          <a:bodyPr>
            <a:spAutoFit/>
          </a:bodyPr>
          <a:lstStyle/>
          <a:p>
            <a:pPr algn="ctr"/>
            <a:r>
              <a:rPr lang="en-US" sz="2800" b="1">
                <a:solidFill>
                  <a:srgbClr val="FF0000"/>
                </a:solidFill>
                <a:latin typeface="Times New Roman" pitchFamily="18" charset="0"/>
                <a:cs typeface="Times New Roman" pitchFamily="18" charset="0"/>
              </a:rPr>
              <a:t>Cục</a:t>
            </a:r>
          </a:p>
        </p:txBody>
      </p:sp>
      <p:sp>
        <p:nvSpPr>
          <p:cNvPr id="31753" name="Rectangle 70"/>
          <p:cNvSpPr>
            <a:spLocks noChangeArrowheads="1"/>
          </p:cNvSpPr>
          <p:nvPr/>
        </p:nvSpPr>
        <p:spPr bwMode="auto">
          <a:xfrm>
            <a:off x="5181600" y="3429000"/>
            <a:ext cx="1219200" cy="523875"/>
          </a:xfrm>
          <a:prstGeom prst="rect">
            <a:avLst/>
          </a:prstGeom>
          <a:noFill/>
          <a:ln w="9525">
            <a:noFill/>
            <a:miter lim="800000"/>
            <a:headEnd/>
            <a:tailEnd/>
          </a:ln>
        </p:spPr>
        <p:txBody>
          <a:bodyPr>
            <a:spAutoFit/>
          </a:bodyPr>
          <a:lstStyle/>
          <a:p>
            <a:pPr algn="ctr"/>
            <a:r>
              <a:rPr lang="en-US" sz="2800" b="1">
                <a:solidFill>
                  <a:srgbClr val="FF0000"/>
                </a:solidFill>
                <a:latin typeface="Times New Roman" pitchFamily="18" charset="0"/>
                <a:cs typeface="Times New Roman" pitchFamily="18" charset="0"/>
              </a:rPr>
              <a:t>Cục</a:t>
            </a:r>
          </a:p>
        </p:txBody>
      </p:sp>
      <p:sp>
        <p:nvSpPr>
          <p:cNvPr id="31754" name="Rectangle 71"/>
          <p:cNvSpPr>
            <a:spLocks noChangeArrowheads="1"/>
          </p:cNvSpPr>
          <p:nvPr/>
        </p:nvSpPr>
        <p:spPr bwMode="auto">
          <a:xfrm>
            <a:off x="7467600" y="3429000"/>
            <a:ext cx="1219200" cy="523875"/>
          </a:xfrm>
          <a:prstGeom prst="rect">
            <a:avLst/>
          </a:prstGeom>
          <a:noFill/>
          <a:ln w="9525">
            <a:noFill/>
            <a:miter lim="800000"/>
            <a:headEnd/>
            <a:tailEnd/>
          </a:ln>
        </p:spPr>
        <p:txBody>
          <a:bodyPr>
            <a:spAutoFit/>
          </a:bodyPr>
          <a:lstStyle/>
          <a:p>
            <a:pPr algn="ctr"/>
            <a:r>
              <a:rPr lang="en-US" sz="2800" b="1">
                <a:solidFill>
                  <a:srgbClr val="FF0000"/>
                </a:solidFill>
                <a:latin typeface="Times New Roman" pitchFamily="18" charset="0"/>
                <a:cs typeface="Times New Roman" pitchFamily="18" charset="0"/>
              </a:rPr>
              <a:t>Cục</a:t>
            </a:r>
          </a:p>
        </p:txBody>
      </p:sp>
      <p:sp>
        <p:nvSpPr>
          <p:cNvPr id="31755" name="Rectangle 4"/>
          <p:cNvSpPr>
            <a:spLocks noChangeArrowheads="1"/>
          </p:cNvSpPr>
          <p:nvPr/>
        </p:nvSpPr>
        <p:spPr bwMode="auto">
          <a:xfrm>
            <a:off x="1371600" y="4953000"/>
            <a:ext cx="838200" cy="533400"/>
          </a:xfrm>
          <a:prstGeom prst="rect">
            <a:avLst/>
          </a:prstGeom>
          <a:solidFill>
            <a:srgbClr val="FFFFFF"/>
          </a:solidFill>
          <a:ln w="28575">
            <a:solidFill>
              <a:srgbClr val="000000"/>
            </a:solidFill>
            <a:miter lim="800000"/>
            <a:headEnd/>
            <a:tailEnd/>
          </a:ln>
        </p:spPr>
        <p:txBody>
          <a:bodyPr/>
          <a:lstStyle/>
          <a:p>
            <a:pPr algn="ctr"/>
            <a:r>
              <a:rPr lang="en-US" sz="2400" b="1">
                <a:solidFill>
                  <a:srgbClr val="FF0000"/>
                </a:solidFill>
                <a:latin typeface="VNI-Times" pitchFamily="2" charset="0"/>
              </a:rPr>
              <a:t>Đội</a:t>
            </a:r>
          </a:p>
        </p:txBody>
      </p:sp>
      <p:sp>
        <p:nvSpPr>
          <p:cNvPr id="31756" name="Rectangle 4"/>
          <p:cNvSpPr>
            <a:spLocks noChangeArrowheads="1"/>
          </p:cNvSpPr>
          <p:nvPr/>
        </p:nvSpPr>
        <p:spPr bwMode="auto">
          <a:xfrm>
            <a:off x="2971800" y="4953000"/>
            <a:ext cx="1066800" cy="533400"/>
          </a:xfrm>
          <a:prstGeom prst="rect">
            <a:avLst/>
          </a:prstGeom>
          <a:solidFill>
            <a:srgbClr val="FFFFFF"/>
          </a:solidFill>
          <a:ln w="28575">
            <a:solidFill>
              <a:srgbClr val="000000"/>
            </a:solidFill>
            <a:miter lim="800000"/>
            <a:headEnd/>
            <a:tailEnd/>
          </a:ln>
        </p:spPr>
        <p:txBody>
          <a:bodyPr/>
          <a:lstStyle/>
          <a:p>
            <a:pPr algn="ctr"/>
            <a:r>
              <a:rPr lang="en-US" sz="2400" b="1">
                <a:solidFill>
                  <a:srgbClr val="FF0000"/>
                </a:solidFill>
                <a:latin typeface="VNI-Times" pitchFamily="2" charset="0"/>
              </a:rPr>
              <a:t>Đội</a:t>
            </a:r>
          </a:p>
        </p:txBody>
      </p:sp>
      <p:sp>
        <p:nvSpPr>
          <p:cNvPr id="31757" name="Rectangle 4"/>
          <p:cNvSpPr>
            <a:spLocks noChangeArrowheads="1"/>
          </p:cNvSpPr>
          <p:nvPr/>
        </p:nvSpPr>
        <p:spPr bwMode="auto">
          <a:xfrm>
            <a:off x="5257800" y="4953000"/>
            <a:ext cx="1066800" cy="533400"/>
          </a:xfrm>
          <a:prstGeom prst="rect">
            <a:avLst/>
          </a:prstGeom>
          <a:solidFill>
            <a:srgbClr val="FFFFFF"/>
          </a:solidFill>
          <a:ln w="28575">
            <a:solidFill>
              <a:srgbClr val="000000"/>
            </a:solidFill>
            <a:miter lim="800000"/>
            <a:headEnd/>
            <a:tailEnd/>
          </a:ln>
        </p:spPr>
        <p:txBody>
          <a:bodyPr/>
          <a:lstStyle/>
          <a:p>
            <a:pPr algn="ctr"/>
            <a:r>
              <a:rPr lang="en-US" sz="2400" b="1">
                <a:solidFill>
                  <a:srgbClr val="FF0000"/>
                </a:solidFill>
                <a:latin typeface="VNI-Times" pitchFamily="2" charset="0"/>
              </a:rPr>
              <a:t>Đội</a:t>
            </a:r>
          </a:p>
        </p:txBody>
      </p:sp>
      <p:sp>
        <p:nvSpPr>
          <p:cNvPr id="31758" name="Rectangle 4"/>
          <p:cNvSpPr>
            <a:spLocks noChangeArrowheads="1"/>
          </p:cNvSpPr>
          <p:nvPr/>
        </p:nvSpPr>
        <p:spPr bwMode="auto">
          <a:xfrm>
            <a:off x="7467600" y="4953000"/>
            <a:ext cx="1066800" cy="533400"/>
          </a:xfrm>
          <a:prstGeom prst="rect">
            <a:avLst/>
          </a:prstGeom>
          <a:solidFill>
            <a:srgbClr val="FFFFFF"/>
          </a:solidFill>
          <a:ln w="28575">
            <a:solidFill>
              <a:srgbClr val="000000"/>
            </a:solidFill>
            <a:miter lim="800000"/>
            <a:headEnd/>
            <a:tailEnd/>
          </a:ln>
        </p:spPr>
        <p:txBody>
          <a:bodyPr/>
          <a:lstStyle/>
          <a:p>
            <a:pPr algn="ctr"/>
            <a:r>
              <a:rPr lang="en-US" sz="2400" b="1">
                <a:solidFill>
                  <a:srgbClr val="FF0000"/>
                </a:solidFill>
                <a:latin typeface="VNI-Times" pitchFamily="2" charset="0"/>
              </a:rPr>
              <a:t>Đội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819A44AE-0401-4924-B252-A3F8D12BD22C}" type="slidenum">
              <a:rPr lang="en-US"/>
              <a:pPr algn="l">
                <a:defRPr/>
              </a:pPr>
              <a:t>3</a:t>
            </a:fld>
            <a:endParaRPr lang="en-US"/>
          </a:p>
        </p:txBody>
      </p:sp>
      <p:sp>
        <p:nvSpPr>
          <p:cNvPr id="509954" name="Rectangle 2"/>
          <p:cNvSpPr>
            <a:spLocks noGrp="1" noChangeArrowheads="1"/>
          </p:cNvSpPr>
          <p:nvPr>
            <p:ph type="title"/>
          </p:nvPr>
        </p:nvSpPr>
        <p:spPr>
          <a:xfrm>
            <a:off x="327025" y="234950"/>
            <a:ext cx="8435975" cy="984250"/>
          </a:xfrm>
        </p:spPr>
        <p:txBody>
          <a:bodyPr rtlCol="0">
            <a:normAutofit fontScale="90000"/>
          </a:bodyPr>
          <a:lstStyle/>
          <a:p>
            <a:pPr eaLnBrk="1" fontAlgn="auto" hangingPunct="1">
              <a:spcAft>
                <a:spcPts val="0"/>
              </a:spcAft>
              <a:defRPr/>
            </a:pPr>
            <a:r>
              <a:rPr lang="en-US" sz="4000" b="1" dirty="0" err="1" smtClean="0"/>
              <a:t>Chương</a:t>
            </a:r>
            <a:r>
              <a:rPr lang="en-US" sz="4000" b="1" dirty="0" smtClean="0"/>
              <a:t> 1: NHỮNG VẤN ĐỀ CƠ BẢN VỀ ĐỊNH BIÊN</a:t>
            </a:r>
            <a:endParaRPr lang="en-US" sz="4000" dirty="0" smtClean="0"/>
          </a:p>
        </p:txBody>
      </p:sp>
      <p:sp>
        <p:nvSpPr>
          <p:cNvPr id="509955" name="Rectangle 3"/>
          <p:cNvSpPr>
            <a:spLocks noGrp="1" noChangeArrowheads="1"/>
          </p:cNvSpPr>
          <p:nvPr>
            <p:ph type="body" idx="1"/>
          </p:nvPr>
        </p:nvSpPr>
        <p:spPr>
          <a:xfrm>
            <a:off x="355600" y="1676400"/>
            <a:ext cx="8623300" cy="4800600"/>
          </a:xfrm>
        </p:spPr>
        <p:txBody>
          <a:bodyPr/>
          <a:lstStyle/>
          <a:p>
            <a:pPr eaLnBrk="1" hangingPunct="1">
              <a:buFont typeface="Arial" charset="0"/>
              <a:buNone/>
            </a:pPr>
            <a:r>
              <a:rPr lang="en-US" sz="3600" b="1" smtClean="0">
                <a:solidFill>
                  <a:srgbClr val="3333FF"/>
                </a:solidFill>
              </a:rPr>
              <a:t>1.1. Khái niệm về định biên </a:t>
            </a:r>
            <a:endParaRPr lang="en-US" sz="3600" smtClean="0">
              <a:solidFill>
                <a:srgbClr val="3333FF"/>
              </a:solidFill>
            </a:endParaRPr>
          </a:p>
          <a:p>
            <a:pPr eaLnBrk="1" hangingPunct="1">
              <a:buFont typeface="Arial" charset="0"/>
              <a:buNone/>
            </a:pPr>
            <a:r>
              <a:rPr lang="en-US" sz="3600" b="1" smtClean="0">
                <a:solidFill>
                  <a:srgbClr val="3333FF"/>
                </a:solidFill>
              </a:rPr>
              <a:t>1.2. Những nội dung cơ bản về định biên</a:t>
            </a:r>
            <a:endParaRPr lang="en-US" sz="3600" smtClean="0">
              <a:solidFill>
                <a:srgbClr val="3333FF"/>
              </a:solidFill>
            </a:endParaRPr>
          </a:p>
          <a:p>
            <a:pPr eaLnBrk="1" hangingPunct="1">
              <a:buFont typeface="Arial" charset="0"/>
              <a:buNone/>
            </a:pPr>
            <a:r>
              <a:rPr lang="en-US" sz="3600" b="1" smtClean="0">
                <a:solidFill>
                  <a:srgbClr val="3333FF"/>
                </a:solidFill>
              </a:rPr>
              <a:t>1.3. Các nguyên tắc cơ bản xác định định biên trong cơ quan HCNN </a:t>
            </a:r>
            <a:endParaRPr lang="en-US" sz="3600" smtClean="0">
              <a:solidFill>
                <a:srgbClr val="3333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09954"/>
                                        </p:tgtEl>
                                        <p:attrNameLst>
                                          <p:attrName>style.visibility</p:attrName>
                                        </p:attrNameLst>
                                      </p:cBhvr>
                                      <p:to>
                                        <p:strVal val="visible"/>
                                      </p:to>
                                    </p:set>
                                    <p:anim calcmode="lin" valueType="num">
                                      <p:cBhvr>
                                        <p:cTn id="7" dur="500" fill="hold"/>
                                        <p:tgtEl>
                                          <p:spTgt spid="509954"/>
                                        </p:tgtEl>
                                        <p:attrNameLst>
                                          <p:attrName>ppt_w</p:attrName>
                                        </p:attrNameLst>
                                      </p:cBhvr>
                                      <p:tavLst>
                                        <p:tav tm="0">
                                          <p:val>
                                            <p:fltVal val="0"/>
                                          </p:val>
                                        </p:tav>
                                        <p:tav tm="100000">
                                          <p:val>
                                            <p:strVal val="#ppt_w"/>
                                          </p:val>
                                        </p:tav>
                                      </p:tavLst>
                                    </p:anim>
                                    <p:anim calcmode="lin" valueType="num">
                                      <p:cBhvr>
                                        <p:cTn id="8" dur="500" fill="hold"/>
                                        <p:tgtEl>
                                          <p:spTgt spid="509954"/>
                                        </p:tgtEl>
                                        <p:attrNameLst>
                                          <p:attrName>ppt_h</p:attrName>
                                        </p:attrNameLst>
                                      </p:cBhvr>
                                      <p:tavLst>
                                        <p:tav tm="0">
                                          <p:val>
                                            <p:fltVal val="0"/>
                                          </p:val>
                                        </p:tav>
                                        <p:tav tm="100000">
                                          <p:val>
                                            <p:strVal val="#ppt_h"/>
                                          </p:val>
                                        </p:tav>
                                      </p:tavLst>
                                    </p:anim>
                                    <p:anim calcmode="lin" valueType="num">
                                      <p:cBhvr>
                                        <p:cTn id="9" dur="500" fill="hold"/>
                                        <p:tgtEl>
                                          <p:spTgt spid="509954"/>
                                        </p:tgtEl>
                                        <p:attrNameLst>
                                          <p:attrName>style.rotation</p:attrName>
                                        </p:attrNameLst>
                                      </p:cBhvr>
                                      <p:tavLst>
                                        <p:tav tm="0">
                                          <p:val>
                                            <p:fltVal val="360"/>
                                          </p:val>
                                        </p:tav>
                                        <p:tav tm="100000">
                                          <p:val>
                                            <p:fltVal val="0"/>
                                          </p:val>
                                        </p:tav>
                                      </p:tavLst>
                                    </p:anim>
                                    <p:animEffect transition="in" filter="fade">
                                      <p:cBhvr>
                                        <p:cTn id="10" dur="500"/>
                                        <p:tgtEl>
                                          <p:spTgt spid="50995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09955">
                                            <p:txEl>
                                              <p:pRg st="0" end="0"/>
                                            </p:txEl>
                                          </p:spTgt>
                                        </p:tgtEl>
                                        <p:attrNameLst>
                                          <p:attrName>style.visibility</p:attrName>
                                        </p:attrNameLst>
                                      </p:cBhvr>
                                      <p:to>
                                        <p:strVal val="visible"/>
                                      </p:to>
                                    </p:set>
                                    <p:anim calcmode="lin" valueType="num">
                                      <p:cBhvr>
                                        <p:cTn id="15"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50995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509955">
                                            <p:txEl>
                                              <p:pRg st="1" end="1"/>
                                            </p:txEl>
                                          </p:spTgt>
                                        </p:tgtEl>
                                        <p:attrNameLst>
                                          <p:attrName>style.visibility</p:attrName>
                                        </p:attrNameLst>
                                      </p:cBhvr>
                                      <p:to>
                                        <p:strVal val="visible"/>
                                      </p:to>
                                    </p:set>
                                    <p:anim calcmode="lin" valueType="num">
                                      <p:cBhvr>
                                        <p:cTn id="23" dur="500" fill="hold"/>
                                        <p:tgtEl>
                                          <p:spTgt spid="50995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50995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50995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50995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509955">
                                            <p:txEl>
                                              <p:pRg st="2" end="2"/>
                                            </p:txEl>
                                          </p:spTgt>
                                        </p:tgtEl>
                                        <p:attrNameLst>
                                          <p:attrName>style.visibility</p:attrName>
                                        </p:attrNameLst>
                                      </p:cBhvr>
                                      <p:to>
                                        <p:strVal val="visible"/>
                                      </p:to>
                                    </p:set>
                                    <p:anim calcmode="lin" valueType="num">
                                      <p:cBhvr>
                                        <p:cTn id="31" dur="500" fill="hold"/>
                                        <p:tgtEl>
                                          <p:spTgt spid="50995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50995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50995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5099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4" grpId="0"/>
      <p:bldP spid="509955"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84E08BD5-49DD-45E9-96EB-A10744999E51}" type="slidenum">
              <a:rPr lang="en-US"/>
              <a:pPr algn="l">
                <a:defRPr/>
              </a:pPr>
              <a:t>30</a:t>
            </a:fld>
            <a:endParaRPr lang="en-US"/>
          </a:p>
        </p:txBody>
      </p:sp>
      <p:sp>
        <p:nvSpPr>
          <p:cNvPr id="509954" name="Rectangle 2"/>
          <p:cNvSpPr>
            <a:spLocks noGrp="1" noChangeArrowheads="1"/>
          </p:cNvSpPr>
          <p:nvPr>
            <p:ph type="title"/>
          </p:nvPr>
        </p:nvSpPr>
        <p:spPr>
          <a:xfrm>
            <a:off x="327025" y="234950"/>
            <a:ext cx="8435975" cy="1136650"/>
          </a:xfrm>
        </p:spPr>
        <p:txBody>
          <a:bodyPr rtlCol="0">
            <a:normAutofit fontScale="90000"/>
          </a:bodyPr>
          <a:lstStyle/>
          <a:p>
            <a:pPr eaLnBrk="1" hangingPunct="1">
              <a:defRPr/>
            </a:pPr>
            <a:r>
              <a:rPr lang="en-US" sz="3600" b="1" dirty="0" smtClean="0"/>
              <a:t>1.2.3. </a:t>
            </a:r>
            <a:r>
              <a:rPr lang="en-US" sz="3600" b="1" dirty="0" err="1" smtClean="0"/>
              <a:t>Định</a:t>
            </a:r>
            <a:r>
              <a:rPr lang="en-US" sz="3600" b="1" dirty="0" smtClean="0"/>
              <a:t> </a:t>
            </a:r>
            <a:r>
              <a:rPr lang="en-US" sz="3600" b="1" dirty="0" err="1" smtClean="0"/>
              <a:t>lượng</a:t>
            </a:r>
            <a:r>
              <a:rPr lang="en-US" sz="3600" b="1" dirty="0" smtClean="0"/>
              <a:t> </a:t>
            </a:r>
            <a:r>
              <a:rPr lang="en-US" sz="3600" b="1" dirty="0" err="1" smtClean="0"/>
              <a:t>cơ</a:t>
            </a:r>
            <a:r>
              <a:rPr lang="en-US" sz="3600" b="1" dirty="0" smtClean="0"/>
              <a:t> </a:t>
            </a:r>
            <a:r>
              <a:rPr lang="en-US" sz="3600" b="1" dirty="0" err="1" smtClean="0"/>
              <a:t>cấu</a:t>
            </a:r>
            <a:r>
              <a:rPr lang="en-US" sz="3600" b="1" dirty="0" smtClean="0"/>
              <a:t> </a:t>
            </a:r>
            <a:r>
              <a:rPr lang="en-US" sz="3600" b="1" dirty="0" err="1" smtClean="0"/>
              <a:t>nguồn</a:t>
            </a:r>
            <a:r>
              <a:rPr lang="en-US" sz="3600" b="1" dirty="0" smtClean="0"/>
              <a:t> </a:t>
            </a:r>
            <a:r>
              <a:rPr lang="en-US" sz="3600" b="1" dirty="0" err="1" smtClean="0"/>
              <a:t>nhân</a:t>
            </a:r>
            <a:r>
              <a:rPr lang="en-US" sz="3600" b="1" dirty="0" smtClean="0"/>
              <a:t> </a:t>
            </a:r>
            <a:r>
              <a:rPr lang="en-US" sz="3600" b="1" dirty="0" err="1" smtClean="0"/>
              <a:t>lực</a:t>
            </a:r>
            <a:r>
              <a:rPr lang="en-US" sz="3600" b="1" dirty="0" smtClean="0"/>
              <a:t> </a:t>
            </a:r>
            <a:r>
              <a:rPr lang="en-US" sz="3600" b="1" dirty="0" err="1" smtClean="0"/>
              <a:t>của</a:t>
            </a:r>
            <a:r>
              <a:rPr lang="en-US" sz="3600" b="1" dirty="0" smtClean="0"/>
              <a:t> </a:t>
            </a:r>
            <a:r>
              <a:rPr lang="en-US" sz="3600" b="1" dirty="0" err="1" smtClean="0"/>
              <a:t>cơ</a:t>
            </a:r>
            <a:r>
              <a:rPr lang="en-US" sz="3600" b="1" dirty="0" smtClean="0"/>
              <a:t> </a:t>
            </a:r>
            <a:r>
              <a:rPr lang="en-US" sz="3600" b="1" dirty="0" err="1" smtClean="0"/>
              <a:t>quan</a:t>
            </a:r>
            <a:r>
              <a:rPr lang="en-US" sz="3600" b="1" dirty="0" smtClean="0"/>
              <a:t>, </a:t>
            </a:r>
            <a:r>
              <a:rPr lang="en-US" sz="3600" b="1" dirty="0" err="1" smtClean="0"/>
              <a:t>tổ</a:t>
            </a:r>
            <a:r>
              <a:rPr lang="en-US" sz="3600" b="1" dirty="0" smtClean="0"/>
              <a:t> </a:t>
            </a:r>
            <a:r>
              <a:rPr lang="en-US" sz="3600" b="1" dirty="0" err="1" smtClean="0"/>
              <a:t>chức</a:t>
            </a:r>
            <a:endParaRPr lang="en-US" sz="3600" dirty="0" smtClean="0"/>
          </a:p>
        </p:txBody>
      </p:sp>
      <p:sp>
        <p:nvSpPr>
          <p:cNvPr id="509955" name="Rectangle 3"/>
          <p:cNvSpPr>
            <a:spLocks noGrp="1" noChangeArrowheads="1"/>
          </p:cNvSpPr>
          <p:nvPr>
            <p:ph type="body" idx="1"/>
          </p:nvPr>
        </p:nvSpPr>
        <p:spPr>
          <a:xfrm>
            <a:off x="355600" y="1828800"/>
            <a:ext cx="8623300" cy="4648200"/>
          </a:xfrm>
        </p:spPr>
        <p:txBody>
          <a:bodyPr/>
          <a:lstStyle/>
          <a:p>
            <a:pPr eaLnBrk="1" hangingPunct="1"/>
            <a:r>
              <a:rPr lang="en-US" sz="3600" b="1" smtClean="0"/>
              <a:t>Định lượng số lượng nhân sự (cán bộ, công chức). </a:t>
            </a:r>
            <a:endParaRPr lang="en-US" sz="3600" smtClean="0"/>
          </a:p>
          <a:p>
            <a:pPr eaLnBrk="1" hangingPunct="1"/>
            <a:r>
              <a:rPr lang="en-US" sz="3600" b="1" smtClean="0"/>
              <a:t>Định lượng chất lượng nhân sự (cán bộ, công chức).</a:t>
            </a:r>
          </a:p>
          <a:p>
            <a:pPr eaLnBrk="1" hangingPunct="1"/>
            <a:r>
              <a:rPr lang="en-US" sz="3600" b="1" smtClean="0"/>
              <a:t>Phân tích cơ cấu nhân sự.</a:t>
            </a:r>
            <a:endParaRPr lang="en-US" sz="3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09954"/>
                                        </p:tgtEl>
                                        <p:attrNameLst>
                                          <p:attrName>style.visibility</p:attrName>
                                        </p:attrNameLst>
                                      </p:cBhvr>
                                      <p:to>
                                        <p:strVal val="visible"/>
                                      </p:to>
                                    </p:set>
                                    <p:anim calcmode="lin" valueType="num">
                                      <p:cBhvr>
                                        <p:cTn id="7" dur="500" fill="hold"/>
                                        <p:tgtEl>
                                          <p:spTgt spid="509954"/>
                                        </p:tgtEl>
                                        <p:attrNameLst>
                                          <p:attrName>ppt_w</p:attrName>
                                        </p:attrNameLst>
                                      </p:cBhvr>
                                      <p:tavLst>
                                        <p:tav tm="0">
                                          <p:val>
                                            <p:fltVal val="0"/>
                                          </p:val>
                                        </p:tav>
                                        <p:tav tm="100000">
                                          <p:val>
                                            <p:strVal val="#ppt_w"/>
                                          </p:val>
                                        </p:tav>
                                      </p:tavLst>
                                    </p:anim>
                                    <p:anim calcmode="lin" valueType="num">
                                      <p:cBhvr>
                                        <p:cTn id="8" dur="500" fill="hold"/>
                                        <p:tgtEl>
                                          <p:spTgt spid="509954"/>
                                        </p:tgtEl>
                                        <p:attrNameLst>
                                          <p:attrName>ppt_h</p:attrName>
                                        </p:attrNameLst>
                                      </p:cBhvr>
                                      <p:tavLst>
                                        <p:tav tm="0">
                                          <p:val>
                                            <p:fltVal val="0"/>
                                          </p:val>
                                        </p:tav>
                                        <p:tav tm="100000">
                                          <p:val>
                                            <p:strVal val="#ppt_h"/>
                                          </p:val>
                                        </p:tav>
                                      </p:tavLst>
                                    </p:anim>
                                    <p:anim calcmode="lin" valueType="num">
                                      <p:cBhvr>
                                        <p:cTn id="9" dur="500" fill="hold"/>
                                        <p:tgtEl>
                                          <p:spTgt spid="509954"/>
                                        </p:tgtEl>
                                        <p:attrNameLst>
                                          <p:attrName>style.rotation</p:attrName>
                                        </p:attrNameLst>
                                      </p:cBhvr>
                                      <p:tavLst>
                                        <p:tav tm="0">
                                          <p:val>
                                            <p:fltVal val="360"/>
                                          </p:val>
                                        </p:tav>
                                        <p:tav tm="100000">
                                          <p:val>
                                            <p:fltVal val="0"/>
                                          </p:val>
                                        </p:tav>
                                      </p:tavLst>
                                    </p:anim>
                                    <p:animEffect transition="in" filter="fade">
                                      <p:cBhvr>
                                        <p:cTn id="10" dur="500"/>
                                        <p:tgtEl>
                                          <p:spTgt spid="50995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09955">
                                            <p:txEl>
                                              <p:pRg st="0" end="0"/>
                                            </p:txEl>
                                          </p:spTgt>
                                        </p:tgtEl>
                                        <p:attrNameLst>
                                          <p:attrName>style.visibility</p:attrName>
                                        </p:attrNameLst>
                                      </p:cBhvr>
                                      <p:to>
                                        <p:strVal val="visible"/>
                                      </p:to>
                                    </p:set>
                                    <p:anim calcmode="lin" valueType="num">
                                      <p:cBhvr>
                                        <p:cTn id="15"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50995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509955">
                                            <p:txEl>
                                              <p:pRg st="1" end="1"/>
                                            </p:txEl>
                                          </p:spTgt>
                                        </p:tgtEl>
                                        <p:attrNameLst>
                                          <p:attrName>style.visibility</p:attrName>
                                        </p:attrNameLst>
                                      </p:cBhvr>
                                      <p:to>
                                        <p:strVal val="visible"/>
                                      </p:to>
                                    </p:set>
                                    <p:anim calcmode="lin" valueType="num">
                                      <p:cBhvr>
                                        <p:cTn id="23" dur="500" fill="hold"/>
                                        <p:tgtEl>
                                          <p:spTgt spid="50995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50995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50995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50995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509955">
                                            <p:txEl>
                                              <p:pRg st="2" end="2"/>
                                            </p:txEl>
                                          </p:spTgt>
                                        </p:tgtEl>
                                        <p:attrNameLst>
                                          <p:attrName>style.visibility</p:attrName>
                                        </p:attrNameLst>
                                      </p:cBhvr>
                                      <p:to>
                                        <p:strVal val="visible"/>
                                      </p:to>
                                    </p:set>
                                    <p:anim calcmode="lin" valueType="num">
                                      <p:cBhvr>
                                        <p:cTn id="31" dur="500" fill="hold"/>
                                        <p:tgtEl>
                                          <p:spTgt spid="50995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50995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50995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5099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4" grpId="0"/>
      <p:bldP spid="509955"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9988B74C-BFCD-482D-B478-E28FB9558F7E}" type="slidenum">
              <a:rPr lang="en-US"/>
              <a:pPr algn="l">
                <a:defRPr/>
              </a:pPr>
              <a:t>31</a:t>
            </a:fld>
            <a:endParaRPr lang="en-US"/>
          </a:p>
        </p:txBody>
      </p:sp>
      <p:sp>
        <p:nvSpPr>
          <p:cNvPr id="1483778" name="Rectangle 2"/>
          <p:cNvSpPr>
            <a:spLocks noGrp="1" noChangeArrowheads="1"/>
          </p:cNvSpPr>
          <p:nvPr>
            <p:ph type="title"/>
          </p:nvPr>
        </p:nvSpPr>
        <p:spPr>
          <a:xfrm>
            <a:off x="228600" y="152400"/>
            <a:ext cx="8610600" cy="990600"/>
          </a:xfrm>
        </p:spPr>
        <p:txBody>
          <a:bodyPr/>
          <a:lstStyle/>
          <a:p>
            <a:pPr eaLnBrk="1" hangingPunct="1"/>
            <a:r>
              <a:rPr lang="en-US" sz="3200" b="1" smtClean="0"/>
              <a:t>1.2.3. Định lượng cơ cấu nguồn nhân lực của cơ quan, tổ chức</a:t>
            </a:r>
            <a:endParaRPr lang="en-US" sz="3200" smtClean="0">
              <a:solidFill>
                <a:srgbClr val="3333FF"/>
              </a:solidFill>
            </a:endParaRPr>
          </a:p>
        </p:txBody>
      </p:sp>
      <p:sp>
        <p:nvSpPr>
          <p:cNvPr id="1483779" name="Rectangle 3"/>
          <p:cNvSpPr>
            <a:spLocks noGrp="1" noChangeArrowheads="1"/>
          </p:cNvSpPr>
          <p:nvPr>
            <p:ph type="body" idx="1"/>
          </p:nvPr>
        </p:nvSpPr>
        <p:spPr>
          <a:xfrm>
            <a:off x="355600" y="1295400"/>
            <a:ext cx="8382000" cy="5181600"/>
          </a:xfrm>
        </p:spPr>
        <p:txBody>
          <a:bodyPr/>
          <a:lstStyle/>
          <a:p>
            <a:pPr eaLnBrk="1" hangingPunct="1"/>
            <a:r>
              <a:rPr lang="en-US" b="1" smtClean="0"/>
              <a:t>Số lượng nhân sự:</a:t>
            </a:r>
            <a:r>
              <a:rPr lang="en-US" smtClean="0"/>
              <a:t> Cần</a:t>
            </a:r>
            <a:r>
              <a:rPr lang="en-US" b="1" smtClean="0"/>
              <a:t> </a:t>
            </a:r>
            <a:r>
              <a:rPr lang="en-US" smtClean="0"/>
              <a:t>bao nhiêu người cho tổ chức, cơ quan. </a:t>
            </a:r>
          </a:p>
          <a:p>
            <a:pPr eaLnBrk="1" hangingPunct="1"/>
            <a:r>
              <a:rPr lang="en-US" b="1" smtClean="0"/>
              <a:t>Chất lượng nhân sự: </a:t>
            </a:r>
            <a:r>
              <a:rPr lang="en-US" smtClean="0"/>
              <a:t>Cần loại nhân sự nào (chất lượng nguồn nhân lực về chuyên môn, nghiệp vụ) hay năng lực và trình độ chuyên môn, nghiệp vụ của công chức.</a:t>
            </a:r>
          </a:p>
          <a:p>
            <a:pPr eaLnBrk="1" hangingPunct="1"/>
            <a:r>
              <a:rPr lang="en-US" b="1" smtClean="0"/>
              <a:t>Cơ cấu nhân sự: </a:t>
            </a:r>
            <a:r>
              <a:rPr lang="en-US" smtClean="0"/>
              <a:t>Cần bao nhiêu chuyên viên, chuyên viên chính, chuyên viên cao cấp, cán sự, nhân viên.</a:t>
            </a:r>
          </a:p>
          <a:p>
            <a:pPr eaLnBrk="1" hangingPunct="1"/>
            <a:r>
              <a:rPr lang="en-US" smtClean="0"/>
              <a:t>Hay=&gt;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83778"/>
                                        </p:tgtEl>
                                        <p:attrNameLst>
                                          <p:attrName>style.visibility</p:attrName>
                                        </p:attrNameLst>
                                      </p:cBhvr>
                                      <p:to>
                                        <p:strVal val="visible"/>
                                      </p:to>
                                    </p:set>
                                    <p:anim calcmode="lin" valueType="num">
                                      <p:cBhvr>
                                        <p:cTn id="7" dur="500" fill="hold"/>
                                        <p:tgtEl>
                                          <p:spTgt spid="1483778"/>
                                        </p:tgtEl>
                                        <p:attrNameLst>
                                          <p:attrName>ppt_w</p:attrName>
                                        </p:attrNameLst>
                                      </p:cBhvr>
                                      <p:tavLst>
                                        <p:tav tm="0">
                                          <p:val>
                                            <p:fltVal val="0"/>
                                          </p:val>
                                        </p:tav>
                                        <p:tav tm="100000">
                                          <p:val>
                                            <p:strVal val="#ppt_w"/>
                                          </p:val>
                                        </p:tav>
                                      </p:tavLst>
                                    </p:anim>
                                    <p:anim calcmode="lin" valueType="num">
                                      <p:cBhvr>
                                        <p:cTn id="8" dur="500" fill="hold"/>
                                        <p:tgtEl>
                                          <p:spTgt spid="1483778"/>
                                        </p:tgtEl>
                                        <p:attrNameLst>
                                          <p:attrName>ppt_h</p:attrName>
                                        </p:attrNameLst>
                                      </p:cBhvr>
                                      <p:tavLst>
                                        <p:tav tm="0">
                                          <p:val>
                                            <p:fltVal val="0"/>
                                          </p:val>
                                        </p:tav>
                                        <p:tav tm="100000">
                                          <p:val>
                                            <p:strVal val="#ppt_h"/>
                                          </p:val>
                                        </p:tav>
                                      </p:tavLst>
                                    </p:anim>
                                    <p:anim calcmode="lin" valueType="num">
                                      <p:cBhvr>
                                        <p:cTn id="9" dur="500" fill="hold"/>
                                        <p:tgtEl>
                                          <p:spTgt spid="1483778"/>
                                        </p:tgtEl>
                                        <p:attrNameLst>
                                          <p:attrName>style.rotation</p:attrName>
                                        </p:attrNameLst>
                                      </p:cBhvr>
                                      <p:tavLst>
                                        <p:tav tm="0">
                                          <p:val>
                                            <p:fltVal val="360"/>
                                          </p:val>
                                        </p:tav>
                                        <p:tav tm="100000">
                                          <p:val>
                                            <p:fltVal val="0"/>
                                          </p:val>
                                        </p:tav>
                                      </p:tavLst>
                                    </p:anim>
                                    <p:animEffect transition="in" filter="fade">
                                      <p:cBhvr>
                                        <p:cTn id="10" dur="500"/>
                                        <p:tgtEl>
                                          <p:spTgt spid="1483778"/>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83779">
                                            <p:txEl>
                                              <p:pRg st="0" end="0"/>
                                            </p:txEl>
                                          </p:spTgt>
                                        </p:tgtEl>
                                        <p:attrNameLst>
                                          <p:attrName>style.visibility</p:attrName>
                                        </p:attrNameLst>
                                      </p:cBhvr>
                                      <p:to>
                                        <p:strVal val="visible"/>
                                      </p:to>
                                    </p:set>
                                    <p:anim calcmode="lin" valueType="num">
                                      <p:cBhvr>
                                        <p:cTn id="15" dur="500" fill="hold"/>
                                        <p:tgtEl>
                                          <p:spTgt spid="148377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83779">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83779">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8377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483779">
                                            <p:txEl>
                                              <p:pRg st="1" end="1"/>
                                            </p:txEl>
                                          </p:spTgt>
                                        </p:tgtEl>
                                        <p:attrNameLst>
                                          <p:attrName>style.visibility</p:attrName>
                                        </p:attrNameLst>
                                      </p:cBhvr>
                                      <p:to>
                                        <p:strVal val="visible"/>
                                      </p:to>
                                    </p:set>
                                    <p:anim calcmode="lin" valueType="num">
                                      <p:cBhvr>
                                        <p:cTn id="23" dur="500" fill="hold"/>
                                        <p:tgtEl>
                                          <p:spTgt spid="1483779">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483779">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483779">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4837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3778" grpId="0"/>
      <p:bldP spid="1483779"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80918167-183C-4BE0-9EE9-26951A02C0CD}" type="slidenum">
              <a:rPr lang="en-US"/>
              <a:pPr algn="l">
                <a:defRPr/>
              </a:pPr>
              <a:t>32</a:t>
            </a:fld>
            <a:endParaRPr lang="en-US"/>
          </a:p>
        </p:txBody>
      </p:sp>
      <p:sp>
        <p:nvSpPr>
          <p:cNvPr id="1483779" name="Rectangle 3"/>
          <p:cNvSpPr>
            <a:spLocks noGrp="1" noChangeArrowheads="1"/>
          </p:cNvSpPr>
          <p:nvPr>
            <p:ph type="body" idx="1"/>
          </p:nvPr>
        </p:nvSpPr>
        <p:spPr>
          <a:xfrm>
            <a:off x="355600" y="381000"/>
            <a:ext cx="8382000" cy="6248400"/>
          </a:xfrm>
        </p:spPr>
        <p:txBody>
          <a:bodyPr/>
          <a:lstStyle/>
          <a:p>
            <a:pPr eaLnBrk="1" hangingPunct="1"/>
            <a:r>
              <a:rPr lang="en-US" b="1" smtClean="0">
                <a:solidFill>
                  <a:srgbClr val="3333FF"/>
                </a:solidFill>
              </a:rPr>
              <a:t>Cơ cấu cần bao nhiêu nhân sự: </a:t>
            </a:r>
          </a:p>
          <a:p>
            <a:pPr eaLnBrk="1" hangingPunct="1">
              <a:buFont typeface="Wingdings" pitchFamily="2" charset="2"/>
              <a:buChar char="Ø"/>
            </a:pPr>
            <a:r>
              <a:rPr lang="pt-BR" smtClean="0"/>
              <a:t>Loại A gồm những người được bổ nhiệm vào ngạch chuyên viên cao cấp hoặc tương đương; </a:t>
            </a:r>
            <a:endParaRPr lang="en-US" smtClean="0"/>
          </a:p>
          <a:p>
            <a:pPr eaLnBrk="1" hangingPunct="1">
              <a:buFont typeface="Wingdings" pitchFamily="2" charset="2"/>
              <a:buChar char="Ø"/>
            </a:pPr>
            <a:r>
              <a:rPr lang="pt-BR" smtClean="0"/>
              <a:t>Loại B gồm những người được bổ nhiệm vào ngạch chuyên viên chính hoặc tương đương; </a:t>
            </a:r>
            <a:endParaRPr lang="en-US" smtClean="0"/>
          </a:p>
          <a:p>
            <a:pPr eaLnBrk="1" hangingPunct="1">
              <a:buFont typeface="Wingdings" pitchFamily="2" charset="2"/>
              <a:buChar char="Ø"/>
            </a:pPr>
            <a:r>
              <a:rPr lang="pt-BR" smtClean="0"/>
              <a:t>Loại C gồm những người được bổ nhiệm vào ngạch chuyên viên hoặc tương đương; </a:t>
            </a:r>
            <a:endParaRPr lang="en-US" smtClean="0"/>
          </a:p>
          <a:p>
            <a:pPr eaLnBrk="1" hangingPunct="1">
              <a:buFont typeface="Wingdings" pitchFamily="2" charset="2"/>
              <a:buChar char="Ø"/>
            </a:pPr>
            <a:r>
              <a:rPr lang="pt-BR" smtClean="0"/>
              <a:t>Loại D gồm những người được bổ nhiệm vào ngạch cán sự hoặc tương đương và ngạch nhân viên.</a:t>
            </a:r>
            <a:endParaRPr lang="en-US" smtClean="0"/>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1483779">
                                            <p:txEl>
                                              <p:pRg st="0" end="0"/>
                                            </p:txEl>
                                          </p:spTgt>
                                        </p:tgtEl>
                                        <p:attrNameLst>
                                          <p:attrName>style.visibility</p:attrName>
                                        </p:attrNameLst>
                                      </p:cBhvr>
                                      <p:to>
                                        <p:strVal val="visible"/>
                                      </p:to>
                                    </p:set>
                                    <p:anim calcmode="lin" valueType="num">
                                      <p:cBhvr>
                                        <p:cTn id="7" dur="500" fill="hold"/>
                                        <p:tgtEl>
                                          <p:spTgt spid="148377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83779">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483779">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148377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83779">
                                            <p:txEl>
                                              <p:pRg st="1" end="1"/>
                                            </p:txEl>
                                          </p:spTgt>
                                        </p:tgtEl>
                                        <p:attrNameLst>
                                          <p:attrName>style.visibility</p:attrName>
                                        </p:attrNameLst>
                                      </p:cBhvr>
                                      <p:to>
                                        <p:strVal val="visible"/>
                                      </p:to>
                                    </p:set>
                                    <p:anim calcmode="lin" valueType="num">
                                      <p:cBhvr>
                                        <p:cTn id="15" dur="500" fill="hold"/>
                                        <p:tgtEl>
                                          <p:spTgt spid="1483779">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483779">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483779">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148377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483779">
                                            <p:txEl>
                                              <p:pRg st="2" end="2"/>
                                            </p:txEl>
                                          </p:spTgt>
                                        </p:tgtEl>
                                        <p:attrNameLst>
                                          <p:attrName>style.visibility</p:attrName>
                                        </p:attrNameLst>
                                      </p:cBhvr>
                                      <p:to>
                                        <p:strVal val="visible"/>
                                      </p:to>
                                    </p:set>
                                    <p:anim calcmode="lin" valueType="num">
                                      <p:cBhvr>
                                        <p:cTn id="23" dur="500" fill="hold"/>
                                        <p:tgtEl>
                                          <p:spTgt spid="1483779">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483779">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1483779">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148377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483779">
                                            <p:txEl>
                                              <p:pRg st="3" end="3"/>
                                            </p:txEl>
                                          </p:spTgt>
                                        </p:tgtEl>
                                        <p:attrNameLst>
                                          <p:attrName>style.visibility</p:attrName>
                                        </p:attrNameLst>
                                      </p:cBhvr>
                                      <p:to>
                                        <p:strVal val="visible"/>
                                      </p:to>
                                    </p:set>
                                    <p:anim calcmode="lin" valueType="num">
                                      <p:cBhvr>
                                        <p:cTn id="31" dur="500" fill="hold"/>
                                        <p:tgtEl>
                                          <p:spTgt spid="1483779">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483779">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1483779">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1483779">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1483779">
                                            <p:txEl>
                                              <p:pRg st="4" end="4"/>
                                            </p:txEl>
                                          </p:spTgt>
                                        </p:tgtEl>
                                        <p:attrNameLst>
                                          <p:attrName>style.visibility</p:attrName>
                                        </p:attrNameLst>
                                      </p:cBhvr>
                                      <p:to>
                                        <p:strVal val="visible"/>
                                      </p:to>
                                    </p:set>
                                    <p:anim calcmode="lin" valueType="num">
                                      <p:cBhvr>
                                        <p:cTn id="39" dur="500" fill="hold"/>
                                        <p:tgtEl>
                                          <p:spTgt spid="1483779">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1483779">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1483779">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14837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3779"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6F719FD8-48A7-44D0-980F-18E9E58898E2}" type="slidenum">
              <a:rPr lang="en-US"/>
              <a:pPr algn="l">
                <a:defRPr/>
              </a:pPr>
              <a:t>33</a:t>
            </a:fld>
            <a:endParaRPr lang="en-US"/>
          </a:p>
        </p:txBody>
      </p:sp>
      <p:sp>
        <p:nvSpPr>
          <p:cNvPr id="1483779" name="Rectangle 3"/>
          <p:cNvSpPr>
            <a:spLocks noGrp="1" noChangeArrowheads="1"/>
          </p:cNvSpPr>
          <p:nvPr>
            <p:ph type="body" idx="1"/>
          </p:nvPr>
        </p:nvSpPr>
        <p:spPr>
          <a:xfrm>
            <a:off x="381000" y="381000"/>
            <a:ext cx="8382000" cy="6248400"/>
          </a:xfrm>
        </p:spPr>
        <p:txBody>
          <a:bodyPr/>
          <a:lstStyle/>
          <a:p>
            <a:pPr eaLnBrk="1" hangingPunct="1"/>
            <a:r>
              <a:rPr lang="en-US" b="1" smtClean="0">
                <a:solidFill>
                  <a:srgbClr val="3333FF"/>
                </a:solidFill>
              </a:rPr>
              <a:t>Cơ cấu cần bao nhiêu nhân sự </a:t>
            </a:r>
            <a:r>
              <a:rPr lang="en-US" smtClean="0"/>
              <a:t>theo trình độ đào tạo: </a:t>
            </a:r>
          </a:p>
          <a:p>
            <a:pPr eaLnBrk="1" hangingPunct="1"/>
            <a:r>
              <a:rPr lang="en-US" smtClean="0"/>
              <a:t>Viên chức loại A là những người được bổ nhiệm vào ngạch có yêu cầu chuẩn là trình độ giáo dục đại học trở lên; </a:t>
            </a:r>
          </a:p>
          <a:p>
            <a:pPr eaLnBrk="1" hangingPunct="1"/>
            <a:r>
              <a:rPr lang="en-US" smtClean="0"/>
              <a:t>Viên chức loại B là những người được bổ nhiệm vào ngạch có yêu cầu chuẩn là trình độ giáo dục nghề nghiệp; </a:t>
            </a:r>
          </a:p>
          <a:p>
            <a:pPr eaLnBrk="1" hangingPunct="1"/>
            <a:r>
              <a:rPr lang="en-US" smtClean="0"/>
              <a:t>Viên chức loại C là những người được bổ nhiệm vào ngạch có yêu cầu chuẩn là trình độ dưới giáo dục nghề nghiệp.</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1483779">
                                            <p:txEl>
                                              <p:pRg st="0" end="0"/>
                                            </p:txEl>
                                          </p:spTgt>
                                        </p:tgtEl>
                                        <p:attrNameLst>
                                          <p:attrName>style.visibility</p:attrName>
                                        </p:attrNameLst>
                                      </p:cBhvr>
                                      <p:to>
                                        <p:strVal val="visible"/>
                                      </p:to>
                                    </p:set>
                                    <p:anim calcmode="lin" valueType="num">
                                      <p:cBhvr>
                                        <p:cTn id="7" dur="500" fill="hold"/>
                                        <p:tgtEl>
                                          <p:spTgt spid="148377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83779">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483779">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148377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83779">
                                            <p:txEl>
                                              <p:pRg st="1" end="1"/>
                                            </p:txEl>
                                          </p:spTgt>
                                        </p:tgtEl>
                                        <p:attrNameLst>
                                          <p:attrName>style.visibility</p:attrName>
                                        </p:attrNameLst>
                                      </p:cBhvr>
                                      <p:to>
                                        <p:strVal val="visible"/>
                                      </p:to>
                                    </p:set>
                                    <p:anim calcmode="lin" valueType="num">
                                      <p:cBhvr>
                                        <p:cTn id="15" dur="500" fill="hold"/>
                                        <p:tgtEl>
                                          <p:spTgt spid="1483779">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483779">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483779">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148377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483779">
                                            <p:txEl>
                                              <p:pRg st="2" end="2"/>
                                            </p:txEl>
                                          </p:spTgt>
                                        </p:tgtEl>
                                        <p:attrNameLst>
                                          <p:attrName>style.visibility</p:attrName>
                                        </p:attrNameLst>
                                      </p:cBhvr>
                                      <p:to>
                                        <p:strVal val="visible"/>
                                      </p:to>
                                    </p:set>
                                    <p:anim calcmode="lin" valueType="num">
                                      <p:cBhvr>
                                        <p:cTn id="23" dur="500" fill="hold"/>
                                        <p:tgtEl>
                                          <p:spTgt spid="1483779">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483779">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1483779">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148377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483779">
                                            <p:txEl>
                                              <p:pRg st="3" end="3"/>
                                            </p:txEl>
                                          </p:spTgt>
                                        </p:tgtEl>
                                        <p:attrNameLst>
                                          <p:attrName>style.visibility</p:attrName>
                                        </p:attrNameLst>
                                      </p:cBhvr>
                                      <p:to>
                                        <p:strVal val="visible"/>
                                      </p:to>
                                    </p:set>
                                    <p:anim calcmode="lin" valueType="num">
                                      <p:cBhvr>
                                        <p:cTn id="31" dur="500" fill="hold"/>
                                        <p:tgtEl>
                                          <p:spTgt spid="1483779">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483779">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1483779">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14837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3779"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6A91DE2C-0B3C-4748-B9B7-253789BFEB0D}" type="slidenum">
              <a:rPr lang="en-US"/>
              <a:pPr algn="l">
                <a:defRPr/>
              </a:pPr>
              <a:t>34</a:t>
            </a:fld>
            <a:endParaRPr lang="en-US"/>
          </a:p>
        </p:txBody>
      </p:sp>
      <p:sp>
        <p:nvSpPr>
          <p:cNvPr id="1483779" name="Rectangle 3"/>
          <p:cNvSpPr>
            <a:spLocks noGrp="1" noChangeArrowheads="1"/>
          </p:cNvSpPr>
          <p:nvPr>
            <p:ph type="body" idx="1"/>
          </p:nvPr>
        </p:nvSpPr>
        <p:spPr>
          <a:xfrm>
            <a:off x="381000" y="381000"/>
            <a:ext cx="8382000" cy="6248400"/>
          </a:xfrm>
        </p:spPr>
        <p:txBody>
          <a:bodyPr/>
          <a:lstStyle/>
          <a:p>
            <a:pPr eaLnBrk="1" hangingPunct="1"/>
            <a:r>
              <a:rPr lang="en-US" b="1" smtClean="0">
                <a:solidFill>
                  <a:srgbClr val="3333FF"/>
                </a:solidFill>
              </a:rPr>
              <a:t>Cơ cấu cần bao nhiêu nhân sự </a:t>
            </a:r>
            <a:r>
              <a:rPr lang="en-US" smtClean="0"/>
              <a:t>theo ngạch viên chức: </a:t>
            </a:r>
          </a:p>
          <a:p>
            <a:pPr eaLnBrk="1" hangingPunct="1"/>
            <a:r>
              <a:rPr lang="en-US" smtClean="0"/>
              <a:t>Viên chức ngạch tương đương với ngạch chuyên viên cao cấp trở lên;</a:t>
            </a:r>
          </a:p>
          <a:p>
            <a:pPr eaLnBrk="1" hangingPunct="1"/>
            <a:r>
              <a:rPr lang="en-US" smtClean="0"/>
              <a:t>Viên chức ngạch tương đương ngạch chuyên viên chính; </a:t>
            </a:r>
          </a:p>
          <a:p>
            <a:pPr eaLnBrk="1" hangingPunct="1"/>
            <a:r>
              <a:rPr lang="en-US" smtClean="0"/>
              <a:t>Viên chức ngạch tương đương ngạch chuyên viên; </a:t>
            </a:r>
          </a:p>
          <a:p>
            <a:pPr eaLnBrk="1" hangingPunct="1"/>
            <a:r>
              <a:rPr lang="en-US" smtClean="0"/>
              <a:t>Viên chức ngạch tương đương ngạch cán sự;</a:t>
            </a:r>
          </a:p>
          <a:p>
            <a:pPr eaLnBrk="1" hangingPunct="1"/>
            <a:r>
              <a:rPr lang="en-US" smtClean="0"/>
              <a:t>Viên chức ngạch nhân viên.</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1483779">
                                            <p:txEl>
                                              <p:pRg st="0" end="0"/>
                                            </p:txEl>
                                          </p:spTgt>
                                        </p:tgtEl>
                                        <p:attrNameLst>
                                          <p:attrName>style.visibility</p:attrName>
                                        </p:attrNameLst>
                                      </p:cBhvr>
                                      <p:to>
                                        <p:strVal val="visible"/>
                                      </p:to>
                                    </p:set>
                                    <p:anim calcmode="lin" valueType="num">
                                      <p:cBhvr>
                                        <p:cTn id="7" dur="500" fill="hold"/>
                                        <p:tgtEl>
                                          <p:spTgt spid="148377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83779">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483779">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14837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3779"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0978" name="Rectangle 2"/>
          <p:cNvSpPr>
            <a:spLocks noGrp="1" noChangeArrowheads="1"/>
          </p:cNvSpPr>
          <p:nvPr>
            <p:ph type="title"/>
          </p:nvPr>
        </p:nvSpPr>
        <p:spPr>
          <a:xfrm>
            <a:off x="457200" y="76200"/>
            <a:ext cx="8458200" cy="1066800"/>
          </a:xfrm>
        </p:spPr>
        <p:txBody>
          <a:bodyPr/>
          <a:lstStyle/>
          <a:p>
            <a:pPr eaLnBrk="1" hangingPunct="1"/>
            <a:r>
              <a:rPr lang="en-US" sz="3200" b="1" smtClean="0">
                <a:solidFill>
                  <a:srgbClr val="3333FF"/>
                </a:solidFill>
              </a:rPr>
              <a:t>Mối quan hệ định biên trong thiết kế </a:t>
            </a:r>
            <a:br>
              <a:rPr lang="en-US" sz="3200" b="1" smtClean="0">
                <a:solidFill>
                  <a:srgbClr val="3333FF"/>
                </a:solidFill>
              </a:rPr>
            </a:br>
            <a:r>
              <a:rPr lang="en-US" sz="3200" b="1" smtClean="0">
                <a:solidFill>
                  <a:srgbClr val="3333FF"/>
                </a:solidFill>
              </a:rPr>
              <a:t>tổ chức</a:t>
            </a:r>
          </a:p>
        </p:txBody>
      </p:sp>
      <p:grpSp>
        <p:nvGrpSpPr>
          <p:cNvPr id="37891" name="Group 10"/>
          <p:cNvGrpSpPr>
            <a:grpSpLocks/>
          </p:cNvGrpSpPr>
          <p:nvPr/>
        </p:nvGrpSpPr>
        <p:grpSpPr bwMode="auto">
          <a:xfrm>
            <a:off x="457200" y="1219200"/>
            <a:ext cx="8382000" cy="5051425"/>
            <a:chOff x="653" y="775"/>
            <a:chExt cx="4898" cy="2885"/>
          </a:xfrm>
        </p:grpSpPr>
        <p:sp>
          <p:nvSpPr>
            <p:cNvPr id="37892" name="Text Box 3"/>
            <p:cNvSpPr txBox="1">
              <a:spLocks noChangeArrowheads="1"/>
            </p:cNvSpPr>
            <p:nvPr/>
          </p:nvSpPr>
          <p:spPr bwMode="auto">
            <a:xfrm>
              <a:off x="2167" y="775"/>
              <a:ext cx="1429" cy="1002"/>
            </a:xfrm>
            <a:prstGeom prst="rect">
              <a:avLst/>
            </a:prstGeom>
            <a:noFill/>
            <a:ln w="57150">
              <a:solidFill>
                <a:srgbClr val="FF3300"/>
              </a:solidFill>
              <a:miter lim="800000"/>
              <a:headEnd/>
              <a:tailEnd/>
            </a:ln>
          </p:spPr>
          <p:txBody>
            <a:bodyPr>
              <a:spAutoFit/>
            </a:bodyPr>
            <a:lstStyle/>
            <a:p>
              <a:pPr algn="ctr">
                <a:spcBef>
                  <a:spcPct val="50000"/>
                </a:spcBef>
              </a:pPr>
              <a:r>
                <a:rPr lang="en-US" sz="2400" b="1"/>
                <a:t>Định công việc </a:t>
              </a:r>
            </a:p>
            <a:p>
              <a:pPr algn="ctr">
                <a:spcBef>
                  <a:spcPct val="50000"/>
                </a:spcBef>
              </a:pPr>
              <a:r>
                <a:rPr lang="en-US" sz="2400" b="1"/>
                <a:t>(chức năng, nhiệm vụ của tổ chức)</a:t>
              </a:r>
            </a:p>
          </p:txBody>
        </p:sp>
        <p:sp>
          <p:nvSpPr>
            <p:cNvPr id="37893" name="Line 4"/>
            <p:cNvSpPr>
              <a:spLocks noChangeShapeType="1"/>
            </p:cNvSpPr>
            <p:nvPr/>
          </p:nvSpPr>
          <p:spPr bwMode="auto">
            <a:xfrm flipV="1">
              <a:off x="1588" y="1123"/>
              <a:ext cx="579" cy="1219"/>
            </a:xfrm>
            <a:prstGeom prst="line">
              <a:avLst/>
            </a:prstGeom>
            <a:noFill/>
            <a:ln w="76200">
              <a:solidFill>
                <a:srgbClr val="FF3300"/>
              </a:solidFill>
              <a:round/>
              <a:headEnd type="triangle" w="med" len="med"/>
              <a:tailEnd type="triangle" w="med" len="med"/>
            </a:ln>
          </p:spPr>
          <p:txBody>
            <a:bodyPr/>
            <a:lstStyle/>
            <a:p>
              <a:endParaRPr lang="en-US"/>
            </a:p>
          </p:txBody>
        </p:sp>
        <p:sp>
          <p:nvSpPr>
            <p:cNvPr id="37894" name="Text Box 5"/>
            <p:cNvSpPr txBox="1">
              <a:spLocks noChangeArrowheads="1"/>
            </p:cNvSpPr>
            <p:nvPr/>
          </p:nvSpPr>
          <p:spPr bwMode="auto">
            <a:xfrm>
              <a:off x="653" y="2342"/>
              <a:ext cx="2004" cy="1318"/>
            </a:xfrm>
            <a:prstGeom prst="rect">
              <a:avLst/>
            </a:prstGeom>
            <a:noFill/>
            <a:ln w="57150">
              <a:solidFill>
                <a:srgbClr val="FF3300"/>
              </a:solidFill>
              <a:miter lim="800000"/>
              <a:headEnd/>
              <a:tailEnd/>
            </a:ln>
          </p:spPr>
          <p:txBody>
            <a:bodyPr>
              <a:spAutoFit/>
            </a:bodyPr>
            <a:lstStyle/>
            <a:p>
              <a:pPr algn="ctr">
                <a:spcBef>
                  <a:spcPct val="50000"/>
                </a:spcBef>
              </a:pPr>
              <a:r>
                <a:rPr lang="en-US" sz="2400" b="1"/>
                <a:t>Định cơ cấu tổ chức</a:t>
              </a:r>
            </a:p>
            <a:p>
              <a:pPr>
                <a:spcBef>
                  <a:spcPct val="50000"/>
                </a:spcBef>
              </a:pPr>
              <a:r>
                <a:rPr lang="en-US" sz="2400" b="1"/>
                <a:t>+ Mô hình cơ cấu tổ chức?</a:t>
              </a:r>
            </a:p>
            <a:p>
              <a:pPr>
                <a:spcBef>
                  <a:spcPct val="50000"/>
                </a:spcBef>
              </a:pPr>
              <a:r>
                <a:rPr lang="en-US" sz="2400" b="1"/>
                <a:t>+ Số cấp, số phòng, ban, tổ, đội.</a:t>
              </a:r>
            </a:p>
          </p:txBody>
        </p:sp>
        <p:sp>
          <p:nvSpPr>
            <p:cNvPr id="37895" name="Text Box 7"/>
            <p:cNvSpPr txBox="1">
              <a:spLocks noChangeArrowheads="1"/>
            </p:cNvSpPr>
            <p:nvPr/>
          </p:nvSpPr>
          <p:spPr bwMode="auto">
            <a:xfrm>
              <a:off x="3547" y="2342"/>
              <a:ext cx="2004" cy="1318"/>
            </a:xfrm>
            <a:prstGeom prst="rect">
              <a:avLst/>
            </a:prstGeom>
            <a:noFill/>
            <a:ln w="57150">
              <a:solidFill>
                <a:srgbClr val="FF3300"/>
              </a:solidFill>
              <a:miter lim="800000"/>
              <a:headEnd/>
              <a:tailEnd/>
            </a:ln>
          </p:spPr>
          <p:txBody>
            <a:bodyPr>
              <a:spAutoFit/>
            </a:bodyPr>
            <a:lstStyle/>
            <a:p>
              <a:pPr algn="ctr">
                <a:spcBef>
                  <a:spcPct val="50000"/>
                </a:spcBef>
              </a:pPr>
              <a:r>
                <a:rPr lang="en-US" sz="2400" b="1"/>
                <a:t>Định nhân lực (định biên)</a:t>
              </a:r>
            </a:p>
            <a:p>
              <a:pPr>
                <a:spcBef>
                  <a:spcPct val="50000"/>
                </a:spcBef>
              </a:pPr>
              <a:r>
                <a:rPr lang="en-US" sz="2400" b="1"/>
                <a:t>+ Số lượng</a:t>
              </a:r>
            </a:p>
            <a:p>
              <a:pPr>
                <a:spcBef>
                  <a:spcPct val="50000"/>
                </a:spcBef>
              </a:pPr>
              <a:r>
                <a:rPr lang="en-US" sz="2400" b="1"/>
                <a:t>+ Cơ cấu cán bộ, công chức</a:t>
              </a:r>
            </a:p>
          </p:txBody>
        </p:sp>
        <p:sp>
          <p:nvSpPr>
            <p:cNvPr id="37896" name="Line 8"/>
            <p:cNvSpPr>
              <a:spLocks noChangeShapeType="1"/>
            </p:cNvSpPr>
            <p:nvPr/>
          </p:nvSpPr>
          <p:spPr bwMode="auto">
            <a:xfrm flipH="1" flipV="1">
              <a:off x="3592" y="1210"/>
              <a:ext cx="1024" cy="1132"/>
            </a:xfrm>
            <a:prstGeom prst="line">
              <a:avLst/>
            </a:prstGeom>
            <a:noFill/>
            <a:ln w="76200">
              <a:solidFill>
                <a:srgbClr val="FF3300"/>
              </a:solidFill>
              <a:round/>
              <a:headEnd type="triangle" w="med" len="med"/>
              <a:tailEnd type="triangle" w="med" len="med"/>
            </a:ln>
          </p:spPr>
          <p:txBody>
            <a:bodyPr/>
            <a:lstStyle/>
            <a:p>
              <a:endParaRPr lang="en-US"/>
            </a:p>
          </p:txBody>
        </p:sp>
        <p:sp>
          <p:nvSpPr>
            <p:cNvPr id="37897" name="Line 9"/>
            <p:cNvSpPr>
              <a:spLocks noChangeShapeType="1"/>
            </p:cNvSpPr>
            <p:nvPr/>
          </p:nvSpPr>
          <p:spPr bwMode="auto">
            <a:xfrm>
              <a:off x="2657" y="3108"/>
              <a:ext cx="935" cy="26"/>
            </a:xfrm>
            <a:prstGeom prst="line">
              <a:avLst/>
            </a:prstGeom>
            <a:noFill/>
            <a:ln w="76200">
              <a:solidFill>
                <a:srgbClr val="FF3300"/>
              </a:solidFill>
              <a:round/>
              <a:headEnd type="triangle" w="med" len="med"/>
              <a:tailEnd type="triangle" w="med" len="me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10978"/>
                                        </p:tgtEl>
                                        <p:attrNameLst>
                                          <p:attrName>style.visibility</p:attrName>
                                        </p:attrNameLst>
                                      </p:cBhvr>
                                      <p:to>
                                        <p:strVal val="visible"/>
                                      </p:to>
                                    </p:set>
                                    <p:anim calcmode="lin" valueType="num">
                                      <p:cBhvr>
                                        <p:cTn id="7" dur="500" fill="hold"/>
                                        <p:tgtEl>
                                          <p:spTgt spid="510978"/>
                                        </p:tgtEl>
                                        <p:attrNameLst>
                                          <p:attrName>ppt_w</p:attrName>
                                        </p:attrNameLst>
                                      </p:cBhvr>
                                      <p:tavLst>
                                        <p:tav tm="0">
                                          <p:val>
                                            <p:fltVal val="0"/>
                                          </p:val>
                                        </p:tav>
                                        <p:tav tm="100000">
                                          <p:val>
                                            <p:strVal val="#ppt_w"/>
                                          </p:val>
                                        </p:tav>
                                      </p:tavLst>
                                    </p:anim>
                                    <p:anim calcmode="lin" valueType="num">
                                      <p:cBhvr>
                                        <p:cTn id="8" dur="500" fill="hold"/>
                                        <p:tgtEl>
                                          <p:spTgt spid="510978"/>
                                        </p:tgtEl>
                                        <p:attrNameLst>
                                          <p:attrName>ppt_h</p:attrName>
                                        </p:attrNameLst>
                                      </p:cBhvr>
                                      <p:tavLst>
                                        <p:tav tm="0">
                                          <p:val>
                                            <p:fltVal val="0"/>
                                          </p:val>
                                        </p:tav>
                                        <p:tav tm="100000">
                                          <p:val>
                                            <p:strVal val="#ppt_h"/>
                                          </p:val>
                                        </p:tav>
                                      </p:tavLst>
                                    </p:anim>
                                    <p:anim calcmode="lin" valueType="num">
                                      <p:cBhvr>
                                        <p:cTn id="9" dur="500" fill="hold"/>
                                        <p:tgtEl>
                                          <p:spTgt spid="510978"/>
                                        </p:tgtEl>
                                        <p:attrNameLst>
                                          <p:attrName>style.rotation</p:attrName>
                                        </p:attrNameLst>
                                      </p:cBhvr>
                                      <p:tavLst>
                                        <p:tav tm="0">
                                          <p:val>
                                            <p:fltVal val="360"/>
                                          </p:val>
                                        </p:tav>
                                        <p:tav tm="100000">
                                          <p:val>
                                            <p:fltVal val="0"/>
                                          </p:val>
                                        </p:tav>
                                      </p:tavLst>
                                    </p:anim>
                                    <p:animEffect transition="in" filter="fade">
                                      <p:cBhvr>
                                        <p:cTn id="10" dur="500"/>
                                        <p:tgtEl>
                                          <p:spTgt spid="5109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0978" grpId="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6D34F60A-7C0B-4EA2-9537-5EC2C30C7D29}" type="slidenum">
              <a:rPr lang="en-US"/>
              <a:pPr algn="l">
                <a:defRPr/>
              </a:pPr>
              <a:t>36</a:t>
            </a:fld>
            <a:endParaRPr lang="en-US"/>
          </a:p>
        </p:txBody>
      </p:sp>
      <p:sp>
        <p:nvSpPr>
          <p:cNvPr id="512002" name="Rectangle 2"/>
          <p:cNvSpPr>
            <a:spLocks noGrp="1" noChangeArrowheads="1"/>
          </p:cNvSpPr>
          <p:nvPr>
            <p:ph type="title"/>
          </p:nvPr>
        </p:nvSpPr>
        <p:spPr>
          <a:xfrm>
            <a:off x="228600" y="234950"/>
            <a:ext cx="8686800" cy="1136650"/>
          </a:xfrm>
        </p:spPr>
        <p:txBody>
          <a:bodyPr/>
          <a:lstStyle/>
          <a:p>
            <a:pPr eaLnBrk="1" hangingPunct="1"/>
            <a:r>
              <a:rPr lang="en-US" sz="3200" b="1" smtClean="0">
                <a:solidFill>
                  <a:schemeClr val="accent2"/>
                </a:solidFill>
              </a:rPr>
              <a:t>Kết quả Định biên là cơ sở quan trọng cho quản lý nguồn nhân lực cho cơ quan HCNN</a:t>
            </a:r>
            <a:endParaRPr lang="en-US" sz="2800" smtClean="0"/>
          </a:p>
        </p:txBody>
      </p:sp>
      <p:sp>
        <p:nvSpPr>
          <p:cNvPr id="512003" name="Rectangle 3"/>
          <p:cNvSpPr>
            <a:spLocks noGrp="1" noChangeArrowheads="1"/>
          </p:cNvSpPr>
          <p:nvPr>
            <p:ph type="body" idx="1"/>
          </p:nvPr>
        </p:nvSpPr>
        <p:spPr>
          <a:xfrm>
            <a:off x="317500" y="1495425"/>
            <a:ext cx="8470900" cy="4981575"/>
          </a:xfrm>
        </p:spPr>
        <p:txBody>
          <a:bodyPr/>
          <a:lstStyle/>
          <a:p>
            <a:pPr eaLnBrk="1" hangingPunct="1"/>
            <a:r>
              <a:rPr lang="en-US" smtClean="0"/>
              <a:t>Quyết định biên chế cán bộ, công chức </a:t>
            </a:r>
          </a:p>
          <a:p>
            <a:pPr eaLnBrk="1" hangingPunct="1"/>
            <a:r>
              <a:rPr lang="en-US" smtClean="0"/>
              <a:t>Kế hoạch ngân sách, tiền lương, kinh phí hành chính</a:t>
            </a:r>
          </a:p>
          <a:p>
            <a:pPr eaLnBrk="1" hangingPunct="1"/>
            <a:r>
              <a:rPr lang="en-US" smtClean="0"/>
              <a:t>Kế hoạch tuyển dụng công chức </a:t>
            </a:r>
          </a:p>
          <a:p>
            <a:pPr eaLnBrk="1" hangingPunct="1"/>
            <a:r>
              <a:rPr lang="en-US" smtClean="0"/>
              <a:t>Kế hoạch đào tạo, bồi dưỡng cán bộ, công chức </a:t>
            </a:r>
          </a:p>
          <a:p>
            <a:pPr eaLnBrk="1" hangingPunct="1"/>
            <a:r>
              <a:rPr lang="en-US" smtClean="0"/>
              <a:t>Quy hoạch cán bộ, công chức </a:t>
            </a:r>
          </a:p>
          <a:p>
            <a:pPr eaLnBrk="1" hangingPunct="1"/>
            <a:r>
              <a:rPr lang="en-US" smtClean="0"/>
              <a:t>Phân cấp quản lý cán bộ, công chức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12002"/>
                                        </p:tgtEl>
                                        <p:attrNameLst>
                                          <p:attrName>style.visibility</p:attrName>
                                        </p:attrNameLst>
                                      </p:cBhvr>
                                      <p:to>
                                        <p:strVal val="visible"/>
                                      </p:to>
                                    </p:set>
                                    <p:anim calcmode="lin" valueType="num">
                                      <p:cBhvr>
                                        <p:cTn id="7" dur="500" fill="hold"/>
                                        <p:tgtEl>
                                          <p:spTgt spid="512002"/>
                                        </p:tgtEl>
                                        <p:attrNameLst>
                                          <p:attrName>ppt_w</p:attrName>
                                        </p:attrNameLst>
                                      </p:cBhvr>
                                      <p:tavLst>
                                        <p:tav tm="0">
                                          <p:val>
                                            <p:fltVal val="0"/>
                                          </p:val>
                                        </p:tav>
                                        <p:tav tm="100000">
                                          <p:val>
                                            <p:strVal val="#ppt_w"/>
                                          </p:val>
                                        </p:tav>
                                      </p:tavLst>
                                    </p:anim>
                                    <p:anim calcmode="lin" valueType="num">
                                      <p:cBhvr>
                                        <p:cTn id="8" dur="500" fill="hold"/>
                                        <p:tgtEl>
                                          <p:spTgt spid="512002"/>
                                        </p:tgtEl>
                                        <p:attrNameLst>
                                          <p:attrName>ppt_h</p:attrName>
                                        </p:attrNameLst>
                                      </p:cBhvr>
                                      <p:tavLst>
                                        <p:tav tm="0">
                                          <p:val>
                                            <p:fltVal val="0"/>
                                          </p:val>
                                        </p:tav>
                                        <p:tav tm="100000">
                                          <p:val>
                                            <p:strVal val="#ppt_h"/>
                                          </p:val>
                                        </p:tav>
                                      </p:tavLst>
                                    </p:anim>
                                    <p:anim calcmode="lin" valueType="num">
                                      <p:cBhvr>
                                        <p:cTn id="9" dur="500" fill="hold"/>
                                        <p:tgtEl>
                                          <p:spTgt spid="512002"/>
                                        </p:tgtEl>
                                        <p:attrNameLst>
                                          <p:attrName>style.rotation</p:attrName>
                                        </p:attrNameLst>
                                      </p:cBhvr>
                                      <p:tavLst>
                                        <p:tav tm="0">
                                          <p:val>
                                            <p:fltVal val="360"/>
                                          </p:val>
                                        </p:tav>
                                        <p:tav tm="100000">
                                          <p:val>
                                            <p:fltVal val="0"/>
                                          </p:val>
                                        </p:tav>
                                      </p:tavLst>
                                    </p:anim>
                                    <p:animEffect transition="in" filter="fade">
                                      <p:cBhvr>
                                        <p:cTn id="10" dur="500"/>
                                        <p:tgtEl>
                                          <p:spTgt spid="512002"/>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12003">
                                            <p:txEl>
                                              <p:pRg st="0" end="0"/>
                                            </p:txEl>
                                          </p:spTgt>
                                        </p:tgtEl>
                                        <p:attrNameLst>
                                          <p:attrName>style.visibility</p:attrName>
                                        </p:attrNameLst>
                                      </p:cBhvr>
                                      <p:to>
                                        <p:strVal val="visible"/>
                                      </p:to>
                                    </p:set>
                                    <p:anim calcmode="lin" valueType="num">
                                      <p:cBhvr>
                                        <p:cTn id="15" dur="500" fill="hold"/>
                                        <p:tgtEl>
                                          <p:spTgt spid="51200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12003">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512003">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51200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512003">
                                            <p:txEl>
                                              <p:pRg st="1" end="1"/>
                                            </p:txEl>
                                          </p:spTgt>
                                        </p:tgtEl>
                                        <p:attrNameLst>
                                          <p:attrName>style.visibility</p:attrName>
                                        </p:attrNameLst>
                                      </p:cBhvr>
                                      <p:to>
                                        <p:strVal val="visible"/>
                                      </p:to>
                                    </p:set>
                                    <p:anim calcmode="lin" valueType="num">
                                      <p:cBhvr>
                                        <p:cTn id="23" dur="500" fill="hold"/>
                                        <p:tgtEl>
                                          <p:spTgt spid="51200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512003">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512003">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51200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512003">
                                            <p:txEl>
                                              <p:pRg st="2" end="2"/>
                                            </p:txEl>
                                          </p:spTgt>
                                        </p:tgtEl>
                                        <p:attrNameLst>
                                          <p:attrName>style.visibility</p:attrName>
                                        </p:attrNameLst>
                                      </p:cBhvr>
                                      <p:to>
                                        <p:strVal val="visible"/>
                                      </p:to>
                                    </p:set>
                                    <p:anim calcmode="lin" valueType="num">
                                      <p:cBhvr>
                                        <p:cTn id="31" dur="500" fill="hold"/>
                                        <p:tgtEl>
                                          <p:spTgt spid="512003">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512003">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512003">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51200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512003">
                                            <p:txEl>
                                              <p:pRg st="3" end="3"/>
                                            </p:txEl>
                                          </p:spTgt>
                                        </p:tgtEl>
                                        <p:attrNameLst>
                                          <p:attrName>style.visibility</p:attrName>
                                        </p:attrNameLst>
                                      </p:cBhvr>
                                      <p:to>
                                        <p:strVal val="visible"/>
                                      </p:to>
                                    </p:set>
                                    <p:anim calcmode="lin" valueType="num">
                                      <p:cBhvr>
                                        <p:cTn id="39" dur="500" fill="hold"/>
                                        <p:tgtEl>
                                          <p:spTgt spid="512003">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512003">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512003">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51200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512003">
                                            <p:txEl>
                                              <p:pRg st="4" end="4"/>
                                            </p:txEl>
                                          </p:spTgt>
                                        </p:tgtEl>
                                        <p:attrNameLst>
                                          <p:attrName>style.visibility</p:attrName>
                                        </p:attrNameLst>
                                      </p:cBhvr>
                                      <p:to>
                                        <p:strVal val="visible"/>
                                      </p:to>
                                    </p:set>
                                    <p:anim calcmode="lin" valueType="num">
                                      <p:cBhvr>
                                        <p:cTn id="47" dur="500" fill="hold"/>
                                        <p:tgtEl>
                                          <p:spTgt spid="512003">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512003">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512003">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512003">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iterate type="lt">
                                    <p:tmPct val="10000"/>
                                  </p:iterate>
                                  <p:childTnLst>
                                    <p:set>
                                      <p:cBhvr>
                                        <p:cTn id="54" dur="1" fill="hold">
                                          <p:stCondLst>
                                            <p:cond delay="0"/>
                                          </p:stCondLst>
                                        </p:cTn>
                                        <p:tgtEl>
                                          <p:spTgt spid="512003">
                                            <p:txEl>
                                              <p:pRg st="5" end="5"/>
                                            </p:txEl>
                                          </p:spTgt>
                                        </p:tgtEl>
                                        <p:attrNameLst>
                                          <p:attrName>style.visibility</p:attrName>
                                        </p:attrNameLst>
                                      </p:cBhvr>
                                      <p:to>
                                        <p:strVal val="visible"/>
                                      </p:to>
                                    </p:set>
                                    <p:anim calcmode="lin" valueType="num">
                                      <p:cBhvr>
                                        <p:cTn id="55" dur="500" fill="hold"/>
                                        <p:tgtEl>
                                          <p:spTgt spid="512003">
                                            <p:txEl>
                                              <p:pRg st="5" end="5"/>
                                            </p:txEl>
                                          </p:spTgt>
                                        </p:tgtEl>
                                        <p:attrNameLst>
                                          <p:attrName>ppt_w</p:attrName>
                                        </p:attrNameLst>
                                      </p:cBhvr>
                                      <p:tavLst>
                                        <p:tav tm="0">
                                          <p:val>
                                            <p:fltVal val="0"/>
                                          </p:val>
                                        </p:tav>
                                        <p:tav tm="100000">
                                          <p:val>
                                            <p:strVal val="#ppt_w"/>
                                          </p:val>
                                        </p:tav>
                                      </p:tavLst>
                                    </p:anim>
                                    <p:anim calcmode="lin" valueType="num">
                                      <p:cBhvr>
                                        <p:cTn id="56" dur="500" fill="hold"/>
                                        <p:tgtEl>
                                          <p:spTgt spid="512003">
                                            <p:txEl>
                                              <p:pRg st="5" end="5"/>
                                            </p:txEl>
                                          </p:spTgt>
                                        </p:tgtEl>
                                        <p:attrNameLst>
                                          <p:attrName>ppt_h</p:attrName>
                                        </p:attrNameLst>
                                      </p:cBhvr>
                                      <p:tavLst>
                                        <p:tav tm="0">
                                          <p:val>
                                            <p:fltVal val="0"/>
                                          </p:val>
                                        </p:tav>
                                        <p:tav tm="100000">
                                          <p:val>
                                            <p:strVal val="#ppt_h"/>
                                          </p:val>
                                        </p:tav>
                                      </p:tavLst>
                                    </p:anim>
                                    <p:anim calcmode="lin" valueType="num">
                                      <p:cBhvr>
                                        <p:cTn id="57" dur="500" fill="hold"/>
                                        <p:tgtEl>
                                          <p:spTgt spid="512003">
                                            <p:txEl>
                                              <p:pRg st="5" end="5"/>
                                            </p:txEl>
                                          </p:spTgt>
                                        </p:tgtEl>
                                        <p:attrNameLst>
                                          <p:attrName>style.rotation</p:attrName>
                                        </p:attrNameLst>
                                      </p:cBhvr>
                                      <p:tavLst>
                                        <p:tav tm="0">
                                          <p:val>
                                            <p:fltVal val="360"/>
                                          </p:val>
                                        </p:tav>
                                        <p:tav tm="100000">
                                          <p:val>
                                            <p:fltVal val="0"/>
                                          </p:val>
                                        </p:tav>
                                      </p:tavLst>
                                    </p:anim>
                                    <p:animEffect transition="in" filter="fade">
                                      <p:cBhvr>
                                        <p:cTn id="58" dur="500"/>
                                        <p:tgtEl>
                                          <p:spTgt spid="5120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02" grpId="0"/>
      <p:bldP spid="512003"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a:xfrm>
            <a:off x="457200" y="6356350"/>
            <a:ext cx="2133600" cy="365125"/>
          </a:xfrm>
        </p:spPr>
        <p:txBody>
          <a:bodyPr/>
          <a:lstStyle/>
          <a:p>
            <a:pPr algn="l">
              <a:defRPr/>
            </a:pPr>
            <a:fld id="{B80A18F9-3093-44CB-856C-A2A90BEB1335}" type="slidenum">
              <a:rPr lang="en-US"/>
              <a:pPr algn="l">
                <a:defRPr/>
              </a:pPr>
              <a:t>37</a:t>
            </a:fld>
            <a:endParaRPr lang="en-US"/>
          </a:p>
        </p:txBody>
      </p:sp>
      <p:sp>
        <p:nvSpPr>
          <p:cNvPr id="1486851" name="Rectangle 3"/>
          <p:cNvSpPr>
            <a:spLocks noGrp="1" noChangeArrowheads="1"/>
          </p:cNvSpPr>
          <p:nvPr>
            <p:ph type="body" idx="1"/>
          </p:nvPr>
        </p:nvSpPr>
        <p:spPr>
          <a:xfrm>
            <a:off x="254000" y="908050"/>
            <a:ext cx="8496300" cy="5568950"/>
          </a:xfrm>
        </p:spPr>
        <p:txBody>
          <a:bodyPr/>
          <a:lstStyle/>
          <a:p>
            <a:pPr eaLnBrk="1" hangingPunct="1"/>
            <a:r>
              <a:rPr lang="en-US" smtClean="0"/>
              <a:t>Định biên gắn liền với phân cấp quản lý nhân sự trong các cơ quan nhà nước. </a:t>
            </a:r>
          </a:p>
          <a:p>
            <a:pPr eaLnBrk="1" hangingPunct="1"/>
            <a:r>
              <a:rPr lang="en-US" smtClean="0"/>
              <a:t>Hằng năm, từng tổ chức nhà nước nói chung và các cơ quan hành chính nhà nước nói riêng đều phải xem xét, đề nghị lại nguồn nhân lực của tổ chức mình để trên cơ sở đó xác định lại định biên cần thiết và tùy thuộc vào sự phân cấp quản lý để xây dựng kế hoạch bổ sung.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1486851">
                                            <p:txEl>
                                              <p:pRg st="0" end="0"/>
                                            </p:txEl>
                                          </p:spTgt>
                                        </p:tgtEl>
                                        <p:attrNameLst>
                                          <p:attrName>style.visibility</p:attrName>
                                        </p:attrNameLst>
                                      </p:cBhvr>
                                      <p:to>
                                        <p:strVal val="visible"/>
                                      </p:to>
                                    </p:set>
                                    <p:anim calcmode="lin" valueType="num">
                                      <p:cBhvr>
                                        <p:cTn id="7" dur="500" fill="hold"/>
                                        <p:tgtEl>
                                          <p:spTgt spid="148685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86851">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486851">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148685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86851">
                                            <p:txEl>
                                              <p:pRg st="1" end="1"/>
                                            </p:txEl>
                                          </p:spTgt>
                                        </p:tgtEl>
                                        <p:attrNameLst>
                                          <p:attrName>style.visibility</p:attrName>
                                        </p:attrNameLst>
                                      </p:cBhvr>
                                      <p:to>
                                        <p:strVal val="visible"/>
                                      </p:to>
                                    </p:set>
                                    <p:anim calcmode="lin" valueType="num">
                                      <p:cBhvr>
                                        <p:cTn id="15" dur="500" fill="hold"/>
                                        <p:tgtEl>
                                          <p:spTgt spid="1486851">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486851">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486851">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14868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6851"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8C8E06B1-61E7-403D-B4AA-3F1FE30727D9}" type="slidenum">
              <a:rPr lang="en-US"/>
              <a:pPr algn="l">
                <a:defRPr/>
              </a:pPr>
              <a:t>38</a:t>
            </a:fld>
            <a:endParaRPr lang="en-US"/>
          </a:p>
        </p:txBody>
      </p:sp>
      <p:sp>
        <p:nvSpPr>
          <p:cNvPr id="1489922" name="Rectangle 2"/>
          <p:cNvSpPr>
            <a:spLocks noGrp="1" noChangeArrowheads="1"/>
          </p:cNvSpPr>
          <p:nvPr>
            <p:ph type="title"/>
          </p:nvPr>
        </p:nvSpPr>
        <p:spPr>
          <a:xfrm>
            <a:off x="357188" y="184150"/>
            <a:ext cx="8559800" cy="1187450"/>
          </a:xfrm>
        </p:spPr>
        <p:txBody>
          <a:bodyPr/>
          <a:lstStyle/>
          <a:p>
            <a:pPr eaLnBrk="1" hangingPunct="1"/>
            <a:r>
              <a:rPr lang="en-US" sz="3200" b="1" smtClean="0">
                <a:solidFill>
                  <a:srgbClr val="3333FF"/>
                </a:solidFill>
              </a:rPr>
              <a:t>1.3. Các nguyên tắc cơ bản xác định định biên trong cơ quan HCNN </a:t>
            </a:r>
            <a:endParaRPr lang="en-US" sz="3200" smtClean="0"/>
          </a:p>
        </p:txBody>
      </p:sp>
      <p:sp>
        <p:nvSpPr>
          <p:cNvPr id="1489923" name="Rectangle 3"/>
          <p:cNvSpPr>
            <a:spLocks noGrp="1" noChangeArrowheads="1"/>
          </p:cNvSpPr>
          <p:nvPr>
            <p:ph type="body" idx="1"/>
          </p:nvPr>
        </p:nvSpPr>
        <p:spPr>
          <a:xfrm>
            <a:off x="304800" y="1828800"/>
            <a:ext cx="8496300" cy="4648200"/>
          </a:xfrm>
        </p:spPr>
        <p:txBody>
          <a:bodyPr/>
          <a:lstStyle/>
          <a:p>
            <a:pPr marL="609600" indent="-609600" eaLnBrk="1" hangingPunct="1">
              <a:buFont typeface="Wingdings" pitchFamily="2" charset="2"/>
              <a:buChar char="Ø"/>
            </a:pPr>
            <a:r>
              <a:rPr lang="en-US" smtClean="0"/>
              <a:t>Nguyên tắc pháp luật</a:t>
            </a:r>
          </a:p>
          <a:p>
            <a:pPr marL="609600" indent="-609600" eaLnBrk="1" hangingPunct="1">
              <a:buFont typeface="Wingdings" pitchFamily="2" charset="2"/>
              <a:buChar char="Ø"/>
            </a:pPr>
            <a:r>
              <a:rPr lang="en-US" smtClean="0"/>
              <a:t>Nguyên tắc có việc mới cần người</a:t>
            </a:r>
          </a:p>
          <a:p>
            <a:pPr marL="609600" indent="-609600" eaLnBrk="1" hangingPunct="1">
              <a:buFont typeface="Wingdings" pitchFamily="2" charset="2"/>
              <a:buChar char="Ø"/>
            </a:pPr>
            <a:r>
              <a:rPr lang="en-US" smtClean="0"/>
              <a:t>Nguyên tắc tương đồng thống nhất</a:t>
            </a:r>
          </a:p>
          <a:p>
            <a:pPr marL="609600" indent="-609600" eaLnBrk="1" hangingPunct="1">
              <a:buFont typeface="Wingdings" pitchFamily="2" charset="2"/>
              <a:buChar char="Ø"/>
            </a:pPr>
            <a:r>
              <a:rPr lang="en-US" smtClean="0"/>
              <a:t>Nguyên tắc có tính đến yếu tố đặc thù</a:t>
            </a:r>
          </a:p>
          <a:p>
            <a:pPr marL="609600" indent="-609600" eaLnBrk="1" hangingPunct="1">
              <a:buFont typeface="Wingdings" pitchFamily="2" charset="2"/>
              <a:buChar char="Ø"/>
            </a:pPr>
            <a:r>
              <a:rPr lang="en-US" smtClean="0"/>
              <a:t>Nguyên tắc khoa học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89922"/>
                                        </p:tgtEl>
                                        <p:attrNameLst>
                                          <p:attrName>style.visibility</p:attrName>
                                        </p:attrNameLst>
                                      </p:cBhvr>
                                      <p:to>
                                        <p:strVal val="visible"/>
                                      </p:to>
                                    </p:set>
                                    <p:anim calcmode="lin" valueType="num">
                                      <p:cBhvr>
                                        <p:cTn id="7" dur="500" fill="hold"/>
                                        <p:tgtEl>
                                          <p:spTgt spid="1489922"/>
                                        </p:tgtEl>
                                        <p:attrNameLst>
                                          <p:attrName>ppt_w</p:attrName>
                                        </p:attrNameLst>
                                      </p:cBhvr>
                                      <p:tavLst>
                                        <p:tav tm="0">
                                          <p:val>
                                            <p:fltVal val="0"/>
                                          </p:val>
                                        </p:tav>
                                        <p:tav tm="100000">
                                          <p:val>
                                            <p:strVal val="#ppt_w"/>
                                          </p:val>
                                        </p:tav>
                                      </p:tavLst>
                                    </p:anim>
                                    <p:anim calcmode="lin" valueType="num">
                                      <p:cBhvr>
                                        <p:cTn id="8" dur="500" fill="hold"/>
                                        <p:tgtEl>
                                          <p:spTgt spid="1489922"/>
                                        </p:tgtEl>
                                        <p:attrNameLst>
                                          <p:attrName>ppt_h</p:attrName>
                                        </p:attrNameLst>
                                      </p:cBhvr>
                                      <p:tavLst>
                                        <p:tav tm="0">
                                          <p:val>
                                            <p:fltVal val="0"/>
                                          </p:val>
                                        </p:tav>
                                        <p:tav tm="100000">
                                          <p:val>
                                            <p:strVal val="#ppt_h"/>
                                          </p:val>
                                        </p:tav>
                                      </p:tavLst>
                                    </p:anim>
                                    <p:anim calcmode="lin" valueType="num">
                                      <p:cBhvr>
                                        <p:cTn id="9" dur="500" fill="hold"/>
                                        <p:tgtEl>
                                          <p:spTgt spid="1489922"/>
                                        </p:tgtEl>
                                        <p:attrNameLst>
                                          <p:attrName>style.rotation</p:attrName>
                                        </p:attrNameLst>
                                      </p:cBhvr>
                                      <p:tavLst>
                                        <p:tav tm="0">
                                          <p:val>
                                            <p:fltVal val="360"/>
                                          </p:val>
                                        </p:tav>
                                        <p:tav tm="100000">
                                          <p:val>
                                            <p:fltVal val="0"/>
                                          </p:val>
                                        </p:tav>
                                      </p:tavLst>
                                    </p:anim>
                                    <p:animEffect transition="in" filter="fade">
                                      <p:cBhvr>
                                        <p:cTn id="10" dur="500"/>
                                        <p:tgtEl>
                                          <p:spTgt spid="1489922"/>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89923">
                                            <p:txEl>
                                              <p:pRg st="0" end="0"/>
                                            </p:txEl>
                                          </p:spTgt>
                                        </p:tgtEl>
                                        <p:attrNameLst>
                                          <p:attrName>style.visibility</p:attrName>
                                        </p:attrNameLst>
                                      </p:cBhvr>
                                      <p:to>
                                        <p:strVal val="visible"/>
                                      </p:to>
                                    </p:set>
                                    <p:anim calcmode="lin" valueType="num">
                                      <p:cBhvr>
                                        <p:cTn id="15" dur="500" fill="hold"/>
                                        <p:tgtEl>
                                          <p:spTgt spid="148992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89923">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89923">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8992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489923">
                                            <p:txEl>
                                              <p:pRg st="1" end="1"/>
                                            </p:txEl>
                                          </p:spTgt>
                                        </p:tgtEl>
                                        <p:attrNameLst>
                                          <p:attrName>style.visibility</p:attrName>
                                        </p:attrNameLst>
                                      </p:cBhvr>
                                      <p:to>
                                        <p:strVal val="visible"/>
                                      </p:to>
                                    </p:set>
                                    <p:anim calcmode="lin" valueType="num">
                                      <p:cBhvr>
                                        <p:cTn id="23" dur="500" fill="hold"/>
                                        <p:tgtEl>
                                          <p:spTgt spid="148992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489923">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489923">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48992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489923">
                                            <p:txEl>
                                              <p:pRg st="2" end="2"/>
                                            </p:txEl>
                                          </p:spTgt>
                                        </p:tgtEl>
                                        <p:attrNameLst>
                                          <p:attrName>style.visibility</p:attrName>
                                        </p:attrNameLst>
                                      </p:cBhvr>
                                      <p:to>
                                        <p:strVal val="visible"/>
                                      </p:to>
                                    </p:set>
                                    <p:anim calcmode="lin" valueType="num">
                                      <p:cBhvr>
                                        <p:cTn id="31" dur="500" fill="hold"/>
                                        <p:tgtEl>
                                          <p:spTgt spid="1489923">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489923">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489923">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48992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1489923">
                                            <p:txEl>
                                              <p:pRg st="3" end="3"/>
                                            </p:txEl>
                                          </p:spTgt>
                                        </p:tgtEl>
                                        <p:attrNameLst>
                                          <p:attrName>style.visibility</p:attrName>
                                        </p:attrNameLst>
                                      </p:cBhvr>
                                      <p:to>
                                        <p:strVal val="visible"/>
                                      </p:to>
                                    </p:set>
                                    <p:anim calcmode="lin" valueType="num">
                                      <p:cBhvr>
                                        <p:cTn id="39" dur="500" fill="hold"/>
                                        <p:tgtEl>
                                          <p:spTgt spid="1489923">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1489923">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1489923">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148992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1489923">
                                            <p:txEl>
                                              <p:pRg st="4" end="4"/>
                                            </p:txEl>
                                          </p:spTgt>
                                        </p:tgtEl>
                                        <p:attrNameLst>
                                          <p:attrName>style.visibility</p:attrName>
                                        </p:attrNameLst>
                                      </p:cBhvr>
                                      <p:to>
                                        <p:strVal val="visible"/>
                                      </p:to>
                                    </p:set>
                                    <p:anim calcmode="lin" valueType="num">
                                      <p:cBhvr>
                                        <p:cTn id="47" dur="500" fill="hold"/>
                                        <p:tgtEl>
                                          <p:spTgt spid="1489923">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1489923">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1489923">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14899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9922" grpId="0"/>
      <p:bldP spid="1489923"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FE711188-8E54-4814-AC61-2ADAE3A4E43F}" type="slidenum">
              <a:rPr lang="en-US"/>
              <a:pPr algn="l">
                <a:defRPr/>
              </a:pPr>
              <a:t>39</a:t>
            </a:fld>
            <a:endParaRPr lang="en-US"/>
          </a:p>
        </p:txBody>
      </p:sp>
      <p:sp>
        <p:nvSpPr>
          <p:cNvPr id="1489922" name="Rectangle 2"/>
          <p:cNvSpPr>
            <a:spLocks noGrp="1" noChangeArrowheads="1"/>
          </p:cNvSpPr>
          <p:nvPr>
            <p:ph type="title"/>
          </p:nvPr>
        </p:nvSpPr>
        <p:spPr>
          <a:xfrm>
            <a:off x="357188" y="184150"/>
            <a:ext cx="8559800" cy="806450"/>
          </a:xfrm>
        </p:spPr>
        <p:txBody>
          <a:bodyPr/>
          <a:lstStyle/>
          <a:p>
            <a:pPr marL="609600" indent="-609600" eaLnBrk="1" hangingPunct="1"/>
            <a:r>
              <a:rPr lang="en-US" smtClean="0">
                <a:solidFill>
                  <a:srgbClr val="FF0000"/>
                </a:solidFill>
              </a:rPr>
              <a:t>Nguyên tắc pháp luật</a:t>
            </a:r>
          </a:p>
        </p:txBody>
      </p:sp>
      <p:sp>
        <p:nvSpPr>
          <p:cNvPr id="1489923" name="Rectangle 3"/>
          <p:cNvSpPr>
            <a:spLocks noGrp="1" noChangeArrowheads="1"/>
          </p:cNvSpPr>
          <p:nvPr>
            <p:ph type="body" idx="1"/>
          </p:nvPr>
        </p:nvSpPr>
        <p:spPr>
          <a:xfrm>
            <a:off x="304800" y="1295400"/>
            <a:ext cx="8496300" cy="5181600"/>
          </a:xfrm>
        </p:spPr>
        <p:txBody>
          <a:bodyPr/>
          <a:lstStyle/>
          <a:p>
            <a:r>
              <a:rPr lang="pt-BR" smtClean="0"/>
              <a:t>Định biên của cơ quan QLHCNN do PL quy định và chỉ được thực hiện theo đúng quy định. </a:t>
            </a:r>
          </a:p>
          <a:p>
            <a:r>
              <a:rPr lang="pt-BR" smtClean="0"/>
              <a:t>Mọi sự vi phạm, bổ sung, thêm bớt đều vi phạm pháp luật và đó là định biên không hợp pháp. </a:t>
            </a:r>
          </a:p>
          <a:p>
            <a:r>
              <a:rPr lang="pt-BR" smtClean="0"/>
              <a:t>Nguyên tắc này áp dụng cho mọi tổ chức hành chính nhà</a:t>
            </a:r>
            <a:r>
              <a:rPr lang="en-US" smtClean="0"/>
              <a:t> </a:t>
            </a:r>
            <a:r>
              <a:rPr lang="pt-BR" smtClean="0"/>
              <a:t>nước.</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89922"/>
                                        </p:tgtEl>
                                        <p:attrNameLst>
                                          <p:attrName>style.visibility</p:attrName>
                                        </p:attrNameLst>
                                      </p:cBhvr>
                                      <p:to>
                                        <p:strVal val="visible"/>
                                      </p:to>
                                    </p:set>
                                    <p:anim calcmode="lin" valueType="num">
                                      <p:cBhvr>
                                        <p:cTn id="7" dur="500" fill="hold"/>
                                        <p:tgtEl>
                                          <p:spTgt spid="1489922"/>
                                        </p:tgtEl>
                                        <p:attrNameLst>
                                          <p:attrName>ppt_w</p:attrName>
                                        </p:attrNameLst>
                                      </p:cBhvr>
                                      <p:tavLst>
                                        <p:tav tm="0">
                                          <p:val>
                                            <p:fltVal val="0"/>
                                          </p:val>
                                        </p:tav>
                                        <p:tav tm="100000">
                                          <p:val>
                                            <p:strVal val="#ppt_w"/>
                                          </p:val>
                                        </p:tav>
                                      </p:tavLst>
                                    </p:anim>
                                    <p:anim calcmode="lin" valueType="num">
                                      <p:cBhvr>
                                        <p:cTn id="8" dur="500" fill="hold"/>
                                        <p:tgtEl>
                                          <p:spTgt spid="1489922"/>
                                        </p:tgtEl>
                                        <p:attrNameLst>
                                          <p:attrName>ppt_h</p:attrName>
                                        </p:attrNameLst>
                                      </p:cBhvr>
                                      <p:tavLst>
                                        <p:tav tm="0">
                                          <p:val>
                                            <p:fltVal val="0"/>
                                          </p:val>
                                        </p:tav>
                                        <p:tav tm="100000">
                                          <p:val>
                                            <p:strVal val="#ppt_h"/>
                                          </p:val>
                                        </p:tav>
                                      </p:tavLst>
                                    </p:anim>
                                    <p:anim calcmode="lin" valueType="num">
                                      <p:cBhvr>
                                        <p:cTn id="9" dur="500" fill="hold"/>
                                        <p:tgtEl>
                                          <p:spTgt spid="1489922"/>
                                        </p:tgtEl>
                                        <p:attrNameLst>
                                          <p:attrName>style.rotation</p:attrName>
                                        </p:attrNameLst>
                                      </p:cBhvr>
                                      <p:tavLst>
                                        <p:tav tm="0">
                                          <p:val>
                                            <p:fltVal val="360"/>
                                          </p:val>
                                        </p:tav>
                                        <p:tav tm="100000">
                                          <p:val>
                                            <p:fltVal val="0"/>
                                          </p:val>
                                        </p:tav>
                                      </p:tavLst>
                                    </p:anim>
                                    <p:animEffect transition="in" filter="fade">
                                      <p:cBhvr>
                                        <p:cTn id="10" dur="500"/>
                                        <p:tgtEl>
                                          <p:spTgt spid="1489922"/>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89923">
                                            <p:txEl>
                                              <p:pRg st="0" end="0"/>
                                            </p:txEl>
                                          </p:spTgt>
                                        </p:tgtEl>
                                        <p:attrNameLst>
                                          <p:attrName>style.visibility</p:attrName>
                                        </p:attrNameLst>
                                      </p:cBhvr>
                                      <p:to>
                                        <p:strVal val="visible"/>
                                      </p:to>
                                    </p:set>
                                    <p:anim calcmode="lin" valueType="num">
                                      <p:cBhvr>
                                        <p:cTn id="15" dur="500" fill="hold"/>
                                        <p:tgtEl>
                                          <p:spTgt spid="148992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89923">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89923">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8992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489923">
                                            <p:txEl>
                                              <p:pRg st="1" end="1"/>
                                            </p:txEl>
                                          </p:spTgt>
                                        </p:tgtEl>
                                        <p:attrNameLst>
                                          <p:attrName>style.visibility</p:attrName>
                                        </p:attrNameLst>
                                      </p:cBhvr>
                                      <p:to>
                                        <p:strVal val="visible"/>
                                      </p:to>
                                    </p:set>
                                    <p:anim calcmode="lin" valueType="num">
                                      <p:cBhvr>
                                        <p:cTn id="23" dur="500" fill="hold"/>
                                        <p:tgtEl>
                                          <p:spTgt spid="148992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489923">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489923">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48992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489923">
                                            <p:txEl>
                                              <p:pRg st="2" end="2"/>
                                            </p:txEl>
                                          </p:spTgt>
                                        </p:tgtEl>
                                        <p:attrNameLst>
                                          <p:attrName>style.visibility</p:attrName>
                                        </p:attrNameLst>
                                      </p:cBhvr>
                                      <p:to>
                                        <p:strVal val="visible"/>
                                      </p:to>
                                    </p:set>
                                    <p:anim calcmode="lin" valueType="num">
                                      <p:cBhvr>
                                        <p:cTn id="31" dur="500" fill="hold"/>
                                        <p:tgtEl>
                                          <p:spTgt spid="1489923">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489923">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489923">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4899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9922" grpId="0"/>
      <p:bldP spid="148992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189850F2-3352-4B14-8EE3-769E40F3B463}" type="slidenum">
              <a:rPr lang="en-US"/>
              <a:pPr algn="l">
                <a:defRPr/>
              </a:pPr>
              <a:t>4</a:t>
            </a:fld>
            <a:endParaRPr lang="en-US"/>
          </a:p>
        </p:txBody>
      </p:sp>
      <p:sp>
        <p:nvSpPr>
          <p:cNvPr id="1483778" name="Rectangle 2"/>
          <p:cNvSpPr>
            <a:spLocks noGrp="1" noChangeArrowheads="1"/>
          </p:cNvSpPr>
          <p:nvPr>
            <p:ph type="title"/>
          </p:nvPr>
        </p:nvSpPr>
        <p:spPr>
          <a:xfrm>
            <a:off x="457200" y="152400"/>
            <a:ext cx="8229600" cy="792163"/>
          </a:xfrm>
        </p:spPr>
        <p:txBody>
          <a:bodyPr/>
          <a:lstStyle/>
          <a:p>
            <a:pPr eaLnBrk="1" hangingPunct="1"/>
            <a:r>
              <a:rPr lang="en-US" b="1" smtClean="0">
                <a:solidFill>
                  <a:srgbClr val="3333FF"/>
                </a:solidFill>
              </a:rPr>
              <a:t>1.1. Khái niệm về định biên </a:t>
            </a:r>
            <a:endParaRPr lang="en-US" smtClean="0">
              <a:solidFill>
                <a:srgbClr val="3333FF"/>
              </a:solidFill>
            </a:endParaRPr>
          </a:p>
        </p:txBody>
      </p:sp>
      <p:sp>
        <p:nvSpPr>
          <p:cNvPr id="1483779" name="Rectangle 3"/>
          <p:cNvSpPr>
            <a:spLocks noGrp="1" noChangeArrowheads="1"/>
          </p:cNvSpPr>
          <p:nvPr>
            <p:ph type="body" idx="1"/>
          </p:nvPr>
        </p:nvSpPr>
        <p:spPr>
          <a:xfrm>
            <a:off x="228600" y="1447800"/>
            <a:ext cx="8788400" cy="5029200"/>
          </a:xfrm>
        </p:spPr>
        <p:txBody>
          <a:bodyPr/>
          <a:lstStyle/>
          <a:p>
            <a:pPr eaLnBrk="1" hangingPunct="1"/>
            <a:r>
              <a:rPr lang="en-US" sz="3600" b="1" smtClean="0">
                <a:solidFill>
                  <a:srgbClr val="FF0000"/>
                </a:solidFill>
              </a:rPr>
              <a:t>Định biên</a:t>
            </a:r>
            <a:r>
              <a:rPr lang="en-US" sz="3600" smtClean="0"/>
              <a:t>: là xác định nguồn nhân lực và cơ cấu nguồn nhân lực </a:t>
            </a:r>
            <a:r>
              <a:rPr lang="en-US" sz="3600" i="1" smtClean="0"/>
              <a:t>(số lượng, chất lượng nhân lực) </a:t>
            </a:r>
            <a:r>
              <a:rPr lang="en-US" sz="3600" smtClean="0"/>
              <a:t>cần cho một tổ chức hoạt động đạt hiệu quả cao nhất.</a:t>
            </a:r>
          </a:p>
          <a:p>
            <a:r>
              <a:rPr lang="pt-BR" sz="3600" smtClean="0"/>
              <a:t>Xác định định biên là quá trình nhằm bảo đảm có đủ số lượng và</a:t>
            </a:r>
            <a:r>
              <a:rPr lang="en-US" sz="3600" smtClean="0"/>
              <a:t> </a:t>
            </a:r>
            <a:r>
              <a:rPr lang="pt-BR" sz="3600" smtClean="0"/>
              <a:t>chủng loại nhân lực cần thiết cho tổ chức nhằm giúp tổ chức đạt được mục tiêu. </a:t>
            </a:r>
            <a:endParaRPr lang="en-US" sz="3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83778"/>
                                        </p:tgtEl>
                                        <p:attrNameLst>
                                          <p:attrName>style.visibility</p:attrName>
                                        </p:attrNameLst>
                                      </p:cBhvr>
                                      <p:to>
                                        <p:strVal val="visible"/>
                                      </p:to>
                                    </p:set>
                                    <p:anim calcmode="lin" valueType="num">
                                      <p:cBhvr>
                                        <p:cTn id="7" dur="500" fill="hold"/>
                                        <p:tgtEl>
                                          <p:spTgt spid="1483778"/>
                                        </p:tgtEl>
                                        <p:attrNameLst>
                                          <p:attrName>ppt_w</p:attrName>
                                        </p:attrNameLst>
                                      </p:cBhvr>
                                      <p:tavLst>
                                        <p:tav tm="0">
                                          <p:val>
                                            <p:fltVal val="0"/>
                                          </p:val>
                                        </p:tav>
                                        <p:tav tm="100000">
                                          <p:val>
                                            <p:strVal val="#ppt_w"/>
                                          </p:val>
                                        </p:tav>
                                      </p:tavLst>
                                    </p:anim>
                                    <p:anim calcmode="lin" valueType="num">
                                      <p:cBhvr>
                                        <p:cTn id="8" dur="500" fill="hold"/>
                                        <p:tgtEl>
                                          <p:spTgt spid="1483778"/>
                                        </p:tgtEl>
                                        <p:attrNameLst>
                                          <p:attrName>ppt_h</p:attrName>
                                        </p:attrNameLst>
                                      </p:cBhvr>
                                      <p:tavLst>
                                        <p:tav tm="0">
                                          <p:val>
                                            <p:fltVal val="0"/>
                                          </p:val>
                                        </p:tav>
                                        <p:tav tm="100000">
                                          <p:val>
                                            <p:strVal val="#ppt_h"/>
                                          </p:val>
                                        </p:tav>
                                      </p:tavLst>
                                    </p:anim>
                                    <p:anim calcmode="lin" valueType="num">
                                      <p:cBhvr>
                                        <p:cTn id="9" dur="500" fill="hold"/>
                                        <p:tgtEl>
                                          <p:spTgt spid="1483778"/>
                                        </p:tgtEl>
                                        <p:attrNameLst>
                                          <p:attrName>style.rotation</p:attrName>
                                        </p:attrNameLst>
                                      </p:cBhvr>
                                      <p:tavLst>
                                        <p:tav tm="0">
                                          <p:val>
                                            <p:fltVal val="360"/>
                                          </p:val>
                                        </p:tav>
                                        <p:tav tm="100000">
                                          <p:val>
                                            <p:fltVal val="0"/>
                                          </p:val>
                                        </p:tav>
                                      </p:tavLst>
                                    </p:anim>
                                    <p:animEffect transition="in" filter="fade">
                                      <p:cBhvr>
                                        <p:cTn id="10" dur="500"/>
                                        <p:tgtEl>
                                          <p:spTgt spid="1483778"/>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83779">
                                            <p:txEl>
                                              <p:pRg st="0" end="0"/>
                                            </p:txEl>
                                          </p:spTgt>
                                        </p:tgtEl>
                                        <p:attrNameLst>
                                          <p:attrName>style.visibility</p:attrName>
                                        </p:attrNameLst>
                                      </p:cBhvr>
                                      <p:to>
                                        <p:strVal val="visible"/>
                                      </p:to>
                                    </p:set>
                                    <p:anim calcmode="lin" valueType="num">
                                      <p:cBhvr>
                                        <p:cTn id="15" dur="500" fill="hold"/>
                                        <p:tgtEl>
                                          <p:spTgt spid="148377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83779">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83779">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8377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483779">
                                            <p:txEl>
                                              <p:pRg st="1" end="1"/>
                                            </p:txEl>
                                          </p:spTgt>
                                        </p:tgtEl>
                                        <p:attrNameLst>
                                          <p:attrName>style.visibility</p:attrName>
                                        </p:attrNameLst>
                                      </p:cBhvr>
                                      <p:to>
                                        <p:strVal val="visible"/>
                                      </p:to>
                                    </p:set>
                                    <p:anim calcmode="lin" valueType="num">
                                      <p:cBhvr>
                                        <p:cTn id="23" dur="500" fill="hold"/>
                                        <p:tgtEl>
                                          <p:spTgt spid="1483779">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483779">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483779">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4837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3778" grpId="0"/>
      <p:bldP spid="1483779"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B68AC23F-1544-495F-9650-AF7DEC7C6BED}" type="slidenum">
              <a:rPr lang="en-US"/>
              <a:pPr algn="l">
                <a:defRPr/>
              </a:pPr>
              <a:t>40</a:t>
            </a:fld>
            <a:endParaRPr lang="en-US"/>
          </a:p>
        </p:txBody>
      </p:sp>
      <p:sp>
        <p:nvSpPr>
          <p:cNvPr id="1489922" name="Rectangle 2"/>
          <p:cNvSpPr>
            <a:spLocks noGrp="1" noChangeArrowheads="1"/>
          </p:cNvSpPr>
          <p:nvPr>
            <p:ph type="title"/>
          </p:nvPr>
        </p:nvSpPr>
        <p:spPr>
          <a:xfrm>
            <a:off x="357188" y="184150"/>
            <a:ext cx="8559800" cy="806450"/>
          </a:xfrm>
        </p:spPr>
        <p:txBody>
          <a:bodyPr/>
          <a:lstStyle/>
          <a:p>
            <a:pPr marL="609600" indent="-609600" eaLnBrk="1" hangingPunct="1"/>
            <a:r>
              <a:rPr lang="en-US" smtClean="0">
                <a:solidFill>
                  <a:srgbClr val="FF0000"/>
                </a:solidFill>
              </a:rPr>
              <a:t>Nguyên tắc pháp luật</a:t>
            </a:r>
          </a:p>
        </p:txBody>
      </p:sp>
      <p:sp>
        <p:nvSpPr>
          <p:cNvPr id="1489923" name="Rectangle 3"/>
          <p:cNvSpPr>
            <a:spLocks noGrp="1" noChangeArrowheads="1"/>
          </p:cNvSpPr>
          <p:nvPr>
            <p:ph type="body" idx="1"/>
          </p:nvPr>
        </p:nvSpPr>
        <p:spPr>
          <a:xfrm>
            <a:off x="304800" y="1295400"/>
            <a:ext cx="8496300" cy="5181600"/>
          </a:xfrm>
        </p:spPr>
        <p:txBody>
          <a:bodyPr/>
          <a:lstStyle/>
          <a:p>
            <a:r>
              <a:rPr lang="pt-BR" i="1" smtClean="0"/>
              <a:t>Ví dụ 1: </a:t>
            </a:r>
            <a:r>
              <a:rPr lang="pt-BR" smtClean="0"/>
              <a:t>Trong Hiến pháp, không quy định số Phó Thủ tướng, số Bộ</a:t>
            </a:r>
            <a:r>
              <a:rPr lang="en-US" smtClean="0"/>
              <a:t> </a:t>
            </a:r>
            <a:r>
              <a:rPr lang="pt-BR" smtClean="0"/>
              <a:t>trưởng nhưng Nghị quyết của Quốc hội chỉ đồng ý có 5 Phó Thủ tướng, 22</a:t>
            </a:r>
            <a:r>
              <a:rPr lang="en-US" smtClean="0"/>
              <a:t> </a:t>
            </a:r>
            <a:r>
              <a:rPr lang="pt-BR" smtClean="0"/>
              <a:t>Bộ trưởng thì Chính phủ phải tuân thủ trong việc xác định nhân sự cho cơ cấu đó. </a:t>
            </a:r>
          </a:p>
          <a:p>
            <a:r>
              <a:rPr lang="pt-BR" smtClean="0"/>
              <a:t>Nếu Luật Tổ chức Chính phủ quy định cụ thể số lượng Bộ (Luật</a:t>
            </a:r>
            <a:r>
              <a:rPr lang="en-US" smtClean="0"/>
              <a:t> </a:t>
            </a:r>
            <a:r>
              <a:rPr lang="pt-BR" smtClean="0"/>
              <a:t>2001) thì không thể có số Bộ trưởng lớn hơn số lượng Bộ đã quy định trong luật. Muốn thay đổi (tách, nhập) phải sửa đổi luật.</a:t>
            </a:r>
            <a:endParaRPr lang="en-US" smtClean="0"/>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89922"/>
                                        </p:tgtEl>
                                        <p:attrNameLst>
                                          <p:attrName>style.visibility</p:attrName>
                                        </p:attrNameLst>
                                      </p:cBhvr>
                                      <p:to>
                                        <p:strVal val="visible"/>
                                      </p:to>
                                    </p:set>
                                    <p:anim calcmode="lin" valueType="num">
                                      <p:cBhvr>
                                        <p:cTn id="7" dur="500" fill="hold"/>
                                        <p:tgtEl>
                                          <p:spTgt spid="1489922"/>
                                        </p:tgtEl>
                                        <p:attrNameLst>
                                          <p:attrName>ppt_w</p:attrName>
                                        </p:attrNameLst>
                                      </p:cBhvr>
                                      <p:tavLst>
                                        <p:tav tm="0">
                                          <p:val>
                                            <p:fltVal val="0"/>
                                          </p:val>
                                        </p:tav>
                                        <p:tav tm="100000">
                                          <p:val>
                                            <p:strVal val="#ppt_w"/>
                                          </p:val>
                                        </p:tav>
                                      </p:tavLst>
                                    </p:anim>
                                    <p:anim calcmode="lin" valueType="num">
                                      <p:cBhvr>
                                        <p:cTn id="8" dur="500" fill="hold"/>
                                        <p:tgtEl>
                                          <p:spTgt spid="1489922"/>
                                        </p:tgtEl>
                                        <p:attrNameLst>
                                          <p:attrName>ppt_h</p:attrName>
                                        </p:attrNameLst>
                                      </p:cBhvr>
                                      <p:tavLst>
                                        <p:tav tm="0">
                                          <p:val>
                                            <p:fltVal val="0"/>
                                          </p:val>
                                        </p:tav>
                                        <p:tav tm="100000">
                                          <p:val>
                                            <p:strVal val="#ppt_h"/>
                                          </p:val>
                                        </p:tav>
                                      </p:tavLst>
                                    </p:anim>
                                    <p:anim calcmode="lin" valueType="num">
                                      <p:cBhvr>
                                        <p:cTn id="9" dur="500" fill="hold"/>
                                        <p:tgtEl>
                                          <p:spTgt spid="1489922"/>
                                        </p:tgtEl>
                                        <p:attrNameLst>
                                          <p:attrName>style.rotation</p:attrName>
                                        </p:attrNameLst>
                                      </p:cBhvr>
                                      <p:tavLst>
                                        <p:tav tm="0">
                                          <p:val>
                                            <p:fltVal val="360"/>
                                          </p:val>
                                        </p:tav>
                                        <p:tav tm="100000">
                                          <p:val>
                                            <p:fltVal val="0"/>
                                          </p:val>
                                        </p:tav>
                                      </p:tavLst>
                                    </p:anim>
                                    <p:animEffect transition="in" filter="fade">
                                      <p:cBhvr>
                                        <p:cTn id="10" dur="500"/>
                                        <p:tgtEl>
                                          <p:spTgt spid="1489922"/>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89923">
                                            <p:txEl>
                                              <p:pRg st="0" end="0"/>
                                            </p:txEl>
                                          </p:spTgt>
                                        </p:tgtEl>
                                        <p:attrNameLst>
                                          <p:attrName>style.visibility</p:attrName>
                                        </p:attrNameLst>
                                      </p:cBhvr>
                                      <p:to>
                                        <p:strVal val="visible"/>
                                      </p:to>
                                    </p:set>
                                    <p:anim calcmode="lin" valueType="num">
                                      <p:cBhvr>
                                        <p:cTn id="15" dur="500" fill="hold"/>
                                        <p:tgtEl>
                                          <p:spTgt spid="148992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89923">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89923">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8992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489923">
                                            <p:txEl>
                                              <p:pRg st="1" end="1"/>
                                            </p:txEl>
                                          </p:spTgt>
                                        </p:tgtEl>
                                        <p:attrNameLst>
                                          <p:attrName>style.visibility</p:attrName>
                                        </p:attrNameLst>
                                      </p:cBhvr>
                                      <p:to>
                                        <p:strVal val="visible"/>
                                      </p:to>
                                    </p:set>
                                    <p:anim calcmode="lin" valueType="num">
                                      <p:cBhvr>
                                        <p:cTn id="23" dur="500" fill="hold"/>
                                        <p:tgtEl>
                                          <p:spTgt spid="148992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489923">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489923">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4899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9922" grpId="0"/>
      <p:bldP spid="1489923"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2D31C843-6961-416E-85BA-772389788EB0}" type="slidenum">
              <a:rPr lang="en-US"/>
              <a:pPr algn="l">
                <a:defRPr/>
              </a:pPr>
              <a:t>41</a:t>
            </a:fld>
            <a:endParaRPr lang="en-US"/>
          </a:p>
        </p:txBody>
      </p:sp>
      <p:sp>
        <p:nvSpPr>
          <p:cNvPr id="1489922" name="Rectangle 2"/>
          <p:cNvSpPr>
            <a:spLocks noGrp="1" noChangeArrowheads="1"/>
          </p:cNvSpPr>
          <p:nvPr>
            <p:ph type="title"/>
          </p:nvPr>
        </p:nvSpPr>
        <p:spPr>
          <a:xfrm>
            <a:off x="357188" y="184150"/>
            <a:ext cx="8559800" cy="806450"/>
          </a:xfrm>
        </p:spPr>
        <p:txBody>
          <a:bodyPr/>
          <a:lstStyle/>
          <a:p>
            <a:pPr marL="609600" indent="-609600" eaLnBrk="1" hangingPunct="1"/>
            <a:r>
              <a:rPr lang="en-US" smtClean="0">
                <a:solidFill>
                  <a:srgbClr val="FF0000"/>
                </a:solidFill>
              </a:rPr>
              <a:t>Nguyên tắc pháp luật</a:t>
            </a:r>
          </a:p>
        </p:txBody>
      </p:sp>
      <p:sp>
        <p:nvSpPr>
          <p:cNvPr id="1489923" name="Rectangle 3"/>
          <p:cNvSpPr>
            <a:spLocks noGrp="1" noChangeArrowheads="1"/>
          </p:cNvSpPr>
          <p:nvPr>
            <p:ph type="body" idx="1"/>
          </p:nvPr>
        </p:nvSpPr>
        <p:spPr>
          <a:xfrm>
            <a:off x="304800" y="1295400"/>
            <a:ext cx="8496300" cy="5181600"/>
          </a:xfrm>
        </p:spPr>
        <p:txBody>
          <a:bodyPr/>
          <a:lstStyle/>
          <a:p>
            <a:r>
              <a:rPr lang="pt-BR" i="1" smtClean="0"/>
              <a:t>Ví dụ 2: </a:t>
            </a:r>
            <a:r>
              <a:rPr lang="pt-BR" smtClean="0"/>
              <a:t>Nghị định 12/2001/NĐ-CP quy định số lượng đầu mối của Phòng (và gắn liền với số lượng đó là định biên số Trưởng phòng) từ 8 – 10 đơn vị một huyện. </a:t>
            </a:r>
          </a:p>
          <a:p>
            <a:r>
              <a:rPr lang="pt-BR" smtClean="0"/>
              <a:t>Tất cả các huyện, tùy thuộc vào điều kiện cụ thể của mình để lựa chọn 8,9 hay 10 phòng, nhưng không vượt quá 10 phòng (11) hay định biên chức Trưởng phòng huyện không quá 10 người.</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89922"/>
                                        </p:tgtEl>
                                        <p:attrNameLst>
                                          <p:attrName>style.visibility</p:attrName>
                                        </p:attrNameLst>
                                      </p:cBhvr>
                                      <p:to>
                                        <p:strVal val="visible"/>
                                      </p:to>
                                    </p:set>
                                    <p:anim calcmode="lin" valueType="num">
                                      <p:cBhvr>
                                        <p:cTn id="7" dur="500" fill="hold"/>
                                        <p:tgtEl>
                                          <p:spTgt spid="1489922"/>
                                        </p:tgtEl>
                                        <p:attrNameLst>
                                          <p:attrName>ppt_w</p:attrName>
                                        </p:attrNameLst>
                                      </p:cBhvr>
                                      <p:tavLst>
                                        <p:tav tm="0">
                                          <p:val>
                                            <p:fltVal val="0"/>
                                          </p:val>
                                        </p:tav>
                                        <p:tav tm="100000">
                                          <p:val>
                                            <p:strVal val="#ppt_w"/>
                                          </p:val>
                                        </p:tav>
                                      </p:tavLst>
                                    </p:anim>
                                    <p:anim calcmode="lin" valueType="num">
                                      <p:cBhvr>
                                        <p:cTn id="8" dur="500" fill="hold"/>
                                        <p:tgtEl>
                                          <p:spTgt spid="1489922"/>
                                        </p:tgtEl>
                                        <p:attrNameLst>
                                          <p:attrName>ppt_h</p:attrName>
                                        </p:attrNameLst>
                                      </p:cBhvr>
                                      <p:tavLst>
                                        <p:tav tm="0">
                                          <p:val>
                                            <p:fltVal val="0"/>
                                          </p:val>
                                        </p:tav>
                                        <p:tav tm="100000">
                                          <p:val>
                                            <p:strVal val="#ppt_h"/>
                                          </p:val>
                                        </p:tav>
                                      </p:tavLst>
                                    </p:anim>
                                    <p:anim calcmode="lin" valueType="num">
                                      <p:cBhvr>
                                        <p:cTn id="9" dur="500" fill="hold"/>
                                        <p:tgtEl>
                                          <p:spTgt spid="1489922"/>
                                        </p:tgtEl>
                                        <p:attrNameLst>
                                          <p:attrName>style.rotation</p:attrName>
                                        </p:attrNameLst>
                                      </p:cBhvr>
                                      <p:tavLst>
                                        <p:tav tm="0">
                                          <p:val>
                                            <p:fltVal val="360"/>
                                          </p:val>
                                        </p:tav>
                                        <p:tav tm="100000">
                                          <p:val>
                                            <p:fltVal val="0"/>
                                          </p:val>
                                        </p:tav>
                                      </p:tavLst>
                                    </p:anim>
                                    <p:animEffect transition="in" filter="fade">
                                      <p:cBhvr>
                                        <p:cTn id="10" dur="500"/>
                                        <p:tgtEl>
                                          <p:spTgt spid="1489922"/>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89923">
                                            <p:txEl>
                                              <p:pRg st="0" end="0"/>
                                            </p:txEl>
                                          </p:spTgt>
                                        </p:tgtEl>
                                        <p:attrNameLst>
                                          <p:attrName>style.visibility</p:attrName>
                                        </p:attrNameLst>
                                      </p:cBhvr>
                                      <p:to>
                                        <p:strVal val="visible"/>
                                      </p:to>
                                    </p:set>
                                    <p:anim calcmode="lin" valueType="num">
                                      <p:cBhvr>
                                        <p:cTn id="15" dur="500" fill="hold"/>
                                        <p:tgtEl>
                                          <p:spTgt spid="148992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89923">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89923">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8992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489923">
                                            <p:txEl>
                                              <p:pRg st="1" end="1"/>
                                            </p:txEl>
                                          </p:spTgt>
                                        </p:tgtEl>
                                        <p:attrNameLst>
                                          <p:attrName>style.visibility</p:attrName>
                                        </p:attrNameLst>
                                      </p:cBhvr>
                                      <p:to>
                                        <p:strVal val="visible"/>
                                      </p:to>
                                    </p:set>
                                    <p:anim calcmode="lin" valueType="num">
                                      <p:cBhvr>
                                        <p:cTn id="23" dur="500" fill="hold"/>
                                        <p:tgtEl>
                                          <p:spTgt spid="148992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489923">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489923">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4899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9922" grpId="0"/>
      <p:bldP spid="1489923"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3BBAE1F4-E732-4789-AB3A-B2E9F451ED24}" type="slidenum">
              <a:rPr lang="en-US"/>
              <a:pPr algn="l">
                <a:defRPr/>
              </a:pPr>
              <a:t>42</a:t>
            </a:fld>
            <a:endParaRPr lang="en-US"/>
          </a:p>
        </p:txBody>
      </p:sp>
      <p:sp>
        <p:nvSpPr>
          <p:cNvPr id="1489922" name="Rectangle 2"/>
          <p:cNvSpPr>
            <a:spLocks noGrp="1" noChangeArrowheads="1"/>
          </p:cNvSpPr>
          <p:nvPr>
            <p:ph type="title"/>
          </p:nvPr>
        </p:nvSpPr>
        <p:spPr>
          <a:xfrm>
            <a:off x="357188" y="184150"/>
            <a:ext cx="8559800" cy="806450"/>
          </a:xfrm>
        </p:spPr>
        <p:txBody>
          <a:bodyPr/>
          <a:lstStyle/>
          <a:p>
            <a:pPr marL="609600" indent="-609600" eaLnBrk="1" hangingPunct="1"/>
            <a:r>
              <a:rPr lang="en-US" sz="4000" smtClean="0"/>
              <a:t>Nguyên tắc có việc mới cần người</a:t>
            </a:r>
          </a:p>
        </p:txBody>
      </p:sp>
      <p:sp>
        <p:nvSpPr>
          <p:cNvPr id="1489923" name="Rectangle 3"/>
          <p:cNvSpPr>
            <a:spLocks noGrp="1" noChangeArrowheads="1"/>
          </p:cNvSpPr>
          <p:nvPr>
            <p:ph type="body" idx="1"/>
          </p:nvPr>
        </p:nvSpPr>
        <p:spPr>
          <a:xfrm>
            <a:off x="304800" y="1295400"/>
            <a:ext cx="8496300" cy="5181600"/>
          </a:xfrm>
        </p:spPr>
        <p:txBody>
          <a:bodyPr/>
          <a:lstStyle/>
          <a:p>
            <a:pPr marL="609600" indent="-609600" eaLnBrk="1" hangingPunct="1">
              <a:buFont typeface="Wingdings" pitchFamily="2" charset="2"/>
              <a:buChar char="Ø"/>
            </a:pPr>
            <a:r>
              <a:rPr lang="pt-BR" smtClean="0"/>
              <a:t>Nếu có công việc mới mà không thể giao thêm cho một người nào đó trong tổ chức thì đòi hỏi phải có thêm “biên chế” để đảm nhận công việc.</a:t>
            </a:r>
          </a:p>
          <a:p>
            <a:pPr marL="609600" indent="-609600" eaLnBrk="1" hangingPunct="1">
              <a:buFont typeface="Wingdings" pitchFamily="2" charset="2"/>
              <a:buChar char="Ø"/>
            </a:pPr>
            <a:r>
              <a:rPr lang="pt-BR" smtClean="0"/>
              <a:t>Nếu một công việc trước đây chỉ do một hay hai người đảm nhận, nhưng do tính chất công việc, quy mô công việc mở rộng, gia tăng, nếu không bổ sung thêm người thì không thể hoàn thành nhiệm vụ. </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89922"/>
                                        </p:tgtEl>
                                        <p:attrNameLst>
                                          <p:attrName>style.visibility</p:attrName>
                                        </p:attrNameLst>
                                      </p:cBhvr>
                                      <p:to>
                                        <p:strVal val="visible"/>
                                      </p:to>
                                    </p:set>
                                    <p:anim calcmode="lin" valueType="num">
                                      <p:cBhvr>
                                        <p:cTn id="7" dur="500" fill="hold"/>
                                        <p:tgtEl>
                                          <p:spTgt spid="1489922"/>
                                        </p:tgtEl>
                                        <p:attrNameLst>
                                          <p:attrName>ppt_w</p:attrName>
                                        </p:attrNameLst>
                                      </p:cBhvr>
                                      <p:tavLst>
                                        <p:tav tm="0">
                                          <p:val>
                                            <p:fltVal val="0"/>
                                          </p:val>
                                        </p:tav>
                                        <p:tav tm="100000">
                                          <p:val>
                                            <p:strVal val="#ppt_w"/>
                                          </p:val>
                                        </p:tav>
                                      </p:tavLst>
                                    </p:anim>
                                    <p:anim calcmode="lin" valueType="num">
                                      <p:cBhvr>
                                        <p:cTn id="8" dur="500" fill="hold"/>
                                        <p:tgtEl>
                                          <p:spTgt spid="1489922"/>
                                        </p:tgtEl>
                                        <p:attrNameLst>
                                          <p:attrName>ppt_h</p:attrName>
                                        </p:attrNameLst>
                                      </p:cBhvr>
                                      <p:tavLst>
                                        <p:tav tm="0">
                                          <p:val>
                                            <p:fltVal val="0"/>
                                          </p:val>
                                        </p:tav>
                                        <p:tav tm="100000">
                                          <p:val>
                                            <p:strVal val="#ppt_h"/>
                                          </p:val>
                                        </p:tav>
                                      </p:tavLst>
                                    </p:anim>
                                    <p:anim calcmode="lin" valueType="num">
                                      <p:cBhvr>
                                        <p:cTn id="9" dur="500" fill="hold"/>
                                        <p:tgtEl>
                                          <p:spTgt spid="1489922"/>
                                        </p:tgtEl>
                                        <p:attrNameLst>
                                          <p:attrName>style.rotation</p:attrName>
                                        </p:attrNameLst>
                                      </p:cBhvr>
                                      <p:tavLst>
                                        <p:tav tm="0">
                                          <p:val>
                                            <p:fltVal val="360"/>
                                          </p:val>
                                        </p:tav>
                                        <p:tav tm="100000">
                                          <p:val>
                                            <p:fltVal val="0"/>
                                          </p:val>
                                        </p:tav>
                                      </p:tavLst>
                                    </p:anim>
                                    <p:animEffect transition="in" filter="fade">
                                      <p:cBhvr>
                                        <p:cTn id="10" dur="500"/>
                                        <p:tgtEl>
                                          <p:spTgt spid="1489922"/>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89923">
                                            <p:txEl>
                                              <p:pRg st="0" end="0"/>
                                            </p:txEl>
                                          </p:spTgt>
                                        </p:tgtEl>
                                        <p:attrNameLst>
                                          <p:attrName>style.visibility</p:attrName>
                                        </p:attrNameLst>
                                      </p:cBhvr>
                                      <p:to>
                                        <p:strVal val="visible"/>
                                      </p:to>
                                    </p:set>
                                    <p:anim calcmode="lin" valueType="num">
                                      <p:cBhvr>
                                        <p:cTn id="15" dur="500" fill="hold"/>
                                        <p:tgtEl>
                                          <p:spTgt spid="148992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89923">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89923">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8992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489923">
                                            <p:txEl>
                                              <p:pRg st="1" end="1"/>
                                            </p:txEl>
                                          </p:spTgt>
                                        </p:tgtEl>
                                        <p:attrNameLst>
                                          <p:attrName>style.visibility</p:attrName>
                                        </p:attrNameLst>
                                      </p:cBhvr>
                                      <p:to>
                                        <p:strVal val="visible"/>
                                      </p:to>
                                    </p:set>
                                    <p:anim calcmode="lin" valueType="num">
                                      <p:cBhvr>
                                        <p:cTn id="23" dur="500" fill="hold"/>
                                        <p:tgtEl>
                                          <p:spTgt spid="148992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489923">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489923">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4899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9922" grpId="0"/>
      <p:bldP spid="1489923"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4AEB44DC-72C8-4863-AA64-807B9BF283B9}" type="slidenum">
              <a:rPr lang="en-US"/>
              <a:pPr algn="l">
                <a:defRPr/>
              </a:pPr>
              <a:t>43</a:t>
            </a:fld>
            <a:endParaRPr lang="en-US"/>
          </a:p>
        </p:txBody>
      </p:sp>
      <p:sp>
        <p:nvSpPr>
          <p:cNvPr id="1489922" name="Rectangle 2"/>
          <p:cNvSpPr>
            <a:spLocks noGrp="1" noChangeArrowheads="1"/>
          </p:cNvSpPr>
          <p:nvPr>
            <p:ph type="title"/>
          </p:nvPr>
        </p:nvSpPr>
        <p:spPr>
          <a:xfrm>
            <a:off x="357188" y="184150"/>
            <a:ext cx="8559800" cy="958850"/>
          </a:xfrm>
        </p:spPr>
        <p:txBody>
          <a:bodyPr/>
          <a:lstStyle/>
          <a:p>
            <a:pPr marL="609600" indent="-609600" eaLnBrk="1" hangingPunct="1"/>
            <a:r>
              <a:rPr lang="en-US" sz="4000" smtClean="0"/>
              <a:t>Nguyên tắc tương đồng thống nhất</a:t>
            </a:r>
          </a:p>
        </p:txBody>
      </p:sp>
      <p:sp>
        <p:nvSpPr>
          <p:cNvPr id="1489923" name="Rectangle 3"/>
          <p:cNvSpPr>
            <a:spLocks noGrp="1" noChangeArrowheads="1"/>
          </p:cNvSpPr>
          <p:nvPr>
            <p:ph type="body" idx="1"/>
          </p:nvPr>
        </p:nvSpPr>
        <p:spPr>
          <a:xfrm>
            <a:off x="304800" y="1066800"/>
            <a:ext cx="8496300" cy="5562600"/>
          </a:xfrm>
        </p:spPr>
        <p:txBody>
          <a:bodyPr/>
          <a:lstStyle/>
          <a:p>
            <a:pPr marL="609600" indent="-609600" eaLnBrk="1" hangingPunct="1">
              <a:buFont typeface="Wingdings" pitchFamily="2" charset="2"/>
              <a:buChar char="Ø"/>
            </a:pPr>
            <a:r>
              <a:rPr lang="en-US" smtClean="0"/>
              <a:t>Tính tương đồng thống nhất cho </a:t>
            </a:r>
            <a:r>
              <a:rPr lang="pt-BR" smtClean="0"/>
              <a:t>mỗi cấp hành chính (tỉnh) có nhiều tổ chức (63 tỉnh, 63 UBND tỉnh). </a:t>
            </a:r>
          </a:p>
          <a:p>
            <a:pPr marL="609600" indent="-609600" eaLnBrk="1" hangingPunct="1">
              <a:buFont typeface="Wingdings" pitchFamily="2" charset="2"/>
              <a:buChar char="Ø"/>
            </a:pPr>
            <a:r>
              <a:rPr lang="pt-BR" smtClean="0"/>
              <a:t>Về chức năng, NV, quyền hạn của UBND tỉnh được quy định thống nhất chung trong Luật Tổ chức HĐND và UBND. Do đó, định biên (tương đối) của các tỉnh có tính chất tương đồng nhau. </a:t>
            </a:r>
          </a:p>
          <a:p>
            <a:pPr marL="609600" indent="-609600" eaLnBrk="1" hangingPunct="1">
              <a:buFont typeface="Wingdings" pitchFamily="2" charset="2"/>
              <a:buChar char="Ø"/>
            </a:pPr>
            <a:r>
              <a:rPr lang="pt-BR" smtClean="0"/>
              <a:t>Ví dụ số lượng Sở (tương đương); số lượng Phó Chủ tịch tỉnh; số lượng biên chế.</a:t>
            </a:r>
            <a:endParaRPr lang="en-US" smtClean="0"/>
          </a:p>
          <a:p>
            <a:pPr marL="609600" indent="-609600" eaLnBrk="1" hangingPunct="1">
              <a:buFont typeface="Wingdings" pitchFamily="2" charset="2"/>
              <a:buChar char="Ø"/>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89922"/>
                                        </p:tgtEl>
                                        <p:attrNameLst>
                                          <p:attrName>style.visibility</p:attrName>
                                        </p:attrNameLst>
                                      </p:cBhvr>
                                      <p:to>
                                        <p:strVal val="visible"/>
                                      </p:to>
                                    </p:set>
                                    <p:anim calcmode="lin" valueType="num">
                                      <p:cBhvr>
                                        <p:cTn id="7" dur="500" fill="hold"/>
                                        <p:tgtEl>
                                          <p:spTgt spid="1489922"/>
                                        </p:tgtEl>
                                        <p:attrNameLst>
                                          <p:attrName>ppt_w</p:attrName>
                                        </p:attrNameLst>
                                      </p:cBhvr>
                                      <p:tavLst>
                                        <p:tav tm="0">
                                          <p:val>
                                            <p:fltVal val="0"/>
                                          </p:val>
                                        </p:tav>
                                        <p:tav tm="100000">
                                          <p:val>
                                            <p:strVal val="#ppt_w"/>
                                          </p:val>
                                        </p:tav>
                                      </p:tavLst>
                                    </p:anim>
                                    <p:anim calcmode="lin" valueType="num">
                                      <p:cBhvr>
                                        <p:cTn id="8" dur="500" fill="hold"/>
                                        <p:tgtEl>
                                          <p:spTgt spid="1489922"/>
                                        </p:tgtEl>
                                        <p:attrNameLst>
                                          <p:attrName>ppt_h</p:attrName>
                                        </p:attrNameLst>
                                      </p:cBhvr>
                                      <p:tavLst>
                                        <p:tav tm="0">
                                          <p:val>
                                            <p:fltVal val="0"/>
                                          </p:val>
                                        </p:tav>
                                        <p:tav tm="100000">
                                          <p:val>
                                            <p:strVal val="#ppt_h"/>
                                          </p:val>
                                        </p:tav>
                                      </p:tavLst>
                                    </p:anim>
                                    <p:anim calcmode="lin" valueType="num">
                                      <p:cBhvr>
                                        <p:cTn id="9" dur="500" fill="hold"/>
                                        <p:tgtEl>
                                          <p:spTgt spid="1489922"/>
                                        </p:tgtEl>
                                        <p:attrNameLst>
                                          <p:attrName>style.rotation</p:attrName>
                                        </p:attrNameLst>
                                      </p:cBhvr>
                                      <p:tavLst>
                                        <p:tav tm="0">
                                          <p:val>
                                            <p:fltVal val="360"/>
                                          </p:val>
                                        </p:tav>
                                        <p:tav tm="100000">
                                          <p:val>
                                            <p:fltVal val="0"/>
                                          </p:val>
                                        </p:tav>
                                      </p:tavLst>
                                    </p:anim>
                                    <p:animEffect transition="in" filter="fade">
                                      <p:cBhvr>
                                        <p:cTn id="10" dur="500"/>
                                        <p:tgtEl>
                                          <p:spTgt spid="1489922"/>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89923">
                                            <p:txEl>
                                              <p:pRg st="0" end="0"/>
                                            </p:txEl>
                                          </p:spTgt>
                                        </p:tgtEl>
                                        <p:attrNameLst>
                                          <p:attrName>style.visibility</p:attrName>
                                        </p:attrNameLst>
                                      </p:cBhvr>
                                      <p:to>
                                        <p:strVal val="visible"/>
                                      </p:to>
                                    </p:set>
                                    <p:anim calcmode="lin" valueType="num">
                                      <p:cBhvr>
                                        <p:cTn id="15" dur="500" fill="hold"/>
                                        <p:tgtEl>
                                          <p:spTgt spid="148992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89923">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89923">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8992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489923">
                                            <p:txEl>
                                              <p:pRg st="1" end="1"/>
                                            </p:txEl>
                                          </p:spTgt>
                                        </p:tgtEl>
                                        <p:attrNameLst>
                                          <p:attrName>style.visibility</p:attrName>
                                        </p:attrNameLst>
                                      </p:cBhvr>
                                      <p:to>
                                        <p:strVal val="visible"/>
                                      </p:to>
                                    </p:set>
                                    <p:anim calcmode="lin" valueType="num">
                                      <p:cBhvr>
                                        <p:cTn id="23" dur="500" fill="hold"/>
                                        <p:tgtEl>
                                          <p:spTgt spid="148992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489923">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489923">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48992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489923">
                                            <p:txEl>
                                              <p:pRg st="2" end="2"/>
                                            </p:txEl>
                                          </p:spTgt>
                                        </p:tgtEl>
                                        <p:attrNameLst>
                                          <p:attrName>style.visibility</p:attrName>
                                        </p:attrNameLst>
                                      </p:cBhvr>
                                      <p:to>
                                        <p:strVal val="visible"/>
                                      </p:to>
                                    </p:set>
                                    <p:anim calcmode="lin" valueType="num">
                                      <p:cBhvr>
                                        <p:cTn id="31" dur="500" fill="hold"/>
                                        <p:tgtEl>
                                          <p:spTgt spid="1489923">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489923">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489923">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4899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9922" grpId="0"/>
      <p:bldP spid="1489923" grpId="0" build="p"/>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F747EE6D-68D8-44B7-BE99-606EAA32B3D4}" type="slidenum">
              <a:rPr lang="en-US"/>
              <a:pPr algn="l">
                <a:defRPr/>
              </a:pPr>
              <a:t>44</a:t>
            </a:fld>
            <a:endParaRPr lang="en-US"/>
          </a:p>
        </p:txBody>
      </p:sp>
      <p:sp>
        <p:nvSpPr>
          <p:cNvPr id="1489922" name="Rectangle 2"/>
          <p:cNvSpPr>
            <a:spLocks noGrp="1" noChangeArrowheads="1"/>
          </p:cNvSpPr>
          <p:nvPr>
            <p:ph type="title"/>
          </p:nvPr>
        </p:nvSpPr>
        <p:spPr>
          <a:xfrm>
            <a:off x="357188" y="184150"/>
            <a:ext cx="8559800" cy="1187450"/>
          </a:xfrm>
        </p:spPr>
        <p:txBody>
          <a:bodyPr/>
          <a:lstStyle/>
          <a:p>
            <a:pPr marL="609600" indent="-609600" eaLnBrk="1" hangingPunct="1"/>
            <a:r>
              <a:rPr lang="en-US" smtClean="0"/>
              <a:t>Nguyên tắc có tính đến yếu tố đặc thù</a:t>
            </a:r>
          </a:p>
        </p:txBody>
      </p:sp>
      <p:sp>
        <p:nvSpPr>
          <p:cNvPr id="1489923" name="Rectangle 3"/>
          <p:cNvSpPr>
            <a:spLocks noGrp="1" noChangeArrowheads="1"/>
          </p:cNvSpPr>
          <p:nvPr>
            <p:ph type="body" idx="1"/>
          </p:nvPr>
        </p:nvSpPr>
        <p:spPr>
          <a:xfrm>
            <a:off x="304800" y="1600200"/>
            <a:ext cx="8496300" cy="4876800"/>
          </a:xfrm>
        </p:spPr>
        <p:txBody>
          <a:bodyPr/>
          <a:lstStyle/>
          <a:p>
            <a:pPr marL="609600" indent="-609600" eaLnBrk="1" hangingPunct="1">
              <a:buFont typeface="Wingdings" pitchFamily="2" charset="2"/>
              <a:buChar char="Ø"/>
            </a:pPr>
            <a:r>
              <a:rPr lang="pt-BR" smtClean="0"/>
              <a:t>Đây là nguyên tắc thể hiện đặc trưng của hoạt động quản lý hành chính nhà nước theo lãnh thổ. </a:t>
            </a:r>
          </a:p>
          <a:p>
            <a:pPr marL="609600" indent="-609600" eaLnBrk="1" hangingPunct="1">
              <a:buFont typeface="Wingdings" pitchFamily="2" charset="2"/>
              <a:buChar char="Ø"/>
            </a:pPr>
            <a:r>
              <a:rPr lang="pt-BR" smtClean="0"/>
              <a:t>Mỗi một vùng lãnh thổ có một nét đặc trưng riêng, đòi hỏi phải có người, có bộ phận đảm nhận nhiệm vụ quản lý đó. </a:t>
            </a:r>
          </a:p>
          <a:p>
            <a:pPr marL="609600" indent="-609600" eaLnBrk="1" hangingPunct="1">
              <a:buFont typeface="Wingdings" pitchFamily="2" charset="2"/>
              <a:buChar char="Ø"/>
            </a:pPr>
            <a:r>
              <a:rPr lang="pt-BR" smtClean="0"/>
              <a:t>Do đó, không thể máy móc, dập khuôn tỉnh nào cũng phải có Sở Thủy sản, Sở Ngoại vụ... </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89922"/>
                                        </p:tgtEl>
                                        <p:attrNameLst>
                                          <p:attrName>style.visibility</p:attrName>
                                        </p:attrNameLst>
                                      </p:cBhvr>
                                      <p:to>
                                        <p:strVal val="visible"/>
                                      </p:to>
                                    </p:set>
                                    <p:anim calcmode="lin" valueType="num">
                                      <p:cBhvr>
                                        <p:cTn id="7" dur="500" fill="hold"/>
                                        <p:tgtEl>
                                          <p:spTgt spid="1489922"/>
                                        </p:tgtEl>
                                        <p:attrNameLst>
                                          <p:attrName>ppt_w</p:attrName>
                                        </p:attrNameLst>
                                      </p:cBhvr>
                                      <p:tavLst>
                                        <p:tav tm="0">
                                          <p:val>
                                            <p:fltVal val="0"/>
                                          </p:val>
                                        </p:tav>
                                        <p:tav tm="100000">
                                          <p:val>
                                            <p:strVal val="#ppt_w"/>
                                          </p:val>
                                        </p:tav>
                                      </p:tavLst>
                                    </p:anim>
                                    <p:anim calcmode="lin" valueType="num">
                                      <p:cBhvr>
                                        <p:cTn id="8" dur="500" fill="hold"/>
                                        <p:tgtEl>
                                          <p:spTgt spid="1489922"/>
                                        </p:tgtEl>
                                        <p:attrNameLst>
                                          <p:attrName>ppt_h</p:attrName>
                                        </p:attrNameLst>
                                      </p:cBhvr>
                                      <p:tavLst>
                                        <p:tav tm="0">
                                          <p:val>
                                            <p:fltVal val="0"/>
                                          </p:val>
                                        </p:tav>
                                        <p:tav tm="100000">
                                          <p:val>
                                            <p:strVal val="#ppt_h"/>
                                          </p:val>
                                        </p:tav>
                                      </p:tavLst>
                                    </p:anim>
                                    <p:anim calcmode="lin" valueType="num">
                                      <p:cBhvr>
                                        <p:cTn id="9" dur="500" fill="hold"/>
                                        <p:tgtEl>
                                          <p:spTgt spid="1489922"/>
                                        </p:tgtEl>
                                        <p:attrNameLst>
                                          <p:attrName>style.rotation</p:attrName>
                                        </p:attrNameLst>
                                      </p:cBhvr>
                                      <p:tavLst>
                                        <p:tav tm="0">
                                          <p:val>
                                            <p:fltVal val="360"/>
                                          </p:val>
                                        </p:tav>
                                        <p:tav tm="100000">
                                          <p:val>
                                            <p:fltVal val="0"/>
                                          </p:val>
                                        </p:tav>
                                      </p:tavLst>
                                    </p:anim>
                                    <p:animEffect transition="in" filter="fade">
                                      <p:cBhvr>
                                        <p:cTn id="10" dur="500"/>
                                        <p:tgtEl>
                                          <p:spTgt spid="1489922"/>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89923">
                                            <p:txEl>
                                              <p:pRg st="0" end="0"/>
                                            </p:txEl>
                                          </p:spTgt>
                                        </p:tgtEl>
                                        <p:attrNameLst>
                                          <p:attrName>style.visibility</p:attrName>
                                        </p:attrNameLst>
                                      </p:cBhvr>
                                      <p:to>
                                        <p:strVal val="visible"/>
                                      </p:to>
                                    </p:set>
                                    <p:anim calcmode="lin" valueType="num">
                                      <p:cBhvr>
                                        <p:cTn id="15" dur="500" fill="hold"/>
                                        <p:tgtEl>
                                          <p:spTgt spid="148992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89923">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89923">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8992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489923">
                                            <p:txEl>
                                              <p:pRg st="1" end="1"/>
                                            </p:txEl>
                                          </p:spTgt>
                                        </p:tgtEl>
                                        <p:attrNameLst>
                                          <p:attrName>style.visibility</p:attrName>
                                        </p:attrNameLst>
                                      </p:cBhvr>
                                      <p:to>
                                        <p:strVal val="visible"/>
                                      </p:to>
                                    </p:set>
                                    <p:anim calcmode="lin" valueType="num">
                                      <p:cBhvr>
                                        <p:cTn id="23" dur="500" fill="hold"/>
                                        <p:tgtEl>
                                          <p:spTgt spid="148992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489923">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489923">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48992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489923">
                                            <p:txEl>
                                              <p:pRg st="2" end="2"/>
                                            </p:txEl>
                                          </p:spTgt>
                                        </p:tgtEl>
                                        <p:attrNameLst>
                                          <p:attrName>style.visibility</p:attrName>
                                        </p:attrNameLst>
                                      </p:cBhvr>
                                      <p:to>
                                        <p:strVal val="visible"/>
                                      </p:to>
                                    </p:set>
                                    <p:anim calcmode="lin" valueType="num">
                                      <p:cBhvr>
                                        <p:cTn id="31" dur="500" fill="hold"/>
                                        <p:tgtEl>
                                          <p:spTgt spid="1489923">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489923">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489923">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4899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9922" grpId="0"/>
      <p:bldP spid="1489923"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B0B6AAB4-0C6C-48A5-A708-D0AB60449BA2}" type="slidenum">
              <a:rPr lang="en-US"/>
              <a:pPr algn="l">
                <a:defRPr/>
              </a:pPr>
              <a:t>45</a:t>
            </a:fld>
            <a:endParaRPr lang="en-US"/>
          </a:p>
        </p:txBody>
      </p:sp>
      <p:sp>
        <p:nvSpPr>
          <p:cNvPr id="1489922" name="Rectangle 2"/>
          <p:cNvSpPr>
            <a:spLocks noGrp="1" noChangeArrowheads="1"/>
          </p:cNvSpPr>
          <p:nvPr>
            <p:ph type="title"/>
          </p:nvPr>
        </p:nvSpPr>
        <p:spPr>
          <a:xfrm>
            <a:off x="357188" y="184150"/>
            <a:ext cx="8559800" cy="882650"/>
          </a:xfrm>
        </p:spPr>
        <p:txBody>
          <a:bodyPr/>
          <a:lstStyle/>
          <a:p>
            <a:pPr marL="609600" indent="-609600" eaLnBrk="1" hangingPunct="1"/>
            <a:r>
              <a:rPr lang="en-US" sz="4800" smtClean="0"/>
              <a:t>Nguyên tắc khoa học</a:t>
            </a:r>
          </a:p>
        </p:txBody>
      </p:sp>
      <p:sp>
        <p:nvSpPr>
          <p:cNvPr id="1489923" name="Rectangle 3"/>
          <p:cNvSpPr>
            <a:spLocks noGrp="1" noChangeArrowheads="1"/>
          </p:cNvSpPr>
          <p:nvPr>
            <p:ph type="body" idx="1"/>
          </p:nvPr>
        </p:nvSpPr>
        <p:spPr>
          <a:xfrm>
            <a:off x="76200" y="1066800"/>
            <a:ext cx="9144000" cy="5791200"/>
          </a:xfrm>
        </p:spPr>
        <p:txBody>
          <a:bodyPr/>
          <a:lstStyle/>
          <a:p>
            <a:pPr marL="609600" indent="-609600" eaLnBrk="1" hangingPunct="1"/>
            <a:r>
              <a:rPr lang="pt-BR" smtClean="0"/>
              <a:t>Khi xác định định biên phải tuân thủ nguyên tắc khoa học về tổ chức.</a:t>
            </a:r>
          </a:p>
          <a:p>
            <a:pPr marL="609600" indent="-609600" eaLnBrk="1" hangingPunct="1"/>
            <a:r>
              <a:rPr lang="pt-BR" smtClean="0"/>
              <a:t>Xác định số lượng, cơ cấu nguồn nhân lực của tổ chức HCNN trong thiết kế tổ chức phải tuân thủ những nội dung của kế hoạch hóa nguồn nhân lực nói chung và nguồn nhân lực tổ chức HCNN.</a:t>
            </a:r>
          </a:p>
          <a:p>
            <a:pPr marL="609600" indent="-609600" eaLnBrk="1" hangingPunct="1"/>
            <a:r>
              <a:rPr lang="pt-BR" smtClean="0"/>
              <a:t>Vận dụng các quy luật khách quan để xác định nhu cầu nguồn nhân lực; khả năng đáp ứng nguồn nhân lực của quốc</a:t>
            </a:r>
            <a:r>
              <a:rPr lang="en-US" smtClean="0"/>
              <a:t> </a:t>
            </a:r>
            <a:r>
              <a:rPr lang="pt-BR" smtClean="0"/>
              <a:t>gia, khu vực, quốc tế. </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89922"/>
                                        </p:tgtEl>
                                        <p:attrNameLst>
                                          <p:attrName>style.visibility</p:attrName>
                                        </p:attrNameLst>
                                      </p:cBhvr>
                                      <p:to>
                                        <p:strVal val="visible"/>
                                      </p:to>
                                    </p:set>
                                    <p:anim calcmode="lin" valueType="num">
                                      <p:cBhvr>
                                        <p:cTn id="7" dur="500" fill="hold"/>
                                        <p:tgtEl>
                                          <p:spTgt spid="1489922"/>
                                        </p:tgtEl>
                                        <p:attrNameLst>
                                          <p:attrName>ppt_w</p:attrName>
                                        </p:attrNameLst>
                                      </p:cBhvr>
                                      <p:tavLst>
                                        <p:tav tm="0">
                                          <p:val>
                                            <p:fltVal val="0"/>
                                          </p:val>
                                        </p:tav>
                                        <p:tav tm="100000">
                                          <p:val>
                                            <p:strVal val="#ppt_w"/>
                                          </p:val>
                                        </p:tav>
                                      </p:tavLst>
                                    </p:anim>
                                    <p:anim calcmode="lin" valueType="num">
                                      <p:cBhvr>
                                        <p:cTn id="8" dur="500" fill="hold"/>
                                        <p:tgtEl>
                                          <p:spTgt spid="1489922"/>
                                        </p:tgtEl>
                                        <p:attrNameLst>
                                          <p:attrName>ppt_h</p:attrName>
                                        </p:attrNameLst>
                                      </p:cBhvr>
                                      <p:tavLst>
                                        <p:tav tm="0">
                                          <p:val>
                                            <p:fltVal val="0"/>
                                          </p:val>
                                        </p:tav>
                                        <p:tav tm="100000">
                                          <p:val>
                                            <p:strVal val="#ppt_h"/>
                                          </p:val>
                                        </p:tav>
                                      </p:tavLst>
                                    </p:anim>
                                    <p:anim calcmode="lin" valueType="num">
                                      <p:cBhvr>
                                        <p:cTn id="9" dur="500" fill="hold"/>
                                        <p:tgtEl>
                                          <p:spTgt spid="1489922"/>
                                        </p:tgtEl>
                                        <p:attrNameLst>
                                          <p:attrName>style.rotation</p:attrName>
                                        </p:attrNameLst>
                                      </p:cBhvr>
                                      <p:tavLst>
                                        <p:tav tm="0">
                                          <p:val>
                                            <p:fltVal val="360"/>
                                          </p:val>
                                        </p:tav>
                                        <p:tav tm="100000">
                                          <p:val>
                                            <p:fltVal val="0"/>
                                          </p:val>
                                        </p:tav>
                                      </p:tavLst>
                                    </p:anim>
                                    <p:animEffect transition="in" filter="fade">
                                      <p:cBhvr>
                                        <p:cTn id="10" dur="500"/>
                                        <p:tgtEl>
                                          <p:spTgt spid="1489922"/>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89923">
                                            <p:txEl>
                                              <p:pRg st="0" end="0"/>
                                            </p:txEl>
                                          </p:spTgt>
                                        </p:tgtEl>
                                        <p:attrNameLst>
                                          <p:attrName>style.visibility</p:attrName>
                                        </p:attrNameLst>
                                      </p:cBhvr>
                                      <p:to>
                                        <p:strVal val="visible"/>
                                      </p:to>
                                    </p:set>
                                    <p:anim calcmode="lin" valueType="num">
                                      <p:cBhvr>
                                        <p:cTn id="15" dur="500" fill="hold"/>
                                        <p:tgtEl>
                                          <p:spTgt spid="148992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89923">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89923">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8992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489923">
                                            <p:txEl>
                                              <p:pRg st="1" end="1"/>
                                            </p:txEl>
                                          </p:spTgt>
                                        </p:tgtEl>
                                        <p:attrNameLst>
                                          <p:attrName>style.visibility</p:attrName>
                                        </p:attrNameLst>
                                      </p:cBhvr>
                                      <p:to>
                                        <p:strVal val="visible"/>
                                      </p:to>
                                    </p:set>
                                    <p:anim calcmode="lin" valueType="num">
                                      <p:cBhvr>
                                        <p:cTn id="23" dur="500" fill="hold"/>
                                        <p:tgtEl>
                                          <p:spTgt spid="148992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489923">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489923">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48992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489923">
                                            <p:txEl>
                                              <p:pRg st="2" end="2"/>
                                            </p:txEl>
                                          </p:spTgt>
                                        </p:tgtEl>
                                        <p:attrNameLst>
                                          <p:attrName>style.visibility</p:attrName>
                                        </p:attrNameLst>
                                      </p:cBhvr>
                                      <p:to>
                                        <p:strVal val="visible"/>
                                      </p:to>
                                    </p:set>
                                    <p:anim calcmode="lin" valueType="num">
                                      <p:cBhvr>
                                        <p:cTn id="31" dur="500" fill="hold"/>
                                        <p:tgtEl>
                                          <p:spTgt spid="1489923">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489923">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489923">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4899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9922" grpId="0"/>
      <p:bldP spid="1489923" grpId="0" build="p"/>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1BFBEE60-6D44-4D53-9C5D-29F6F5DBF074}" type="slidenum">
              <a:rPr lang="en-US"/>
              <a:pPr algn="l">
                <a:defRPr/>
              </a:pPr>
              <a:t>46</a:t>
            </a:fld>
            <a:endParaRPr lang="en-US"/>
          </a:p>
        </p:txBody>
      </p:sp>
      <p:sp>
        <p:nvSpPr>
          <p:cNvPr id="509954" name="Rectangle 2"/>
          <p:cNvSpPr>
            <a:spLocks noGrp="1" noChangeArrowheads="1"/>
          </p:cNvSpPr>
          <p:nvPr>
            <p:ph type="title"/>
          </p:nvPr>
        </p:nvSpPr>
        <p:spPr>
          <a:xfrm>
            <a:off x="327025" y="234950"/>
            <a:ext cx="8435975" cy="984250"/>
          </a:xfrm>
        </p:spPr>
        <p:txBody>
          <a:bodyPr rtlCol="0">
            <a:normAutofit fontScale="90000"/>
          </a:bodyPr>
          <a:lstStyle/>
          <a:p>
            <a:pPr eaLnBrk="1" fontAlgn="auto" hangingPunct="1">
              <a:spcAft>
                <a:spcPts val="0"/>
              </a:spcAft>
              <a:defRPr/>
            </a:pPr>
            <a:r>
              <a:rPr lang="en-US" sz="4000" b="1" dirty="0" err="1" smtClean="0"/>
              <a:t>Chương</a:t>
            </a:r>
            <a:r>
              <a:rPr lang="en-US" sz="4000" b="1" dirty="0" smtClean="0"/>
              <a:t> 2: PHÂN TÍCH ĐỊNH BIÊN</a:t>
            </a:r>
            <a:endParaRPr lang="en-US" sz="4000" dirty="0" smtClean="0"/>
          </a:p>
        </p:txBody>
      </p:sp>
      <p:sp>
        <p:nvSpPr>
          <p:cNvPr id="509955" name="Rectangle 3"/>
          <p:cNvSpPr>
            <a:spLocks noGrp="1" noChangeArrowheads="1"/>
          </p:cNvSpPr>
          <p:nvPr>
            <p:ph type="body" idx="1"/>
          </p:nvPr>
        </p:nvSpPr>
        <p:spPr>
          <a:xfrm>
            <a:off x="355600" y="1371600"/>
            <a:ext cx="8623300" cy="5257800"/>
          </a:xfrm>
        </p:spPr>
        <p:txBody>
          <a:bodyPr/>
          <a:lstStyle/>
          <a:p>
            <a:pPr eaLnBrk="1" hangingPunct="1">
              <a:buFont typeface="Arial" charset="0"/>
              <a:buNone/>
            </a:pPr>
            <a:r>
              <a:rPr lang="en-US" sz="2800" b="1" smtClean="0"/>
              <a:t>2.1. Phân tích các yếu tố </a:t>
            </a:r>
            <a:r>
              <a:rPr lang="en-US" sz="2800" b="1" smtClean="0">
                <a:solidFill>
                  <a:srgbClr val="0000CC"/>
                </a:solidFill>
              </a:rPr>
              <a:t>ảnh hưởng đến định biên </a:t>
            </a:r>
          </a:p>
          <a:p>
            <a:pPr lvl="1" eaLnBrk="1" hangingPunct="1">
              <a:buFont typeface="Arial" charset="0"/>
              <a:buNone/>
            </a:pPr>
            <a:r>
              <a:rPr lang="en-US" sz="2400" b="1" i="1" smtClean="0"/>
              <a:t>2.1.1. </a:t>
            </a:r>
            <a:r>
              <a:rPr lang="en-US" sz="2400" b="1" i="1" smtClean="0">
                <a:solidFill>
                  <a:srgbClr val="0000CC"/>
                </a:solidFill>
              </a:rPr>
              <a:t>Các yếu tố ảnh hưởng đến định biên</a:t>
            </a:r>
            <a:r>
              <a:rPr lang="en-US" sz="2400" b="1" smtClean="0"/>
              <a:t> </a:t>
            </a:r>
          </a:p>
          <a:p>
            <a:pPr lvl="1" eaLnBrk="1" hangingPunct="1">
              <a:buFont typeface="Arial" charset="0"/>
              <a:buNone/>
            </a:pPr>
            <a:r>
              <a:rPr lang="en-US" sz="2400" b="1" smtClean="0"/>
              <a:t>2.1.2. </a:t>
            </a:r>
            <a:r>
              <a:rPr lang="en-US" sz="2400" b="1" i="1" smtClean="0"/>
              <a:t>Phân tích các yếu tố </a:t>
            </a:r>
            <a:r>
              <a:rPr lang="en-US" sz="2400" b="1" i="1" smtClean="0">
                <a:solidFill>
                  <a:srgbClr val="0000CC"/>
                </a:solidFill>
              </a:rPr>
              <a:t>ảnh hưởng </a:t>
            </a:r>
          </a:p>
          <a:p>
            <a:pPr eaLnBrk="1" hangingPunct="1">
              <a:buFont typeface="Arial" charset="0"/>
              <a:buNone/>
            </a:pPr>
            <a:r>
              <a:rPr lang="en-US" sz="2800" b="1" smtClean="0"/>
              <a:t>2.2. Phân tích các yếu tố cơ bản xác định định biên</a:t>
            </a:r>
            <a:endParaRPr lang="en-US" sz="2800" smtClean="0"/>
          </a:p>
          <a:p>
            <a:pPr lvl="1" eaLnBrk="1" hangingPunct="1">
              <a:buFont typeface="Arial" charset="0"/>
              <a:buNone/>
            </a:pPr>
            <a:r>
              <a:rPr lang="en-US" sz="2400" b="1" i="1" smtClean="0"/>
              <a:t>2.2.1. Phân tích xác định công việc của tổ chức</a:t>
            </a:r>
            <a:r>
              <a:rPr lang="en-US" sz="2400" i="1" smtClean="0"/>
              <a:t> </a:t>
            </a:r>
            <a:endParaRPr lang="en-US" sz="2400" b="1" i="1" smtClean="0"/>
          </a:p>
          <a:p>
            <a:pPr lvl="1" eaLnBrk="1" hangingPunct="1">
              <a:buFont typeface="Arial" charset="0"/>
              <a:buNone/>
            </a:pPr>
            <a:r>
              <a:rPr lang="en-US" sz="2400" b="1" i="1" smtClean="0"/>
              <a:t>2.2.2. Phân tích các thuộc tính của cơ cấu tổ chức</a:t>
            </a:r>
            <a:r>
              <a:rPr lang="en-US" sz="2400" i="1" smtClean="0"/>
              <a:t> </a:t>
            </a:r>
          </a:p>
          <a:p>
            <a:pPr lvl="1" eaLnBrk="1" hangingPunct="1">
              <a:buFont typeface="Arial" charset="0"/>
              <a:buNone/>
            </a:pPr>
            <a:r>
              <a:rPr lang="en-US" sz="2400" b="1" i="1" smtClean="0"/>
              <a:t>2.2.3. Phân tích cơ cấu nhân sự (số lượng nhân sự, chất lượng nhân sự)</a:t>
            </a:r>
            <a:endParaRPr lang="en-US" sz="2400" i="1" smtClean="0"/>
          </a:p>
          <a:p>
            <a:pPr eaLnBrk="1" hangingPunct="1">
              <a:buFont typeface="Arial" charset="0"/>
              <a:buNone/>
            </a:pPr>
            <a:r>
              <a:rPr lang="en-US" sz="2800" b="1" smtClean="0"/>
              <a:t>2.3. Phân tích các yếu tố tác động đến kết quả định biên</a:t>
            </a:r>
            <a:endParaRPr lang="en-US" sz="2800" smtClean="0"/>
          </a:p>
          <a:p>
            <a:pPr eaLnBrk="1" hangingPunct="1">
              <a:buFont typeface="Arial" charset="0"/>
              <a:buNone/>
            </a:pP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09954"/>
                                        </p:tgtEl>
                                        <p:attrNameLst>
                                          <p:attrName>style.visibility</p:attrName>
                                        </p:attrNameLst>
                                      </p:cBhvr>
                                      <p:to>
                                        <p:strVal val="visible"/>
                                      </p:to>
                                    </p:set>
                                    <p:anim calcmode="lin" valueType="num">
                                      <p:cBhvr>
                                        <p:cTn id="7" dur="500" fill="hold"/>
                                        <p:tgtEl>
                                          <p:spTgt spid="509954"/>
                                        </p:tgtEl>
                                        <p:attrNameLst>
                                          <p:attrName>ppt_w</p:attrName>
                                        </p:attrNameLst>
                                      </p:cBhvr>
                                      <p:tavLst>
                                        <p:tav tm="0">
                                          <p:val>
                                            <p:fltVal val="0"/>
                                          </p:val>
                                        </p:tav>
                                        <p:tav tm="100000">
                                          <p:val>
                                            <p:strVal val="#ppt_w"/>
                                          </p:val>
                                        </p:tav>
                                      </p:tavLst>
                                    </p:anim>
                                    <p:anim calcmode="lin" valueType="num">
                                      <p:cBhvr>
                                        <p:cTn id="8" dur="500" fill="hold"/>
                                        <p:tgtEl>
                                          <p:spTgt spid="509954"/>
                                        </p:tgtEl>
                                        <p:attrNameLst>
                                          <p:attrName>ppt_h</p:attrName>
                                        </p:attrNameLst>
                                      </p:cBhvr>
                                      <p:tavLst>
                                        <p:tav tm="0">
                                          <p:val>
                                            <p:fltVal val="0"/>
                                          </p:val>
                                        </p:tav>
                                        <p:tav tm="100000">
                                          <p:val>
                                            <p:strVal val="#ppt_h"/>
                                          </p:val>
                                        </p:tav>
                                      </p:tavLst>
                                    </p:anim>
                                    <p:anim calcmode="lin" valueType="num">
                                      <p:cBhvr>
                                        <p:cTn id="9" dur="500" fill="hold"/>
                                        <p:tgtEl>
                                          <p:spTgt spid="509954"/>
                                        </p:tgtEl>
                                        <p:attrNameLst>
                                          <p:attrName>style.rotation</p:attrName>
                                        </p:attrNameLst>
                                      </p:cBhvr>
                                      <p:tavLst>
                                        <p:tav tm="0">
                                          <p:val>
                                            <p:fltVal val="360"/>
                                          </p:val>
                                        </p:tav>
                                        <p:tav tm="100000">
                                          <p:val>
                                            <p:fltVal val="0"/>
                                          </p:val>
                                        </p:tav>
                                      </p:tavLst>
                                    </p:anim>
                                    <p:animEffect transition="in" filter="fade">
                                      <p:cBhvr>
                                        <p:cTn id="10" dur="500"/>
                                        <p:tgtEl>
                                          <p:spTgt spid="50995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09955">
                                            <p:txEl>
                                              <p:pRg st="0" end="0"/>
                                            </p:txEl>
                                          </p:spTgt>
                                        </p:tgtEl>
                                        <p:attrNameLst>
                                          <p:attrName>style.visibility</p:attrName>
                                        </p:attrNameLst>
                                      </p:cBhvr>
                                      <p:to>
                                        <p:strVal val="visible"/>
                                      </p:to>
                                    </p:set>
                                    <p:anim calcmode="lin" valueType="num">
                                      <p:cBhvr>
                                        <p:cTn id="15"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509955">
                                            <p:txEl>
                                              <p:pRg st="0" end="0"/>
                                            </p:txEl>
                                          </p:spTgt>
                                        </p:tgtEl>
                                      </p:cBhvr>
                                    </p:animEffect>
                                  </p:childTnLst>
                                </p:cTn>
                              </p:par>
                              <p:par>
                                <p:cTn id="19" presetID="49" presetClass="entr" presetSubtype="0" decel="100000" fill="hold" grpId="0" nodeType="withEffect">
                                  <p:stCondLst>
                                    <p:cond delay="0"/>
                                  </p:stCondLst>
                                  <p:iterate type="lt">
                                    <p:tmPct val="10000"/>
                                  </p:iterate>
                                  <p:childTnLst>
                                    <p:set>
                                      <p:cBhvr>
                                        <p:cTn id="20" dur="1" fill="hold">
                                          <p:stCondLst>
                                            <p:cond delay="0"/>
                                          </p:stCondLst>
                                        </p:cTn>
                                        <p:tgtEl>
                                          <p:spTgt spid="509955">
                                            <p:txEl>
                                              <p:pRg st="1" end="1"/>
                                            </p:txEl>
                                          </p:spTgt>
                                        </p:tgtEl>
                                        <p:attrNameLst>
                                          <p:attrName>style.visibility</p:attrName>
                                        </p:attrNameLst>
                                      </p:cBhvr>
                                      <p:to>
                                        <p:strVal val="visible"/>
                                      </p:to>
                                    </p:set>
                                    <p:anim calcmode="lin" valueType="num">
                                      <p:cBhvr>
                                        <p:cTn id="21" dur="500" fill="hold"/>
                                        <p:tgtEl>
                                          <p:spTgt spid="50995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509955">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509955">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509955">
                                            <p:txEl>
                                              <p:pRg st="1" end="1"/>
                                            </p:txEl>
                                          </p:spTgt>
                                        </p:tgtEl>
                                      </p:cBhvr>
                                    </p:animEffect>
                                  </p:childTnLst>
                                </p:cTn>
                              </p:par>
                              <p:par>
                                <p:cTn id="25" presetID="49" presetClass="entr" presetSubtype="0" decel="100000" fill="hold" grpId="0" nodeType="withEffect">
                                  <p:stCondLst>
                                    <p:cond delay="0"/>
                                  </p:stCondLst>
                                  <p:iterate type="lt">
                                    <p:tmPct val="10000"/>
                                  </p:iterate>
                                  <p:childTnLst>
                                    <p:set>
                                      <p:cBhvr>
                                        <p:cTn id="26" dur="1" fill="hold">
                                          <p:stCondLst>
                                            <p:cond delay="0"/>
                                          </p:stCondLst>
                                        </p:cTn>
                                        <p:tgtEl>
                                          <p:spTgt spid="509955">
                                            <p:txEl>
                                              <p:pRg st="2" end="2"/>
                                            </p:txEl>
                                          </p:spTgt>
                                        </p:tgtEl>
                                        <p:attrNameLst>
                                          <p:attrName>style.visibility</p:attrName>
                                        </p:attrNameLst>
                                      </p:cBhvr>
                                      <p:to>
                                        <p:strVal val="visible"/>
                                      </p:to>
                                    </p:set>
                                    <p:anim calcmode="lin" valueType="num">
                                      <p:cBhvr>
                                        <p:cTn id="27" dur="500" fill="hold"/>
                                        <p:tgtEl>
                                          <p:spTgt spid="509955">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509955">
                                            <p:txEl>
                                              <p:pRg st="2" end="2"/>
                                            </p:txEl>
                                          </p:spTgt>
                                        </p:tgtEl>
                                        <p:attrNameLst>
                                          <p:attrName>ppt_h</p:attrName>
                                        </p:attrNameLst>
                                      </p:cBhvr>
                                      <p:tavLst>
                                        <p:tav tm="0">
                                          <p:val>
                                            <p:fltVal val="0"/>
                                          </p:val>
                                        </p:tav>
                                        <p:tav tm="100000">
                                          <p:val>
                                            <p:strVal val="#ppt_h"/>
                                          </p:val>
                                        </p:tav>
                                      </p:tavLst>
                                    </p:anim>
                                    <p:anim calcmode="lin" valueType="num">
                                      <p:cBhvr>
                                        <p:cTn id="29" dur="500" fill="hold"/>
                                        <p:tgtEl>
                                          <p:spTgt spid="509955">
                                            <p:txEl>
                                              <p:pRg st="2" end="2"/>
                                            </p:txEl>
                                          </p:spTgt>
                                        </p:tgtEl>
                                        <p:attrNameLst>
                                          <p:attrName>style.rotation</p:attrName>
                                        </p:attrNameLst>
                                      </p:cBhvr>
                                      <p:tavLst>
                                        <p:tav tm="0">
                                          <p:val>
                                            <p:fltVal val="360"/>
                                          </p:val>
                                        </p:tav>
                                        <p:tav tm="100000">
                                          <p:val>
                                            <p:fltVal val="0"/>
                                          </p:val>
                                        </p:tav>
                                      </p:tavLst>
                                    </p:anim>
                                    <p:animEffect transition="in" filter="fade">
                                      <p:cBhvr>
                                        <p:cTn id="30" dur="500"/>
                                        <p:tgtEl>
                                          <p:spTgt spid="50995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9" presetClass="entr" presetSubtype="0" decel="100000" fill="hold" grpId="0" nodeType="clickEffect">
                                  <p:stCondLst>
                                    <p:cond delay="0"/>
                                  </p:stCondLst>
                                  <p:iterate type="lt">
                                    <p:tmPct val="10000"/>
                                  </p:iterate>
                                  <p:childTnLst>
                                    <p:set>
                                      <p:cBhvr>
                                        <p:cTn id="34" dur="1" fill="hold">
                                          <p:stCondLst>
                                            <p:cond delay="0"/>
                                          </p:stCondLst>
                                        </p:cTn>
                                        <p:tgtEl>
                                          <p:spTgt spid="509955">
                                            <p:txEl>
                                              <p:pRg st="3" end="3"/>
                                            </p:txEl>
                                          </p:spTgt>
                                        </p:tgtEl>
                                        <p:attrNameLst>
                                          <p:attrName>style.visibility</p:attrName>
                                        </p:attrNameLst>
                                      </p:cBhvr>
                                      <p:to>
                                        <p:strVal val="visible"/>
                                      </p:to>
                                    </p:set>
                                    <p:anim calcmode="lin" valueType="num">
                                      <p:cBhvr>
                                        <p:cTn id="35" dur="500" fill="hold"/>
                                        <p:tgtEl>
                                          <p:spTgt spid="509955">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509955">
                                            <p:txEl>
                                              <p:pRg st="3" end="3"/>
                                            </p:txEl>
                                          </p:spTgt>
                                        </p:tgtEl>
                                        <p:attrNameLst>
                                          <p:attrName>ppt_h</p:attrName>
                                        </p:attrNameLst>
                                      </p:cBhvr>
                                      <p:tavLst>
                                        <p:tav tm="0">
                                          <p:val>
                                            <p:fltVal val="0"/>
                                          </p:val>
                                        </p:tav>
                                        <p:tav tm="100000">
                                          <p:val>
                                            <p:strVal val="#ppt_h"/>
                                          </p:val>
                                        </p:tav>
                                      </p:tavLst>
                                    </p:anim>
                                    <p:anim calcmode="lin" valueType="num">
                                      <p:cBhvr>
                                        <p:cTn id="37" dur="500" fill="hold"/>
                                        <p:tgtEl>
                                          <p:spTgt spid="509955">
                                            <p:txEl>
                                              <p:pRg st="3" end="3"/>
                                            </p:txEl>
                                          </p:spTgt>
                                        </p:tgtEl>
                                        <p:attrNameLst>
                                          <p:attrName>style.rotation</p:attrName>
                                        </p:attrNameLst>
                                      </p:cBhvr>
                                      <p:tavLst>
                                        <p:tav tm="0">
                                          <p:val>
                                            <p:fltVal val="360"/>
                                          </p:val>
                                        </p:tav>
                                        <p:tav tm="100000">
                                          <p:val>
                                            <p:fltVal val="0"/>
                                          </p:val>
                                        </p:tav>
                                      </p:tavLst>
                                    </p:anim>
                                    <p:animEffect transition="in" filter="fade">
                                      <p:cBhvr>
                                        <p:cTn id="38" dur="500"/>
                                        <p:tgtEl>
                                          <p:spTgt spid="509955">
                                            <p:txEl>
                                              <p:pRg st="3" end="3"/>
                                            </p:txEl>
                                          </p:spTgt>
                                        </p:tgtEl>
                                      </p:cBhvr>
                                    </p:animEffect>
                                  </p:childTnLst>
                                </p:cTn>
                              </p:par>
                              <p:par>
                                <p:cTn id="39" presetID="49" presetClass="entr" presetSubtype="0" decel="100000" fill="hold" grpId="0" nodeType="withEffect">
                                  <p:stCondLst>
                                    <p:cond delay="0"/>
                                  </p:stCondLst>
                                  <p:iterate type="lt">
                                    <p:tmPct val="10000"/>
                                  </p:iterate>
                                  <p:childTnLst>
                                    <p:set>
                                      <p:cBhvr>
                                        <p:cTn id="40" dur="1" fill="hold">
                                          <p:stCondLst>
                                            <p:cond delay="0"/>
                                          </p:stCondLst>
                                        </p:cTn>
                                        <p:tgtEl>
                                          <p:spTgt spid="509955">
                                            <p:txEl>
                                              <p:pRg st="4" end="4"/>
                                            </p:txEl>
                                          </p:spTgt>
                                        </p:tgtEl>
                                        <p:attrNameLst>
                                          <p:attrName>style.visibility</p:attrName>
                                        </p:attrNameLst>
                                      </p:cBhvr>
                                      <p:to>
                                        <p:strVal val="visible"/>
                                      </p:to>
                                    </p:set>
                                    <p:anim calcmode="lin" valueType="num">
                                      <p:cBhvr>
                                        <p:cTn id="41" dur="500" fill="hold"/>
                                        <p:tgtEl>
                                          <p:spTgt spid="509955">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509955">
                                            <p:txEl>
                                              <p:pRg st="4" end="4"/>
                                            </p:txEl>
                                          </p:spTgt>
                                        </p:tgtEl>
                                        <p:attrNameLst>
                                          <p:attrName>ppt_h</p:attrName>
                                        </p:attrNameLst>
                                      </p:cBhvr>
                                      <p:tavLst>
                                        <p:tav tm="0">
                                          <p:val>
                                            <p:fltVal val="0"/>
                                          </p:val>
                                        </p:tav>
                                        <p:tav tm="100000">
                                          <p:val>
                                            <p:strVal val="#ppt_h"/>
                                          </p:val>
                                        </p:tav>
                                      </p:tavLst>
                                    </p:anim>
                                    <p:anim calcmode="lin" valueType="num">
                                      <p:cBhvr>
                                        <p:cTn id="43" dur="500" fill="hold"/>
                                        <p:tgtEl>
                                          <p:spTgt spid="509955">
                                            <p:txEl>
                                              <p:pRg st="4" end="4"/>
                                            </p:txEl>
                                          </p:spTgt>
                                        </p:tgtEl>
                                        <p:attrNameLst>
                                          <p:attrName>style.rotation</p:attrName>
                                        </p:attrNameLst>
                                      </p:cBhvr>
                                      <p:tavLst>
                                        <p:tav tm="0">
                                          <p:val>
                                            <p:fltVal val="360"/>
                                          </p:val>
                                        </p:tav>
                                        <p:tav tm="100000">
                                          <p:val>
                                            <p:fltVal val="0"/>
                                          </p:val>
                                        </p:tav>
                                      </p:tavLst>
                                    </p:anim>
                                    <p:animEffect transition="in" filter="fade">
                                      <p:cBhvr>
                                        <p:cTn id="44" dur="500"/>
                                        <p:tgtEl>
                                          <p:spTgt spid="509955">
                                            <p:txEl>
                                              <p:pRg st="4" end="4"/>
                                            </p:txEl>
                                          </p:spTgt>
                                        </p:tgtEl>
                                      </p:cBhvr>
                                    </p:animEffect>
                                  </p:childTnLst>
                                </p:cTn>
                              </p:par>
                              <p:par>
                                <p:cTn id="45" presetID="49" presetClass="entr" presetSubtype="0" decel="100000" fill="hold" grpId="0" nodeType="withEffect">
                                  <p:stCondLst>
                                    <p:cond delay="0"/>
                                  </p:stCondLst>
                                  <p:iterate type="lt">
                                    <p:tmPct val="10000"/>
                                  </p:iterate>
                                  <p:childTnLst>
                                    <p:set>
                                      <p:cBhvr>
                                        <p:cTn id="46" dur="1" fill="hold">
                                          <p:stCondLst>
                                            <p:cond delay="0"/>
                                          </p:stCondLst>
                                        </p:cTn>
                                        <p:tgtEl>
                                          <p:spTgt spid="509955">
                                            <p:txEl>
                                              <p:pRg st="5" end="5"/>
                                            </p:txEl>
                                          </p:spTgt>
                                        </p:tgtEl>
                                        <p:attrNameLst>
                                          <p:attrName>style.visibility</p:attrName>
                                        </p:attrNameLst>
                                      </p:cBhvr>
                                      <p:to>
                                        <p:strVal val="visible"/>
                                      </p:to>
                                    </p:set>
                                    <p:anim calcmode="lin" valueType="num">
                                      <p:cBhvr>
                                        <p:cTn id="47" dur="500" fill="hold"/>
                                        <p:tgtEl>
                                          <p:spTgt spid="509955">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509955">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509955">
                                            <p:txEl>
                                              <p:pRg st="5" end="5"/>
                                            </p:txEl>
                                          </p:spTgt>
                                        </p:tgtEl>
                                        <p:attrNameLst>
                                          <p:attrName>style.rotation</p:attrName>
                                        </p:attrNameLst>
                                      </p:cBhvr>
                                      <p:tavLst>
                                        <p:tav tm="0">
                                          <p:val>
                                            <p:fltVal val="360"/>
                                          </p:val>
                                        </p:tav>
                                        <p:tav tm="100000">
                                          <p:val>
                                            <p:fltVal val="0"/>
                                          </p:val>
                                        </p:tav>
                                      </p:tavLst>
                                    </p:anim>
                                    <p:animEffect transition="in" filter="fade">
                                      <p:cBhvr>
                                        <p:cTn id="50" dur="500"/>
                                        <p:tgtEl>
                                          <p:spTgt spid="509955">
                                            <p:txEl>
                                              <p:pRg st="5" end="5"/>
                                            </p:txEl>
                                          </p:spTgt>
                                        </p:tgtEl>
                                      </p:cBhvr>
                                    </p:animEffect>
                                  </p:childTnLst>
                                </p:cTn>
                              </p:par>
                              <p:par>
                                <p:cTn id="51" presetID="49" presetClass="entr" presetSubtype="0" decel="100000" fill="hold" grpId="0" nodeType="withEffect">
                                  <p:stCondLst>
                                    <p:cond delay="0"/>
                                  </p:stCondLst>
                                  <p:iterate type="lt">
                                    <p:tmPct val="10000"/>
                                  </p:iterate>
                                  <p:childTnLst>
                                    <p:set>
                                      <p:cBhvr>
                                        <p:cTn id="52" dur="1" fill="hold">
                                          <p:stCondLst>
                                            <p:cond delay="0"/>
                                          </p:stCondLst>
                                        </p:cTn>
                                        <p:tgtEl>
                                          <p:spTgt spid="509955">
                                            <p:txEl>
                                              <p:pRg st="6" end="6"/>
                                            </p:txEl>
                                          </p:spTgt>
                                        </p:tgtEl>
                                        <p:attrNameLst>
                                          <p:attrName>style.visibility</p:attrName>
                                        </p:attrNameLst>
                                      </p:cBhvr>
                                      <p:to>
                                        <p:strVal val="visible"/>
                                      </p:to>
                                    </p:set>
                                    <p:anim calcmode="lin" valueType="num">
                                      <p:cBhvr>
                                        <p:cTn id="53" dur="500" fill="hold"/>
                                        <p:tgtEl>
                                          <p:spTgt spid="509955">
                                            <p:txEl>
                                              <p:pRg st="6" end="6"/>
                                            </p:txEl>
                                          </p:spTgt>
                                        </p:tgtEl>
                                        <p:attrNameLst>
                                          <p:attrName>ppt_w</p:attrName>
                                        </p:attrNameLst>
                                      </p:cBhvr>
                                      <p:tavLst>
                                        <p:tav tm="0">
                                          <p:val>
                                            <p:fltVal val="0"/>
                                          </p:val>
                                        </p:tav>
                                        <p:tav tm="100000">
                                          <p:val>
                                            <p:strVal val="#ppt_w"/>
                                          </p:val>
                                        </p:tav>
                                      </p:tavLst>
                                    </p:anim>
                                    <p:anim calcmode="lin" valueType="num">
                                      <p:cBhvr>
                                        <p:cTn id="54" dur="500" fill="hold"/>
                                        <p:tgtEl>
                                          <p:spTgt spid="509955">
                                            <p:txEl>
                                              <p:pRg st="6" end="6"/>
                                            </p:txEl>
                                          </p:spTgt>
                                        </p:tgtEl>
                                        <p:attrNameLst>
                                          <p:attrName>ppt_h</p:attrName>
                                        </p:attrNameLst>
                                      </p:cBhvr>
                                      <p:tavLst>
                                        <p:tav tm="0">
                                          <p:val>
                                            <p:fltVal val="0"/>
                                          </p:val>
                                        </p:tav>
                                        <p:tav tm="100000">
                                          <p:val>
                                            <p:strVal val="#ppt_h"/>
                                          </p:val>
                                        </p:tav>
                                      </p:tavLst>
                                    </p:anim>
                                    <p:anim calcmode="lin" valueType="num">
                                      <p:cBhvr>
                                        <p:cTn id="55" dur="500" fill="hold"/>
                                        <p:tgtEl>
                                          <p:spTgt spid="509955">
                                            <p:txEl>
                                              <p:pRg st="6" end="6"/>
                                            </p:txEl>
                                          </p:spTgt>
                                        </p:tgtEl>
                                        <p:attrNameLst>
                                          <p:attrName>style.rotation</p:attrName>
                                        </p:attrNameLst>
                                      </p:cBhvr>
                                      <p:tavLst>
                                        <p:tav tm="0">
                                          <p:val>
                                            <p:fltVal val="360"/>
                                          </p:val>
                                        </p:tav>
                                        <p:tav tm="100000">
                                          <p:val>
                                            <p:fltVal val="0"/>
                                          </p:val>
                                        </p:tav>
                                      </p:tavLst>
                                    </p:anim>
                                    <p:animEffect transition="in" filter="fade">
                                      <p:cBhvr>
                                        <p:cTn id="56" dur="500"/>
                                        <p:tgtEl>
                                          <p:spTgt spid="509955">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9" presetClass="entr" presetSubtype="0" decel="100000" fill="hold" grpId="0" nodeType="clickEffect">
                                  <p:stCondLst>
                                    <p:cond delay="0"/>
                                  </p:stCondLst>
                                  <p:iterate type="lt">
                                    <p:tmPct val="10000"/>
                                  </p:iterate>
                                  <p:childTnLst>
                                    <p:set>
                                      <p:cBhvr>
                                        <p:cTn id="60" dur="1" fill="hold">
                                          <p:stCondLst>
                                            <p:cond delay="0"/>
                                          </p:stCondLst>
                                        </p:cTn>
                                        <p:tgtEl>
                                          <p:spTgt spid="509955">
                                            <p:txEl>
                                              <p:pRg st="7" end="7"/>
                                            </p:txEl>
                                          </p:spTgt>
                                        </p:tgtEl>
                                        <p:attrNameLst>
                                          <p:attrName>style.visibility</p:attrName>
                                        </p:attrNameLst>
                                      </p:cBhvr>
                                      <p:to>
                                        <p:strVal val="visible"/>
                                      </p:to>
                                    </p:set>
                                    <p:anim calcmode="lin" valueType="num">
                                      <p:cBhvr>
                                        <p:cTn id="61" dur="500" fill="hold"/>
                                        <p:tgtEl>
                                          <p:spTgt spid="509955">
                                            <p:txEl>
                                              <p:pRg st="7" end="7"/>
                                            </p:txEl>
                                          </p:spTgt>
                                        </p:tgtEl>
                                        <p:attrNameLst>
                                          <p:attrName>ppt_w</p:attrName>
                                        </p:attrNameLst>
                                      </p:cBhvr>
                                      <p:tavLst>
                                        <p:tav tm="0">
                                          <p:val>
                                            <p:fltVal val="0"/>
                                          </p:val>
                                        </p:tav>
                                        <p:tav tm="100000">
                                          <p:val>
                                            <p:strVal val="#ppt_w"/>
                                          </p:val>
                                        </p:tav>
                                      </p:tavLst>
                                    </p:anim>
                                    <p:anim calcmode="lin" valueType="num">
                                      <p:cBhvr>
                                        <p:cTn id="62" dur="500" fill="hold"/>
                                        <p:tgtEl>
                                          <p:spTgt spid="509955">
                                            <p:txEl>
                                              <p:pRg st="7" end="7"/>
                                            </p:txEl>
                                          </p:spTgt>
                                        </p:tgtEl>
                                        <p:attrNameLst>
                                          <p:attrName>ppt_h</p:attrName>
                                        </p:attrNameLst>
                                      </p:cBhvr>
                                      <p:tavLst>
                                        <p:tav tm="0">
                                          <p:val>
                                            <p:fltVal val="0"/>
                                          </p:val>
                                        </p:tav>
                                        <p:tav tm="100000">
                                          <p:val>
                                            <p:strVal val="#ppt_h"/>
                                          </p:val>
                                        </p:tav>
                                      </p:tavLst>
                                    </p:anim>
                                    <p:anim calcmode="lin" valueType="num">
                                      <p:cBhvr>
                                        <p:cTn id="63" dur="500" fill="hold"/>
                                        <p:tgtEl>
                                          <p:spTgt spid="509955">
                                            <p:txEl>
                                              <p:pRg st="7" end="7"/>
                                            </p:txEl>
                                          </p:spTgt>
                                        </p:tgtEl>
                                        <p:attrNameLst>
                                          <p:attrName>style.rotation</p:attrName>
                                        </p:attrNameLst>
                                      </p:cBhvr>
                                      <p:tavLst>
                                        <p:tav tm="0">
                                          <p:val>
                                            <p:fltVal val="360"/>
                                          </p:val>
                                        </p:tav>
                                        <p:tav tm="100000">
                                          <p:val>
                                            <p:fltVal val="0"/>
                                          </p:val>
                                        </p:tav>
                                      </p:tavLst>
                                    </p:anim>
                                    <p:animEffect transition="in" filter="fade">
                                      <p:cBhvr>
                                        <p:cTn id="64" dur="500"/>
                                        <p:tgtEl>
                                          <p:spTgt spid="5099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4" grpId="0"/>
      <p:bldP spid="509955" grpId="0" build="p"/>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B75EB5AD-8F09-4D36-8F9A-6F887D54C826}" type="slidenum">
              <a:rPr lang="en-US"/>
              <a:pPr algn="l">
                <a:defRPr/>
              </a:pPr>
              <a:t>47</a:t>
            </a:fld>
            <a:endParaRPr lang="en-US"/>
          </a:p>
        </p:txBody>
      </p:sp>
      <p:sp>
        <p:nvSpPr>
          <p:cNvPr id="1487874" name="Rectangle 2"/>
          <p:cNvSpPr>
            <a:spLocks noGrp="1" noChangeArrowheads="1"/>
          </p:cNvSpPr>
          <p:nvPr>
            <p:ph type="title"/>
          </p:nvPr>
        </p:nvSpPr>
        <p:spPr>
          <a:xfrm>
            <a:off x="304800" y="234950"/>
            <a:ext cx="8586788" cy="1289050"/>
          </a:xfrm>
        </p:spPr>
        <p:txBody>
          <a:bodyPr rtlCol="0">
            <a:normAutofit fontScale="90000"/>
          </a:bodyPr>
          <a:lstStyle/>
          <a:p>
            <a:pPr eaLnBrk="1" hangingPunct="1">
              <a:defRPr/>
            </a:pPr>
            <a:r>
              <a:rPr lang="en-US" b="1" dirty="0" smtClean="0"/>
              <a:t>2.1. </a:t>
            </a:r>
            <a:r>
              <a:rPr lang="en-US" b="1" dirty="0" err="1" smtClean="0"/>
              <a:t>Phân</a:t>
            </a:r>
            <a:r>
              <a:rPr lang="en-US" b="1" dirty="0" smtClean="0"/>
              <a:t> </a:t>
            </a:r>
            <a:r>
              <a:rPr lang="en-US" b="1" dirty="0" err="1" smtClean="0"/>
              <a:t>tích</a:t>
            </a:r>
            <a:r>
              <a:rPr lang="en-US" b="1" dirty="0" smtClean="0"/>
              <a:t> </a:t>
            </a:r>
            <a:r>
              <a:rPr lang="en-US" b="1" dirty="0" err="1" smtClean="0"/>
              <a:t>các</a:t>
            </a:r>
            <a:r>
              <a:rPr lang="en-US" b="1" dirty="0" smtClean="0"/>
              <a:t> </a:t>
            </a:r>
            <a:r>
              <a:rPr lang="en-US" b="1" dirty="0" err="1" smtClean="0"/>
              <a:t>yếu</a:t>
            </a:r>
            <a:r>
              <a:rPr lang="en-US" b="1" dirty="0" smtClean="0"/>
              <a:t> </a:t>
            </a:r>
            <a:r>
              <a:rPr lang="en-US" b="1" dirty="0" err="1" smtClean="0"/>
              <a:t>tố</a:t>
            </a:r>
            <a:r>
              <a:rPr lang="en-US" b="1" dirty="0" smtClean="0"/>
              <a:t> </a:t>
            </a:r>
            <a:r>
              <a:rPr lang="en-US" b="1" dirty="0" err="1" smtClean="0">
                <a:solidFill>
                  <a:srgbClr val="0000CC"/>
                </a:solidFill>
              </a:rPr>
              <a:t>ảnh</a:t>
            </a:r>
            <a:r>
              <a:rPr lang="en-US" b="1" dirty="0" smtClean="0">
                <a:solidFill>
                  <a:srgbClr val="0000CC"/>
                </a:solidFill>
              </a:rPr>
              <a:t> </a:t>
            </a:r>
            <a:r>
              <a:rPr lang="en-US" b="1" dirty="0" err="1" smtClean="0">
                <a:solidFill>
                  <a:srgbClr val="0000CC"/>
                </a:solidFill>
              </a:rPr>
              <a:t>hưởng</a:t>
            </a:r>
            <a:r>
              <a:rPr lang="en-US" b="1" dirty="0" smtClean="0">
                <a:solidFill>
                  <a:srgbClr val="0000CC"/>
                </a:solidFill>
              </a:rPr>
              <a:t> </a:t>
            </a:r>
            <a:r>
              <a:rPr lang="en-US" b="1" dirty="0" err="1" smtClean="0">
                <a:solidFill>
                  <a:srgbClr val="0000CC"/>
                </a:solidFill>
              </a:rPr>
              <a:t>đến</a:t>
            </a:r>
            <a:r>
              <a:rPr lang="en-US" b="1" dirty="0" smtClean="0">
                <a:solidFill>
                  <a:srgbClr val="0000CC"/>
                </a:solidFill>
              </a:rPr>
              <a:t> </a:t>
            </a:r>
            <a:r>
              <a:rPr lang="en-US" b="1" dirty="0" err="1" smtClean="0">
                <a:solidFill>
                  <a:srgbClr val="0000CC"/>
                </a:solidFill>
              </a:rPr>
              <a:t>định</a:t>
            </a:r>
            <a:r>
              <a:rPr lang="en-US" b="1" dirty="0" smtClean="0">
                <a:solidFill>
                  <a:srgbClr val="0000CC"/>
                </a:solidFill>
              </a:rPr>
              <a:t> </a:t>
            </a:r>
            <a:r>
              <a:rPr lang="en-US" b="1" dirty="0" err="1" smtClean="0">
                <a:solidFill>
                  <a:srgbClr val="0000CC"/>
                </a:solidFill>
              </a:rPr>
              <a:t>biên</a:t>
            </a:r>
            <a:r>
              <a:rPr lang="en-US" b="1" dirty="0" smtClean="0">
                <a:solidFill>
                  <a:srgbClr val="0000CC"/>
                </a:solidFill>
              </a:rPr>
              <a:t> </a:t>
            </a:r>
          </a:p>
        </p:txBody>
      </p:sp>
      <p:sp>
        <p:nvSpPr>
          <p:cNvPr id="1487875" name="Rectangle 3"/>
          <p:cNvSpPr>
            <a:spLocks noGrp="1" noChangeArrowheads="1"/>
          </p:cNvSpPr>
          <p:nvPr>
            <p:ph type="body" idx="1"/>
          </p:nvPr>
        </p:nvSpPr>
        <p:spPr>
          <a:xfrm>
            <a:off x="292100" y="2133600"/>
            <a:ext cx="8547100" cy="4343400"/>
          </a:xfrm>
        </p:spPr>
        <p:txBody>
          <a:bodyPr/>
          <a:lstStyle/>
          <a:p>
            <a:pPr eaLnBrk="1" hangingPunct="1">
              <a:buFont typeface="Arial" charset="0"/>
              <a:buNone/>
            </a:pPr>
            <a:r>
              <a:rPr lang="en-US" sz="3600" b="1" smtClean="0"/>
              <a:t>2.1.1. </a:t>
            </a:r>
            <a:r>
              <a:rPr lang="en-US" sz="3600" b="1" smtClean="0">
                <a:solidFill>
                  <a:srgbClr val="0000CC"/>
                </a:solidFill>
              </a:rPr>
              <a:t>Các yếu tố ảnh hưởng đến định biên</a:t>
            </a:r>
            <a:r>
              <a:rPr lang="en-US" sz="3600" b="1" smtClean="0"/>
              <a:t> </a:t>
            </a:r>
          </a:p>
          <a:p>
            <a:pPr eaLnBrk="1" hangingPunct="1">
              <a:buFont typeface="Arial" charset="0"/>
              <a:buNone/>
            </a:pPr>
            <a:r>
              <a:rPr lang="en-US" sz="3600" b="1" smtClean="0"/>
              <a:t>2.1.2. Phân tích các yếu tố </a:t>
            </a:r>
            <a:r>
              <a:rPr lang="en-US" sz="3600" b="1" smtClean="0">
                <a:solidFill>
                  <a:srgbClr val="0000CC"/>
                </a:solidFill>
              </a:rPr>
              <a:t>ảnh hưởng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87874"/>
                                        </p:tgtEl>
                                        <p:attrNameLst>
                                          <p:attrName>style.visibility</p:attrName>
                                        </p:attrNameLst>
                                      </p:cBhvr>
                                      <p:to>
                                        <p:strVal val="visible"/>
                                      </p:to>
                                    </p:set>
                                    <p:anim calcmode="lin" valueType="num">
                                      <p:cBhvr>
                                        <p:cTn id="7" dur="500" fill="hold"/>
                                        <p:tgtEl>
                                          <p:spTgt spid="1487874"/>
                                        </p:tgtEl>
                                        <p:attrNameLst>
                                          <p:attrName>ppt_w</p:attrName>
                                        </p:attrNameLst>
                                      </p:cBhvr>
                                      <p:tavLst>
                                        <p:tav tm="0">
                                          <p:val>
                                            <p:fltVal val="0"/>
                                          </p:val>
                                        </p:tav>
                                        <p:tav tm="100000">
                                          <p:val>
                                            <p:strVal val="#ppt_w"/>
                                          </p:val>
                                        </p:tav>
                                      </p:tavLst>
                                    </p:anim>
                                    <p:anim calcmode="lin" valueType="num">
                                      <p:cBhvr>
                                        <p:cTn id="8" dur="500" fill="hold"/>
                                        <p:tgtEl>
                                          <p:spTgt spid="1487874"/>
                                        </p:tgtEl>
                                        <p:attrNameLst>
                                          <p:attrName>ppt_h</p:attrName>
                                        </p:attrNameLst>
                                      </p:cBhvr>
                                      <p:tavLst>
                                        <p:tav tm="0">
                                          <p:val>
                                            <p:fltVal val="0"/>
                                          </p:val>
                                        </p:tav>
                                        <p:tav tm="100000">
                                          <p:val>
                                            <p:strVal val="#ppt_h"/>
                                          </p:val>
                                        </p:tav>
                                      </p:tavLst>
                                    </p:anim>
                                    <p:anim calcmode="lin" valueType="num">
                                      <p:cBhvr>
                                        <p:cTn id="9" dur="500" fill="hold"/>
                                        <p:tgtEl>
                                          <p:spTgt spid="1487874"/>
                                        </p:tgtEl>
                                        <p:attrNameLst>
                                          <p:attrName>style.rotation</p:attrName>
                                        </p:attrNameLst>
                                      </p:cBhvr>
                                      <p:tavLst>
                                        <p:tav tm="0">
                                          <p:val>
                                            <p:fltVal val="360"/>
                                          </p:val>
                                        </p:tav>
                                        <p:tav tm="100000">
                                          <p:val>
                                            <p:fltVal val="0"/>
                                          </p:val>
                                        </p:tav>
                                      </p:tavLst>
                                    </p:anim>
                                    <p:animEffect transition="in" filter="fade">
                                      <p:cBhvr>
                                        <p:cTn id="10" dur="500"/>
                                        <p:tgtEl>
                                          <p:spTgt spid="148787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87875">
                                            <p:txEl>
                                              <p:pRg st="0" end="0"/>
                                            </p:txEl>
                                          </p:spTgt>
                                        </p:tgtEl>
                                        <p:attrNameLst>
                                          <p:attrName>style.visibility</p:attrName>
                                        </p:attrNameLst>
                                      </p:cBhvr>
                                      <p:to>
                                        <p:strVal val="visible"/>
                                      </p:to>
                                    </p:set>
                                    <p:anim calcmode="lin" valueType="num">
                                      <p:cBhvr>
                                        <p:cTn id="15" dur="500" fill="hold"/>
                                        <p:tgtEl>
                                          <p:spTgt spid="148787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8787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8787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8787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487875">
                                            <p:txEl>
                                              <p:pRg st="1" end="1"/>
                                            </p:txEl>
                                          </p:spTgt>
                                        </p:tgtEl>
                                        <p:attrNameLst>
                                          <p:attrName>style.visibility</p:attrName>
                                        </p:attrNameLst>
                                      </p:cBhvr>
                                      <p:to>
                                        <p:strVal val="visible"/>
                                      </p:to>
                                    </p:set>
                                    <p:anim calcmode="lin" valueType="num">
                                      <p:cBhvr>
                                        <p:cTn id="23" dur="500" fill="hold"/>
                                        <p:tgtEl>
                                          <p:spTgt spid="148787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48787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48787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4878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7874" grpId="0"/>
      <p:bldP spid="1487875" grpId="0" build="p"/>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560795EF-EC58-444C-B74D-D32CA517839C}" type="slidenum">
              <a:rPr lang="en-US"/>
              <a:pPr algn="l">
                <a:defRPr/>
              </a:pPr>
              <a:t>48</a:t>
            </a:fld>
            <a:endParaRPr lang="en-US"/>
          </a:p>
        </p:txBody>
      </p:sp>
      <p:sp>
        <p:nvSpPr>
          <p:cNvPr id="1487874" name="Rectangle 2"/>
          <p:cNvSpPr>
            <a:spLocks noGrp="1" noChangeArrowheads="1"/>
          </p:cNvSpPr>
          <p:nvPr>
            <p:ph type="title"/>
          </p:nvPr>
        </p:nvSpPr>
        <p:spPr>
          <a:xfrm>
            <a:off x="304800" y="234950"/>
            <a:ext cx="8586788" cy="1289050"/>
          </a:xfrm>
        </p:spPr>
        <p:txBody>
          <a:bodyPr rtlCol="0">
            <a:normAutofit fontScale="90000"/>
          </a:bodyPr>
          <a:lstStyle/>
          <a:p>
            <a:pPr eaLnBrk="1" fontAlgn="auto" hangingPunct="1">
              <a:spcAft>
                <a:spcPts val="0"/>
              </a:spcAft>
              <a:defRPr/>
            </a:pPr>
            <a:r>
              <a:rPr lang="en-US" b="1" dirty="0" smtClean="0">
                <a:solidFill>
                  <a:srgbClr val="0000CC"/>
                </a:solidFill>
              </a:rPr>
              <a:t>2.1.1. </a:t>
            </a:r>
            <a:r>
              <a:rPr lang="en-US" b="1" dirty="0" err="1" smtClean="0">
                <a:solidFill>
                  <a:srgbClr val="0000CC"/>
                </a:solidFill>
              </a:rPr>
              <a:t>Các</a:t>
            </a:r>
            <a:r>
              <a:rPr lang="en-US" b="1" dirty="0" smtClean="0">
                <a:solidFill>
                  <a:srgbClr val="0000CC"/>
                </a:solidFill>
              </a:rPr>
              <a:t> </a:t>
            </a:r>
            <a:r>
              <a:rPr lang="en-US" b="1" dirty="0" err="1" smtClean="0">
                <a:solidFill>
                  <a:srgbClr val="0000CC"/>
                </a:solidFill>
              </a:rPr>
              <a:t>yếu</a:t>
            </a:r>
            <a:r>
              <a:rPr lang="en-US" b="1" dirty="0" smtClean="0">
                <a:solidFill>
                  <a:srgbClr val="0000CC"/>
                </a:solidFill>
              </a:rPr>
              <a:t> </a:t>
            </a:r>
            <a:r>
              <a:rPr lang="en-US" b="1" dirty="0" err="1" smtClean="0">
                <a:solidFill>
                  <a:srgbClr val="0000CC"/>
                </a:solidFill>
              </a:rPr>
              <a:t>tố</a:t>
            </a:r>
            <a:r>
              <a:rPr lang="en-US" b="1" dirty="0" smtClean="0">
                <a:solidFill>
                  <a:srgbClr val="0000CC"/>
                </a:solidFill>
              </a:rPr>
              <a:t> </a:t>
            </a:r>
            <a:r>
              <a:rPr lang="en-US" b="1" dirty="0" err="1" smtClean="0">
                <a:solidFill>
                  <a:srgbClr val="0000CC"/>
                </a:solidFill>
              </a:rPr>
              <a:t>ảnh</a:t>
            </a:r>
            <a:r>
              <a:rPr lang="en-US" b="1" dirty="0" smtClean="0">
                <a:solidFill>
                  <a:srgbClr val="0000CC"/>
                </a:solidFill>
              </a:rPr>
              <a:t> </a:t>
            </a:r>
            <a:r>
              <a:rPr lang="en-US" b="1" dirty="0" err="1" smtClean="0">
                <a:solidFill>
                  <a:srgbClr val="0000CC"/>
                </a:solidFill>
              </a:rPr>
              <a:t>hưởng</a:t>
            </a:r>
            <a:r>
              <a:rPr lang="en-US" b="1" dirty="0" smtClean="0">
                <a:solidFill>
                  <a:srgbClr val="0000CC"/>
                </a:solidFill>
              </a:rPr>
              <a:t> </a:t>
            </a:r>
            <a:r>
              <a:rPr lang="en-US" b="1" dirty="0" err="1" smtClean="0">
                <a:solidFill>
                  <a:srgbClr val="0000CC"/>
                </a:solidFill>
              </a:rPr>
              <a:t>đến</a:t>
            </a:r>
            <a:r>
              <a:rPr lang="en-US" b="1" dirty="0" smtClean="0">
                <a:solidFill>
                  <a:srgbClr val="0000CC"/>
                </a:solidFill>
              </a:rPr>
              <a:t> </a:t>
            </a:r>
            <a:br>
              <a:rPr lang="en-US" b="1" dirty="0" smtClean="0">
                <a:solidFill>
                  <a:srgbClr val="0000CC"/>
                </a:solidFill>
              </a:rPr>
            </a:br>
            <a:r>
              <a:rPr lang="en-US" b="1" dirty="0" err="1" smtClean="0">
                <a:solidFill>
                  <a:srgbClr val="0000CC"/>
                </a:solidFill>
              </a:rPr>
              <a:t>định</a:t>
            </a:r>
            <a:r>
              <a:rPr lang="en-US" b="1" dirty="0" smtClean="0">
                <a:solidFill>
                  <a:srgbClr val="0000CC"/>
                </a:solidFill>
              </a:rPr>
              <a:t> </a:t>
            </a:r>
            <a:r>
              <a:rPr lang="en-US" b="1" dirty="0" err="1" smtClean="0">
                <a:solidFill>
                  <a:srgbClr val="0000CC"/>
                </a:solidFill>
              </a:rPr>
              <a:t>biên</a:t>
            </a:r>
            <a:endParaRPr lang="en-US" b="1" dirty="0" smtClean="0">
              <a:solidFill>
                <a:srgbClr val="0000CC"/>
              </a:solidFill>
            </a:endParaRPr>
          </a:p>
        </p:txBody>
      </p:sp>
      <p:sp>
        <p:nvSpPr>
          <p:cNvPr id="1487875" name="Rectangle 3"/>
          <p:cNvSpPr>
            <a:spLocks noGrp="1" noChangeArrowheads="1"/>
          </p:cNvSpPr>
          <p:nvPr>
            <p:ph type="body" idx="1"/>
          </p:nvPr>
        </p:nvSpPr>
        <p:spPr>
          <a:xfrm>
            <a:off x="292100" y="1862138"/>
            <a:ext cx="8547100" cy="4614862"/>
          </a:xfrm>
        </p:spPr>
        <p:txBody>
          <a:bodyPr/>
          <a:lstStyle/>
          <a:p>
            <a:pPr marL="609600" indent="-609600" eaLnBrk="1" hangingPunct="1"/>
            <a:r>
              <a:rPr lang="en-US" smtClean="0"/>
              <a:t>Các yếu tố ảnh hưởng đến việc xác định định biên như sau: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87874"/>
                                        </p:tgtEl>
                                        <p:attrNameLst>
                                          <p:attrName>style.visibility</p:attrName>
                                        </p:attrNameLst>
                                      </p:cBhvr>
                                      <p:to>
                                        <p:strVal val="visible"/>
                                      </p:to>
                                    </p:set>
                                    <p:anim calcmode="lin" valueType="num">
                                      <p:cBhvr>
                                        <p:cTn id="7" dur="500" fill="hold"/>
                                        <p:tgtEl>
                                          <p:spTgt spid="1487874"/>
                                        </p:tgtEl>
                                        <p:attrNameLst>
                                          <p:attrName>ppt_w</p:attrName>
                                        </p:attrNameLst>
                                      </p:cBhvr>
                                      <p:tavLst>
                                        <p:tav tm="0">
                                          <p:val>
                                            <p:fltVal val="0"/>
                                          </p:val>
                                        </p:tav>
                                        <p:tav tm="100000">
                                          <p:val>
                                            <p:strVal val="#ppt_w"/>
                                          </p:val>
                                        </p:tav>
                                      </p:tavLst>
                                    </p:anim>
                                    <p:anim calcmode="lin" valueType="num">
                                      <p:cBhvr>
                                        <p:cTn id="8" dur="500" fill="hold"/>
                                        <p:tgtEl>
                                          <p:spTgt spid="1487874"/>
                                        </p:tgtEl>
                                        <p:attrNameLst>
                                          <p:attrName>ppt_h</p:attrName>
                                        </p:attrNameLst>
                                      </p:cBhvr>
                                      <p:tavLst>
                                        <p:tav tm="0">
                                          <p:val>
                                            <p:fltVal val="0"/>
                                          </p:val>
                                        </p:tav>
                                        <p:tav tm="100000">
                                          <p:val>
                                            <p:strVal val="#ppt_h"/>
                                          </p:val>
                                        </p:tav>
                                      </p:tavLst>
                                    </p:anim>
                                    <p:anim calcmode="lin" valueType="num">
                                      <p:cBhvr>
                                        <p:cTn id="9" dur="500" fill="hold"/>
                                        <p:tgtEl>
                                          <p:spTgt spid="1487874"/>
                                        </p:tgtEl>
                                        <p:attrNameLst>
                                          <p:attrName>style.rotation</p:attrName>
                                        </p:attrNameLst>
                                      </p:cBhvr>
                                      <p:tavLst>
                                        <p:tav tm="0">
                                          <p:val>
                                            <p:fltVal val="360"/>
                                          </p:val>
                                        </p:tav>
                                        <p:tav tm="100000">
                                          <p:val>
                                            <p:fltVal val="0"/>
                                          </p:val>
                                        </p:tav>
                                      </p:tavLst>
                                    </p:anim>
                                    <p:animEffect transition="in" filter="fade">
                                      <p:cBhvr>
                                        <p:cTn id="10" dur="500"/>
                                        <p:tgtEl>
                                          <p:spTgt spid="148787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87875">
                                            <p:txEl>
                                              <p:pRg st="0" end="0"/>
                                            </p:txEl>
                                          </p:spTgt>
                                        </p:tgtEl>
                                        <p:attrNameLst>
                                          <p:attrName>style.visibility</p:attrName>
                                        </p:attrNameLst>
                                      </p:cBhvr>
                                      <p:to>
                                        <p:strVal val="visible"/>
                                      </p:to>
                                    </p:set>
                                    <p:anim calcmode="lin" valueType="num">
                                      <p:cBhvr>
                                        <p:cTn id="15" dur="500" fill="hold"/>
                                        <p:tgtEl>
                                          <p:spTgt spid="148787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8787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8787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878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7874" grpId="0"/>
      <p:bldP spid="1487875" grpId="0" build="p"/>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6CD21E28-2AB0-4DA9-97FA-3827169F1B20}" type="slidenum">
              <a:rPr lang="en-US"/>
              <a:pPr algn="l">
                <a:defRPr/>
              </a:pPr>
              <a:t>49</a:t>
            </a:fld>
            <a:endParaRPr lang="en-US"/>
          </a:p>
        </p:txBody>
      </p:sp>
      <p:sp>
        <p:nvSpPr>
          <p:cNvPr id="1528834" name="Rectangle 2"/>
          <p:cNvSpPr>
            <a:spLocks noGrp="1" noChangeArrowheads="1"/>
          </p:cNvSpPr>
          <p:nvPr>
            <p:ph type="title"/>
          </p:nvPr>
        </p:nvSpPr>
        <p:spPr>
          <a:xfrm>
            <a:off x="484188" y="234950"/>
            <a:ext cx="8407400" cy="1219200"/>
          </a:xfrm>
        </p:spPr>
        <p:txBody>
          <a:bodyPr rtlCol="0">
            <a:normAutofit fontScale="90000"/>
          </a:bodyPr>
          <a:lstStyle/>
          <a:p>
            <a:pPr eaLnBrk="1" fontAlgn="auto" hangingPunct="1">
              <a:spcAft>
                <a:spcPts val="0"/>
              </a:spcAft>
              <a:defRPr/>
            </a:pPr>
            <a:r>
              <a:rPr lang="en-US" b="1" dirty="0" smtClean="0">
                <a:solidFill>
                  <a:srgbClr val="0000CC"/>
                </a:solidFill>
              </a:rPr>
              <a:t>2.1.1. </a:t>
            </a:r>
            <a:r>
              <a:rPr lang="en-US" b="1" dirty="0" err="1" smtClean="0">
                <a:solidFill>
                  <a:srgbClr val="0000CC"/>
                </a:solidFill>
              </a:rPr>
              <a:t>Các</a:t>
            </a:r>
            <a:r>
              <a:rPr lang="en-US" b="1" dirty="0" smtClean="0">
                <a:solidFill>
                  <a:srgbClr val="0000CC"/>
                </a:solidFill>
              </a:rPr>
              <a:t> </a:t>
            </a:r>
            <a:r>
              <a:rPr lang="en-US" b="1" dirty="0" err="1" smtClean="0">
                <a:solidFill>
                  <a:srgbClr val="0000CC"/>
                </a:solidFill>
              </a:rPr>
              <a:t>yếu</a:t>
            </a:r>
            <a:r>
              <a:rPr lang="en-US" b="1" dirty="0" smtClean="0">
                <a:solidFill>
                  <a:srgbClr val="0000CC"/>
                </a:solidFill>
              </a:rPr>
              <a:t> </a:t>
            </a:r>
            <a:r>
              <a:rPr lang="en-US" b="1" dirty="0" err="1" smtClean="0">
                <a:solidFill>
                  <a:srgbClr val="0000CC"/>
                </a:solidFill>
              </a:rPr>
              <a:t>tố</a:t>
            </a:r>
            <a:r>
              <a:rPr lang="en-US" b="1" dirty="0" smtClean="0">
                <a:solidFill>
                  <a:srgbClr val="0000CC"/>
                </a:solidFill>
              </a:rPr>
              <a:t> </a:t>
            </a:r>
            <a:r>
              <a:rPr lang="en-US" b="1" dirty="0" err="1" smtClean="0">
                <a:solidFill>
                  <a:srgbClr val="0000CC"/>
                </a:solidFill>
              </a:rPr>
              <a:t>ảnh</a:t>
            </a:r>
            <a:r>
              <a:rPr lang="en-US" b="1" dirty="0" smtClean="0">
                <a:solidFill>
                  <a:srgbClr val="0000CC"/>
                </a:solidFill>
              </a:rPr>
              <a:t> </a:t>
            </a:r>
            <a:r>
              <a:rPr lang="en-US" b="1" dirty="0" err="1" smtClean="0">
                <a:solidFill>
                  <a:srgbClr val="0000CC"/>
                </a:solidFill>
              </a:rPr>
              <a:t>hưởng</a:t>
            </a:r>
            <a:r>
              <a:rPr lang="en-US" b="1" dirty="0" smtClean="0">
                <a:solidFill>
                  <a:srgbClr val="0000CC"/>
                </a:solidFill>
              </a:rPr>
              <a:t> </a:t>
            </a:r>
            <a:r>
              <a:rPr lang="en-US" b="1" dirty="0" err="1" smtClean="0">
                <a:solidFill>
                  <a:srgbClr val="0000CC"/>
                </a:solidFill>
              </a:rPr>
              <a:t>đến</a:t>
            </a:r>
            <a:r>
              <a:rPr lang="en-US" b="1" dirty="0" smtClean="0">
                <a:solidFill>
                  <a:srgbClr val="0000CC"/>
                </a:solidFill>
              </a:rPr>
              <a:t> </a:t>
            </a:r>
            <a:br>
              <a:rPr lang="en-US" b="1" dirty="0" smtClean="0">
                <a:solidFill>
                  <a:srgbClr val="0000CC"/>
                </a:solidFill>
              </a:rPr>
            </a:br>
            <a:r>
              <a:rPr lang="en-US" b="1" dirty="0" err="1" smtClean="0">
                <a:solidFill>
                  <a:srgbClr val="0000CC"/>
                </a:solidFill>
              </a:rPr>
              <a:t>định</a:t>
            </a:r>
            <a:r>
              <a:rPr lang="en-US" b="1" dirty="0" smtClean="0">
                <a:solidFill>
                  <a:srgbClr val="0000CC"/>
                </a:solidFill>
              </a:rPr>
              <a:t> </a:t>
            </a:r>
            <a:r>
              <a:rPr lang="en-US" b="1" dirty="0" err="1" smtClean="0">
                <a:solidFill>
                  <a:srgbClr val="0000CC"/>
                </a:solidFill>
              </a:rPr>
              <a:t>biên</a:t>
            </a:r>
            <a:endParaRPr lang="en-US" b="1" dirty="0" smtClean="0">
              <a:solidFill>
                <a:srgbClr val="0000CC"/>
              </a:solidFill>
            </a:endParaRPr>
          </a:p>
        </p:txBody>
      </p:sp>
      <p:sp>
        <p:nvSpPr>
          <p:cNvPr id="1528835" name="Rectangle 3"/>
          <p:cNvSpPr>
            <a:spLocks noGrp="1" noChangeArrowheads="1"/>
          </p:cNvSpPr>
          <p:nvPr>
            <p:ph type="body" idx="1"/>
          </p:nvPr>
        </p:nvSpPr>
        <p:spPr>
          <a:xfrm>
            <a:off x="292100" y="1862138"/>
            <a:ext cx="8547100" cy="4614862"/>
          </a:xfrm>
        </p:spPr>
        <p:txBody>
          <a:bodyPr/>
          <a:lstStyle/>
          <a:p>
            <a:pPr marL="609600" indent="-609600" eaLnBrk="1" hangingPunct="1">
              <a:buFontTx/>
              <a:buAutoNum type="arabicPeriod"/>
            </a:pPr>
            <a:r>
              <a:rPr lang="en-US" sz="3600" b="1" smtClean="0">
                <a:solidFill>
                  <a:srgbClr val="CC3300"/>
                </a:solidFill>
              </a:rPr>
              <a:t>Quy mô hoạt động của tổ chức: </a:t>
            </a:r>
            <a:r>
              <a:rPr lang="en-US" sz="3600" smtClean="0"/>
              <a:t>được xác định trên phương diện </a:t>
            </a:r>
          </a:p>
          <a:p>
            <a:pPr marL="1409700" lvl="2" indent="-609600" eaLnBrk="1" hangingPunct="1">
              <a:buFont typeface="Wingdings" pitchFamily="2" charset="2"/>
              <a:buChar char="Ø"/>
            </a:pPr>
            <a:r>
              <a:rPr lang="en-US" sz="3600" b="1" smtClean="0">
                <a:solidFill>
                  <a:srgbClr val="3333FF"/>
                </a:solidFill>
              </a:rPr>
              <a:t>Không gian lãnh thổ;</a:t>
            </a:r>
          </a:p>
          <a:p>
            <a:pPr marL="1409700" lvl="2" indent="-609600" eaLnBrk="1" hangingPunct="1">
              <a:buFont typeface="Wingdings" pitchFamily="2" charset="2"/>
              <a:buChar char="Ø"/>
            </a:pPr>
            <a:r>
              <a:rPr lang="en-US" sz="3600" b="1" smtClean="0">
                <a:solidFill>
                  <a:srgbClr val="3333FF"/>
                </a:solidFill>
              </a:rPr>
              <a:t>Quy mô hoạt động.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528834"/>
                                        </p:tgtEl>
                                        <p:attrNameLst>
                                          <p:attrName>style.visibility</p:attrName>
                                        </p:attrNameLst>
                                      </p:cBhvr>
                                      <p:to>
                                        <p:strVal val="visible"/>
                                      </p:to>
                                    </p:set>
                                    <p:anim calcmode="lin" valueType="num">
                                      <p:cBhvr>
                                        <p:cTn id="7" dur="500" fill="hold"/>
                                        <p:tgtEl>
                                          <p:spTgt spid="1528834"/>
                                        </p:tgtEl>
                                        <p:attrNameLst>
                                          <p:attrName>ppt_w</p:attrName>
                                        </p:attrNameLst>
                                      </p:cBhvr>
                                      <p:tavLst>
                                        <p:tav tm="0">
                                          <p:val>
                                            <p:fltVal val="0"/>
                                          </p:val>
                                        </p:tav>
                                        <p:tav tm="100000">
                                          <p:val>
                                            <p:strVal val="#ppt_w"/>
                                          </p:val>
                                        </p:tav>
                                      </p:tavLst>
                                    </p:anim>
                                    <p:anim calcmode="lin" valueType="num">
                                      <p:cBhvr>
                                        <p:cTn id="8" dur="500" fill="hold"/>
                                        <p:tgtEl>
                                          <p:spTgt spid="1528834"/>
                                        </p:tgtEl>
                                        <p:attrNameLst>
                                          <p:attrName>ppt_h</p:attrName>
                                        </p:attrNameLst>
                                      </p:cBhvr>
                                      <p:tavLst>
                                        <p:tav tm="0">
                                          <p:val>
                                            <p:fltVal val="0"/>
                                          </p:val>
                                        </p:tav>
                                        <p:tav tm="100000">
                                          <p:val>
                                            <p:strVal val="#ppt_h"/>
                                          </p:val>
                                        </p:tav>
                                      </p:tavLst>
                                    </p:anim>
                                    <p:anim calcmode="lin" valueType="num">
                                      <p:cBhvr>
                                        <p:cTn id="9" dur="500" fill="hold"/>
                                        <p:tgtEl>
                                          <p:spTgt spid="1528834"/>
                                        </p:tgtEl>
                                        <p:attrNameLst>
                                          <p:attrName>style.rotation</p:attrName>
                                        </p:attrNameLst>
                                      </p:cBhvr>
                                      <p:tavLst>
                                        <p:tav tm="0">
                                          <p:val>
                                            <p:fltVal val="360"/>
                                          </p:val>
                                        </p:tav>
                                        <p:tav tm="100000">
                                          <p:val>
                                            <p:fltVal val="0"/>
                                          </p:val>
                                        </p:tav>
                                      </p:tavLst>
                                    </p:anim>
                                    <p:animEffect transition="in" filter="fade">
                                      <p:cBhvr>
                                        <p:cTn id="10" dur="500"/>
                                        <p:tgtEl>
                                          <p:spTgt spid="152883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528835">
                                            <p:txEl>
                                              <p:pRg st="0" end="0"/>
                                            </p:txEl>
                                          </p:spTgt>
                                        </p:tgtEl>
                                        <p:attrNameLst>
                                          <p:attrName>style.visibility</p:attrName>
                                        </p:attrNameLst>
                                      </p:cBhvr>
                                      <p:to>
                                        <p:strVal val="visible"/>
                                      </p:to>
                                    </p:set>
                                    <p:anim calcmode="lin" valueType="num">
                                      <p:cBhvr>
                                        <p:cTn id="15" dur="500" fill="hold"/>
                                        <p:tgtEl>
                                          <p:spTgt spid="152883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52883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52883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528835">
                                            <p:txEl>
                                              <p:pRg st="0" end="0"/>
                                            </p:txEl>
                                          </p:spTgt>
                                        </p:tgtEl>
                                      </p:cBhvr>
                                    </p:animEffect>
                                  </p:childTnLst>
                                </p:cTn>
                              </p:par>
                              <p:par>
                                <p:cTn id="19" presetID="49" presetClass="entr" presetSubtype="0" decel="100000" fill="hold" grpId="0" nodeType="withEffect">
                                  <p:stCondLst>
                                    <p:cond delay="0"/>
                                  </p:stCondLst>
                                  <p:iterate type="lt">
                                    <p:tmPct val="10000"/>
                                  </p:iterate>
                                  <p:childTnLst>
                                    <p:set>
                                      <p:cBhvr>
                                        <p:cTn id="20" dur="1" fill="hold">
                                          <p:stCondLst>
                                            <p:cond delay="0"/>
                                          </p:stCondLst>
                                        </p:cTn>
                                        <p:tgtEl>
                                          <p:spTgt spid="1528835">
                                            <p:txEl>
                                              <p:pRg st="1" end="1"/>
                                            </p:txEl>
                                          </p:spTgt>
                                        </p:tgtEl>
                                        <p:attrNameLst>
                                          <p:attrName>style.visibility</p:attrName>
                                        </p:attrNameLst>
                                      </p:cBhvr>
                                      <p:to>
                                        <p:strVal val="visible"/>
                                      </p:to>
                                    </p:set>
                                    <p:anim calcmode="lin" valueType="num">
                                      <p:cBhvr>
                                        <p:cTn id="21" dur="500" fill="hold"/>
                                        <p:tgtEl>
                                          <p:spTgt spid="152883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1528835">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1528835">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1528835">
                                            <p:txEl>
                                              <p:pRg st="1" end="1"/>
                                            </p:txEl>
                                          </p:spTgt>
                                        </p:tgtEl>
                                      </p:cBhvr>
                                    </p:animEffect>
                                  </p:childTnLst>
                                </p:cTn>
                              </p:par>
                              <p:par>
                                <p:cTn id="25" presetID="49" presetClass="entr" presetSubtype="0" decel="100000" fill="hold" grpId="0" nodeType="withEffect">
                                  <p:stCondLst>
                                    <p:cond delay="0"/>
                                  </p:stCondLst>
                                  <p:iterate type="lt">
                                    <p:tmPct val="10000"/>
                                  </p:iterate>
                                  <p:childTnLst>
                                    <p:set>
                                      <p:cBhvr>
                                        <p:cTn id="26" dur="1" fill="hold">
                                          <p:stCondLst>
                                            <p:cond delay="0"/>
                                          </p:stCondLst>
                                        </p:cTn>
                                        <p:tgtEl>
                                          <p:spTgt spid="1528835">
                                            <p:txEl>
                                              <p:pRg st="2" end="2"/>
                                            </p:txEl>
                                          </p:spTgt>
                                        </p:tgtEl>
                                        <p:attrNameLst>
                                          <p:attrName>style.visibility</p:attrName>
                                        </p:attrNameLst>
                                      </p:cBhvr>
                                      <p:to>
                                        <p:strVal val="visible"/>
                                      </p:to>
                                    </p:set>
                                    <p:anim calcmode="lin" valueType="num">
                                      <p:cBhvr>
                                        <p:cTn id="27" dur="500" fill="hold"/>
                                        <p:tgtEl>
                                          <p:spTgt spid="1528835">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1528835">
                                            <p:txEl>
                                              <p:pRg st="2" end="2"/>
                                            </p:txEl>
                                          </p:spTgt>
                                        </p:tgtEl>
                                        <p:attrNameLst>
                                          <p:attrName>ppt_h</p:attrName>
                                        </p:attrNameLst>
                                      </p:cBhvr>
                                      <p:tavLst>
                                        <p:tav tm="0">
                                          <p:val>
                                            <p:fltVal val="0"/>
                                          </p:val>
                                        </p:tav>
                                        <p:tav tm="100000">
                                          <p:val>
                                            <p:strVal val="#ppt_h"/>
                                          </p:val>
                                        </p:tav>
                                      </p:tavLst>
                                    </p:anim>
                                    <p:anim calcmode="lin" valueType="num">
                                      <p:cBhvr>
                                        <p:cTn id="29" dur="500" fill="hold"/>
                                        <p:tgtEl>
                                          <p:spTgt spid="1528835">
                                            <p:txEl>
                                              <p:pRg st="2" end="2"/>
                                            </p:txEl>
                                          </p:spTgt>
                                        </p:tgtEl>
                                        <p:attrNameLst>
                                          <p:attrName>style.rotation</p:attrName>
                                        </p:attrNameLst>
                                      </p:cBhvr>
                                      <p:tavLst>
                                        <p:tav tm="0">
                                          <p:val>
                                            <p:fltVal val="360"/>
                                          </p:val>
                                        </p:tav>
                                        <p:tav tm="100000">
                                          <p:val>
                                            <p:fltVal val="0"/>
                                          </p:val>
                                        </p:tav>
                                      </p:tavLst>
                                    </p:anim>
                                    <p:animEffect transition="in" filter="fade">
                                      <p:cBhvr>
                                        <p:cTn id="30" dur="500"/>
                                        <p:tgtEl>
                                          <p:spTgt spid="15288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8834" grpId="0"/>
      <p:bldP spid="152883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63DDF53A-DDBF-4C87-BB1E-22B0B334595F}" type="slidenum">
              <a:rPr lang="en-US"/>
              <a:pPr algn="l">
                <a:defRPr/>
              </a:pPr>
              <a:t>5</a:t>
            </a:fld>
            <a:endParaRPr lang="en-US"/>
          </a:p>
        </p:txBody>
      </p:sp>
      <p:sp>
        <p:nvSpPr>
          <p:cNvPr id="1483778" name="Rectangle 2"/>
          <p:cNvSpPr>
            <a:spLocks noGrp="1" noChangeArrowheads="1"/>
          </p:cNvSpPr>
          <p:nvPr>
            <p:ph type="title"/>
          </p:nvPr>
        </p:nvSpPr>
        <p:spPr>
          <a:xfrm>
            <a:off x="457200" y="152400"/>
            <a:ext cx="8229600" cy="792163"/>
          </a:xfrm>
        </p:spPr>
        <p:txBody>
          <a:bodyPr/>
          <a:lstStyle/>
          <a:p>
            <a:pPr eaLnBrk="1" hangingPunct="1"/>
            <a:r>
              <a:rPr lang="en-US" b="1" smtClean="0">
                <a:solidFill>
                  <a:srgbClr val="3333FF"/>
                </a:solidFill>
              </a:rPr>
              <a:t>1.1. Khái niệm về định biên </a:t>
            </a:r>
            <a:endParaRPr lang="en-US" smtClean="0">
              <a:solidFill>
                <a:srgbClr val="3333FF"/>
              </a:solidFill>
            </a:endParaRPr>
          </a:p>
        </p:txBody>
      </p:sp>
      <p:sp>
        <p:nvSpPr>
          <p:cNvPr id="1483779" name="Rectangle 3"/>
          <p:cNvSpPr>
            <a:spLocks noGrp="1" noChangeArrowheads="1"/>
          </p:cNvSpPr>
          <p:nvPr>
            <p:ph type="body" idx="1"/>
          </p:nvPr>
        </p:nvSpPr>
        <p:spPr>
          <a:xfrm>
            <a:off x="355600" y="990600"/>
            <a:ext cx="8382000" cy="5486400"/>
          </a:xfrm>
        </p:spPr>
        <p:txBody>
          <a:bodyPr/>
          <a:lstStyle/>
          <a:p>
            <a:pPr eaLnBrk="1" hangingPunct="1"/>
            <a:r>
              <a:rPr lang="en-US" b="1" smtClean="0">
                <a:solidFill>
                  <a:srgbClr val="FF0000"/>
                </a:solidFill>
              </a:rPr>
              <a:t>Định biên trong cơ quan HCNN</a:t>
            </a:r>
            <a:r>
              <a:rPr lang="en-US" smtClean="0"/>
              <a:t>: là xác định số lượng và cơ cấu cán bộ, công chức </a:t>
            </a:r>
            <a:r>
              <a:rPr lang="en-US" i="1" smtClean="0"/>
              <a:t>(số lượng, chất lượng cán bộ, công chức ) </a:t>
            </a:r>
            <a:r>
              <a:rPr lang="en-US" smtClean="0"/>
              <a:t>cần cho một tổ chức, một cơ quan HCNN hoạt động đạt hiệu quả cao nhất. </a:t>
            </a:r>
          </a:p>
          <a:p>
            <a:pPr eaLnBrk="1" hangingPunct="1"/>
            <a:r>
              <a:rPr lang="en-US" b="1" smtClean="0">
                <a:solidFill>
                  <a:srgbClr val="FF0000"/>
                </a:solidFill>
              </a:rPr>
              <a:t>Định biên trong cơ quan HCNN </a:t>
            </a:r>
            <a:r>
              <a:rPr lang="en-US" smtClean="0"/>
              <a:t>= Định số lượng + Định cơ cấu cán bộ, công chức.</a:t>
            </a:r>
          </a:p>
          <a:p>
            <a:pPr eaLnBrk="1" hangingPunct="1"/>
            <a:r>
              <a:rPr lang="pt-BR" smtClean="0"/>
              <a:t>Hệ thống các cơ quan quản lý hành chính nhà nước, xác định định biên cho từng loại cơ quan do cơ quan quản lý nguồn nhân lực Trung ương đảm nhận (Bộ Nội vụ). </a:t>
            </a:r>
            <a:endParaRPr lang="en-US" smtClean="0"/>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83778"/>
                                        </p:tgtEl>
                                        <p:attrNameLst>
                                          <p:attrName>style.visibility</p:attrName>
                                        </p:attrNameLst>
                                      </p:cBhvr>
                                      <p:to>
                                        <p:strVal val="visible"/>
                                      </p:to>
                                    </p:set>
                                    <p:anim calcmode="lin" valueType="num">
                                      <p:cBhvr>
                                        <p:cTn id="7" dur="500" fill="hold"/>
                                        <p:tgtEl>
                                          <p:spTgt spid="1483778"/>
                                        </p:tgtEl>
                                        <p:attrNameLst>
                                          <p:attrName>ppt_w</p:attrName>
                                        </p:attrNameLst>
                                      </p:cBhvr>
                                      <p:tavLst>
                                        <p:tav tm="0">
                                          <p:val>
                                            <p:fltVal val="0"/>
                                          </p:val>
                                        </p:tav>
                                        <p:tav tm="100000">
                                          <p:val>
                                            <p:strVal val="#ppt_w"/>
                                          </p:val>
                                        </p:tav>
                                      </p:tavLst>
                                    </p:anim>
                                    <p:anim calcmode="lin" valueType="num">
                                      <p:cBhvr>
                                        <p:cTn id="8" dur="500" fill="hold"/>
                                        <p:tgtEl>
                                          <p:spTgt spid="1483778"/>
                                        </p:tgtEl>
                                        <p:attrNameLst>
                                          <p:attrName>ppt_h</p:attrName>
                                        </p:attrNameLst>
                                      </p:cBhvr>
                                      <p:tavLst>
                                        <p:tav tm="0">
                                          <p:val>
                                            <p:fltVal val="0"/>
                                          </p:val>
                                        </p:tav>
                                        <p:tav tm="100000">
                                          <p:val>
                                            <p:strVal val="#ppt_h"/>
                                          </p:val>
                                        </p:tav>
                                      </p:tavLst>
                                    </p:anim>
                                    <p:anim calcmode="lin" valueType="num">
                                      <p:cBhvr>
                                        <p:cTn id="9" dur="500" fill="hold"/>
                                        <p:tgtEl>
                                          <p:spTgt spid="1483778"/>
                                        </p:tgtEl>
                                        <p:attrNameLst>
                                          <p:attrName>style.rotation</p:attrName>
                                        </p:attrNameLst>
                                      </p:cBhvr>
                                      <p:tavLst>
                                        <p:tav tm="0">
                                          <p:val>
                                            <p:fltVal val="360"/>
                                          </p:val>
                                        </p:tav>
                                        <p:tav tm="100000">
                                          <p:val>
                                            <p:fltVal val="0"/>
                                          </p:val>
                                        </p:tav>
                                      </p:tavLst>
                                    </p:anim>
                                    <p:animEffect transition="in" filter="fade">
                                      <p:cBhvr>
                                        <p:cTn id="10" dur="500"/>
                                        <p:tgtEl>
                                          <p:spTgt spid="1483778"/>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83779">
                                            <p:txEl>
                                              <p:pRg st="0" end="0"/>
                                            </p:txEl>
                                          </p:spTgt>
                                        </p:tgtEl>
                                        <p:attrNameLst>
                                          <p:attrName>style.visibility</p:attrName>
                                        </p:attrNameLst>
                                      </p:cBhvr>
                                      <p:to>
                                        <p:strVal val="visible"/>
                                      </p:to>
                                    </p:set>
                                    <p:anim calcmode="lin" valueType="num">
                                      <p:cBhvr>
                                        <p:cTn id="15" dur="500" fill="hold"/>
                                        <p:tgtEl>
                                          <p:spTgt spid="148377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83779">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83779">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8377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483779">
                                            <p:txEl>
                                              <p:pRg st="1" end="1"/>
                                            </p:txEl>
                                          </p:spTgt>
                                        </p:tgtEl>
                                        <p:attrNameLst>
                                          <p:attrName>style.visibility</p:attrName>
                                        </p:attrNameLst>
                                      </p:cBhvr>
                                      <p:to>
                                        <p:strVal val="visible"/>
                                      </p:to>
                                    </p:set>
                                    <p:anim calcmode="lin" valueType="num">
                                      <p:cBhvr>
                                        <p:cTn id="23" dur="500" fill="hold"/>
                                        <p:tgtEl>
                                          <p:spTgt spid="1483779">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483779">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483779">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483779">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483779">
                                            <p:txEl>
                                              <p:pRg st="2" end="2"/>
                                            </p:txEl>
                                          </p:spTgt>
                                        </p:tgtEl>
                                        <p:attrNameLst>
                                          <p:attrName>style.visibility</p:attrName>
                                        </p:attrNameLst>
                                      </p:cBhvr>
                                      <p:to>
                                        <p:strVal val="visible"/>
                                      </p:to>
                                    </p:set>
                                    <p:anim calcmode="lin" valueType="num">
                                      <p:cBhvr>
                                        <p:cTn id="31" dur="500" fill="hold"/>
                                        <p:tgtEl>
                                          <p:spTgt spid="1483779">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483779">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483779">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4837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3778" grpId="0"/>
      <p:bldP spid="1483779" grpId="0" build="p"/>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BCD61A25-8394-459D-9FCE-0442619D6C0F}" type="slidenum">
              <a:rPr lang="en-US"/>
              <a:pPr algn="l">
                <a:defRPr/>
              </a:pPr>
              <a:t>50</a:t>
            </a:fld>
            <a:endParaRPr lang="en-US"/>
          </a:p>
        </p:txBody>
      </p:sp>
      <p:sp>
        <p:nvSpPr>
          <p:cNvPr id="1528834" name="Rectangle 2"/>
          <p:cNvSpPr>
            <a:spLocks noGrp="1" noChangeArrowheads="1"/>
          </p:cNvSpPr>
          <p:nvPr>
            <p:ph type="title"/>
          </p:nvPr>
        </p:nvSpPr>
        <p:spPr>
          <a:xfrm>
            <a:off x="484188" y="234950"/>
            <a:ext cx="8407400" cy="1219200"/>
          </a:xfrm>
        </p:spPr>
        <p:txBody>
          <a:bodyPr rtlCol="0">
            <a:normAutofit fontScale="90000"/>
          </a:bodyPr>
          <a:lstStyle/>
          <a:p>
            <a:pPr eaLnBrk="1" fontAlgn="auto" hangingPunct="1">
              <a:spcAft>
                <a:spcPts val="0"/>
              </a:spcAft>
              <a:defRPr/>
            </a:pPr>
            <a:r>
              <a:rPr lang="en-US" b="1" dirty="0" smtClean="0">
                <a:solidFill>
                  <a:srgbClr val="0000CC"/>
                </a:solidFill>
              </a:rPr>
              <a:t>2.1.1. </a:t>
            </a:r>
            <a:r>
              <a:rPr lang="en-US" b="1" dirty="0" err="1" smtClean="0">
                <a:solidFill>
                  <a:srgbClr val="0000CC"/>
                </a:solidFill>
              </a:rPr>
              <a:t>Các</a:t>
            </a:r>
            <a:r>
              <a:rPr lang="en-US" b="1" dirty="0" smtClean="0">
                <a:solidFill>
                  <a:srgbClr val="0000CC"/>
                </a:solidFill>
              </a:rPr>
              <a:t> </a:t>
            </a:r>
            <a:r>
              <a:rPr lang="en-US" b="1" dirty="0" err="1" smtClean="0">
                <a:solidFill>
                  <a:srgbClr val="0000CC"/>
                </a:solidFill>
              </a:rPr>
              <a:t>yếu</a:t>
            </a:r>
            <a:r>
              <a:rPr lang="en-US" b="1" dirty="0" smtClean="0">
                <a:solidFill>
                  <a:srgbClr val="0000CC"/>
                </a:solidFill>
              </a:rPr>
              <a:t> </a:t>
            </a:r>
            <a:r>
              <a:rPr lang="en-US" b="1" dirty="0" err="1" smtClean="0">
                <a:solidFill>
                  <a:srgbClr val="0000CC"/>
                </a:solidFill>
              </a:rPr>
              <a:t>tố</a:t>
            </a:r>
            <a:r>
              <a:rPr lang="en-US" b="1" dirty="0" smtClean="0">
                <a:solidFill>
                  <a:srgbClr val="0000CC"/>
                </a:solidFill>
              </a:rPr>
              <a:t> </a:t>
            </a:r>
            <a:r>
              <a:rPr lang="en-US" b="1" dirty="0" err="1" smtClean="0">
                <a:solidFill>
                  <a:srgbClr val="0000CC"/>
                </a:solidFill>
              </a:rPr>
              <a:t>ảnh</a:t>
            </a:r>
            <a:r>
              <a:rPr lang="en-US" b="1" dirty="0" smtClean="0">
                <a:solidFill>
                  <a:srgbClr val="0000CC"/>
                </a:solidFill>
              </a:rPr>
              <a:t> </a:t>
            </a:r>
            <a:r>
              <a:rPr lang="en-US" b="1" dirty="0" err="1" smtClean="0">
                <a:solidFill>
                  <a:srgbClr val="0000CC"/>
                </a:solidFill>
              </a:rPr>
              <a:t>hưởng</a:t>
            </a:r>
            <a:r>
              <a:rPr lang="en-US" b="1" dirty="0" smtClean="0">
                <a:solidFill>
                  <a:srgbClr val="0000CC"/>
                </a:solidFill>
              </a:rPr>
              <a:t> </a:t>
            </a:r>
            <a:r>
              <a:rPr lang="en-US" b="1" dirty="0" err="1" smtClean="0">
                <a:solidFill>
                  <a:srgbClr val="0000CC"/>
                </a:solidFill>
              </a:rPr>
              <a:t>đến</a:t>
            </a:r>
            <a:r>
              <a:rPr lang="en-US" b="1" dirty="0" smtClean="0">
                <a:solidFill>
                  <a:srgbClr val="0000CC"/>
                </a:solidFill>
              </a:rPr>
              <a:t> </a:t>
            </a:r>
            <a:br>
              <a:rPr lang="en-US" b="1" dirty="0" smtClean="0">
                <a:solidFill>
                  <a:srgbClr val="0000CC"/>
                </a:solidFill>
              </a:rPr>
            </a:br>
            <a:r>
              <a:rPr lang="en-US" b="1" dirty="0" err="1" smtClean="0">
                <a:solidFill>
                  <a:srgbClr val="0000CC"/>
                </a:solidFill>
              </a:rPr>
              <a:t>định</a:t>
            </a:r>
            <a:r>
              <a:rPr lang="en-US" b="1" dirty="0" smtClean="0">
                <a:solidFill>
                  <a:srgbClr val="0000CC"/>
                </a:solidFill>
              </a:rPr>
              <a:t> </a:t>
            </a:r>
            <a:r>
              <a:rPr lang="en-US" b="1" dirty="0" err="1" smtClean="0">
                <a:solidFill>
                  <a:srgbClr val="0000CC"/>
                </a:solidFill>
              </a:rPr>
              <a:t>biên</a:t>
            </a:r>
            <a:endParaRPr lang="en-US" b="1" dirty="0" smtClean="0">
              <a:solidFill>
                <a:srgbClr val="0000CC"/>
              </a:solidFill>
            </a:endParaRPr>
          </a:p>
        </p:txBody>
      </p:sp>
      <p:sp>
        <p:nvSpPr>
          <p:cNvPr id="1528835" name="Rectangle 3"/>
          <p:cNvSpPr>
            <a:spLocks noGrp="1" noChangeArrowheads="1"/>
          </p:cNvSpPr>
          <p:nvPr>
            <p:ph type="body" idx="1"/>
          </p:nvPr>
        </p:nvSpPr>
        <p:spPr>
          <a:xfrm>
            <a:off x="292100" y="1862138"/>
            <a:ext cx="8547100" cy="4614862"/>
          </a:xfrm>
        </p:spPr>
        <p:txBody>
          <a:bodyPr/>
          <a:lstStyle/>
          <a:p>
            <a:pPr marL="609600" indent="-609600" eaLnBrk="1" hangingPunct="1">
              <a:buFont typeface="Arial" charset="0"/>
              <a:buNone/>
            </a:pPr>
            <a:r>
              <a:rPr lang="en-US" b="1" smtClean="0">
                <a:solidFill>
                  <a:srgbClr val="CC3300"/>
                </a:solidFill>
              </a:rPr>
              <a:t>2. Điều kiện công nghệ ứng dụng: </a:t>
            </a:r>
          </a:p>
          <a:p>
            <a:pPr marL="1409700" lvl="2" indent="-609600" eaLnBrk="1" hangingPunct="1">
              <a:buFont typeface="Wingdings" pitchFamily="2" charset="2"/>
              <a:buChar char="Ø"/>
            </a:pPr>
            <a:r>
              <a:rPr lang="en-US" sz="3200" smtClean="0"/>
              <a:t>Công nghệ tiên tiến (chất lượng, số lượng nguồn lực?); </a:t>
            </a:r>
          </a:p>
          <a:p>
            <a:pPr marL="1409700" lvl="2" indent="-609600" eaLnBrk="1" hangingPunct="1">
              <a:buFont typeface="Wingdings" pitchFamily="2" charset="2"/>
              <a:buChar char="Ø"/>
            </a:pPr>
            <a:r>
              <a:rPr lang="en-US" sz="3200" smtClean="0"/>
              <a:t>Công nghệ lạc hậu, thủ công (chất lượng, số lượng nguồn lực?);</a:t>
            </a:r>
          </a:p>
          <a:p>
            <a:pPr marL="1409700" lvl="2" indent="-609600" eaLnBrk="1" hangingPunct="1">
              <a:buFont typeface="Wingdings" pitchFamily="2" charset="2"/>
              <a:buChar char="Ø"/>
            </a:pPr>
            <a:r>
              <a:rPr lang="en-US" sz="3200" smtClean="0"/>
              <a:t>Sự thay đổi công nghệ (cơ cấu nguồn lực?)</a:t>
            </a:r>
            <a:r>
              <a:rPr lang="en-US"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528834"/>
                                        </p:tgtEl>
                                        <p:attrNameLst>
                                          <p:attrName>style.visibility</p:attrName>
                                        </p:attrNameLst>
                                      </p:cBhvr>
                                      <p:to>
                                        <p:strVal val="visible"/>
                                      </p:to>
                                    </p:set>
                                    <p:anim calcmode="lin" valueType="num">
                                      <p:cBhvr>
                                        <p:cTn id="7" dur="500" fill="hold"/>
                                        <p:tgtEl>
                                          <p:spTgt spid="1528834"/>
                                        </p:tgtEl>
                                        <p:attrNameLst>
                                          <p:attrName>ppt_w</p:attrName>
                                        </p:attrNameLst>
                                      </p:cBhvr>
                                      <p:tavLst>
                                        <p:tav tm="0">
                                          <p:val>
                                            <p:fltVal val="0"/>
                                          </p:val>
                                        </p:tav>
                                        <p:tav tm="100000">
                                          <p:val>
                                            <p:strVal val="#ppt_w"/>
                                          </p:val>
                                        </p:tav>
                                      </p:tavLst>
                                    </p:anim>
                                    <p:anim calcmode="lin" valueType="num">
                                      <p:cBhvr>
                                        <p:cTn id="8" dur="500" fill="hold"/>
                                        <p:tgtEl>
                                          <p:spTgt spid="1528834"/>
                                        </p:tgtEl>
                                        <p:attrNameLst>
                                          <p:attrName>ppt_h</p:attrName>
                                        </p:attrNameLst>
                                      </p:cBhvr>
                                      <p:tavLst>
                                        <p:tav tm="0">
                                          <p:val>
                                            <p:fltVal val="0"/>
                                          </p:val>
                                        </p:tav>
                                        <p:tav tm="100000">
                                          <p:val>
                                            <p:strVal val="#ppt_h"/>
                                          </p:val>
                                        </p:tav>
                                      </p:tavLst>
                                    </p:anim>
                                    <p:anim calcmode="lin" valueType="num">
                                      <p:cBhvr>
                                        <p:cTn id="9" dur="500" fill="hold"/>
                                        <p:tgtEl>
                                          <p:spTgt spid="1528834"/>
                                        </p:tgtEl>
                                        <p:attrNameLst>
                                          <p:attrName>style.rotation</p:attrName>
                                        </p:attrNameLst>
                                      </p:cBhvr>
                                      <p:tavLst>
                                        <p:tav tm="0">
                                          <p:val>
                                            <p:fltVal val="360"/>
                                          </p:val>
                                        </p:tav>
                                        <p:tav tm="100000">
                                          <p:val>
                                            <p:fltVal val="0"/>
                                          </p:val>
                                        </p:tav>
                                      </p:tavLst>
                                    </p:anim>
                                    <p:animEffect transition="in" filter="fade">
                                      <p:cBhvr>
                                        <p:cTn id="10" dur="500"/>
                                        <p:tgtEl>
                                          <p:spTgt spid="152883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528835">
                                            <p:txEl>
                                              <p:pRg st="0" end="0"/>
                                            </p:txEl>
                                          </p:spTgt>
                                        </p:tgtEl>
                                        <p:attrNameLst>
                                          <p:attrName>style.visibility</p:attrName>
                                        </p:attrNameLst>
                                      </p:cBhvr>
                                      <p:to>
                                        <p:strVal val="visible"/>
                                      </p:to>
                                    </p:set>
                                    <p:anim calcmode="lin" valueType="num">
                                      <p:cBhvr>
                                        <p:cTn id="15" dur="500" fill="hold"/>
                                        <p:tgtEl>
                                          <p:spTgt spid="152883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52883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52883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528835">
                                            <p:txEl>
                                              <p:pRg st="0" end="0"/>
                                            </p:txEl>
                                          </p:spTgt>
                                        </p:tgtEl>
                                      </p:cBhvr>
                                    </p:animEffect>
                                  </p:childTnLst>
                                </p:cTn>
                              </p:par>
                              <p:par>
                                <p:cTn id="19" presetID="49" presetClass="entr" presetSubtype="0" decel="100000" fill="hold" grpId="0" nodeType="withEffect">
                                  <p:stCondLst>
                                    <p:cond delay="0"/>
                                  </p:stCondLst>
                                  <p:iterate type="lt">
                                    <p:tmPct val="10000"/>
                                  </p:iterate>
                                  <p:childTnLst>
                                    <p:set>
                                      <p:cBhvr>
                                        <p:cTn id="20" dur="1" fill="hold">
                                          <p:stCondLst>
                                            <p:cond delay="0"/>
                                          </p:stCondLst>
                                        </p:cTn>
                                        <p:tgtEl>
                                          <p:spTgt spid="1528835">
                                            <p:txEl>
                                              <p:pRg st="1" end="1"/>
                                            </p:txEl>
                                          </p:spTgt>
                                        </p:tgtEl>
                                        <p:attrNameLst>
                                          <p:attrName>style.visibility</p:attrName>
                                        </p:attrNameLst>
                                      </p:cBhvr>
                                      <p:to>
                                        <p:strVal val="visible"/>
                                      </p:to>
                                    </p:set>
                                    <p:anim calcmode="lin" valueType="num">
                                      <p:cBhvr>
                                        <p:cTn id="21" dur="500" fill="hold"/>
                                        <p:tgtEl>
                                          <p:spTgt spid="152883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1528835">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1528835">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1528835">
                                            <p:txEl>
                                              <p:pRg st="1" end="1"/>
                                            </p:txEl>
                                          </p:spTgt>
                                        </p:tgtEl>
                                      </p:cBhvr>
                                    </p:animEffect>
                                  </p:childTnLst>
                                </p:cTn>
                              </p:par>
                              <p:par>
                                <p:cTn id="25" presetID="49" presetClass="entr" presetSubtype="0" decel="100000" fill="hold" grpId="0" nodeType="withEffect">
                                  <p:stCondLst>
                                    <p:cond delay="0"/>
                                  </p:stCondLst>
                                  <p:iterate type="lt">
                                    <p:tmPct val="10000"/>
                                  </p:iterate>
                                  <p:childTnLst>
                                    <p:set>
                                      <p:cBhvr>
                                        <p:cTn id="26" dur="1" fill="hold">
                                          <p:stCondLst>
                                            <p:cond delay="0"/>
                                          </p:stCondLst>
                                        </p:cTn>
                                        <p:tgtEl>
                                          <p:spTgt spid="1528835">
                                            <p:txEl>
                                              <p:pRg st="2" end="2"/>
                                            </p:txEl>
                                          </p:spTgt>
                                        </p:tgtEl>
                                        <p:attrNameLst>
                                          <p:attrName>style.visibility</p:attrName>
                                        </p:attrNameLst>
                                      </p:cBhvr>
                                      <p:to>
                                        <p:strVal val="visible"/>
                                      </p:to>
                                    </p:set>
                                    <p:anim calcmode="lin" valueType="num">
                                      <p:cBhvr>
                                        <p:cTn id="27" dur="500" fill="hold"/>
                                        <p:tgtEl>
                                          <p:spTgt spid="1528835">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1528835">
                                            <p:txEl>
                                              <p:pRg st="2" end="2"/>
                                            </p:txEl>
                                          </p:spTgt>
                                        </p:tgtEl>
                                        <p:attrNameLst>
                                          <p:attrName>ppt_h</p:attrName>
                                        </p:attrNameLst>
                                      </p:cBhvr>
                                      <p:tavLst>
                                        <p:tav tm="0">
                                          <p:val>
                                            <p:fltVal val="0"/>
                                          </p:val>
                                        </p:tav>
                                        <p:tav tm="100000">
                                          <p:val>
                                            <p:strVal val="#ppt_h"/>
                                          </p:val>
                                        </p:tav>
                                      </p:tavLst>
                                    </p:anim>
                                    <p:anim calcmode="lin" valueType="num">
                                      <p:cBhvr>
                                        <p:cTn id="29" dur="500" fill="hold"/>
                                        <p:tgtEl>
                                          <p:spTgt spid="1528835">
                                            <p:txEl>
                                              <p:pRg st="2" end="2"/>
                                            </p:txEl>
                                          </p:spTgt>
                                        </p:tgtEl>
                                        <p:attrNameLst>
                                          <p:attrName>style.rotation</p:attrName>
                                        </p:attrNameLst>
                                      </p:cBhvr>
                                      <p:tavLst>
                                        <p:tav tm="0">
                                          <p:val>
                                            <p:fltVal val="360"/>
                                          </p:val>
                                        </p:tav>
                                        <p:tav tm="100000">
                                          <p:val>
                                            <p:fltVal val="0"/>
                                          </p:val>
                                        </p:tav>
                                      </p:tavLst>
                                    </p:anim>
                                    <p:animEffect transition="in" filter="fade">
                                      <p:cBhvr>
                                        <p:cTn id="30" dur="500"/>
                                        <p:tgtEl>
                                          <p:spTgt spid="1528835">
                                            <p:txEl>
                                              <p:pRg st="2" end="2"/>
                                            </p:txEl>
                                          </p:spTgt>
                                        </p:tgtEl>
                                      </p:cBhvr>
                                    </p:animEffect>
                                  </p:childTnLst>
                                </p:cTn>
                              </p:par>
                              <p:par>
                                <p:cTn id="31" presetID="49" presetClass="entr" presetSubtype="0" decel="100000" fill="hold" grpId="0" nodeType="withEffect">
                                  <p:stCondLst>
                                    <p:cond delay="0"/>
                                  </p:stCondLst>
                                  <p:iterate type="lt">
                                    <p:tmPct val="10000"/>
                                  </p:iterate>
                                  <p:childTnLst>
                                    <p:set>
                                      <p:cBhvr>
                                        <p:cTn id="32" dur="1" fill="hold">
                                          <p:stCondLst>
                                            <p:cond delay="0"/>
                                          </p:stCondLst>
                                        </p:cTn>
                                        <p:tgtEl>
                                          <p:spTgt spid="1528835">
                                            <p:txEl>
                                              <p:pRg st="3" end="3"/>
                                            </p:txEl>
                                          </p:spTgt>
                                        </p:tgtEl>
                                        <p:attrNameLst>
                                          <p:attrName>style.visibility</p:attrName>
                                        </p:attrNameLst>
                                      </p:cBhvr>
                                      <p:to>
                                        <p:strVal val="visible"/>
                                      </p:to>
                                    </p:set>
                                    <p:anim calcmode="lin" valueType="num">
                                      <p:cBhvr>
                                        <p:cTn id="33" dur="500" fill="hold"/>
                                        <p:tgtEl>
                                          <p:spTgt spid="152883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528835">
                                            <p:txEl>
                                              <p:pRg st="3" end="3"/>
                                            </p:txEl>
                                          </p:spTgt>
                                        </p:tgtEl>
                                        <p:attrNameLst>
                                          <p:attrName>ppt_h</p:attrName>
                                        </p:attrNameLst>
                                      </p:cBhvr>
                                      <p:tavLst>
                                        <p:tav tm="0">
                                          <p:val>
                                            <p:fltVal val="0"/>
                                          </p:val>
                                        </p:tav>
                                        <p:tav tm="100000">
                                          <p:val>
                                            <p:strVal val="#ppt_h"/>
                                          </p:val>
                                        </p:tav>
                                      </p:tavLst>
                                    </p:anim>
                                    <p:anim calcmode="lin" valueType="num">
                                      <p:cBhvr>
                                        <p:cTn id="35" dur="500" fill="hold"/>
                                        <p:tgtEl>
                                          <p:spTgt spid="1528835">
                                            <p:txEl>
                                              <p:pRg st="3" end="3"/>
                                            </p:txEl>
                                          </p:spTgt>
                                        </p:tgtEl>
                                        <p:attrNameLst>
                                          <p:attrName>style.rotation</p:attrName>
                                        </p:attrNameLst>
                                      </p:cBhvr>
                                      <p:tavLst>
                                        <p:tav tm="0">
                                          <p:val>
                                            <p:fltVal val="360"/>
                                          </p:val>
                                        </p:tav>
                                        <p:tav tm="100000">
                                          <p:val>
                                            <p:fltVal val="0"/>
                                          </p:val>
                                        </p:tav>
                                      </p:tavLst>
                                    </p:anim>
                                    <p:animEffect transition="in" filter="fade">
                                      <p:cBhvr>
                                        <p:cTn id="36" dur="500"/>
                                        <p:tgtEl>
                                          <p:spTgt spid="15288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8834" grpId="0"/>
      <p:bldP spid="1528835" grpId="0" build="p"/>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027B3E6E-13DC-4E5F-8205-E97E128CD8F6}" type="slidenum">
              <a:rPr lang="en-US"/>
              <a:pPr algn="l">
                <a:defRPr/>
              </a:pPr>
              <a:t>51</a:t>
            </a:fld>
            <a:endParaRPr lang="en-US"/>
          </a:p>
        </p:txBody>
      </p:sp>
      <p:sp>
        <p:nvSpPr>
          <p:cNvPr id="1529858" name="Rectangle 2"/>
          <p:cNvSpPr>
            <a:spLocks noGrp="1" noChangeArrowheads="1"/>
          </p:cNvSpPr>
          <p:nvPr>
            <p:ph type="title"/>
          </p:nvPr>
        </p:nvSpPr>
        <p:spPr>
          <a:xfrm>
            <a:off x="484188" y="234950"/>
            <a:ext cx="8407400" cy="1219200"/>
          </a:xfrm>
        </p:spPr>
        <p:txBody>
          <a:bodyPr rtlCol="0">
            <a:normAutofit fontScale="90000"/>
          </a:bodyPr>
          <a:lstStyle/>
          <a:p>
            <a:pPr eaLnBrk="1" fontAlgn="auto" hangingPunct="1">
              <a:spcAft>
                <a:spcPts val="0"/>
              </a:spcAft>
              <a:defRPr/>
            </a:pPr>
            <a:r>
              <a:rPr lang="en-US" b="1" dirty="0" smtClean="0">
                <a:solidFill>
                  <a:srgbClr val="0000CC"/>
                </a:solidFill>
              </a:rPr>
              <a:t>2.1.1. </a:t>
            </a:r>
            <a:r>
              <a:rPr lang="en-US" b="1" dirty="0" err="1" smtClean="0">
                <a:solidFill>
                  <a:srgbClr val="0000CC"/>
                </a:solidFill>
              </a:rPr>
              <a:t>Các</a:t>
            </a:r>
            <a:r>
              <a:rPr lang="en-US" b="1" dirty="0" smtClean="0">
                <a:solidFill>
                  <a:srgbClr val="0000CC"/>
                </a:solidFill>
              </a:rPr>
              <a:t> </a:t>
            </a:r>
            <a:r>
              <a:rPr lang="en-US" b="1" dirty="0" err="1" smtClean="0">
                <a:solidFill>
                  <a:srgbClr val="0000CC"/>
                </a:solidFill>
              </a:rPr>
              <a:t>yếu</a:t>
            </a:r>
            <a:r>
              <a:rPr lang="en-US" b="1" dirty="0" smtClean="0">
                <a:solidFill>
                  <a:srgbClr val="0000CC"/>
                </a:solidFill>
              </a:rPr>
              <a:t> </a:t>
            </a:r>
            <a:r>
              <a:rPr lang="en-US" b="1" dirty="0" err="1" smtClean="0">
                <a:solidFill>
                  <a:srgbClr val="0000CC"/>
                </a:solidFill>
              </a:rPr>
              <a:t>tố</a:t>
            </a:r>
            <a:r>
              <a:rPr lang="en-US" b="1" dirty="0" smtClean="0">
                <a:solidFill>
                  <a:srgbClr val="0000CC"/>
                </a:solidFill>
              </a:rPr>
              <a:t> </a:t>
            </a:r>
            <a:r>
              <a:rPr lang="en-US" b="1" dirty="0" err="1" smtClean="0">
                <a:solidFill>
                  <a:srgbClr val="0000CC"/>
                </a:solidFill>
              </a:rPr>
              <a:t>ảnh</a:t>
            </a:r>
            <a:r>
              <a:rPr lang="en-US" b="1" dirty="0" smtClean="0">
                <a:solidFill>
                  <a:srgbClr val="0000CC"/>
                </a:solidFill>
              </a:rPr>
              <a:t> </a:t>
            </a:r>
            <a:r>
              <a:rPr lang="en-US" b="1" dirty="0" err="1" smtClean="0">
                <a:solidFill>
                  <a:srgbClr val="0000CC"/>
                </a:solidFill>
              </a:rPr>
              <a:t>hưởng</a:t>
            </a:r>
            <a:r>
              <a:rPr lang="en-US" b="1" dirty="0" smtClean="0">
                <a:solidFill>
                  <a:srgbClr val="0000CC"/>
                </a:solidFill>
              </a:rPr>
              <a:t> </a:t>
            </a:r>
            <a:r>
              <a:rPr lang="en-US" b="1" dirty="0" err="1" smtClean="0">
                <a:solidFill>
                  <a:srgbClr val="0000CC"/>
                </a:solidFill>
              </a:rPr>
              <a:t>đến</a:t>
            </a:r>
            <a:r>
              <a:rPr lang="en-US" b="1" dirty="0" smtClean="0">
                <a:solidFill>
                  <a:srgbClr val="0000CC"/>
                </a:solidFill>
              </a:rPr>
              <a:t> </a:t>
            </a:r>
            <a:br>
              <a:rPr lang="en-US" b="1" dirty="0" smtClean="0">
                <a:solidFill>
                  <a:srgbClr val="0000CC"/>
                </a:solidFill>
              </a:rPr>
            </a:br>
            <a:r>
              <a:rPr lang="en-US" b="1" dirty="0" err="1" smtClean="0">
                <a:solidFill>
                  <a:srgbClr val="0000CC"/>
                </a:solidFill>
              </a:rPr>
              <a:t>định</a:t>
            </a:r>
            <a:r>
              <a:rPr lang="en-US" b="1" dirty="0" smtClean="0">
                <a:solidFill>
                  <a:srgbClr val="0000CC"/>
                </a:solidFill>
              </a:rPr>
              <a:t> </a:t>
            </a:r>
            <a:r>
              <a:rPr lang="en-US" b="1" dirty="0" err="1" smtClean="0">
                <a:solidFill>
                  <a:srgbClr val="0000CC"/>
                </a:solidFill>
              </a:rPr>
              <a:t>biên</a:t>
            </a:r>
            <a:endParaRPr lang="en-US" b="1" dirty="0" smtClean="0">
              <a:solidFill>
                <a:srgbClr val="0000CC"/>
              </a:solidFill>
            </a:endParaRPr>
          </a:p>
        </p:txBody>
      </p:sp>
      <p:sp>
        <p:nvSpPr>
          <p:cNvPr id="1529859" name="Rectangle 3"/>
          <p:cNvSpPr>
            <a:spLocks noGrp="1" noChangeArrowheads="1"/>
          </p:cNvSpPr>
          <p:nvPr>
            <p:ph type="body" idx="1"/>
          </p:nvPr>
        </p:nvSpPr>
        <p:spPr>
          <a:xfrm>
            <a:off x="292100" y="1862138"/>
            <a:ext cx="8547100" cy="4614862"/>
          </a:xfrm>
        </p:spPr>
        <p:txBody>
          <a:bodyPr/>
          <a:lstStyle/>
          <a:p>
            <a:pPr marL="609600" indent="-609600" eaLnBrk="1" hangingPunct="1">
              <a:lnSpc>
                <a:spcPct val="90000"/>
              </a:lnSpc>
              <a:buFontTx/>
              <a:buAutoNum type="arabicPeriod" startAt="3"/>
            </a:pPr>
            <a:r>
              <a:rPr lang="en-US" sz="3600" b="1" smtClean="0">
                <a:solidFill>
                  <a:srgbClr val="CC3300"/>
                </a:solidFill>
              </a:rPr>
              <a:t>Mức độ chuyên môn hóa: </a:t>
            </a:r>
          </a:p>
          <a:p>
            <a:pPr marL="609600" indent="-609600" eaLnBrk="1" hangingPunct="1">
              <a:lnSpc>
                <a:spcPct val="90000"/>
              </a:lnSpc>
              <a:buFont typeface="Wingdings" pitchFamily="2" charset="2"/>
              <a:buChar char="Ø"/>
            </a:pPr>
            <a:r>
              <a:rPr lang="en-US" sz="3600" smtClean="0"/>
              <a:t>Mức độ </a:t>
            </a:r>
            <a:r>
              <a:rPr lang="en-US" sz="3600" b="1" smtClean="0">
                <a:solidFill>
                  <a:srgbClr val="CC3300"/>
                </a:solidFill>
              </a:rPr>
              <a:t>chuyên môn hóa </a:t>
            </a:r>
            <a:r>
              <a:rPr lang="en-US" sz="3600" smtClean="0"/>
              <a:t>cao (cơ cấu nhân sự càng chi tiết, khả năng thay thế khó).</a:t>
            </a:r>
          </a:p>
          <a:p>
            <a:pPr marL="609600" indent="-609600" eaLnBrk="1" hangingPunct="1">
              <a:lnSpc>
                <a:spcPct val="90000"/>
              </a:lnSpc>
              <a:buFont typeface="Wingdings" pitchFamily="2" charset="2"/>
              <a:buChar char="Ø"/>
            </a:pPr>
            <a:r>
              <a:rPr lang="en-US" sz="3600" smtClean="0"/>
              <a:t>Mức độ </a:t>
            </a:r>
            <a:r>
              <a:rPr lang="en-US" sz="3600" b="1" smtClean="0">
                <a:solidFill>
                  <a:srgbClr val="CC3300"/>
                </a:solidFill>
              </a:rPr>
              <a:t>chuyên môn hóa thấp </a:t>
            </a:r>
            <a:r>
              <a:rPr lang="en-US" sz="3600" smtClean="0"/>
              <a:t>(cơ cấu nhân sự thay thế dễ).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529858"/>
                                        </p:tgtEl>
                                        <p:attrNameLst>
                                          <p:attrName>style.visibility</p:attrName>
                                        </p:attrNameLst>
                                      </p:cBhvr>
                                      <p:to>
                                        <p:strVal val="visible"/>
                                      </p:to>
                                    </p:set>
                                    <p:anim calcmode="lin" valueType="num">
                                      <p:cBhvr>
                                        <p:cTn id="7" dur="500" fill="hold"/>
                                        <p:tgtEl>
                                          <p:spTgt spid="1529858"/>
                                        </p:tgtEl>
                                        <p:attrNameLst>
                                          <p:attrName>ppt_w</p:attrName>
                                        </p:attrNameLst>
                                      </p:cBhvr>
                                      <p:tavLst>
                                        <p:tav tm="0">
                                          <p:val>
                                            <p:fltVal val="0"/>
                                          </p:val>
                                        </p:tav>
                                        <p:tav tm="100000">
                                          <p:val>
                                            <p:strVal val="#ppt_w"/>
                                          </p:val>
                                        </p:tav>
                                      </p:tavLst>
                                    </p:anim>
                                    <p:anim calcmode="lin" valueType="num">
                                      <p:cBhvr>
                                        <p:cTn id="8" dur="500" fill="hold"/>
                                        <p:tgtEl>
                                          <p:spTgt spid="1529858"/>
                                        </p:tgtEl>
                                        <p:attrNameLst>
                                          <p:attrName>ppt_h</p:attrName>
                                        </p:attrNameLst>
                                      </p:cBhvr>
                                      <p:tavLst>
                                        <p:tav tm="0">
                                          <p:val>
                                            <p:fltVal val="0"/>
                                          </p:val>
                                        </p:tav>
                                        <p:tav tm="100000">
                                          <p:val>
                                            <p:strVal val="#ppt_h"/>
                                          </p:val>
                                        </p:tav>
                                      </p:tavLst>
                                    </p:anim>
                                    <p:anim calcmode="lin" valueType="num">
                                      <p:cBhvr>
                                        <p:cTn id="9" dur="500" fill="hold"/>
                                        <p:tgtEl>
                                          <p:spTgt spid="1529858"/>
                                        </p:tgtEl>
                                        <p:attrNameLst>
                                          <p:attrName>style.rotation</p:attrName>
                                        </p:attrNameLst>
                                      </p:cBhvr>
                                      <p:tavLst>
                                        <p:tav tm="0">
                                          <p:val>
                                            <p:fltVal val="360"/>
                                          </p:val>
                                        </p:tav>
                                        <p:tav tm="100000">
                                          <p:val>
                                            <p:fltVal val="0"/>
                                          </p:val>
                                        </p:tav>
                                      </p:tavLst>
                                    </p:anim>
                                    <p:animEffect transition="in" filter="fade">
                                      <p:cBhvr>
                                        <p:cTn id="10" dur="500"/>
                                        <p:tgtEl>
                                          <p:spTgt spid="1529858"/>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529859">
                                            <p:txEl>
                                              <p:pRg st="0" end="0"/>
                                            </p:txEl>
                                          </p:spTgt>
                                        </p:tgtEl>
                                        <p:attrNameLst>
                                          <p:attrName>style.visibility</p:attrName>
                                        </p:attrNameLst>
                                      </p:cBhvr>
                                      <p:to>
                                        <p:strVal val="visible"/>
                                      </p:to>
                                    </p:set>
                                    <p:anim calcmode="lin" valueType="num">
                                      <p:cBhvr>
                                        <p:cTn id="15" dur="500" fill="hold"/>
                                        <p:tgtEl>
                                          <p:spTgt spid="152985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529859">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529859">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52985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529859">
                                            <p:txEl>
                                              <p:pRg st="1" end="1"/>
                                            </p:txEl>
                                          </p:spTgt>
                                        </p:tgtEl>
                                        <p:attrNameLst>
                                          <p:attrName>style.visibility</p:attrName>
                                        </p:attrNameLst>
                                      </p:cBhvr>
                                      <p:to>
                                        <p:strVal val="visible"/>
                                      </p:to>
                                    </p:set>
                                    <p:anim calcmode="lin" valueType="num">
                                      <p:cBhvr>
                                        <p:cTn id="23" dur="500" fill="hold"/>
                                        <p:tgtEl>
                                          <p:spTgt spid="1529859">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529859">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529859">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529859">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529859">
                                            <p:txEl>
                                              <p:pRg st="2" end="2"/>
                                            </p:txEl>
                                          </p:spTgt>
                                        </p:tgtEl>
                                        <p:attrNameLst>
                                          <p:attrName>style.visibility</p:attrName>
                                        </p:attrNameLst>
                                      </p:cBhvr>
                                      <p:to>
                                        <p:strVal val="visible"/>
                                      </p:to>
                                    </p:set>
                                    <p:anim calcmode="lin" valueType="num">
                                      <p:cBhvr>
                                        <p:cTn id="31" dur="500" fill="hold"/>
                                        <p:tgtEl>
                                          <p:spTgt spid="1529859">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529859">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529859">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5298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9858" grpId="0"/>
      <p:bldP spid="1529859" grpId="0" build="p"/>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2C54000F-A2CB-46F1-A76D-1A9877F49E4D}" type="slidenum">
              <a:rPr lang="en-US"/>
              <a:pPr algn="l">
                <a:defRPr/>
              </a:pPr>
              <a:t>52</a:t>
            </a:fld>
            <a:endParaRPr lang="en-US"/>
          </a:p>
        </p:txBody>
      </p:sp>
      <p:sp>
        <p:nvSpPr>
          <p:cNvPr id="1529858" name="Rectangle 2"/>
          <p:cNvSpPr>
            <a:spLocks noGrp="1" noChangeArrowheads="1"/>
          </p:cNvSpPr>
          <p:nvPr>
            <p:ph type="title"/>
          </p:nvPr>
        </p:nvSpPr>
        <p:spPr>
          <a:xfrm>
            <a:off x="484188" y="234950"/>
            <a:ext cx="8407400" cy="1219200"/>
          </a:xfrm>
        </p:spPr>
        <p:txBody>
          <a:bodyPr rtlCol="0">
            <a:normAutofit fontScale="90000"/>
          </a:bodyPr>
          <a:lstStyle/>
          <a:p>
            <a:pPr eaLnBrk="1" fontAlgn="auto" hangingPunct="1">
              <a:spcAft>
                <a:spcPts val="0"/>
              </a:spcAft>
              <a:defRPr/>
            </a:pPr>
            <a:r>
              <a:rPr lang="en-US" b="1" dirty="0" smtClean="0">
                <a:solidFill>
                  <a:srgbClr val="0000CC"/>
                </a:solidFill>
              </a:rPr>
              <a:t>2.1.1. </a:t>
            </a:r>
            <a:r>
              <a:rPr lang="en-US" b="1" dirty="0" err="1" smtClean="0">
                <a:solidFill>
                  <a:srgbClr val="0000CC"/>
                </a:solidFill>
              </a:rPr>
              <a:t>Các</a:t>
            </a:r>
            <a:r>
              <a:rPr lang="en-US" b="1" dirty="0" smtClean="0">
                <a:solidFill>
                  <a:srgbClr val="0000CC"/>
                </a:solidFill>
              </a:rPr>
              <a:t> </a:t>
            </a:r>
            <a:r>
              <a:rPr lang="en-US" b="1" dirty="0" err="1" smtClean="0">
                <a:solidFill>
                  <a:srgbClr val="0000CC"/>
                </a:solidFill>
              </a:rPr>
              <a:t>yếu</a:t>
            </a:r>
            <a:r>
              <a:rPr lang="en-US" b="1" dirty="0" smtClean="0">
                <a:solidFill>
                  <a:srgbClr val="0000CC"/>
                </a:solidFill>
              </a:rPr>
              <a:t> </a:t>
            </a:r>
            <a:r>
              <a:rPr lang="en-US" b="1" dirty="0" err="1" smtClean="0">
                <a:solidFill>
                  <a:srgbClr val="0000CC"/>
                </a:solidFill>
              </a:rPr>
              <a:t>tố</a:t>
            </a:r>
            <a:r>
              <a:rPr lang="en-US" b="1" dirty="0" smtClean="0">
                <a:solidFill>
                  <a:srgbClr val="0000CC"/>
                </a:solidFill>
              </a:rPr>
              <a:t> </a:t>
            </a:r>
            <a:r>
              <a:rPr lang="en-US" b="1" dirty="0" err="1" smtClean="0">
                <a:solidFill>
                  <a:srgbClr val="0000CC"/>
                </a:solidFill>
              </a:rPr>
              <a:t>ảnh</a:t>
            </a:r>
            <a:r>
              <a:rPr lang="en-US" b="1" dirty="0" smtClean="0">
                <a:solidFill>
                  <a:srgbClr val="0000CC"/>
                </a:solidFill>
              </a:rPr>
              <a:t> </a:t>
            </a:r>
            <a:r>
              <a:rPr lang="en-US" b="1" dirty="0" err="1" smtClean="0">
                <a:solidFill>
                  <a:srgbClr val="0000CC"/>
                </a:solidFill>
              </a:rPr>
              <a:t>hưởng</a:t>
            </a:r>
            <a:r>
              <a:rPr lang="en-US" b="1" dirty="0" smtClean="0">
                <a:solidFill>
                  <a:srgbClr val="0000CC"/>
                </a:solidFill>
              </a:rPr>
              <a:t> </a:t>
            </a:r>
            <a:r>
              <a:rPr lang="en-US" b="1" dirty="0" err="1" smtClean="0">
                <a:solidFill>
                  <a:srgbClr val="0000CC"/>
                </a:solidFill>
              </a:rPr>
              <a:t>đến</a:t>
            </a:r>
            <a:r>
              <a:rPr lang="en-US" b="1" dirty="0" smtClean="0">
                <a:solidFill>
                  <a:srgbClr val="0000CC"/>
                </a:solidFill>
              </a:rPr>
              <a:t> </a:t>
            </a:r>
            <a:br>
              <a:rPr lang="en-US" b="1" dirty="0" smtClean="0">
                <a:solidFill>
                  <a:srgbClr val="0000CC"/>
                </a:solidFill>
              </a:rPr>
            </a:br>
            <a:r>
              <a:rPr lang="en-US" b="1" dirty="0" err="1" smtClean="0">
                <a:solidFill>
                  <a:srgbClr val="0000CC"/>
                </a:solidFill>
              </a:rPr>
              <a:t>định</a:t>
            </a:r>
            <a:r>
              <a:rPr lang="en-US" b="1" dirty="0" smtClean="0">
                <a:solidFill>
                  <a:srgbClr val="0000CC"/>
                </a:solidFill>
              </a:rPr>
              <a:t> </a:t>
            </a:r>
            <a:r>
              <a:rPr lang="en-US" b="1" dirty="0" err="1" smtClean="0">
                <a:solidFill>
                  <a:srgbClr val="0000CC"/>
                </a:solidFill>
              </a:rPr>
              <a:t>biên</a:t>
            </a:r>
            <a:endParaRPr lang="en-US" b="1" dirty="0" smtClean="0">
              <a:solidFill>
                <a:srgbClr val="0000CC"/>
              </a:solidFill>
            </a:endParaRPr>
          </a:p>
        </p:txBody>
      </p:sp>
      <p:sp>
        <p:nvSpPr>
          <p:cNvPr id="1529859" name="Rectangle 3"/>
          <p:cNvSpPr>
            <a:spLocks noGrp="1" noChangeArrowheads="1"/>
          </p:cNvSpPr>
          <p:nvPr>
            <p:ph type="body" idx="1"/>
          </p:nvPr>
        </p:nvSpPr>
        <p:spPr>
          <a:xfrm>
            <a:off x="292100" y="1862138"/>
            <a:ext cx="8547100" cy="4614862"/>
          </a:xfrm>
        </p:spPr>
        <p:txBody>
          <a:bodyPr/>
          <a:lstStyle/>
          <a:p>
            <a:pPr marL="609600" indent="-609600" eaLnBrk="1" hangingPunct="1">
              <a:lnSpc>
                <a:spcPct val="90000"/>
              </a:lnSpc>
              <a:buFont typeface="Arial" charset="0"/>
              <a:buNone/>
            </a:pPr>
            <a:r>
              <a:rPr lang="en-US" sz="3600" b="1" smtClean="0">
                <a:solidFill>
                  <a:srgbClr val="CC3300"/>
                </a:solidFill>
              </a:rPr>
              <a:t>4. Tính ổn định của tổ chức: </a:t>
            </a:r>
          </a:p>
          <a:p>
            <a:pPr marL="609600" indent="-609600" eaLnBrk="1" hangingPunct="1">
              <a:lnSpc>
                <a:spcPct val="90000"/>
              </a:lnSpc>
              <a:buFont typeface="Wingdings" pitchFamily="2" charset="2"/>
              <a:buChar char="Ø"/>
            </a:pPr>
            <a:r>
              <a:rPr lang="en-US" sz="3600" smtClean="0"/>
              <a:t>Tổ chức có tính ổn định cao thì có ít cơ hội để xác định lại cơ cấu nguồn lực, bổ sung biên chế/định biên.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529858"/>
                                        </p:tgtEl>
                                        <p:attrNameLst>
                                          <p:attrName>style.visibility</p:attrName>
                                        </p:attrNameLst>
                                      </p:cBhvr>
                                      <p:to>
                                        <p:strVal val="visible"/>
                                      </p:to>
                                    </p:set>
                                    <p:anim calcmode="lin" valueType="num">
                                      <p:cBhvr>
                                        <p:cTn id="7" dur="500" fill="hold"/>
                                        <p:tgtEl>
                                          <p:spTgt spid="1529858"/>
                                        </p:tgtEl>
                                        <p:attrNameLst>
                                          <p:attrName>ppt_w</p:attrName>
                                        </p:attrNameLst>
                                      </p:cBhvr>
                                      <p:tavLst>
                                        <p:tav tm="0">
                                          <p:val>
                                            <p:fltVal val="0"/>
                                          </p:val>
                                        </p:tav>
                                        <p:tav tm="100000">
                                          <p:val>
                                            <p:strVal val="#ppt_w"/>
                                          </p:val>
                                        </p:tav>
                                      </p:tavLst>
                                    </p:anim>
                                    <p:anim calcmode="lin" valueType="num">
                                      <p:cBhvr>
                                        <p:cTn id="8" dur="500" fill="hold"/>
                                        <p:tgtEl>
                                          <p:spTgt spid="1529858"/>
                                        </p:tgtEl>
                                        <p:attrNameLst>
                                          <p:attrName>ppt_h</p:attrName>
                                        </p:attrNameLst>
                                      </p:cBhvr>
                                      <p:tavLst>
                                        <p:tav tm="0">
                                          <p:val>
                                            <p:fltVal val="0"/>
                                          </p:val>
                                        </p:tav>
                                        <p:tav tm="100000">
                                          <p:val>
                                            <p:strVal val="#ppt_h"/>
                                          </p:val>
                                        </p:tav>
                                      </p:tavLst>
                                    </p:anim>
                                    <p:anim calcmode="lin" valueType="num">
                                      <p:cBhvr>
                                        <p:cTn id="9" dur="500" fill="hold"/>
                                        <p:tgtEl>
                                          <p:spTgt spid="1529858"/>
                                        </p:tgtEl>
                                        <p:attrNameLst>
                                          <p:attrName>style.rotation</p:attrName>
                                        </p:attrNameLst>
                                      </p:cBhvr>
                                      <p:tavLst>
                                        <p:tav tm="0">
                                          <p:val>
                                            <p:fltVal val="360"/>
                                          </p:val>
                                        </p:tav>
                                        <p:tav tm="100000">
                                          <p:val>
                                            <p:fltVal val="0"/>
                                          </p:val>
                                        </p:tav>
                                      </p:tavLst>
                                    </p:anim>
                                    <p:animEffect transition="in" filter="fade">
                                      <p:cBhvr>
                                        <p:cTn id="10" dur="500"/>
                                        <p:tgtEl>
                                          <p:spTgt spid="1529858"/>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529859">
                                            <p:txEl>
                                              <p:pRg st="0" end="0"/>
                                            </p:txEl>
                                          </p:spTgt>
                                        </p:tgtEl>
                                        <p:attrNameLst>
                                          <p:attrName>style.visibility</p:attrName>
                                        </p:attrNameLst>
                                      </p:cBhvr>
                                      <p:to>
                                        <p:strVal val="visible"/>
                                      </p:to>
                                    </p:set>
                                    <p:anim calcmode="lin" valueType="num">
                                      <p:cBhvr>
                                        <p:cTn id="15" dur="500" fill="hold"/>
                                        <p:tgtEl>
                                          <p:spTgt spid="152985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529859">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529859">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52985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529859">
                                            <p:txEl>
                                              <p:pRg st="1" end="1"/>
                                            </p:txEl>
                                          </p:spTgt>
                                        </p:tgtEl>
                                        <p:attrNameLst>
                                          <p:attrName>style.visibility</p:attrName>
                                        </p:attrNameLst>
                                      </p:cBhvr>
                                      <p:to>
                                        <p:strVal val="visible"/>
                                      </p:to>
                                    </p:set>
                                    <p:anim calcmode="lin" valueType="num">
                                      <p:cBhvr>
                                        <p:cTn id="23" dur="500" fill="hold"/>
                                        <p:tgtEl>
                                          <p:spTgt spid="1529859">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529859">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529859">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5298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9858" grpId="0"/>
      <p:bldP spid="1529859" grpId="0" build="p"/>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57D670F1-F9F7-4F90-A59C-22777D2608E3}" type="slidenum">
              <a:rPr lang="en-US"/>
              <a:pPr algn="l">
                <a:defRPr/>
              </a:pPr>
              <a:t>53</a:t>
            </a:fld>
            <a:endParaRPr lang="en-US"/>
          </a:p>
        </p:txBody>
      </p:sp>
      <p:sp>
        <p:nvSpPr>
          <p:cNvPr id="1487874" name="Rectangle 2"/>
          <p:cNvSpPr>
            <a:spLocks noGrp="1" noChangeArrowheads="1"/>
          </p:cNvSpPr>
          <p:nvPr>
            <p:ph type="title"/>
          </p:nvPr>
        </p:nvSpPr>
        <p:spPr>
          <a:xfrm>
            <a:off x="304800" y="234950"/>
            <a:ext cx="8586788" cy="1289050"/>
          </a:xfrm>
        </p:spPr>
        <p:txBody>
          <a:bodyPr rtlCol="0">
            <a:normAutofit fontScale="90000"/>
          </a:bodyPr>
          <a:lstStyle/>
          <a:p>
            <a:pPr eaLnBrk="1" hangingPunct="1">
              <a:defRPr/>
            </a:pPr>
            <a:r>
              <a:rPr lang="en-US" b="1" dirty="0" smtClean="0"/>
              <a:t>2.2. </a:t>
            </a:r>
            <a:r>
              <a:rPr lang="en-US" b="1" dirty="0" err="1" smtClean="0"/>
              <a:t>Phân</a:t>
            </a:r>
            <a:r>
              <a:rPr lang="en-US" b="1" dirty="0" smtClean="0"/>
              <a:t> </a:t>
            </a:r>
            <a:r>
              <a:rPr lang="en-US" b="1" dirty="0" err="1" smtClean="0"/>
              <a:t>tích</a:t>
            </a:r>
            <a:r>
              <a:rPr lang="en-US" b="1" dirty="0" smtClean="0"/>
              <a:t> </a:t>
            </a:r>
            <a:r>
              <a:rPr lang="en-US" b="1" dirty="0" err="1" smtClean="0"/>
              <a:t>các</a:t>
            </a:r>
            <a:r>
              <a:rPr lang="en-US" b="1" dirty="0" smtClean="0"/>
              <a:t> </a:t>
            </a:r>
            <a:r>
              <a:rPr lang="en-US" b="1" dirty="0" err="1" smtClean="0"/>
              <a:t>yếu</a:t>
            </a:r>
            <a:r>
              <a:rPr lang="en-US" b="1" dirty="0" smtClean="0"/>
              <a:t> </a:t>
            </a:r>
            <a:r>
              <a:rPr lang="en-US" b="1" dirty="0" err="1" smtClean="0"/>
              <a:t>tố</a:t>
            </a:r>
            <a:r>
              <a:rPr lang="en-US" b="1" dirty="0" smtClean="0"/>
              <a:t> </a:t>
            </a:r>
            <a:r>
              <a:rPr lang="en-US" b="1" dirty="0" err="1" smtClean="0"/>
              <a:t>cơ</a:t>
            </a:r>
            <a:r>
              <a:rPr lang="en-US" b="1" dirty="0" smtClean="0"/>
              <a:t> </a:t>
            </a:r>
            <a:r>
              <a:rPr lang="en-US" b="1" dirty="0" err="1" smtClean="0"/>
              <a:t>bản</a:t>
            </a:r>
            <a:r>
              <a:rPr lang="en-US" b="1" dirty="0" smtClean="0"/>
              <a:t> </a:t>
            </a:r>
            <a:r>
              <a:rPr lang="en-US" b="1" dirty="0" err="1" smtClean="0"/>
              <a:t>xác</a:t>
            </a:r>
            <a:r>
              <a:rPr lang="en-US" b="1" dirty="0" smtClean="0"/>
              <a:t> </a:t>
            </a:r>
            <a:r>
              <a:rPr lang="en-US" b="1" dirty="0" err="1" smtClean="0"/>
              <a:t>định</a:t>
            </a:r>
            <a:r>
              <a:rPr lang="en-US" b="1" dirty="0" smtClean="0"/>
              <a:t> </a:t>
            </a:r>
            <a:r>
              <a:rPr lang="en-US" b="1" dirty="0" err="1" smtClean="0"/>
              <a:t>định</a:t>
            </a:r>
            <a:r>
              <a:rPr lang="en-US" b="1" dirty="0" smtClean="0"/>
              <a:t> </a:t>
            </a:r>
            <a:r>
              <a:rPr lang="en-US" b="1" dirty="0" err="1" smtClean="0"/>
              <a:t>biên</a:t>
            </a:r>
            <a:endParaRPr lang="en-US" dirty="0" smtClean="0"/>
          </a:p>
        </p:txBody>
      </p:sp>
      <p:sp>
        <p:nvSpPr>
          <p:cNvPr id="1487875" name="Rectangle 3"/>
          <p:cNvSpPr>
            <a:spLocks noGrp="1" noChangeArrowheads="1"/>
          </p:cNvSpPr>
          <p:nvPr>
            <p:ph type="body" idx="1"/>
          </p:nvPr>
        </p:nvSpPr>
        <p:spPr>
          <a:xfrm>
            <a:off x="292100" y="2133600"/>
            <a:ext cx="8547100" cy="4343400"/>
          </a:xfrm>
        </p:spPr>
        <p:txBody>
          <a:bodyPr/>
          <a:lstStyle/>
          <a:p>
            <a:pPr eaLnBrk="1" hangingPunct="1">
              <a:buFont typeface="Arial" charset="0"/>
              <a:buNone/>
            </a:pPr>
            <a:r>
              <a:rPr lang="en-US" sz="3600" b="1" smtClean="0"/>
              <a:t>2.2.1. Phân tích xác định công việc của tổ chức</a:t>
            </a:r>
            <a:r>
              <a:rPr lang="en-US" sz="3600" smtClean="0"/>
              <a:t> </a:t>
            </a:r>
            <a:endParaRPr lang="en-US" sz="3600" b="1" smtClean="0"/>
          </a:p>
          <a:p>
            <a:pPr eaLnBrk="1" hangingPunct="1">
              <a:buFont typeface="Arial" charset="0"/>
              <a:buNone/>
            </a:pPr>
            <a:r>
              <a:rPr lang="en-US" sz="3600" b="1" smtClean="0"/>
              <a:t>2.2.2. Phân tích các thuộc tính của cơ cấu tổ chức</a:t>
            </a:r>
            <a:r>
              <a:rPr lang="en-US" sz="3600" smtClean="0"/>
              <a:t> </a:t>
            </a:r>
          </a:p>
          <a:p>
            <a:pPr eaLnBrk="1" hangingPunct="1">
              <a:buFont typeface="Arial" charset="0"/>
              <a:buNone/>
            </a:pPr>
            <a:r>
              <a:rPr lang="en-US" sz="3600" b="1" smtClean="0"/>
              <a:t>2.2.3. Phân tích cơ cấu nhân sự (số lượng nhân sự, chất lượng nhân sự)</a:t>
            </a:r>
            <a:endParaRPr lang="en-US" sz="3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87874"/>
                                        </p:tgtEl>
                                        <p:attrNameLst>
                                          <p:attrName>style.visibility</p:attrName>
                                        </p:attrNameLst>
                                      </p:cBhvr>
                                      <p:to>
                                        <p:strVal val="visible"/>
                                      </p:to>
                                    </p:set>
                                    <p:anim calcmode="lin" valueType="num">
                                      <p:cBhvr>
                                        <p:cTn id="7" dur="500" fill="hold"/>
                                        <p:tgtEl>
                                          <p:spTgt spid="1487874"/>
                                        </p:tgtEl>
                                        <p:attrNameLst>
                                          <p:attrName>ppt_w</p:attrName>
                                        </p:attrNameLst>
                                      </p:cBhvr>
                                      <p:tavLst>
                                        <p:tav tm="0">
                                          <p:val>
                                            <p:fltVal val="0"/>
                                          </p:val>
                                        </p:tav>
                                        <p:tav tm="100000">
                                          <p:val>
                                            <p:strVal val="#ppt_w"/>
                                          </p:val>
                                        </p:tav>
                                      </p:tavLst>
                                    </p:anim>
                                    <p:anim calcmode="lin" valueType="num">
                                      <p:cBhvr>
                                        <p:cTn id="8" dur="500" fill="hold"/>
                                        <p:tgtEl>
                                          <p:spTgt spid="1487874"/>
                                        </p:tgtEl>
                                        <p:attrNameLst>
                                          <p:attrName>ppt_h</p:attrName>
                                        </p:attrNameLst>
                                      </p:cBhvr>
                                      <p:tavLst>
                                        <p:tav tm="0">
                                          <p:val>
                                            <p:fltVal val="0"/>
                                          </p:val>
                                        </p:tav>
                                        <p:tav tm="100000">
                                          <p:val>
                                            <p:strVal val="#ppt_h"/>
                                          </p:val>
                                        </p:tav>
                                      </p:tavLst>
                                    </p:anim>
                                    <p:anim calcmode="lin" valueType="num">
                                      <p:cBhvr>
                                        <p:cTn id="9" dur="500" fill="hold"/>
                                        <p:tgtEl>
                                          <p:spTgt spid="1487874"/>
                                        </p:tgtEl>
                                        <p:attrNameLst>
                                          <p:attrName>style.rotation</p:attrName>
                                        </p:attrNameLst>
                                      </p:cBhvr>
                                      <p:tavLst>
                                        <p:tav tm="0">
                                          <p:val>
                                            <p:fltVal val="360"/>
                                          </p:val>
                                        </p:tav>
                                        <p:tav tm="100000">
                                          <p:val>
                                            <p:fltVal val="0"/>
                                          </p:val>
                                        </p:tav>
                                      </p:tavLst>
                                    </p:anim>
                                    <p:animEffect transition="in" filter="fade">
                                      <p:cBhvr>
                                        <p:cTn id="10" dur="500"/>
                                        <p:tgtEl>
                                          <p:spTgt spid="148787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87875">
                                            <p:txEl>
                                              <p:pRg st="0" end="0"/>
                                            </p:txEl>
                                          </p:spTgt>
                                        </p:tgtEl>
                                        <p:attrNameLst>
                                          <p:attrName>style.visibility</p:attrName>
                                        </p:attrNameLst>
                                      </p:cBhvr>
                                      <p:to>
                                        <p:strVal val="visible"/>
                                      </p:to>
                                    </p:set>
                                    <p:anim calcmode="lin" valueType="num">
                                      <p:cBhvr>
                                        <p:cTn id="15" dur="500" fill="hold"/>
                                        <p:tgtEl>
                                          <p:spTgt spid="148787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8787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8787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8787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487875">
                                            <p:txEl>
                                              <p:pRg st="1" end="1"/>
                                            </p:txEl>
                                          </p:spTgt>
                                        </p:tgtEl>
                                        <p:attrNameLst>
                                          <p:attrName>style.visibility</p:attrName>
                                        </p:attrNameLst>
                                      </p:cBhvr>
                                      <p:to>
                                        <p:strVal val="visible"/>
                                      </p:to>
                                    </p:set>
                                    <p:anim calcmode="lin" valueType="num">
                                      <p:cBhvr>
                                        <p:cTn id="23" dur="500" fill="hold"/>
                                        <p:tgtEl>
                                          <p:spTgt spid="148787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48787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48787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48787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487875">
                                            <p:txEl>
                                              <p:pRg st="2" end="2"/>
                                            </p:txEl>
                                          </p:spTgt>
                                        </p:tgtEl>
                                        <p:attrNameLst>
                                          <p:attrName>style.visibility</p:attrName>
                                        </p:attrNameLst>
                                      </p:cBhvr>
                                      <p:to>
                                        <p:strVal val="visible"/>
                                      </p:to>
                                    </p:set>
                                    <p:anim calcmode="lin" valueType="num">
                                      <p:cBhvr>
                                        <p:cTn id="31" dur="500" fill="hold"/>
                                        <p:tgtEl>
                                          <p:spTgt spid="148787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48787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48787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4878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7874" grpId="0"/>
      <p:bldP spid="1487875" grpId="0" build="p"/>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B210B9CF-F07D-402A-A61F-D156739C8452}" type="slidenum">
              <a:rPr lang="en-US"/>
              <a:pPr algn="l">
                <a:defRPr/>
              </a:pPr>
              <a:t>54</a:t>
            </a:fld>
            <a:endParaRPr lang="en-US"/>
          </a:p>
        </p:txBody>
      </p:sp>
      <p:sp>
        <p:nvSpPr>
          <p:cNvPr id="1487874" name="Rectangle 2"/>
          <p:cNvSpPr>
            <a:spLocks noGrp="1" noChangeArrowheads="1"/>
          </p:cNvSpPr>
          <p:nvPr>
            <p:ph type="title"/>
          </p:nvPr>
        </p:nvSpPr>
        <p:spPr>
          <a:xfrm>
            <a:off x="304800" y="234950"/>
            <a:ext cx="8586788" cy="1289050"/>
          </a:xfrm>
        </p:spPr>
        <p:txBody>
          <a:bodyPr rtlCol="0">
            <a:normAutofit fontScale="90000"/>
          </a:bodyPr>
          <a:lstStyle/>
          <a:p>
            <a:pPr eaLnBrk="1" fontAlgn="auto" hangingPunct="1">
              <a:spcAft>
                <a:spcPts val="0"/>
              </a:spcAft>
              <a:defRPr/>
            </a:pPr>
            <a:r>
              <a:rPr lang="en-US" b="1" dirty="0" smtClean="0"/>
              <a:t>2.2. </a:t>
            </a:r>
            <a:r>
              <a:rPr lang="en-US" b="1" dirty="0" err="1" smtClean="0"/>
              <a:t>Phân</a:t>
            </a:r>
            <a:r>
              <a:rPr lang="en-US" b="1" dirty="0" smtClean="0"/>
              <a:t> </a:t>
            </a:r>
            <a:r>
              <a:rPr lang="en-US" b="1" dirty="0" err="1" smtClean="0"/>
              <a:t>tích</a:t>
            </a:r>
            <a:r>
              <a:rPr lang="en-US" b="1" dirty="0" smtClean="0"/>
              <a:t> </a:t>
            </a:r>
            <a:r>
              <a:rPr lang="en-US" b="1" dirty="0" err="1" smtClean="0"/>
              <a:t>các</a:t>
            </a:r>
            <a:r>
              <a:rPr lang="en-US" b="1" dirty="0" smtClean="0"/>
              <a:t> </a:t>
            </a:r>
            <a:r>
              <a:rPr lang="en-US" b="1" dirty="0" err="1" smtClean="0"/>
              <a:t>yếu</a:t>
            </a:r>
            <a:r>
              <a:rPr lang="en-US" b="1" dirty="0" smtClean="0"/>
              <a:t> </a:t>
            </a:r>
            <a:r>
              <a:rPr lang="en-US" b="1" dirty="0" err="1" smtClean="0"/>
              <a:t>tố</a:t>
            </a:r>
            <a:r>
              <a:rPr lang="en-US" b="1" dirty="0" smtClean="0"/>
              <a:t> </a:t>
            </a:r>
            <a:r>
              <a:rPr lang="en-US" b="1" dirty="0" err="1" smtClean="0"/>
              <a:t>cơ</a:t>
            </a:r>
            <a:r>
              <a:rPr lang="en-US" b="1" dirty="0" smtClean="0"/>
              <a:t> </a:t>
            </a:r>
            <a:r>
              <a:rPr lang="en-US" b="1" dirty="0" err="1" smtClean="0"/>
              <a:t>bản</a:t>
            </a:r>
            <a:r>
              <a:rPr lang="en-US" b="1" dirty="0" smtClean="0"/>
              <a:t> </a:t>
            </a:r>
            <a:r>
              <a:rPr lang="en-US" b="1" dirty="0" err="1" smtClean="0"/>
              <a:t>xác</a:t>
            </a:r>
            <a:r>
              <a:rPr lang="en-US" b="1" dirty="0" smtClean="0"/>
              <a:t> </a:t>
            </a:r>
            <a:r>
              <a:rPr lang="en-US" b="1" dirty="0" err="1" smtClean="0"/>
              <a:t>định</a:t>
            </a:r>
            <a:r>
              <a:rPr lang="en-US" b="1" dirty="0" smtClean="0"/>
              <a:t> </a:t>
            </a:r>
            <a:r>
              <a:rPr lang="en-US" b="1" dirty="0" err="1" smtClean="0"/>
              <a:t>định</a:t>
            </a:r>
            <a:r>
              <a:rPr lang="en-US" b="1" dirty="0" smtClean="0"/>
              <a:t> </a:t>
            </a:r>
            <a:r>
              <a:rPr lang="en-US" b="1" dirty="0" err="1" smtClean="0"/>
              <a:t>biên</a:t>
            </a:r>
            <a:endParaRPr lang="en-US" b="1" dirty="0" smtClean="0">
              <a:solidFill>
                <a:srgbClr val="0000CC"/>
              </a:solidFill>
            </a:endParaRPr>
          </a:p>
        </p:txBody>
      </p:sp>
      <p:sp>
        <p:nvSpPr>
          <p:cNvPr id="1487875" name="Rectangle 3"/>
          <p:cNvSpPr>
            <a:spLocks noGrp="1" noChangeArrowheads="1"/>
          </p:cNvSpPr>
          <p:nvPr>
            <p:ph type="body" idx="1"/>
          </p:nvPr>
        </p:nvSpPr>
        <p:spPr>
          <a:xfrm>
            <a:off x="292100" y="1862138"/>
            <a:ext cx="8547100" cy="4614862"/>
          </a:xfrm>
        </p:spPr>
        <p:txBody>
          <a:bodyPr/>
          <a:lstStyle/>
          <a:p>
            <a:pPr marL="609600" indent="-609600" eaLnBrk="1" hangingPunct="1"/>
            <a:r>
              <a:rPr lang="en-US" smtClean="0"/>
              <a:t>Mục tiêu của tổ chức là nền tảng cơ bản cho việc thiết kế một kết cấu =&gt;</a:t>
            </a:r>
          </a:p>
          <a:p>
            <a:pPr marL="1409700" lvl="2" indent="-609600" eaLnBrk="1" hangingPunct="1">
              <a:buFont typeface="Wingdings" pitchFamily="2" charset="2"/>
              <a:buChar char="Ø"/>
            </a:pPr>
            <a:r>
              <a:rPr lang="en-US" sz="3200" b="1" smtClean="0">
                <a:solidFill>
                  <a:srgbClr val="3333FF"/>
                </a:solidFill>
              </a:rPr>
              <a:t>Chức năng;</a:t>
            </a:r>
          </a:p>
          <a:p>
            <a:pPr marL="1409700" lvl="2" indent="-609600" eaLnBrk="1" hangingPunct="1">
              <a:buFont typeface="Wingdings" pitchFamily="2" charset="2"/>
              <a:buChar char="Ø"/>
            </a:pPr>
            <a:r>
              <a:rPr lang="en-US" sz="3200" b="1" smtClean="0">
                <a:solidFill>
                  <a:srgbClr val="3333FF"/>
                </a:solidFill>
              </a:rPr>
              <a:t>Nhiệm vụ;</a:t>
            </a:r>
          </a:p>
          <a:p>
            <a:pPr marL="1409700" lvl="2" indent="-609600" eaLnBrk="1" hangingPunct="1">
              <a:buFont typeface="Wingdings" pitchFamily="2" charset="2"/>
              <a:buChar char="Ø"/>
            </a:pPr>
            <a:r>
              <a:rPr lang="en-US" sz="3200" b="1" smtClean="0">
                <a:solidFill>
                  <a:srgbClr val="3333FF"/>
                </a:solidFill>
              </a:rPr>
              <a:t>Cơ cấu tổ chức;</a:t>
            </a:r>
          </a:p>
          <a:p>
            <a:pPr marL="1409700" lvl="2" indent="-609600" eaLnBrk="1" hangingPunct="1">
              <a:buFont typeface="Wingdings" pitchFamily="2" charset="2"/>
              <a:buChar char="Ø"/>
            </a:pPr>
            <a:r>
              <a:rPr lang="en-US" sz="3200" b="1" smtClean="0">
                <a:solidFill>
                  <a:srgbClr val="3333FF"/>
                </a:solidFill>
              </a:rPr>
              <a:t>Cơ cấu nhân sự của tổ chức.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87874"/>
                                        </p:tgtEl>
                                        <p:attrNameLst>
                                          <p:attrName>style.visibility</p:attrName>
                                        </p:attrNameLst>
                                      </p:cBhvr>
                                      <p:to>
                                        <p:strVal val="visible"/>
                                      </p:to>
                                    </p:set>
                                    <p:anim calcmode="lin" valueType="num">
                                      <p:cBhvr>
                                        <p:cTn id="7" dur="500" fill="hold"/>
                                        <p:tgtEl>
                                          <p:spTgt spid="1487874"/>
                                        </p:tgtEl>
                                        <p:attrNameLst>
                                          <p:attrName>ppt_w</p:attrName>
                                        </p:attrNameLst>
                                      </p:cBhvr>
                                      <p:tavLst>
                                        <p:tav tm="0">
                                          <p:val>
                                            <p:fltVal val="0"/>
                                          </p:val>
                                        </p:tav>
                                        <p:tav tm="100000">
                                          <p:val>
                                            <p:strVal val="#ppt_w"/>
                                          </p:val>
                                        </p:tav>
                                      </p:tavLst>
                                    </p:anim>
                                    <p:anim calcmode="lin" valueType="num">
                                      <p:cBhvr>
                                        <p:cTn id="8" dur="500" fill="hold"/>
                                        <p:tgtEl>
                                          <p:spTgt spid="1487874"/>
                                        </p:tgtEl>
                                        <p:attrNameLst>
                                          <p:attrName>ppt_h</p:attrName>
                                        </p:attrNameLst>
                                      </p:cBhvr>
                                      <p:tavLst>
                                        <p:tav tm="0">
                                          <p:val>
                                            <p:fltVal val="0"/>
                                          </p:val>
                                        </p:tav>
                                        <p:tav tm="100000">
                                          <p:val>
                                            <p:strVal val="#ppt_h"/>
                                          </p:val>
                                        </p:tav>
                                      </p:tavLst>
                                    </p:anim>
                                    <p:anim calcmode="lin" valueType="num">
                                      <p:cBhvr>
                                        <p:cTn id="9" dur="500" fill="hold"/>
                                        <p:tgtEl>
                                          <p:spTgt spid="1487874"/>
                                        </p:tgtEl>
                                        <p:attrNameLst>
                                          <p:attrName>style.rotation</p:attrName>
                                        </p:attrNameLst>
                                      </p:cBhvr>
                                      <p:tavLst>
                                        <p:tav tm="0">
                                          <p:val>
                                            <p:fltVal val="360"/>
                                          </p:val>
                                        </p:tav>
                                        <p:tav tm="100000">
                                          <p:val>
                                            <p:fltVal val="0"/>
                                          </p:val>
                                        </p:tav>
                                      </p:tavLst>
                                    </p:anim>
                                    <p:animEffect transition="in" filter="fade">
                                      <p:cBhvr>
                                        <p:cTn id="10" dur="500"/>
                                        <p:tgtEl>
                                          <p:spTgt spid="148787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87875">
                                            <p:txEl>
                                              <p:pRg st="0" end="0"/>
                                            </p:txEl>
                                          </p:spTgt>
                                        </p:tgtEl>
                                        <p:attrNameLst>
                                          <p:attrName>style.visibility</p:attrName>
                                        </p:attrNameLst>
                                      </p:cBhvr>
                                      <p:to>
                                        <p:strVal val="visible"/>
                                      </p:to>
                                    </p:set>
                                    <p:anim calcmode="lin" valueType="num">
                                      <p:cBhvr>
                                        <p:cTn id="15" dur="500" fill="hold"/>
                                        <p:tgtEl>
                                          <p:spTgt spid="148787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8787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8787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87875">
                                            <p:txEl>
                                              <p:pRg st="0" end="0"/>
                                            </p:txEl>
                                          </p:spTgt>
                                        </p:tgtEl>
                                      </p:cBhvr>
                                    </p:animEffect>
                                  </p:childTnLst>
                                </p:cTn>
                              </p:par>
                              <p:par>
                                <p:cTn id="19" presetID="49" presetClass="entr" presetSubtype="0" decel="100000" fill="hold" grpId="0" nodeType="withEffect">
                                  <p:stCondLst>
                                    <p:cond delay="0"/>
                                  </p:stCondLst>
                                  <p:iterate type="lt">
                                    <p:tmPct val="10000"/>
                                  </p:iterate>
                                  <p:childTnLst>
                                    <p:set>
                                      <p:cBhvr>
                                        <p:cTn id="20" dur="1" fill="hold">
                                          <p:stCondLst>
                                            <p:cond delay="0"/>
                                          </p:stCondLst>
                                        </p:cTn>
                                        <p:tgtEl>
                                          <p:spTgt spid="1487875">
                                            <p:txEl>
                                              <p:pRg st="1" end="1"/>
                                            </p:txEl>
                                          </p:spTgt>
                                        </p:tgtEl>
                                        <p:attrNameLst>
                                          <p:attrName>style.visibility</p:attrName>
                                        </p:attrNameLst>
                                      </p:cBhvr>
                                      <p:to>
                                        <p:strVal val="visible"/>
                                      </p:to>
                                    </p:set>
                                    <p:anim calcmode="lin" valueType="num">
                                      <p:cBhvr>
                                        <p:cTn id="21" dur="500" fill="hold"/>
                                        <p:tgtEl>
                                          <p:spTgt spid="148787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1487875">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1487875">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1487875">
                                            <p:txEl>
                                              <p:pRg st="1" end="1"/>
                                            </p:txEl>
                                          </p:spTgt>
                                        </p:tgtEl>
                                      </p:cBhvr>
                                    </p:animEffect>
                                  </p:childTnLst>
                                </p:cTn>
                              </p:par>
                              <p:par>
                                <p:cTn id="25" presetID="49" presetClass="entr" presetSubtype="0" decel="100000" fill="hold" grpId="0" nodeType="withEffect">
                                  <p:stCondLst>
                                    <p:cond delay="0"/>
                                  </p:stCondLst>
                                  <p:iterate type="lt">
                                    <p:tmPct val="10000"/>
                                  </p:iterate>
                                  <p:childTnLst>
                                    <p:set>
                                      <p:cBhvr>
                                        <p:cTn id="26" dur="1" fill="hold">
                                          <p:stCondLst>
                                            <p:cond delay="0"/>
                                          </p:stCondLst>
                                        </p:cTn>
                                        <p:tgtEl>
                                          <p:spTgt spid="1487875">
                                            <p:txEl>
                                              <p:pRg st="2" end="2"/>
                                            </p:txEl>
                                          </p:spTgt>
                                        </p:tgtEl>
                                        <p:attrNameLst>
                                          <p:attrName>style.visibility</p:attrName>
                                        </p:attrNameLst>
                                      </p:cBhvr>
                                      <p:to>
                                        <p:strVal val="visible"/>
                                      </p:to>
                                    </p:set>
                                    <p:anim calcmode="lin" valueType="num">
                                      <p:cBhvr>
                                        <p:cTn id="27" dur="500" fill="hold"/>
                                        <p:tgtEl>
                                          <p:spTgt spid="1487875">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1487875">
                                            <p:txEl>
                                              <p:pRg st="2" end="2"/>
                                            </p:txEl>
                                          </p:spTgt>
                                        </p:tgtEl>
                                        <p:attrNameLst>
                                          <p:attrName>ppt_h</p:attrName>
                                        </p:attrNameLst>
                                      </p:cBhvr>
                                      <p:tavLst>
                                        <p:tav tm="0">
                                          <p:val>
                                            <p:fltVal val="0"/>
                                          </p:val>
                                        </p:tav>
                                        <p:tav tm="100000">
                                          <p:val>
                                            <p:strVal val="#ppt_h"/>
                                          </p:val>
                                        </p:tav>
                                      </p:tavLst>
                                    </p:anim>
                                    <p:anim calcmode="lin" valueType="num">
                                      <p:cBhvr>
                                        <p:cTn id="29" dur="500" fill="hold"/>
                                        <p:tgtEl>
                                          <p:spTgt spid="1487875">
                                            <p:txEl>
                                              <p:pRg st="2" end="2"/>
                                            </p:txEl>
                                          </p:spTgt>
                                        </p:tgtEl>
                                        <p:attrNameLst>
                                          <p:attrName>style.rotation</p:attrName>
                                        </p:attrNameLst>
                                      </p:cBhvr>
                                      <p:tavLst>
                                        <p:tav tm="0">
                                          <p:val>
                                            <p:fltVal val="360"/>
                                          </p:val>
                                        </p:tav>
                                        <p:tav tm="100000">
                                          <p:val>
                                            <p:fltVal val="0"/>
                                          </p:val>
                                        </p:tav>
                                      </p:tavLst>
                                    </p:anim>
                                    <p:animEffect transition="in" filter="fade">
                                      <p:cBhvr>
                                        <p:cTn id="30" dur="500"/>
                                        <p:tgtEl>
                                          <p:spTgt spid="1487875">
                                            <p:txEl>
                                              <p:pRg st="2" end="2"/>
                                            </p:txEl>
                                          </p:spTgt>
                                        </p:tgtEl>
                                      </p:cBhvr>
                                    </p:animEffect>
                                  </p:childTnLst>
                                </p:cTn>
                              </p:par>
                              <p:par>
                                <p:cTn id="31" presetID="49" presetClass="entr" presetSubtype="0" decel="100000" fill="hold" grpId="0" nodeType="withEffect">
                                  <p:stCondLst>
                                    <p:cond delay="0"/>
                                  </p:stCondLst>
                                  <p:iterate type="lt">
                                    <p:tmPct val="10000"/>
                                  </p:iterate>
                                  <p:childTnLst>
                                    <p:set>
                                      <p:cBhvr>
                                        <p:cTn id="32" dur="1" fill="hold">
                                          <p:stCondLst>
                                            <p:cond delay="0"/>
                                          </p:stCondLst>
                                        </p:cTn>
                                        <p:tgtEl>
                                          <p:spTgt spid="1487875">
                                            <p:txEl>
                                              <p:pRg st="3" end="3"/>
                                            </p:txEl>
                                          </p:spTgt>
                                        </p:tgtEl>
                                        <p:attrNameLst>
                                          <p:attrName>style.visibility</p:attrName>
                                        </p:attrNameLst>
                                      </p:cBhvr>
                                      <p:to>
                                        <p:strVal val="visible"/>
                                      </p:to>
                                    </p:set>
                                    <p:anim calcmode="lin" valueType="num">
                                      <p:cBhvr>
                                        <p:cTn id="33" dur="500" fill="hold"/>
                                        <p:tgtEl>
                                          <p:spTgt spid="148787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487875">
                                            <p:txEl>
                                              <p:pRg st="3" end="3"/>
                                            </p:txEl>
                                          </p:spTgt>
                                        </p:tgtEl>
                                        <p:attrNameLst>
                                          <p:attrName>ppt_h</p:attrName>
                                        </p:attrNameLst>
                                      </p:cBhvr>
                                      <p:tavLst>
                                        <p:tav tm="0">
                                          <p:val>
                                            <p:fltVal val="0"/>
                                          </p:val>
                                        </p:tav>
                                        <p:tav tm="100000">
                                          <p:val>
                                            <p:strVal val="#ppt_h"/>
                                          </p:val>
                                        </p:tav>
                                      </p:tavLst>
                                    </p:anim>
                                    <p:anim calcmode="lin" valueType="num">
                                      <p:cBhvr>
                                        <p:cTn id="35" dur="500" fill="hold"/>
                                        <p:tgtEl>
                                          <p:spTgt spid="1487875">
                                            <p:txEl>
                                              <p:pRg st="3" end="3"/>
                                            </p:txEl>
                                          </p:spTgt>
                                        </p:tgtEl>
                                        <p:attrNameLst>
                                          <p:attrName>style.rotation</p:attrName>
                                        </p:attrNameLst>
                                      </p:cBhvr>
                                      <p:tavLst>
                                        <p:tav tm="0">
                                          <p:val>
                                            <p:fltVal val="360"/>
                                          </p:val>
                                        </p:tav>
                                        <p:tav tm="100000">
                                          <p:val>
                                            <p:fltVal val="0"/>
                                          </p:val>
                                        </p:tav>
                                      </p:tavLst>
                                    </p:anim>
                                    <p:animEffect transition="in" filter="fade">
                                      <p:cBhvr>
                                        <p:cTn id="36" dur="500"/>
                                        <p:tgtEl>
                                          <p:spTgt spid="1487875">
                                            <p:txEl>
                                              <p:pRg st="3" end="3"/>
                                            </p:txEl>
                                          </p:spTgt>
                                        </p:tgtEl>
                                      </p:cBhvr>
                                    </p:animEffect>
                                  </p:childTnLst>
                                </p:cTn>
                              </p:par>
                              <p:par>
                                <p:cTn id="37" presetID="49" presetClass="entr" presetSubtype="0" decel="100000" fill="hold" grpId="0" nodeType="withEffect">
                                  <p:stCondLst>
                                    <p:cond delay="0"/>
                                  </p:stCondLst>
                                  <p:iterate type="lt">
                                    <p:tmPct val="10000"/>
                                  </p:iterate>
                                  <p:childTnLst>
                                    <p:set>
                                      <p:cBhvr>
                                        <p:cTn id="38" dur="1" fill="hold">
                                          <p:stCondLst>
                                            <p:cond delay="0"/>
                                          </p:stCondLst>
                                        </p:cTn>
                                        <p:tgtEl>
                                          <p:spTgt spid="1487875">
                                            <p:txEl>
                                              <p:pRg st="4" end="4"/>
                                            </p:txEl>
                                          </p:spTgt>
                                        </p:tgtEl>
                                        <p:attrNameLst>
                                          <p:attrName>style.visibility</p:attrName>
                                        </p:attrNameLst>
                                      </p:cBhvr>
                                      <p:to>
                                        <p:strVal val="visible"/>
                                      </p:to>
                                    </p:set>
                                    <p:anim calcmode="lin" valueType="num">
                                      <p:cBhvr>
                                        <p:cTn id="39" dur="500" fill="hold"/>
                                        <p:tgtEl>
                                          <p:spTgt spid="1487875">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1487875">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1487875">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14878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7874" grpId="0"/>
      <p:bldP spid="1487875" grpId="0" build="p"/>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5584C827-A3FA-42B5-A6F3-980210523D33}" type="slidenum">
              <a:rPr lang="en-US"/>
              <a:pPr algn="l">
                <a:defRPr/>
              </a:pPr>
              <a:t>55</a:t>
            </a:fld>
            <a:endParaRPr lang="en-US"/>
          </a:p>
        </p:txBody>
      </p:sp>
      <p:sp>
        <p:nvSpPr>
          <p:cNvPr id="1487874" name="Rectangle 2"/>
          <p:cNvSpPr>
            <a:spLocks noGrp="1" noChangeArrowheads="1"/>
          </p:cNvSpPr>
          <p:nvPr>
            <p:ph type="title"/>
          </p:nvPr>
        </p:nvSpPr>
        <p:spPr>
          <a:xfrm>
            <a:off x="304800" y="234950"/>
            <a:ext cx="8586788" cy="1289050"/>
          </a:xfrm>
        </p:spPr>
        <p:txBody>
          <a:bodyPr rtlCol="0">
            <a:normAutofit fontScale="90000"/>
          </a:bodyPr>
          <a:lstStyle/>
          <a:p>
            <a:pPr eaLnBrk="1" hangingPunct="1">
              <a:defRPr/>
            </a:pPr>
            <a:r>
              <a:rPr lang="en-US" b="1" dirty="0" smtClean="0"/>
              <a:t>2.2.1. </a:t>
            </a:r>
            <a:r>
              <a:rPr lang="en-US" b="1" dirty="0" err="1" smtClean="0"/>
              <a:t>Phân</a:t>
            </a:r>
            <a:r>
              <a:rPr lang="en-US" b="1" dirty="0" smtClean="0"/>
              <a:t> </a:t>
            </a:r>
            <a:r>
              <a:rPr lang="en-US" b="1" dirty="0" err="1" smtClean="0"/>
              <a:t>tích</a:t>
            </a:r>
            <a:r>
              <a:rPr lang="en-US" b="1" dirty="0" smtClean="0"/>
              <a:t> </a:t>
            </a:r>
            <a:r>
              <a:rPr lang="en-US" b="1" dirty="0" err="1" smtClean="0"/>
              <a:t>xác</a:t>
            </a:r>
            <a:r>
              <a:rPr lang="en-US" b="1" dirty="0" smtClean="0"/>
              <a:t> </a:t>
            </a:r>
            <a:r>
              <a:rPr lang="en-US" b="1" dirty="0" err="1" smtClean="0"/>
              <a:t>định</a:t>
            </a:r>
            <a:r>
              <a:rPr lang="en-US" b="1" dirty="0" smtClean="0"/>
              <a:t> </a:t>
            </a:r>
            <a:r>
              <a:rPr lang="en-US" b="1" dirty="0" err="1" smtClean="0"/>
              <a:t>công</a:t>
            </a:r>
            <a:r>
              <a:rPr lang="en-US" b="1" dirty="0" smtClean="0"/>
              <a:t> </a:t>
            </a:r>
            <a:r>
              <a:rPr lang="en-US" b="1" dirty="0" err="1" smtClean="0"/>
              <a:t>việc</a:t>
            </a:r>
            <a:r>
              <a:rPr lang="en-US" b="1" dirty="0" smtClean="0"/>
              <a:t> </a:t>
            </a:r>
            <a:r>
              <a:rPr lang="en-US" b="1" dirty="0" err="1" smtClean="0"/>
              <a:t>định</a:t>
            </a:r>
            <a:r>
              <a:rPr lang="en-US" b="1" dirty="0" smtClean="0"/>
              <a:t> </a:t>
            </a:r>
            <a:r>
              <a:rPr lang="en-US" b="1" dirty="0" err="1" smtClean="0"/>
              <a:t>cơ</a:t>
            </a:r>
            <a:r>
              <a:rPr lang="en-US" b="1" dirty="0" smtClean="0"/>
              <a:t> </a:t>
            </a:r>
            <a:r>
              <a:rPr lang="en-US" b="1" dirty="0" err="1" smtClean="0"/>
              <a:t>cấu</a:t>
            </a:r>
            <a:r>
              <a:rPr lang="en-US" b="1" dirty="0" smtClean="0"/>
              <a:t> </a:t>
            </a:r>
            <a:r>
              <a:rPr lang="en-US" b="1" dirty="0" err="1" smtClean="0"/>
              <a:t>tổ</a:t>
            </a:r>
            <a:r>
              <a:rPr lang="en-US" b="1" dirty="0" smtClean="0"/>
              <a:t> </a:t>
            </a:r>
            <a:r>
              <a:rPr lang="en-US" b="1" dirty="0" err="1" smtClean="0"/>
              <a:t>chức</a:t>
            </a:r>
            <a:r>
              <a:rPr lang="en-US" dirty="0" smtClean="0"/>
              <a:t> </a:t>
            </a:r>
            <a:endParaRPr lang="en-US" b="1" dirty="0" smtClean="0"/>
          </a:p>
        </p:txBody>
      </p:sp>
      <p:sp>
        <p:nvSpPr>
          <p:cNvPr id="1487875" name="Rectangle 3"/>
          <p:cNvSpPr>
            <a:spLocks noGrp="1" noChangeArrowheads="1"/>
          </p:cNvSpPr>
          <p:nvPr>
            <p:ph type="body" idx="1"/>
          </p:nvPr>
        </p:nvSpPr>
        <p:spPr>
          <a:xfrm>
            <a:off x="292100" y="1862138"/>
            <a:ext cx="8547100" cy="4614862"/>
          </a:xfrm>
        </p:spPr>
        <p:txBody>
          <a:bodyPr/>
          <a:lstStyle/>
          <a:p>
            <a:pPr marL="609600" indent="-609600" eaLnBrk="1" hangingPunct="1">
              <a:buFont typeface="Wingdings" pitchFamily="2" charset="2"/>
              <a:buChar char="Ø"/>
            </a:pPr>
            <a:r>
              <a:rPr lang="en-US" sz="3600" b="1" smtClean="0"/>
              <a:t>Phân tích </a:t>
            </a:r>
            <a:r>
              <a:rPr lang="en-US" sz="3600" b="1" smtClean="0">
                <a:solidFill>
                  <a:srgbClr val="3333FF"/>
                </a:solidFill>
              </a:rPr>
              <a:t>Chức năng, Nhiệm vụ, </a:t>
            </a:r>
            <a:r>
              <a:rPr lang="en-US" sz="3600" b="1" smtClean="0"/>
              <a:t>xác định công việc, định cơ cấu tổ chức.</a:t>
            </a:r>
            <a:endParaRPr lang="en-US" sz="3600" b="1" smtClean="0">
              <a:solidFill>
                <a:srgbClr val="3333FF"/>
              </a:solidFill>
            </a:endParaRPr>
          </a:p>
          <a:p>
            <a:pPr marL="609600" indent="-609600" eaLnBrk="1" hangingPunct="1"/>
            <a:r>
              <a:rPr lang="en-US" b="1" smtClean="0">
                <a:solidFill>
                  <a:srgbClr val="3333FF"/>
                </a:solidFill>
              </a:rPr>
              <a:t>Ví dụ: </a:t>
            </a:r>
            <a:r>
              <a:rPr lang="en-US" b="1" smtClean="0"/>
              <a:t>Phân tích </a:t>
            </a:r>
            <a:r>
              <a:rPr lang="en-US" b="1" smtClean="0">
                <a:solidFill>
                  <a:srgbClr val="3333FF"/>
                </a:solidFill>
              </a:rPr>
              <a:t>chức năng, nhiệm vụ, </a:t>
            </a:r>
            <a:r>
              <a:rPr lang="en-US" smtClean="0">
                <a:solidFill>
                  <a:srgbClr val="FF0000"/>
                </a:solidFill>
              </a:rPr>
              <a:t>của </a:t>
            </a:r>
            <a:r>
              <a:rPr lang="en-US" smtClean="0"/>
              <a:t>Sở Nội vụ để xác định công việc, định cơ cấu tổ chức </a:t>
            </a:r>
          </a:p>
          <a:p>
            <a:pPr marL="609600" indent="-609600" eaLnBrk="1" hangingPunct="1"/>
            <a:r>
              <a:rPr lang="en-US" smtClean="0"/>
              <a:t>Bao gồm: </a:t>
            </a:r>
          </a:p>
          <a:p>
            <a:pPr marL="609600" indent="-609600" eaLnBrk="1" hangingPunct="1"/>
            <a:endParaRPr lang="en-US" b="1" smtClean="0">
              <a:solidFill>
                <a:srgbClr val="3333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87874"/>
                                        </p:tgtEl>
                                        <p:attrNameLst>
                                          <p:attrName>style.visibility</p:attrName>
                                        </p:attrNameLst>
                                      </p:cBhvr>
                                      <p:to>
                                        <p:strVal val="visible"/>
                                      </p:to>
                                    </p:set>
                                    <p:anim calcmode="lin" valueType="num">
                                      <p:cBhvr>
                                        <p:cTn id="7" dur="500" fill="hold"/>
                                        <p:tgtEl>
                                          <p:spTgt spid="1487874"/>
                                        </p:tgtEl>
                                        <p:attrNameLst>
                                          <p:attrName>ppt_w</p:attrName>
                                        </p:attrNameLst>
                                      </p:cBhvr>
                                      <p:tavLst>
                                        <p:tav tm="0">
                                          <p:val>
                                            <p:fltVal val="0"/>
                                          </p:val>
                                        </p:tav>
                                        <p:tav tm="100000">
                                          <p:val>
                                            <p:strVal val="#ppt_w"/>
                                          </p:val>
                                        </p:tav>
                                      </p:tavLst>
                                    </p:anim>
                                    <p:anim calcmode="lin" valueType="num">
                                      <p:cBhvr>
                                        <p:cTn id="8" dur="500" fill="hold"/>
                                        <p:tgtEl>
                                          <p:spTgt spid="1487874"/>
                                        </p:tgtEl>
                                        <p:attrNameLst>
                                          <p:attrName>ppt_h</p:attrName>
                                        </p:attrNameLst>
                                      </p:cBhvr>
                                      <p:tavLst>
                                        <p:tav tm="0">
                                          <p:val>
                                            <p:fltVal val="0"/>
                                          </p:val>
                                        </p:tav>
                                        <p:tav tm="100000">
                                          <p:val>
                                            <p:strVal val="#ppt_h"/>
                                          </p:val>
                                        </p:tav>
                                      </p:tavLst>
                                    </p:anim>
                                    <p:anim calcmode="lin" valueType="num">
                                      <p:cBhvr>
                                        <p:cTn id="9" dur="500" fill="hold"/>
                                        <p:tgtEl>
                                          <p:spTgt spid="1487874"/>
                                        </p:tgtEl>
                                        <p:attrNameLst>
                                          <p:attrName>style.rotation</p:attrName>
                                        </p:attrNameLst>
                                      </p:cBhvr>
                                      <p:tavLst>
                                        <p:tav tm="0">
                                          <p:val>
                                            <p:fltVal val="360"/>
                                          </p:val>
                                        </p:tav>
                                        <p:tav tm="100000">
                                          <p:val>
                                            <p:fltVal val="0"/>
                                          </p:val>
                                        </p:tav>
                                      </p:tavLst>
                                    </p:anim>
                                    <p:animEffect transition="in" filter="fade">
                                      <p:cBhvr>
                                        <p:cTn id="10" dur="500"/>
                                        <p:tgtEl>
                                          <p:spTgt spid="148787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87875">
                                            <p:txEl>
                                              <p:pRg st="0" end="0"/>
                                            </p:txEl>
                                          </p:spTgt>
                                        </p:tgtEl>
                                        <p:attrNameLst>
                                          <p:attrName>style.visibility</p:attrName>
                                        </p:attrNameLst>
                                      </p:cBhvr>
                                      <p:to>
                                        <p:strVal val="visible"/>
                                      </p:to>
                                    </p:set>
                                    <p:anim calcmode="lin" valueType="num">
                                      <p:cBhvr>
                                        <p:cTn id="15" dur="500" fill="hold"/>
                                        <p:tgtEl>
                                          <p:spTgt spid="148787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8787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8787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8787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487875">
                                            <p:txEl>
                                              <p:pRg st="1" end="1"/>
                                            </p:txEl>
                                          </p:spTgt>
                                        </p:tgtEl>
                                        <p:attrNameLst>
                                          <p:attrName>style.visibility</p:attrName>
                                        </p:attrNameLst>
                                      </p:cBhvr>
                                      <p:to>
                                        <p:strVal val="visible"/>
                                      </p:to>
                                    </p:set>
                                    <p:anim calcmode="lin" valueType="num">
                                      <p:cBhvr>
                                        <p:cTn id="23" dur="500" fill="hold"/>
                                        <p:tgtEl>
                                          <p:spTgt spid="148787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48787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48787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48787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487875">
                                            <p:txEl>
                                              <p:pRg st="2" end="2"/>
                                            </p:txEl>
                                          </p:spTgt>
                                        </p:tgtEl>
                                        <p:attrNameLst>
                                          <p:attrName>style.visibility</p:attrName>
                                        </p:attrNameLst>
                                      </p:cBhvr>
                                      <p:to>
                                        <p:strVal val="visible"/>
                                      </p:to>
                                    </p:set>
                                    <p:anim calcmode="lin" valueType="num">
                                      <p:cBhvr>
                                        <p:cTn id="31" dur="500" fill="hold"/>
                                        <p:tgtEl>
                                          <p:spTgt spid="148787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48787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48787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4878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7874" grpId="0"/>
      <p:bldP spid="1487875" grpId="0" build="p"/>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AC2DC2FC-C297-4E21-9CCE-BCC62B92845F}" type="slidenum">
              <a:rPr lang="en-US"/>
              <a:pPr algn="l">
                <a:defRPr/>
              </a:pPr>
              <a:t>56</a:t>
            </a:fld>
            <a:endParaRPr lang="en-US"/>
          </a:p>
        </p:txBody>
      </p:sp>
      <p:sp>
        <p:nvSpPr>
          <p:cNvPr id="509955" name="Rectangle 3"/>
          <p:cNvSpPr>
            <a:spLocks noGrp="1" noChangeArrowheads="1"/>
          </p:cNvSpPr>
          <p:nvPr>
            <p:ph type="body" idx="1"/>
          </p:nvPr>
        </p:nvSpPr>
        <p:spPr>
          <a:xfrm>
            <a:off x="228600" y="228600"/>
            <a:ext cx="8750300" cy="6400800"/>
          </a:xfrm>
        </p:spPr>
        <p:txBody>
          <a:bodyPr/>
          <a:lstStyle/>
          <a:p>
            <a:r>
              <a:rPr lang="en-US" smtClean="0"/>
              <a:t>Tổ chức bộ máy; </a:t>
            </a:r>
          </a:p>
          <a:p>
            <a:r>
              <a:rPr lang="en-US" smtClean="0"/>
              <a:t>Biên chế các cơ quan HC, sự nghiệp;</a:t>
            </a:r>
          </a:p>
          <a:p>
            <a:r>
              <a:rPr lang="en-US" smtClean="0"/>
              <a:t>Cải cách hành chính; </a:t>
            </a:r>
          </a:p>
          <a:p>
            <a:r>
              <a:rPr lang="en-US" smtClean="0"/>
              <a:t>Chính quyền địa phương; </a:t>
            </a:r>
          </a:p>
          <a:p>
            <a:r>
              <a:rPr lang="en-US" smtClean="0"/>
              <a:t>Địa giới hành chính;</a:t>
            </a:r>
          </a:p>
          <a:p>
            <a:r>
              <a:rPr lang="en-US" smtClean="0"/>
              <a:t>Cán bộ, CC, VC NN, CB, CC xã, phường, thị trấn; </a:t>
            </a:r>
          </a:p>
          <a:p>
            <a:r>
              <a:rPr lang="en-US" smtClean="0"/>
              <a:t>Tổ chức hội, tổ chức phi chính phủ; </a:t>
            </a:r>
          </a:p>
          <a:p>
            <a:r>
              <a:rPr lang="en-US" smtClean="0"/>
              <a:t>Văn thư, lưu trữ nhà nước; </a:t>
            </a:r>
          </a:p>
          <a:p>
            <a:r>
              <a:rPr lang="en-US" smtClean="0"/>
              <a:t>Tôn giáo; </a:t>
            </a:r>
          </a:p>
          <a:p>
            <a:r>
              <a:rPr lang="en-US" smtClean="0"/>
              <a:t>Thi đua - khen thưởng.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509955">
                                            <p:txEl>
                                              <p:pRg st="0" end="0"/>
                                            </p:txEl>
                                          </p:spTgt>
                                        </p:tgtEl>
                                        <p:attrNameLst>
                                          <p:attrName>style.visibility</p:attrName>
                                        </p:attrNameLst>
                                      </p:cBhvr>
                                      <p:to>
                                        <p:strVal val="visible"/>
                                      </p:to>
                                    </p:set>
                                    <p:anim calcmode="lin" valueType="num">
                                      <p:cBhvr>
                                        <p:cTn id="7"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50995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09955">
                                            <p:txEl>
                                              <p:pRg st="1" end="1"/>
                                            </p:txEl>
                                          </p:spTgt>
                                        </p:tgtEl>
                                        <p:attrNameLst>
                                          <p:attrName>style.visibility</p:attrName>
                                        </p:attrNameLst>
                                      </p:cBhvr>
                                      <p:to>
                                        <p:strVal val="visible"/>
                                      </p:to>
                                    </p:set>
                                    <p:anim calcmode="lin" valueType="num">
                                      <p:cBhvr>
                                        <p:cTn id="15" dur="500" fill="hold"/>
                                        <p:tgtEl>
                                          <p:spTgt spid="509955">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509955">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509955">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50995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509955">
                                            <p:txEl>
                                              <p:pRg st="2" end="2"/>
                                            </p:txEl>
                                          </p:spTgt>
                                        </p:tgtEl>
                                        <p:attrNameLst>
                                          <p:attrName>style.visibility</p:attrName>
                                        </p:attrNameLst>
                                      </p:cBhvr>
                                      <p:to>
                                        <p:strVal val="visible"/>
                                      </p:to>
                                    </p:set>
                                    <p:anim calcmode="lin" valueType="num">
                                      <p:cBhvr>
                                        <p:cTn id="23" dur="500" fill="hold"/>
                                        <p:tgtEl>
                                          <p:spTgt spid="509955">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509955">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509955">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50995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509955">
                                            <p:txEl>
                                              <p:pRg st="3" end="3"/>
                                            </p:txEl>
                                          </p:spTgt>
                                        </p:tgtEl>
                                        <p:attrNameLst>
                                          <p:attrName>style.visibility</p:attrName>
                                        </p:attrNameLst>
                                      </p:cBhvr>
                                      <p:to>
                                        <p:strVal val="visible"/>
                                      </p:to>
                                    </p:set>
                                    <p:anim calcmode="lin" valueType="num">
                                      <p:cBhvr>
                                        <p:cTn id="31" dur="500" fill="hold"/>
                                        <p:tgtEl>
                                          <p:spTgt spid="509955">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509955">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509955">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509955">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509955">
                                            <p:txEl>
                                              <p:pRg st="4" end="4"/>
                                            </p:txEl>
                                          </p:spTgt>
                                        </p:tgtEl>
                                        <p:attrNameLst>
                                          <p:attrName>style.visibility</p:attrName>
                                        </p:attrNameLst>
                                      </p:cBhvr>
                                      <p:to>
                                        <p:strVal val="visible"/>
                                      </p:to>
                                    </p:set>
                                    <p:anim calcmode="lin" valueType="num">
                                      <p:cBhvr>
                                        <p:cTn id="39" dur="500" fill="hold"/>
                                        <p:tgtEl>
                                          <p:spTgt spid="509955">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509955">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509955">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509955">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509955">
                                            <p:txEl>
                                              <p:pRg st="5" end="5"/>
                                            </p:txEl>
                                          </p:spTgt>
                                        </p:tgtEl>
                                        <p:attrNameLst>
                                          <p:attrName>style.visibility</p:attrName>
                                        </p:attrNameLst>
                                      </p:cBhvr>
                                      <p:to>
                                        <p:strVal val="visible"/>
                                      </p:to>
                                    </p:set>
                                    <p:anim calcmode="lin" valueType="num">
                                      <p:cBhvr>
                                        <p:cTn id="47" dur="500" fill="hold"/>
                                        <p:tgtEl>
                                          <p:spTgt spid="509955">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509955">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509955">
                                            <p:txEl>
                                              <p:pRg st="5" end="5"/>
                                            </p:txEl>
                                          </p:spTgt>
                                        </p:tgtEl>
                                        <p:attrNameLst>
                                          <p:attrName>style.rotation</p:attrName>
                                        </p:attrNameLst>
                                      </p:cBhvr>
                                      <p:tavLst>
                                        <p:tav tm="0">
                                          <p:val>
                                            <p:fltVal val="360"/>
                                          </p:val>
                                        </p:tav>
                                        <p:tav tm="100000">
                                          <p:val>
                                            <p:fltVal val="0"/>
                                          </p:val>
                                        </p:tav>
                                      </p:tavLst>
                                    </p:anim>
                                    <p:animEffect transition="in" filter="fade">
                                      <p:cBhvr>
                                        <p:cTn id="50" dur="500"/>
                                        <p:tgtEl>
                                          <p:spTgt spid="509955">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iterate type="lt">
                                    <p:tmPct val="10000"/>
                                  </p:iterate>
                                  <p:childTnLst>
                                    <p:set>
                                      <p:cBhvr>
                                        <p:cTn id="54" dur="1" fill="hold">
                                          <p:stCondLst>
                                            <p:cond delay="0"/>
                                          </p:stCondLst>
                                        </p:cTn>
                                        <p:tgtEl>
                                          <p:spTgt spid="509955">
                                            <p:txEl>
                                              <p:pRg st="6" end="6"/>
                                            </p:txEl>
                                          </p:spTgt>
                                        </p:tgtEl>
                                        <p:attrNameLst>
                                          <p:attrName>style.visibility</p:attrName>
                                        </p:attrNameLst>
                                      </p:cBhvr>
                                      <p:to>
                                        <p:strVal val="visible"/>
                                      </p:to>
                                    </p:set>
                                    <p:anim calcmode="lin" valueType="num">
                                      <p:cBhvr>
                                        <p:cTn id="55" dur="500" fill="hold"/>
                                        <p:tgtEl>
                                          <p:spTgt spid="509955">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509955">
                                            <p:txEl>
                                              <p:pRg st="6" end="6"/>
                                            </p:txEl>
                                          </p:spTgt>
                                        </p:tgtEl>
                                        <p:attrNameLst>
                                          <p:attrName>ppt_h</p:attrName>
                                        </p:attrNameLst>
                                      </p:cBhvr>
                                      <p:tavLst>
                                        <p:tav tm="0">
                                          <p:val>
                                            <p:fltVal val="0"/>
                                          </p:val>
                                        </p:tav>
                                        <p:tav tm="100000">
                                          <p:val>
                                            <p:strVal val="#ppt_h"/>
                                          </p:val>
                                        </p:tav>
                                      </p:tavLst>
                                    </p:anim>
                                    <p:anim calcmode="lin" valueType="num">
                                      <p:cBhvr>
                                        <p:cTn id="57" dur="500" fill="hold"/>
                                        <p:tgtEl>
                                          <p:spTgt spid="509955">
                                            <p:txEl>
                                              <p:pRg st="6" end="6"/>
                                            </p:txEl>
                                          </p:spTgt>
                                        </p:tgtEl>
                                        <p:attrNameLst>
                                          <p:attrName>style.rotation</p:attrName>
                                        </p:attrNameLst>
                                      </p:cBhvr>
                                      <p:tavLst>
                                        <p:tav tm="0">
                                          <p:val>
                                            <p:fltVal val="360"/>
                                          </p:val>
                                        </p:tav>
                                        <p:tav tm="100000">
                                          <p:val>
                                            <p:fltVal val="0"/>
                                          </p:val>
                                        </p:tav>
                                      </p:tavLst>
                                    </p:anim>
                                    <p:animEffect transition="in" filter="fade">
                                      <p:cBhvr>
                                        <p:cTn id="58" dur="500"/>
                                        <p:tgtEl>
                                          <p:spTgt spid="509955">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49" presetClass="entr" presetSubtype="0" decel="100000" fill="hold" grpId="0" nodeType="clickEffect">
                                  <p:stCondLst>
                                    <p:cond delay="0"/>
                                  </p:stCondLst>
                                  <p:iterate type="lt">
                                    <p:tmPct val="10000"/>
                                  </p:iterate>
                                  <p:childTnLst>
                                    <p:set>
                                      <p:cBhvr>
                                        <p:cTn id="62" dur="1" fill="hold">
                                          <p:stCondLst>
                                            <p:cond delay="0"/>
                                          </p:stCondLst>
                                        </p:cTn>
                                        <p:tgtEl>
                                          <p:spTgt spid="509955">
                                            <p:txEl>
                                              <p:pRg st="7" end="7"/>
                                            </p:txEl>
                                          </p:spTgt>
                                        </p:tgtEl>
                                        <p:attrNameLst>
                                          <p:attrName>style.visibility</p:attrName>
                                        </p:attrNameLst>
                                      </p:cBhvr>
                                      <p:to>
                                        <p:strVal val="visible"/>
                                      </p:to>
                                    </p:set>
                                    <p:anim calcmode="lin" valueType="num">
                                      <p:cBhvr>
                                        <p:cTn id="63" dur="500" fill="hold"/>
                                        <p:tgtEl>
                                          <p:spTgt spid="509955">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509955">
                                            <p:txEl>
                                              <p:pRg st="7" end="7"/>
                                            </p:txEl>
                                          </p:spTgt>
                                        </p:tgtEl>
                                        <p:attrNameLst>
                                          <p:attrName>ppt_h</p:attrName>
                                        </p:attrNameLst>
                                      </p:cBhvr>
                                      <p:tavLst>
                                        <p:tav tm="0">
                                          <p:val>
                                            <p:fltVal val="0"/>
                                          </p:val>
                                        </p:tav>
                                        <p:tav tm="100000">
                                          <p:val>
                                            <p:strVal val="#ppt_h"/>
                                          </p:val>
                                        </p:tav>
                                      </p:tavLst>
                                    </p:anim>
                                    <p:anim calcmode="lin" valueType="num">
                                      <p:cBhvr>
                                        <p:cTn id="65" dur="500" fill="hold"/>
                                        <p:tgtEl>
                                          <p:spTgt spid="509955">
                                            <p:txEl>
                                              <p:pRg st="7" end="7"/>
                                            </p:txEl>
                                          </p:spTgt>
                                        </p:tgtEl>
                                        <p:attrNameLst>
                                          <p:attrName>style.rotation</p:attrName>
                                        </p:attrNameLst>
                                      </p:cBhvr>
                                      <p:tavLst>
                                        <p:tav tm="0">
                                          <p:val>
                                            <p:fltVal val="360"/>
                                          </p:val>
                                        </p:tav>
                                        <p:tav tm="100000">
                                          <p:val>
                                            <p:fltVal val="0"/>
                                          </p:val>
                                        </p:tav>
                                      </p:tavLst>
                                    </p:anim>
                                    <p:animEffect transition="in" filter="fade">
                                      <p:cBhvr>
                                        <p:cTn id="66" dur="500"/>
                                        <p:tgtEl>
                                          <p:spTgt spid="509955">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49" presetClass="entr" presetSubtype="0" decel="100000" fill="hold" grpId="0" nodeType="clickEffect">
                                  <p:stCondLst>
                                    <p:cond delay="0"/>
                                  </p:stCondLst>
                                  <p:iterate type="lt">
                                    <p:tmPct val="10000"/>
                                  </p:iterate>
                                  <p:childTnLst>
                                    <p:set>
                                      <p:cBhvr>
                                        <p:cTn id="70" dur="1" fill="hold">
                                          <p:stCondLst>
                                            <p:cond delay="0"/>
                                          </p:stCondLst>
                                        </p:cTn>
                                        <p:tgtEl>
                                          <p:spTgt spid="509955">
                                            <p:txEl>
                                              <p:pRg st="8" end="8"/>
                                            </p:txEl>
                                          </p:spTgt>
                                        </p:tgtEl>
                                        <p:attrNameLst>
                                          <p:attrName>style.visibility</p:attrName>
                                        </p:attrNameLst>
                                      </p:cBhvr>
                                      <p:to>
                                        <p:strVal val="visible"/>
                                      </p:to>
                                    </p:set>
                                    <p:anim calcmode="lin" valueType="num">
                                      <p:cBhvr>
                                        <p:cTn id="71" dur="500" fill="hold"/>
                                        <p:tgtEl>
                                          <p:spTgt spid="509955">
                                            <p:txEl>
                                              <p:pRg st="8" end="8"/>
                                            </p:txEl>
                                          </p:spTgt>
                                        </p:tgtEl>
                                        <p:attrNameLst>
                                          <p:attrName>ppt_w</p:attrName>
                                        </p:attrNameLst>
                                      </p:cBhvr>
                                      <p:tavLst>
                                        <p:tav tm="0">
                                          <p:val>
                                            <p:fltVal val="0"/>
                                          </p:val>
                                        </p:tav>
                                        <p:tav tm="100000">
                                          <p:val>
                                            <p:strVal val="#ppt_w"/>
                                          </p:val>
                                        </p:tav>
                                      </p:tavLst>
                                    </p:anim>
                                    <p:anim calcmode="lin" valueType="num">
                                      <p:cBhvr>
                                        <p:cTn id="72" dur="500" fill="hold"/>
                                        <p:tgtEl>
                                          <p:spTgt spid="509955">
                                            <p:txEl>
                                              <p:pRg st="8" end="8"/>
                                            </p:txEl>
                                          </p:spTgt>
                                        </p:tgtEl>
                                        <p:attrNameLst>
                                          <p:attrName>ppt_h</p:attrName>
                                        </p:attrNameLst>
                                      </p:cBhvr>
                                      <p:tavLst>
                                        <p:tav tm="0">
                                          <p:val>
                                            <p:fltVal val="0"/>
                                          </p:val>
                                        </p:tav>
                                        <p:tav tm="100000">
                                          <p:val>
                                            <p:strVal val="#ppt_h"/>
                                          </p:val>
                                        </p:tav>
                                      </p:tavLst>
                                    </p:anim>
                                    <p:anim calcmode="lin" valueType="num">
                                      <p:cBhvr>
                                        <p:cTn id="73" dur="500" fill="hold"/>
                                        <p:tgtEl>
                                          <p:spTgt spid="509955">
                                            <p:txEl>
                                              <p:pRg st="8" end="8"/>
                                            </p:txEl>
                                          </p:spTgt>
                                        </p:tgtEl>
                                        <p:attrNameLst>
                                          <p:attrName>style.rotation</p:attrName>
                                        </p:attrNameLst>
                                      </p:cBhvr>
                                      <p:tavLst>
                                        <p:tav tm="0">
                                          <p:val>
                                            <p:fltVal val="360"/>
                                          </p:val>
                                        </p:tav>
                                        <p:tav tm="100000">
                                          <p:val>
                                            <p:fltVal val="0"/>
                                          </p:val>
                                        </p:tav>
                                      </p:tavLst>
                                    </p:anim>
                                    <p:animEffect transition="in" filter="fade">
                                      <p:cBhvr>
                                        <p:cTn id="74" dur="500"/>
                                        <p:tgtEl>
                                          <p:spTgt spid="509955">
                                            <p:txEl>
                                              <p:pRg st="8" end="8"/>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49" presetClass="entr" presetSubtype="0" decel="100000" fill="hold" grpId="0" nodeType="clickEffect">
                                  <p:stCondLst>
                                    <p:cond delay="0"/>
                                  </p:stCondLst>
                                  <p:iterate type="lt">
                                    <p:tmPct val="10000"/>
                                  </p:iterate>
                                  <p:childTnLst>
                                    <p:set>
                                      <p:cBhvr>
                                        <p:cTn id="78" dur="1" fill="hold">
                                          <p:stCondLst>
                                            <p:cond delay="0"/>
                                          </p:stCondLst>
                                        </p:cTn>
                                        <p:tgtEl>
                                          <p:spTgt spid="509955">
                                            <p:txEl>
                                              <p:pRg st="9" end="9"/>
                                            </p:txEl>
                                          </p:spTgt>
                                        </p:tgtEl>
                                        <p:attrNameLst>
                                          <p:attrName>style.visibility</p:attrName>
                                        </p:attrNameLst>
                                      </p:cBhvr>
                                      <p:to>
                                        <p:strVal val="visible"/>
                                      </p:to>
                                    </p:set>
                                    <p:anim calcmode="lin" valueType="num">
                                      <p:cBhvr>
                                        <p:cTn id="79" dur="500" fill="hold"/>
                                        <p:tgtEl>
                                          <p:spTgt spid="509955">
                                            <p:txEl>
                                              <p:pRg st="9" end="9"/>
                                            </p:txEl>
                                          </p:spTgt>
                                        </p:tgtEl>
                                        <p:attrNameLst>
                                          <p:attrName>ppt_w</p:attrName>
                                        </p:attrNameLst>
                                      </p:cBhvr>
                                      <p:tavLst>
                                        <p:tav tm="0">
                                          <p:val>
                                            <p:fltVal val="0"/>
                                          </p:val>
                                        </p:tav>
                                        <p:tav tm="100000">
                                          <p:val>
                                            <p:strVal val="#ppt_w"/>
                                          </p:val>
                                        </p:tav>
                                      </p:tavLst>
                                    </p:anim>
                                    <p:anim calcmode="lin" valueType="num">
                                      <p:cBhvr>
                                        <p:cTn id="80" dur="500" fill="hold"/>
                                        <p:tgtEl>
                                          <p:spTgt spid="509955">
                                            <p:txEl>
                                              <p:pRg st="9" end="9"/>
                                            </p:txEl>
                                          </p:spTgt>
                                        </p:tgtEl>
                                        <p:attrNameLst>
                                          <p:attrName>ppt_h</p:attrName>
                                        </p:attrNameLst>
                                      </p:cBhvr>
                                      <p:tavLst>
                                        <p:tav tm="0">
                                          <p:val>
                                            <p:fltVal val="0"/>
                                          </p:val>
                                        </p:tav>
                                        <p:tav tm="100000">
                                          <p:val>
                                            <p:strVal val="#ppt_h"/>
                                          </p:val>
                                        </p:tav>
                                      </p:tavLst>
                                    </p:anim>
                                    <p:anim calcmode="lin" valueType="num">
                                      <p:cBhvr>
                                        <p:cTn id="81" dur="500" fill="hold"/>
                                        <p:tgtEl>
                                          <p:spTgt spid="509955">
                                            <p:txEl>
                                              <p:pRg st="9" end="9"/>
                                            </p:txEl>
                                          </p:spTgt>
                                        </p:tgtEl>
                                        <p:attrNameLst>
                                          <p:attrName>style.rotation</p:attrName>
                                        </p:attrNameLst>
                                      </p:cBhvr>
                                      <p:tavLst>
                                        <p:tav tm="0">
                                          <p:val>
                                            <p:fltVal val="360"/>
                                          </p:val>
                                        </p:tav>
                                        <p:tav tm="100000">
                                          <p:val>
                                            <p:fltVal val="0"/>
                                          </p:val>
                                        </p:tav>
                                      </p:tavLst>
                                    </p:anim>
                                    <p:animEffect transition="in" filter="fade">
                                      <p:cBhvr>
                                        <p:cTn id="82" dur="500"/>
                                        <p:tgtEl>
                                          <p:spTgt spid="50995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5" grpId="0" build="p"/>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84EB7684-802F-430D-A3C0-C02F88172E56}" type="slidenum">
              <a:rPr lang="en-US"/>
              <a:pPr algn="l">
                <a:defRPr/>
              </a:pPr>
              <a:t>57</a:t>
            </a:fld>
            <a:endParaRPr lang="en-US"/>
          </a:p>
        </p:txBody>
      </p:sp>
      <p:sp>
        <p:nvSpPr>
          <p:cNvPr id="1487874" name="Rectangle 2"/>
          <p:cNvSpPr>
            <a:spLocks noGrp="1" noChangeArrowheads="1"/>
          </p:cNvSpPr>
          <p:nvPr>
            <p:ph type="title"/>
          </p:nvPr>
        </p:nvSpPr>
        <p:spPr>
          <a:xfrm>
            <a:off x="304800" y="234950"/>
            <a:ext cx="8586788" cy="831850"/>
          </a:xfrm>
        </p:spPr>
        <p:txBody>
          <a:bodyPr/>
          <a:lstStyle/>
          <a:p>
            <a:pPr eaLnBrk="1" hangingPunct="1"/>
            <a:r>
              <a:rPr lang="en-US" b="1" smtClean="0"/>
              <a:t>Định công việc</a:t>
            </a:r>
          </a:p>
        </p:txBody>
      </p:sp>
      <p:sp>
        <p:nvSpPr>
          <p:cNvPr id="1487875" name="Rectangle 3"/>
          <p:cNvSpPr>
            <a:spLocks noGrp="1" noChangeArrowheads="1"/>
          </p:cNvSpPr>
          <p:nvPr>
            <p:ph type="body" idx="1"/>
          </p:nvPr>
        </p:nvSpPr>
        <p:spPr>
          <a:xfrm>
            <a:off x="292100" y="1219200"/>
            <a:ext cx="8547100" cy="5257800"/>
          </a:xfrm>
        </p:spPr>
        <p:txBody>
          <a:bodyPr/>
          <a:lstStyle/>
          <a:p>
            <a:pPr marL="609600" indent="-609600" eaLnBrk="1" hangingPunct="1"/>
            <a:r>
              <a:rPr lang="en-US" b="1" smtClean="0">
                <a:solidFill>
                  <a:srgbClr val="3333FF"/>
                </a:solidFill>
              </a:rPr>
              <a:t>Thu thập thông tin, tổng hợp thông tin, lưu trữ thông tin…</a:t>
            </a:r>
          </a:p>
          <a:p>
            <a:pPr marL="609600" indent="-609600" eaLnBrk="1" hangingPunct="1"/>
            <a:r>
              <a:rPr lang="en-US" b="1" smtClean="0">
                <a:solidFill>
                  <a:srgbClr val="3333FF"/>
                </a:solidFill>
              </a:rPr>
              <a:t>Công tác nhân sự;</a:t>
            </a:r>
          </a:p>
          <a:p>
            <a:pPr marL="609600" indent="-609600" eaLnBrk="1" hangingPunct="1"/>
            <a:r>
              <a:rPr lang="en-US" b="1" smtClean="0">
                <a:solidFill>
                  <a:srgbClr val="3333FF"/>
                </a:solidFill>
              </a:rPr>
              <a:t>Cải cách hành chính;</a:t>
            </a:r>
          </a:p>
          <a:p>
            <a:pPr marL="609600" indent="-609600" eaLnBrk="1" hangingPunct="1"/>
            <a:r>
              <a:rPr lang="en-US" b="1" smtClean="0">
                <a:solidFill>
                  <a:srgbClr val="3333FF"/>
                </a:solidFill>
              </a:rPr>
              <a:t>Nâng cao năng lực CB-CC;</a:t>
            </a:r>
          </a:p>
          <a:p>
            <a:pPr marL="609600" indent="-609600" eaLnBrk="1" hangingPunct="1"/>
            <a:r>
              <a:rPr lang="en-US" b="1" smtClean="0">
                <a:solidFill>
                  <a:srgbClr val="3333FF"/>
                </a:solidFill>
              </a:rPr>
              <a:t>Khen thưởng, kỷ luật CB-CC;</a:t>
            </a:r>
          </a:p>
          <a:p>
            <a:pPr marL="609600" indent="-609600" eaLnBrk="1" hangingPunct="1"/>
            <a:r>
              <a:rPr lang="en-US" b="1" smtClean="0">
                <a:solidFill>
                  <a:srgbClr val="3333FF"/>
                </a:solidFill>
              </a:rPr>
              <a:t>Công tác tôn giáo;</a:t>
            </a:r>
          </a:p>
          <a:p>
            <a:pPr marL="609600" indent="-609600" eaLnBrk="1" hangingPunct="1"/>
            <a:r>
              <a:rPr lang="en-US" b="1" smtClean="0">
                <a:solidFill>
                  <a:srgbClr val="3333FF"/>
                </a:solidFill>
              </a:rPr>
              <a:t>Kiểm tra…</a:t>
            </a:r>
          </a:p>
          <a:p>
            <a:pPr marL="609600" indent="-609600" eaLnBrk="1" hangingPunct="1"/>
            <a:endParaRPr lang="en-US" b="1" smtClean="0">
              <a:solidFill>
                <a:srgbClr val="3333FF"/>
              </a:solidFill>
            </a:endParaRPr>
          </a:p>
          <a:p>
            <a:pPr marL="609600" indent="-609600" eaLnBrk="1" hangingPunct="1"/>
            <a:endParaRPr lang="en-US" b="1" smtClean="0">
              <a:solidFill>
                <a:srgbClr val="3333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87874"/>
                                        </p:tgtEl>
                                        <p:attrNameLst>
                                          <p:attrName>style.visibility</p:attrName>
                                        </p:attrNameLst>
                                      </p:cBhvr>
                                      <p:to>
                                        <p:strVal val="visible"/>
                                      </p:to>
                                    </p:set>
                                    <p:anim calcmode="lin" valueType="num">
                                      <p:cBhvr>
                                        <p:cTn id="7" dur="500" fill="hold"/>
                                        <p:tgtEl>
                                          <p:spTgt spid="1487874"/>
                                        </p:tgtEl>
                                        <p:attrNameLst>
                                          <p:attrName>ppt_w</p:attrName>
                                        </p:attrNameLst>
                                      </p:cBhvr>
                                      <p:tavLst>
                                        <p:tav tm="0">
                                          <p:val>
                                            <p:fltVal val="0"/>
                                          </p:val>
                                        </p:tav>
                                        <p:tav tm="100000">
                                          <p:val>
                                            <p:strVal val="#ppt_w"/>
                                          </p:val>
                                        </p:tav>
                                      </p:tavLst>
                                    </p:anim>
                                    <p:anim calcmode="lin" valueType="num">
                                      <p:cBhvr>
                                        <p:cTn id="8" dur="500" fill="hold"/>
                                        <p:tgtEl>
                                          <p:spTgt spid="1487874"/>
                                        </p:tgtEl>
                                        <p:attrNameLst>
                                          <p:attrName>ppt_h</p:attrName>
                                        </p:attrNameLst>
                                      </p:cBhvr>
                                      <p:tavLst>
                                        <p:tav tm="0">
                                          <p:val>
                                            <p:fltVal val="0"/>
                                          </p:val>
                                        </p:tav>
                                        <p:tav tm="100000">
                                          <p:val>
                                            <p:strVal val="#ppt_h"/>
                                          </p:val>
                                        </p:tav>
                                      </p:tavLst>
                                    </p:anim>
                                    <p:anim calcmode="lin" valueType="num">
                                      <p:cBhvr>
                                        <p:cTn id="9" dur="500" fill="hold"/>
                                        <p:tgtEl>
                                          <p:spTgt spid="1487874"/>
                                        </p:tgtEl>
                                        <p:attrNameLst>
                                          <p:attrName>style.rotation</p:attrName>
                                        </p:attrNameLst>
                                      </p:cBhvr>
                                      <p:tavLst>
                                        <p:tav tm="0">
                                          <p:val>
                                            <p:fltVal val="360"/>
                                          </p:val>
                                        </p:tav>
                                        <p:tav tm="100000">
                                          <p:val>
                                            <p:fltVal val="0"/>
                                          </p:val>
                                        </p:tav>
                                      </p:tavLst>
                                    </p:anim>
                                    <p:animEffect transition="in" filter="fade">
                                      <p:cBhvr>
                                        <p:cTn id="10" dur="500"/>
                                        <p:tgtEl>
                                          <p:spTgt spid="148787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87875">
                                            <p:txEl>
                                              <p:pRg st="0" end="0"/>
                                            </p:txEl>
                                          </p:spTgt>
                                        </p:tgtEl>
                                        <p:attrNameLst>
                                          <p:attrName>style.visibility</p:attrName>
                                        </p:attrNameLst>
                                      </p:cBhvr>
                                      <p:to>
                                        <p:strVal val="visible"/>
                                      </p:to>
                                    </p:set>
                                    <p:anim calcmode="lin" valueType="num">
                                      <p:cBhvr>
                                        <p:cTn id="15" dur="500" fill="hold"/>
                                        <p:tgtEl>
                                          <p:spTgt spid="148787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8787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8787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8787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487875">
                                            <p:txEl>
                                              <p:pRg st="1" end="1"/>
                                            </p:txEl>
                                          </p:spTgt>
                                        </p:tgtEl>
                                        <p:attrNameLst>
                                          <p:attrName>style.visibility</p:attrName>
                                        </p:attrNameLst>
                                      </p:cBhvr>
                                      <p:to>
                                        <p:strVal val="visible"/>
                                      </p:to>
                                    </p:set>
                                    <p:anim calcmode="lin" valueType="num">
                                      <p:cBhvr>
                                        <p:cTn id="23" dur="500" fill="hold"/>
                                        <p:tgtEl>
                                          <p:spTgt spid="148787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48787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48787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48787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487875">
                                            <p:txEl>
                                              <p:pRg st="2" end="2"/>
                                            </p:txEl>
                                          </p:spTgt>
                                        </p:tgtEl>
                                        <p:attrNameLst>
                                          <p:attrName>style.visibility</p:attrName>
                                        </p:attrNameLst>
                                      </p:cBhvr>
                                      <p:to>
                                        <p:strVal val="visible"/>
                                      </p:to>
                                    </p:set>
                                    <p:anim calcmode="lin" valueType="num">
                                      <p:cBhvr>
                                        <p:cTn id="31" dur="500" fill="hold"/>
                                        <p:tgtEl>
                                          <p:spTgt spid="148787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48787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48787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48787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1487875">
                                            <p:txEl>
                                              <p:pRg st="3" end="3"/>
                                            </p:txEl>
                                          </p:spTgt>
                                        </p:tgtEl>
                                        <p:attrNameLst>
                                          <p:attrName>style.visibility</p:attrName>
                                        </p:attrNameLst>
                                      </p:cBhvr>
                                      <p:to>
                                        <p:strVal val="visible"/>
                                      </p:to>
                                    </p:set>
                                    <p:anim calcmode="lin" valueType="num">
                                      <p:cBhvr>
                                        <p:cTn id="39" dur="500" fill="hold"/>
                                        <p:tgtEl>
                                          <p:spTgt spid="148787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1487875">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1487875">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1487875">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1487875">
                                            <p:txEl>
                                              <p:pRg st="4" end="4"/>
                                            </p:txEl>
                                          </p:spTgt>
                                        </p:tgtEl>
                                        <p:attrNameLst>
                                          <p:attrName>style.visibility</p:attrName>
                                        </p:attrNameLst>
                                      </p:cBhvr>
                                      <p:to>
                                        <p:strVal val="visible"/>
                                      </p:to>
                                    </p:set>
                                    <p:anim calcmode="lin" valueType="num">
                                      <p:cBhvr>
                                        <p:cTn id="47" dur="500" fill="hold"/>
                                        <p:tgtEl>
                                          <p:spTgt spid="1487875">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1487875">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1487875">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1487875">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iterate type="lt">
                                    <p:tmPct val="10000"/>
                                  </p:iterate>
                                  <p:childTnLst>
                                    <p:set>
                                      <p:cBhvr>
                                        <p:cTn id="54" dur="1" fill="hold">
                                          <p:stCondLst>
                                            <p:cond delay="0"/>
                                          </p:stCondLst>
                                        </p:cTn>
                                        <p:tgtEl>
                                          <p:spTgt spid="1487875">
                                            <p:txEl>
                                              <p:pRg st="5" end="5"/>
                                            </p:txEl>
                                          </p:spTgt>
                                        </p:tgtEl>
                                        <p:attrNameLst>
                                          <p:attrName>style.visibility</p:attrName>
                                        </p:attrNameLst>
                                      </p:cBhvr>
                                      <p:to>
                                        <p:strVal val="visible"/>
                                      </p:to>
                                    </p:set>
                                    <p:anim calcmode="lin" valueType="num">
                                      <p:cBhvr>
                                        <p:cTn id="55" dur="500" fill="hold"/>
                                        <p:tgtEl>
                                          <p:spTgt spid="1487875">
                                            <p:txEl>
                                              <p:pRg st="5" end="5"/>
                                            </p:txEl>
                                          </p:spTgt>
                                        </p:tgtEl>
                                        <p:attrNameLst>
                                          <p:attrName>ppt_w</p:attrName>
                                        </p:attrNameLst>
                                      </p:cBhvr>
                                      <p:tavLst>
                                        <p:tav tm="0">
                                          <p:val>
                                            <p:fltVal val="0"/>
                                          </p:val>
                                        </p:tav>
                                        <p:tav tm="100000">
                                          <p:val>
                                            <p:strVal val="#ppt_w"/>
                                          </p:val>
                                        </p:tav>
                                      </p:tavLst>
                                    </p:anim>
                                    <p:anim calcmode="lin" valueType="num">
                                      <p:cBhvr>
                                        <p:cTn id="56" dur="500" fill="hold"/>
                                        <p:tgtEl>
                                          <p:spTgt spid="1487875">
                                            <p:txEl>
                                              <p:pRg st="5" end="5"/>
                                            </p:txEl>
                                          </p:spTgt>
                                        </p:tgtEl>
                                        <p:attrNameLst>
                                          <p:attrName>ppt_h</p:attrName>
                                        </p:attrNameLst>
                                      </p:cBhvr>
                                      <p:tavLst>
                                        <p:tav tm="0">
                                          <p:val>
                                            <p:fltVal val="0"/>
                                          </p:val>
                                        </p:tav>
                                        <p:tav tm="100000">
                                          <p:val>
                                            <p:strVal val="#ppt_h"/>
                                          </p:val>
                                        </p:tav>
                                      </p:tavLst>
                                    </p:anim>
                                    <p:anim calcmode="lin" valueType="num">
                                      <p:cBhvr>
                                        <p:cTn id="57" dur="500" fill="hold"/>
                                        <p:tgtEl>
                                          <p:spTgt spid="1487875">
                                            <p:txEl>
                                              <p:pRg st="5" end="5"/>
                                            </p:txEl>
                                          </p:spTgt>
                                        </p:tgtEl>
                                        <p:attrNameLst>
                                          <p:attrName>style.rotation</p:attrName>
                                        </p:attrNameLst>
                                      </p:cBhvr>
                                      <p:tavLst>
                                        <p:tav tm="0">
                                          <p:val>
                                            <p:fltVal val="360"/>
                                          </p:val>
                                        </p:tav>
                                        <p:tav tm="100000">
                                          <p:val>
                                            <p:fltVal val="0"/>
                                          </p:val>
                                        </p:tav>
                                      </p:tavLst>
                                    </p:anim>
                                    <p:animEffect transition="in" filter="fade">
                                      <p:cBhvr>
                                        <p:cTn id="58" dur="500"/>
                                        <p:tgtEl>
                                          <p:spTgt spid="1487875">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49" presetClass="entr" presetSubtype="0" decel="100000" fill="hold" grpId="0" nodeType="clickEffect">
                                  <p:stCondLst>
                                    <p:cond delay="0"/>
                                  </p:stCondLst>
                                  <p:iterate type="lt">
                                    <p:tmPct val="10000"/>
                                  </p:iterate>
                                  <p:childTnLst>
                                    <p:set>
                                      <p:cBhvr>
                                        <p:cTn id="62" dur="1" fill="hold">
                                          <p:stCondLst>
                                            <p:cond delay="0"/>
                                          </p:stCondLst>
                                        </p:cTn>
                                        <p:tgtEl>
                                          <p:spTgt spid="1487875">
                                            <p:txEl>
                                              <p:pRg st="6" end="6"/>
                                            </p:txEl>
                                          </p:spTgt>
                                        </p:tgtEl>
                                        <p:attrNameLst>
                                          <p:attrName>style.visibility</p:attrName>
                                        </p:attrNameLst>
                                      </p:cBhvr>
                                      <p:to>
                                        <p:strVal val="visible"/>
                                      </p:to>
                                    </p:set>
                                    <p:anim calcmode="lin" valueType="num">
                                      <p:cBhvr>
                                        <p:cTn id="63" dur="500" fill="hold"/>
                                        <p:tgtEl>
                                          <p:spTgt spid="1487875">
                                            <p:txEl>
                                              <p:pRg st="6" end="6"/>
                                            </p:txEl>
                                          </p:spTgt>
                                        </p:tgtEl>
                                        <p:attrNameLst>
                                          <p:attrName>ppt_w</p:attrName>
                                        </p:attrNameLst>
                                      </p:cBhvr>
                                      <p:tavLst>
                                        <p:tav tm="0">
                                          <p:val>
                                            <p:fltVal val="0"/>
                                          </p:val>
                                        </p:tav>
                                        <p:tav tm="100000">
                                          <p:val>
                                            <p:strVal val="#ppt_w"/>
                                          </p:val>
                                        </p:tav>
                                      </p:tavLst>
                                    </p:anim>
                                    <p:anim calcmode="lin" valueType="num">
                                      <p:cBhvr>
                                        <p:cTn id="64" dur="500" fill="hold"/>
                                        <p:tgtEl>
                                          <p:spTgt spid="1487875">
                                            <p:txEl>
                                              <p:pRg st="6" end="6"/>
                                            </p:txEl>
                                          </p:spTgt>
                                        </p:tgtEl>
                                        <p:attrNameLst>
                                          <p:attrName>ppt_h</p:attrName>
                                        </p:attrNameLst>
                                      </p:cBhvr>
                                      <p:tavLst>
                                        <p:tav tm="0">
                                          <p:val>
                                            <p:fltVal val="0"/>
                                          </p:val>
                                        </p:tav>
                                        <p:tav tm="100000">
                                          <p:val>
                                            <p:strVal val="#ppt_h"/>
                                          </p:val>
                                        </p:tav>
                                      </p:tavLst>
                                    </p:anim>
                                    <p:anim calcmode="lin" valueType="num">
                                      <p:cBhvr>
                                        <p:cTn id="65" dur="500" fill="hold"/>
                                        <p:tgtEl>
                                          <p:spTgt spid="1487875">
                                            <p:txEl>
                                              <p:pRg st="6" end="6"/>
                                            </p:txEl>
                                          </p:spTgt>
                                        </p:tgtEl>
                                        <p:attrNameLst>
                                          <p:attrName>style.rotation</p:attrName>
                                        </p:attrNameLst>
                                      </p:cBhvr>
                                      <p:tavLst>
                                        <p:tav tm="0">
                                          <p:val>
                                            <p:fltVal val="360"/>
                                          </p:val>
                                        </p:tav>
                                        <p:tav tm="100000">
                                          <p:val>
                                            <p:fltVal val="0"/>
                                          </p:val>
                                        </p:tav>
                                      </p:tavLst>
                                    </p:anim>
                                    <p:animEffect transition="in" filter="fade">
                                      <p:cBhvr>
                                        <p:cTn id="66" dur="500"/>
                                        <p:tgtEl>
                                          <p:spTgt spid="14878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7874" grpId="0"/>
      <p:bldP spid="1487875" grpId="0" build="p"/>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E4A7F1AA-BE95-4E86-AACE-B955EEA53B04}" type="slidenum">
              <a:rPr lang="en-US"/>
              <a:pPr algn="l">
                <a:defRPr/>
              </a:pPr>
              <a:t>58</a:t>
            </a:fld>
            <a:endParaRPr lang="en-US"/>
          </a:p>
        </p:txBody>
      </p:sp>
      <p:sp>
        <p:nvSpPr>
          <p:cNvPr id="1487874" name="Rectangle 2"/>
          <p:cNvSpPr>
            <a:spLocks noGrp="1" noChangeArrowheads="1"/>
          </p:cNvSpPr>
          <p:nvPr>
            <p:ph type="title"/>
          </p:nvPr>
        </p:nvSpPr>
        <p:spPr>
          <a:xfrm>
            <a:off x="304800" y="76200"/>
            <a:ext cx="8586788" cy="679450"/>
          </a:xfrm>
        </p:spPr>
        <p:txBody>
          <a:bodyPr/>
          <a:lstStyle/>
          <a:p>
            <a:pPr eaLnBrk="1" hangingPunct="1"/>
            <a:r>
              <a:rPr lang="en-US" sz="3600" b="1" smtClean="0"/>
              <a:t>Định cơ cấu tổ chức</a:t>
            </a:r>
            <a:r>
              <a:rPr lang="en-US" sz="3600" smtClean="0"/>
              <a:t> </a:t>
            </a:r>
            <a:endParaRPr lang="en-US" sz="3600" b="1" smtClean="0"/>
          </a:p>
        </p:txBody>
      </p:sp>
      <p:sp>
        <p:nvSpPr>
          <p:cNvPr id="1487875" name="Rectangle 3"/>
          <p:cNvSpPr>
            <a:spLocks noGrp="1" noChangeArrowheads="1"/>
          </p:cNvSpPr>
          <p:nvPr>
            <p:ph type="body" idx="1"/>
          </p:nvPr>
        </p:nvSpPr>
        <p:spPr>
          <a:xfrm>
            <a:off x="292100" y="685800"/>
            <a:ext cx="8547100" cy="5791200"/>
          </a:xfrm>
        </p:spPr>
        <p:txBody>
          <a:bodyPr/>
          <a:lstStyle/>
          <a:p>
            <a:pPr marL="609600" indent="-609600" eaLnBrk="1" hangingPunct="1"/>
            <a:r>
              <a:rPr lang="en-US" sz="2800" smtClean="0"/>
              <a:t>Văn phòng; </a:t>
            </a:r>
          </a:p>
          <a:p>
            <a:pPr marL="609600" indent="-609600" eaLnBrk="1" hangingPunct="1"/>
            <a:r>
              <a:rPr lang="en-US" sz="2800" smtClean="0"/>
              <a:t>Thanh tra;</a:t>
            </a:r>
          </a:p>
          <a:p>
            <a:pPr marL="609600" indent="-609600" eaLnBrk="1" hangingPunct="1"/>
            <a:r>
              <a:rPr lang="en-US" sz="2800" smtClean="0"/>
              <a:t>Phòng tổ chức công chức;</a:t>
            </a:r>
          </a:p>
          <a:p>
            <a:pPr marL="609600" indent="-609600" eaLnBrk="1" hangingPunct="1"/>
            <a:r>
              <a:rPr lang="en-US" sz="2800" smtClean="0"/>
              <a:t>Phòng xây dựng chính quyền địa phương;</a:t>
            </a:r>
          </a:p>
          <a:p>
            <a:pPr marL="609600" indent="-609600" eaLnBrk="1" hangingPunct="1"/>
            <a:r>
              <a:rPr lang="en-US" sz="2800" smtClean="0"/>
              <a:t>Phòng cải cách hành chính;</a:t>
            </a:r>
          </a:p>
          <a:p>
            <a:pPr marL="609600" indent="-609600" eaLnBrk="1" hangingPunct="1"/>
            <a:r>
              <a:rPr lang="en-US" sz="2800" smtClean="0"/>
              <a:t>Phòng đào tạo;</a:t>
            </a:r>
          </a:p>
          <a:p>
            <a:pPr marL="609600" indent="-609600" eaLnBrk="1" hangingPunct="1"/>
            <a:r>
              <a:rPr lang="en-US" sz="2800" smtClean="0"/>
              <a:t>Phòng công tác thanh niên;</a:t>
            </a:r>
          </a:p>
          <a:p>
            <a:pPr marL="609600" indent="-609600" eaLnBrk="1" hangingPunct="1"/>
            <a:r>
              <a:rPr lang="en-US" sz="2800" smtClean="0"/>
              <a:t>Ban thi đua khen thưởng (có tài khỏan, con dấu riêng, có tư cách pháp nhân);</a:t>
            </a:r>
          </a:p>
          <a:p>
            <a:pPr marL="609600" indent="-609600" eaLnBrk="1" hangingPunct="1"/>
            <a:r>
              <a:rPr lang="en-US" sz="2800" smtClean="0"/>
              <a:t>Ban tôn giáo (có tài khỏan, con dấu riêng, có tư cách pháp nhân);</a:t>
            </a:r>
          </a:p>
          <a:p>
            <a:pPr marL="609600" indent="-609600" eaLnBrk="1" hangingPunct="1"/>
            <a:r>
              <a:rPr lang="en-US" sz="2800" smtClean="0"/>
              <a:t>Chi cục văn thư lưu trữ (có tài khỏan, con dấu riêng, có tư cách pháp nhân).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87874"/>
                                        </p:tgtEl>
                                        <p:attrNameLst>
                                          <p:attrName>style.visibility</p:attrName>
                                        </p:attrNameLst>
                                      </p:cBhvr>
                                      <p:to>
                                        <p:strVal val="visible"/>
                                      </p:to>
                                    </p:set>
                                    <p:anim calcmode="lin" valueType="num">
                                      <p:cBhvr>
                                        <p:cTn id="7" dur="500" fill="hold"/>
                                        <p:tgtEl>
                                          <p:spTgt spid="1487874"/>
                                        </p:tgtEl>
                                        <p:attrNameLst>
                                          <p:attrName>ppt_w</p:attrName>
                                        </p:attrNameLst>
                                      </p:cBhvr>
                                      <p:tavLst>
                                        <p:tav tm="0">
                                          <p:val>
                                            <p:fltVal val="0"/>
                                          </p:val>
                                        </p:tav>
                                        <p:tav tm="100000">
                                          <p:val>
                                            <p:strVal val="#ppt_w"/>
                                          </p:val>
                                        </p:tav>
                                      </p:tavLst>
                                    </p:anim>
                                    <p:anim calcmode="lin" valueType="num">
                                      <p:cBhvr>
                                        <p:cTn id="8" dur="500" fill="hold"/>
                                        <p:tgtEl>
                                          <p:spTgt spid="1487874"/>
                                        </p:tgtEl>
                                        <p:attrNameLst>
                                          <p:attrName>ppt_h</p:attrName>
                                        </p:attrNameLst>
                                      </p:cBhvr>
                                      <p:tavLst>
                                        <p:tav tm="0">
                                          <p:val>
                                            <p:fltVal val="0"/>
                                          </p:val>
                                        </p:tav>
                                        <p:tav tm="100000">
                                          <p:val>
                                            <p:strVal val="#ppt_h"/>
                                          </p:val>
                                        </p:tav>
                                      </p:tavLst>
                                    </p:anim>
                                    <p:anim calcmode="lin" valueType="num">
                                      <p:cBhvr>
                                        <p:cTn id="9" dur="500" fill="hold"/>
                                        <p:tgtEl>
                                          <p:spTgt spid="1487874"/>
                                        </p:tgtEl>
                                        <p:attrNameLst>
                                          <p:attrName>style.rotation</p:attrName>
                                        </p:attrNameLst>
                                      </p:cBhvr>
                                      <p:tavLst>
                                        <p:tav tm="0">
                                          <p:val>
                                            <p:fltVal val="360"/>
                                          </p:val>
                                        </p:tav>
                                        <p:tav tm="100000">
                                          <p:val>
                                            <p:fltVal val="0"/>
                                          </p:val>
                                        </p:tav>
                                      </p:tavLst>
                                    </p:anim>
                                    <p:animEffect transition="in" filter="fade">
                                      <p:cBhvr>
                                        <p:cTn id="10" dur="500"/>
                                        <p:tgtEl>
                                          <p:spTgt spid="148787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87875">
                                            <p:txEl>
                                              <p:pRg st="0" end="0"/>
                                            </p:txEl>
                                          </p:spTgt>
                                        </p:tgtEl>
                                        <p:attrNameLst>
                                          <p:attrName>style.visibility</p:attrName>
                                        </p:attrNameLst>
                                      </p:cBhvr>
                                      <p:to>
                                        <p:strVal val="visible"/>
                                      </p:to>
                                    </p:set>
                                    <p:anim calcmode="lin" valueType="num">
                                      <p:cBhvr>
                                        <p:cTn id="15" dur="500" fill="hold"/>
                                        <p:tgtEl>
                                          <p:spTgt spid="148787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8787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8787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8787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487875">
                                            <p:txEl>
                                              <p:pRg st="1" end="1"/>
                                            </p:txEl>
                                          </p:spTgt>
                                        </p:tgtEl>
                                        <p:attrNameLst>
                                          <p:attrName>style.visibility</p:attrName>
                                        </p:attrNameLst>
                                      </p:cBhvr>
                                      <p:to>
                                        <p:strVal val="visible"/>
                                      </p:to>
                                    </p:set>
                                    <p:anim calcmode="lin" valueType="num">
                                      <p:cBhvr>
                                        <p:cTn id="23" dur="500" fill="hold"/>
                                        <p:tgtEl>
                                          <p:spTgt spid="148787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48787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48787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48787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487875">
                                            <p:txEl>
                                              <p:pRg st="2" end="2"/>
                                            </p:txEl>
                                          </p:spTgt>
                                        </p:tgtEl>
                                        <p:attrNameLst>
                                          <p:attrName>style.visibility</p:attrName>
                                        </p:attrNameLst>
                                      </p:cBhvr>
                                      <p:to>
                                        <p:strVal val="visible"/>
                                      </p:to>
                                    </p:set>
                                    <p:anim calcmode="lin" valueType="num">
                                      <p:cBhvr>
                                        <p:cTn id="31" dur="500" fill="hold"/>
                                        <p:tgtEl>
                                          <p:spTgt spid="148787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48787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48787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48787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1487875">
                                            <p:txEl>
                                              <p:pRg st="3" end="3"/>
                                            </p:txEl>
                                          </p:spTgt>
                                        </p:tgtEl>
                                        <p:attrNameLst>
                                          <p:attrName>style.visibility</p:attrName>
                                        </p:attrNameLst>
                                      </p:cBhvr>
                                      <p:to>
                                        <p:strVal val="visible"/>
                                      </p:to>
                                    </p:set>
                                    <p:anim calcmode="lin" valueType="num">
                                      <p:cBhvr>
                                        <p:cTn id="39" dur="500" fill="hold"/>
                                        <p:tgtEl>
                                          <p:spTgt spid="148787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1487875">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1487875">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1487875">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1487875">
                                            <p:txEl>
                                              <p:pRg st="4" end="4"/>
                                            </p:txEl>
                                          </p:spTgt>
                                        </p:tgtEl>
                                        <p:attrNameLst>
                                          <p:attrName>style.visibility</p:attrName>
                                        </p:attrNameLst>
                                      </p:cBhvr>
                                      <p:to>
                                        <p:strVal val="visible"/>
                                      </p:to>
                                    </p:set>
                                    <p:anim calcmode="lin" valueType="num">
                                      <p:cBhvr>
                                        <p:cTn id="47" dur="500" fill="hold"/>
                                        <p:tgtEl>
                                          <p:spTgt spid="1487875">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1487875">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1487875">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1487875">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iterate type="lt">
                                    <p:tmPct val="10000"/>
                                  </p:iterate>
                                  <p:childTnLst>
                                    <p:set>
                                      <p:cBhvr>
                                        <p:cTn id="54" dur="1" fill="hold">
                                          <p:stCondLst>
                                            <p:cond delay="0"/>
                                          </p:stCondLst>
                                        </p:cTn>
                                        <p:tgtEl>
                                          <p:spTgt spid="1487875">
                                            <p:txEl>
                                              <p:pRg st="5" end="5"/>
                                            </p:txEl>
                                          </p:spTgt>
                                        </p:tgtEl>
                                        <p:attrNameLst>
                                          <p:attrName>style.visibility</p:attrName>
                                        </p:attrNameLst>
                                      </p:cBhvr>
                                      <p:to>
                                        <p:strVal val="visible"/>
                                      </p:to>
                                    </p:set>
                                    <p:anim calcmode="lin" valueType="num">
                                      <p:cBhvr>
                                        <p:cTn id="55" dur="500" fill="hold"/>
                                        <p:tgtEl>
                                          <p:spTgt spid="1487875">
                                            <p:txEl>
                                              <p:pRg st="5" end="5"/>
                                            </p:txEl>
                                          </p:spTgt>
                                        </p:tgtEl>
                                        <p:attrNameLst>
                                          <p:attrName>ppt_w</p:attrName>
                                        </p:attrNameLst>
                                      </p:cBhvr>
                                      <p:tavLst>
                                        <p:tav tm="0">
                                          <p:val>
                                            <p:fltVal val="0"/>
                                          </p:val>
                                        </p:tav>
                                        <p:tav tm="100000">
                                          <p:val>
                                            <p:strVal val="#ppt_w"/>
                                          </p:val>
                                        </p:tav>
                                      </p:tavLst>
                                    </p:anim>
                                    <p:anim calcmode="lin" valueType="num">
                                      <p:cBhvr>
                                        <p:cTn id="56" dur="500" fill="hold"/>
                                        <p:tgtEl>
                                          <p:spTgt spid="1487875">
                                            <p:txEl>
                                              <p:pRg st="5" end="5"/>
                                            </p:txEl>
                                          </p:spTgt>
                                        </p:tgtEl>
                                        <p:attrNameLst>
                                          <p:attrName>ppt_h</p:attrName>
                                        </p:attrNameLst>
                                      </p:cBhvr>
                                      <p:tavLst>
                                        <p:tav tm="0">
                                          <p:val>
                                            <p:fltVal val="0"/>
                                          </p:val>
                                        </p:tav>
                                        <p:tav tm="100000">
                                          <p:val>
                                            <p:strVal val="#ppt_h"/>
                                          </p:val>
                                        </p:tav>
                                      </p:tavLst>
                                    </p:anim>
                                    <p:anim calcmode="lin" valueType="num">
                                      <p:cBhvr>
                                        <p:cTn id="57" dur="500" fill="hold"/>
                                        <p:tgtEl>
                                          <p:spTgt spid="1487875">
                                            <p:txEl>
                                              <p:pRg st="5" end="5"/>
                                            </p:txEl>
                                          </p:spTgt>
                                        </p:tgtEl>
                                        <p:attrNameLst>
                                          <p:attrName>style.rotation</p:attrName>
                                        </p:attrNameLst>
                                      </p:cBhvr>
                                      <p:tavLst>
                                        <p:tav tm="0">
                                          <p:val>
                                            <p:fltVal val="360"/>
                                          </p:val>
                                        </p:tav>
                                        <p:tav tm="100000">
                                          <p:val>
                                            <p:fltVal val="0"/>
                                          </p:val>
                                        </p:tav>
                                      </p:tavLst>
                                    </p:anim>
                                    <p:animEffect transition="in" filter="fade">
                                      <p:cBhvr>
                                        <p:cTn id="58" dur="500"/>
                                        <p:tgtEl>
                                          <p:spTgt spid="1487875">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49" presetClass="entr" presetSubtype="0" decel="100000" fill="hold" grpId="0" nodeType="clickEffect">
                                  <p:stCondLst>
                                    <p:cond delay="0"/>
                                  </p:stCondLst>
                                  <p:iterate type="lt">
                                    <p:tmPct val="10000"/>
                                  </p:iterate>
                                  <p:childTnLst>
                                    <p:set>
                                      <p:cBhvr>
                                        <p:cTn id="62" dur="1" fill="hold">
                                          <p:stCondLst>
                                            <p:cond delay="0"/>
                                          </p:stCondLst>
                                        </p:cTn>
                                        <p:tgtEl>
                                          <p:spTgt spid="1487875">
                                            <p:txEl>
                                              <p:pRg st="6" end="6"/>
                                            </p:txEl>
                                          </p:spTgt>
                                        </p:tgtEl>
                                        <p:attrNameLst>
                                          <p:attrName>style.visibility</p:attrName>
                                        </p:attrNameLst>
                                      </p:cBhvr>
                                      <p:to>
                                        <p:strVal val="visible"/>
                                      </p:to>
                                    </p:set>
                                    <p:anim calcmode="lin" valueType="num">
                                      <p:cBhvr>
                                        <p:cTn id="63" dur="500" fill="hold"/>
                                        <p:tgtEl>
                                          <p:spTgt spid="1487875">
                                            <p:txEl>
                                              <p:pRg st="6" end="6"/>
                                            </p:txEl>
                                          </p:spTgt>
                                        </p:tgtEl>
                                        <p:attrNameLst>
                                          <p:attrName>ppt_w</p:attrName>
                                        </p:attrNameLst>
                                      </p:cBhvr>
                                      <p:tavLst>
                                        <p:tav tm="0">
                                          <p:val>
                                            <p:fltVal val="0"/>
                                          </p:val>
                                        </p:tav>
                                        <p:tav tm="100000">
                                          <p:val>
                                            <p:strVal val="#ppt_w"/>
                                          </p:val>
                                        </p:tav>
                                      </p:tavLst>
                                    </p:anim>
                                    <p:anim calcmode="lin" valueType="num">
                                      <p:cBhvr>
                                        <p:cTn id="64" dur="500" fill="hold"/>
                                        <p:tgtEl>
                                          <p:spTgt spid="1487875">
                                            <p:txEl>
                                              <p:pRg st="6" end="6"/>
                                            </p:txEl>
                                          </p:spTgt>
                                        </p:tgtEl>
                                        <p:attrNameLst>
                                          <p:attrName>ppt_h</p:attrName>
                                        </p:attrNameLst>
                                      </p:cBhvr>
                                      <p:tavLst>
                                        <p:tav tm="0">
                                          <p:val>
                                            <p:fltVal val="0"/>
                                          </p:val>
                                        </p:tav>
                                        <p:tav tm="100000">
                                          <p:val>
                                            <p:strVal val="#ppt_h"/>
                                          </p:val>
                                        </p:tav>
                                      </p:tavLst>
                                    </p:anim>
                                    <p:anim calcmode="lin" valueType="num">
                                      <p:cBhvr>
                                        <p:cTn id="65" dur="500" fill="hold"/>
                                        <p:tgtEl>
                                          <p:spTgt spid="1487875">
                                            <p:txEl>
                                              <p:pRg st="6" end="6"/>
                                            </p:txEl>
                                          </p:spTgt>
                                        </p:tgtEl>
                                        <p:attrNameLst>
                                          <p:attrName>style.rotation</p:attrName>
                                        </p:attrNameLst>
                                      </p:cBhvr>
                                      <p:tavLst>
                                        <p:tav tm="0">
                                          <p:val>
                                            <p:fltVal val="360"/>
                                          </p:val>
                                        </p:tav>
                                        <p:tav tm="100000">
                                          <p:val>
                                            <p:fltVal val="0"/>
                                          </p:val>
                                        </p:tav>
                                      </p:tavLst>
                                    </p:anim>
                                    <p:animEffect transition="in" filter="fade">
                                      <p:cBhvr>
                                        <p:cTn id="66" dur="500"/>
                                        <p:tgtEl>
                                          <p:spTgt spid="1487875">
                                            <p:txEl>
                                              <p:pRg st="6" end="6"/>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49" presetClass="entr" presetSubtype="0" decel="100000" fill="hold" grpId="0" nodeType="clickEffect">
                                  <p:stCondLst>
                                    <p:cond delay="0"/>
                                  </p:stCondLst>
                                  <p:iterate type="lt">
                                    <p:tmPct val="10000"/>
                                  </p:iterate>
                                  <p:childTnLst>
                                    <p:set>
                                      <p:cBhvr>
                                        <p:cTn id="70" dur="1" fill="hold">
                                          <p:stCondLst>
                                            <p:cond delay="0"/>
                                          </p:stCondLst>
                                        </p:cTn>
                                        <p:tgtEl>
                                          <p:spTgt spid="1487875">
                                            <p:txEl>
                                              <p:pRg st="7" end="7"/>
                                            </p:txEl>
                                          </p:spTgt>
                                        </p:tgtEl>
                                        <p:attrNameLst>
                                          <p:attrName>style.visibility</p:attrName>
                                        </p:attrNameLst>
                                      </p:cBhvr>
                                      <p:to>
                                        <p:strVal val="visible"/>
                                      </p:to>
                                    </p:set>
                                    <p:anim calcmode="lin" valueType="num">
                                      <p:cBhvr>
                                        <p:cTn id="71" dur="500" fill="hold"/>
                                        <p:tgtEl>
                                          <p:spTgt spid="1487875">
                                            <p:txEl>
                                              <p:pRg st="7" end="7"/>
                                            </p:txEl>
                                          </p:spTgt>
                                        </p:tgtEl>
                                        <p:attrNameLst>
                                          <p:attrName>ppt_w</p:attrName>
                                        </p:attrNameLst>
                                      </p:cBhvr>
                                      <p:tavLst>
                                        <p:tav tm="0">
                                          <p:val>
                                            <p:fltVal val="0"/>
                                          </p:val>
                                        </p:tav>
                                        <p:tav tm="100000">
                                          <p:val>
                                            <p:strVal val="#ppt_w"/>
                                          </p:val>
                                        </p:tav>
                                      </p:tavLst>
                                    </p:anim>
                                    <p:anim calcmode="lin" valueType="num">
                                      <p:cBhvr>
                                        <p:cTn id="72" dur="500" fill="hold"/>
                                        <p:tgtEl>
                                          <p:spTgt spid="1487875">
                                            <p:txEl>
                                              <p:pRg st="7" end="7"/>
                                            </p:txEl>
                                          </p:spTgt>
                                        </p:tgtEl>
                                        <p:attrNameLst>
                                          <p:attrName>ppt_h</p:attrName>
                                        </p:attrNameLst>
                                      </p:cBhvr>
                                      <p:tavLst>
                                        <p:tav tm="0">
                                          <p:val>
                                            <p:fltVal val="0"/>
                                          </p:val>
                                        </p:tav>
                                        <p:tav tm="100000">
                                          <p:val>
                                            <p:strVal val="#ppt_h"/>
                                          </p:val>
                                        </p:tav>
                                      </p:tavLst>
                                    </p:anim>
                                    <p:anim calcmode="lin" valueType="num">
                                      <p:cBhvr>
                                        <p:cTn id="73" dur="500" fill="hold"/>
                                        <p:tgtEl>
                                          <p:spTgt spid="1487875">
                                            <p:txEl>
                                              <p:pRg st="7" end="7"/>
                                            </p:txEl>
                                          </p:spTgt>
                                        </p:tgtEl>
                                        <p:attrNameLst>
                                          <p:attrName>style.rotation</p:attrName>
                                        </p:attrNameLst>
                                      </p:cBhvr>
                                      <p:tavLst>
                                        <p:tav tm="0">
                                          <p:val>
                                            <p:fltVal val="360"/>
                                          </p:val>
                                        </p:tav>
                                        <p:tav tm="100000">
                                          <p:val>
                                            <p:fltVal val="0"/>
                                          </p:val>
                                        </p:tav>
                                      </p:tavLst>
                                    </p:anim>
                                    <p:animEffect transition="in" filter="fade">
                                      <p:cBhvr>
                                        <p:cTn id="74" dur="500"/>
                                        <p:tgtEl>
                                          <p:spTgt spid="1487875">
                                            <p:txEl>
                                              <p:pRg st="7" end="7"/>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49" presetClass="entr" presetSubtype="0" decel="100000" fill="hold" grpId="0" nodeType="clickEffect">
                                  <p:stCondLst>
                                    <p:cond delay="0"/>
                                  </p:stCondLst>
                                  <p:iterate type="lt">
                                    <p:tmPct val="10000"/>
                                  </p:iterate>
                                  <p:childTnLst>
                                    <p:set>
                                      <p:cBhvr>
                                        <p:cTn id="78" dur="1" fill="hold">
                                          <p:stCondLst>
                                            <p:cond delay="0"/>
                                          </p:stCondLst>
                                        </p:cTn>
                                        <p:tgtEl>
                                          <p:spTgt spid="1487875">
                                            <p:txEl>
                                              <p:pRg st="8" end="8"/>
                                            </p:txEl>
                                          </p:spTgt>
                                        </p:tgtEl>
                                        <p:attrNameLst>
                                          <p:attrName>style.visibility</p:attrName>
                                        </p:attrNameLst>
                                      </p:cBhvr>
                                      <p:to>
                                        <p:strVal val="visible"/>
                                      </p:to>
                                    </p:set>
                                    <p:anim calcmode="lin" valueType="num">
                                      <p:cBhvr>
                                        <p:cTn id="79" dur="500" fill="hold"/>
                                        <p:tgtEl>
                                          <p:spTgt spid="1487875">
                                            <p:txEl>
                                              <p:pRg st="8" end="8"/>
                                            </p:txEl>
                                          </p:spTgt>
                                        </p:tgtEl>
                                        <p:attrNameLst>
                                          <p:attrName>ppt_w</p:attrName>
                                        </p:attrNameLst>
                                      </p:cBhvr>
                                      <p:tavLst>
                                        <p:tav tm="0">
                                          <p:val>
                                            <p:fltVal val="0"/>
                                          </p:val>
                                        </p:tav>
                                        <p:tav tm="100000">
                                          <p:val>
                                            <p:strVal val="#ppt_w"/>
                                          </p:val>
                                        </p:tav>
                                      </p:tavLst>
                                    </p:anim>
                                    <p:anim calcmode="lin" valueType="num">
                                      <p:cBhvr>
                                        <p:cTn id="80" dur="500" fill="hold"/>
                                        <p:tgtEl>
                                          <p:spTgt spid="1487875">
                                            <p:txEl>
                                              <p:pRg st="8" end="8"/>
                                            </p:txEl>
                                          </p:spTgt>
                                        </p:tgtEl>
                                        <p:attrNameLst>
                                          <p:attrName>ppt_h</p:attrName>
                                        </p:attrNameLst>
                                      </p:cBhvr>
                                      <p:tavLst>
                                        <p:tav tm="0">
                                          <p:val>
                                            <p:fltVal val="0"/>
                                          </p:val>
                                        </p:tav>
                                        <p:tav tm="100000">
                                          <p:val>
                                            <p:strVal val="#ppt_h"/>
                                          </p:val>
                                        </p:tav>
                                      </p:tavLst>
                                    </p:anim>
                                    <p:anim calcmode="lin" valueType="num">
                                      <p:cBhvr>
                                        <p:cTn id="81" dur="500" fill="hold"/>
                                        <p:tgtEl>
                                          <p:spTgt spid="1487875">
                                            <p:txEl>
                                              <p:pRg st="8" end="8"/>
                                            </p:txEl>
                                          </p:spTgt>
                                        </p:tgtEl>
                                        <p:attrNameLst>
                                          <p:attrName>style.rotation</p:attrName>
                                        </p:attrNameLst>
                                      </p:cBhvr>
                                      <p:tavLst>
                                        <p:tav tm="0">
                                          <p:val>
                                            <p:fltVal val="360"/>
                                          </p:val>
                                        </p:tav>
                                        <p:tav tm="100000">
                                          <p:val>
                                            <p:fltVal val="0"/>
                                          </p:val>
                                        </p:tav>
                                      </p:tavLst>
                                    </p:anim>
                                    <p:animEffect transition="in" filter="fade">
                                      <p:cBhvr>
                                        <p:cTn id="82" dur="500"/>
                                        <p:tgtEl>
                                          <p:spTgt spid="1487875">
                                            <p:txEl>
                                              <p:pRg st="8" end="8"/>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9" presetClass="entr" presetSubtype="0" decel="100000" fill="hold" grpId="0" nodeType="clickEffect">
                                  <p:stCondLst>
                                    <p:cond delay="0"/>
                                  </p:stCondLst>
                                  <p:iterate type="lt">
                                    <p:tmPct val="10000"/>
                                  </p:iterate>
                                  <p:childTnLst>
                                    <p:set>
                                      <p:cBhvr>
                                        <p:cTn id="86" dur="1" fill="hold">
                                          <p:stCondLst>
                                            <p:cond delay="0"/>
                                          </p:stCondLst>
                                        </p:cTn>
                                        <p:tgtEl>
                                          <p:spTgt spid="1487875">
                                            <p:txEl>
                                              <p:pRg st="9" end="9"/>
                                            </p:txEl>
                                          </p:spTgt>
                                        </p:tgtEl>
                                        <p:attrNameLst>
                                          <p:attrName>style.visibility</p:attrName>
                                        </p:attrNameLst>
                                      </p:cBhvr>
                                      <p:to>
                                        <p:strVal val="visible"/>
                                      </p:to>
                                    </p:set>
                                    <p:anim calcmode="lin" valueType="num">
                                      <p:cBhvr>
                                        <p:cTn id="87" dur="500" fill="hold"/>
                                        <p:tgtEl>
                                          <p:spTgt spid="1487875">
                                            <p:txEl>
                                              <p:pRg st="9" end="9"/>
                                            </p:txEl>
                                          </p:spTgt>
                                        </p:tgtEl>
                                        <p:attrNameLst>
                                          <p:attrName>ppt_w</p:attrName>
                                        </p:attrNameLst>
                                      </p:cBhvr>
                                      <p:tavLst>
                                        <p:tav tm="0">
                                          <p:val>
                                            <p:fltVal val="0"/>
                                          </p:val>
                                        </p:tav>
                                        <p:tav tm="100000">
                                          <p:val>
                                            <p:strVal val="#ppt_w"/>
                                          </p:val>
                                        </p:tav>
                                      </p:tavLst>
                                    </p:anim>
                                    <p:anim calcmode="lin" valueType="num">
                                      <p:cBhvr>
                                        <p:cTn id="88" dur="500" fill="hold"/>
                                        <p:tgtEl>
                                          <p:spTgt spid="1487875">
                                            <p:txEl>
                                              <p:pRg st="9" end="9"/>
                                            </p:txEl>
                                          </p:spTgt>
                                        </p:tgtEl>
                                        <p:attrNameLst>
                                          <p:attrName>ppt_h</p:attrName>
                                        </p:attrNameLst>
                                      </p:cBhvr>
                                      <p:tavLst>
                                        <p:tav tm="0">
                                          <p:val>
                                            <p:fltVal val="0"/>
                                          </p:val>
                                        </p:tav>
                                        <p:tav tm="100000">
                                          <p:val>
                                            <p:strVal val="#ppt_h"/>
                                          </p:val>
                                        </p:tav>
                                      </p:tavLst>
                                    </p:anim>
                                    <p:anim calcmode="lin" valueType="num">
                                      <p:cBhvr>
                                        <p:cTn id="89" dur="500" fill="hold"/>
                                        <p:tgtEl>
                                          <p:spTgt spid="1487875">
                                            <p:txEl>
                                              <p:pRg st="9" end="9"/>
                                            </p:txEl>
                                          </p:spTgt>
                                        </p:tgtEl>
                                        <p:attrNameLst>
                                          <p:attrName>style.rotation</p:attrName>
                                        </p:attrNameLst>
                                      </p:cBhvr>
                                      <p:tavLst>
                                        <p:tav tm="0">
                                          <p:val>
                                            <p:fltVal val="360"/>
                                          </p:val>
                                        </p:tav>
                                        <p:tav tm="100000">
                                          <p:val>
                                            <p:fltVal val="0"/>
                                          </p:val>
                                        </p:tav>
                                      </p:tavLst>
                                    </p:anim>
                                    <p:animEffect transition="in" filter="fade">
                                      <p:cBhvr>
                                        <p:cTn id="90" dur="500"/>
                                        <p:tgtEl>
                                          <p:spTgt spid="148787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7874" grpId="0"/>
      <p:bldP spid="1487875"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b="1" smtClean="0"/>
              <a:t>Phân tích cơ cấu tổ chức</a:t>
            </a:r>
            <a:endParaRPr lang="en-US" smtClean="0"/>
          </a:p>
        </p:txBody>
      </p:sp>
      <p:sp>
        <p:nvSpPr>
          <p:cNvPr id="16387" name="Content Placeholder 2"/>
          <p:cNvSpPr>
            <a:spLocks noGrp="1"/>
          </p:cNvSpPr>
          <p:nvPr>
            <p:ph idx="1"/>
          </p:nvPr>
        </p:nvSpPr>
        <p:spPr>
          <a:xfrm>
            <a:off x="457200" y="1524000"/>
            <a:ext cx="8229600" cy="4602163"/>
          </a:xfrm>
        </p:spPr>
        <p:txBody>
          <a:bodyPr/>
          <a:lstStyle/>
          <a:p>
            <a:r>
              <a:rPr lang="en-US" b="1" smtClean="0"/>
              <a:t>Mô hình cơ cấu tổ chức chức năng hay thứ bậc?</a:t>
            </a:r>
            <a:endParaRPr lang="en-US" smtClean="0"/>
          </a:p>
          <a:p>
            <a:r>
              <a:rPr lang="en-US" b="1" smtClean="0"/>
              <a:t>Số cấp;</a:t>
            </a:r>
          </a:p>
          <a:p>
            <a:r>
              <a:rPr lang="en-US" b="1" smtClean="0"/>
              <a:t>Số phòng;</a:t>
            </a:r>
          </a:p>
          <a:p>
            <a:r>
              <a:rPr lang="en-US" b="1" smtClean="0"/>
              <a:t>Số Ban;</a:t>
            </a:r>
          </a:p>
          <a:p>
            <a:r>
              <a:rPr lang="en-US" b="1" smtClean="0"/>
              <a:t>Số tổ;</a:t>
            </a:r>
          </a:p>
          <a:p>
            <a:r>
              <a:rPr lang="en-US" b="1" smtClean="0"/>
              <a:t>Số đội.</a:t>
            </a:r>
            <a:endParaRPr lang="en-US" smtClean="0"/>
          </a:p>
          <a:p>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D5E85EDA-DCE0-4194-9FA1-7113A3099382}" type="slidenum">
              <a:rPr lang="en-US"/>
              <a:pPr algn="l">
                <a:defRPr/>
              </a:pPr>
              <a:t>6</a:t>
            </a:fld>
            <a:endParaRPr lang="en-US"/>
          </a:p>
        </p:txBody>
      </p:sp>
      <p:sp>
        <p:nvSpPr>
          <p:cNvPr id="1483778" name="Rectangle 2"/>
          <p:cNvSpPr>
            <a:spLocks noGrp="1" noChangeArrowheads="1"/>
          </p:cNvSpPr>
          <p:nvPr>
            <p:ph type="title"/>
          </p:nvPr>
        </p:nvSpPr>
        <p:spPr>
          <a:xfrm>
            <a:off x="457200" y="152400"/>
            <a:ext cx="8229600" cy="990600"/>
          </a:xfrm>
        </p:spPr>
        <p:txBody>
          <a:bodyPr/>
          <a:lstStyle/>
          <a:p>
            <a:pPr eaLnBrk="1" hangingPunct="1"/>
            <a:r>
              <a:rPr lang="en-US" b="1" smtClean="0">
                <a:solidFill>
                  <a:srgbClr val="3333FF"/>
                </a:solidFill>
              </a:rPr>
              <a:t>1.1. Khái niệm về định biên </a:t>
            </a:r>
            <a:endParaRPr lang="en-US" smtClean="0">
              <a:solidFill>
                <a:srgbClr val="3333FF"/>
              </a:solidFill>
            </a:endParaRPr>
          </a:p>
        </p:txBody>
      </p:sp>
      <p:sp>
        <p:nvSpPr>
          <p:cNvPr id="1483779" name="Rectangle 3"/>
          <p:cNvSpPr>
            <a:spLocks noGrp="1" noChangeArrowheads="1"/>
          </p:cNvSpPr>
          <p:nvPr>
            <p:ph type="body" idx="1"/>
          </p:nvPr>
        </p:nvSpPr>
        <p:spPr>
          <a:xfrm>
            <a:off x="355600" y="1371600"/>
            <a:ext cx="8382000" cy="5105400"/>
          </a:xfrm>
        </p:spPr>
        <p:txBody>
          <a:bodyPr/>
          <a:lstStyle/>
          <a:p>
            <a:pPr eaLnBrk="1" hangingPunct="1"/>
            <a:r>
              <a:rPr lang="en-US" smtClean="0">
                <a:solidFill>
                  <a:srgbClr val="FF0000"/>
                </a:solidFill>
              </a:rPr>
              <a:t>Định biên </a:t>
            </a:r>
            <a:r>
              <a:rPr lang="en-US" smtClean="0"/>
              <a:t>và số lượng </a:t>
            </a:r>
            <a:r>
              <a:rPr lang="en-US" smtClean="0">
                <a:solidFill>
                  <a:srgbClr val="FF0000"/>
                </a:solidFill>
              </a:rPr>
              <a:t>biên chế </a:t>
            </a:r>
            <a:r>
              <a:rPr lang="en-US" smtClean="0"/>
              <a:t>của một tổ chức thường được hiểu gần giống nhau. </a:t>
            </a:r>
          </a:p>
          <a:p>
            <a:pPr eaLnBrk="1" hangingPunct="1"/>
            <a:r>
              <a:rPr lang="en-US" smtClean="0"/>
              <a:t>Biên chế: là nói đến số lượng người được tuyển dụng vào làm việc trong tổ chức chính thức (biên chế chính thức) và biên chế tạm thời (hợp đồng). </a:t>
            </a:r>
          </a:p>
          <a:p>
            <a:pPr eaLnBrk="1" hangingPunct="1"/>
            <a:r>
              <a:rPr lang="en-US" smtClean="0"/>
              <a:t>Như vậy Giao chỉ tiêu biên chế chính là giao định biên cho tổ chức.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83778"/>
                                        </p:tgtEl>
                                        <p:attrNameLst>
                                          <p:attrName>style.visibility</p:attrName>
                                        </p:attrNameLst>
                                      </p:cBhvr>
                                      <p:to>
                                        <p:strVal val="visible"/>
                                      </p:to>
                                    </p:set>
                                    <p:anim calcmode="lin" valueType="num">
                                      <p:cBhvr>
                                        <p:cTn id="7" dur="500" fill="hold"/>
                                        <p:tgtEl>
                                          <p:spTgt spid="1483778"/>
                                        </p:tgtEl>
                                        <p:attrNameLst>
                                          <p:attrName>ppt_w</p:attrName>
                                        </p:attrNameLst>
                                      </p:cBhvr>
                                      <p:tavLst>
                                        <p:tav tm="0">
                                          <p:val>
                                            <p:fltVal val="0"/>
                                          </p:val>
                                        </p:tav>
                                        <p:tav tm="100000">
                                          <p:val>
                                            <p:strVal val="#ppt_w"/>
                                          </p:val>
                                        </p:tav>
                                      </p:tavLst>
                                    </p:anim>
                                    <p:anim calcmode="lin" valueType="num">
                                      <p:cBhvr>
                                        <p:cTn id="8" dur="500" fill="hold"/>
                                        <p:tgtEl>
                                          <p:spTgt spid="1483778"/>
                                        </p:tgtEl>
                                        <p:attrNameLst>
                                          <p:attrName>ppt_h</p:attrName>
                                        </p:attrNameLst>
                                      </p:cBhvr>
                                      <p:tavLst>
                                        <p:tav tm="0">
                                          <p:val>
                                            <p:fltVal val="0"/>
                                          </p:val>
                                        </p:tav>
                                        <p:tav tm="100000">
                                          <p:val>
                                            <p:strVal val="#ppt_h"/>
                                          </p:val>
                                        </p:tav>
                                      </p:tavLst>
                                    </p:anim>
                                    <p:anim calcmode="lin" valueType="num">
                                      <p:cBhvr>
                                        <p:cTn id="9" dur="500" fill="hold"/>
                                        <p:tgtEl>
                                          <p:spTgt spid="1483778"/>
                                        </p:tgtEl>
                                        <p:attrNameLst>
                                          <p:attrName>style.rotation</p:attrName>
                                        </p:attrNameLst>
                                      </p:cBhvr>
                                      <p:tavLst>
                                        <p:tav tm="0">
                                          <p:val>
                                            <p:fltVal val="360"/>
                                          </p:val>
                                        </p:tav>
                                        <p:tav tm="100000">
                                          <p:val>
                                            <p:fltVal val="0"/>
                                          </p:val>
                                        </p:tav>
                                      </p:tavLst>
                                    </p:anim>
                                    <p:animEffect transition="in" filter="fade">
                                      <p:cBhvr>
                                        <p:cTn id="10" dur="500"/>
                                        <p:tgtEl>
                                          <p:spTgt spid="1483778"/>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83779">
                                            <p:txEl>
                                              <p:pRg st="0" end="0"/>
                                            </p:txEl>
                                          </p:spTgt>
                                        </p:tgtEl>
                                        <p:attrNameLst>
                                          <p:attrName>style.visibility</p:attrName>
                                        </p:attrNameLst>
                                      </p:cBhvr>
                                      <p:to>
                                        <p:strVal val="visible"/>
                                      </p:to>
                                    </p:set>
                                    <p:anim calcmode="lin" valueType="num">
                                      <p:cBhvr>
                                        <p:cTn id="15" dur="500" fill="hold"/>
                                        <p:tgtEl>
                                          <p:spTgt spid="148377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83779">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83779">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8377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483779">
                                            <p:txEl>
                                              <p:pRg st="1" end="1"/>
                                            </p:txEl>
                                          </p:spTgt>
                                        </p:tgtEl>
                                        <p:attrNameLst>
                                          <p:attrName>style.visibility</p:attrName>
                                        </p:attrNameLst>
                                      </p:cBhvr>
                                      <p:to>
                                        <p:strVal val="visible"/>
                                      </p:to>
                                    </p:set>
                                    <p:anim calcmode="lin" valueType="num">
                                      <p:cBhvr>
                                        <p:cTn id="23" dur="500" fill="hold"/>
                                        <p:tgtEl>
                                          <p:spTgt spid="1483779">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483779">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483779">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483779">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483779">
                                            <p:txEl>
                                              <p:pRg st="2" end="2"/>
                                            </p:txEl>
                                          </p:spTgt>
                                        </p:tgtEl>
                                        <p:attrNameLst>
                                          <p:attrName>style.visibility</p:attrName>
                                        </p:attrNameLst>
                                      </p:cBhvr>
                                      <p:to>
                                        <p:strVal val="visible"/>
                                      </p:to>
                                    </p:set>
                                    <p:anim calcmode="lin" valueType="num">
                                      <p:cBhvr>
                                        <p:cTn id="31" dur="500" fill="hold"/>
                                        <p:tgtEl>
                                          <p:spTgt spid="1483779">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483779">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483779">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4837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3778" grpId="0"/>
      <p:bldP spid="1483779" grpId="0" build="p"/>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D758A0E5-62A2-4942-876A-18824FF26A08}" type="slidenum">
              <a:rPr lang="en-US"/>
              <a:pPr algn="l">
                <a:defRPr/>
              </a:pPr>
              <a:t>60</a:t>
            </a:fld>
            <a:endParaRPr lang="en-US"/>
          </a:p>
        </p:txBody>
      </p:sp>
      <p:sp>
        <p:nvSpPr>
          <p:cNvPr id="1487874" name="Rectangle 2"/>
          <p:cNvSpPr>
            <a:spLocks noGrp="1" noChangeArrowheads="1"/>
          </p:cNvSpPr>
          <p:nvPr>
            <p:ph type="title"/>
          </p:nvPr>
        </p:nvSpPr>
        <p:spPr>
          <a:xfrm>
            <a:off x="304800" y="234950"/>
            <a:ext cx="8586788" cy="1289050"/>
          </a:xfrm>
        </p:spPr>
        <p:txBody>
          <a:bodyPr rtlCol="0">
            <a:normAutofit fontScale="90000"/>
          </a:bodyPr>
          <a:lstStyle/>
          <a:p>
            <a:pPr eaLnBrk="1" hangingPunct="1">
              <a:defRPr/>
            </a:pPr>
            <a:r>
              <a:rPr lang="en-US" b="1" dirty="0" smtClean="0"/>
              <a:t>2.2.2. </a:t>
            </a:r>
            <a:r>
              <a:rPr lang="en-US" b="1" dirty="0" err="1" smtClean="0"/>
              <a:t>Phân</a:t>
            </a:r>
            <a:r>
              <a:rPr lang="en-US" b="1" dirty="0" smtClean="0"/>
              <a:t> </a:t>
            </a:r>
            <a:r>
              <a:rPr lang="en-US" b="1" dirty="0" err="1" smtClean="0"/>
              <a:t>tích</a:t>
            </a:r>
            <a:r>
              <a:rPr lang="en-US" b="1" dirty="0" smtClean="0"/>
              <a:t> </a:t>
            </a:r>
            <a:r>
              <a:rPr lang="en-US" b="1" dirty="0" err="1" smtClean="0"/>
              <a:t>các</a:t>
            </a:r>
            <a:r>
              <a:rPr lang="en-US" b="1" dirty="0" smtClean="0"/>
              <a:t> </a:t>
            </a:r>
            <a:r>
              <a:rPr lang="en-US" b="1" dirty="0" err="1" smtClean="0"/>
              <a:t>thuộc</a:t>
            </a:r>
            <a:r>
              <a:rPr lang="en-US" b="1" dirty="0" smtClean="0"/>
              <a:t> </a:t>
            </a:r>
            <a:r>
              <a:rPr lang="en-US" b="1" dirty="0" err="1" smtClean="0"/>
              <a:t>tính</a:t>
            </a:r>
            <a:r>
              <a:rPr lang="en-US" b="1" dirty="0" smtClean="0"/>
              <a:t> </a:t>
            </a:r>
            <a:r>
              <a:rPr lang="en-US" b="1" dirty="0" err="1" smtClean="0"/>
              <a:t>của</a:t>
            </a:r>
            <a:r>
              <a:rPr lang="en-US" b="1" dirty="0" smtClean="0"/>
              <a:t> </a:t>
            </a:r>
            <a:r>
              <a:rPr lang="en-US" b="1" dirty="0" err="1" smtClean="0"/>
              <a:t>cơ</a:t>
            </a:r>
            <a:r>
              <a:rPr lang="en-US" b="1" dirty="0" smtClean="0"/>
              <a:t> </a:t>
            </a:r>
            <a:r>
              <a:rPr lang="en-US" b="1" dirty="0" err="1" smtClean="0"/>
              <a:t>cấu</a:t>
            </a:r>
            <a:r>
              <a:rPr lang="en-US" b="1" dirty="0" smtClean="0"/>
              <a:t> </a:t>
            </a:r>
            <a:r>
              <a:rPr lang="en-US" b="1" dirty="0" err="1" smtClean="0"/>
              <a:t>tổ</a:t>
            </a:r>
            <a:r>
              <a:rPr lang="en-US" b="1" dirty="0" smtClean="0"/>
              <a:t> </a:t>
            </a:r>
            <a:r>
              <a:rPr lang="en-US" b="1" dirty="0" err="1" smtClean="0"/>
              <a:t>chức</a:t>
            </a:r>
            <a:r>
              <a:rPr lang="en-US" dirty="0" smtClean="0"/>
              <a:t> </a:t>
            </a:r>
          </a:p>
        </p:txBody>
      </p:sp>
      <p:sp>
        <p:nvSpPr>
          <p:cNvPr id="1487875" name="Rectangle 3"/>
          <p:cNvSpPr>
            <a:spLocks noGrp="1" noChangeArrowheads="1"/>
          </p:cNvSpPr>
          <p:nvPr>
            <p:ph type="body" idx="1"/>
          </p:nvPr>
        </p:nvSpPr>
        <p:spPr>
          <a:xfrm>
            <a:off x="292100" y="1600200"/>
            <a:ext cx="8547100" cy="4876800"/>
          </a:xfrm>
        </p:spPr>
        <p:txBody>
          <a:bodyPr/>
          <a:lstStyle/>
          <a:p>
            <a:pPr>
              <a:buFont typeface="Arial" pitchFamily="34" charset="0"/>
              <a:buChar char="•"/>
              <a:defRPr/>
            </a:pPr>
            <a:r>
              <a:rPr lang="en-US" b="1" dirty="0" err="1" smtClean="0"/>
              <a:t>Chuyên</a:t>
            </a:r>
            <a:r>
              <a:rPr lang="en-US" b="1" dirty="0" smtClean="0"/>
              <a:t> </a:t>
            </a:r>
            <a:r>
              <a:rPr lang="en-US" b="1" dirty="0" err="1" smtClean="0"/>
              <a:t>môn</a:t>
            </a:r>
            <a:r>
              <a:rPr lang="en-US" b="1" dirty="0" smtClean="0"/>
              <a:t> </a:t>
            </a:r>
            <a:r>
              <a:rPr lang="en-US" b="1" dirty="0" err="1" smtClean="0"/>
              <a:t>hóa</a:t>
            </a:r>
            <a:r>
              <a:rPr lang="en-US" b="1" dirty="0" smtClean="0"/>
              <a:t> </a:t>
            </a:r>
            <a:r>
              <a:rPr lang="en-US" b="1" dirty="0" err="1" smtClean="0"/>
              <a:t>công</a:t>
            </a:r>
            <a:r>
              <a:rPr lang="en-US" b="1" dirty="0" smtClean="0"/>
              <a:t> </a:t>
            </a:r>
            <a:r>
              <a:rPr lang="en-US" b="1" dirty="0" err="1" smtClean="0"/>
              <a:t>việc</a:t>
            </a:r>
            <a:endParaRPr lang="en-US" dirty="0" smtClean="0"/>
          </a:p>
          <a:p>
            <a:pPr>
              <a:buFont typeface="Arial" pitchFamily="34" charset="0"/>
              <a:buChar char="•"/>
              <a:defRPr/>
            </a:pPr>
            <a:r>
              <a:rPr lang="en-US" b="1" dirty="0" err="1" smtClean="0"/>
              <a:t>Phân</a:t>
            </a:r>
            <a:r>
              <a:rPr lang="en-US" b="1" dirty="0" smtClean="0"/>
              <a:t> </a:t>
            </a:r>
            <a:r>
              <a:rPr lang="en-US" b="1" dirty="0" err="1" smtClean="0"/>
              <a:t>chia</a:t>
            </a:r>
            <a:r>
              <a:rPr lang="en-US" b="1" dirty="0" smtClean="0"/>
              <a:t> </a:t>
            </a:r>
            <a:r>
              <a:rPr lang="en-US" b="1" dirty="0" err="1" smtClean="0"/>
              <a:t>tổ</a:t>
            </a:r>
            <a:r>
              <a:rPr lang="en-US" b="1" dirty="0" smtClean="0"/>
              <a:t> </a:t>
            </a:r>
            <a:r>
              <a:rPr lang="en-US" b="1" dirty="0" err="1" smtClean="0"/>
              <a:t>chức</a:t>
            </a:r>
            <a:r>
              <a:rPr lang="en-US" b="1" dirty="0" smtClean="0"/>
              <a:t> </a:t>
            </a:r>
            <a:r>
              <a:rPr lang="en-US" b="1" dirty="0" err="1" smtClean="0"/>
              <a:t>thành</a:t>
            </a:r>
            <a:r>
              <a:rPr lang="en-US" b="1" dirty="0" smtClean="0"/>
              <a:t> </a:t>
            </a:r>
            <a:r>
              <a:rPr lang="en-US" b="1" dirty="0" err="1" smtClean="0"/>
              <a:t>các</a:t>
            </a:r>
            <a:r>
              <a:rPr lang="en-US" b="1" dirty="0" smtClean="0"/>
              <a:t> </a:t>
            </a:r>
            <a:r>
              <a:rPr lang="en-US" b="1" dirty="0" err="1" smtClean="0"/>
              <a:t>bộ</a:t>
            </a:r>
            <a:r>
              <a:rPr lang="en-US" b="1" dirty="0" smtClean="0"/>
              <a:t> </a:t>
            </a:r>
            <a:r>
              <a:rPr lang="en-US" b="1" dirty="0" err="1" smtClean="0"/>
              <a:t>phận</a:t>
            </a:r>
            <a:endParaRPr lang="en-US" dirty="0" smtClean="0"/>
          </a:p>
          <a:p>
            <a:pPr>
              <a:buFont typeface="Arial" pitchFamily="34" charset="0"/>
              <a:buChar char="•"/>
              <a:defRPr/>
            </a:pPr>
            <a:r>
              <a:rPr lang="en-US" b="1" dirty="0" err="1" smtClean="0"/>
              <a:t>Quyền</a:t>
            </a:r>
            <a:r>
              <a:rPr lang="en-US" b="1" dirty="0" smtClean="0"/>
              <a:t> </a:t>
            </a:r>
            <a:r>
              <a:rPr lang="en-US" b="1" dirty="0" err="1" smtClean="0"/>
              <a:t>hạn</a:t>
            </a:r>
            <a:r>
              <a:rPr lang="en-US" b="1" dirty="0" smtClean="0"/>
              <a:t> </a:t>
            </a:r>
            <a:r>
              <a:rPr lang="en-US" b="1" dirty="0" err="1" smtClean="0"/>
              <a:t>và</a:t>
            </a:r>
            <a:r>
              <a:rPr lang="en-US" b="1" dirty="0" smtClean="0"/>
              <a:t> </a:t>
            </a:r>
            <a:r>
              <a:rPr lang="en-US" b="1" dirty="0" err="1" smtClean="0"/>
              <a:t>trách</a:t>
            </a:r>
            <a:r>
              <a:rPr lang="en-US" b="1" dirty="0" smtClean="0"/>
              <a:t> </a:t>
            </a:r>
            <a:r>
              <a:rPr lang="en-US" b="1" dirty="0" err="1" smtClean="0"/>
              <a:t>nhiệm</a:t>
            </a:r>
            <a:endParaRPr lang="en-US" dirty="0" smtClean="0"/>
          </a:p>
          <a:p>
            <a:pPr>
              <a:buFont typeface="Arial" pitchFamily="34" charset="0"/>
              <a:buChar char="•"/>
              <a:defRPr/>
            </a:pPr>
            <a:r>
              <a:rPr lang="en-US" b="1" dirty="0" err="1" smtClean="0"/>
              <a:t>Cấp</a:t>
            </a:r>
            <a:r>
              <a:rPr lang="en-US" b="1" dirty="0" smtClean="0"/>
              <a:t> </a:t>
            </a:r>
            <a:r>
              <a:rPr lang="en-US" b="1" dirty="0" err="1" smtClean="0"/>
              <a:t>bậc</a:t>
            </a:r>
            <a:r>
              <a:rPr lang="en-US" b="1" dirty="0" smtClean="0"/>
              <a:t> </a:t>
            </a:r>
            <a:r>
              <a:rPr lang="en-US" b="1" dirty="0" err="1" smtClean="0"/>
              <a:t>và</a:t>
            </a:r>
            <a:r>
              <a:rPr lang="en-US" b="1" dirty="0" smtClean="0"/>
              <a:t> </a:t>
            </a:r>
            <a:r>
              <a:rPr lang="en-US" b="1" dirty="0" err="1" smtClean="0"/>
              <a:t>phạm</a:t>
            </a:r>
            <a:r>
              <a:rPr lang="en-US" b="1" dirty="0" smtClean="0"/>
              <a:t> vi </a:t>
            </a:r>
            <a:r>
              <a:rPr lang="en-US" b="1" dirty="0" err="1" smtClean="0"/>
              <a:t>quản</a:t>
            </a:r>
            <a:r>
              <a:rPr lang="en-US" b="1" dirty="0" smtClean="0"/>
              <a:t> </a:t>
            </a:r>
            <a:r>
              <a:rPr lang="en-US" b="1" dirty="0" err="1" smtClean="0"/>
              <a:t>lý</a:t>
            </a:r>
            <a:endParaRPr lang="en-US" dirty="0" smtClean="0"/>
          </a:p>
          <a:p>
            <a:pPr>
              <a:buFont typeface="Arial" pitchFamily="34" charset="0"/>
              <a:buChar char="•"/>
              <a:defRPr/>
            </a:pPr>
            <a:r>
              <a:rPr lang="en-US" b="1" dirty="0" err="1" smtClean="0"/>
              <a:t>Tập</a:t>
            </a:r>
            <a:r>
              <a:rPr lang="en-US" b="1" dirty="0" smtClean="0"/>
              <a:t> </a:t>
            </a:r>
            <a:r>
              <a:rPr lang="en-US" b="1" dirty="0" err="1" smtClean="0"/>
              <a:t>trung</a:t>
            </a:r>
            <a:r>
              <a:rPr lang="en-US" b="1" dirty="0" smtClean="0"/>
              <a:t> </a:t>
            </a:r>
            <a:r>
              <a:rPr lang="en-US" b="1" dirty="0" err="1" smtClean="0"/>
              <a:t>và</a:t>
            </a:r>
            <a:r>
              <a:rPr lang="en-US" b="1" dirty="0" smtClean="0"/>
              <a:t> </a:t>
            </a:r>
            <a:r>
              <a:rPr lang="en-US" b="1" dirty="0" err="1" smtClean="0"/>
              <a:t>phân</a:t>
            </a:r>
            <a:r>
              <a:rPr lang="en-US" b="1" dirty="0" smtClean="0"/>
              <a:t> </a:t>
            </a:r>
            <a:r>
              <a:rPr lang="en-US" b="1" dirty="0" err="1" smtClean="0"/>
              <a:t>quyền</a:t>
            </a:r>
            <a:r>
              <a:rPr lang="en-US" b="1" dirty="0" smtClean="0"/>
              <a:t> </a:t>
            </a:r>
            <a:r>
              <a:rPr lang="en-US" b="1" dirty="0" err="1" smtClean="0"/>
              <a:t>trong</a:t>
            </a:r>
            <a:r>
              <a:rPr lang="en-US" b="1" dirty="0" smtClean="0"/>
              <a:t> </a:t>
            </a:r>
            <a:r>
              <a:rPr lang="en-US" b="1" dirty="0" err="1" smtClean="0"/>
              <a:t>quản</a:t>
            </a:r>
            <a:r>
              <a:rPr lang="en-US" b="1" dirty="0" smtClean="0"/>
              <a:t> </a:t>
            </a:r>
            <a:r>
              <a:rPr lang="en-US" b="1" dirty="0" err="1" smtClean="0"/>
              <a:t>lý</a:t>
            </a:r>
            <a:r>
              <a:rPr lang="en-US" b="1" dirty="0" smtClean="0"/>
              <a:t> </a:t>
            </a:r>
            <a:r>
              <a:rPr lang="en-US" b="1" dirty="0" err="1" smtClean="0"/>
              <a:t>tổ</a:t>
            </a:r>
            <a:r>
              <a:rPr lang="en-US" b="1" dirty="0" smtClean="0"/>
              <a:t> </a:t>
            </a:r>
            <a:r>
              <a:rPr lang="en-US" b="1" dirty="0" err="1" smtClean="0"/>
              <a:t>chức</a:t>
            </a:r>
            <a:endParaRPr lang="en-US" dirty="0" smtClean="0"/>
          </a:p>
          <a:p>
            <a:pPr>
              <a:buFont typeface="Arial" pitchFamily="34" charset="0"/>
              <a:buChar char="•"/>
              <a:defRPr/>
            </a:pPr>
            <a:r>
              <a:rPr lang="en-US" b="1" dirty="0" err="1" smtClean="0"/>
              <a:t>Sự</a:t>
            </a:r>
            <a:r>
              <a:rPr lang="en-US" b="1" dirty="0" smtClean="0"/>
              <a:t> </a:t>
            </a:r>
            <a:r>
              <a:rPr lang="en-US" b="1" dirty="0" err="1" smtClean="0"/>
              <a:t>phối</a:t>
            </a:r>
            <a:r>
              <a:rPr lang="en-US" b="1" dirty="0" smtClean="0"/>
              <a:t> </a:t>
            </a:r>
            <a:r>
              <a:rPr lang="en-US" b="1" dirty="0" err="1" smtClean="0"/>
              <a:t>hợp</a:t>
            </a:r>
            <a:r>
              <a:rPr lang="en-US" b="1" dirty="0" smtClean="0"/>
              <a:t> </a:t>
            </a:r>
            <a:r>
              <a:rPr lang="en-US" b="1" dirty="0" err="1" smtClean="0"/>
              <a:t>giữa</a:t>
            </a:r>
            <a:r>
              <a:rPr lang="en-US" b="1" dirty="0" smtClean="0"/>
              <a:t> </a:t>
            </a:r>
            <a:r>
              <a:rPr lang="en-US" b="1" dirty="0" err="1" smtClean="0"/>
              <a:t>các</a:t>
            </a:r>
            <a:r>
              <a:rPr lang="en-US" b="1" dirty="0" smtClean="0"/>
              <a:t> </a:t>
            </a:r>
            <a:r>
              <a:rPr lang="en-US" b="1" dirty="0" err="1" smtClean="0"/>
              <a:t>bộ</a:t>
            </a:r>
            <a:r>
              <a:rPr lang="en-US" b="1" dirty="0" smtClean="0"/>
              <a:t> </a:t>
            </a:r>
            <a:r>
              <a:rPr lang="en-US" b="1" dirty="0" err="1" smtClean="0"/>
              <a:t>phận</a:t>
            </a:r>
            <a:r>
              <a:rPr lang="en-US" b="1" dirty="0" smtClean="0"/>
              <a:t>, </a:t>
            </a:r>
            <a:r>
              <a:rPr lang="en-US" b="1" dirty="0" err="1" smtClean="0"/>
              <a:t>phân</a:t>
            </a:r>
            <a:r>
              <a:rPr lang="en-US" b="1" dirty="0" smtClean="0"/>
              <a:t> </a:t>
            </a:r>
            <a:r>
              <a:rPr lang="en-US" b="1" dirty="0" err="1" smtClean="0"/>
              <a:t>hệ</a:t>
            </a:r>
            <a:r>
              <a:rPr lang="en-US" b="1" dirty="0" smtClean="0"/>
              <a:t> </a:t>
            </a:r>
            <a:r>
              <a:rPr lang="en-US" b="1" dirty="0" err="1" smtClean="0"/>
              <a:t>của</a:t>
            </a:r>
            <a:r>
              <a:rPr lang="en-US" b="1" dirty="0" smtClean="0"/>
              <a:t> </a:t>
            </a:r>
            <a:r>
              <a:rPr lang="en-US" b="1" dirty="0" err="1" smtClean="0"/>
              <a:t>cơ</a:t>
            </a:r>
            <a:r>
              <a:rPr lang="en-US" b="1" dirty="0" smtClean="0"/>
              <a:t> </a:t>
            </a:r>
            <a:r>
              <a:rPr lang="en-US" b="1" dirty="0" err="1" smtClean="0"/>
              <a:t>cấu</a:t>
            </a:r>
            <a:endParaRPr lang="en-US" dirty="0" smtClean="0"/>
          </a:p>
          <a:p>
            <a:pPr marL="609600" indent="-609600" eaLnBrk="1" hangingPunct="1">
              <a:buFont typeface="Arial" pitchFamily="34" charset="0"/>
              <a:buChar char="•"/>
              <a:defRPr/>
            </a:pPr>
            <a:endParaRPr lang="en-US" b="1" dirty="0" smtClean="0">
              <a:solidFill>
                <a:srgbClr val="3333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87874"/>
                                        </p:tgtEl>
                                        <p:attrNameLst>
                                          <p:attrName>style.visibility</p:attrName>
                                        </p:attrNameLst>
                                      </p:cBhvr>
                                      <p:to>
                                        <p:strVal val="visible"/>
                                      </p:to>
                                    </p:set>
                                    <p:anim calcmode="lin" valueType="num">
                                      <p:cBhvr>
                                        <p:cTn id="7" dur="500" fill="hold"/>
                                        <p:tgtEl>
                                          <p:spTgt spid="1487874"/>
                                        </p:tgtEl>
                                        <p:attrNameLst>
                                          <p:attrName>ppt_w</p:attrName>
                                        </p:attrNameLst>
                                      </p:cBhvr>
                                      <p:tavLst>
                                        <p:tav tm="0">
                                          <p:val>
                                            <p:fltVal val="0"/>
                                          </p:val>
                                        </p:tav>
                                        <p:tav tm="100000">
                                          <p:val>
                                            <p:strVal val="#ppt_w"/>
                                          </p:val>
                                        </p:tav>
                                      </p:tavLst>
                                    </p:anim>
                                    <p:anim calcmode="lin" valueType="num">
                                      <p:cBhvr>
                                        <p:cTn id="8" dur="500" fill="hold"/>
                                        <p:tgtEl>
                                          <p:spTgt spid="1487874"/>
                                        </p:tgtEl>
                                        <p:attrNameLst>
                                          <p:attrName>ppt_h</p:attrName>
                                        </p:attrNameLst>
                                      </p:cBhvr>
                                      <p:tavLst>
                                        <p:tav tm="0">
                                          <p:val>
                                            <p:fltVal val="0"/>
                                          </p:val>
                                        </p:tav>
                                        <p:tav tm="100000">
                                          <p:val>
                                            <p:strVal val="#ppt_h"/>
                                          </p:val>
                                        </p:tav>
                                      </p:tavLst>
                                    </p:anim>
                                    <p:anim calcmode="lin" valueType="num">
                                      <p:cBhvr>
                                        <p:cTn id="9" dur="500" fill="hold"/>
                                        <p:tgtEl>
                                          <p:spTgt spid="1487874"/>
                                        </p:tgtEl>
                                        <p:attrNameLst>
                                          <p:attrName>style.rotation</p:attrName>
                                        </p:attrNameLst>
                                      </p:cBhvr>
                                      <p:tavLst>
                                        <p:tav tm="0">
                                          <p:val>
                                            <p:fltVal val="360"/>
                                          </p:val>
                                        </p:tav>
                                        <p:tav tm="100000">
                                          <p:val>
                                            <p:fltVal val="0"/>
                                          </p:val>
                                        </p:tav>
                                      </p:tavLst>
                                    </p:anim>
                                    <p:animEffect transition="in" filter="fade">
                                      <p:cBhvr>
                                        <p:cTn id="10" dur="500"/>
                                        <p:tgtEl>
                                          <p:spTgt spid="148787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87875">
                                            <p:txEl>
                                              <p:pRg st="0" end="0"/>
                                            </p:txEl>
                                          </p:spTgt>
                                        </p:tgtEl>
                                        <p:attrNameLst>
                                          <p:attrName>style.visibility</p:attrName>
                                        </p:attrNameLst>
                                      </p:cBhvr>
                                      <p:to>
                                        <p:strVal val="visible"/>
                                      </p:to>
                                    </p:set>
                                    <p:anim calcmode="lin" valueType="num">
                                      <p:cBhvr>
                                        <p:cTn id="15" dur="500" fill="hold"/>
                                        <p:tgtEl>
                                          <p:spTgt spid="148787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8787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8787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8787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487875">
                                            <p:txEl>
                                              <p:pRg st="1" end="1"/>
                                            </p:txEl>
                                          </p:spTgt>
                                        </p:tgtEl>
                                        <p:attrNameLst>
                                          <p:attrName>style.visibility</p:attrName>
                                        </p:attrNameLst>
                                      </p:cBhvr>
                                      <p:to>
                                        <p:strVal val="visible"/>
                                      </p:to>
                                    </p:set>
                                    <p:anim calcmode="lin" valueType="num">
                                      <p:cBhvr>
                                        <p:cTn id="23" dur="500" fill="hold"/>
                                        <p:tgtEl>
                                          <p:spTgt spid="148787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48787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48787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48787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487875">
                                            <p:txEl>
                                              <p:pRg st="2" end="2"/>
                                            </p:txEl>
                                          </p:spTgt>
                                        </p:tgtEl>
                                        <p:attrNameLst>
                                          <p:attrName>style.visibility</p:attrName>
                                        </p:attrNameLst>
                                      </p:cBhvr>
                                      <p:to>
                                        <p:strVal val="visible"/>
                                      </p:to>
                                    </p:set>
                                    <p:anim calcmode="lin" valueType="num">
                                      <p:cBhvr>
                                        <p:cTn id="31" dur="500" fill="hold"/>
                                        <p:tgtEl>
                                          <p:spTgt spid="148787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48787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48787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48787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1487875">
                                            <p:txEl>
                                              <p:pRg st="3" end="3"/>
                                            </p:txEl>
                                          </p:spTgt>
                                        </p:tgtEl>
                                        <p:attrNameLst>
                                          <p:attrName>style.visibility</p:attrName>
                                        </p:attrNameLst>
                                      </p:cBhvr>
                                      <p:to>
                                        <p:strVal val="visible"/>
                                      </p:to>
                                    </p:set>
                                    <p:anim calcmode="lin" valueType="num">
                                      <p:cBhvr>
                                        <p:cTn id="39" dur="500" fill="hold"/>
                                        <p:tgtEl>
                                          <p:spTgt spid="148787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1487875">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1487875">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1487875">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1487875">
                                            <p:txEl>
                                              <p:pRg st="4" end="4"/>
                                            </p:txEl>
                                          </p:spTgt>
                                        </p:tgtEl>
                                        <p:attrNameLst>
                                          <p:attrName>style.visibility</p:attrName>
                                        </p:attrNameLst>
                                      </p:cBhvr>
                                      <p:to>
                                        <p:strVal val="visible"/>
                                      </p:to>
                                    </p:set>
                                    <p:anim calcmode="lin" valueType="num">
                                      <p:cBhvr>
                                        <p:cTn id="47" dur="500" fill="hold"/>
                                        <p:tgtEl>
                                          <p:spTgt spid="1487875">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1487875">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1487875">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1487875">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iterate type="lt">
                                    <p:tmPct val="10000"/>
                                  </p:iterate>
                                  <p:childTnLst>
                                    <p:set>
                                      <p:cBhvr>
                                        <p:cTn id="54" dur="1" fill="hold">
                                          <p:stCondLst>
                                            <p:cond delay="0"/>
                                          </p:stCondLst>
                                        </p:cTn>
                                        <p:tgtEl>
                                          <p:spTgt spid="1487875">
                                            <p:txEl>
                                              <p:pRg st="5" end="5"/>
                                            </p:txEl>
                                          </p:spTgt>
                                        </p:tgtEl>
                                        <p:attrNameLst>
                                          <p:attrName>style.visibility</p:attrName>
                                        </p:attrNameLst>
                                      </p:cBhvr>
                                      <p:to>
                                        <p:strVal val="visible"/>
                                      </p:to>
                                    </p:set>
                                    <p:anim calcmode="lin" valueType="num">
                                      <p:cBhvr>
                                        <p:cTn id="55" dur="500" fill="hold"/>
                                        <p:tgtEl>
                                          <p:spTgt spid="1487875">
                                            <p:txEl>
                                              <p:pRg st="5" end="5"/>
                                            </p:txEl>
                                          </p:spTgt>
                                        </p:tgtEl>
                                        <p:attrNameLst>
                                          <p:attrName>ppt_w</p:attrName>
                                        </p:attrNameLst>
                                      </p:cBhvr>
                                      <p:tavLst>
                                        <p:tav tm="0">
                                          <p:val>
                                            <p:fltVal val="0"/>
                                          </p:val>
                                        </p:tav>
                                        <p:tav tm="100000">
                                          <p:val>
                                            <p:strVal val="#ppt_w"/>
                                          </p:val>
                                        </p:tav>
                                      </p:tavLst>
                                    </p:anim>
                                    <p:anim calcmode="lin" valueType="num">
                                      <p:cBhvr>
                                        <p:cTn id="56" dur="500" fill="hold"/>
                                        <p:tgtEl>
                                          <p:spTgt spid="1487875">
                                            <p:txEl>
                                              <p:pRg st="5" end="5"/>
                                            </p:txEl>
                                          </p:spTgt>
                                        </p:tgtEl>
                                        <p:attrNameLst>
                                          <p:attrName>ppt_h</p:attrName>
                                        </p:attrNameLst>
                                      </p:cBhvr>
                                      <p:tavLst>
                                        <p:tav tm="0">
                                          <p:val>
                                            <p:fltVal val="0"/>
                                          </p:val>
                                        </p:tav>
                                        <p:tav tm="100000">
                                          <p:val>
                                            <p:strVal val="#ppt_h"/>
                                          </p:val>
                                        </p:tav>
                                      </p:tavLst>
                                    </p:anim>
                                    <p:anim calcmode="lin" valueType="num">
                                      <p:cBhvr>
                                        <p:cTn id="57" dur="500" fill="hold"/>
                                        <p:tgtEl>
                                          <p:spTgt spid="1487875">
                                            <p:txEl>
                                              <p:pRg st="5" end="5"/>
                                            </p:txEl>
                                          </p:spTgt>
                                        </p:tgtEl>
                                        <p:attrNameLst>
                                          <p:attrName>style.rotation</p:attrName>
                                        </p:attrNameLst>
                                      </p:cBhvr>
                                      <p:tavLst>
                                        <p:tav tm="0">
                                          <p:val>
                                            <p:fltVal val="360"/>
                                          </p:val>
                                        </p:tav>
                                        <p:tav tm="100000">
                                          <p:val>
                                            <p:fltVal val="0"/>
                                          </p:val>
                                        </p:tav>
                                      </p:tavLst>
                                    </p:anim>
                                    <p:animEffect transition="in" filter="fade">
                                      <p:cBhvr>
                                        <p:cTn id="58" dur="500"/>
                                        <p:tgtEl>
                                          <p:spTgt spid="14878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7874" grpId="0"/>
      <p:bldP spid="1487875" grpId="0" build="p"/>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38ED33E9-FDE1-4AF3-8C6E-8A4AEEBB6F18}" type="slidenum">
              <a:rPr lang="en-US"/>
              <a:pPr algn="l">
                <a:defRPr/>
              </a:pPr>
              <a:t>61</a:t>
            </a:fld>
            <a:endParaRPr lang="en-US"/>
          </a:p>
        </p:txBody>
      </p:sp>
      <p:sp>
        <p:nvSpPr>
          <p:cNvPr id="1487874" name="Rectangle 2"/>
          <p:cNvSpPr>
            <a:spLocks noGrp="1" noChangeArrowheads="1"/>
          </p:cNvSpPr>
          <p:nvPr>
            <p:ph type="title"/>
          </p:nvPr>
        </p:nvSpPr>
        <p:spPr>
          <a:xfrm>
            <a:off x="304800" y="234950"/>
            <a:ext cx="8586788" cy="1289050"/>
          </a:xfrm>
        </p:spPr>
        <p:txBody>
          <a:bodyPr rtlCol="0">
            <a:normAutofit fontScale="90000"/>
          </a:bodyPr>
          <a:lstStyle/>
          <a:p>
            <a:pPr eaLnBrk="1" hangingPunct="1">
              <a:defRPr/>
            </a:pPr>
            <a:r>
              <a:rPr lang="en-US" b="1" dirty="0" smtClean="0"/>
              <a:t>2.2.2. </a:t>
            </a:r>
            <a:r>
              <a:rPr lang="en-US" b="1" dirty="0" err="1" smtClean="0"/>
              <a:t>Phân</a:t>
            </a:r>
            <a:r>
              <a:rPr lang="en-US" b="1" dirty="0" smtClean="0"/>
              <a:t> </a:t>
            </a:r>
            <a:r>
              <a:rPr lang="en-US" b="1" dirty="0" err="1" smtClean="0"/>
              <a:t>tích</a:t>
            </a:r>
            <a:r>
              <a:rPr lang="en-US" b="1" dirty="0" smtClean="0"/>
              <a:t> </a:t>
            </a:r>
            <a:r>
              <a:rPr lang="en-US" b="1" dirty="0" err="1" smtClean="0"/>
              <a:t>các</a:t>
            </a:r>
            <a:r>
              <a:rPr lang="en-US" b="1" dirty="0" smtClean="0"/>
              <a:t> </a:t>
            </a:r>
            <a:r>
              <a:rPr lang="en-US" b="1" dirty="0" err="1" smtClean="0"/>
              <a:t>thuộc</a:t>
            </a:r>
            <a:r>
              <a:rPr lang="en-US" b="1" dirty="0" smtClean="0"/>
              <a:t> </a:t>
            </a:r>
            <a:r>
              <a:rPr lang="en-US" b="1" dirty="0" err="1" smtClean="0"/>
              <a:t>tính</a:t>
            </a:r>
            <a:r>
              <a:rPr lang="en-US" b="1" dirty="0" smtClean="0"/>
              <a:t> </a:t>
            </a:r>
            <a:r>
              <a:rPr lang="en-US" b="1" dirty="0" err="1" smtClean="0"/>
              <a:t>của</a:t>
            </a:r>
            <a:r>
              <a:rPr lang="en-US" b="1" dirty="0" smtClean="0"/>
              <a:t> </a:t>
            </a:r>
            <a:r>
              <a:rPr lang="en-US" b="1" dirty="0" err="1" smtClean="0"/>
              <a:t>cơ</a:t>
            </a:r>
            <a:r>
              <a:rPr lang="en-US" b="1" dirty="0" smtClean="0"/>
              <a:t> </a:t>
            </a:r>
            <a:r>
              <a:rPr lang="en-US" b="1" dirty="0" err="1" smtClean="0"/>
              <a:t>cấu</a:t>
            </a:r>
            <a:r>
              <a:rPr lang="en-US" b="1" dirty="0" smtClean="0"/>
              <a:t> </a:t>
            </a:r>
            <a:r>
              <a:rPr lang="en-US" b="1" dirty="0" err="1" smtClean="0"/>
              <a:t>tổ</a:t>
            </a:r>
            <a:r>
              <a:rPr lang="en-US" b="1" dirty="0" smtClean="0"/>
              <a:t> </a:t>
            </a:r>
            <a:r>
              <a:rPr lang="en-US" b="1" dirty="0" err="1" smtClean="0"/>
              <a:t>chức</a:t>
            </a:r>
            <a:r>
              <a:rPr lang="en-US" dirty="0" smtClean="0"/>
              <a:t> </a:t>
            </a:r>
          </a:p>
        </p:txBody>
      </p:sp>
      <p:sp>
        <p:nvSpPr>
          <p:cNvPr id="1487875" name="Rectangle 3"/>
          <p:cNvSpPr>
            <a:spLocks noGrp="1" noChangeArrowheads="1"/>
          </p:cNvSpPr>
          <p:nvPr>
            <p:ph type="body" idx="1"/>
          </p:nvPr>
        </p:nvSpPr>
        <p:spPr>
          <a:xfrm>
            <a:off x="292100" y="1905000"/>
            <a:ext cx="8547100" cy="4572000"/>
          </a:xfrm>
        </p:spPr>
        <p:txBody>
          <a:bodyPr/>
          <a:lstStyle/>
          <a:p>
            <a:pPr marL="609600" indent="-609600" eaLnBrk="1" hangingPunct="1"/>
            <a:r>
              <a:rPr lang="en-US" b="1" smtClean="0">
                <a:solidFill>
                  <a:srgbClr val="3333FF"/>
                </a:solidFill>
              </a:rPr>
              <a:t>Ví dụ: </a:t>
            </a:r>
            <a:r>
              <a:rPr lang="en-US" b="1" smtClean="0"/>
              <a:t>Phân tích </a:t>
            </a:r>
            <a:r>
              <a:rPr lang="en-US" smtClean="0"/>
              <a:t>cơ cấu tổ chức của </a:t>
            </a:r>
            <a:r>
              <a:rPr lang="vi-VN" smtClean="0"/>
              <a:t>Sở Kế hoạch và Đầu tư</a:t>
            </a:r>
            <a:r>
              <a:rPr lang="en-US" smtClean="0"/>
              <a:t> </a:t>
            </a:r>
          </a:p>
          <a:p>
            <a:pPr marL="609600" indent="-609600" eaLnBrk="1" hangingPunct="1"/>
            <a:endParaRPr lang="en-US" b="1" smtClean="0">
              <a:solidFill>
                <a:srgbClr val="3333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87874"/>
                                        </p:tgtEl>
                                        <p:attrNameLst>
                                          <p:attrName>style.visibility</p:attrName>
                                        </p:attrNameLst>
                                      </p:cBhvr>
                                      <p:to>
                                        <p:strVal val="visible"/>
                                      </p:to>
                                    </p:set>
                                    <p:anim calcmode="lin" valueType="num">
                                      <p:cBhvr>
                                        <p:cTn id="7" dur="500" fill="hold"/>
                                        <p:tgtEl>
                                          <p:spTgt spid="1487874"/>
                                        </p:tgtEl>
                                        <p:attrNameLst>
                                          <p:attrName>ppt_w</p:attrName>
                                        </p:attrNameLst>
                                      </p:cBhvr>
                                      <p:tavLst>
                                        <p:tav tm="0">
                                          <p:val>
                                            <p:fltVal val="0"/>
                                          </p:val>
                                        </p:tav>
                                        <p:tav tm="100000">
                                          <p:val>
                                            <p:strVal val="#ppt_w"/>
                                          </p:val>
                                        </p:tav>
                                      </p:tavLst>
                                    </p:anim>
                                    <p:anim calcmode="lin" valueType="num">
                                      <p:cBhvr>
                                        <p:cTn id="8" dur="500" fill="hold"/>
                                        <p:tgtEl>
                                          <p:spTgt spid="1487874"/>
                                        </p:tgtEl>
                                        <p:attrNameLst>
                                          <p:attrName>ppt_h</p:attrName>
                                        </p:attrNameLst>
                                      </p:cBhvr>
                                      <p:tavLst>
                                        <p:tav tm="0">
                                          <p:val>
                                            <p:fltVal val="0"/>
                                          </p:val>
                                        </p:tav>
                                        <p:tav tm="100000">
                                          <p:val>
                                            <p:strVal val="#ppt_h"/>
                                          </p:val>
                                        </p:tav>
                                      </p:tavLst>
                                    </p:anim>
                                    <p:anim calcmode="lin" valueType="num">
                                      <p:cBhvr>
                                        <p:cTn id="9" dur="500" fill="hold"/>
                                        <p:tgtEl>
                                          <p:spTgt spid="1487874"/>
                                        </p:tgtEl>
                                        <p:attrNameLst>
                                          <p:attrName>style.rotation</p:attrName>
                                        </p:attrNameLst>
                                      </p:cBhvr>
                                      <p:tavLst>
                                        <p:tav tm="0">
                                          <p:val>
                                            <p:fltVal val="360"/>
                                          </p:val>
                                        </p:tav>
                                        <p:tav tm="100000">
                                          <p:val>
                                            <p:fltVal val="0"/>
                                          </p:val>
                                        </p:tav>
                                      </p:tavLst>
                                    </p:anim>
                                    <p:animEffect transition="in" filter="fade">
                                      <p:cBhvr>
                                        <p:cTn id="10" dur="500"/>
                                        <p:tgtEl>
                                          <p:spTgt spid="148787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87875">
                                            <p:txEl>
                                              <p:pRg st="0" end="0"/>
                                            </p:txEl>
                                          </p:spTgt>
                                        </p:tgtEl>
                                        <p:attrNameLst>
                                          <p:attrName>style.visibility</p:attrName>
                                        </p:attrNameLst>
                                      </p:cBhvr>
                                      <p:to>
                                        <p:strVal val="visible"/>
                                      </p:to>
                                    </p:set>
                                    <p:anim calcmode="lin" valueType="num">
                                      <p:cBhvr>
                                        <p:cTn id="15" dur="500" fill="hold"/>
                                        <p:tgtEl>
                                          <p:spTgt spid="148787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8787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8787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878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7874" grpId="0"/>
      <p:bldP spid="1487875" grpId="0" build="p"/>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90A3CD5E-AB1B-41DE-82D6-A7877984E2F3}" type="slidenum">
              <a:rPr lang="en-US"/>
              <a:pPr algn="l">
                <a:defRPr/>
              </a:pPr>
              <a:t>62</a:t>
            </a:fld>
            <a:endParaRPr lang="en-US"/>
          </a:p>
        </p:txBody>
      </p:sp>
      <p:sp>
        <p:nvSpPr>
          <p:cNvPr id="1487874" name="Rectangle 2"/>
          <p:cNvSpPr>
            <a:spLocks noGrp="1" noChangeArrowheads="1"/>
          </p:cNvSpPr>
          <p:nvPr>
            <p:ph type="title"/>
          </p:nvPr>
        </p:nvSpPr>
        <p:spPr>
          <a:xfrm>
            <a:off x="304800" y="76200"/>
            <a:ext cx="8586788" cy="1060450"/>
          </a:xfrm>
        </p:spPr>
        <p:txBody>
          <a:bodyPr rtlCol="0">
            <a:normAutofit/>
          </a:bodyPr>
          <a:lstStyle/>
          <a:p>
            <a:pPr marL="609600" indent="-609600" eaLnBrk="1" hangingPunct="1">
              <a:spcBef>
                <a:spcPct val="20000"/>
              </a:spcBef>
              <a:defRPr/>
            </a:pPr>
            <a:r>
              <a:rPr lang="en-US" sz="3600" b="1" dirty="0" err="1" smtClean="0"/>
              <a:t>Cơ</a:t>
            </a:r>
            <a:r>
              <a:rPr lang="en-US" sz="3600" b="1" dirty="0" smtClean="0"/>
              <a:t> </a:t>
            </a:r>
            <a:r>
              <a:rPr lang="en-US" sz="3600" b="1" dirty="0" err="1" smtClean="0"/>
              <a:t>cấu</a:t>
            </a:r>
            <a:r>
              <a:rPr lang="en-US" sz="3600" b="1" dirty="0" smtClean="0"/>
              <a:t> </a:t>
            </a:r>
            <a:r>
              <a:rPr lang="en-US" sz="3600" b="1" dirty="0" err="1" smtClean="0"/>
              <a:t>tổ</a:t>
            </a:r>
            <a:r>
              <a:rPr lang="en-US" sz="3600" b="1" dirty="0" smtClean="0"/>
              <a:t> </a:t>
            </a:r>
            <a:r>
              <a:rPr lang="en-US" sz="3600" b="1" dirty="0" err="1" smtClean="0"/>
              <a:t>chức</a:t>
            </a:r>
            <a:r>
              <a:rPr lang="en-US" sz="3600" dirty="0" smtClean="0"/>
              <a:t> </a:t>
            </a:r>
            <a:r>
              <a:rPr lang="vi-VN" sz="3200" b="1" dirty="0" smtClean="0">
                <a:solidFill>
                  <a:prstClr val="black"/>
                </a:solidFill>
                <a:ea typeface="+mn-ea"/>
                <a:cs typeface="+mn-cs"/>
              </a:rPr>
              <a:t>Sở Kế hoạch và Đầu tư</a:t>
            </a:r>
            <a:r>
              <a:rPr lang="en-US" sz="3200" b="1" dirty="0" smtClean="0">
                <a:solidFill>
                  <a:prstClr val="black"/>
                </a:solidFill>
                <a:ea typeface="+mn-ea"/>
                <a:cs typeface="+mn-cs"/>
              </a:rPr>
              <a:t> </a:t>
            </a:r>
            <a:endParaRPr lang="en-US" sz="3600" b="1" dirty="0" smtClean="0"/>
          </a:p>
        </p:txBody>
      </p:sp>
      <p:sp>
        <p:nvSpPr>
          <p:cNvPr id="1487875" name="Rectangle 3"/>
          <p:cNvSpPr>
            <a:spLocks noGrp="1" noChangeArrowheads="1"/>
          </p:cNvSpPr>
          <p:nvPr>
            <p:ph type="body" idx="1"/>
          </p:nvPr>
        </p:nvSpPr>
        <p:spPr>
          <a:xfrm>
            <a:off x="292100" y="1219200"/>
            <a:ext cx="8547100" cy="5257800"/>
          </a:xfrm>
        </p:spPr>
        <p:txBody>
          <a:bodyPr/>
          <a:lstStyle/>
          <a:p>
            <a:pPr marL="609600" indent="-609600" eaLnBrk="1" hangingPunct="1"/>
            <a:r>
              <a:rPr lang="en-US" smtClean="0"/>
              <a:t>Văn phòng sở; </a:t>
            </a:r>
          </a:p>
          <a:p>
            <a:pPr marL="609600" indent="-609600" eaLnBrk="1" hangingPunct="1"/>
            <a:r>
              <a:rPr lang="en-US" smtClean="0"/>
              <a:t>Thanh tra sở;</a:t>
            </a:r>
          </a:p>
          <a:p>
            <a:pPr marL="609600" indent="-609600" eaLnBrk="1" hangingPunct="1"/>
            <a:r>
              <a:rPr lang="en-US" smtClean="0"/>
              <a:t>Phòng đầu tư;</a:t>
            </a:r>
          </a:p>
          <a:p>
            <a:pPr marL="609600" indent="-609600" eaLnBrk="1" hangingPunct="1"/>
            <a:r>
              <a:rPr lang="en-US" smtClean="0"/>
              <a:t>Phòng đăng ký kinh doanh;</a:t>
            </a:r>
          </a:p>
          <a:p>
            <a:pPr marL="609600" indent="-609600" eaLnBrk="1" hangingPunct="1"/>
            <a:r>
              <a:rPr lang="en-US" smtClean="0"/>
              <a:t>Phòng quy hoạch- kế hoạch tổng hợp;</a:t>
            </a:r>
          </a:p>
          <a:p>
            <a:pPr marL="609600" indent="-609600" eaLnBrk="1" hangingPunct="1"/>
            <a:r>
              <a:rPr lang="en-US" smtClean="0"/>
              <a:t>Phòng thẩm định;</a:t>
            </a:r>
          </a:p>
          <a:p>
            <a:pPr marL="609600" indent="-609600" eaLnBrk="1" hangingPunct="1"/>
            <a:r>
              <a:rPr lang="en-US" smtClean="0"/>
              <a:t>Trung tâm xúc tiến đầu tư-hỗ trợ doanh nghiệp nhỏ và vừa.</a:t>
            </a:r>
          </a:p>
          <a:p>
            <a:pPr marL="609600" indent="-609600" eaLnBrk="1" hangingPunct="1"/>
            <a:endParaRPr lang="en-US" b="1" smtClean="0">
              <a:solidFill>
                <a:srgbClr val="3333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87874"/>
                                        </p:tgtEl>
                                        <p:attrNameLst>
                                          <p:attrName>style.visibility</p:attrName>
                                        </p:attrNameLst>
                                      </p:cBhvr>
                                      <p:to>
                                        <p:strVal val="visible"/>
                                      </p:to>
                                    </p:set>
                                    <p:anim calcmode="lin" valueType="num">
                                      <p:cBhvr>
                                        <p:cTn id="7" dur="500" fill="hold"/>
                                        <p:tgtEl>
                                          <p:spTgt spid="1487874"/>
                                        </p:tgtEl>
                                        <p:attrNameLst>
                                          <p:attrName>ppt_w</p:attrName>
                                        </p:attrNameLst>
                                      </p:cBhvr>
                                      <p:tavLst>
                                        <p:tav tm="0">
                                          <p:val>
                                            <p:fltVal val="0"/>
                                          </p:val>
                                        </p:tav>
                                        <p:tav tm="100000">
                                          <p:val>
                                            <p:strVal val="#ppt_w"/>
                                          </p:val>
                                        </p:tav>
                                      </p:tavLst>
                                    </p:anim>
                                    <p:anim calcmode="lin" valueType="num">
                                      <p:cBhvr>
                                        <p:cTn id="8" dur="500" fill="hold"/>
                                        <p:tgtEl>
                                          <p:spTgt spid="1487874"/>
                                        </p:tgtEl>
                                        <p:attrNameLst>
                                          <p:attrName>ppt_h</p:attrName>
                                        </p:attrNameLst>
                                      </p:cBhvr>
                                      <p:tavLst>
                                        <p:tav tm="0">
                                          <p:val>
                                            <p:fltVal val="0"/>
                                          </p:val>
                                        </p:tav>
                                        <p:tav tm="100000">
                                          <p:val>
                                            <p:strVal val="#ppt_h"/>
                                          </p:val>
                                        </p:tav>
                                      </p:tavLst>
                                    </p:anim>
                                    <p:anim calcmode="lin" valueType="num">
                                      <p:cBhvr>
                                        <p:cTn id="9" dur="500" fill="hold"/>
                                        <p:tgtEl>
                                          <p:spTgt spid="1487874"/>
                                        </p:tgtEl>
                                        <p:attrNameLst>
                                          <p:attrName>style.rotation</p:attrName>
                                        </p:attrNameLst>
                                      </p:cBhvr>
                                      <p:tavLst>
                                        <p:tav tm="0">
                                          <p:val>
                                            <p:fltVal val="360"/>
                                          </p:val>
                                        </p:tav>
                                        <p:tav tm="100000">
                                          <p:val>
                                            <p:fltVal val="0"/>
                                          </p:val>
                                        </p:tav>
                                      </p:tavLst>
                                    </p:anim>
                                    <p:animEffect transition="in" filter="fade">
                                      <p:cBhvr>
                                        <p:cTn id="10" dur="500"/>
                                        <p:tgtEl>
                                          <p:spTgt spid="148787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87875">
                                            <p:txEl>
                                              <p:pRg st="0" end="0"/>
                                            </p:txEl>
                                          </p:spTgt>
                                        </p:tgtEl>
                                        <p:attrNameLst>
                                          <p:attrName>style.visibility</p:attrName>
                                        </p:attrNameLst>
                                      </p:cBhvr>
                                      <p:to>
                                        <p:strVal val="visible"/>
                                      </p:to>
                                    </p:set>
                                    <p:anim calcmode="lin" valueType="num">
                                      <p:cBhvr>
                                        <p:cTn id="15" dur="500" fill="hold"/>
                                        <p:tgtEl>
                                          <p:spTgt spid="148787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8787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8787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8787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487875">
                                            <p:txEl>
                                              <p:pRg st="1" end="1"/>
                                            </p:txEl>
                                          </p:spTgt>
                                        </p:tgtEl>
                                        <p:attrNameLst>
                                          <p:attrName>style.visibility</p:attrName>
                                        </p:attrNameLst>
                                      </p:cBhvr>
                                      <p:to>
                                        <p:strVal val="visible"/>
                                      </p:to>
                                    </p:set>
                                    <p:anim calcmode="lin" valueType="num">
                                      <p:cBhvr>
                                        <p:cTn id="23" dur="500" fill="hold"/>
                                        <p:tgtEl>
                                          <p:spTgt spid="148787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48787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48787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48787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487875">
                                            <p:txEl>
                                              <p:pRg st="2" end="2"/>
                                            </p:txEl>
                                          </p:spTgt>
                                        </p:tgtEl>
                                        <p:attrNameLst>
                                          <p:attrName>style.visibility</p:attrName>
                                        </p:attrNameLst>
                                      </p:cBhvr>
                                      <p:to>
                                        <p:strVal val="visible"/>
                                      </p:to>
                                    </p:set>
                                    <p:anim calcmode="lin" valueType="num">
                                      <p:cBhvr>
                                        <p:cTn id="31" dur="500" fill="hold"/>
                                        <p:tgtEl>
                                          <p:spTgt spid="148787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48787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48787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48787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1487875">
                                            <p:txEl>
                                              <p:pRg st="3" end="3"/>
                                            </p:txEl>
                                          </p:spTgt>
                                        </p:tgtEl>
                                        <p:attrNameLst>
                                          <p:attrName>style.visibility</p:attrName>
                                        </p:attrNameLst>
                                      </p:cBhvr>
                                      <p:to>
                                        <p:strVal val="visible"/>
                                      </p:to>
                                    </p:set>
                                    <p:anim calcmode="lin" valueType="num">
                                      <p:cBhvr>
                                        <p:cTn id="39" dur="500" fill="hold"/>
                                        <p:tgtEl>
                                          <p:spTgt spid="148787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1487875">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1487875">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1487875">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1487875">
                                            <p:txEl>
                                              <p:pRg st="4" end="4"/>
                                            </p:txEl>
                                          </p:spTgt>
                                        </p:tgtEl>
                                        <p:attrNameLst>
                                          <p:attrName>style.visibility</p:attrName>
                                        </p:attrNameLst>
                                      </p:cBhvr>
                                      <p:to>
                                        <p:strVal val="visible"/>
                                      </p:to>
                                    </p:set>
                                    <p:anim calcmode="lin" valueType="num">
                                      <p:cBhvr>
                                        <p:cTn id="47" dur="500" fill="hold"/>
                                        <p:tgtEl>
                                          <p:spTgt spid="1487875">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1487875">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1487875">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1487875">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iterate type="lt">
                                    <p:tmPct val="10000"/>
                                  </p:iterate>
                                  <p:childTnLst>
                                    <p:set>
                                      <p:cBhvr>
                                        <p:cTn id="54" dur="1" fill="hold">
                                          <p:stCondLst>
                                            <p:cond delay="0"/>
                                          </p:stCondLst>
                                        </p:cTn>
                                        <p:tgtEl>
                                          <p:spTgt spid="1487875">
                                            <p:txEl>
                                              <p:pRg st="5" end="5"/>
                                            </p:txEl>
                                          </p:spTgt>
                                        </p:tgtEl>
                                        <p:attrNameLst>
                                          <p:attrName>style.visibility</p:attrName>
                                        </p:attrNameLst>
                                      </p:cBhvr>
                                      <p:to>
                                        <p:strVal val="visible"/>
                                      </p:to>
                                    </p:set>
                                    <p:anim calcmode="lin" valueType="num">
                                      <p:cBhvr>
                                        <p:cTn id="55" dur="500" fill="hold"/>
                                        <p:tgtEl>
                                          <p:spTgt spid="1487875">
                                            <p:txEl>
                                              <p:pRg st="5" end="5"/>
                                            </p:txEl>
                                          </p:spTgt>
                                        </p:tgtEl>
                                        <p:attrNameLst>
                                          <p:attrName>ppt_w</p:attrName>
                                        </p:attrNameLst>
                                      </p:cBhvr>
                                      <p:tavLst>
                                        <p:tav tm="0">
                                          <p:val>
                                            <p:fltVal val="0"/>
                                          </p:val>
                                        </p:tav>
                                        <p:tav tm="100000">
                                          <p:val>
                                            <p:strVal val="#ppt_w"/>
                                          </p:val>
                                        </p:tav>
                                      </p:tavLst>
                                    </p:anim>
                                    <p:anim calcmode="lin" valueType="num">
                                      <p:cBhvr>
                                        <p:cTn id="56" dur="500" fill="hold"/>
                                        <p:tgtEl>
                                          <p:spTgt spid="1487875">
                                            <p:txEl>
                                              <p:pRg st="5" end="5"/>
                                            </p:txEl>
                                          </p:spTgt>
                                        </p:tgtEl>
                                        <p:attrNameLst>
                                          <p:attrName>ppt_h</p:attrName>
                                        </p:attrNameLst>
                                      </p:cBhvr>
                                      <p:tavLst>
                                        <p:tav tm="0">
                                          <p:val>
                                            <p:fltVal val="0"/>
                                          </p:val>
                                        </p:tav>
                                        <p:tav tm="100000">
                                          <p:val>
                                            <p:strVal val="#ppt_h"/>
                                          </p:val>
                                        </p:tav>
                                      </p:tavLst>
                                    </p:anim>
                                    <p:anim calcmode="lin" valueType="num">
                                      <p:cBhvr>
                                        <p:cTn id="57" dur="500" fill="hold"/>
                                        <p:tgtEl>
                                          <p:spTgt spid="1487875">
                                            <p:txEl>
                                              <p:pRg st="5" end="5"/>
                                            </p:txEl>
                                          </p:spTgt>
                                        </p:tgtEl>
                                        <p:attrNameLst>
                                          <p:attrName>style.rotation</p:attrName>
                                        </p:attrNameLst>
                                      </p:cBhvr>
                                      <p:tavLst>
                                        <p:tav tm="0">
                                          <p:val>
                                            <p:fltVal val="360"/>
                                          </p:val>
                                        </p:tav>
                                        <p:tav tm="100000">
                                          <p:val>
                                            <p:fltVal val="0"/>
                                          </p:val>
                                        </p:tav>
                                      </p:tavLst>
                                    </p:anim>
                                    <p:animEffect transition="in" filter="fade">
                                      <p:cBhvr>
                                        <p:cTn id="58" dur="500"/>
                                        <p:tgtEl>
                                          <p:spTgt spid="1487875">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49" presetClass="entr" presetSubtype="0" decel="100000" fill="hold" grpId="0" nodeType="clickEffect">
                                  <p:stCondLst>
                                    <p:cond delay="0"/>
                                  </p:stCondLst>
                                  <p:iterate type="lt">
                                    <p:tmPct val="10000"/>
                                  </p:iterate>
                                  <p:childTnLst>
                                    <p:set>
                                      <p:cBhvr>
                                        <p:cTn id="62" dur="1" fill="hold">
                                          <p:stCondLst>
                                            <p:cond delay="0"/>
                                          </p:stCondLst>
                                        </p:cTn>
                                        <p:tgtEl>
                                          <p:spTgt spid="1487875">
                                            <p:txEl>
                                              <p:pRg st="6" end="6"/>
                                            </p:txEl>
                                          </p:spTgt>
                                        </p:tgtEl>
                                        <p:attrNameLst>
                                          <p:attrName>style.visibility</p:attrName>
                                        </p:attrNameLst>
                                      </p:cBhvr>
                                      <p:to>
                                        <p:strVal val="visible"/>
                                      </p:to>
                                    </p:set>
                                    <p:anim calcmode="lin" valueType="num">
                                      <p:cBhvr>
                                        <p:cTn id="63" dur="500" fill="hold"/>
                                        <p:tgtEl>
                                          <p:spTgt spid="1487875">
                                            <p:txEl>
                                              <p:pRg st="6" end="6"/>
                                            </p:txEl>
                                          </p:spTgt>
                                        </p:tgtEl>
                                        <p:attrNameLst>
                                          <p:attrName>ppt_w</p:attrName>
                                        </p:attrNameLst>
                                      </p:cBhvr>
                                      <p:tavLst>
                                        <p:tav tm="0">
                                          <p:val>
                                            <p:fltVal val="0"/>
                                          </p:val>
                                        </p:tav>
                                        <p:tav tm="100000">
                                          <p:val>
                                            <p:strVal val="#ppt_w"/>
                                          </p:val>
                                        </p:tav>
                                      </p:tavLst>
                                    </p:anim>
                                    <p:anim calcmode="lin" valueType="num">
                                      <p:cBhvr>
                                        <p:cTn id="64" dur="500" fill="hold"/>
                                        <p:tgtEl>
                                          <p:spTgt spid="1487875">
                                            <p:txEl>
                                              <p:pRg st="6" end="6"/>
                                            </p:txEl>
                                          </p:spTgt>
                                        </p:tgtEl>
                                        <p:attrNameLst>
                                          <p:attrName>ppt_h</p:attrName>
                                        </p:attrNameLst>
                                      </p:cBhvr>
                                      <p:tavLst>
                                        <p:tav tm="0">
                                          <p:val>
                                            <p:fltVal val="0"/>
                                          </p:val>
                                        </p:tav>
                                        <p:tav tm="100000">
                                          <p:val>
                                            <p:strVal val="#ppt_h"/>
                                          </p:val>
                                        </p:tav>
                                      </p:tavLst>
                                    </p:anim>
                                    <p:anim calcmode="lin" valueType="num">
                                      <p:cBhvr>
                                        <p:cTn id="65" dur="500" fill="hold"/>
                                        <p:tgtEl>
                                          <p:spTgt spid="1487875">
                                            <p:txEl>
                                              <p:pRg st="6" end="6"/>
                                            </p:txEl>
                                          </p:spTgt>
                                        </p:tgtEl>
                                        <p:attrNameLst>
                                          <p:attrName>style.rotation</p:attrName>
                                        </p:attrNameLst>
                                      </p:cBhvr>
                                      <p:tavLst>
                                        <p:tav tm="0">
                                          <p:val>
                                            <p:fltVal val="360"/>
                                          </p:val>
                                        </p:tav>
                                        <p:tav tm="100000">
                                          <p:val>
                                            <p:fltVal val="0"/>
                                          </p:val>
                                        </p:tav>
                                      </p:tavLst>
                                    </p:anim>
                                    <p:animEffect transition="in" filter="fade">
                                      <p:cBhvr>
                                        <p:cTn id="66" dur="500"/>
                                        <p:tgtEl>
                                          <p:spTgt spid="14878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7874" grpId="0"/>
      <p:bldP spid="1487875" grpId="0" build="p"/>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783AB8EB-A016-4179-9E14-2238A342961D}" type="slidenum">
              <a:rPr lang="en-US"/>
              <a:pPr algn="l">
                <a:defRPr/>
              </a:pPr>
              <a:t>63</a:t>
            </a:fld>
            <a:endParaRPr lang="en-US"/>
          </a:p>
        </p:txBody>
      </p:sp>
      <p:sp>
        <p:nvSpPr>
          <p:cNvPr id="1487874" name="Rectangle 2"/>
          <p:cNvSpPr>
            <a:spLocks noGrp="1" noChangeArrowheads="1"/>
          </p:cNvSpPr>
          <p:nvPr>
            <p:ph type="title"/>
          </p:nvPr>
        </p:nvSpPr>
        <p:spPr>
          <a:xfrm>
            <a:off x="304800" y="76200"/>
            <a:ext cx="8586788" cy="1060450"/>
          </a:xfrm>
        </p:spPr>
        <p:txBody>
          <a:bodyPr rtlCol="0">
            <a:normAutofit fontScale="90000"/>
          </a:bodyPr>
          <a:lstStyle/>
          <a:p>
            <a:pPr eaLnBrk="1" hangingPunct="1">
              <a:defRPr/>
            </a:pPr>
            <a:r>
              <a:rPr lang="en-US" sz="3600" b="1" dirty="0" err="1" smtClean="0"/>
              <a:t>Phân</a:t>
            </a:r>
            <a:r>
              <a:rPr lang="en-US" sz="3600" b="1" dirty="0" smtClean="0"/>
              <a:t> </a:t>
            </a:r>
            <a:r>
              <a:rPr lang="en-US" sz="3600" b="1" dirty="0" err="1" smtClean="0"/>
              <a:t>tích</a:t>
            </a:r>
            <a:r>
              <a:rPr lang="en-US" sz="3600" b="1" dirty="0" smtClean="0"/>
              <a:t> </a:t>
            </a:r>
            <a:r>
              <a:rPr lang="en-US" sz="3600" b="1" dirty="0" err="1" smtClean="0"/>
              <a:t>các</a:t>
            </a:r>
            <a:r>
              <a:rPr lang="en-US" sz="3600" b="1" dirty="0" smtClean="0"/>
              <a:t> </a:t>
            </a:r>
            <a:r>
              <a:rPr lang="en-US" sz="3600" b="1" dirty="0" err="1" smtClean="0"/>
              <a:t>thuộc</a:t>
            </a:r>
            <a:r>
              <a:rPr lang="en-US" sz="3600" b="1" dirty="0" smtClean="0"/>
              <a:t> </a:t>
            </a:r>
            <a:r>
              <a:rPr lang="en-US" sz="3600" b="1" dirty="0" err="1" smtClean="0"/>
              <a:t>tính</a:t>
            </a:r>
            <a:r>
              <a:rPr lang="en-US" sz="3600" b="1" dirty="0" smtClean="0"/>
              <a:t> </a:t>
            </a:r>
            <a:r>
              <a:rPr lang="en-US" sz="3600" b="1" dirty="0" err="1" smtClean="0"/>
              <a:t>của</a:t>
            </a:r>
            <a:r>
              <a:rPr lang="en-US" sz="3600" b="1" dirty="0" smtClean="0"/>
              <a:t> </a:t>
            </a:r>
            <a:br>
              <a:rPr lang="en-US" sz="3600" b="1" dirty="0" smtClean="0"/>
            </a:br>
            <a:r>
              <a:rPr lang="en-US" sz="3600" b="1" dirty="0" err="1" smtClean="0"/>
              <a:t>cơ</a:t>
            </a:r>
            <a:r>
              <a:rPr lang="en-US" sz="3600" b="1" dirty="0" smtClean="0"/>
              <a:t> </a:t>
            </a:r>
            <a:r>
              <a:rPr lang="en-US" sz="3600" b="1" dirty="0" err="1" smtClean="0"/>
              <a:t>cấu</a:t>
            </a:r>
            <a:r>
              <a:rPr lang="en-US" sz="3600" b="1" dirty="0" smtClean="0"/>
              <a:t> </a:t>
            </a:r>
            <a:r>
              <a:rPr lang="en-US" sz="3600" b="1" dirty="0" err="1" smtClean="0"/>
              <a:t>tổ</a:t>
            </a:r>
            <a:r>
              <a:rPr lang="en-US" sz="3600" b="1" dirty="0" smtClean="0"/>
              <a:t> </a:t>
            </a:r>
            <a:r>
              <a:rPr lang="en-US" sz="3600" b="1" dirty="0" err="1" smtClean="0"/>
              <a:t>chức</a:t>
            </a:r>
            <a:r>
              <a:rPr lang="en-US" sz="3600" dirty="0" smtClean="0"/>
              <a:t> </a:t>
            </a:r>
          </a:p>
        </p:txBody>
      </p:sp>
      <p:sp>
        <p:nvSpPr>
          <p:cNvPr id="1487875" name="Rectangle 3"/>
          <p:cNvSpPr>
            <a:spLocks noGrp="1" noChangeArrowheads="1"/>
          </p:cNvSpPr>
          <p:nvPr>
            <p:ph type="body" idx="1"/>
          </p:nvPr>
        </p:nvSpPr>
        <p:spPr>
          <a:xfrm>
            <a:off x="292100" y="1295400"/>
            <a:ext cx="8547100" cy="5181600"/>
          </a:xfrm>
        </p:spPr>
        <p:txBody>
          <a:bodyPr/>
          <a:lstStyle/>
          <a:p>
            <a:r>
              <a:rPr lang="en-US" sz="2800" smtClean="0"/>
              <a:t>Tính chuyên môn hóa công việc như thế nào?</a:t>
            </a:r>
          </a:p>
          <a:p>
            <a:r>
              <a:rPr lang="en-US" sz="2800" smtClean="0"/>
              <a:t>Sự phân chia tổ chức thành các bộ phận hợp lý chưa?</a:t>
            </a:r>
          </a:p>
          <a:p>
            <a:r>
              <a:rPr lang="en-US" sz="2800" smtClean="0"/>
              <a:t>Quyền hạn và trách nhiệm của các bộ phận? Tính tương đồng?</a:t>
            </a:r>
          </a:p>
          <a:p>
            <a:r>
              <a:rPr lang="en-US" sz="2800" smtClean="0"/>
              <a:t>Cấp bậc và phạm vi quản lý hợp lý chưa?</a:t>
            </a:r>
          </a:p>
          <a:p>
            <a:r>
              <a:rPr lang="en-US" sz="2800" smtClean="0"/>
              <a:t>Phân công, phối hợp, phân quyền trong quản lý tổ chức?</a:t>
            </a:r>
          </a:p>
          <a:p>
            <a:r>
              <a:rPr lang="en-US" sz="2800" smtClean="0"/>
              <a:t>Sự phối hợp giữa các bộ phận, phân hệ của cơ cấu đã đảm bảo chưa?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87874"/>
                                        </p:tgtEl>
                                        <p:attrNameLst>
                                          <p:attrName>style.visibility</p:attrName>
                                        </p:attrNameLst>
                                      </p:cBhvr>
                                      <p:to>
                                        <p:strVal val="visible"/>
                                      </p:to>
                                    </p:set>
                                    <p:anim calcmode="lin" valueType="num">
                                      <p:cBhvr>
                                        <p:cTn id="7" dur="500" fill="hold"/>
                                        <p:tgtEl>
                                          <p:spTgt spid="1487874"/>
                                        </p:tgtEl>
                                        <p:attrNameLst>
                                          <p:attrName>ppt_w</p:attrName>
                                        </p:attrNameLst>
                                      </p:cBhvr>
                                      <p:tavLst>
                                        <p:tav tm="0">
                                          <p:val>
                                            <p:fltVal val="0"/>
                                          </p:val>
                                        </p:tav>
                                        <p:tav tm="100000">
                                          <p:val>
                                            <p:strVal val="#ppt_w"/>
                                          </p:val>
                                        </p:tav>
                                      </p:tavLst>
                                    </p:anim>
                                    <p:anim calcmode="lin" valueType="num">
                                      <p:cBhvr>
                                        <p:cTn id="8" dur="500" fill="hold"/>
                                        <p:tgtEl>
                                          <p:spTgt spid="1487874"/>
                                        </p:tgtEl>
                                        <p:attrNameLst>
                                          <p:attrName>ppt_h</p:attrName>
                                        </p:attrNameLst>
                                      </p:cBhvr>
                                      <p:tavLst>
                                        <p:tav tm="0">
                                          <p:val>
                                            <p:fltVal val="0"/>
                                          </p:val>
                                        </p:tav>
                                        <p:tav tm="100000">
                                          <p:val>
                                            <p:strVal val="#ppt_h"/>
                                          </p:val>
                                        </p:tav>
                                      </p:tavLst>
                                    </p:anim>
                                    <p:anim calcmode="lin" valueType="num">
                                      <p:cBhvr>
                                        <p:cTn id="9" dur="500" fill="hold"/>
                                        <p:tgtEl>
                                          <p:spTgt spid="1487874"/>
                                        </p:tgtEl>
                                        <p:attrNameLst>
                                          <p:attrName>style.rotation</p:attrName>
                                        </p:attrNameLst>
                                      </p:cBhvr>
                                      <p:tavLst>
                                        <p:tav tm="0">
                                          <p:val>
                                            <p:fltVal val="360"/>
                                          </p:val>
                                        </p:tav>
                                        <p:tav tm="100000">
                                          <p:val>
                                            <p:fltVal val="0"/>
                                          </p:val>
                                        </p:tav>
                                      </p:tavLst>
                                    </p:anim>
                                    <p:animEffect transition="in" filter="fade">
                                      <p:cBhvr>
                                        <p:cTn id="10" dur="500"/>
                                        <p:tgtEl>
                                          <p:spTgt spid="148787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87875">
                                            <p:txEl>
                                              <p:pRg st="0" end="0"/>
                                            </p:txEl>
                                          </p:spTgt>
                                        </p:tgtEl>
                                        <p:attrNameLst>
                                          <p:attrName>style.visibility</p:attrName>
                                        </p:attrNameLst>
                                      </p:cBhvr>
                                      <p:to>
                                        <p:strVal val="visible"/>
                                      </p:to>
                                    </p:set>
                                    <p:anim calcmode="lin" valueType="num">
                                      <p:cBhvr>
                                        <p:cTn id="15" dur="500" fill="hold"/>
                                        <p:tgtEl>
                                          <p:spTgt spid="148787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8787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8787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8787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487875">
                                            <p:txEl>
                                              <p:pRg st="1" end="1"/>
                                            </p:txEl>
                                          </p:spTgt>
                                        </p:tgtEl>
                                        <p:attrNameLst>
                                          <p:attrName>style.visibility</p:attrName>
                                        </p:attrNameLst>
                                      </p:cBhvr>
                                      <p:to>
                                        <p:strVal val="visible"/>
                                      </p:to>
                                    </p:set>
                                    <p:anim calcmode="lin" valueType="num">
                                      <p:cBhvr>
                                        <p:cTn id="23" dur="500" fill="hold"/>
                                        <p:tgtEl>
                                          <p:spTgt spid="148787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48787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48787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48787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487875">
                                            <p:txEl>
                                              <p:pRg st="2" end="2"/>
                                            </p:txEl>
                                          </p:spTgt>
                                        </p:tgtEl>
                                        <p:attrNameLst>
                                          <p:attrName>style.visibility</p:attrName>
                                        </p:attrNameLst>
                                      </p:cBhvr>
                                      <p:to>
                                        <p:strVal val="visible"/>
                                      </p:to>
                                    </p:set>
                                    <p:anim calcmode="lin" valueType="num">
                                      <p:cBhvr>
                                        <p:cTn id="31" dur="500" fill="hold"/>
                                        <p:tgtEl>
                                          <p:spTgt spid="148787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48787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48787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48787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1487875">
                                            <p:txEl>
                                              <p:pRg st="3" end="3"/>
                                            </p:txEl>
                                          </p:spTgt>
                                        </p:tgtEl>
                                        <p:attrNameLst>
                                          <p:attrName>style.visibility</p:attrName>
                                        </p:attrNameLst>
                                      </p:cBhvr>
                                      <p:to>
                                        <p:strVal val="visible"/>
                                      </p:to>
                                    </p:set>
                                    <p:anim calcmode="lin" valueType="num">
                                      <p:cBhvr>
                                        <p:cTn id="39" dur="500" fill="hold"/>
                                        <p:tgtEl>
                                          <p:spTgt spid="148787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1487875">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1487875">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1487875">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1487875">
                                            <p:txEl>
                                              <p:pRg st="4" end="4"/>
                                            </p:txEl>
                                          </p:spTgt>
                                        </p:tgtEl>
                                        <p:attrNameLst>
                                          <p:attrName>style.visibility</p:attrName>
                                        </p:attrNameLst>
                                      </p:cBhvr>
                                      <p:to>
                                        <p:strVal val="visible"/>
                                      </p:to>
                                    </p:set>
                                    <p:anim calcmode="lin" valueType="num">
                                      <p:cBhvr>
                                        <p:cTn id="47" dur="500" fill="hold"/>
                                        <p:tgtEl>
                                          <p:spTgt spid="1487875">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1487875">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1487875">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1487875">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iterate type="lt">
                                    <p:tmPct val="10000"/>
                                  </p:iterate>
                                  <p:childTnLst>
                                    <p:set>
                                      <p:cBhvr>
                                        <p:cTn id="54" dur="1" fill="hold">
                                          <p:stCondLst>
                                            <p:cond delay="0"/>
                                          </p:stCondLst>
                                        </p:cTn>
                                        <p:tgtEl>
                                          <p:spTgt spid="1487875">
                                            <p:txEl>
                                              <p:pRg st="5" end="5"/>
                                            </p:txEl>
                                          </p:spTgt>
                                        </p:tgtEl>
                                        <p:attrNameLst>
                                          <p:attrName>style.visibility</p:attrName>
                                        </p:attrNameLst>
                                      </p:cBhvr>
                                      <p:to>
                                        <p:strVal val="visible"/>
                                      </p:to>
                                    </p:set>
                                    <p:anim calcmode="lin" valueType="num">
                                      <p:cBhvr>
                                        <p:cTn id="55" dur="500" fill="hold"/>
                                        <p:tgtEl>
                                          <p:spTgt spid="1487875">
                                            <p:txEl>
                                              <p:pRg st="5" end="5"/>
                                            </p:txEl>
                                          </p:spTgt>
                                        </p:tgtEl>
                                        <p:attrNameLst>
                                          <p:attrName>ppt_w</p:attrName>
                                        </p:attrNameLst>
                                      </p:cBhvr>
                                      <p:tavLst>
                                        <p:tav tm="0">
                                          <p:val>
                                            <p:fltVal val="0"/>
                                          </p:val>
                                        </p:tav>
                                        <p:tav tm="100000">
                                          <p:val>
                                            <p:strVal val="#ppt_w"/>
                                          </p:val>
                                        </p:tav>
                                      </p:tavLst>
                                    </p:anim>
                                    <p:anim calcmode="lin" valueType="num">
                                      <p:cBhvr>
                                        <p:cTn id="56" dur="500" fill="hold"/>
                                        <p:tgtEl>
                                          <p:spTgt spid="1487875">
                                            <p:txEl>
                                              <p:pRg st="5" end="5"/>
                                            </p:txEl>
                                          </p:spTgt>
                                        </p:tgtEl>
                                        <p:attrNameLst>
                                          <p:attrName>ppt_h</p:attrName>
                                        </p:attrNameLst>
                                      </p:cBhvr>
                                      <p:tavLst>
                                        <p:tav tm="0">
                                          <p:val>
                                            <p:fltVal val="0"/>
                                          </p:val>
                                        </p:tav>
                                        <p:tav tm="100000">
                                          <p:val>
                                            <p:strVal val="#ppt_h"/>
                                          </p:val>
                                        </p:tav>
                                      </p:tavLst>
                                    </p:anim>
                                    <p:anim calcmode="lin" valueType="num">
                                      <p:cBhvr>
                                        <p:cTn id="57" dur="500" fill="hold"/>
                                        <p:tgtEl>
                                          <p:spTgt spid="1487875">
                                            <p:txEl>
                                              <p:pRg st="5" end="5"/>
                                            </p:txEl>
                                          </p:spTgt>
                                        </p:tgtEl>
                                        <p:attrNameLst>
                                          <p:attrName>style.rotation</p:attrName>
                                        </p:attrNameLst>
                                      </p:cBhvr>
                                      <p:tavLst>
                                        <p:tav tm="0">
                                          <p:val>
                                            <p:fltVal val="360"/>
                                          </p:val>
                                        </p:tav>
                                        <p:tav tm="100000">
                                          <p:val>
                                            <p:fltVal val="0"/>
                                          </p:val>
                                        </p:tav>
                                      </p:tavLst>
                                    </p:anim>
                                    <p:animEffect transition="in" filter="fade">
                                      <p:cBhvr>
                                        <p:cTn id="58" dur="500"/>
                                        <p:tgtEl>
                                          <p:spTgt spid="14878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7874" grpId="0"/>
      <p:bldP spid="1487875" grpId="0" build="p"/>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436C7A5E-BBA7-4B99-9345-1A3506ADC3E5}" type="slidenum">
              <a:rPr lang="en-US"/>
              <a:pPr algn="l">
                <a:defRPr/>
              </a:pPr>
              <a:t>64</a:t>
            </a:fld>
            <a:endParaRPr lang="en-US"/>
          </a:p>
        </p:txBody>
      </p:sp>
      <p:sp>
        <p:nvSpPr>
          <p:cNvPr id="1487874" name="Rectangle 2"/>
          <p:cNvSpPr>
            <a:spLocks noGrp="1" noChangeArrowheads="1"/>
          </p:cNvSpPr>
          <p:nvPr>
            <p:ph type="title"/>
          </p:nvPr>
        </p:nvSpPr>
        <p:spPr>
          <a:xfrm>
            <a:off x="304800" y="234950"/>
            <a:ext cx="8586788" cy="1289050"/>
          </a:xfrm>
        </p:spPr>
        <p:txBody>
          <a:bodyPr/>
          <a:lstStyle/>
          <a:p>
            <a:pPr eaLnBrk="1" hangingPunct="1"/>
            <a:r>
              <a:rPr lang="en-US" sz="3600" b="1" smtClean="0"/>
              <a:t>2.2.3. Phân tích cơ cấu nhân sự (số lượng nhân sự, chất lượng nhân sự)</a:t>
            </a:r>
            <a:endParaRPr lang="en-US" sz="3600" smtClean="0"/>
          </a:p>
        </p:txBody>
      </p:sp>
      <p:sp>
        <p:nvSpPr>
          <p:cNvPr id="1487875" name="Rectangle 3"/>
          <p:cNvSpPr>
            <a:spLocks noGrp="1" noChangeArrowheads="1"/>
          </p:cNvSpPr>
          <p:nvPr>
            <p:ph type="body" idx="1"/>
          </p:nvPr>
        </p:nvSpPr>
        <p:spPr>
          <a:xfrm>
            <a:off x="292100" y="1524000"/>
            <a:ext cx="8547100" cy="5105400"/>
          </a:xfrm>
        </p:spPr>
        <p:txBody>
          <a:bodyPr/>
          <a:lstStyle/>
          <a:p>
            <a:pPr marL="609600" indent="-609600" eaLnBrk="1" hangingPunct="1"/>
            <a:r>
              <a:rPr lang="en-US" smtClean="0"/>
              <a:t>Từ  kết quả phân tích công việc, cơ cấu tổ chức và dựa trên số liệu thống kê về nhân sự của tổ chức để phân tích cơ cấu nhân sự.</a:t>
            </a:r>
          </a:p>
          <a:p>
            <a:pPr marL="609600" indent="-609600" eaLnBrk="1" hangingPunct="1"/>
            <a:r>
              <a:rPr lang="en-US" b="1" smtClean="0">
                <a:solidFill>
                  <a:srgbClr val="3333FF"/>
                </a:solidFill>
              </a:rPr>
              <a:t>Ví dụ: </a:t>
            </a:r>
            <a:r>
              <a:rPr lang="en-US" b="1" smtClean="0"/>
              <a:t>Phân tích </a:t>
            </a:r>
            <a:r>
              <a:rPr lang="en-US" smtClean="0"/>
              <a:t>cơ cấu nhân sự của </a:t>
            </a:r>
            <a:r>
              <a:rPr lang="vi-VN" smtClean="0"/>
              <a:t>Sở Kế hoạch và Đầu tư</a:t>
            </a:r>
            <a:r>
              <a:rPr lang="en-US" smtClean="0"/>
              <a:t> như sau:</a:t>
            </a:r>
          </a:p>
          <a:p>
            <a:pPr marL="609600" indent="-609600" eaLnBrk="1" hangingPunct="1"/>
            <a:endParaRPr lang="en-US" b="1" smtClean="0">
              <a:solidFill>
                <a:srgbClr val="3333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87874"/>
                                        </p:tgtEl>
                                        <p:attrNameLst>
                                          <p:attrName>style.visibility</p:attrName>
                                        </p:attrNameLst>
                                      </p:cBhvr>
                                      <p:to>
                                        <p:strVal val="visible"/>
                                      </p:to>
                                    </p:set>
                                    <p:anim calcmode="lin" valueType="num">
                                      <p:cBhvr>
                                        <p:cTn id="7" dur="500" fill="hold"/>
                                        <p:tgtEl>
                                          <p:spTgt spid="1487874"/>
                                        </p:tgtEl>
                                        <p:attrNameLst>
                                          <p:attrName>ppt_w</p:attrName>
                                        </p:attrNameLst>
                                      </p:cBhvr>
                                      <p:tavLst>
                                        <p:tav tm="0">
                                          <p:val>
                                            <p:fltVal val="0"/>
                                          </p:val>
                                        </p:tav>
                                        <p:tav tm="100000">
                                          <p:val>
                                            <p:strVal val="#ppt_w"/>
                                          </p:val>
                                        </p:tav>
                                      </p:tavLst>
                                    </p:anim>
                                    <p:anim calcmode="lin" valueType="num">
                                      <p:cBhvr>
                                        <p:cTn id="8" dur="500" fill="hold"/>
                                        <p:tgtEl>
                                          <p:spTgt spid="1487874"/>
                                        </p:tgtEl>
                                        <p:attrNameLst>
                                          <p:attrName>ppt_h</p:attrName>
                                        </p:attrNameLst>
                                      </p:cBhvr>
                                      <p:tavLst>
                                        <p:tav tm="0">
                                          <p:val>
                                            <p:fltVal val="0"/>
                                          </p:val>
                                        </p:tav>
                                        <p:tav tm="100000">
                                          <p:val>
                                            <p:strVal val="#ppt_h"/>
                                          </p:val>
                                        </p:tav>
                                      </p:tavLst>
                                    </p:anim>
                                    <p:anim calcmode="lin" valueType="num">
                                      <p:cBhvr>
                                        <p:cTn id="9" dur="500" fill="hold"/>
                                        <p:tgtEl>
                                          <p:spTgt spid="1487874"/>
                                        </p:tgtEl>
                                        <p:attrNameLst>
                                          <p:attrName>style.rotation</p:attrName>
                                        </p:attrNameLst>
                                      </p:cBhvr>
                                      <p:tavLst>
                                        <p:tav tm="0">
                                          <p:val>
                                            <p:fltVal val="360"/>
                                          </p:val>
                                        </p:tav>
                                        <p:tav tm="100000">
                                          <p:val>
                                            <p:fltVal val="0"/>
                                          </p:val>
                                        </p:tav>
                                      </p:tavLst>
                                    </p:anim>
                                    <p:animEffect transition="in" filter="fade">
                                      <p:cBhvr>
                                        <p:cTn id="10" dur="500"/>
                                        <p:tgtEl>
                                          <p:spTgt spid="148787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87875">
                                            <p:txEl>
                                              <p:pRg st="0" end="0"/>
                                            </p:txEl>
                                          </p:spTgt>
                                        </p:tgtEl>
                                        <p:attrNameLst>
                                          <p:attrName>style.visibility</p:attrName>
                                        </p:attrNameLst>
                                      </p:cBhvr>
                                      <p:to>
                                        <p:strVal val="visible"/>
                                      </p:to>
                                    </p:set>
                                    <p:anim calcmode="lin" valueType="num">
                                      <p:cBhvr>
                                        <p:cTn id="15" dur="500" fill="hold"/>
                                        <p:tgtEl>
                                          <p:spTgt spid="148787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8787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8787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8787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487875">
                                            <p:txEl>
                                              <p:pRg st="1" end="1"/>
                                            </p:txEl>
                                          </p:spTgt>
                                        </p:tgtEl>
                                        <p:attrNameLst>
                                          <p:attrName>style.visibility</p:attrName>
                                        </p:attrNameLst>
                                      </p:cBhvr>
                                      <p:to>
                                        <p:strVal val="visible"/>
                                      </p:to>
                                    </p:set>
                                    <p:anim calcmode="lin" valueType="num">
                                      <p:cBhvr>
                                        <p:cTn id="23" dur="500" fill="hold"/>
                                        <p:tgtEl>
                                          <p:spTgt spid="148787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48787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48787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4878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7874" grpId="0"/>
      <p:bldP spid="1487875" grpId="0" build="p"/>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726377E7-62A8-4416-B0C1-A6189791DAA5}" type="slidenum">
              <a:rPr lang="en-US"/>
              <a:pPr algn="l">
                <a:defRPr/>
              </a:pPr>
              <a:t>65</a:t>
            </a:fld>
            <a:endParaRPr lang="en-US"/>
          </a:p>
        </p:txBody>
      </p:sp>
      <p:sp>
        <p:nvSpPr>
          <p:cNvPr id="1487874" name="Rectangle 2"/>
          <p:cNvSpPr>
            <a:spLocks noGrp="1" noChangeArrowheads="1"/>
          </p:cNvSpPr>
          <p:nvPr>
            <p:ph type="title"/>
          </p:nvPr>
        </p:nvSpPr>
        <p:spPr>
          <a:xfrm>
            <a:off x="304800" y="228600"/>
            <a:ext cx="8586788" cy="831850"/>
          </a:xfrm>
        </p:spPr>
        <p:txBody>
          <a:bodyPr/>
          <a:lstStyle/>
          <a:p>
            <a:pPr eaLnBrk="1" hangingPunct="1"/>
            <a:r>
              <a:rPr lang="en-US" sz="3600" b="1" smtClean="0">
                <a:solidFill>
                  <a:srgbClr val="C00000"/>
                </a:solidFill>
              </a:rPr>
              <a:t>Phân tích cơ cấu nhân sự</a:t>
            </a:r>
            <a:endParaRPr lang="en-US" sz="3600" smtClean="0">
              <a:solidFill>
                <a:srgbClr val="C00000"/>
              </a:solidFill>
            </a:endParaRPr>
          </a:p>
        </p:txBody>
      </p:sp>
      <p:sp>
        <p:nvSpPr>
          <p:cNvPr id="1487875" name="Rectangle 3"/>
          <p:cNvSpPr>
            <a:spLocks noGrp="1" noChangeArrowheads="1"/>
          </p:cNvSpPr>
          <p:nvPr>
            <p:ph type="body" idx="1"/>
          </p:nvPr>
        </p:nvSpPr>
        <p:spPr>
          <a:xfrm>
            <a:off x="292100" y="990600"/>
            <a:ext cx="8547100" cy="5486400"/>
          </a:xfrm>
        </p:spPr>
        <p:txBody>
          <a:bodyPr/>
          <a:lstStyle/>
          <a:p>
            <a:r>
              <a:rPr lang="en-US" smtClean="0"/>
              <a:t>Từ kết quả phân tích tính chuyên môn hóa công việc (cao, thấp…)=&gt;</a:t>
            </a:r>
          </a:p>
          <a:p>
            <a:r>
              <a:rPr lang="en-US" smtClean="0"/>
              <a:t>Tính chuyên môn hóa cao: </a:t>
            </a:r>
          </a:p>
          <a:p>
            <a:r>
              <a:rPr lang="en-US" b="1" smtClean="0"/>
              <a:t>Chất lượng nhân sự: </a:t>
            </a:r>
            <a:r>
              <a:rPr lang="en-US" smtClean="0"/>
              <a:t>cần CB-CC </a:t>
            </a:r>
            <a:r>
              <a:rPr lang="en-US" b="1" smtClean="0"/>
              <a:t>có </a:t>
            </a:r>
            <a:r>
              <a:rPr lang="en-US" smtClean="0"/>
              <a:t>năng lực và trình độ chuyên môn, nghiệp vụ nào?</a:t>
            </a:r>
          </a:p>
          <a:p>
            <a:r>
              <a:rPr lang="en-US" b="1" smtClean="0"/>
              <a:t>Cơ cấu nhân sự: </a:t>
            </a:r>
            <a:r>
              <a:rPr lang="en-US" smtClean="0"/>
              <a:t>Cần bao nhiêu chuyên viên, chuyên viên chính, chuyên viên cao cấp, cán sự, nhân viên?.</a:t>
            </a:r>
          </a:p>
          <a:p>
            <a:r>
              <a:rPr lang="en-US" b="1" smtClean="0"/>
              <a:t>Số lượng nhân sự: </a:t>
            </a:r>
            <a:r>
              <a:rPr lang="en-US" smtClean="0"/>
              <a:t>cần bao nhiêu biên chế?.</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87874"/>
                                        </p:tgtEl>
                                        <p:attrNameLst>
                                          <p:attrName>style.visibility</p:attrName>
                                        </p:attrNameLst>
                                      </p:cBhvr>
                                      <p:to>
                                        <p:strVal val="visible"/>
                                      </p:to>
                                    </p:set>
                                    <p:anim calcmode="lin" valueType="num">
                                      <p:cBhvr>
                                        <p:cTn id="7" dur="500" fill="hold"/>
                                        <p:tgtEl>
                                          <p:spTgt spid="1487874"/>
                                        </p:tgtEl>
                                        <p:attrNameLst>
                                          <p:attrName>ppt_w</p:attrName>
                                        </p:attrNameLst>
                                      </p:cBhvr>
                                      <p:tavLst>
                                        <p:tav tm="0">
                                          <p:val>
                                            <p:fltVal val="0"/>
                                          </p:val>
                                        </p:tav>
                                        <p:tav tm="100000">
                                          <p:val>
                                            <p:strVal val="#ppt_w"/>
                                          </p:val>
                                        </p:tav>
                                      </p:tavLst>
                                    </p:anim>
                                    <p:anim calcmode="lin" valueType="num">
                                      <p:cBhvr>
                                        <p:cTn id="8" dur="500" fill="hold"/>
                                        <p:tgtEl>
                                          <p:spTgt spid="1487874"/>
                                        </p:tgtEl>
                                        <p:attrNameLst>
                                          <p:attrName>ppt_h</p:attrName>
                                        </p:attrNameLst>
                                      </p:cBhvr>
                                      <p:tavLst>
                                        <p:tav tm="0">
                                          <p:val>
                                            <p:fltVal val="0"/>
                                          </p:val>
                                        </p:tav>
                                        <p:tav tm="100000">
                                          <p:val>
                                            <p:strVal val="#ppt_h"/>
                                          </p:val>
                                        </p:tav>
                                      </p:tavLst>
                                    </p:anim>
                                    <p:anim calcmode="lin" valueType="num">
                                      <p:cBhvr>
                                        <p:cTn id="9" dur="500" fill="hold"/>
                                        <p:tgtEl>
                                          <p:spTgt spid="1487874"/>
                                        </p:tgtEl>
                                        <p:attrNameLst>
                                          <p:attrName>style.rotation</p:attrName>
                                        </p:attrNameLst>
                                      </p:cBhvr>
                                      <p:tavLst>
                                        <p:tav tm="0">
                                          <p:val>
                                            <p:fltVal val="360"/>
                                          </p:val>
                                        </p:tav>
                                        <p:tav tm="100000">
                                          <p:val>
                                            <p:fltVal val="0"/>
                                          </p:val>
                                        </p:tav>
                                      </p:tavLst>
                                    </p:anim>
                                    <p:animEffect transition="in" filter="fade">
                                      <p:cBhvr>
                                        <p:cTn id="10" dur="500"/>
                                        <p:tgtEl>
                                          <p:spTgt spid="148787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87875">
                                            <p:txEl>
                                              <p:pRg st="0" end="0"/>
                                            </p:txEl>
                                          </p:spTgt>
                                        </p:tgtEl>
                                        <p:attrNameLst>
                                          <p:attrName>style.visibility</p:attrName>
                                        </p:attrNameLst>
                                      </p:cBhvr>
                                      <p:to>
                                        <p:strVal val="visible"/>
                                      </p:to>
                                    </p:set>
                                    <p:anim calcmode="lin" valueType="num">
                                      <p:cBhvr>
                                        <p:cTn id="15" dur="500" fill="hold"/>
                                        <p:tgtEl>
                                          <p:spTgt spid="148787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8787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8787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8787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487875">
                                            <p:txEl>
                                              <p:pRg st="1" end="1"/>
                                            </p:txEl>
                                          </p:spTgt>
                                        </p:tgtEl>
                                        <p:attrNameLst>
                                          <p:attrName>style.visibility</p:attrName>
                                        </p:attrNameLst>
                                      </p:cBhvr>
                                      <p:to>
                                        <p:strVal val="visible"/>
                                      </p:to>
                                    </p:set>
                                    <p:anim calcmode="lin" valueType="num">
                                      <p:cBhvr>
                                        <p:cTn id="23" dur="500" fill="hold"/>
                                        <p:tgtEl>
                                          <p:spTgt spid="148787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48787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48787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48787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487875">
                                            <p:txEl>
                                              <p:pRg st="2" end="2"/>
                                            </p:txEl>
                                          </p:spTgt>
                                        </p:tgtEl>
                                        <p:attrNameLst>
                                          <p:attrName>style.visibility</p:attrName>
                                        </p:attrNameLst>
                                      </p:cBhvr>
                                      <p:to>
                                        <p:strVal val="visible"/>
                                      </p:to>
                                    </p:set>
                                    <p:anim calcmode="lin" valueType="num">
                                      <p:cBhvr>
                                        <p:cTn id="31" dur="500" fill="hold"/>
                                        <p:tgtEl>
                                          <p:spTgt spid="148787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48787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48787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48787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1487875">
                                            <p:txEl>
                                              <p:pRg st="3" end="3"/>
                                            </p:txEl>
                                          </p:spTgt>
                                        </p:tgtEl>
                                        <p:attrNameLst>
                                          <p:attrName>style.visibility</p:attrName>
                                        </p:attrNameLst>
                                      </p:cBhvr>
                                      <p:to>
                                        <p:strVal val="visible"/>
                                      </p:to>
                                    </p:set>
                                    <p:anim calcmode="lin" valueType="num">
                                      <p:cBhvr>
                                        <p:cTn id="39" dur="500" fill="hold"/>
                                        <p:tgtEl>
                                          <p:spTgt spid="148787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1487875">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1487875">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1487875">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1487875">
                                            <p:txEl>
                                              <p:pRg st="4" end="4"/>
                                            </p:txEl>
                                          </p:spTgt>
                                        </p:tgtEl>
                                        <p:attrNameLst>
                                          <p:attrName>style.visibility</p:attrName>
                                        </p:attrNameLst>
                                      </p:cBhvr>
                                      <p:to>
                                        <p:strVal val="visible"/>
                                      </p:to>
                                    </p:set>
                                    <p:anim calcmode="lin" valueType="num">
                                      <p:cBhvr>
                                        <p:cTn id="47" dur="500" fill="hold"/>
                                        <p:tgtEl>
                                          <p:spTgt spid="1487875">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1487875">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1487875">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14878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7874" grpId="0"/>
      <p:bldP spid="1487875" grpId="0" build="p"/>
    </p:bld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62019905-6297-4481-A0F0-DCE89EE4DFEA}" type="slidenum">
              <a:rPr lang="en-US"/>
              <a:pPr algn="l">
                <a:defRPr/>
              </a:pPr>
              <a:t>66</a:t>
            </a:fld>
            <a:endParaRPr lang="en-US"/>
          </a:p>
        </p:txBody>
      </p:sp>
      <p:sp>
        <p:nvSpPr>
          <p:cNvPr id="1487874" name="Rectangle 2"/>
          <p:cNvSpPr>
            <a:spLocks noGrp="1" noChangeArrowheads="1"/>
          </p:cNvSpPr>
          <p:nvPr>
            <p:ph type="title"/>
          </p:nvPr>
        </p:nvSpPr>
        <p:spPr>
          <a:xfrm>
            <a:off x="304800" y="228600"/>
            <a:ext cx="8586788" cy="831850"/>
          </a:xfrm>
        </p:spPr>
        <p:txBody>
          <a:bodyPr/>
          <a:lstStyle/>
          <a:p>
            <a:pPr eaLnBrk="1" hangingPunct="1"/>
            <a:r>
              <a:rPr lang="en-US" sz="3600" b="1" smtClean="0">
                <a:solidFill>
                  <a:srgbClr val="C00000"/>
                </a:solidFill>
              </a:rPr>
              <a:t>Phân tích cơ cấu nhân sự</a:t>
            </a:r>
            <a:endParaRPr lang="en-US" sz="3600" smtClean="0">
              <a:solidFill>
                <a:srgbClr val="C00000"/>
              </a:solidFill>
            </a:endParaRPr>
          </a:p>
        </p:txBody>
      </p:sp>
      <p:sp>
        <p:nvSpPr>
          <p:cNvPr id="1487875" name="Rectangle 3"/>
          <p:cNvSpPr>
            <a:spLocks noGrp="1" noChangeArrowheads="1"/>
          </p:cNvSpPr>
          <p:nvPr>
            <p:ph type="body" idx="1"/>
          </p:nvPr>
        </p:nvSpPr>
        <p:spPr>
          <a:xfrm>
            <a:off x="292100" y="1295400"/>
            <a:ext cx="8547100" cy="5181600"/>
          </a:xfrm>
        </p:spPr>
        <p:txBody>
          <a:bodyPr/>
          <a:lstStyle/>
          <a:p>
            <a:r>
              <a:rPr lang="en-US" smtClean="0"/>
              <a:t>Từ kết quả phân tích về chức năng, nhiệm vụ của tổ chức để xác định tầm hạn quản lý hay sự phân chia tổ chức thành các bộ phận hợp lý chưa? </a:t>
            </a:r>
          </a:p>
          <a:p>
            <a:r>
              <a:rPr lang="en-US" smtClean="0"/>
              <a:t>Cấp bậc và phạm vi quản lý hợp lý chưa?</a:t>
            </a:r>
          </a:p>
          <a:p>
            <a:r>
              <a:rPr lang="en-US" smtClean="0"/>
              <a:t>Bao nhiêu tầm quản lý, bao nhiêu phòng, ban, tổ, đội?. Để có thể định lượng được số lượng nhân sự cho tổ chức.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87874"/>
                                        </p:tgtEl>
                                        <p:attrNameLst>
                                          <p:attrName>style.visibility</p:attrName>
                                        </p:attrNameLst>
                                      </p:cBhvr>
                                      <p:to>
                                        <p:strVal val="visible"/>
                                      </p:to>
                                    </p:set>
                                    <p:anim calcmode="lin" valueType="num">
                                      <p:cBhvr>
                                        <p:cTn id="7" dur="500" fill="hold"/>
                                        <p:tgtEl>
                                          <p:spTgt spid="1487874"/>
                                        </p:tgtEl>
                                        <p:attrNameLst>
                                          <p:attrName>ppt_w</p:attrName>
                                        </p:attrNameLst>
                                      </p:cBhvr>
                                      <p:tavLst>
                                        <p:tav tm="0">
                                          <p:val>
                                            <p:fltVal val="0"/>
                                          </p:val>
                                        </p:tav>
                                        <p:tav tm="100000">
                                          <p:val>
                                            <p:strVal val="#ppt_w"/>
                                          </p:val>
                                        </p:tav>
                                      </p:tavLst>
                                    </p:anim>
                                    <p:anim calcmode="lin" valueType="num">
                                      <p:cBhvr>
                                        <p:cTn id="8" dur="500" fill="hold"/>
                                        <p:tgtEl>
                                          <p:spTgt spid="1487874"/>
                                        </p:tgtEl>
                                        <p:attrNameLst>
                                          <p:attrName>ppt_h</p:attrName>
                                        </p:attrNameLst>
                                      </p:cBhvr>
                                      <p:tavLst>
                                        <p:tav tm="0">
                                          <p:val>
                                            <p:fltVal val="0"/>
                                          </p:val>
                                        </p:tav>
                                        <p:tav tm="100000">
                                          <p:val>
                                            <p:strVal val="#ppt_h"/>
                                          </p:val>
                                        </p:tav>
                                      </p:tavLst>
                                    </p:anim>
                                    <p:anim calcmode="lin" valueType="num">
                                      <p:cBhvr>
                                        <p:cTn id="9" dur="500" fill="hold"/>
                                        <p:tgtEl>
                                          <p:spTgt spid="1487874"/>
                                        </p:tgtEl>
                                        <p:attrNameLst>
                                          <p:attrName>style.rotation</p:attrName>
                                        </p:attrNameLst>
                                      </p:cBhvr>
                                      <p:tavLst>
                                        <p:tav tm="0">
                                          <p:val>
                                            <p:fltVal val="360"/>
                                          </p:val>
                                        </p:tav>
                                        <p:tav tm="100000">
                                          <p:val>
                                            <p:fltVal val="0"/>
                                          </p:val>
                                        </p:tav>
                                      </p:tavLst>
                                    </p:anim>
                                    <p:animEffect transition="in" filter="fade">
                                      <p:cBhvr>
                                        <p:cTn id="10" dur="500"/>
                                        <p:tgtEl>
                                          <p:spTgt spid="148787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87875">
                                            <p:txEl>
                                              <p:pRg st="0" end="0"/>
                                            </p:txEl>
                                          </p:spTgt>
                                        </p:tgtEl>
                                        <p:attrNameLst>
                                          <p:attrName>style.visibility</p:attrName>
                                        </p:attrNameLst>
                                      </p:cBhvr>
                                      <p:to>
                                        <p:strVal val="visible"/>
                                      </p:to>
                                    </p:set>
                                    <p:anim calcmode="lin" valueType="num">
                                      <p:cBhvr>
                                        <p:cTn id="15" dur="500" fill="hold"/>
                                        <p:tgtEl>
                                          <p:spTgt spid="148787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8787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8787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8787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487875">
                                            <p:txEl>
                                              <p:pRg st="1" end="1"/>
                                            </p:txEl>
                                          </p:spTgt>
                                        </p:tgtEl>
                                        <p:attrNameLst>
                                          <p:attrName>style.visibility</p:attrName>
                                        </p:attrNameLst>
                                      </p:cBhvr>
                                      <p:to>
                                        <p:strVal val="visible"/>
                                      </p:to>
                                    </p:set>
                                    <p:anim calcmode="lin" valueType="num">
                                      <p:cBhvr>
                                        <p:cTn id="23" dur="500" fill="hold"/>
                                        <p:tgtEl>
                                          <p:spTgt spid="148787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48787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48787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48787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487875">
                                            <p:txEl>
                                              <p:pRg st="2" end="2"/>
                                            </p:txEl>
                                          </p:spTgt>
                                        </p:tgtEl>
                                        <p:attrNameLst>
                                          <p:attrName>style.visibility</p:attrName>
                                        </p:attrNameLst>
                                      </p:cBhvr>
                                      <p:to>
                                        <p:strVal val="visible"/>
                                      </p:to>
                                    </p:set>
                                    <p:anim calcmode="lin" valueType="num">
                                      <p:cBhvr>
                                        <p:cTn id="31" dur="500" fill="hold"/>
                                        <p:tgtEl>
                                          <p:spTgt spid="148787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48787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48787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4878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7874" grpId="0"/>
      <p:bldP spid="1487875" grpId="0" build="p"/>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1D5710D2-3FE1-4ED6-A601-269EA2D390DB}" type="slidenum">
              <a:rPr lang="en-US"/>
              <a:pPr algn="l">
                <a:defRPr/>
              </a:pPr>
              <a:t>67</a:t>
            </a:fld>
            <a:endParaRPr lang="en-US"/>
          </a:p>
        </p:txBody>
      </p:sp>
      <p:sp>
        <p:nvSpPr>
          <p:cNvPr id="1487874" name="Rectangle 2"/>
          <p:cNvSpPr>
            <a:spLocks noGrp="1" noChangeArrowheads="1"/>
          </p:cNvSpPr>
          <p:nvPr>
            <p:ph type="title"/>
          </p:nvPr>
        </p:nvSpPr>
        <p:spPr>
          <a:xfrm>
            <a:off x="304800" y="228600"/>
            <a:ext cx="8586788" cy="831850"/>
          </a:xfrm>
        </p:spPr>
        <p:txBody>
          <a:bodyPr/>
          <a:lstStyle/>
          <a:p>
            <a:pPr eaLnBrk="1" hangingPunct="1"/>
            <a:r>
              <a:rPr lang="en-US" sz="3600" b="1" smtClean="0">
                <a:solidFill>
                  <a:srgbClr val="C00000"/>
                </a:solidFill>
              </a:rPr>
              <a:t>Phân tích cơ cấu nhân sự</a:t>
            </a:r>
            <a:endParaRPr lang="en-US" sz="3600" smtClean="0">
              <a:solidFill>
                <a:srgbClr val="C00000"/>
              </a:solidFill>
            </a:endParaRPr>
          </a:p>
        </p:txBody>
      </p:sp>
      <p:sp>
        <p:nvSpPr>
          <p:cNvPr id="1487875" name="Rectangle 3"/>
          <p:cNvSpPr>
            <a:spLocks noGrp="1" noChangeArrowheads="1"/>
          </p:cNvSpPr>
          <p:nvPr>
            <p:ph type="body" idx="1"/>
          </p:nvPr>
        </p:nvSpPr>
        <p:spPr>
          <a:xfrm>
            <a:off x="292100" y="1295400"/>
            <a:ext cx="8547100" cy="5181600"/>
          </a:xfrm>
        </p:spPr>
        <p:txBody>
          <a:bodyPr/>
          <a:lstStyle/>
          <a:p>
            <a:r>
              <a:rPr lang="en-US" smtClean="0"/>
              <a:t>Từ kết quả phân tích về sự phân chia tổ chức thành các bộ phận. </a:t>
            </a:r>
          </a:p>
          <a:p>
            <a:r>
              <a:rPr lang="en-US" smtClean="0"/>
              <a:t>Cần xem xét: </a:t>
            </a:r>
          </a:p>
          <a:p>
            <a:pPr>
              <a:buFont typeface="Wingdings" pitchFamily="2" charset="2"/>
              <a:buChar char="Ø"/>
            </a:pPr>
            <a:r>
              <a:rPr lang="en-US" smtClean="0"/>
              <a:t>Quyền hạn - trách nhiệm;</a:t>
            </a:r>
          </a:p>
          <a:p>
            <a:pPr>
              <a:buFont typeface="Wingdings" pitchFamily="2" charset="2"/>
              <a:buChar char="Ø"/>
            </a:pPr>
            <a:r>
              <a:rPr lang="en-US" smtClean="0"/>
              <a:t>Sự phối hợp giữa các bộ phận, phân hệ của cơ cấu đã đảm bảo chưa?</a:t>
            </a:r>
          </a:p>
          <a:p>
            <a:r>
              <a:rPr lang="en-US" smtClean="0"/>
              <a:t>Có xung đột – mâu thuẩn không? Sáp nhập hay chia tách? Để cơ cấu nhân sự, đảm bảo tính phối hợp…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87874"/>
                                        </p:tgtEl>
                                        <p:attrNameLst>
                                          <p:attrName>style.visibility</p:attrName>
                                        </p:attrNameLst>
                                      </p:cBhvr>
                                      <p:to>
                                        <p:strVal val="visible"/>
                                      </p:to>
                                    </p:set>
                                    <p:anim calcmode="lin" valueType="num">
                                      <p:cBhvr>
                                        <p:cTn id="7" dur="500" fill="hold"/>
                                        <p:tgtEl>
                                          <p:spTgt spid="1487874"/>
                                        </p:tgtEl>
                                        <p:attrNameLst>
                                          <p:attrName>ppt_w</p:attrName>
                                        </p:attrNameLst>
                                      </p:cBhvr>
                                      <p:tavLst>
                                        <p:tav tm="0">
                                          <p:val>
                                            <p:fltVal val="0"/>
                                          </p:val>
                                        </p:tav>
                                        <p:tav tm="100000">
                                          <p:val>
                                            <p:strVal val="#ppt_w"/>
                                          </p:val>
                                        </p:tav>
                                      </p:tavLst>
                                    </p:anim>
                                    <p:anim calcmode="lin" valueType="num">
                                      <p:cBhvr>
                                        <p:cTn id="8" dur="500" fill="hold"/>
                                        <p:tgtEl>
                                          <p:spTgt spid="1487874"/>
                                        </p:tgtEl>
                                        <p:attrNameLst>
                                          <p:attrName>ppt_h</p:attrName>
                                        </p:attrNameLst>
                                      </p:cBhvr>
                                      <p:tavLst>
                                        <p:tav tm="0">
                                          <p:val>
                                            <p:fltVal val="0"/>
                                          </p:val>
                                        </p:tav>
                                        <p:tav tm="100000">
                                          <p:val>
                                            <p:strVal val="#ppt_h"/>
                                          </p:val>
                                        </p:tav>
                                      </p:tavLst>
                                    </p:anim>
                                    <p:anim calcmode="lin" valueType="num">
                                      <p:cBhvr>
                                        <p:cTn id="9" dur="500" fill="hold"/>
                                        <p:tgtEl>
                                          <p:spTgt spid="1487874"/>
                                        </p:tgtEl>
                                        <p:attrNameLst>
                                          <p:attrName>style.rotation</p:attrName>
                                        </p:attrNameLst>
                                      </p:cBhvr>
                                      <p:tavLst>
                                        <p:tav tm="0">
                                          <p:val>
                                            <p:fltVal val="360"/>
                                          </p:val>
                                        </p:tav>
                                        <p:tav tm="100000">
                                          <p:val>
                                            <p:fltVal val="0"/>
                                          </p:val>
                                        </p:tav>
                                      </p:tavLst>
                                    </p:anim>
                                    <p:animEffect transition="in" filter="fade">
                                      <p:cBhvr>
                                        <p:cTn id="10" dur="500"/>
                                        <p:tgtEl>
                                          <p:spTgt spid="148787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87875">
                                            <p:txEl>
                                              <p:pRg st="0" end="0"/>
                                            </p:txEl>
                                          </p:spTgt>
                                        </p:tgtEl>
                                        <p:attrNameLst>
                                          <p:attrName>style.visibility</p:attrName>
                                        </p:attrNameLst>
                                      </p:cBhvr>
                                      <p:to>
                                        <p:strVal val="visible"/>
                                      </p:to>
                                    </p:set>
                                    <p:anim calcmode="lin" valueType="num">
                                      <p:cBhvr>
                                        <p:cTn id="15" dur="500" fill="hold"/>
                                        <p:tgtEl>
                                          <p:spTgt spid="148787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8787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8787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8787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487875">
                                            <p:txEl>
                                              <p:pRg st="1" end="1"/>
                                            </p:txEl>
                                          </p:spTgt>
                                        </p:tgtEl>
                                        <p:attrNameLst>
                                          <p:attrName>style.visibility</p:attrName>
                                        </p:attrNameLst>
                                      </p:cBhvr>
                                      <p:to>
                                        <p:strVal val="visible"/>
                                      </p:to>
                                    </p:set>
                                    <p:anim calcmode="lin" valueType="num">
                                      <p:cBhvr>
                                        <p:cTn id="23" dur="500" fill="hold"/>
                                        <p:tgtEl>
                                          <p:spTgt spid="148787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48787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48787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48787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487875">
                                            <p:txEl>
                                              <p:pRg st="2" end="2"/>
                                            </p:txEl>
                                          </p:spTgt>
                                        </p:tgtEl>
                                        <p:attrNameLst>
                                          <p:attrName>style.visibility</p:attrName>
                                        </p:attrNameLst>
                                      </p:cBhvr>
                                      <p:to>
                                        <p:strVal val="visible"/>
                                      </p:to>
                                    </p:set>
                                    <p:anim calcmode="lin" valueType="num">
                                      <p:cBhvr>
                                        <p:cTn id="31" dur="500" fill="hold"/>
                                        <p:tgtEl>
                                          <p:spTgt spid="148787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48787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48787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48787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1487875">
                                            <p:txEl>
                                              <p:pRg st="3" end="3"/>
                                            </p:txEl>
                                          </p:spTgt>
                                        </p:tgtEl>
                                        <p:attrNameLst>
                                          <p:attrName>style.visibility</p:attrName>
                                        </p:attrNameLst>
                                      </p:cBhvr>
                                      <p:to>
                                        <p:strVal val="visible"/>
                                      </p:to>
                                    </p:set>
                                    <p:anim calcmode="lin" valueType="num">
                                      <p:cBhvr>
                                        <p:cTn id="39" dur="500" fill="hold"/>
                                        <p:tgtEl>
                                          <p:spTgt spid="148787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1487875">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1487875">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1487875">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1487875">
                                            <p:txEl>
                                              <p:pRg st="4" end="4"/>
                                            </p:txEl>
                                          </p:spTgt>
                                        </p:tgtEl>
                                        <p:attrNameLst>
                                          <p:attrName>style.visibility</p:attrName>
                                        </p:attrNameLst>
                                      </p:cBhvr>
                                      <p:to>
                                        <p:strVal val="visible"/>
                                      </p:to>
                                    </p:set>
                                    <p:anim calcmode="lin" valueType="num">
                                      <p:cBhvr>
                                        <p:cTn id="47" dur="500" fill="hold"/>
                                        <p:tgtEl>
                                          <p:spTgt spid="1487875">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1487875">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1487875">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14878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7874" grpId="0"/>
      <p:bldP spid="1487875"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z="3600" b="1" smtClean="0"/>
              <a:t>2.3. Phân tích các yếu tố tác động đến kết quả định biên</a:t>
            </a:r>
            <a:endParaRPr lang="en-US" sz="3600" smtClean="0"/>
          </a:p>
        </p:txBody>
      </p:sp>
      <p:sp>
        <p:nvSpPr>
          <p:cNvPr id="25603" name="Content Placeholder 2"/>
          <p:cNvSpPr>
            <a:spLocks noGrp="1"/>
          </p:cNvSpPr>
          <p:nvPr>
            <p:ph idx="1"/>
          </p:nvPr>
        </p:nvSpPr>
        <p:spPr>
          <a:xfrm>
            <a:off x="457200" y="1905000"/>
            <a:ext cx="8229600" cy="4221163"/>
          </a:xfrm>
        </p:spPr>
        <p:txBody>
          <a:bodyPr/>
          <a:lstStyle/>
          <a:p>
            <a:r>
              <a:rPr lang="en-US" b="1" smtClean="0"/>
              <a:t>Yếu tố pháp luật (cơ chế);</a:t>
            </a:r>
          </a:p>
          <a:p>
            <a:r>
              <a:rPr lang="en-US" b="1" smtClean="0"/>
              <a:t>Yếu tố kinh tế;</a:t>
            </a:r>
          </a:p>
          <a:p>
            <a:r>
              <a:rPr lang="en-US" b="1" smtClean="0"/>
              <a:t>Yếu tố Khoa học – Công nghệ (ảnh hưởng bởi sự phát triển KH-CN).</a:t>
            </a:r>
          </a:p>
          <a:p>
            <a:r>
              <a:rPr lang="en-US" b="1" smtClean="0"/>
              <a:t>Yếu tố chính trị.</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D3EFAC0E-6CEE-4E29-8B13-F9C54BF74BE2}" type="slidenum">
              <a:rPr lang="en-US"/>
              <a:pPr algn="l">
                <a:defRPr/>
              </a:pPr>
              <a:t>69</a:t>
            </a:fld>
            <a:endParaRPr lang="en-US"/>
          </a:p>
        </p:txBody>
      </p:sp>
      <p:sp>
        <p:nvSpPr>
          <p:cNvPr id="509954" name="Rectangle 2"/>
          <p:cNvSpPr>
            <a:spLocks noGrp="1" noChangeArrowheads="1"/>
          </p:cNvSpPr>
          <p:nvPr>
            <p:ph type="title"/>
          </p:nvPr>
        </p:nvSpPr>
        <p:spPr>
          <a:xfrm>
            <a:off x="327025" y="234950"/>
            <a:ext cx="8435975" cy="984250"/>
          </a:xfrm>
        </p:spPr>
        <p:txBody>
          <a:bodyPr rtlCol="0">
            <a:normAutofit fontScale="90000"/>
          </a:bodyPr>
          <a:lstStyle/>
          <a:p>
            <a:pPr eaLnBrk="1" fontAlgn="auto" hangingPunct="1">
              <a:spcAft>
                <a:spcPts val="0"/>
              </a:spcAft>
              <a:defRPr/>
            </a:pPr>
            <a:r>
              <a:rPr lang="en-US" sz="4000" b="1" dirty="0" err="1" smtClean="0"/>
              <a:t>Chương</a:t>
            </a:r>
            <a:r>
              <a:rPr lang="en-US" sz="4000" b="1" dirty="0" smtClean="0"/>
              <a:t> 3: PHƯƠNG PHÁP LUẬN XÁC ĐỊNH </a:t>
            </a:r>
            <a:r>
              <a:rPr lang="en-US" sz="4000" b="1" dirty="0" err="1" smtClean="0"/>
              <a:t>ĐỊNH</a:t>
            </a:r>
            <a:r>
              <a:rPr lang="en-US" sz="4000" b="1" dirty="0" smtClean="0"/>
              <a:t> BIÊN</a:t>
            </a:r>
            <a:endParaRPr lang="en-US" sz="4000" dirty="0" smtClean="0"/>
          </a:p>
        </p:txBody>
      </p:sp>
      <p:sp>
        <p:nvSpPr>
          <p:cNvPr id="509955" name="Rectangle 3"/>
          <p:cNvSpPr>
            <a:spLocks noGrp="1" noChangeArrowheads="1"/>
          </p:cNvSpPr>
          <p:nvPr>
            <p:ph type="body" idx="1"/>
          </p:nvPr>
        </p:nvSpPr>
        <p:spPr>
          <a:xfrm>
            <a:off x="355600" y="1752600"/>
            <a:ext cx="8623300" cy="4724400"/>
          </a:xfrm>
        </p:spPr>
        <p:txBody>
          <a:bodyPr/>
          <a:lstStyle/>
          <a:p>
            <a:pPr eaLnBrk="1" hangingPunct="1">
              <a:buFont typeface="Arial" charset="0"/>
              <a:buNone/>
            </a:pPr>
            <a:r>
              <a:rPr lang="en-US" sz="3600" b="1" smtClean="0"/>
              <a:t>3.1. Phương pháp luận xác định định biên</a:t>
            </a:r>
          </a:p>
          <a:p>
            <a:pPr eaLnBrk="1" hangingPunct="1">
              <a:buFont typeface="Arial" charset="0"/>
              <a:buNone/>
            </a:pPr>
            <a:r>
              <a:rPr lang="en-US" sz="3600" b="1" smtClean="0"/>
              <a:t>3.2. Một số phương pháp áp dụng xác định định biên</a:t>
            </a:r>
          </a:p>
          <a:p>
            <a:pPr eaLnBrk="1" hangingPunct="1">
              <a:buFont typeface="Arial" charset="0"/>
              <a:buNone/>
            </a:pPr>
            <a:r>
              <a:rPr lang="en-US" sz="3600" b="1" smtClean="0"/>
              <a:t>3.3. Phương pháp xác định nhân tố định biên</a:t>
            </a:r>
            <a:endParaRPr lang="en-US" sz="3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09954"/>
                                        </p:tgtEl>
                                        <p:attrNameLst>
                                          <p:attrName>style.visibility</p:attrName>
                                        </p:attrNameLst>
                                      </p:cBhvr>
                                      <p:to>
                                        <p:strVal val="visible"/>
                                      </p:to>
                                    </p:set>
                                    <p:anim calcmode="lin" valueType="num">
                                      <p:cBhvr>
                                        <p:cTn id="7" dur="500" fill="hold"/>
                                        <p:tgtEl>
                                          <p:spTgt spid="509954"/>
                                        </p:tgtEl>
                                        <p:attrNameLst>
                                          <p:attrName>ppt_w</p:attrName>
                                        </p:attrNameLst>
                                      </p:cBhvr>
                                      <p:tavLst>
                                        <p:tav tm="0">
                                          <p:val>
                                            <p:fltVal val="0"/>
                                          </p:val>
                                        </p:tav>
                                        <p:tav tm="100000">
                                          <p:val>
                                            <p:strVal val="#ppt_w"/>
                                          </p:val>
                                        </p:tav>
                                      </p:tavLst>
                                    </p:anim>
                                    <p:anim calcmode="lin" valueType="num">
                                      <p:cBhvr>
                                        <p:cTn id="8" dur="500" fill="hold"/>
                                        <p:tgtEl>
                                          <p:spTgt spid="509954"/>
                                        </p:tgtEl>
                                        <p:attrNameLst>
                                          <p:attrName>ppt_h</p:attrName>
                                        </p:attrNameLst>
                                      </p:cBhvr>
                                      <p:tavLst>
                                        <p:tav tm="0">
                                          <p:val>
                                            <p:fltVal val="0"/>
                                          </p:val>
                                        </p:tav>
                                        <p:tav tm="100000">
                                          <p:val>
                                            <p:strVal val="#ppt_h"/>
                                          </p:val>
                                        </p:tav>
                                      </p:tavLst>
                                    </p:anim>
                                    <p:anim calcmode="lin" valueType="num">
                                      <p:cBhvr>
                                        <p:cTn id="9" dur="500" fill="hold"/>
                                        <p:tgtEl>
                                          <p:spTgt spid="509954"/>
                                        </p:tgtEl>
                                        <p:attrNameLst>
                                          <p:attrName>style.rotation</p:attrName>
                                        </p:attrNameLst>
                                      </p:cBhvr>
                                      <p:tavLst>
                                        <p:tav tm="0">
                                          <p:val>
                                            <p:fltVal val="360"/>
                                          </p:val>
                                        </p:tav>
                                        <p:tav tm="100000">
                                          <p:val>
                                            <p:fltVal val="0"/>
                                          </p:val>
                                        </p:tav>
                                      </p:tavLst>
                                    </p:anim>
                                    <p:animEffect transition="in" filter="fade">
                                      <p:cBhvr>
                                        <p:cTn id="10" dur="500"/>
                                        <p:tgtEl>
                                          <p:spTgt spid="50995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09955">
                                            <p:txEl>
                                              <p:pRg st="0" end="0"/>
                                            </p:txEl>
                                          </p:spTgt>
                                        </p:tgtEl>
                                        <p:attrNameLst>
                                          <p:attrName>style.visibility</p:attrName>
                                        </p:attrNameLst>
                                      </p:cBhvr>
                                      <p:to>
                                        <p:strVal val="visible"/>
                                      </p:to>
                                    </p:set>
                                    <p:anim calcmode="lin" valueType="num">
                                      <p:cBhvr>
                                        <p:cTn id="15"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50995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509955">
                                            <p:txEl>
                                              <p:pRg st="1" end="1"/>
                                            </p:txEl>
                                          </p:spTgt>
                                        </p:tgtEl>
                                        <p:attrNameLst>
                                          <p:attrName>style.visibility</p:attrName>
                                        </p:attrNameLst>
                                      </p:cBhvr>
                                      <p:to>
                                        <p:strVal val="visible"/>
                                      </p:to>
                                    </p:set>
                                    <p:anim calcmode="lin" valueType="num">
                                      <p:cBhvr>
                                        <p:cTn id="23" dur="500" fill="hold"/>
                                        <p:tgtEl>
                                          <p:spTgt spid="50995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50995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50995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50995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509955">
                                            <p:txEl>
                                              <p:pRg st="2" end="2"/>
                                            </p:txEl>
                                          </p:spTgt>
                                        </p:tgtEl>
                                        <p:attrNameLst>
                                          <p:attrName>style.visibility</p:attrName>
                                        </p:attrNameLst>
                                      </p:cBhvr>
                                      <p:to>
                                        <p:strVal val="visible"/>
                                      </p:to>
                                    </p:set>
                                    <p:anim calcmode="lin" valueType="num">
                                      <p:cBhvr>
                                        <p:cTn id="31" dur="500" fill="hold"/>
                                        <p:tgtEl>
                                          <p:spTgt spid="50995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50995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50995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5099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4" grpId="0"/>
      <p:bldP spid="50995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3C48C5BD-9C4F-4AE7-9AF1-C46268B9C23D}" type="slidenum">
              <a:rPr lang="en-US"/>
              <a:pPr algn="l">
                <a:defRPr/>
              </a:pPr>
              <a:t>7</a:t>
            </a:fld>
            <a:endParaRPr lang="en-US"/>
          </a:p>
        </p:txBody>
      </p:sp>
      <p:sp>
        <p:nvSpPr>
          <p:cNvPr id="509954" name="Rectangle 2"/>
          <p:cNvSpPr>
            <a:spLocks noGrp="1" noChangeArrowheads="1"/>
          </p:cNvSpPr>
          <p:nvPr>
            <p:ph type="title"/>
          </p:nvPr>
        </p:nvSpPr>
        <p:spPr>
          <a:xfrm>
            <a:off x="327025" y="234950"/>
            <a:ext cx="8435975" cy="984250"/>
          </a:xfrm>
        </p:spPr>
        <p:txBody>
          <a:bodyPr rtlCol="0">
            <a:normAutofit fontScale="90000"/>
          </a:bodyPr>
          <a:lstStyle/>
          <a:p>
            <a:pPr eaLnBrk="1" hangingPunct="1">
              <a:defRPr/>
            </a:pPr>
            <a:r>
              <a:rPr lang="en-US" sz="4000" b="1" dirty="0" smtClean="0">
                <a:solidFill>
                  <a:srgbClr val="3333FF"/>
                </a:solidFill>
              </a:rPr>
              <a:t>1.2. </a:t>
            </a:r>
            <a:r>
              <a:rPr lang="en-US" sz="4000" b="1" dirty="0" err="1" smtClean="0">
                <a:solidFill>
                  <a:srgbClr val="3333FF"/>
                </a:solidFill>
              </a:rPr>
              <a:t>Những</a:t>
            </a:r>
            <a:r>
              <a:rPr lang="en-US" sz="4000" b="1" dirty="0" smtClean="0">
                <a:solidFill>
                  <a:srgbClr val="3333FF"/>
                </a:solidFill>
              </a:rPr>
              <a:t> </a:t>
            </a:r>
            <a:r>
              <a:rPr lang="en-US" sz="4000" b="1" dirty="0" err="1" smtClean="0">
                <a:solidFill>
                  <a:srgbClr val="3333FF"/>
                </a:solidFill>
              </a:rPr>
              <a:t>nội</a:t>
            </a:r>
            <a:r>
              <a:rPr lang="en-US" sz="4000" b="1" dirty="0" smtClean="0">
                <a:solidFill>
                  <a:srgbClr val="3333FF"/>
                </a:solidFill>
              </a:rPr>
              <a:t> dung </a:t>
            </a:r>
            <a:r>
              <a:rPr lang="en-US" sz="4000" b="1" dirty="0" err="1" smtClean="0">
                <a:solidFill>
                  <a:srgbClr val="3333FF"/>
                </a:solidFill>
              </a:rPr>
              <a:t>cơ</a:t>
            </a:r>
            <a:r>
              <a:rPr lang="en-US" sz="4000" b="1" dirty="0" smtClean="0">
                <a:solidFill>
                  <a:srgbClr val="3333FF"/>
                </a:solidFill>
              </a:rPr>
              <a:t> </a:t>
            </a:r>
            <a:r>
              <a:rPr lang="en-US" sz="4000" b="1" dirty="0" err="1" smtClean="0">
                <a:solidFill>
                  <a:srgbClr val="3333FF"/>
                </a:solidFill>
              </a:rPr>
              <a:t>bản</a:t>
            </a:r>
            <a:r>
              <a:rPr lang="en-US" sz="4000" b="1" dirty="0" smtClean="0">
                <a:solidFill>
                  <a:srgbClr val="3333FF"/>
                </a:solidFill>
              </a:rPr>
              <a:t> </a:t>
            </a:r>
            <a:r>
              <a:rPr lang="en-US" sz="4000" b="1" dirty="0" err="1" smtClean="0">
                <a:solidFill>
                  <a:srgbClr val="3333FF"/>
                </a:solidFill>
              </a:rPr>
              <a:t>về</a:t>
            </a:r>
            <a:r>
              <a:rPr lang="en-US" sz="4000" b="1" dirty="0" smtClean="0">
                <a:solidFill>
                  <a:srgbClr val="3333FF"/>
                </a:solidFill>
              </a:rPr>
              <a:t> </a:t>
            </a:r>
            <a:br>
              <a:rPr lang="en-US" sz="4000" b="1" dirty="0" smtClean="0">
                <a:solidFill>
                  <a:srgbClr val="3333FF"/>
                </a:solidFill>
              </a:rPr>
            </a:br>
            <a:r>
              <a:rPr lang="en-US" sz="4000" b="1" dirty="0" err="1" smtClean="0">
                <a:solidFill>
                  <a:srgbClr val="3333FF"/>
                </a:solidFill>
              </a:rPr>
              <a:t>định</a:t>
            </a:r>
            <a:r>
              <a:rPr lang="en-US" sz="4000" b="1" dirty="0" smtClean="0">
                <a:solidFill>
                  <a:srgbClr val="3333FF"/>
                </a:solidFill>
              </a:rPr>
              <a:t> </a:t>
            </a:r>
            <a:r>
              <a:rPr lang="en-US" sz="4000" b="1" dirty="0" err="1" smtClean="0">
                <a:solidFill>
                  <a:srgbClr val="3333FF"/>
                </a:solidFill>
              </a:rPr>
              <a:t>biên</a:t>
            </a:r>
            <a:endParaRPr lang="en-US" sz="4000" dirty="0" smtClean="0">
              <a:solidFill>
                <a:srgbClr val="3333FF"/>
              </a:solidFill>
            </a:endParaRPr>
          </a:p>
        </p:txBody>
      </p:sp>
      <p:sp>
        <p:nvSpPr>
          <p:cNvPr id="509955" name="Rectangle 3"/>
          <p:cNvSpPr>
            <a:spLocks noGrp="1" noChangeArrowheads="1"/>
          </p:cNvSpPr>
          <p:nvPr>
            <p:ph type="body" idx="1"/>
          </p:nvPr>
        </p:nvSpPr>
        <p:spPr>
          <a:xfrm>
            <a:off x="355600" y="1600200"/>
            <a:ext cx="8623300" cy="4876800"/>
          </a:xfrm>
        </p:spPr>
        <p:txBody>
          <a:bodyPr/>
          <a:lstStyle/>
          <a:p>
            <a:pPr eaLnBrk="1" hangingPunct="1">
              <a:buFont typeface="Arial" charset="0"/>
              <a:buNone/>
            </a:pPr>
            <a:r>
              <a:rPr lang="en-US" b="1" smtClean="0"/>
              <a:t>1.2.1. Định lượng công việc của</a:t>
            </a:r>
            <a:r>
              <a:rPr lang="en-US" b="1" i="1" smtClean="0"/>
              <a:t> tổ chức</a:t>
            </a:r>
            <a:r>
              <a:rPr lang="en-US" b="1" smtClean="0"/>
              <a:t> </a:t>
            </a:r>
            <a:r>
              <a:rPr lang="en-US" b="1" i="1" smtClean="0"/>
              <a:t>(xác định chức năng, nhiệm vụ của tổ chức)</a:t>
            </a:r>
            <a:endParaRPr lang="en-US" i="1" smtClean="0"/>
          </a:p>
          <a:p>
            <a:pPr eaLnBrk="1" hangingPunct="1">
              <a:buFont typeface="Arial" charset="0"/>
              <a:buNone/>
            </a:pPr>
            <a:r>
              <a:rPr lang="en-US" b="1" smtClean="0"/>
              <a:t>1.2.2. Xác định/lựa chọn cơ cấu tổ chức </a:t>
            </a:r>
            <a:r>
              <a:rPr lang="en-US" b="1" i="1" smtClean="0"/>
              <a:t>(định cơ cấu tổ chức)</a:t>
            </a:r>
            <a:endParaRPr lang="en-US" i="1" smtClean="0"/>
          </a:p>
          <a:p>
            <a:pPr eaLnBrk="1" hangingPunct="1">
              <a:buFont typeface="Arial" charset="0"/>
              <a:buNone/>
            </a:pPr>
            <a:r>
              <a:rPr lang="en-US" b="1" smtClean="0"/>
              <a:t>1.2.3. Định lượng cơ cấu nguồn nhân lực của tổ chức</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09954"/>
                                        </p:tgtEl>
                                        <p:attrNameLst>
                                          <p:attrName>style.visibility</p:attrName>
                                        </p:attrNameLst>
                                      </p:cBhvr>
                                      <p:to>
                                        <p:strVal val="visible"/>
                                      </p:to>
                                    </p:set>
                                    <p:anim calcmode="lin" valueType="num">
                                      <p:cBhvr>
                                        <p:cTn id="7" dur="500" fill="hold"/>
                                        <p:tgtEl>
                                          <p:spTgt spid="509954"/>
                                        </p:tgtEl>
                                        <p:attrNameLst>
                                          <p:attrName>ppt_w</p:attrName>
                                        </p:attrNameLst>
                                      </p:cBhvr>
                                      <p:tavLst>
                                        <p:tav tm="0">
                                          <p:val>
                                            <p:fltVal val="0"/>
                                          </p:val>
                                        </p:tav>
                                        <p:tav tm="100000">
                                          <p:val>
                                            <p:strVal val="#ppt_w"/>
                                          </p:val>
                                        </p:tav>
                                      </p:tavLst>
                                    </p:anim>
                                    <p:anim calcmode="lin" valueType="num">
                                      <p:cBhvr>
                                        <p:cTn id="8" dur="500" fill="hold"/>
                                        <p:tgtEl>
                                          <p:spTgt spid="509954"/>
                                        </p:tgtEl>
                                        <p:attrNameLst>
                                          <p:attrName>ppt_h</p:attrName>
                                        </p:attrNameLst>
                                      </p:cBhvr>
                                      <p:tavLst>
                                        <p:tav tm="0">
                                          <p:val>
                                            <p:fltVal val="0"/>
                                          </p:val>
                                        </p:tav>
                                        <p:tav tm="100000">
                                          <p:val>
                                            <p:strVal val="#ppt_h"/>
                                          </p:val>
                                        </p:tav>
                                      </p:tavLst>
                                    </p:anim>
                                    <p:anim calcmode="lin" valueType="num">
                                      <p:cBhvr>
                                        <p:cTn id="9" dur="500" fill="hold"/>
                                        <p:tgtEl>
                                          <p:spTgt spid="509954"/>
                                        </p:tgtEl>
                                        <p:attrNameLst>
                                          <p:attrName>style.rotation</p:attrName>
                                        </p:attrNameLst>
                                      </p:cBhvr>
                                      <p:tavLst>
                                        <p:tav tm="0">
                                          <p:val>
                                            <p:fltVal val="360"/>
                                          </p:val>
                                        </p:tav>
                                        <p:tav tm="100000">
                                          <p:val>
                                            <p:fltVal val="0"/>
                                          </p:val>
                                        </p:tav>
                                      </p:tavLst>
                                    </p:anim>
                                    <p:animEffect transition="in" filter="fade">
                                      <p:cBhvr>
                                        <p:cTn id="10" dur="500"/>
                                        <p:tgtEl>
                                          <p:spTgt spid="50995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09955">
                                            <p:txEl>
                                              <p:pRg st="0" end="0"/>
                                            </p:txEl>
                                          </p:spTgt>
                                        </p:tgtEl>
                                        <p:attrNameLst>
                                          <p:attrName>style.visibility</p:attrName>
                                        </p:attrNameLst>
                                      </p:cBhvr>
                                      <p:to>
                                        <p:strVal val="visible"/>
                                      </p:to>
                                    </p:set>
                                    <p:anim calcmode="lin" valueType="num">
                                      <p:cBhvr>
                                        <p:cTn id="15"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50995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509955">
                                            <p:txEl>
                                              <p:pRg st="1" end="1"/>
                                            </p:txEl>
                                          </p:spTgt>
                                        </p:tgtEl>
                                        <p:attrNameLst>
                                          <p:attrName>style.visibility</p:attrName>
                                        </p:attrNameLst>
                                      </p:cBhvr>
                                      <p:to>
                                        <p:strVal val="visible"/>
                                      </p:to>
                                    </p:set>
                                    <p:anim calcmode="lin" valueType="num">
                                      <p:cBhvr>
                                        <p:cTn id="23" dur="500" fill="hold"/>
                                        <p:tgtEl>
                                          <p:spTgt spid="50995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50995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50995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50995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509955">
                                            <p:txEl>
                                              <p:pRg st="2" end="2"/>
                                            </p:txEl>
                                          </p:spTgt>
                                        </p:tgtEl>
                                        <p:attrNameLst>
                                          <p:attrName>style.visibility</p:attrName>
                                        </p:attrNameLst>
                                      </p:cBhvr>
                                      <p:to>
                                        <p:strVal val="visible"/>
                                      </p:to>
                                    </p:set>
                                    <p:anim calcmode="lin" valueType="num">
                                      <p:cBhvr>
                                        <p:cTn id="31" dur="500" fill="hold"/>
                                        <p:tgtEl>
                                          <p:spTgt spid="50995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50995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50995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5099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4" grpId="0"/>
      <p:bldP spid="509955" grpId="0" build="p"/>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C3580B92-9B8D-43D9-BF7B-2DEA7404F84E}" type="slidenum">
              <a:rPr lang="en-US"/>
              <a:pPr algn="l">
                <a:defRPr/>
              </a:pPr>
              <a:t>70</a:t>
            </a:fld>
            <a:endParaRPr lang="en-US"/>
          </a:p>
        </p:txBody>
      </p:sp>
      <p:sp>
        <p:nvSpPr>
          <p:cNvPr id="509954" name="Rectangle 2"/>
          <p:cNvSpPr>
            <a:spLocks noGrp="1" noChangeArrowheads="1"/>
          </p:cNvSpPr>
          <p:nvPr>
            <p:ph type="title"/>
          </p:nvPr>
        </p:nvSpPr>
        <p:spPr>
          <a:xfrm>
            <a:off x="327025" y="234950"/>
            <a:ext cx="8435975" cy="1136650"/>
          </a:xfrm>
        </p:spPr>
        <p:txBody>
          <a:bodyPr rtlCol="0">
            <a:normAutofit fontScale="90000"/>
          </a:bodyPr>
          <a:lstStyle/>
          <a:p>
            <a:pPr eaLnBrk="1" hangingPunct="1">
              <a:defRPr/>
            </a:pPr>
            <a:r>
              <a:rPr lang="en-US" sz="4000" b="1" dirty="0" smtClean="0"/>
              <a:t>3.1. </a:t>
            </a:r>
            <a:r>
              <a:rPr lang="en-US" sz="4000" b="1" dirty="0" err="1" smtClean="0"/>
              <a:t>Phương</a:t>
            </a:r>
            <a:r>
              <a:rPr lang="en-US" sz="4000" b="1" dirty="0" smtClean="0"/>
              <a:t> </a:t>
            </a:r>
            <a:r>
              <a:rPr lang="en-US" sz="4000" b="1" dirty="0" err="1" smtClean="0"/>
              <a:t>pháp</a:t>
            </a:r>
            <a:r>
              <a:rPr lang="en-US" sz="4000" b="1" dirty="0" smtClean="0"/>
              <a:t> </a:t>
            </a:r>
            <a:r>
              <a:rPr lang="en-US" sz="4000" b="1" dirty="0" err="1" smtClean="0"/>
              <a:t>luận</a:t>
            </a:r>
            <a:r>
              <a:rPr lang="en-US" sz="4000" b="1" dirty="0" smtClean="0"/>
              <a:t> </a:t>
            </a:r>
            <a:r>
              <a:rPr lang="en-US" sz="4000" b="1" dirty="0" err="1" smtClean="0"/>
              <a:t>xác</a:t>
            </a:r>
            <a:r>
              <a:rPr lang="en-US" sz="4000" b="1" dirty="0" smtClean="0"/>
              <a:t> </a:t>
            </a:r>
            <a:r>
              <a:rPr lang="en-US" sz="4000" b="1" dirty="0" err="1" smtClean="0"/>
              <a:t>định</a:t>
            </a:r>
            <a:r>
              <a:rPr lang="en-US" sz="4000" b="1" dirty="0" smtClean="0"/>
              <a:t> </a:t>
            </a:r>
            <a:br>
              <a:rPr lang="en-US" sz="4000" b="1" dirty="0" smtClean="0"/>
            </a:br>
            <a:r>
              <a:rPr lang="en-US" sz="4000" b="1" dirty="0" err="1" smtClean="0"/>
              <a:t>định</a:t>
            </a:r>
            <a:r>
              <a:rPr lang="en-US" sz="4000" b="1" dirty="0" smtClean="0"/>
              <a:t> </a:t>
            </a:r>
            <a:r>
              <a:rPr lang="en-US" sz="4000" b="1" dirty="0" err="1" smtClean="0"/>
              <a:t>biên</a:t>
            </a:r>
            <a:endParaRPr lang="en-US" sz="4000" b="1" dirty="0" smtClean="0"/>
          </a:p>
        </p:txBody>
      </p:sp>
      <p:sp>
        <p:nvSpPr>
          <p:cNvPr id="509955" name="Rectangle 3"/>
          <p:cNvSpPr>
            <a:spLocks noGrp="1" noChangeArrowheads="1"/>
          </p:cNvSpPr>
          <p:nvPr>
            <p:ph type="body" idx="1"/>
          </p:nvPr>
        </p:nvSpPr>
        <p:spPr>
          <a:xfrm>
            <a:off x="355600" y="1600200"/>
            <a:ext cx="8623300" cy="4876800"/>
          </a:xfrm>
        </p:spPr>
        <p:txBody>
          <a:bodyPr/>
          <a:lstStyle/>
          <a:p>
            <a:pPr eaLnBrk="1" hangingPunct="1"/>
            <a:r>
              <a:rPr lang="en-US" sz="3600" smtClean="0"/>
              <a:t>Định biên cho lao động khu vực HCNN khó khăn, phức tạp hơn so với khu vực sản xuất – kinh doanh.</a:t>
            </a:r>
          </a:p>
          <a:p>
            <a:pPr eaLnBrk="1" hangingPunct="1"/>
            <a:r>
              <a:rPr lang="en-US" sz="3600" smtClean="0"/>
              <a:t>Tính toán các nhân tố ảnh hưởng đến số lượng và cơ cấu cán bộ, công chức, thí dụ:</a:t>
            </a:r>
          </a:p>
          <a:p>
            <a:pPr eaLnBrk="1" hangingPunct="1">
              <a:buFont typeface="Arial" charset="0"/>
              <a:buNone/>
            </a:pPr>
            <a:endParaRPr lang="en-US" sz="3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09954"/>
                                        </p:tgtEl>
                                        <p:attrNameLst>
                                          <p:attrName>style.visibility</p:attrName>
                                        </p:attrNameLst>
                                      </p:cBhvr>
                                      <p:to>
                                        <p:strVal val="visible"/>
                                      </p:to>
                                    </p:set>
                                    <p:anim calcmode="lin" valueType="num">
                                      <p:cBhvr>
                                        <p:cTn id="7" dur="500" fill="hold"/>
                                        <p:tgtEl>
                                          <p:spTgt spid="509954"/>
                                        </p:tgtEl>
                                        <p:attrNameLst>
                                          <p:attrName>ppt_w</p:attrName>
                                        </p:attrNameLst>
                                      </p:cBhvr>
                                      <p:tavLst>
                                        <p:tav tm="0">
                                          <p:val>
                                            <p:fltVal val="0"/>
                                          </p:val>
                                        </p:tav>
                                        <p:tav tm="100000">
                                          <p:val>
                                            <p:strVal val="#ppt_w"/>
                                          </p:val>
                                        </p:tav>
                                      </p:tavLst>
                                    </p:anim>
                                    <p:anim calcmode="lin" valueType="num">
                                      <p:cBhvr>
                                        <p:cTn id="8" dur="500" fill="hold"/>
                                        <p:tgtEl>
                                          <p:spTgt spid="509954"/>
                                        </p:tgtEl>
                                        <p:attrNameLst>
                                          <p:attrName>ppt_h</p:attrName>
                                        </p:attrNameLst>
                                      </p:cBhvr>
                                      <p:tavLst>
                                        <p:tav tm="0">
                                          <p:val>
                                            <p:fltVal val="0"/>
                                          </p:val>
                                        </p:tav>
                                        <p:tav tm="100000">
                                          <p:val>
                                            <p:strVal val="#ppt_h"/>
                                          </p:val>
                                        </p:tav>
                                      </p:tavLst>
                                    </p:anim>
                                    <p:anim calcmode="lin" valueType="num">
                                      <p:cBhvr>
                                        <p:cTn id="9" dur="500" fill="hold"/>
                                        <p:tgtEl>
                                          <p:spTgt spid="509954"/>
                                        </p:tgtEl>
                                        <p:attrNameLst>
                                          <p:attrName>style.rotation</p:attrName>
                                        </p:attrNameLst>
                                      </p:cBhvr>
                                      <p:tavLst>
                                        <p:tav tm="0">
                                          <p:val>
                                            <p:fltVal val="360"/>
                                          </p:val>
                                        </p:tav>
                                        <p:tav tm="100000">
                                          <p:val>
                                            <p:fltVal val="0"/>
                                          </p:val>
                                        </p:tav>
                                      </p:tavLst>
                                    </p:anim>
                                    <p:animEffect transition="in" filter="fade">
                                      <p:cBhvr>
                                        <p:cTn id="10" dur="500"/>
                                        <p:tgtEl>
                                          <p:spTgt spid="50995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09955">
                                            <p:txEl>
                                              <p:pRg st="0" end="0"/>
                                            </p:txEl>
                                          </p:spTgt>
                                        </p:tgtEl>
                                        <p:attrNameLst>
                                          <p:attrName>style.visibility</p:attrName>
                                        </p:attrNameLst>
                                      </p:cBhvr>
                                      <p:to>
                                        <p:strVal val="visible"/>
                                      </p:to>
                                    </p:set>
                                    <p:anim calcmode="lin" valueType="num">
                                      <p:cBhvr>
                                        <p:cTn id="15"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50995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509955">
                                            <p:txEl>
                                              <p:pRg st="1" end="1"/>
                                            </p:txEl>
                                          </p:spTgt>
                                        </p:tgtEl>
                                        <p:attrNameLst>
                                          <p:attrName>style.visibility</p:attrName>
                                        </p:attrNameLst>
                                      </p:cBhvr>
                                      <p:to>
                                        <p:strVal val="visible"/>
                                      </p:to>
                                    </p:set>
                                    <p:anim calcmode="lin" valueType="num">
                                      <p:cBhvr>
                                        <p:cTn id="23" dur="500" fill="hold"/>
                                        <p:tgtEl>
                                          <p:spTgt spid="50995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50995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50995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5099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4" grpId="0"/>
      <p:bldP spid="509955" grpId="0" build="p"/>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524D88AE-C53D-4D6F-80C4-2B10F38CEF48}" type="slidenum">
              <a:rPr lang="en-US"/>
              <a:pPr algn="l">
                <a:defRPr/>
              </a:pPr>
              <a:t>71</a:t>
            </a:fld>
            <a:endParaRPr lang="en-US"/>
          </a:p>
        </p:txBody>
      </p:sp>
      <p:sp>
        <p:nvSpPr>
          <p:cNvPr id="1544194" name="Rectangle 2"/>
          <p:cNvSpPr>
            <a:spLocks noGrp="1" noChangeArrowheads="1"/>
          </p:cNvSpPr>
          <p:nvPr>
            <p:ph type="title"/>
          </p:nvPr>
        </p:nvSpPr>
        <p:spPr>
          <a:xfrm>
            <a:off x="635000" y="165100"/>
            <a:ext cx="7772400" cy="762000"/>
          </a:xfrm>
        </p:spPr>
        <p:txBody>
          <a:bodyPr/>
          <a:lstStyle/>
          <a:p>
            <a:pPr eaLnBrk="1" hangingPunct="1"/>
            <a:r>
              <a:rPr lang="en-US" sz="3200" b="1" smtClean="0">
                <a:solidFill>
                  <a:schemeClr val="accent2"/>
                </a:solidFill>
              </a:rPr>
              <a:t>Phương pháp luận xác định định biên</a:t>
            </a:r>
          </a:p>
        </p:txBody>
      </p:sp>
      <p:sp>
        <p:nvSpPr>
          <p:cNvPr id="1544195" name="Rectangle 3"/>
          <p:cNvSpPr>
            <a:spLocks noGrp="1" noChangeArrowheads="1"/>
          </p:cNvSpPr>
          <p:nvPr>
            <p:ph type="body" idx="1"/>
          </p:nvPr>
        </p:nvSpPr>
        <p:spPr>
          <a:xfrm>
            <a:off x="279400" y="1219200"/>
            <a:ext cx="8559800" cy="5360988"/>
          </a:xfrm>
        </p:spPr>
        <p:txBody>
          <a:bodyPr/>
          <a:lstStyle/>
          <a:p>
            <a:pPr marL="609600" indent="-609600" eaLnBrk="1" hangingPunct="1">
              <a:lnSpc>
                <a:spcPct val="90000"/>
              </a:lnSpc>
            </a:pPr>
            <a:r>
              <a:rPr lang="en-US" smtClean="0"/>
              <a:t>Các nhân tố ảnh hưởng:</a:t>
            </a:r>
          </a:p>
          <a:p>
            <a:pPr marL="990600" lvl="1" indent="-533400" eaLnBrk="1" hangingPunct="1">
              <a:lnSpc>
                <a:spcPct val="90000"/>
              </a:lnSpc>
            </a:pPr>
            <a:r>
              <a:rPr lang="en-US" sz="3200" smtClean="0"/>
              <a:t>Quy mô và phạm vi quản lý</a:t>
            </a:r>
          </a:p>
          <a:p>
            <a:pPr marL="990600" lvl="1" indent="-533400" eaLnBrk="1" hangingPunct="1">
              <a:lnSpc>
                <a:spcPct val="90000"/>
              </a:lnSpc>
            </a:pPr>
            <a:r>
              <a:rPr lang="en-US" sz="3200" smtClean="0"/>
              <a:t>Số lượng dân cư, mật độ dân cư, diện tích, đặc điểm địa hình</a:t>
            </a:r>
          </a:p>
          <a:p>
            <a:pPr marL="990600" lvl="1" indent="-533400" eaLnBrk="1" hangingPunct="1">
              <a:lnSpc>
                <a:spcPct val="90000"/>
              </a:lnSpc>
            </a:pPr>
            <a:r>
              <a:rPr lang="en-US" sz="3200" smtClean="0"/>
              <a:t>Trình độ đô thị hóa</a:t>
            </a:r>
          </a:p>
          <a:p>
            <a:pPr marL="990600" lvl="1" indent="-533400" eaLnBrk="1" hangingPunct="1">
              <a:lnSpc>
                <a:spcPct val="90000"/>
              </a:lnSpc>
            </a:pPr>
            <a:r>
              <a:rPr lang="en-US" sz="3200" smtClean="0"/>
              <a:t>Tốc độ phát triển kinh tế-xã hội</a:t>
            </a:r>
          </a:p>
          <a:p>
            <a:pPr marL="990600" lvl="1" indent="-533400" eaLnBrk="1" hangingPunct="1">
              <a:lnSpc>
                <a:spcPct val="90000"/>
              </a:lnSpc>
            </a:pPr>
            <a:r>
              <a:rPr lang="en-US" sz="3200" smtClean="0"/>
              <a:t>Thực trạng hạ tầng cơ sở</a:t>
            </a:r>
          </a:p>
          <a:p>
            <a:pPr marL="990600" lvl="1" indent="-533400" eaLnBrk="1" hangingPunct="1">
              <a:lnSpc>
                <a:spcPct val="90000"/>
              </a:lnSpc>
            </a:pPr>
            <a:r>
              <a:rPr lang="en-US" sz="3200" smtClean="0"/>
              <a:t>Mức độ áp dụng các phương tiện hiện đại</a:t>
            </a:r>
          </a:p>
          <a:p>
            <a:pPr marL="990600" lvl="1" indent="-533400" eaLnBrk="1" hangingPunct="1">
              <a:lnSpc>
                <a:spcPct val="90000"/>
              </a:lnSpc>
            </a:pPr>
            <a:r>
              <a:rPr lang="en-US" sz="320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544194"/>
                                        </p:tgtEl>
                                        <p:attrNameLst>
                                          <p:attrName>style.visibility</p:attrName>
                                        </p:attrNameLst>
                                      </p:cBhvr>
                                      <p:to>
                                        <p:strVal val="visible"/>
                                      </p:to>
                                    </p:set>
                                    <p:anim calcmode="lin" valueType="num">
                                      <p:cBhvr>
                                        <p:cTn id="7" dur="500" fill="hold"/>
                                        <p:tgtEl>
                                          <p:spTgt spid="1544194"/>
                                        </p:tgtEl>
                                        <p:attrNameLst>
                                          <p:attrName>ppt_w</p:attrName>
                                        </p:attrNameLst>
                                      </p:cBhvr>
                                      <p:tavLst>
                                        <p:tav tm="0">
                                          <p:val>
                                            <p:fltVal val="0"/>
                                          </p:val>
                                        </p:tav>
                                        <p:tav tm="100000">
                                          <p:val>
                                            <p:strVal val="#ppt_w"/>
                                          </p:val>
                                        </p:tav>
                                      </p:tavLst>
                                    </p:anim>
                                    <p:anim calcmode="lin" valueType="num">
                                      <p:cBhvr>
                                        <p:cTn id="8" dur="500" fill="hold"/>
                                        <p:tgtEl>
                                          <p:spTgt spid="1544194"/>
                                        </p:tgtEl>
                                        <p:attrNameLst>
                                          <p:attrName>ppt_h</p:attrName>
                                        </p:attrNameLst>
                                      </p:cBhvr>
                                      <p:tavLst>
                                        <p:tav tm="0">
                                          <p:val>
                                            <p:fltVal val="0"/>
                                          </p:val>
                                        </p:tav>
                                        <p:tav tm="100000">
                                          <p:val>
                                            <p:strVal val="#ppt_h"/>
                                          </p:val>
                                        </p:tav>
                                      </p:tavLst>
                                    </p:anim>
                                    <p:anim calcmode="lin" valueType="num">
                                      <p:cBhvr>
                                        <p:cTn id="9" dur="500" fill="hold"/>
                                        <p:tgtEl>
                                          <p:spTgt spid="1544194"/>
                                        </p:tgtEl>
                                        <p:attrNameLst>
                                          <p:attrName>style.rotation</p:attrName>
                                        </p:attrNameLst>
                                      </p:cBhvr>
                                      <p:tavLst>
                                        <p:tav tm="0">
                                          <p:val>
                                            <p:fltVal val="360"/>
                                          </p:val>
                                        </p:tav>
                                        <p:tav tm="100000">
                                          <p:val>
                                            <p:fltVal val="0"/>
                                          </p:val>
                                        </p:tav>
                                      </p:tavLst>
                                    </p:anim>
                                    <p:animEffect transition="in" filter="fade">
                                      <p:cBhvr>
                                        <p:cTn id="10" dur="500"/>
                                        <p:tgtEl>
                                          <p:spTgt spid="154419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544195">
                                            <p:txEl>
                                              <p:pRg st="0" end="0"/>
                                            </p:txEl>
                                          </p:spTgt>
                                        </p:tgtEl>
                                        <p:attrNameLst>
                                          <p:attrName>style.visibility</p:attrName>
                                        </p:attrNameLst>
                                      </p:cBhvr>
                                      <p:to>
                                        <p:strVal val="visible"/>
                                      </p:to>
                                    </p:set>
                                    <p:anim calcmode="lin" valueType="num">
                                      <p:cBhvr>
                                        <p:cTn id="15" dur="500" fill="hold"/>
                                        <p:tgtEl>
                                          <p:spTgt spid="154419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54419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54419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544195">
                                            <p:txEl>
                                              <p:pRg st="0" end="0"/>
                                            </p:txEl>
                                          </p:spTgt>
                                        </p:tgtEl>
                                      </p:cBhvr>
                                    </p:animEffect>
                                  </p:childTnLst>
                                </p:cTn>
                              </p:par>
                              <p:par>
                                <p:cTn id="19" presetID="49" presetClass="entr" presetSubtype="0" decel="100000" fill="hold" grpId="0" nodeType="withEffect">
                                  <p:stCondLst>
                                    <p:cond delay="0"/>
                                  </p:stCondLst>
                                  <p:iterate type="lt">
                                    <p:tmPct val="10000"/>
                                  </p:iterate>
                                  <p:childTnLst>
                                    <p:set>
                                      <p:cBhvr>
                                        <p:cTn id="20" dur="1" fill="hold">
                                          <p:stCondLst>
                                            <p:cond delay="0"/>
                                          </p:stCondLst>
                                        </p:cTn>
                                        <p:tgtEl>
                                          <p:spTgt spid="1544195">
                                            <p:txEl>
                                              <p:pRg st="1" end="1"/>
                                            </p:txEl>
                                          </p:spTgt>
                                        </p:tgtEl>
                                        <p:attrNameLst>
                                          <p:attrName>style.visibility</p:attrName>
                                        </p:attrNameLst>
                                      </p:cBhvr>
                                      <p:to>
                                        <p:strVal val="visible"/>
                                      </p:to>
                                    </p:set>
                                    <p:anim calcmode="lin" valueType="num">
                                      <p:cBhvr>
                                        <p:cTn id="21" dur="500" fill="hold"/>
                                        <p:tgtEl>
                                          <p:spTgt spid="154419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1544195">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1544195">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1544195">
                                            <p:txEl>
                                              <p:pRg st="1" end="1"/>
                                            </p:txEl>
                                          </p:spTgt>
                                        </p:tgtEl>
                                      </p:cBhvr>
                                    </p:animEffect>
                                  </p:childTnLst>
                                </p:cTn>
                              </p:par>
                              <p:par>
                                <p:cTn id="25" presetID="49" presetClass="entr" presetSubtype="0" decel="100000" fill="hold" grpId="0" nodeType="withEffect">
                                  <p:stCondLst>
                                    <p:cond delay="0"/>
                                  </p:stCondLst>
                                  <p:iterate type="lt">
                                    <p:tmPct val="10000"/>
                                  </p:iterate>
                                  <p:childTnLst>
                                    <p:set>
                                      <p:cBhvr>
                                        <p:cTn id="26" dur="1" fill="hold">
                                          <p:stCondLst>
                                            <p:cond delay="0"/>
                                          </p:stCondLst>
                                        </p:cTn>
                                        <p:tgtEl>
                                          <p:spTgt spid="1544195">
                                            <p:txEl>
                                              <p:pRg st="2" end="2"/>
                                            </p:txEl>
                                          </p:spTgt>
                                        </p:tgtEl>
                                        <p:attrNameLst>
                                          <p:attrName>style.visibility</p:attrName>
                                        </p:attrNameLst>
                                      </p:cBhvr>
                                      <p:to>
                                        <p:strVal val="visible"/>
                                      </p:to>
                                    </p:set>
                                    <p:anim calcmode="lin" valueType="num">
                                      <p:cBhvr>
                                        <p:cTn id="27" dur="500" fill="hold"/>
                                        <p:tgtEl>
                                          <p:spTgt spid="1544195">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1544195">
                                            <p:txEl>
                                              <p:pRg st="2" end="2"/>
                                            </p:txEl>
                                          </p:spTgt>
                                        </p:tgtEl>
                                        <p:attrNameLst>
                                          <p:attrName>ppt_h</p:attrName>
                                        </p:attrNameLst>
                                      </p:cBhvr>
                                      <p:tavLst>
                                        <p:tav tm="0">
                                          <p:val>
                                            <p:fltVal val="0"/>
                                          </p:val>
                                        </p:tav>
                                        <p:tav tm="100000">
                                          <p:val>
                                            <p:strVal val="#ppt_h"/>
                                          </p:val>
                                        </p:tav>
                                      </p:tavLst>
                                    </p:anim>
                                    <p:anim calcmode="lin" valueType="num">
                                      <p:cBhvr>
                                        <p:cTn id="29" dur="500" fill="hold"/>
                                        <p:tgtEl>
                                          <p:spTgt spid="1544195">
                                            <p:txEl>
                                              <p:pRg st="2" end="2"/>
                                            </p:txEl>
                                          </p:spTgt>
                                        </p:tgtEl>
                                        <p:attrNameLst>
                                          <p:attrName>style.rotation</p:attrName>
                                        </p:attrNameLst>
                                      </p:cBhvr>
                                      <p:tavLst>
                                        <p:tav tm="0">
                                          <p:val>
                                            <p:fltVal val="360"/>
                                          </p:val>
                                        </p:tav>
                                        <p:tav tm="100000">
                                          <p:val>
                                            <p:fltVal val="0"/>
                                          </p:val>
                                        </p:tav>
                                      </p:tavLst>
                                    </p:anim>
                                    <p:animEffect transition="in" filter="fade">
                                      <p:cBhvr>
                                        <p:cTn id="30" dur="500"/>
                                        <p:tgtEl>
                                          <p:spTgt spid="1544195">
                                            <p:txEl>
                                              <p:pRg st="2" end="2"/>
                                            </p:txEl>
                                          </p:spTgt>
                                        </p:tgtEl>
                                      </p:cBhvr>
                                    </p:animEffect>
                                  </p:childTnLst>
                                </p:cTn>
                              </p:par>
                              <p:par>
                                <p:cTn id="31" presetID="49" presetClass="entr" presetSubtype="0" decel="100000" fill="hold" grpId="0" nodeType="withEffect">
                                  <p:stCondLst>
                                    <p:cond delay="0"/>
                                  </p:stCondLst>
                                  <p:iterate type="lt">
                                    <p:tmPct val="10000"/>
                                  </p:iterate>
                                  <p:childTnLst>
                                    <p:set>
                                      <p:cBhvr>
                                        <p:cTn id="32" dur="1" fill="hold">
                                          <p:stCondLst>
                                            <p:cond delay="0"/>
                                          </p:stCondLst>
                                        </p:cTn>
                                        <p:tgtEl>
                                          <p:spTgt spid="1544195">
                                            <p:txEl>
                                              <p:pRg st="3" end="3"/>
                                            </p:txEl>
                                          </p:spTgt>
                                        </p:tgtEl>
                                        <p:attrNameLst>
                                          <p:attrName>style.visibility</p:attrName>
                                        </p:attrNameLst>
                                      </p:cBhvr>
                                      <p:to>
                                        <p:strVal val="visible"/>
                                      </p:to>
                                    </p:set>
                                    <p:anim calcmode="lin" valueType="num">
                                      <p:cBhvr>
                                        <p:cTn id="33" dur="500" fill="hold"/>
                                        <p:tgtEl>
                                          <p:spTgt spid="154419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544195">
                                            <p:txEl>
                                              <p:pRg st="3" end="3"/>
                                            </p:txEl>
                                          </p:spTgt>
                                        </p:tgtEl>
                                        <p:attrNameLst>
                                          <p:attrName>ppt_h</p:attrName>
                                        </p:attrNameLst>
                                      </p:cBhvr>
                                      <p:tavLst>
                                        <p:tav tm="0">
                                          <p:val>
                                            <p:fltVal val="0"/>
                                          </p:val>
                                        </p:tav>
                                        <p:tav tm="100000">
                                          <p:val>
                                            <p:strVal val="#ppt_h"/>
                                          </p:val>
                                        </p:tav>
                                      </p:tavLst>
                                    </p:anim>
                                    <p:anim calcmode="lin" valueType="num">
                                      <p:cBhvr>
                                        <p:cTn id="35" dur="500" fill="hold"/>
                                        <p:tgtEl>
                                          <p:spTgt spid="1544195">
                                            <p:txEl>
                                              <p:pRg st="3" end="3"/>
                                            </p:txEl>
                                          </p:spTgt>
                                        </p:tgtEl>
                                        <p:attrNameLst>
                                          <p:attrName>style.rotation</p:attrName>
                                        </p:attrNameLst>
                                      </p:cBhvr>
                                      <p:tavLst>
                                        <p:tav tm="0">
                                          <p:val>
                                            <p:fltVal val="360"/>
                                          </p:val>
                                        </p:tav>
                                        <p:tav tm="100000">
                                          <p:val>
                                            <p:fltVal val="0"/>
                                          </p:val>
                                        </p:tav>
                                      </p:tavLst>
                                    </p:anim>
                                    <p:animEffect transition="in" filter="fade">
                                      <p:cBhvr>
                                        <p:cTn id="36" dur="500"/>
                                        <p:tgtEl>
                                          <p:spTgt spid="1544195">
                                            <p:txEl>
                                              <p:pRg st="3" end="3"/>
                                            </p:txEl>
                                          </p:spTgt>
                                        </p:tgtEl>
                                      </p:cBhvr>
                                    </p:animEffect>
                                  </p:childTnLst>
                                </p:cTn>
                              </p:par>
                              <p:par>
                                <p:cTn id="37" presetID="49" presetClass="entr" presetSubtype="0" decel="100000" fill="hold" grpId="0" nodeType="withEffect">
                                  <p:stCondLst>
                                    <p:cond delay="0"/>
                                  </p:stCondLst>
                                  <p:iterate type="lt">
                                    <p:tmPct val="10000"/>
                                  </p:iterate>
                                  <p:childTnLst>
                                    <p:set>
                                      <p:cBhvr>
                                        <p:cTn id="38" dur="1" fill="hold">
                                          <p:stCondLst>
                                            <p:cond delay="0"/>
                                          </p:stCondLst>
                                        </p:cTn>
                                        <p:tgtEl>
                                          <p:spTgt spid="1544195">
                                            <p:txEl>
                                              <p:pRg st="4" end="4"/>
                                            </p:txEl>
                                          </p:spTgt>
                                        </p:tgtEl>
                                        <p:attrNameLst>
                                          <p:attrName>style.visibility</p:attrName>
                                        </p:attrNameLst>
                                      </p:cBhvr>
                                      <p:to>
                                        <p:strVal val="visible"/>
                                      </p:to>
                                    </p:set>
                                    <p:anim calcmode="lin" valueType="num">
                                      <p:cBhvr>
                                        <p:cTn id="39" dur="500" fill="hold"/>
                                        <p:tgtEl>
                                          <p:spTgt spid="1544195">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1544195">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1544195">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1544195">
                                            <p:txEl>
                                              <p:pRg st="4" end="4"/>
                                            </p:txEl>
                                          </p:spTgt>
                                        </p:tgtEl>
                                      </p:cBhvr>
                                    </p:animEffect>
                                  </p:childTnLst>
                                </p:cTn>
                              </p:par>
                              <p:par>
                                <p:cTn id="43" presetID="49" presetClass="entr" presetSubtype="0" decel="100000" fill="hold" grpId="0" nodeType="withEffect">
                                  <p:stCondLst>
                                    <p:cond delay="0"/>
                                  </p:stCondLst>
                                  <p:iterate type="lt">
                                    <p:tmPct val="10000"/>
                                  </p:iterate>
                                  <p:childTnLst>
                                    <p:set>
                                      <p:cBhvr>
                                        <p:cTn id="44" dur="1" fill="hold">
                                          <p:stCondLst>
                                            <p:cond delay="0"/>
                                          </p:stCondLst>
                                        </p:cTn>
                                        <p:tgtEl>
                                          <p:spTgt spid="1544195">
                                            <p:txEl>
                                              <p:pRg st="5" end="5"/>
                                            </p:txEl>
                                          </p:spTgt>
                                        </p:tgtEl>
                                        <p:attrNameLst>
                                          <p:attrName>style.visibility</p:attrName>
                                        </p:attrNameLst>
                                      </p:cBhvr>
                                      <p:to>
                                        <p:strVal val="visible"/>
                                      </p:to>
                                    </p:set>
                                    <p:anim calcmode="lin" valueType="num">
                                      <p:cBhvr>
                                        <p:cTn id="45" dur="500" fill="hold"/>
                                        <p:tgtEl>
                                          <p:spTgt spid="1544195">
                                            <p:txEl>
                                              <p:pRg st="5" end="5"/>
                                            </p:txEl>
                                          </p:spTgt>
                                        </p:tgtEl>
                                        <p:attrNameLst>
                                          <p:attrName>ppt_w</p:attrName>
                                        </p:attrNameLst>
                                      </p:cBhvr>
                                      <p:tavLst>
                                        <p:tav tm="0">
                                          <p:val>
                                            <p:fltVal val="0"/>
                                          </p:val>
                                        </p:tav>
                                        <p:tav tm="100000">
                                          <p:val>
                                            <p:strVal val="#ppt_w"/>
                                          </p:val>
                                        </p:tav>
                                      </p:tavLst>
                                    </p:anim>
                                    <p:anim calcmode="lin" valueType="num">
                                      <p:cBhvr>
                                        <p:cTn id="46" dur="500" fill="hold"/>
                                        <p:tgtEl>
                                          <p:spTgt spid="1544195">
                                            <p:txEl>
                                              <p:pRg st="5" end="5"/>
                                            </p:txEl>
                                          </p:spTgt>
                                        </p:tgtEl>
                                        <p:attrNameLst>
                                          <p:attrName>ppt_h</p:attrName>
                                        </p:attrNameLst>
                                      </p:cBhvr>
                                      <p:tavLst>
                                        <p:tav tm="0">
                                          <p:val>
                                            <p:fltVal val="0"/>
                                          </p:val>
                                        </p:tav>
                                        <p:tav tm="100000">
                                          <p:val>
                                            <p:strVal val="#ppt_h"/>
                                          </p:val>
                                        </p:tav>
                                      </p:tavLst>
                                    </p:anim>
                                    <p:anim calcmode="lin" valueType="num">
                                      <p:cBhvr>
                                        <p:cTn id="47" dur="500" fill="hold"/>
                                        <p:tgtEl>
                                          <p:spTgt spid="1544195">
                                            <p:txEl>
                                              <p:pRg st="5" end="5"/>
                                            </p:txEl>
                                          </p:spTgt>
                                        </p:tgtEl>
                                        <p:attrNameLst>
                                          <p:attrName>style.rotation</p:attrName>
                                        </p:attrNameLst>
                                      </p:cBhvr>
                                      <p:tavLst>
                                        <p:tav tm="0">
                                          <p:val>
                                            <p:fltVal val="360"/>
                                          </p:val>
                                        </p:tav>
                                        <p:tav tm="100000">
                                          <p:val>
                                            <p:fltVal val="0"/>
                                          </p:val>
                                        </p:tav>
                                      </p:tavLst>
                                    </p:anim>
                                    <p:animEffect transition="in" filter="fade">
                                      <p:cBhvr>
                                        <p:cTn id="48" dur="500"/>
                                        <p:tgtEl>
                                          <p:spTgt spid="1544195">
                                            <p:txEl>
                                              <p:pRg st="5" end="5"/>
                                            </p:txEl>
                                          </p:spTgt>
                                        </p:tgtEl>
                                      </p:cBhvr>
                                    </p:animEffect>
                                  </p:childTnLst>
                                </p:cTn>
                              </p:par>
                              <p:par>
                                <p:cTn id="49" presetID="49" presetClass="entr" presetSubtype="0" decel="100000" fill="hold" grpId="0" nodeType="withEffect">
                                  <p:stCondLst>
                                    <p:cond delay="0"/>
                                  </p:stCondLst>
                                  <p:iterate type="lt">
                                    <p:tmPct val="10000"/>
                                  </p:iterate>
                                  <p:childTnLst>
                                    <p:set>
                                      <p:cBhvr>
                                        <p:cTn id="50" dur="1" fill="hold">
                                          <p:stCondLst>
                                            <p:cond delay="0"/>
                                          </p:stCondLst>
                                        </p:cTn>
                                        <p:tgtEl>
                                          <p:spTgt spid="1544195">
                                            <p:txEl>
                                              <p:pRg st="6" end="6"/>
                                            </p:txEl>
                                          </p:spTgt>
                                        </p:tgtEl>
                                        <p:attrNameLst>
                                          <p:attrName>style.visibility</p:attrName>
                                        </p:attrNameLst>
                                      </p:cBhvr>
                                      <p:to>
                                        <p:strVal val="visible"/>
                                      </p:to>
                                    </p:set>
                                    <p:anim calcmode="lin" valueType="num">
                                      <p:cBhvr>
                                        <p:cTn id="51" dur="500" fill="hold"/>
                                        <p:tgtEl>
                                          <p:spTgt spid="1544195">
                                            <p:txEl>
                                              <p:pRg st="6" end="6"/>
                                            </p:txEl>
                                          </p:spTgt>
                                        </p:tgtEl>
                                        <p:attrNameLst>
                                          <p:attrName>ppt_w</p:attrName>
                                        </p:attrNameLst>
                                      </p:cBhvr>
                                      <p:tavLst>
                                        <p:tav tm="0">
                                          <p:val>
                                            <p:fltVal val="0"/>
                                          </p:val>
                                        </p:tav>
                                        <p:tav tm="100000">
                                          <p:val>
                                            <p:strVal val="#ppt_w"/>
                                          </p:val>
                                        </p:tav>
                                      </p:tavLst>
                                    </p:anim>
                                    <p:anim calcmode="lin" valueType="num">
                                      <p:cBhvr>
                                        <p:cTn id="52" dur="500" fill="hold"/>
                                        <p:tgtEl>
                                          <p:spTgt spid="1544195">
                                            <p:txEl>
                                              <p:pRg st="6" end="6"/>
                                            </p:txEl>
                                          </p:spTgt>
                                        </p:tgtEl>
                                        <p:attrNameLst>
                                          <p:attrName>ppt_h</p:attrName>
                                        </p:attrNameLst>
                                      </p:cBhvr>
                                      <p:tavLst>
                                        <p:tav tm="0">
                                          <p:val>
                                            <p:fltVal val="0"/>
                                          </p:val>
                                        </p:tav>
                                        <p:tav tm="100000">
                                          <p:val>
                                            <p:strVal val="#ppt_h"/>
                                          </p:val>
                                        </p:tav>
                                      </p:tavLst>
                                    </p:anim>
                                    <p:anim calcmode="lin" valueType="num">
                                      <p:cBhvr>
                                        <p:cTn id="53" dur="500" fill="hold"/>
                                        <p:tgtEl>
                                          <p:spTgt spid="1544195">
                                            <p:txEl>
                                              <p:pRg st="6" end="6"/>
                                            </p:txEl>
                                          </p:spTgt>
                                        </p:tgtEl>
                                        <p:attrNameLst>
                                          <p:attrName>style.rotation</p:attrName>
                                        </p:attrNameLst>
                                      </p:cBhvr>
                                      <p:tavLst>
                                        <p:tav tm="0">
                                          <p:val>
                                            <p:fltVal val="360"/>
                                          </p:val>
                                        </p:tav>
                                        <p:tav tm="100000">
                                          <p:val>
                                            <p:fltVal val="0"/>
                                          </p:val>
                                        </p:tav>
                                      </p:tavLst>
                                    </p:anim>
                                    <p:animEffect transition="in" filter="fade">
                                      <p:cBhvr>
                                        <p:cTn id="54" dur="500"/>
                                        <p:tgtEl>
                                          <p:spTgt spid="1544195">
                                            <p:txEl>
                                              <p:pRg st="6" end="6"/>
                                            </p:txEl>
                                          </p:spTgt>
                                        </p:tgtEl>
                                      </p:cBhvr>
                                    </p:animEffect>
                                  </p:childTnLst>
                                </p:cTn>
                              </p:par>
                              <p:par>
                                <p:cTn id="55" presetID="49" presetClass="entr" presetSubtype="0" decel="100000" fill="hold" grpId="0" nodeType="withEffect">
                                  <p:stCondLst>
                                    <p:cond delay="0"/>
                                  </p:stCondLst>
                                  <p:iterate type="lt">
                                    <p:tmPct val="10000"/>
                                  </p:iterate>
                                  <p:childTnLst>
                                    <p:set>
                                      <p:cBhvr>
                                        <p:cTn id="56" dur="1" fill="hold">
                                          <p:stCondLst>
                                            <p:cond delay="0"/>
                                          </p:stCondLst>
                                        </p:cTn>
                                        <p:tgtEl>
                                          <p:spTgt spid="1544195">
                                            <p:txEl>
                                              <p:pRg st="7" end="7"/>
                                            </p:txEl>
                                          </p:spTgt>
                                        </p:tgtEl>
                                        <p:attrNameLst>
                                          <p:attrName>style.visibility</p:attrName>
                                        </p:attrNameLst>
                                      </p:cBhvr>
                                      <p:to>
                                        <p:strVal val="visible"/>
                                      </p:to>
                                    </p:set>
                                    <p:anim calcmode="lin" valueType="num">
                                      <p:cBhvr>
                                        <p:cTn id="57" dur="500" fill="hold"/>
                                        <p:tgtEl>
                                          <p:spTgt spid="1544195">
                                            <p:txEl>
                                              <p:pRg st="7" end="7"/>
                                            </p:txEl>
                                          </p:spTgt>
                                        </p:tgtEl>
                                        <p:attrNameLst>
                                          <p:attrName>ppt_w</p:attrName>
                                        </p:attrNameLst>
                                      </p:cBhvr>
                                      <p:tavLst>
                                        <p:tav tm="0">
                                          <p:val>
                                            <p:fltVal val="0"/>
                                          </p:val>
                                        </p:tav>
                                        <p:tav tm="100000">
                                          <p:val>
                                            <p:strVal val="#ppt_w"/>
                                          </p:val>
                                        </p:tav>
                                      </p:tavLst>
                                    </p:anim>
                                    <p:anim calcmode="lin" valueType="num">
                                      <p:cBhvr>
                                        <p:cTn id="58" dur="500" fill="hold"/>
                                        <p:tgtEl>
                                          <p:spTgt spid="1544195">
                                            <p:txEl>
                                              <p:pRg st="7" end="7"/>
                                            </p:txEl>
                                          </p:spTgt>
                                        </p:tgtEl>
                                        <p:attrNameLst>
                                          <p:attrName>ppt_h</p:attrName>
                                        </p:attrNameLst>
                                      </p:cBhvr>
                                      <p:tavLst>
                                        <p:tav tm="0">
                                          <p:val>
                                            <p:fltVal val="0"/>
                                          </p:val>
                                        </p:tav>
                                        <p:tav tm="100000">
                                          <p:val>
                                            <p:strVal val="#ppt_h"/>
                                          </p:val>
                                        </p:tav>
                                      </p:tavLst>
                                    </p:anim>
                                    <p:anim calcmode="lin" valueType="num">
                                      <p:cBhvr>
                                        <p:cTn id="59" dur="500" fill="hold"/>
                                        <p:tgtEl>
                                          <p:spTgt spid="1544195">
                                            <p:txEl>
                                              <p:pRg st="7" end="7"/>
                                            </p:txEl>
                                          </p:spTgt>
                                        </p:tgtEl>
                                        <p:attrNameLst>
                                          <p:attrName>style.rotation</p:attrName>
                                        </p:attrNameLst>
                                      </p:cBhvr>
                                      <p:tavLst>
                                        <p:tav tm="0">
                                          <p:val>
                                            <p:fltVal val="360"/>
                                          </p:val>
                                        </p:tav>
                                        <p:tav tm="100000">
                                          <p:val>
                                            <p:fltVal val="0"/>
                                          </p:val>
                                        </p:tav>
                                      </p:tavLst>
                                    </p:anim>
                                    <p:animEffect transition="in" filter="fade">
                                      <p:cBhvr>
                                        <p:cTn id="60" dur="500"/>
                                        <p:tgtEl>
                                          <p:spTgt spid="15441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4194" grpId="0"/>
      <p:bldP spid="1544195" grpId="0" build="p"/>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35A3E86B-C889-4E27-8D8A-377891909A22}" type="slidenum">
              <a:rPr lang="en-US"/>
              <a:pPr algn="l">
                <a:defRPr/>
              </a:pPr>
              <a:t>72</a:t>
            </a:fld>
            <a:endParaRPr lang="en-US"/>
          </a:p>
        </p:txBody>
      </p:sp>
      <p:sp>
        <p:nvSpPr>
          <p:cNvPr id="509954" name="Rectangle 2"/>
          <p:cNvSpPr>
            <a:spLocks noGrp="1" noChangeArrowheads="1"/>
          </p:cNvSpPr>
          <p:nvPr>
            <p:ph type="title"/>
          </p:nvPr>
        </p:nvSpPr>
        <p:spPr>
          <a:xfrm>
            <a:off x="327025" y="234950"/>
            <a:ext cx="8435975" cy="1212850"/>
          </a:xfrm>
        </p:spPr>
        <p:txBody>
          <a:bodyPr rtlCol="0">
            <a:normAutofit fontScale="90000"/>
          </a:bodyPr>
          <a:lstStyle/>
          <a:p>
            <a:pPr eaLnBrk="1" fontAlgn="auto" hangingPunct="1">
              <a:spcAft>
                <a:spcPts val="0"/>
              </a:spcAft>
              <a:defRPr/>
            </a:pPr>
            <a:r>
              <a:rPr lang="en-US" sz="4000" b="1" dirty="0" smtClean="0"/>
              <a:t>3.2. </a:t>
            </a:r>
            <a:r>
              <a:rPr lang="en-US" sz="4000" b="1" dirty="0" err="1" smtClean="0"/>
              <a:t>Một</a:t>
            </a:r>
            <a:r>
              <a:rPr lang="en-US" sz="4000" b="1" dirty="0" smtClean="0"/>
              <a:t> </a:t>
            </a:r>
            <a:r>
              <a:rPr lang="en-US" sz="4000" b="1" dirty="0" err="1" smtClean="0"/>
              <a:t>số</a:t>
            </a:r>
            <a:r>
              <a:rPr lang="en-US" sz="4000" b="1" dirty="0" smtClean="0"/>
              <a:t> </a:t>
            </a:r>
            <a:r>
              <a:rPr lang="en-US" sz="4000" b="1" dirty="0" err="1" smtClean="0"/>
              <a:t>phương</a:t>
            </a:r>
            <a:r>
              <a:rPr lang="en-US" sz="4000" b="1" dirty="0" smtClean="0"/>
              <a:t> </a:t>
            </a:r>
            <a:r>
              <a:rPr lang="en-US" sz="4000" b="1" dirty="0" err="1" smtClean="0"/>
              <a:t>pháp</a:t>
            </a:r>
            <a:r>
              <a:rPr lang="en-US" sz="4000" b="1" dirty="0" smtClean="0"/>
              <a:t> </a:t>
            </a:r>
            <a:r>
              <a:rPr lang="en-US" sz="4000" b="1" dirty="0" err="1" smtClean="0"/>
              <a:t>áp</a:t>
            </a:r>
            <a:r>
              <a:rPr lang="en-US" sz="4000" b="1" dirty="0" smtClean="0"/>
              <a:t> </a:t>
            </a:r>
            <a:r>
              <a:rPr lang="en-US" sz="4000" b="1" dirty="0" err="1" smtClean="0"/>
              <a:t>dụng</a:t>
            </a:r>
            <a:r>
              <a:rPr lang="en-US" sz="4000" b="1" dirty="0" smtClean="0"/>
              <a:t> </a:t>
            </a:r>
            <a:r>
              <a:rPr lang="en-US" sz="4000" b="1" dirty="0" err="1" smtClean="0"/>
              <a:t>xác</a:t>
            </a:r>
            <a:r>
              <a:rPr lang="en-US" sz="4000" b="1" dirty="0" smtClean="0"/>
              <a:t> </a:t>
            </a:r>
            <a:r>
              <a:rPr lang="en-US" sz="4000" b="1" dirty="0" err="1" smtClean="0"/>
              <a:t>định</a:t>
            </a:r>
            <a:r>
              <a:rPr lang="en-US" sz="4000" b="1" dirty="0" smtClean="0"/>
              <a:t> </a:t>
            </a:r>
            <a:r>
              <a:rPr lang="en-US" sz="4000" b="1" dirty="0" err="1" smtClean="0"/>
              <a:t>định</a:t>
            </a:r>
            <a:r>
              <a:rPr lang="en-US" sz="4000" b="1" dirty="0" smtClean="0"/>
              <a:t> </a:t>
            </a:r>
            <a:r>
              <a:rPr lang="en-US" sz="4000" b="1" dirty="0" err="1" smtClean="0"/>
              <a:t>biên</a:t>
            </a:r>
            <a:endParaRPr lang="en-US" sz="4000" dirty="0" smtClean="0"/>
          </a:p>
        </p:txBody>
      </p:sp>
      <p:sp>
        <p:nvSpPr>
          <p:cNvPr id="509955" name="Rectangle 3"/>
          <p:cNvSpPr>
            <a:spLocks noGrp="1" noChangeArrowheads="1"/>
          </p:cNvSpPr>
          <p:nvPr>
            <p:ph type="body" idx="1"/>
          </p:nvPr>
        </p:nvSpPr>
        <p:spPr>
          <a:xfrm>
            <a:off x="355600" y="2057400"/>
            <a:ext cx="8623300" cy="4419600"/>
          </a:xfrm>
        </p:spPr>
        <p:txBody>
          <a:bodyPr/>
          <a:lstStyle/>
          <a:p>
            <a:pPr eaLnBrk="1" hangingPunct="1">
              <a:buFont typeface="Wingdings" pitchFamily="2" charset="2"/>
              <a:buChar char="v"/>
            </a:pPr>
            <a:r>
              <a:rPr lang="en-US" sz="3600" b="1" smtClean="0"/>
              <a:t>Phương pháp phân tích;</a:t>
            </a:r>
          </a:p>
          <a:p>
            <a:pPr eaLnBrk="1" hangingPunct="1">
              <a:buFont typeface="Wingdings" pitchFamily="2" charset="2"/>
              <a:buChar char="v"/>
            </a:pPr>
            <a:r>
              <a:rPr lang="en-US" sz="3600" b="1" smtClean="0"/>
              <a:t>Phương pháp thống kê;</a:t>
            </a:r>
          </a:p>
          <a:p>
            <a:pPr eaLnBrk="1" hangingPunct="1">
              <a:buFont typeface="Wingdings" pitchFamily="2" charset="2"/>
              <a:buChar char="v"/>
            </a:pPr>
            <a:r>
              <a:rPr lang="en-US" sz="3600" b="1" smtClean="0"/>
              <a:t>Phương pháp so sánh;</a:t>
            </a:r>
          </a:p>
          <a:p>
            <a:pPr eaLnBrk="1" hangingPunct="1">
              <a:buFont typeface="Wingdings" pitchFamily="2" charset="2"/>
              <a:buChar char="v"/>
            </a:pPr>
            <a:r>
              <a:rPr lang="en-US" sz="3600" b="1" smtClean="0"/>
              <a:t>Phương pháp biểu đồ hóa;</a:t>
            </a:r>
          </a:p>
          <a:p>
            <a:pPr eaLnBrk="1" hangingPunct="1">
              <a:buFont typeface="Wingdings" pitchFamily="2" charset="2"/>
              <a:buChar char="v"/>
            </a:pPr>
            <a:r>
              <a:rPr lang="en-US" sz="3600" b="1" smtClean="0"/>
              <a:t>Phương pháp thực nghiệm. </a:t>
            </a:r>
            <a:endParaRPr lang="en-US" sz="3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09954"/>
                                        </p:tgtEl>
                                        <p:attrNameLst>
                                          <p:attrName>style.visibility</p:attrName>
                                        </p:attrNameLst>
                                      </p:cBhvr>
                                      <p:to>
                                        <p:strVal val="visible"/>
                                      </p:to>
                                    </p:set>
                                    <p:anim calcmode="lin" valueType="num">
                                      <p:cBhvr>
                                        <p:cTn id="7" dur="500" fill="hold"/>
                                        <p:tgtEl>
                                          <p:spTgt spid="509954"/>
                                        </p:tgtEl>
                                        <p:attrNameLst>
                                          <p:attrName>ppt_w</p:attrName>
                                        </p:attrNameLst>
                                      </p:cBhvr>
                                      <p:tavLst>
                                        <p:tav tm="0">
                                          <p:val>
                                            <p:fltVal val="0"/>
                                          </p:val>
                                        </p:tav>
                                        <p:tav tm="100000">
                                          <p:val>
                                            <p:strVal val="#ppt_w"/>
                                          </p:val>
                                        </p:tav>
                                      </p:tavLst>
                                    </p:anim>
                                    <p:anim calcmode="lin" valueType="num">
                                      <p:cBhvr>
                                        <p:cTn id="8" dur="500" fill="hold"/>
                                        <p:tgtEl>
                                          <p:spTgt spid="509954"/>
                                        </p:tgtEl>
                                        <p:attrNameLst>
                                          <p:attrName>ppt_h</p:attrName>
                                        </p:attrNameLst>
                                      </p:cBhvr>
                                      <p:tavLst>
                                        <p:tav tm="0">
                                          <p:val>
                                            <p:fltVal val="0"/>
                                          </p:val>
                                        </p:tav>
                                        <p:tav tm="100000">
                                          <p:val>
                                            <p:strVal val="#ppt_h"/>
                                          </p:val>
                                        </p:tav>
                                      </p:tavLst>
                                    </p:anim>
                                    <p:anim calcmode="lin" valueType="num">
                                      <p:cBhvr>
                                        <p:cTn id="9" dur="500" fill="hold"/>
                                        <p:tgtEl>
                                          <p:spTgt spid="509954"/>
                                        </p:tgtEl>
                                        <p:attrNameLst>
                                          <p:attrName>style.rotation</p:attrName>
                                        </p:attrNameLst>
                                      </p:cBhvr>
                                      <p:tavLst>
                                        <p:tav tm="0">
                                          <p:val>
                                            <p:fltVal val="360"/>
                                          </p:val>
                                        </p:tav>
                                        <p:tav tm="100000">
                                          <p:val>
                                            <p:fltVal val="0"/>
                                          </p:val>
                                        </p:tav>
                                      </p:tavLst>
                                    </p:anim>
                                    <p:animEffect transition="in" filter="fade">
                                      <p:cBhvr>
                                        <p:cTn id="10" dur="500"/>
                                        <p:tgtEl>
                                          <p:spTgt spid="50995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09955">
                                            <p:txEl>
                                              <p:pRg st="0" end="0"/>
                                            </p:txEl>
                                          </p:spTgt>
                                        </p:tgtEl>
                                        <p:attrNameLst>
                                          <p:attrName>style.visibility</p:attrName>
                                        </p:attrNameLst>
                                      </p:cBhvr>
                                      <p:to>
                                        <p:strVal val="visible"/>
                                      </p:to>
                                    </p:set>
                                    <p:anim calcmode="lin" valueType="num">
                                      <p:cBhvr>
                                        <p:cTn id="15"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50995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509955">
                                            <p:txEl>
                                              <p:pRg st="1" end="1"/>
                                            </p:txEl>
                                          </p:spTgt>
                                        </p:tgtEl>
                                        <p:attrNameLst>
                                          <p:attrName>style.visibility</p:attrName>
                                        </p:attrNameLst>
                                      </p:cBhvr>
                                      <p:to>
                                        <p:strVal val="visible"/>
                                      </p:to>
                                    </p:set>
                                    <p:anim calcmode="lin" valueType="num">
                                      <p:cBhvr>
                                        <p:cTn id="23" dur="500" fill="hold"/>
                                        <p:tgtEl>
                                          <p:spTgt spid="50995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50995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50995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50995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509955">
                                            <p:txEl>
                                              <p:pRg st="2" end="2"/>
                                            </p:txEl>
                                          </p:spTgt>
                                        </p:tgtEl>
                                        <p:attrNameLst>
                                          <p:attrName>style.visibility</p:attrName>
                                        </p:attrNameLst>
                                      </p:cBhvr>
                                      <p:to>
                                        <p:strVal val="visible"/>
                                      </p:to>
                                    </p:set>
                                    <p:anim calcmode="lin" valueType="num">
                                      <p:cBhvr>
                                        <p:cTn id="31" dur="500" fill="hold"/>
                                        <p:tgtEl>
                                          <p:spTgt spid="50995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50995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50995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50995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509955">
                                            <p:txEl>
                                              <p:pRg st="3" end="3"/>
                                            </p:txEl>
                                          </p:spTgt>
                                        </p:tgtEl>
                                        <p:attrNameLst>
                                          <p:attrName>style.visibility</p:attrName>
                                        </p:attrNameLst>
                                      </p:cBhvr>
                                      <p:to>
                                        <p:strVal val="visible"/>
                                      </p:to>
                                    </p:set>
                                    <p:anim calcmode="lin" valueType="num">
                                      <p:cBhvr>
                                        <p:cTn id="39" dur="500" fill="hold"/>
                                        <p:tgtEl>
                                          <p:spTgt spid="50995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509955">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509955">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509955">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509955">
                                            <p:txEl>
                                              <p:pRg st="4" end="4"/>
                                            </p:txEl>
                                          </p:spTgt>
                                        </p:tgtEl>
                                        <p:attrNameLst>
                                          <p:attrName>style.visibility</p:attrName>
                                        </p:attrNameLst>
                                      </p:cBhvr>
                                      <p:to>
                                        <p:strVal val="visible"/>
                                      </p:to>
                                    </p:set>
                                    <p:anim calcmode="lin" valueType="num">
                                      <p:cBhvr>
                                        <p:cTn id="47" dur="500" fill="hold"/>
                                        <p:tgtEl>
                                          <p:spTgt spid="509955">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509955">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509955">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5099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4" grpId="0"/>
      <p:bldP spid="509955" grpId="0" build="p"/>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98105838-7F4A-44EE-A6FB-0879B3C1DC24}" type="slidenum">
              <a:rPr lang="en-US"/>
              <a:pPr algn="l">
                <a:defRPr/>
              </a:pPr>
              <a:t>73</a:t>
            </a:fld>
            <a:endParaRPr lang="en-US"/>
          </a:p>
        </p:txBody>
      </p:sp>
      <p:sp>
        <p:nvSpPr>
          <p:cNvPr id="509954" name="Rectangle 2"/>
          <p:cNvSpPr>
            <a:spLocks noGrp="1" noChangeArrowheads="1"/>
          </p:cNvSpPr>
          <p:nvPr>
            <p:ph type="title"/>
          </p:nvPr>
        </p:nvSpPr>
        <p:spPr>
          <a:xfrm>
            <a:off x="327025" y="82550"/>
            <a:ext cx="8435975" cy="831850"/>
          </a:xfrm>
        </p:spPr>
        <p:txBody>
          <a:bodyPr/>
          <a:lstStyle/>
          <a:p>
            <a:pPr eaLnBrk="1" hangingPunct="1"/>
            <a:r>
              <a:rPr lang="en-US" sz="4000" b="1" smtClean="0"/>
              <a:t>Phương pháp phân tích</a:t>
            </a:r>
          </a:p>
        </p:txBody>
      </p:sp>
      <p:sp>
        <p:nvSpPr>
          <p:cNvPr id="509955" name="Rectangle 3"/>
          <p:cNvSpPr>
            <a:spLocks noGrp="1" noChangeArrowheads="1"/>
          </p:cNvSpPr>
          <p:nvPr>
            <p:ph type="body" idx="1"/>
          </p:nvPr>
        </p:nvSpPr>
        <p:spPr>
          <a:xfrm>
            <a:off x="355600" y="914400"/>
            <a:ext cx="8623300" cy="5562600"/>
          </a:xfrm>
        </p:spPr>
        <p:txBody>
          <a:bodyPr/>
          <a:lstStyle/>
          <a:p>
            <a:pPr marL="342900" lvl="1" indent="-342900" eaLnBrk="1" hangingPunct="1">
              <a:buFont typeface="Wingdings" pitchFamily="2" charset="2"/>
              <a:buChar char="v"/>
            </a:pPr>
            <a:r>
              <a:rPr lang="en-US" sz="3200" smtClean="0"/>
              <a:t>Phân tích về quy mô của tổ chức (lớn hay nhỏ?); </a:t>
            </a:r>
          </a:p>
          <a:p>
            <a:pPr marL="342900" lvl="1" indent="-342900" eaLnBrk="1" hangingPunct="1">
              <a:buFont typeface="Wingdings" pitchFamily="2" charset="2"/>
              <a:buChar char="v"/>
            </a:pPr>
            <a:r>
              <a:rPr lang="en-US" sz="3200" smtClean="0"/>
              <a:t>Phân tích về phạm vi quản lý (rộng hay hẹp, toàn quốc hay địa phương?);</a:t>
            </a:r>
          </a:p>
          <a:p>
            <a:pPr marL="342900" lvl="1" indent="-342900" eaLnBrk="1" hangingPunct="1">
              <a:buFont typeface="Wingdings" pitchFamily="2" charset="2"/>
              <a:buChar char="v"/>
            </a:pPr>
            <a:r>
              <a:rPr lang="en-US" sz="3200" smtClean="0"/>
              <a:t>Phân tích về mật độ dân cư (dân số trên km</a:t>
            </a:r>
            <a:r>
              <a:rPr lang="en-US" sz="3200" baseline="30000" smtClean="0"/>
              <a:t>2</a:t>
            </a:r>
            <a:r>
              <a:rPr lang="en-US" sz="3200" smtClean="0"/>
              <a:t>…)</a:t>
            </a:r>
          </a:p>
          <a:p>
            <a:pPr marL="342900" lvl="1" indent="-342900" eaLnBrk="1" hangingPunct="1">
              <a:buFont typeface="Wingdings" pitchFamily="2" charset="2"/>
              <a:buChar char="v"/>
            </a:pPr>
            <a:r>
              <a:rPr lang="en-US" sz="3200" smtClean="0"/>
              <a:t>Phân tích về đặc điểm địa hình (đồng bằng, miền núi, cao/thấp…);</a:t>
            </a:r>
          </a:p>
          <a:p>
            <a:pPr marL="342900" lvl="1" indent="-342900" eaLnBrk="1" hangingPunct="1">
              <a:buFont typeface="Wingdings" pitchFamily="2" charset="2"/>
              <a:buChar char="v"/>
            </a:pPr>
            <a:r>
              <a:rPr lang="en-US" sz="3200" smtClean="0"/>
              <a:t>Phân tích về mức độ đô thị hóa;</a:t>
            </a:r>
          </a:p>
          <a:p>
            <a:pPr marL="342900" lvl="1" indent="-342900" eaLnBrk="1" hangingPunct="1">
              <a:buFont typeface="Wingdings" pitchFamily="2" charset="2"/>
              <a:buChar char="v"/>
            </a:pPr>
            <a:r>
              <a:rPr lang="en-US" sz="3200" smtClean="0"/>
              <a:t>Phân tích về thực trạng hạ tầng cơ sở</a:t>
            </a:r>
          </a:p>
          <a:p>
            <a:pPr marL="342900" lvl="1" indent="-342900" eaLnBrk="1" hangingPunct="1">
              <a:buFont typeface="Wingdings" pitchFamily="2" charset="2"/>
              <a:buChar char="v"/>
            </a:pPr>
            <a:r>
              <a:rPr lang="en-US" sz="3200" smtClean="0"/>
              <a:t>…</a:t>
            </a:r>
          </a:p>
          <a:p>
            <a:pPr marL="342900" lvl="1" indent="-342900" eaLnBrk="1" hangingPunct="1">
              <a:buFont typeface="Wingdings" pitchFamily="2" charset="2"/>
              <a:buChar char="v"/>
            </a:pPr>
            <a:endParaRPr lang="en-US" sz="3200" smtClean="0"/>
          </a:p>
          <a:p>
            <a:pPr marL="342900" lvl="1" indent="-342900" eaLnBrk="1" hangingPunct="1">
              <a:buFont typeface="Wingdings" pitchFamily="2" charset="2"/>
              <a:buChar char="v"/>
            </a:pPr>
            <a:endParaRPr lang="en-US" sz="3200" smtClean="0"/>
          </a:p>
          <a:p>
            <a:pPr eaLnBrk="1" hangingPunct="1">
              <a:buFont typeface="Wingdings" pitchFamily="2" charset="2"/>
              <a:buChar char="v"/>
            </a:pPr>
            <a:endParaRPr lang="en-US" sz="3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09954"/>
                                        </p:tgtEl>
                                        <p:attrNameLst>
                                          <p:attrName>style.visibility</p:attrName>
                                        </p:attrNameLst>
                                      </p:cBhvr>
                                      <p:to>
                                        <p:strVal val="visible"/>
                                      </p:to>
                                    </p:set>
                                    <p:anim calcmode="lin" valueType="num">
                                      <p:cBhvr>
                                        <p:cTn id="7" dur="500" fill="hold"/>
                                        <p:tgtEl>
                                          <p:spTgt spid="509954"/>
                                        </p:tgtEl>
                                        <p:attrNameLst>
                                          <p:attrName>ppt_w</p:attrName>
                                        </p:attrNameLst>
                                      </p:cBhvr>
                                      <p:tavLst>
                                        <p:tav tm="0">
                                          <p:val>
                                            <p:fltVal val="0"/>
                                          </p:val>
                                        </p:tav>
                                        <p:tav tm="100000">
                                          <p:val>
                                            <p:strVal val="#ppt_w"/>
                                          </p:val>
                                        </p:tav>
                                      </p:tavLst>
                                    </p:anim>
                                    <p:anim calcmode="lin" valueType="num">
                                      <p:cBhvr>
                                        <p:cTn id="8" dur="500" fill="hold"/>
                                        <p:tgtEl>
                                          <p:spTgt spid="509954"/>
                                        </p:tgtEl>
                                        <p:attrNameLst>
                                          <p:attrName>ppt_h</p:attrName>
                                        </p:attrNameLst>
                                      </p:cBhvr>
                                      <p:tavLst>
                                        <p:tav tm="0">
                                          <p:val>
                                            <p:fltVal val="0"/>
                                          </p:val>
                                        </p:tav>
                                        <p:tav tm="100000">
                                          <p:val>
                                            <p:strVal val="#ppt_h"/>
                                          </p:val>
                                        </p:tav>
                                      </p:tavLst>
                                    </p:anim>
                                    <p:anim calcmode="lin" valueType="num">
                                      <p:cBhvr>
                                        <p:cTn id="9" dur="500" fill="hold"/>
                                        <p:tgtEl>
                                          <p:spTgt spid="509954"/>
                                        </p:tgtEl>
                                        <p:attrNameLst>
                                          <p:attrName>style.rotation</p:attrName>
                                        </p:attrNameLst>
                                      </p:cBhvr>
                                      <p:tavLst>
                                        <p:tav tm="0">
                                          <p:val>
                                            <p:fltVal val="360"/>
                                          </p:val>
                                        </p:tav>
                                        <p:tav tm="100000">
                                          <p:val>
                                            <p:fltVal val="0"/>
                                          </p:val>
                                        </p:tav>
                                      </p:tavLst>
                                    </p:anim>
                                    <p:animEffect transition="in" filter="fade">
                                      <p:cBhvr>
                                        <p:cTn id="10" dur="500"/>
                                        <p:tgtEl>
                                          <p:spTgt spid="50995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09955">
                                            <p:txEl>
                                              <p:pRg st="0" end="0"/>
                                            </p:txEl>
                                          </p:spTgt>
                                        </p:tgtEl>
                                        <p:attrNameLst>
                                          <p:attrName>style.visibility</p:attrName>
                                        </p:attrNameLst>
                                      </p:cBhvr>
                                      <p:to>
                                        <p:strVal val="visible"/>
                                      </p:to>
                                    </p:set>
                                    <p:anim calcmode="lin" valueType="num">
                                      <p:cBhvr>
                                        <p:cTn id="15"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509955">
                                            <p:txEl>
                                              <p:pRg st="0" end="0"/>
                                            </p:txEl>
                                          </p:spTgt>
                                        </p:tgtEl>
                                      </p:cBhvr>
                                    </p:animEffect>
                                  </p:childTnLst>
                                </p:cTn>
                              </p:par>
                              <p:par>
                                <p:cTn id="19" presetID="49" presetClass="entr" presetSubtype="0" decel="100000" fill="hold" grpId="0" nodeType="withEffect">
                                  <p:stCondLst>
                                    <p:cond delay="0"/>
                                  </p:stCondLst>
                                  <p:iterate type="lt">
                                    <p:tmPct val="10000"/>
                                  </p:iterate>
                                  <p:childTnLst>
                                    <p:set>
                                      <p:cBhvr>
                                        <p:cTn id="20" dur="1" fill="hold">
                                          <p:stCondLst>
                                            <p:cond delay="0"/>
                                          </p:stCondLst>
                                        </p:cTn>
                                        <p:tgtEl>
                                          <p:spTgt spid="509955">
                                            <p:txEl>
                                              <p:pRg st="1" end="1"/>
                                            </p:txEl>
                                          </p:spTgt>
                                        </p:tgtEl>
                                        <p:attrNameLst>
                                          <p:attrName>style.visibility</p:attrName>
                                        </p:attrNameLst>
                                      </p:cBhvr>
                                      <p:to>
                                        <p:strVal val="visible"/>
                                      </p:to>
                                    </p:set>
                                    <p:anim calcmode="lin" valueType="num">
                                      <p:cBhvr>
                                        <p:cTn id="21" dur="500" fill="hold"/>
                                        <p:tgtEl>
                                          <p:spTgt spid="50995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509955">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509955">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509955">
                                            <p:txEl>
                                              <p:pRg st="1" end="1"/>
                                            </p:txEl>
                                          </p:spTgt>
                                        </p:tgtEl>
                                      </p:cBhvr>
                                    </p:animEffect>
                                  </p:childTnLst>
                                </p:cTn>
                              </p:par>
                              <p:par>
                                <p:cTn id="25" presetID="49" presetClass="entr" presetSubtype="0" decel="100000" fill="hold" grpId="0" nodeType="withEffect">
                                  <p:stCondLst>
                                    <p:cond delay="0"/>
                                  </p:stCondLst>
                                  <p:iterate type="lt">
                                    <p:tmPct val="10000"/>
                                  </p:iterate>
                                  <p:childTnLst>
                                    <p:set>
                                      <p:cBhvr>
                                        <p:cTn id="26" dur="1" fill="hold">
                                          <p:stCondLst>
                                            <p:cond delay="0"/>
                                          </p:stCondLst>
                                        </p:cTn>
                                        <p:tgtEl>
                                          <p:spTgt spid="509955">
                                            <p:txEl>
                                              <p:pRg st="2" end="2"/>
                                            </p:txEl>
                                          </p:spTgt>
                                        </p:tgtEl>
                                        <p:attrNameLst>
                                          <p:attrName>style.visibility</p:attrName>
                                        </p:attrNameLst>
                                      </p:cBhvr>
                                      <p:to>
                                        <p:strVal val="visible"/>
                                      </p:to>
                                    </p:set>
                                    <p:anim calcmode="lin" valueType="num">
                                      <p:cBhvr>
                                        <p:cTn id="27" dur="500" fill="hold"/>
                                        <p:tgtEl>
                                          <p:spTgt spid="509955">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509955">
                                            <p:txEl>
                                              <p:pRg st="2" end="2"/>
                                            </p:txEl>
                                          </p:spTgt>
                                        </p:tgtEl>
                                        <p:attrNameLst>
                                          <p:attrName>ppt_h</p:attrName>
                                        </p:attrNameLst>
                                      </p:cBhvr>
                                      <p:tavLst>
                                        <p:tav tm="0">
                                          <p:val>
                                            <p:fltVal val="0"/>
                                          </p:val>
                                        </p:tav>
                                        <p:tav tm="100000">
                                          <p:val>
                                            <p:strVal val="#ppt_h"/>
                                          </p:val>
                                        </p:tav>
                                      </p:tavLst>
                                    </p:anim>
                                    <p:anim calcmode="lin" valueType="num">
                                      <p:cBhvr>
                                        <p:cTn id="29" dur="500" fill="hold"/>
                                        <p:tgtEl>
                                          <p:spTgt spid="509955">
                                            <p:txEl>
                                              <p:pRg st="2" end="2"/>
                                            </p:txEl>
                                          </p:spTgt>
                                        </p:tgtEl>
                                        <p:attrNameLst>
                                          <p:attrName>style.rotation</p:attrName>
                                        </p:attrNameLst>
                                      </p:cBhvr>
                                      <p:tavLst>
                                        <p:tav tm="0">
                                          <p:val>
                                            <p:fltVal val="360"/>
                                          </p:val>
                                        </p:tav>
                                        <p:tav tm="100000">
                                          <p:val>
                                            <p:fltVal val="0"/>
                                          </p:val>
                                        </p:tav>
                                      </p:tavLst>
                                    </p:anim>
                                    <p:animEffect transition="in" filter="fade">
                                      <p:cBhvr>
                                        <p:cTn id="30" dur="500"/>
                                        <p:tgtEl>
                                          <p:spTgt spid="509955">
                                            <p:txEl>
                                              <p:pRg st="2" end="2"/>
                                            </p:txEl>
                                          </p:spTgt>
                                        </p:tgtEl>
                                      </p:cBhvr>
                                    </p:animEffect>
                                  </p:childTnLst>
                                </p:cTn>
                              </p:par>
                              <p:par>
                                <p:cTn id="31" presetID="49" presetClass="entr" presetSubtype="0" decel="100000" fill="hold" grpId="0" nodeType="withEffect">
                                  <p:stCondLst>
                                    <p:cond delay="0"/>
                                  </p:stCondLst>
                                  <p:iterate type="lt">
                                    <p:tmPct val="10000"/>
                                  </p:iterate>
                                  <p:childTnLst>
                                    <p:set>
                                      <p:cBhvr>
                                        <p:cTn id="32" dur="1" fill="hold">
                                          <p:stCondLst>
                                            <p:cond delay="0"/>
                                          </p:stCondLst>
                                        </p:cTn>
                                        <p:tgtEl>
                                          <p:spTgt spid="509955">
                                            <p:txEl>
                                              <p:pRg st="3" end="3"/>
                                            </p:txEl>
                                          </p:spTgt>
                                        </p:tgtEl>
                                        <p:attrNameLst>
                                          <p:attrName>style.visibility</p:attrName>
                                        </p:attrNameLst>
                                      </p:cBhvr>
                                      <p:to>
                                        <p:strVal val="visible"/>
                                      </p:to>
                                    </p:set>
                                    <p:anim calcmode="lin" valueType="num">
                                      <p:cBhvr>
                                        <p:cTn id="33" dur="500" fill="hold"/>
                                        <p:tgtEl>
                                          <p:spTgt spid="50995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509955">
                                            <p:txEl>
                                              <p:pRg st="3" end="3"/>
                                            </p:txEl>
                                          </p:spTgt>
                                        </p:tgtEl>
                                        <p:attrNameLst>
                                          <p:attrName>ppt_h</p:attrName>
                                        </p:attrNameLst>
                                      </p:cBhvr>
                                      <p:tavLst>
                                        <p:tav tm="0">
                                          <p:val>
                                            <p:fltVal val="0"/>
                                          </p:val>
                                        </p:tav>
                                        <p:tav tm="100000">
                                          <p:val>
                                            <p:strVal val="#ppt_h"/>
                                          </p:val>
                                        </p:tav>
                                      </p:tavLst>
                                    </p:anim>
                                    <p:anim calcmode="lin" valueType="num">
                                      <p:cBhvr>
                                        <p:cTn id="35" dur="500" fill="hold"/>
                                        <p:tgtEl>
                                          <p:spTgt spid="509955">
                                            <p:txEl>
                                              <p:pRg st="3" end="3"/>
                                            </p:txEl>
                                          </p:spTgt>
                                        </p:tgtEl>
                                        <p:attrNameLst>
                                          <p:attrName>style.rotation</p:attrName>
                                        </p:attrNameLst>
                                      </p:cBhvr>
                                      <p:tavLst>
                                        <p:tav tm="0">
                                          <p:val>
                                            <p:fltVal val="360"/>
                                          </p:val>
                                        </p:tav>
                                        <p:tav tm="100000">
                                          <p:val>
                                            <p:fltVal val="0"/>
                                          </p:val>
                                        </p:tav>
                                      </p:tavLst>
                                    </p:anim>
                                    <p:animEffect transition="in" filter="fade">
                                      <p:cBhvr>
                                        <p:cTn id="36" dur="500"/>
                                        <p:tgtEl>
                                          <p:spTgt spid="509955">
                                            <p:txEl>
                                              <p:pRg st="3" end="3"/>
                                            </p:txEl>
                                          </p:spTgt>
                                        </p:tgtEl>
                                      </p:cBhvr>
                                    </p:animEffect>
                                  </p:childTnLst>
                                </p:cTn>
                              </p:par>
                              <p:par>
                                <p:cTn id="37" presetID="49" presetClass="entr" presetSubtype="0" decel="100000" fill="hold" grpId="0" nodeType="withEffect">
                                  <p:stCondLst>
                                    <p:cond delay="0"/>
                                  </p:stCondLst>
                                  <p:iterate type="lt">
                                    <p:tmPct val="10000"/>
                                  </p:iterate>
                                  <p:childTnLst>
                                    <p:set>
                                      <p:cBhvr>
                                        <p:cTn id="38" dur="1" fill="hold">
                                          <p:stCondLst>
                                            <p:cond delay="0"/>
                                          </p:stCondLst>
                                        </p:cTn>
                                        <p:tgtEl>
                                          <p:spTgt spid="509955">
                                            <p:txEl>
                                              <p:pRg st="4" end="4"/>
                                            </p:txEl>
                                          </p:spTgt>
                                        </p:tgtEl>
                                        <p:attrNameLst>
                                          <p:attrName>style.visibility</p:attrName>
                                        </p:attrNameLst>
                                      </p:cBhvr>
                                      <p:to>
                                        <p:strVal val="visible"/>
                                      </p:to>
                                    </p:set>
                                    <p:anim calcmode="lin" valueType="num">
                                      <p:cBhvr>
                                        <p:cTn id="39" dur="500" fill="hold"/>
                                        <p:tgtEl>
                                          <p:spTgt spid="509955">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509955">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509955">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509955">
                                            <p:txEl>
                                              <p:pRg st="4" end="4"/>
                                            </p:txEl>
                                          </p:spTgt>
                                        </p:tgtEl>
                                      </p:cBhvr>
                                    </p:animEffect>
                                  </p:childTnLst>
                                </p:cTn>
                              </p:par>
                              <p:par>
                                <p:cTn id="43" presetID="49" presetClass="entr" presetSubtype="0" decel="100000" fill="hold" grpId="0" nodeType="withEffect">
                                  <p:stCondLst>
                                    <p:cond delay="0"/>
                                  </p:stCondLst>
                                  <p:iterate type="lt">
                                    <p:tmPct val="10000"/>
                                  </p:iterate>
                                  <p:childTnLst>
                                    <p:set>
                                      <p:cBhvr>
                                        <p:cTn id="44" dur="1" fill="hold">
                                          <p:stCondLst>
                                            <p:cond delay="0"/>
                                          </p:stCondLst>
                                        </p:cTn>
                                        <p:tgtEl>
                                          <p:spTgt spid="509955">
                                            <p:txEl>
                                              <p:pRg st="5" end="5"/>
                                            </p:txEl>
                                          </p:spTgt>
                                        </p:tgtEl>
                                        <p:attrNameLst>
                                          <p:attrName>style.visibility</p:attrName>
                                        </p:attrNameLst>
                                      </p:cBhvr>
                                      <p:to>
                                        <p:strVal val="visible"/>
                                      </p:to>
                                    </p:set>
                                    <p:anim calcmode="lin" valueType="num">
                                      <p:cBhvr>
                                        <p:cTn id="45" dur="500" fill="hold"/>
                                        <p:tgtEl>
                                          <p:spTgt spid="509955">
                                            <p:txEl>
                                              <p:pRg st="5" end="5"/>
                                            </p:txEl>
                                          </p:spTgt>
                                        </p:tgtEl>
                                        <p:attrNameLst>
                                          <p:attrName>ppt_w</p:attrName>
                                        </p:attrNameLst>
                                      </p:cBhvr>
                                      <p:tavLst>
                                        <p:tav tm="0">
                                          <p:val>
                                            <p:fltVal val="0"/>
                                          </p:val>
                                        </p:tav>
                                        <p:tav tm="100000">
                                          <p:val>
                                            <p:strVal val="#ppt_w"/>
                                          </p:val>
                                        </p:tav>
                                      </p:tavLst>
                                    </p:anim>
                                    <p:anim calcmode="lin" valueType="num">
                                      <p:cBhvr>
                                        <p:cTn id="46" dur="500" fill="hold"/>
                                        <p:tgtEl>
                                          <p:spTgt spid="509955">
                                            <p:txEl>
                                              <p:pRg st="5" end="5"/>
                                            </p:txEl>
                                          </p:spTgt>
                                        </p:tgtEl>
                                        <p:attrNameLst>
                                          <p:attrName>ppt_h</p:attrName>
                                        </p:attrNameLst>
                                      </p:cBhvr>
                                      <p:tavLst>
                                        <p:tav tm="0">
                                          <p:val>
                                            <p:fltVal val="0"/>
                                          </p:val>
                                        </p:tav>
                                        <p:tav tm="100000">
                                          <p:val>
                                            <p:strVal val="#ppt_h"/>
                                          </p:val>
                                        </p:tav>
                                      </p:tavLst>
                                    </p:anim>
                                    <p:anim calcmode="lin" valueType="num">
                                      <p:cBhvr>
                                        <p:cTn id="47" dur="500" fill="hold"/>
                                        <p:tgtEl>
                                          <p:spTgt spid="509955">
                                            <p:txEl>
                                              <p:pRg st="5" end="5"/>
                                            </p:txEl>
                                          </p:spTgt>
                                        </p:tgtEl>
                                        <p:attrNameLst>
                                          <p:attrName>style.rotation</p:attrName>
                                        </p:attrNameLst>
                                      </p:cBhvr>
                                      <p:tavLst>
                                        <p:tav tm="0">
                                          <p:val>
                                            <p:fltVal val="360"/>
                                          </p:val>
                                        </p:tav>
                                        <p:tav tm="100000">
                                          <p:val>
                                            <p:fltVal val="0"/>
                                          </p:val>
                                        </p:tav>
                                      </p:tavLst>
                                    </p:anim>
                                    <p:animEffect transition="in" filter="fade">
                                      <p:cBhvr>
                                        <p:cTn id="48" dur="500"/>
                                        <p:tgtEl>
                                          <p:spTgt spid="509955">
                                            <p:txEl>
                                              <p:pRg st="5" end="5"/>
                                            </p:txEl>
                                          </p:spTgt>
                                        </p:tgtEl>
                                      </p:cBhvr>
                                    </p:animEffect>
                                  </p:childTnLst>
                                </p:cTn>
                              </p:par>
                              <p:par>
                                <p:cTn id="49" presetID="49" presetClass="entr" presetSubtype="0" decel="100000" fill="hold" grpId="0" nodeType="withEffect">
                                  <p:stCondLst>
                                    <p:cond delay="0"/>
                                  </p:stCondLst>
                                  <p:iterate type="lt">
                                    <p:tmPct val="10000"/>
                                  </p:iterate>
                                  <p:childTnLst>
                                    <p:set>
                                      <p:cBhvr>
                                        <p:cTn id="50" dur="1" fill="hold">
                                          <p:stCondLst>
                                            <p:cond delay="0"/>
                                          </p:stCondLst>
                                        </p:cTn>
                                        <p:tgtEl>
                                          <p:spTgt spid="509955">
                                            <p:txEl>
                                              <p:pRg st="6" end="6"/>
                                            </p:txEl>
                                          </p:spTgt>
                                        </p:tgtEl>
                                        <p:attrNameLst>
                                          <p:attrName>style.visibility</p:attrName>
                                        </p:attrNameLst>
                                      </p:cBhvr>
                                      <p:to>
                                        <p:strVal val="visible"/>
                                      </p:to>
                                    </p:set>
                                    <p:anim calcmode="lin" valueType="num">
                                      <p:cBhvr>
                                        <p:cTn id="51" dur="500" fill="hold"/>
                                        <p:tgtEl>
                                          <p:spTgt spid="509955">
                                            <p:txEl>
                                              <p:pRg st="6" end="6"/>
                                            </p:txEl>
                                          </p:spTgt>
                                        </p:tgtEl>
                                        <p:attrNameLst>
                                          <p:attrName>ppt_w</p:attrName>
                                        </p:attrNameLst>
                                      </p:cBhvr>
                                      <p:tavLst>
                                        <p:tav tm="0">
                                          <p:val>
                                            <p:fltVal val="0"/>
                                          </p:val>
                                        </p:tav>
                                        <p:tav tm="100000">
                                          <p:val>
                                            <p:strVal val="#ppt_w"/>
                                          </p:val>
                                        </p:tav>
                                      </p:tavLst>
                                    </p:anim>
                                    <p:anim calcmode="lin" valueType="num">
                                      <p:cBhvr>
                                        <p:cTn id="52" dur="500" fill="hold"/>
                                        <p:tgtEl>
                                          <p:spTgt spid="509955">
                                            <p:txEl>
                                              <p:pRg st="6" end="6"/>
                                            </p:txEl>
                                          </p:spTgt>
                                        </p:tgtEl>
                                        <p:attrNameLst>
                                          <p:attrName>ppt_h</p:attrName>
                                        </p:attrNameLst>
                                      </p:cBhvr>
                                      <p:tavLst>
                                        <p:tav tm="0">
                                          <p:val>
                                            <p:fltVal val="0"/>
                                          </p:val>
                                        </p:tav>
                                        <p:tav tm="100000">
                                          <p:val>
                                            <p:strVal val="#ppt_h"/>
                                          </p:val>
                                        </p:tav>
                                      </p:tavLst>
                                    </p:anim>
                                    <p:anim calcmode="lin" valueType="num">
                                      <p:cBhvr>
                                        <p:cTn id="53" dur="500" fill="hold"/>
                                        <p:tgtEl>
                                          <p:spTgt spid="509955">
                                            <p:txEl>
                                              <p:pRg st="6" end="6"/>
                                            </p:txEl>
                                          </p:spTgt>
                                        </p:tgtEl>
                                        <p:attrNameLst>
                                          <p:attrName>style.rotation</p:attrName>
                                        </p:attrNameLst>
                                      </p:cBhvr>
                                      <p:tavLst>
                                        <p:tav tm="0">
                                          <p:val>
                                            <p:fltVal val="360"/>
                                          </p:val>
                                        </p:tav>
                                        <p:tav tm="100000">
                                          <p:val>
                                            <p:fltVal val="0"/>
                                          </p:val>
                                        </p:tav>
                                      </p:tavLst>
                                    </p:anim>
                                    <p:animEffect transition="in" filter="fade">
                                      <p:cBhvr>
                                        <p:cTn id="54" dur="500"/>
                                        <p:tgtEl>
                                          <p:spTgt spid="5099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4" grpId="0"/>
      <p:bldP spid="509955" grpId="0" build="p"/>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723962E6-A896-4939-96A1-A24ECEDC276D}" type="slidenum">
              <a:rPr lang="en-US"/>
              <a:pPr algn="l">
                <a:defRPr/>
              </a:pPr>
              <a:t>74</a:t>
            </a:fld>
            <a:endParaRPr lang="en-US"/>
          </a:p>
        </p:txBody>
      </p:sp>
      <p:sp>
        <p:nvSpPr>
          <p:cNvPr id="509954" name="Rectangle 2"/>
          <p:cNvSpPr>
            <a:spLocks noGrp="1" noChangeArrowheads="1"/>
          </p:cNvSpPr>
          <p:nvPr>
            <p:ph type="title"/>
          </p:nvPr>
        </p:nvSpPr>
        <p:spPr>
          <a:xfrm>
            <a:off x="327025" y="234950"/>
            <a:ext cx="8435975" cy="831850"/>
          </a:xfrm>
        </p:spPr>
        <p:txBody>
          <a:bodyPr/>
          <a:lstStyle/>
          <a:p>
            <a:pPr eaLnBrk="1" hangingPunct="1"/>
            <a:r>
              <a:rPr lang="en-US" sz="4000" b="1" smtClean="0"/>
              <a:t>Phương pháp thống kê</a:t>
            </a:r>
          </a:p>
        </p:txBody>
      </p:sp>
      <p:sp>
        <p:nvSpPr>
          <p:cNvPr id="509955" name="Rectangle 3"/>
          <p:cNvSpPr>
            <a:spLocks noGrp="1" noChangeArrowheads="1"/>
          </p:cNvSpPr>
          <p:nvPr>
            <p:ph type="body" idx="1"/>
          </p:nvPr>
        </p:nvSpPr>
        <p:spPr>
          <a:xfrm>
            <a:off x="355600" y="1371600"/>
            <a:ext cx="8623300" cy="5105400"/>
          </a:xfrm>
        </p:spPr>
        <p:txBody>
          <a:bodyPr/>
          <a:lstStyle/>
          <a:p>
            <a:pPr eaLnBrk="1" hangingPunct="1">
              <a:buFont typeface="Wingdings" pitchFamily="2" charset="2"/>
              <a:buChar char="v"/>
            </a:pPr>
            <a:r>
              <a:rPr lang="en-US" sz="3600" smtClean="0"/>
              <a:t>Thống kê về số lượng dân cư;</a:t>
            </a:r>
          </a:p>
          <a:p>
            <a:pPr eaLnBrk="1" hangingPunct="1">
              <a:buFont typeface="Wingdings" pitchFamily="2" charset="2"/>
              <a:buChar char="v"/>
            </a:pPr>
            <a:r>
              <a:rPr lang="en-US" sz="3600" smtClean="0"/>
              <a:t>Thống kê về số lượng CB-CC-VC;</a:t>
            </a:r>
          </a:p>
          <a:p>
            <a:pPr eaLnBrk="1" hangingPunct="1">
              <a:buFont typeface="Wingdings" pitchFamily="2" charset="2"/>
              <a:buChar char="v"/>
            </a:pPr>
            <a:r>
              <a:rPr lang="en-US" sz="3600" smtClean="0"/>
              <a:t>Thống kê về chất lượng CB-CC-VC;</a:t>
            </a:r>
          </a:p>
          <a:p>
            <a:pPr eaLnBrk="1" hangingPunct="1">
              <a:buFont typeface="Wingdings" pitchFamily="2" charset="2"/>
              <a:buChar char="v"/>
            </a:pPr>
            <a:r>
              <a:rPr lang="en-US" sz="3600" smtClean="0"/>
              <a:t>Thống kê về vật lực của tổ chức;</a:t>
            </a:r>
          </a:p>
          <a:p>
            <a:pPr eaLnBrk="1" hangingPunct="1">
              <a:buFont typeface="Wingdings" pitchFamily="2" charset="2"/>
              <a:buChar char="v"/>
            </a:pPr>
            <a:r>
              <a:rPr lang="en-US" sz="3600" smtClean="0"/>
              <a:t>Thống kê về diện tích lãnh thổ;</a:t>
            </a:r>
          </a:p>
          <a:p>
            <a:pPr eaLnBrk="1" hangingPunct="1">
              <a:buFont typeface="Wingdings" pitchFamily="2" charset="2"/>
              <a:buChar char="v"/>
            </a:pPr>
            <a:r>
              <a:rPr lang="en-US" sz="3600" smtClean="0"/>
              <a:t>…</a:t>
            </a:r>
          </a:p>
          <a:p>
            <a:pPr eaLnBrk="1" hangingPunct="1">
              <a:buFont typeface="Wingdings" pitchFamily="2" charset="2"/>
              <a:buChar char="v"/>
            </a:pPr>
            <a:endParaRPr lang="en-US" sz="3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09954"/>
                                        </p:tgtEl>
                                        <p:attrNameLst>
                                          <p:attrName>style.visibility</p:attrName>
                                        </p:attrNameLst>
                                      </p:cBhvr>
                                      <p:to>
                                        <p:strVal val="visible"/>
                                      </p:to>
                                    </p:set>
                                    <p:anim calcmode="lin" valueType="num">
                                      <p:cBhvr>
                                        <p:cTn id="7" dur="500" fill="hold"/>
                                        <p:tgtEl>
                                          <p:spTgt spid="509954"/>
                                        </p:tgtEl>
                                        <p:attrNameLst>
                                          <p:attrName>ppt_w</p:attrName>
                                        </p:attrNameLst>
                                      </p:cBhvr>
                                      <p:tavLst>
                                        <p:tav tm="0">
                                          <p:val>
                                            <p:fltVal val="0"/>
                                          </p:val>
                                        </p:tav>
                                        <p:tav tm="100000">
                                          <p:val>
                                            <p:strVal val="#ppt_w"/>
                                          </p:val>
                                        </p:tav>
                                      </p:tavLst>
                                    </p:anim>
                                    <p:anim calcmode="lin" valueType="num">
                                      <p:cBhvr>
                                        <p:cTn id="8" dur="500" fill="hold"/>
                                        <p:tgtEl>
                                          <p:spTgt spid="509954"/>
                                        </p:tgtEl>
                                        <p:attrNameLst>
                                          <p:attrName>ppt_h</p:attrName>
                                        </p:attrNameLst>
                                      </p:cBhvr>
                                      <p:tavLst>
                                        <p:tav tm="0">
                                          <p:val>
                                            <p:fltVal val="0"/>
                                          </p:val>
                                        </p:tav>
                                        <p:tav tm="100000">
                                          <p:val>
                                            <p:strVal val="#ppt_h"/>
                                          </p:val>
                                        </p:tav>
                                      </p:tavLst>
                                    </p:anim>
                                    <p:anim calcmode="lin" valueType="num">
                                      <p:cBhvr>
                                        <p:cTn id="9" dur="500" fill="hold"/>
                                        <p:tgtEl>
                                          <p:spTgt spid="509954"/>
                                        </p:tgtEl>
                                        <p:attrNameLst>
                                          <p:attrName>style.rotation</p:attrName>
                                        </p:attrNameLst>
                                      </p:cBhvr>
                                      <p:tavLst>
                                        <p:tav tm="0">
                                          <p:val>
                                            <p:fltVal val="360"/>
                                          </p:val>
                                        </p:tav>
                                        <p:tav tm="100000">
                                          <p:val>
                                            <p:fltVal val="0"/>
                                          </p:val>
                                        </p:tav>
                                      </p:tavLst>
                                    </p:anim>
                                    <p:animEffect transition="in" filter="fade">
                                      <p:cBhvr>
                                        <p:cTn id="10" dur="500"/>
                                        <p:tgtEl>
                                          <p:spTgt spid="50995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09955">
                                            <p:txEl>
                                              <p:pRg st="0" end="0"/>
                                            </p:txEl>
                                          </p:spTgt>
                                        </p:tgtEl>
                                        <p:attrNameLst>
                                          <p:attrName>style.visibility</p:attrName>
                                        </p:attrNameLst>
                                      </p:cBhvr>
                                      <p:to>
                                        <p:strVal val="visible"/>
                                      </p:to>
                                    </p:set>
                                    <p:anim calcmode="lin" valueType="num">
                                      <p:cBhvr>
                                        <p:cTn id="15"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50995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509955">
                                            <p:txEl>
                                              <p:pRg st="1" end="1"/>
                                            </p:txEl>
                                          </p:spTgt>
                                        </p:tgtEl>
                                        <p:attrNameLst>
                                          <p:attrName>style.visibility</p:attrName>
                                        </p:attrNameLst>
                                      </p:cBhvr>
                                      <p:to>
                                        <p:strVal val="visible"/>
                                      </p:to>
                                    </p:set>
                                    <p:anim calcmode="lin" valueType="num">
                                      <p:cBhvr>
                                        <p:cTn id="23" dur="500" fill="hold"/>
                                        <p:tgtEl>
                                          <p:spTgt spid="50995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50995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50995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50995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509955">
                                            <p:txEl>
                                              <p:pRg st="2" end="2"/>
                                            </p:txEl>
                                          </p:spTgt>
                                        </p:tgtEl>
                                        <p:attrNameLst>
                                          <p:attrName>style.visibility</p:attrName>
                                        </p:attrNameLst>
                                      </p:cBhvr>
                                      <p:to>
                                        <p:strVal val="visible"/>
                                      </p:to>
                                    </p:set>
                                    <p:anim calcmode="lin" valueType="num">
                                      <p:cBhvr>
                                        <p:cTn id="31" dur="500" fill="hold"/>
                                        <p:tgtEl>
                                          <p:spTgt spid="50995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50995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50995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50995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509955">
                                            <p:txEl>
                                              <p:pRg st="3" end="3"/>
                                            </p:txEl>
                                          </p:spTgt>
                                        </p:tgtEl>
                                        <p:attrNameLst>
                                          <p:attrName>style.visibility</p:attrName>
                                        </p:attrNameLst>
                                      </p:cBhvr>
                                      <p:to>
                                        <p:strVal val="visible"/>
                                      </p:to>
                                    </p:set>
                                    <p:anim calcmode="lin" valueType="num">
                                      <p:cBhvr>
                                        <p:cTn id="39" dur="500" fill="hold"/>
                                        <p:tgtEl>
                                          <p:spTgt spid="50995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509955">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509955">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509955">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509955">
                                            <p:txEl>
                                              <p:pRg st="4" end="4"/>
                                            </p:txEl>
                                          </p:spTgt>
                                        </p:tgtEl>
                                        <p:attrNameLst>
                                          <p:attrName>style.visibility</p:attrName>
                                        </p:attrNameLst>
                                      </p:cBhvr>
                                      <p:to>
                                        <p:strVal val="visible"/>
                                      </p:to>
                                    </p:set>
                                    <p:anim calcmode="lin" valueType="num">
                                      <p:cBhvr>
                                        <p:cTn id="47" dur="500" fill="hold"/>
                                        <p:tgtEl>
                                          <p:spTgt spid="509955">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509955">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509955">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509955">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iterate type="lt">
                                    <p:tmPct val="10000"/>
                                  </p:iterate>
                                  <p:childTnLst>
                                    <p:set>
                                      <p:cBhvr>
                                        <p:cTn id="54" dur="1" fill="hold">
                                          <p:stCondLst>
                                            <p:cond delay="0"/>
                                          </p:stCondLst>
                                        </p:cTn>
                                        <p:tgtEl>
                                          <p:spTgt spid="509955">
                                            <p:txEl>
                                              <p:pRg st="5" end="5"/>
                                            </p:txEl>
                                          </p:spTgt>
                                        </p:tgtEl>
                                        <p:attrNameLst>
                                          <p:attrName>style.visibility</p:attrName>
                                        </p:attrNameLst>
                                      </p:cBhvr>
                                      <p:to>
                                        <p:strVal val="visible"/>
                                      </p:to>
                                    </p:set>
                                    <p:anim calcmode="lin" valueType="num">
                                      <p:cBhvr>
                                        <p:cTn id="55" dur="500" fill="hold"/>
                                        <p:tgtEl>
                                          <p:spTgt spid="509955">
                                            <p:txEl>
                                              <p:pRg st="5" end="5"/>
                                            </p:txEl>
                                          </p:spTgt>
                                        </p:tgtEl>
                                        <p:attrNameLst>
                                          <p:attrName>ppt_w</p:attrName>
                                        </p:attrNameLst>
                                      </p:cBhvr>
                                      <p:tavLst>
                                        <p:tav tm="0">
                                          <p:val>
                                            <p:fltVal val="0"/>
                                          </p:val>
                                        </p:tav>
                                        <p:tav tm="100000">
                                          <p:val>
                                            <p:strVal val="#ppt_w"/>
                                          </p:val>
                                        </p:tav>
                                      </p:tavLst>
                                    </p:anim>
                                    <p:anim calcmode="lin" valueType="num">
                                      <p:cBhvr>
                                        <p:cTn id="56" dur="500" fill="hold"/>
                                        <p:tgtEl>
                                          <p:spTgt spid="509955">
                                            <p:txEl>
                                              <p:pRg st="5" end="5"/>
                                            </p:txEl>
                                          </p:spTgt>
                                        </p:tgtEl>
                                        <p:attrNameLst>
                                          <p:attrName>ppt_h</p:attrName>
                                        </p:attrNameLst>
                                      </p:cBhvr>
                                      <p:tavLst>
                                        <p:tav tm="0">
                                          <p:val>
                                            <p:fltVal val="0"/>
                                          </p:val>
                                        </p:tav>
                                        <p:tav tm="100000">
                                          <p:val>
                                            <p:strVal val="#ppt_h"/>
                                          </p:val>
                                        </p:tav>
                                      </p:tavLst>
                                    </p:anim>
                                    <p:anim calcmode="lin" valueType="num">
                                      <p:cBhvr>
                                        <p:cTn id="57" dur="500" fill="hold"/>
                                        <p:tgtEl>
                                          <p:spTgt spid="509955">
                                            <p:txEl>
                                              <p:pRg st="5" end="5"/>
                                            </p:txEl>
                                          </p:spTgt>
                                        </p:tgtEl>
                                        <p:attrNameLst>
                                          <p:attrName>style.rotation</p:attrName>
                                        </p:attrNameLst>
                                      </p:cBhvr>
                                      <p:tavLst>
                                        <p:tav tm="0">
                                          <p:val>
                                            <p:fltVal val="360"/>
                                          </p:val>
                                        </p:tav>
                                        <p:tav tm="100000">
                                          <p:val>
                                            <p:fltVal val="0"/>
                                          </p:val>
                                        </p:tav>
                                      </p:tavLst>
                                    </p:anim>
                                    <p:animEffect transition="in" filter="fade">
                                      <p:cBhvr>
                                        <p:cTn id="58" dur="500"/>
                                        <p:tgtEl>
                                          <p:spTgt spid="5099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4" grpId="0"/>
      <p:bldP spid="509955" grpId="0" build="p"/>
    </p:bld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520E1C04-149F-4E87-B952-E035FE00855A}" type="slidenum">
              <a:rPr lang="en-US"/>
              <a:pPr algn="l">
                <a:defRPr/>
              </a:pPr>
              <a:t>75</a:t>
            </a:fld>
            <a:endParaRPr lang="en-US"/>
          </a:p>
        </p:txBody>
      </p:sp>
      <p:sp>
        <p:nvSpPr>
          <p:cNvPr id="509954" name="Rectangle 2"/>
          <p:cNvSpPr>
            <a:spLocks noGrp="1" noChangeArrowheads="1"/>
          </p:cNvSpPr>
          <p:nvPr>
            <p:ph type="title"/>
          </p:nvPr>
        </p:nvSpPr>
        <p:spPr>
          <a:xfrm>
            <a:off x="327025" y="76200"/>
            <a:ext cx="8435975" cy="755650"/>
          </a:xfrm>
        </p:spPr>
        <p:txBody>
          <a:bodyPr/>
          <a:lstStyle/>
          <a:p>
            <a:pPr eaLnBrk="1" hangingPunct="1"/>
            <a:r>
              <a:rPr lang="en-US" sz="4000" b="1" smtClean="0"/>
              <a:t>Phương pháp biểu đồ hóa</a:t>
            </a:r>
          </a:p>
        </p:txBody>
      </p:sp>
      <p:sp>
        <p:nvSpPr>
          <p:cNvPr id="509955" name="Rectangle 3"/>
          <p:cNvSpPr>
            <a:spLocks noGrp="1" noChangeArrowheads="1"/>
          </p:cNvSpPr>
          <p:nvPr>
            <p:ph type="body" idx="1"/>
          </p:nvPr>
        </p:nvSpPr>
        <p:spPr>
          <a:xfrm>
            <a:off x="355600" y="914400"/>
            <a:ext cx="8623300" cy="5486400"/>
          </a:xfrm>
        </p:spPr>
        <p:txBody>
          <a:bodyPr/>
          <a:lstStyle/>
          <a:p>
            <a:pPr eaLnBrk="1" hangingPunct="1">
              <a:buFont typeface="Wingdings" pitchFamily="2" charset="2"/>
              <a:buChar char="v"/>
            </a:pPr>
            <a:r>
              <a:rPr lang="en-US" smtClean="0"/>
              <a:t>Biểu đồ hóa kết quả phân tích về mật độ dân cư;</a:t>
            </a:r>
          </a:p>
          <a:p>
            <a:pPr marL="342900" lvl="1" indent="-342900" eaLnBrk="1" hangingPunct="1">
              <a:buFont typeface="Wingdings" pitchFamily="2" charset="2"/>
              <a:buChar char="v"/>
            </a:pPr>
            <a:r>
              <a:rPr lang="en-US" sz="3200" smtClean="0"/>
              <a:t>Biểu đồ hóa kết quả phân tích </a:t>
            </a:r>
            <a:r>
              <a:rPr lang="en-US" smtClean="0"/>
              <a:t>về mức độ đô thị hóa;</a:t>
            </a:r>
          </a:p>
          <a:p>
            <a:pPr eaLnBrk="1" hangingPunct="1">
              <a:buFont typeface="Wingdings" pitchFamily="2" charset="2"/>
              <a:buChar char="v"/>
            </a:pPr>
            <a:r>
              <a:rPr lang="en-US" smtClean="0"/>
              <a:t>Biểu đồ hóa kết quả phân tích </a:t>
            </a:r>
            <a:r>
              <a:rPr lang="en-US" sz="2800" smtClean="0"/>
              <a:t>về</a:t>
            </a:r>
            <a:r>
              <a:rPr lang="en-US" smtClean="0"/>
              <a:t> thực trạng hạ tầng cơ sở;</a:t>
            </a:r>
          </a:p>
          <a:p>
            <a:pPr eaLnBrk="1" hangingPunct="1">
              <a:buFont typeface="Wingdings" pitchFamily="2" charset="2"/>
              <a:buChar char="v"/>
            </a:pPr>
            <a:r>
              <a:rPr lang="en-US" smtClean="0"/>
              <a:t>Biểu đồ hóa kết quả thống kê về chất lượng, số lượng CB-CC-VC;</a:t>
            </a:r>
          </a:p>
          <a:p>
            <a:pPr eaLnBrk="1" hangingPunct="1">
              <a:buFont typeface="Wingdings" pitchFamily="2" charset="2"/>
              <a:buChar char="v"/>
            </a:pPr>
            <a:r>
              <a:rPr lang="en-US" smtClean="0"/>
              <a:t>Biểu đồ hóa kết quả Thống kê về diện tích lãnh thổ;</a:t>
            </a:r>
          </a:p>
          <a:p>
            <a:pPr eaLnBrk="1" hangingPunct="1">
              <a:buFont typeface="Wingdings" pitchFamily="2" charset="2"/>
              <a:buChar char="v"/>
            </a:pPr>
            <a:r>
              <a:rPr lang="en-US"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09954"/>
                                        </p:tgtEl>
                                        <p:attrNameLst>
                                          <p:attrName>style.visibility</p:attrName>
                                        </p:attrNameLst>
                                      </p:cBhvr>
                                      <p:to>
                                        <p:strVal val="visible"/>
                                      </p:to>
                                    </p:set>
                                    <p:anim calcmode="lin" valueType="num">
                                      <p:cBhvr>
                                        <p:cTn id="7" dur="500" fill="hold"/>
                                        <p:tgtEl>
                                          <p:spTgt spid="509954"/>
                                        </p:tgtEl>
                                        <p:attrNameLst>
                                          <p:attrName>ppt_w</p:attrName>
                                        </p:attrNameLst>
                                      </p:cBhvr>
                                      <p:tavLst>
                                        <p:tav tm="0">
                                          <p:val>
                                            <p:fltVal val="0"/>
                                          </p:val>
                                        </p:tav>
                                        <p:tav tm="100000">
                                          <p:val>
                                            <p:strVal val="#ppt_w"/>
                                          </p:val>
                                        </p:tav>
                                      </p:tavLst>
                                    </p:anim>
                                    <p:anim calcmode="lin" valueType="num">
                                      <p:cBhvr>
                                        <p:cTn id="8" dur="500" fill="hold"/>
                                        <p:tgtEl>
                                          <p:spTgt spid="509954"/>
                                        </p:tgtEl>
                                        <p:attrNameLst>
                                          <p:attrName>ppt_h</p:attrName>
                                        </p:attrNameLst>
                                      </p:cBhvr>
                                      <p:tavLst>
                                        <p:tav tm="0">
                                          <p:val>
                                            <p:fltVal val="0"/>
                                          </p:val>
                                        </p:tav>
                                        <p:tav tm="100000">
                                          <p:val>
                                            <p:strVal val="#ppt_h"/>
                                          </p:val>
                                        </p:tav>
                                      </p:tavLst>
                                    </p:anim>
                                    <p:anim calcmode="lin" valueType="num">
                                      <p:cBhvr>
                                        <p:cTn id="9" dur="500" fill="hold"/>
                                        <p:tgtEl>
                                          <p:spTgt spid="509954"/>
                                        </p:tgtEl>
                                        <p:attrNameLst>
                                          <p:attrName>style.rotation</p:attrName>
                                        </p:attrNameLst>
                                      </p:cBhvr>
                                      <p:tavLst>
                                        <p:tav tm="0">
                                          <p:val>
                                            <p:fltVal val="360"/>
                                          </p:val>
                                        </p:tav>
                                        <p:tav tm="100000">
                                          <p:val>
                                            <p:fltVal val="0"/>
                                          </p:val>
                                        </p:tav>
                                      </p:tavLst>
                                    </p:anim>
                                    <p:animEffect transition="in" filter="fade">
                                      <p:cBhvr>
                                        <p:cTn id="10" dur="500"/>
                                        <p:tgtEl>
                                          <p:spTgt spid="50995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09955">
                                            <p:txEl>
                                              <p:pRg st="0" end="0"/>
                                            </p:txEl>
                                          </p:spTgt>
                                        </p:tgtEl>
                                        <p:attrNameLst>
                                          <p:attrName>style.visibility</p:attrName>
                                        </p:attrNameLst>
                                      </p:cBhvr>
                                      <p:to>
                                        <p:strVal val="visible"/>
                                      </p:to>
                                    </p:set>
                                    <p:anim calcmode="lin" valueType="num">
                                      <p:cBhvr>
                                        <p:cTn id="15"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50995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509955">
                                            <p:txEl>
                                              <p:pRg st="1" end="1"/>
                                            </p:txEl>
                                          </p:spTgt>
                                        </p:tgtEl>
                                        <p:attrNameLst>
                                          <p:attrName>style.visibility</p:attrName>
                                        </p:attrNameLst>
                                      </p:cBhvr>
                                      <p:to>
                                        <p:strVal val="visible"/>
                                      </p:to>
                                    </p:set>
                                    <p:anim calcmode="lin" valueType="num">
                                      <p:cBhvr>
                                        <p:cTn id="23" dur="500" fill="hold"/>
                                        <p:tgtEl>
                                          <p:spTgt spid="50995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50995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50995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50995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509955">
                                            <p:txEl>
                                              <p:pRg st="2" end="2"/>
                                            </p:txEl>
                                          </p:spTgt>
                                        </p:tgtEl>
                                        <p:attrNameLst>
                                          <p:attrName>style.visibility</p:attrName>
                                        </p:attrNameLst>
                                      </p:cBhvr>
                                      <p:to>
                                        <p:strVal val="visible"/>
                                      </p:to>
                                    </p:set>
                                    <p:anim calcmode="lin" valueType="num">
                                      <p:cBhvr>
                                        <p:cTn id="31" dur="500" fill="hold"/>
                                        <p:tgtEl>
                                          <p:spTgt spid="50995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50995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50995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50995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509955">
                                            <p:txEl>
                                              <p:pRg st="3" end="3"/>
                                            </p:txEl>
                                          </p:spTgt>
                                        </p:tgtEl>
                                        <p:attrNameLst>
                                          <p:attrName>style.visibility</p:attrName>
                                        </p:attrNameLst>
                                      </p:cBhvr>
                                      <p:to>
                                        <p:strVal val="visible"/>
                                      </p:to>
                                    </p:set>
                                    <p:anim calcmode="lin" valueType="num">
                                      <p:cBhvr>
                                        <p:cTn id="39" dur="500" fill="hold"/>
                                        <p:tgtEl>
                                          <p:spTgt spid="50995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509955">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509955">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509955">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509955">
                                            <p:txEl>
                                              <p:pRg st="4" end="4"/>
                                            </p:txEl>
                                          </p:spTgt>
                                        </p:tgtEl>
                                        <p:attrNameLst>
                                          <p:attrName>style.visibility</p:attrName>
                                        </p:attrNameLst>
                                      </p:cBhvr>
                                      <p:to>
                                        <p:strVal val="visible"/>
                                      </p:to>
                                    </p:set>
                                    <p:anim calcmode="lin" valueType="num">
                                      <p:cBhvr>
                                        <p:cTn id="47" dur="500" fill="hold"/>
                                        <p:tgtEl>
                                          <p:spTgt spid="509955">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509955">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509955">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509955">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iterate type="lt">
                                    <p:tmPct val="10000"/>
                                  </p:iterate>
                                  <p:childTnLst>
                                    <p:set>
                                      <p:cBhvr>
                                        <p:cTn id="54" dur="1" fill="hold">
                                          <p:stCondLst>
                                            <p:cond delay="0"/>
                                          </p:stCondLst>
                                        </p:cTn>
                                        <p:tgtEl>
                                          <p:spTgt spid="509955">
                                            <p:txEl>
                                              <p:pRg st="5" end="5"/>
                                            </p:txEl>
                                          </p:spTgt>
                                        </p:tgtEl>
                                        <p:attrNameLst>
                                          <p:attrName>style.visibility</p:attrName>
                                        </p:attrNameLst>
                                      </p:cBhvr>
                                      <p:to>
                                        <p:strVal val="visible"/>
                                      </p:to>
                                    </p:set>
                                    <p:anim calcmode="lin" valueType="num">
                                      <p:cBhvr>
                                        <p:cTn id="55" dur="500" fill="hold"/>
                                        <p:tgtEl>
                                          <p:spTgt spid="509955">
                                            <p:txEl>
                                              <p:pRg st="5" end="5"/>
                                            </p:txEl>
                                          </p:spTgt>
                                        </p:tgtEl>
                                        <p:attrNameLst>
                                          <p:attrName>ppt_w</p:attrName>
                                        </p:attrNameLst>
                                      </p:cBhvr>
                                      <p:tavLst>
                                        <p:tav tm="0">
                                          <p:val>
                                            <p:fltVal val="0"/>
                                          </p:val>
                                        </p:tav>
                                        <p:tav tm="100000">
                                          <p:val>
                                            <p:strVal val="#ppt_w"/>
                                          </p:val>
                                        </p:tav>
                                      </p:tavLst>
                                    </p:anim>
                                    <p:anim calcmode="lin" valueType="num">
                                      <p:cBhvr>
                                        <p:cTn id="56" dur="500" fill="hold"/>
                                        <p:tgtEl>
                                          <p:spTgt spid="509955">
                                            <p:txEl>
                                              <p:pRg st="5" end="5"/>
                                            </p:txEl>
                                          </p:spTgt>
                                        </p:tgtEl>
                                        <p:attrNameLst>
                                          <p:attrName>ppt_h</p:attrName>
                                        </p:attrNameLst>
                                      </p:cBhvr>
                                      <p:tavLst>
                                        <p:tav tm="0">
                                          <p:val>
                                            <p:fltVal val="0"/>
                                          </p:val>
                                        </p:tav>
                                        <p:tav tm="100000">
                                          <p:val>
                                            <p:strVal val="#ppt_h"/>
                                          </p:val>
                                        </p:tav>
                                      </p:tavLst>
                                    </p:anim>
                                    <p:anim calcmode="lin" valueType="num">
                                      <p:cBhvr>
                                        <p:cTn id="57" dur="500" fill="hold"/>
                                        <p:tgtEl>
                                          <p:spTgt spid="509955">
                                            <p:txEl>
                                              <p:pRg st="5" end="5"/>
                                            </p:txEl>
                                          </p:spTgt>
                                        </p:tgtEl>
                                        <p:attrNameLst>
                                          <p:attrName>style.rotation</p:attrName>
                                        </p:attrNameLst>
                                      </p:cBhvr>
                                      <p:tavLst>
                                        <p:tav tm="0">
                                          <p:val>
                                            <p:fltVal val="360"/>
                                          </p:val>
                                        </p:tav>
                                        <p:tav tm="100000">
                                          <p:val>
                                            <p:fltVal val="0"/>
                                          </p:val>
                                        </p:tav>
                                      </p:tavLst>
                                    </p:anim>
                                    <p:animEffect transition="in" filter="fade">
                                      <p:cBhvr>
                                        <p:cTn id="58" dur="500"/>
                                        <p:tgtEl>
                                          <p:spTgt spid="5099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4" grpId="0"/>
      <p:bldP spid="509955" grpId="0" build="p"/>
    </p:bld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615B8C1A-3BFF-442E-965B-067B4D9C307F}" type="slidenum">
              <a:rPr lang="en-US"/>
              <a:pPr algn="l">
                <a:defRPr/>
              </a:pPr>
              <a:t>76</a:t>
            </a:fld>
            <a:endParaRPr lang="en-US"/>
          </a:p>
        </p:txBody>
      </p:sp>
      <p:sp>
        <p:nvSpPr>
          <p:cNvPr id="509954" name="Rectangle 2"/>
          <p:cNvSpPr>
            <a:spLocks noGrp="1" noChangeArrowheads="1"/>
          </p:cNvSpPr>
          <p:nvPr>
            <p:ph type="title"/>
          </p:nvPr>
        </p:nvSpPr>
        <p:spPr>
          <a:xfrm>
            <a:off x="327025" y="76200"/>
            <a:ext cx="8435975" cy="831850"/>
          </a:xfrm>
        </p:spPr>
        <p:txBody>
          <a:bodyPr/>
          <a:lstStyle/>
          <a:p>
            <a:pPr eaLnBrk="1" hangingPunct="1"/>
            <a:r>
              <a:rPr lang="en-US" sz="4000" b="1" smtClean="0"/>
              <a:t>Phương pháp so sánh</a:t>
            </a:r>
          </a:p>
        </p:txBody>
      </p:sp>
      <p:sp>
        <p:nvSpPr>
          <p:cNvPr id="509955" name="Rectangle 3"/>
          <p:cNvSpPr>
            <a:spLocks noGrp="1" noChangeArrowheads="1"/>
          </p:cNvSpPr>
          <p:nvPr>
            <p:ph type="body" idx="1"/>
          </p:nvPr>
        </p:nvSpPr>
        <p:spPr>
          <a:xfrm>
            <a:off x="355600" y="990600"/>
            <a:ext cx="8623300" cy="5486400"/>
          </a:xfrm>
        </p:spPr>
        <p:txBody>
          <a:bodyPr/>
          <a:lstStyle/>
          <a:p>
            <a:pPr eaLnBrk="1" hangingPunct="1">
              <a:buFont typeface="Wingdings" pitchFamily="2" charset="2"/>
              <a:buChar char="v"/>
            </a:pPr>
            <a:r>
              <a:rPr lang="en-US" smtClean="0"/>
              <a:t>So sánh thông tin, số liệu;</a:t>
            </a:r>
          </a:p>
          <a:p>
            <a:pPr eaLnBrk="1" hangingPunct="1">
              <a:buFont typeface="Wingdings" pitchFamily="2" charset="2"/>
              <a:buChar char="v"/>
            </a:pPr>
            <a:r>
              <a:rPr lang="en-US" smtClean="0"/>
              <a:t>So sánh kết quả phân tích, thống kê;</a:t>
            </a:r>
          </a:p>
          <a:p>
            <a:pPr marL="342900" lvl="1" indent="-342900" eaLnBrk="1" hangingPunct="1">
              <a:buFont typeface="Wingdings" pitchFamily="2" charset="2"/>
              <a:buChar char="v"/>
            </a:pPr>
            <a:r>
              <a:rPr lang="en-US" sz="3600" smtClean="0"/>
              <a:t>So sánh </a:t>
            </a:r>
            <a:r>
              <a:rPr lang="en-US" sz="3200" smtClean="0"/>
              <a:t>quy mô và phạm vi quản lý giữa các tổ chức;</a:t>
            </a:r>
          </a:p>
          <a:p>
            <a:pPr marL="342900" lvl="1" indent="-342900" eaLnBrk="1" hangingPunct="1">
              <a:buFont typeface="Wingdings" pitchFamily="2" charset="2"/>
              <a:buChar char="v"/>
            </a:pPr>
            <a:r>
              <a:rPr lang="en-US" sz="3200" smtClean="0"/>
              <a:t>So sánh tốc độ phát triển kinh tế-xã hội;</a:t>
            </a:r>
          </a:p>
          <a:p>
            <a:pPr marL="342900" lvl="1" indent="-342900" eaLnBrk="1" hangingPunct="1">
              <a:buFont typeface="Wingdings" pitchFamily="2" charset="2"/>
              <a:buChar char="v"/>
            </a:pPr>
            <a:r>
              <a:rPr lang="en-US" sz="3200" smtClean="0"/>
              <a:t>So sánh mật độ dân cư của các vùng, miền;</a:t>
            </a:r>
          </a:p>
          <a:p>
            <a:pPr marL="342900" lvl="1" indent="-342900" eaLnBrk="1" hangingPunct="1">
              <a:buFont typeface="Wingdings" pitchFamily="2" charset="2"/>
              <a:buChar char="v"/>
            </a:pPr>
            <a:r>
              <a:rPr lang="en-US" sz="3200" smtClean="0"/>
              <a:t>So sánh đặc điểm địa hình của các vùng, miền;</a:t>
            </a:r>
          </a:p>
          <a:p>
            <a:pPr marL="342900" lvl="1" indent="-342900" eaLnBrk="1" hangingPunct="1">
              <a:buFont typeface="Wingdings" pitchFamily="2" charset="2"/>
              <a:buChar char="v"/>
            </a:pPr>
            <a:r>
              <a:rPr lang="en-US" sz="3200" smtClean="0"/>
              <a:t>So sánh cơ cấu nguồn lực;</a:t>
            </a:r>
          </a:p>
          <a:p>
            <a:pPr marL="342900" lvl="1" indent="-342900" eaLnBrk="1" hangingPunct="1">
              <a:buFont typeface="Wingdings" pitchFamily="2" charset="2"/>
              <a:buChar char="v"/>
            </a:pPr>
            <a:r>
              <a:rPr lang="en-US" sz="3200" smtClean="0"/>
              <a:t>…</a:t>
            </a:r>
          </a:p>
          <a:p>
            <a:pPr marL="342900" lvl="1" indent="-342900" eaLnBrk="1" hangingPunct="1">
              <a:buFont typeface="Wingdings" pitchFamily="2" charset="2"/>
              <a:buChar char="v"/>
            </a:pPr>
            <a:endParaRPr lang="en-US" sz="3200" smtClean="0"/>
          </a:p>
          <a:p>
            <a:pPr eaLnBrk="1" hangingPunct="1">
              <a:buFont typeface="Wingdings" pitchFamily="2" charset="2"/>
              <a:buChar char="v"/>
            </a:pPr>
            <a:endParaRPr lang="en-US" sz="3600"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09954"/>
                                        </p:tgtEl>
                                        <p:attrNameLst>
                                          <p:attrName>style.visibility</p:attrName>
                                        </p:attrNameLst>
                                      </p:cBhvr>
                                      <p:to>
                                        <p:strVal val="visible"/>
                                      </p:to>
                                    </p:set>
                                    <p:anim calcmode="lin" valueType="num">
                                      <p:cBhvr>
                                        <p:cTn id="7" dur="500" fill="hold"/>
                                        <p:tgtEl>
                                          <p:spTgt spid="509954"/>
                                        </p:tgtEl>
                                        <p:attrNameLst>
                                          <p:attrName>ppt_w</p:attrName>
                                        </p:attrNameLst>
                                      </p:cBhvr>
                                      <p:tavLst>
                                        <p:tav tm="0">
                                          <p:val>
                                            <p:fltVal val="0"/>
                                          </p:val>
                                        </p:tav>
                                        <p:tav tm="100000">
                                          <p:val>
                                            <p:strVal val="#ppt_w"/>
                                          </p:val>
                                        </p:tav>
                                      </p:tavLst>
                                    </p:anim>
                                    <p:anim calcmode="lin" valueType="num">
                                      <p:cBhvr>
                                        <p:cTn id="8" dur="500" fill="hold"/>
                                        <p:tgtEl>
                                          <p:spTgt spid="509954"/>
                                        </p:tgtEl>
                                        <p:attrNameLst>
                                          <p:attrName>ppt_h</p:attrName>
                                        </p:attrNameLst>
                                      </p:cBhvr>
                                      <p:tavLst>
                                        <p:tav tm="0">
                                          <p:val>
                                            <p:fltVal val="0"/>
                                          </p:val>
                                        </p:tav>
                                        <p:tav tm="100000">
                                          <p:val>
                                            <p:strVal val="#ppt_h"/>
                                          </p:val>
                                        </p:tav>
                                      </p:tavLst>
                                    </p:anim>
                                    <p:anim calcmode="lin" valueType="num">
                                      <p:cBhvr>
                                        <p:cTn id="9" dur="500" fill="hold"/>
                                        <p:tgtEl>
                                          <p:spTgt spid="509954"/>
                                        </p:tgtEl>
                                        <p:attrNameLst>
                                          <p:attrName>style.rotation</p:attrName>
                                        </p:attrNameLst>
                                      </p:cBhvr>
                                      <p:tavLst>
                                        <p:tav tm="0">
                                          <p:val>
                                            <p:fltVal val="360"/>
                                          </p:val>
                                        </p:tav>
                                        <p:tav tm="100000">
                                          <p:val>
                                            <p:fltVal val="0"/>
                                          </p:val>
                                        </p:tav>
                                      </p:tavLst>
                                    </p:anim>
                                    <p:animEffect transition="in" filter="fade">
                                      <p:cBhvr>
                                        <p:cTn id="10" dur="500"/>
                                        <p:tgtEl>
                                          <p:spTgt spid="50995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09955">
                                            <p:txEl>
                                              <p:pRg st="0" end="0"/>
                                            </p:txEl>
                                          </p:spTgt>
                                        </p:tgtEl>
                                        <p:attrNameLst>
                                          <p:attrName>style.visibility</p:attrName>
                                        </p:attrNameLst>
                                      </p:cBhvr>
                                      <p:to>
                                        <p:strVal val="visible"/>
                                      </p:to>
                                    </p:set>
                                    <p:anim calcmode="lin" valueType="num">
                                      <p:cBhvr>
                                        <p:cTn id="15"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5099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4" grpId="0"/>
      <p:bldP spid="509955" grpId="0" build="p"/>
    </p:bld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0F7B859D-01F2-4D4A-A1DA-FD1E6E054AE8}" type="slidenum">
              <a:rPr lang="en-US"/>
              <a:pPr algn="l">
                <a:defRPr/>
              </a:pPr>
              <a:t>77</a:t>
            </a:fld>
            <a:endParaRPr lang="en-US"/>
          </a:p>
        </p:txBody>
      </p:sp>
      <p:sp>
        <p:nvSpPr>
          <p:cNvPr id="509954" name="Rectangle 2"/>
          <p:cNvSpPr>
            <a:spLocks noGrp="1" noChangeArrowheads="1"/>
          </p:cNvSpPr>
          <p:nvPr>
            <p:ph type="title"/>
          </p:nvPr>
        </p:nvSpPr>
        <p:spPr>
          <a:xfrm>
            <a:off x="327025" y="152400"/>
            <a:ext cx="8435975" cy="679450"/>
          </a:xfrm>
        </p:spPr>
        <p:txBody>
          <a:bodyPr rtlCol="0">
            <a:normAutofit fontScale="90000"/>
          </a:bodyPr>
          <a:lstStyle/>
          <a:p>
            <a:pPr eaLnBrk="1" fontAlgn="auto" hangingPunct="1">
              <a:spcAft>
                <a:spcPts val="0"/>
              </a:spcAft>
              <a:defRPr/>
            </a:pPr>
            <a:r>
              <a:rPr lang="en-US" sz="4000" b="1" dirty="0" err="1" smtClean="0"/>
              <a:t>Phương</a:t>
            </a:r>
            <a:r>
              <a:rPr lang="en-US" sz="4000" b="1" dirty="0" smtClean="0"/>
              <a:t> </a:t>
            </a:r>
            <a:r>
              <a:rPr lang="en-US" sz="4000" b="1" dirty="0" err="1" smtClean="0"/>
              <a:t>pháp</a:t>
            </a:r>
            <a:r>
              <a:rPr lang="en-US" sz="4000" b="1" dirty="0" smtClean="0"/>
              <a:t> </a:t>
            </a:r>
            <a:r>
              <a:rPr lang="en-US" sz="4000" b="1" dirty="0" err="1" smtClean="0"/>
              <a:t>thực</a:t>
            </a:r>
            <a:r>
              <a:rPr lang="en-US" sz="4000" b="1" dirty="0" smtClean="0"/>
              <a:t> </a:t>
            </a:r>
            <a:r>
              <a:rPr lang="en-US" sz="4000" b="1" dirty="0" err="1" smtClean="0"/>
              <a:t>nghiệm</a:t>
            </a:r>
            <a:endParaRPr lang="en-US" sz="4000" dirty="0" smtClean="0"/>
          </a:p>
        </p:txBody>
      </p:sp>
      <p:sp>
        <p:nvSpPr>
          <p:cNvPr id="509955" name="Rectangle 3"/>
          <p:cNvSpPr>
            <a:spLocks noGrp="1" noChangeArrowheads="1"/>
          </p:cNvSpPr>
          <p:nvPr>
            <p:ph type="body" idx="1"/>
          </p:nvPr>
        </p:nvSpPr>
        <p:spPr>
          <a:xfrm>
            <a:off x="355600" y="1295400"/>
            <a:ext cx="8623300" cy="5181600"/>
          </a:xfrm>
        </p:spPr>
        <p:txBody>
          <a:bodyPr/>
          <a:lstStyle/>
          <a:p>
            <a:pPr eaLnBrk="1" hangingPunct="1">
              <a:buFont typeface="Wingdings" pitchFamily="2" charset="2"/>
              <a:buChar char="v"/>
            </a:pPr>
            <a:r>
              <a:rPr lang="vi-VN" sz="3600" smtClean="0"/>
              <a:t>Phương pháp thực nghiệm</a:t>
            </a:r>
            <a:r>
              <a:rPr lang="en-US" sz="3600" smtClean="0"/>
              <a:t> là p</a:t>
            </a:r>
            <a:r>
              <a:rPr lang="vi-VN" sz="3600" smtClean="0"/>
              <a:t>hương pháp khoa học dựa trên</a:t>
            </a:r>
            <a:r>
              <a:rPr lang="en-US" sz="3600" smtClean="0"/>
              <a:t>:</a:t>
            </a:r>
          </a:p>
          <a:p>
            <a:pPr lvl="1" eaLnBrk="1" hangingPunct="1">
              <a:buFont typeface="Wingdings" pitchFamily="2" charset="2"/>
              <a:buChar char="Ø"/>
            </a:pPr>
            <a:r>
              <a:rPr lang="en-US" sz="3200" smtClean="0">
                <a:solidFill>
                  <a:srgbClr val="C00000"/>
                </a:solidFill>
              </a:rPr>
              <a:t>Q</a:t>
            </a:r>
            <a:r>
              <a:rPr lang="vi-VN" sz="3200" smtClean="0">
                <a:solidFill>
                  <a:srgbClr val="C00000"/>
                </a:solidFill>
              </a:rPr>
              <a:t>uan sát</a:t>
            </a:r>
            <a:r>
              <a:rPr lang="en-US" sz="3200" smtClean="0">
                <a:solidFill>
                  <a:srgbClr val="C00000"/>
                </a:solidFill>
              </a:rPr>
              <a:t>;</a:t>
            </a:r>
          </a:p>
          <a:p>
            <a:pPr lvl="1" eaLnBrk="1" hangingPunct="1">
              <a:buFont typeface="Wingdings" pitchFamily="2" charset="2"/>
              <a:buChar char="Ø"/>
            </a:pPr>
            <a:r>
              <a:rPr lang="en-US" sz="3200" smtClean="0">
                <a:solidFill>
                  <a:srgbClr val="C00000"/>
                </a:solidFill>
              </a:rPr>
              <a:t>P</a:t>
            </a:r>
            <a:r>
              <a:rPr lang="vi-VN" sz="3200" smtClean="0">
                <a:solidFill>
                  <a:srgbClr val="C00000"/>
                </a:solidFill>
              </a:rPr>
              <a:t>hân loại</a:t>
            </a:r>
            <a:r>
              <a:rPr lang="en-US" sz="3200" smtClean="0">
                <a:solidFill>
                  <a:srgbClr val="C00000"/>
                </a:solidFill>
              </a:rPr>
              <a:t>;</a:t>
            </a:r>
          </a:p>
          <a:p>
            <a:pPr lvl="1" eaLnBrk="1" hangingPunct="1">
              <a:buFont typeface="Wingdings" pitchFamily="2" charset="2"/>
              <a:buChar char="Ø"/>
            </a:pPr>
            <a:r>
              <a:rPr lang="en-US" sz="3200" smtClean="0">
                <a:solidFill>
                  <a:srgbClr val="C00000"/>
                </a:solidFill>
              </a:rPr>
              <a:t>N</a:t>
            </a:r>
            <a:r>
              <a:rPr lang="vi-VN" sz="3200" smtClean="0">
                <a:solidFill>
                  <a:srgbClr val="C00000"/>
                </a:solidFill>
              </a:rPr>
              <a:t>êu giả thuyết và kiểm nghiệm giả thuyết bằng thí nghiệm</a:t>
            </a:r>
            <a:r>
              <a:rPr lang="vi-VN" smtClean="0"/>
              <a:t>.</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09954"/>
                                        </p:tgtEl>
                                        <p:attrNameLst>
                                          <p:attrName>style.visibility</p:attrName>
                                        </p:attrNameLst>
                                      </p:cBhvr>
                                      <p:to>
                                        <p:strVal val="visible"/>
                                      </p:to>
                                    </p:set>
                                    <p:anim calcmode="lin" valueType="num">
                                      <p:cBhvr>
                                        <p:cTn id="7" dur="500" fill="hold"/>
                                        <p:tgtEl>
                                          <p:spTgt spid="509954"/>
                                        </p:tgtEl>
                                        <p:attrNameLst>
                                          <p:attrName>ppt_w</p:attrName>
                                        </p:attrNameLst>
                                      </p:cBhvr>
                                      <p:tavLst>
                                        <p:tav tm="0">
                                          <p:val>
                                            <p:fltVal val="0"/>
                                          </p:val>
                                        </p:tav>
                                        <p:tav tm="100000">
                                          <p:val>
                                            <p:strVal val="#ppt_w"/>
                                          </p:val>
                                        </p:tav>
                                      </p:tavLst>
                                    </p:anim>
                                    <p:anim calcmode="lin" valueType="num">
                                      <p:cBhvr>
                                        <p:cTn id="8" dur="500" fill="hold"/>
                                        <p:tgtEl>
                                          <p:spTgt spid="509954"/>
                                        </p:tgtEl>
                                        <p:attrNameLst>
                                          <p:attrName>ppt_h</p:attrName>
                                        </p:attrNameLst>
                                      </p:cBhvr>
                                      <p:tavLst>
                                        <p:tav tm="0">
                                          <p:val>
                                            <p:fltVal val="0"/>
                                          </p:val>
                                        </p:tav>
                                        <p:tav tm="100000">
                                          <p:val>
                                            <p:strVal val="#ppt_h"/>
                                          </p:val>
                                        </p:tav>
                                      </p:tavLst>
                                    </p:anim>
                                    <p:anim calcmode="lin" valueType="num">
                                      <p:cBhvr>
                                        <p:cTn id="9" dur="500" fill="hold"/>
                                        <p:tgtEl>
                                          <p:spTgt spid="509954"/>
                                        </p:tgtEl>
                                        <p:attrNameLst>
                                          <p:attrName>style.rotation</p:attrName>
                                        </p:attrNameLst>
                                      </p:cBhvr>
                                      <p:tavLst>
                                        <p:tav tm="0">
                                          <p:val>
                                            <p:fltVal val="360"/>
                                          </p:val>
                                        </p:tav>
                                        <p:tav tm="100000">
                                          <p:val>
                                            <p:fltVal val="0"/>
                                          </p:val>
                                        </p:tav>
                                      </p:tavLst>
                                    </p:anim>
                                    <p:animEffect transition="in" filter="fade">
                                      <p:cBhvr>
                                        <p:cTn id="10" dur="500"/>
                                        <p:tgtEl>
                                          <p:spTgt spid="50995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09955">
                                            <p:txEl>
                                              <p:pRg st="0" end="0"/>
                                            </p:txEl>
                                          </p:spTgt>
                                        </p:tgtEl>
                                        <p:attrNameLst>
                                          <p:attrName>style.visibility</p:attrName>
                                        </p:attrNameLst>
                                      </p:cBhvr>
                                      <p:to>
                                        <p:strVal val="visible"/>
                                      </p:to>
                                    </p:set>
                                    <p:anim calcmode="lin" valueType="num">
                                      <p:cBhvr>
                                        <p:cTn id="15"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509955">
                                            <p:txEl>
                                              <p:pRg st="0" end="0"/>
                                            </p:txEl>
                                          </p:spTgt>
                                        </p:tgtEl>
                                      </p:cBhvr>
                                    </p:animEffect>
                                  </p:childTnLst>
                                </p:cTn>
                              </p:par>
                              <p:par>
                                <p:cTn id="19" presetID="49" presetClass="entr" presetSubtype="0" decel="100000" fill="hold" grpId="0" nodeType="withEffect">
                                  <p:stCondLst>
                                    <p:cond delay="0"/>
                                  </p:stCondLst>
                                  <p:iterate type="lt">
                                    <p:tmPct val="10000"/>
                                  </p:iterate>
                                  <p:childTnLst>
                                    <p:set>
                                      <p:cBhvr>
                                        <p:cTn id="20" dur="1" fill="hold">
                                          <p:stCondLst>
                                            <p:cond delay="0"/>
                                          </p:stCondLst>
                                        </p:cTn>
                                        <p:tgtEl>
                                          <p:spTgt spid="509955">
                                            <p:txEl>
                                              <p:pRg st="1" end="1"/>
                                            </p:txEl>
                                          </p:spTgt>
                                        </p:tgtEl>
                                        <p:attrNameLst>
                                          <p:attrName>style.visibility</p:attrName>
                                        </p:attrNameLst>
                                      </p:cBhvr>
                                      <p:to>
                                        <p:strVal val="visible"/>
                                      </p:to>
                                    </p:set>
                                    <p:anim calcmode="lin" valueType="num">
                                      <p:cBhvr>
                                        <p:cTn id="21" dur="500" fill="hold"/>
                                        <p:tgtEl>
                                          <p:spTgt spid="50995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509955">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509955">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509955">
                                            <p:txEl>
                                              <p:pRg st="1" end="1"/>
                                            </p:txEl>
                                          </p:spTgt>
                                        </p:tgtEl>
                                      </p:cBhvr>
                                    </p:animEffect>
                                  </p:childTnLst>
                                </p:cTn>
                              </p:par>
                              <p:par>
                                <p:cTn id="25" presetID="49" presetClass="entr" presetSubtype="0" decel="100000" fill="hold" grpId="0" nodeType="withEffect">
                                  <p:stCondLst>
                                    <p:cond delay="0"/>
                                  </p:stCondLst>
                                  <p:iterate type="lt">
                                    <p:tmPct val="10000"/>
                                  </p:iterate>
                                  <p:childTnLst>
                                    <p:set>
                                      <p:cBhvr>
                                        <p:cTn id="26" dur="1" fill="hold">
                                          <p:stCondLst>
                                            <p:cond delay="0"/>
                                          </p:stCondLst>
                                        </p:cTn>
                                        <p:tgtEl>
                                          <p:spTgt spid="509955">
                                            <p:txEl>
                                              <p:pRg st="2" end="2"/>
                                            </p:txEl>
                                          </p:spTgt>
                                        </p:tgtEl>
                                        <p:attrNameLst>
                                          <p:attrName>style.visibility</p:attrName>
                                        </p:attrNameLst>
                                      </p:cBhvr>
                                      <p:to>
                                        <p:strVal val="visible"/>
                                      </p:to>
                                    </p:set>
                                    <p:anim calcmode="lin" valueType="num">
                                      <p:cBhvr>
                                        <p:cTn id="27" dur="500" fill="hold"/>
                                        <p:tgtEl>
                                          <p:spTgt spid="509955">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509955">
                                            <p:txEl>
                                              <p:pRg st="2" end="2"/>
                                            </p:txEl>
                                          </p:spTgt>
                                        </p:tgtEl>
                                        <p:attrNameLst>
                                          <p:attrName>ppt_h</p:attrName>
                                        </p:attrNameLst>
                                      </p:cBhvr>
                                      <p:tavLst>
                                        <p:tav tm="0">
                                          <p:val>
                                            <p:fltVal val="0"/>
                                          </p:val>
                                        </p:tav>
                                        <p:tav tm="100000">
                                          <p:val>
                                            <p:strVal val="#ppt_h"/>
                                          </p:val>
                                        </p:tav>
                                      </p:tavLst>
                                    </p:anim>
                                    <p:anim calcmode="lin" valueType="num">
                                      <p:cBhvr>
                                        <p:cTn id="29" dur="500" fill="hold"/>
                                        <p:tgtEl>
                                          <p:spTgt spid="509955">
                                            <p:txEl>
                                              <p:pRg st="2" end="2"/>
                                            </p:txEl>
                                          </p:spTgt>
                                        </p:tgtEl>
                                        <p:attrNameLst>
                                          <p:attrName>style.rotation</p:attrName>
                                        </p:attrNameLst>
                                      </p:cBhvr>
                                      <p:tavLst>
                                        <p:tav tm="0">
                                          <p:val>
                                            <p:fltVal val="360"/>
                                          </p:val>
                                        </p:tav>
                                        <p:tav tm="100000">
                                          <p:val>
                                            <p:fltVal val="0"/>
                                          </p:val>
                                        </p:tav>
                                      </p:tavLst>
                                    </p:anim>
                                    <p:animEffect transition="in" filter="fade">
                                      <p:cBhvr>
                                        <p:cTn id="30" dur="500"/>
                                        <p:tgtEl>
                                          <p:spTgt spid="509955">
                                            <p:txEl>
                                              <p:pRg st="2" end="2"/>
                                            </p:txEl>
                                          </p:spTgt>
                                        </p:tgtEl>
                                      </p:cBhvr>
                                    </p:animEffect>
                                  </p:childTnLst>
                                </p:cTn>
                              </p:par>
                              <p:par>
                                <p:cTn id="31" presetID="49" presetClass="entr" presetSubtype="0" decel="100000" fill="hold" grpId="0" nodeType="withEffect">
                                  <p:stCondLst>
                                    <p:cond delay="0"/>
                                  </p:stCondLst>
                                  <p:iterate type="lt">
                                    <p:tmPct val="10000"/>
                                  </p:iterate>
                                  <p:childTnLst>
                                    <p:set>
                                      <p:cBhvr>
                                        <p:cTn id="32" dur="1" fill="hold">
                                          <p:stCondLst>
                                            <p:cond delay="0"/>
                                          </p:stCondLst>
                                        </p:cTn>
                                        <p:tgtEl>
                                          <p:spTgt spid="509955">
                                            <p:txEl>
                                              <p:pRg st="3" end="3"/>
                                            </p:txEl>
                                          </p:spTgt>
                                        </p:tgtEl>
                                        <p:attrNameLst>
                                          <p:attrName>style.visibility</p:attrName>
                                        </p:attrNameLst>
                                      </p:cBhvr>
                                      <p:to>
                                        <p:strVal val="visible"/>
                                      </p:to>
                                    </p:set>
                                    <p:anim calcmode="lin" valueType="num">
                                      <p:cBhvr>
                                        <p:cTn id="33" dur="500" fill="hold"/>
                                        <p:tgtEl>
                                          <p:spTgt spid="50995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509955">
                                            <p:txEl>
                                              <p:pRg st="3" end="3"/>
                                            </p:txEl>
                                          </p:spTgt>
                                        </p:tgtEl>
                                        <p:attrNameLst>
                                          <p:attrName>ppt_h</p:attrName>
                                        </p:attrNameLst>
                                      </p:cBhvr>
                                      <p:tavLst>
                                        <p:tav tm="0">
                                          <p:val>
                                            <p:fltVal val="0"/>
                                          </p:val>
                                        </p:tav>
                                        <p:tav tm="100000">
                                          <p:val>
                                            <p:strVal val="#ppt_h"/>
                                          </p:val>
                                        </p:tav>
                                      </p:tavLst>
                                    </p:anim>
                                    <p:anim calcmode="lin" valueType="num">
                                      <p:cBhvr>
                                        <p:cTn id="35" dur="500" fill="hold"/>
                                        <p:tgtEl>
                                          <p:spTgt spid="509955">
                                            <p:txEl>
                                              <p:pRg st="3" end="3"/>
                                            </p:txEl>
                                          </p:spTgt>
                                        </p:tgtEl>
                                        <p:attrNameLst>
                                          <p:attrName>style.rotation</p:attrName>
                                        </p:attrNameLst>
                                      </p:cBhvr>
                                      <p:tavLst>
                                        <p:tav tm="0">
                                          <p:val>
                                            <p:fltVal val="360"/>
                                          </p:val>
                                        </p:tav>
                                        <p:tav tm="100000">
                                          <p:val>
                                            <p:fltVal val="0"/>
                                          </p:val>
                                        </p:tav>
                                      </p:tavLst>
                                    </p:anim>
                                    <p:animEffect transition="in" filter="fade">
                                      <p:cBhvr>
                                        <p:cTn id="36" dur="500"/>
                                        <p:tgtEl>
                                          <p:spTgt spid="5099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4" grpId="0"/>
      <p:bldP spid="509955" grpId="0" build="p"/>
    </p:bld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80FE24F6-278D-42B4-B844-116771F82220}" type="slidenum">
              <a:rPr lang="en-US"/>
              <a:pPr algn="l">
                <a:defRPr/>
              </a:pPr>
              <a:t>78</a:t>
            </a:fld>
            <a:endParaRPr lang="en-US"/>
          </a:p>
        </p:txBody>
      </p:sp>
      <p:sp>
        <p:nvSpPr>
          <p:cNvPr id="509954" name="Rectangle 2"/>
          <p:cNvSpPr>
            <a:spLocks noGrp="1" noChangeArrowheads="1"/>
          </p:cNvSpPr>
          <p:nvPr>
            <p:ph type="title"/>
          </p:nvPr>
        </p:nvSpPr>
        <p:spPr>
          <a:xfrm>
            <a:off x="327025" y="152400"/>
            <a:ext cx="8435975" cy="679450"/>
          </a:xfrm>
        </p:spPr>
        <p:txBody>
          <a:bodyPr rtlCol="0">
            <a:normAutofit fontScale="90000"/>
          </a:bodyPr>
          <a:lstStyle/>
          <a:p>
            <a:pPr eaLnBrk="1" fontAlgn="auto" hangingPunct="1">
              <a:spcAft>
                <a:spcPts val="0"/>
              </a:spcAft>
              <a:defRPr/>
            </a:pPr>
            <a:r>
              <a:rPr lang="en-US" sz="4000" b="1" dirty="0" err="1" smtClean="0"/>
              <a:t>Phương</a:t>
            </a:r>
            <a:r>
              <a:rPr lang="en-US" sz="4000" b="1" dirty="0" smtClean="0"/>
              <a:t> </a:t>
            </a:r>
            <a:r>
              <a:rPr lang="en-US" sz="4000" b="1" dirty="0" err="1" smtClean="0"/>
              <a:t>pháp</a:t>
            </a:r>
            <a:r>
              <a:rPr lang="en-US" sz="4000" b="1" dirty="0" smtClean="0"/>
              <a:t> </a:t>
            </a:r>
            <a:r>
              <a:rPr lang="en-US" sz="4000" b="1" dirty="0" err="1" smtClean="0"/>
              <a:t>thực</a:t>
            </a:r>
            <a:r>
              <a:rPr lang="en-US" sz="4000" b="1" dirty="0" smtClean="0"/>
              <a:t> </a:t>
            </a:r>
            <a:r>
              <a:rPr lang="en-US" sz="4000" b="1" dirty="0" err="1" smtClean="0"/>
              <a:t>nghiệm</a:t>
            </a:r>
            <a:endParaRPr lang="en-US" sz="4000" dirty="0" smtClean="0"/>
          </a:p>
        </p:txBody>
      </p:sp>
      <p:sp>
        <p:nvSpPr>
          <p:cNvPr id="509955" name="Rectangle 3"/>
          <p:cNvSpPr>
            <a:spLocks noGrp="1" noChangeArrowheads="1"/>
          </p:cNvSpPr>
          <p:nvPr>
            <p:ph type="body" idx="1"/>
          </p:nvPr>
        </p:nvSpPr>
        <p:spPr>
          <a:xfrm>
            <a:off x="355600" y="990600"/>
            <a:ext cx="8623300" cy="5486400"/>
          </a:xfrm>
        </p:spPr>
        <p:txBody>
          <a:bodyPr/>
          <a:lstStyle/>
          <a:p>
            <a:pPr eaLnBrk="1" hangingPunct="1">
              <a:buFont typeface="Wingdings" pitchFamily="2" charset="2"/>
              <a:buChar char="v"/>
            </a:pPr>
            <a:r>
              <a:rPr lang="en-US" sz="3600" smtClean="0"/>
              <a:t>Thẩm định định biên;</a:t>
            </a:r>
          </a:p>
          <a:p>
            <a:pPr eaLnBrk="1" hangingPunct="1">
              <a:buFont typeface="Wingdings" pitchFamily="2" charset="2"/>
              <a:buChar char="v"/>
            </a:pPr>
            <a:r>
              <a:rPr lang="en-US" sz="3600" smtClean="0"/>
              <a:t>Thẩm định tính hợp lý;</a:t>
            </a:r>
          </a:p>
          <a:p>
            <a:pPr eaLnBrk="1" hangingPunct="1">
              <a:buFont typeface="Wingdings" pitchFamily="2" charset="2"/>
              <a:buChar char="v"/>
            </a:pPr>
            <a:r>
              <a:rPr lang="en-US" sz="3600" smtClean="0"/>
              <a:t>Thẩm định tính hợp pháp;</a:t>
            </a:r>
          </a:p>
          <a:p>
            <a:pPr eaLnBrk="1" hangingPunct="1">
              <a:buFont typeface="Wingdings" pitchFamily="2" charset="2"/>
              <a:buChar char="v"/>
            </a:pPr>
            <a:r>
              <a:rPr lang="en-US" sz="3600" smtClean="0"/>
              <a:t>Thẩm định tính thực tiễn;</a:t>
            </a:r>
          </a:p>
          <a:p>
            <a:pPr eaLnBrk="1" hangingPunct="1">
              <a:buFont typeface="Wingdings" pitchFamily="2" charset="2"/>
              <a:buChar char="v"/>
            </a:pPr>
            <a:r>
              <a:rPr lang="en-US" sz="3600" smtClean="0"/>
              <a:t>Quan sát, nêu giả thiết kết quả định biên; </a:t>
            </a:r>
          </a:p>
          <a:p>
            <a:pPr eaLnBrk="1" hangingPunct="1">
              <a:buFont typeface="Wingdings" pitchFamily="2" charset="2"/>
              <a:buChar char="v"/>
            </a:pPr>
            <a:r>
              <a:rPr lang="en-US" sz="3600" smtClean="0"/>
              <a:t>Vận dụng giả thiết định biên; </a:t>
            </a:r>
          </a:p>
          <a:p>
            <a:pPr eaLnBrk="1" hangingPunct="1">
              <a:buFont typeface="Wingdings" pitchFamily="2" charset="2"/>
              <a:buChar char="v"/>
            </a:pPr>
            <a:r>
              <a:rPr lang="en-US" sz="3600" smtClean="0"/>
              <a:t>Kiểm nghiệm giả thiết định biên;</a:t>
            </a:r>
          </a:p>
          <a:p>
            <a:pPr eaLnBrk="1" hangingPunct="1">
              <a:buFont typeface="Wingdings" pitchFamily="2" charset="2"/>
              <a:buChar char="v"/>
            </a:pPr>
            <a:r>
              <a:rPr lang="en-US" sz="360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09954"/>
                                        </p:tgtEl>
                                        <p:attrNameLst>
                                          <p:attrName>style.visibility</p:attrName>
                                        </p:attrNameLst>
                                      </p:cBhvr>
                                      <p:to>
                                        <p:strVal val="visible"/>
                                      </p:to>
                                    </p:set>
                                    <p:anim calcmode="lin" valueType="num">
                                      <p:cBhvr>
                                        <p:cTn id="7" dur="500" fill="hold"/>
                                        <p:tgtEl>
                                          <p:spTgt spid="509954"/>
                                        </p:tgtEl>
                                        <p:attrNameLst>
                                          <p:attrName>ppt_w</p:attrName>
                                        </p:attrNameLst>
                                      </p:cBhvr>
                                      <p:tavLst>
                                        <p:tav tm="0">
                                          <p:val>
                                            <p:fltVal val="0"/>
                                          </p:val>
                                        </p:tav>
                                        <p:tav tm="100000">
                                          <p:val>
                                            <p:strVal val="#ppt_w"/>
                                          </p:val>
                                        </p:tav>
                                      </p:tavLst>
                                    </p:anim>
                                    <p:anim calcmode="lin" valueType="num">
                                      <p:cBhvr>
                                        <p:cTn id="8" dur="500" fill="hold"/>
                                        <p:tgtEl>
                                          <p:spTgt spid="509954"/>
                                        </p:tgtEl>
                                        <p:attrNameLst>
                                          <p:attrName>ppt_h</p:attrName>
                                        </p:attrNameLst>
                                      </p:cBhvr>
                                      <p:tavLst>
                                        <p:tav tm="0">
                                          <p:val>
                                            <p:fltVal val="0"/>
                                          </p:val>
                                        </p:tav>
                                        <p:tav tm="100000">
                                          <p:val>
                                            <p:strVal val="#ppt_h"/>
                                          </p:val>
                                        </p:tav>
                                      </p:tavLst>
                                    </p:anim>
                                    <p:anim calcmode="lin" valueType="num">
                                      <p:cBhvr>
                                        <p:cTn id="9" dur="500" fill="hold"/>
                                        <p:tgtEl>
                                          <p:spTgt spid="509954"/>
                                        </p:tgtEl>
                                        <p:attrNameLst>
                                          <p:attrName>style.rotation</p:attrName>
                                        </p:attrNameLst>
                                      </p:cBhvr>
                                      <p:tavLst>
                                        <p:tav tm="0">
                                          <p:val>
                                            <p:fltVal val="360"/>
                                          </p:val>
                                        </p:tav>
                                        <p:tav tm="100000">
                                          <p:val>
                                            <p:fltVal val="0"/>
                                          </p:val>
                                        </p:tav>
                                      </p:tavLst>
                                    </p:anim>
                                    <p:animEffect transition="in" filter="fade">
                                      <p:cBhvr>
                                        <p:cTn id="10" dur="500"/>
                                        <p:tgtEl>
                                          <p:spTgt spid="50995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09955">
                                            <p:txEl>
                                              <p:pRg st="0" end="0"/>
                                            </p:txEl>
                                          </p:spTgt>
                                        </p:tgtEl>
                                        <p:attrNameLst>
                                          <p:attrName>style.visibility</p:attrName>
                                        </p:attrNameLst>
                                      </p:cBhvr>
                                      <p:to>
                                        <p:strVal val="visible"/>
                                      </p:to>
                                    </p:set>
                                    <p:anim calcmode="lin" valueType="num">
                                      <p:cBhvr>
                                        <p:cTn id="15"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50995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509955">
                                            <p:txEl>
                                              <p:pRg st="1" end="1"/>
                                            </p:txEl>
                                          </p:spTgt>
                                        </p:tgtEl>
                                        <p:attrNameLst>
                                          <p:attrName>style.visibility</p:attrName>
                                        </p:attrNameLst>
                                      </p:cBhvr>
                                      <p:to>
                                        <p:strVal val="visible"/>
                                      </p:to>
                                    </p:set>
                                    <p:anim calcmode="lin" valueType="num">
                                      <p:cBhvr>
                                        <p:cTn id="23" dur="500" fill="hold"/>
                                        <p:tgtEl>
                                          <p:spTgt spid="50995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50995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50995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50995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509955">
                                            <p:txEl>
                                              <p:pRg st="2" end="2"/>
                                            </p:txEl>
                                          </p:spTgt>
                                        </p:tgtEl>
                                        <p:attrNameLst>
                                          <p:attrName>style.visibility</p:attrName>
                                        </p:attrNameLst>
                                      </p:cBhvr>
                                      <p:to>
                                        <p:strVal val="visible"/>
                                      </p:to>
                                    </p:set>
                                    <p:anim calcmode="lin" valueType="num">
                                      <p:cBhvr>
                                        <p:cTn id="31" dur="500" fill="hold"/>
                                        <p:tgtEl>
                                          <p:spTgt spid="50995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50995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50995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50995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509955">
                                            <p:txEl>
                                              <p:pRg st="3" end="3"/>
                                            </p:txEl>
                                          </p:spTgt>
                                        </p:tgtEl>
                                        <p:attrNameLst>
                                          <p:attrName>style.visibility</p:attrName>
                                        </p:attrNameLst>
                                      </p:cBhvr>
                                      <p:to>
                                        <p:strVal val="visible"/>
                                      </p:to>
                                    </p:set>
                                    <p:anim calcmode="lin" valueType="num">
                                      <p:cBhvr>
                                        <p:cTn id="39" dur="500" fill="hold"/>
                                        <p:tgtEl>
                                          <p:spTgt spid="50995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509955">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509955">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509955">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509955">
                                            <p:txEl>
                                              <p:pRg st="4" end="4"/>
                                            </p:txEl>
                                          </p:spTgt>
                                        </p:tgtEl>
                                        <p:attrNameLst>
                                          <p:attrName>style.visibility</p:attrName>
                                        </p:attrNameLst>
                                      </p:cBhvr>
                                      <p:to>
                                        <p:strVal val="visible"/>
                                      </p:to>
                                    </p:set>
                                    <p:anim calcmode="lin" valueType="num">
                                      <p:cBhvr>
                                        <p:cTn id="47" dur="500" fill="hold"/>
                                        <p:tgtEl>
                                          <p:spTgt spid="509955">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509955">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509955">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509955">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iterate type="lt">
                                    <p:tmPct val="10000"/>
                                  </p:iterate>
                                  <p:childTnLst>
                                    <p:set>
                                      <p:cBhvr>
                                        <p:cTn id="54" dur="1" fill="hold">
                                          <p:stCondLst>
                                            <p:cond delay="0"/>
                                          </p:stCondLst>
                                        </p:cTn>
                                        <p:tgtEl>
                                          <p:spTgt spid="509955">
                                            <p:txEl>
                                              <p:pRg st="5" end="5"/>
                                            </p:txEl>
                                          </p:spTgt>
                                        </p:tgtEl>
                                        <p:attrNameLst>
                                          <p:attrName>style.visibility</p:attrName>
                                        </p:attrNameLst>
                                      </p:cBhvr>
                                      <p:to>
                                        <p:strVal val="visible"/>
                                      </p:to>
                                    </p:set>
                                    <p:anim calcmode="lin" valueType="num">
                                      <p:cBhvr>
                                        <p:cTn id="55" dur="500" fill="hold"/>
                                        <p:tgtEl>
                                          <p:spTgt spid="509955">
                                            <p:txEl>
                                              <p:pRg st="5" end="5"/>
                                            </p:txEl>
                                          </p:spTgt>
                                        </p:tgtEl>
                                        <p:attrNameLst>
                                          <p:attrName>ppt_w</p:attrName>
                                        </p:attrNameLst>
                                      </p:cBhvr>
                                      <p:tavLst>
                                        <p:tav tm="0">
                                          <p:val>
                                            <p:fltVal val="0"/>
                                          </p:val>
                                        </p:tav>
                                        <p:tav tm="100000">
                                          <p:val>
                                            <p:strVal val="#ppt_w"/>
                                          </p:val>
                                        </p:tav>
                                      </p:tavLst>
                                    </p:anim>
                                    <p:anim calcmode="lin" valueType="num">
                                      <p:cBhvr>
                                        <p:cTn id="56" dur="500" fill="hold"/>
                                        <p:tgtEl>
                                          <p:spTgt spid="509955">
                                            <p:txEl>
                                              <p:pRg st="5" end="5"/>
                                            </p:txEl>
                                          </p:spTgt>
                                        </p:tgtEl>
                                        <p:attrNameLst>
                                          <p:attrName>ppt_h</p:attrName>
                                        </p:attrNameLst>
                                      </p:cBhvr>
                                      <p:tavLst>
                                        <p:tav tm="0">
                                          <p:val>
                                            <p:fltVal val="0"/>
                                          </p:val>
                                        </p:tav>
                                        <p:tav tm="100000">
                                          <p:val>
                                            <p:strVal val="#ppt_h"/>
                                          </p:val>
                                        </p:tav>
                                      </p:tavLst>
                                    </p:anim>
                                    <p:anim calcmode="lin" valueType="num">
                                      <p:cBhvr>
                                        <p:cTn id="57" dur="500" fill="hold"/>
                                        <p:tgtEl>
                                          <p:spTgt spid="509955">
                                            <p:txEl>
                                              <p:pRg st="5" end="5"/>
                                            </p:txEl>
                                          </p:spTgt>
                                        </p:tgtEl>
                                        <p:attrNameLst>
                                          <p:attrName>style.rotation</p:attrName>
                                        </p:attrNameLst>
                                      </p:cBhvr>
                                      <p:tavLst>
                                        <p:tav tm="0">
                                          <p:val>
                                            <p:fltVal val="360"/>
                                          </p:val>
                                        </p:tav>
                                        <p:tav tm="100000">
                                          <p:val>
                                            <p:fltVal val="0"/>
                                          </p:val>
                                        </p:tav>
                                      </p:tavLst>
                                    </p:anim>
                                    <p:animEffect transition="in" filter="fade">
                                      <p:cBhvr>
                                        <p:cTn id="58" dur="500"/>
                                        <p:tgtEl>
                                          <p:spTgt spid="509955">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49" presetClass="entr" presetSubtype="0" decel="100000" fill="hold" grpId="0" nodeType="clickEffect">
                                  <p:stCondLst>
                                    <p:cond delay="0"/>
                                  </p:stCondLst>
                                  <p:iterate type="lt">
                                    <p:tmPct val="10000"/>
                                  </p:iterate>
                                  <p:childTnLst>
                                    <p:set>
                                      <p:cBhvr>
                                        <p:cTn id="62" dur="1" fill="hold">
                                          <p:stCondLst>
                                            <p:cond delay="0"/>
                                          </p:stCondLst>
                                        </p:cTn>
                                        <p:tgtEl>
                                          <p:spTgt spid="509955">
                                            <p:txEl>
                                              <p:pRg st="6" end="6"/>
                                            </p:txEl>
                                          </p:spTgt>
                                        </p:tgtEl>
                                        <p:attrNameLst>
                                          <p:attrName>style.visibility</p:attrName>
                                        </p:attrNameLst>
                                      </p:cBhvr>
                                      <p:to>
                                        <p:strVal val="visible"/>
                                      </p:to>
                                    </p:set>
                                    <p:anim calcmode="lin" valueType="num">
                                      <p:cBhvr>
                                        <p:cTn id="63" dur="500" fill="hold"/>
                                        <p:tgtEl>
                                          <p:spTgt spid="509955">
                                            <p:txEl>
                                              <p:pRg st="6" end="6"/>
                                            </p:txEl>
                                          </p:spTgt>
                                        </p:tgtEl>
                                        <p:attrNameLst>
                                          <p:attrName>ppt_w</p:attrName>
                                        </p:attrNameLst>
                                      </p:cBhvr>
                                      <p:tavLst>
                                        <p:tav tm="0">
                                          <p:val>
                                            <p:fltVal val="0"/>
                                          </p:val>
                                        </p:tav>
                                        <p:tav tm="100000">
                                          <p:val>
                                            <p:strVal val="#ppt_w"/>
                                          </p:val>
                                        </p:tav>
                                      </p:tavLst>
                                    </p:anim>
                                    <p:anim calcmode="lin" valueType="num">
                                      <p:cBhvr>
                                        <p:cTn id="64" dur="500" fill="hold"/>
                                        <p:tgtEl>
                                          <p:spTgt spid="509955">
                                            <p:txEl>
                                              <p:pRg st="6" end="6"/>
                                            </p:txEl>
                                          </p:spTgt>
                                        </p:tgtEl>
                                        <p:attrNameLst>
                                          <p:attrName>ppt_h</p:attrName>
                                        </p:attrNameLst>
                                      </p:cBhvr>
                                      <p:tavLst>
                                        <p:tav tm="0">
                                          <p:val>
                                            <p:fltVal val="0"/>
                                          </p:val>
                                        </p:tav>
                                        <p:tav tm="100000">
                                          <p:val>
                                            <p:strVal val="#ppt_h"/>
                                          </p:val>
                                        </p:tav>
                                      </p:tavLst>
                                    </p:anim>
                                    <p:anim calcmode="lin" valueType="num">
                                      <p:cBhvr>
                                        <p:cTn id="65" dur="500" fill="hold"/>
                                        <p:tgtEl>
                                          <p:spTgt spid="509955">
                                            <p:txEl>
                                              <p:pRg st="6" end="6"/>
                                            </p:txEl>
                                          </p:spTgt>
                                        </p:tgtEl>
                                        <p:attrNameLst>
                                          <p:attrName>style.rotation</p:attrName>
                                        </p:attrNameLst>
                                      </p:cBhvr>
                                      <p:tavLst>
                                        <p:tav tm="0">
                                          <p:val>
                                            <p:fltVal val="360"/>
                                          </p:val>
                                        </p:tav>
                                        <p:tav tm="100000">
                                          <p:val>
                                            <p:fltVal val="0"/>
                                          </p:val>
                                        </p:tav>
                                      </p:tavLst>
                                    </p:anim>
                                    <p:animEffect transition="in" filter="fade">
                                      <p:cBhvr>
                                        <p:cTn id="66" dur="500"/>
                                        <p:tgtEl>
                                          <p:spTgt spid="509955">
                                            <p:txEl>
                                              <p:pRg st="6" end="6"/>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49" presetClass="entr" presetSubtype="0" decel="100000" fill="hold" grpId="0" nodeType="clickEffect">
                                  <p:stCondLst>
                                    <p:cond delay="0"/>
                                  </p:stCondLst>
                                  <p:iterate type="lt">
                                    <p:tmPct val="10000"/>
                                  </p:iterate>
                                  <p:childTnLst>
                                    <p:set>
                                      <p:cBhvr>
                                        <p:cTn id="70" dur="1" fill="hold">
                                          <p:stCondLst>
                                            <p:cond delay="0"/>
                                          </p:stCondLst>
                                        </p:cTn>
                                        <p:tgtEl>
                                          <p:spTgt spid="509955">
                                            <p:txEl>
                                              <p:pRg st="7" end="7"/>
                                            </p:txEl>
                                          </p:spTgt>
                                        </p:tgtEl>
                                        <p:attrNameLst>
                                          <p:attrName>style.visibility</p:attrName>
                                        </p:attrNameLst>
                                      </p:cBhvr>
                                      <p:to>
                                        <p:strVal val="visible"/>
                                      </p:to>
                                    </p:set>
                                    <p:anim calcmode="lin" valueType="num">
                                      <p:cBhvr>
                                        <p:cTn id="71" dur="500" fill="hold"/>
                                        <p:tgtEl>
                                          <p:spTgt spid="509955">
                                            <p:txEl>
                                              <p:pRg st="7" end="7"/>
                                            </p:txEl>
                                          </p:spTgt>
                                        </p:tgtEl>
                                        <p:attrNameLst>
                                          <p:attrName>ppt_w</p:attrName>
                                        </p:attrNameLst>
                                      </p:cBhvr>
                                      <p:tavLst>
                                        <p:tav tm="0">
                                          <p:val>
                                            <p:fltVal val="0"/>
                                          </p:val>
                                        </p:tav>
                                        <p:tav tm="100000">
                                          <p:val>
                                            <p:strVal val="#ppt_w"/>
                                          </p:val>
                                        </p:tav>
                                      </p:tavLst>
                                    </p:anim>
                                    <p:anim calcmode="lin" valueType="num">
                                      <p:cBhvr>
                                        <p:cTn id="72" dur="500" fill="hold"/>
                                        <p:tgtEl>
                                          <p:spTgt spid="509955">
                                            <p:txEl>
                                              <p:pRg st="7" end="7"/>
                                            </p:txEl>
                                          </p:spTgt>
                                        </p:tgtEl>
                                        <p:attrNameLst>
                                          <p:attrName>ppt_h</p:attrName>
                                        </p:attrNameLst>
                                      </p:cBhvr>
                                      <p:tavLst>
                                        <p:tav tm="0">
                                          <p:val>
                                            <p:fltVal val="0"/>
                                          </p:val>
                                        </p:tav>
                                        <p:tav tm="100000">
                                          <p:val>
                                            <p:strVal val="#ppt_h"/>
                                          </p:val>
                                        </p:tav>
                                      </p:tavLst>
                                    </p:anim>
                                    <p:anim calcmode="lin" valueType="num">
                                      <p:cBhvr>
                                        <p:cTn id="73" dur="500" fill="hold"/>
                                        <p:tgtEl>
                                          <p:spTgt spid="509955">
                                            <p:txEl>
                                              <p:pRg st="7" end="7"/>
                                            </p:txEl>
                                          </p:spTgt>
                                        </p:tgtEl>
                                        <p:attrNameLst>
                                          <p:attrName>style.rotation</p:attrName>
                                        </p:attrNameLst>
                                      </p:cBhvr>
                                      <p:tavLst>
                                        <p:tav tm="0">
                                          <p:val>
                                            <p:fltVal val="360"/>
                                          </p:val>
                                        </p:tav>
                                        <p:tav tm="100000">
                                          <p:val>
                                            <p:fltVal val="0"/>
                                          </p:val>
                                        </p:tav>
                                      </p:tavLst>
                                    </p:anim>
                                    <p:animEffect transition="in" filter="fade">
                                      <p:cBhvr>
                                        <p:cTn id="74" dur="500"/>
                                        <p:tgtEl>
                                          <p:spTgt spid="5099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4" grpId="0"/>
      <p:bldP spid="509955"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z="3600" b="1" smtClean="0"/>
              <a:t>3.3. Phương pháp xác định nhân tố định biên</a:t>
            </a:r>
            <a:endParaRPr lang="en-US" sz="3600" smtClean="0"/>
          </a:p>
        </p:txBody>
      </p:sp>
      <p:sp>
        <p:nvSpPr>
          <p:cNvPr id="13315" name="Content Placeholder 2"/>
          <p:cNvSpPr>
            <a:spLocks noGrp="1"/>
          </p:cNvSpPr>
          <p:nvPr>
            <p:ph idx="1"/>
          </p:nvPr>
        </p:nvSpPr>
        <p:spPr/>
        <p:txBody>
          <a:bodyPr/>
          <a:lstStyle/>
          <a:p>
            <a:r>
              <a:rPr lang="pt-BR" smtClean="0"/>
              <a:t>Hệ số điều chỉnh định biên cho các đơn vị hành chính trong cùng một cấp (cấp tỉnh) có thể dao động trong khoảng 0 &lt; h ≤ 1 (trong đó h gọi là hệ số điều chỉnh).</a:t>
            </a:r>
            <a:endParaRPr lang="en-US" smtClean="0"/>
          </a:p>
          <a:p>
            <a:r>
              <a:rPr lang="pt-BR" smtClean="0"/>
              <a:t>Trên thực tế của hoạt động quản lý nguồn nhân lực, hệ số h thường lớn hơn hoặc bằng 1 (h ≥ 1); không có trường hợp nào nhỏ hơn 1.</a:t>
            </a:r>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EEA2595D-D138-40DB-87F3-C74E77333BD4}" type="slidenum">
              <a:rPr lang="en-US"/>
              <a:pPr algn="l">
                <a:defRPr/>
              </a:pPr>
              <a:t>8</a:t>
            </a:fld>
            <a:endParaRPr lang="en-US"/>
          </a:p>
        </p:txBody>
      </p:sp>
      <p:sp>
        <p:nvSpPr>
          <p:cNvPr id="509954" name="Rectangle 2"/>
          <p:cNvSpPr>
            <a:spLocks noGrp="1" noChangeArrowheads="1"/>
          </p:cNvSpPr>
          <p:nvPr>
            <p:ph type="title"/>
          </p:nvPr>
        </p:nvSpPr>
        <p:spPr>
          <a:xfrm>
            <a:off x="228600" y="228600"/>
            <a:ext cx="8839200" cy="1219200"/>
          </a:xfrm>
        </p:spPr>
        <p:txBody>
          <a:bodyPr rtlCol="0">
            <a:normAutofit fontScale="90000"/>
          </a:bodyPr>
          <a:lstStyle/>
          <a:p>
            <a:pPr eaLnBrk="1" hangingPunct="1">
              <a:defRPr/>
            </a:pPr>
            <a:r>
              <a:rPr lang="en-US" sz="3600" b="1" dirty="0" smtClean="0"/>
              <a:t>1.2.1. </a:t>
            </a:r>
            <a:r>
              <a:rPr lang="en-US" sz="3600" b="1" dirty="0" err="1" smtClean="0"/>
              <a:t>Định</a:t>
            </a:r>
            <a:r>
              <a:rPr lang="en-US" sz="3600" b="1" dirty="0" smtClean="0"/>
              <a:t> </a:t>
            </a:r>
            <a:r>
              <a:rPr lang="en-US" sz="3600" b="1" dirty="0" err="1" smtClean="0"/>
              <a:t>lượng</a:t>
            </a:r>
            <a:r>
              <a:rPr lang="en-US" sz="3600" b="1" dirty="0" smtClean="0"/>
              <a:t> </a:t>
            </a:r>
            <a:r>
              <a:rPr lang="en-US" sz="3600" b="1" dirty="0" err="1" smtClean="0"/>
              <a:t>công</a:t>
            </a:r>
            <a:r>
              <a:rPr lang="en-US" sz="3600" b="1" dirty="0" smtClean="0"/>
              <a:t> </a:t>
            </a:r>
            <a:r>
              <a:rPr lang="en-US" sz="3600" b="1" dirty="0" err="1" smtClean="0"/>
              <a:t>việc</a:t>
            </a:r>
            <a:r>
              <a:rPr lang="en-US" sz="3600" b="1" dirty="0" smtClean="0"/>
              <a:t> </a:t>
            </a:r>
            <a:r>
              <a:rPr lang="en-US" sz="3600" b="1" dirty="0" err="1" smtClean="0"/>
              <a:t>của</a:t>
            </a:r>
            <a:r>
              <a:rPr lang="en-US" sz="3600" b="1" dirty="0" smtClean="0"/>
              <a:t> </a:t>
            </a:r>
            <a:r>
              <a:rPr lang="en-US" sz="3600" b="1" dirty="0" err="1" smtClean="0"/>
              <a:t>tổ</a:t>
            </a:r>
            <a:r>
              <a:rPr lang="en-US" sz="3600" b="1" dirty="0" smtClean="0"/>
              <a:t> </a:t>
            </a:r>
            <a:r>
              <a:rPr lang="en-US" sz="3600" b="1" i="1" dirty="0" err="1" smtClean="0"/>
              <a:t>chức</a:t>
            </a:r>
            <a:r>
              <a:rPr lang="en-US" sz="3600" b="1" i="1" dirty="0" smtClean="0"/>
              <a:t> </a:t>
            </a:r>
            <a:br>
              <a:rPr lang="en-US" sz="3600" b="1" i="1" dirty="0" smtClean="0"/>
            </a:br>
            <a:r>
              <a:rPr lang="en-US" sz="3600" b="1" i="1" dirty="0" smtClean="0"/>
              <a:t>(</a:t>
            </a:r>
            <a:r>
              <a:rPr lang="en-US" sz="3600" b="1" i="1" dirty="0" err="1" smtClean="0"/>
              <a:t>xác</a:t>
            </a:r>
            <a:r>
              <a:rPr lang="en-US" sz="3600" b="1" i="1" dirty="0" smtClean="0"/>
              <a:t> </a:t>
            </a:r>
            <a:r>
              <a:rPr lang="en-US" sz="3600" b="1" i="1" dirty="0" err="1" smtClean="0"/>
              <a:t>định</a:t>
            </a:r>
            <a:r>
              <a:rPr lang="en-US" sz="3600" b="1" i="1" dirty="0" smtClean="0"/>
              <a:t> </a:t>
            </a:r>
            <a:r>
              <a:rPr lang="en-US" sz="3600" b="1" i="1" dirty="0" err="1" smtClean="0"/>
              <a:t>chức</a:t>
            </a:r>
            <a:r>
              <a:rPr lang="en-US" sz="3600" b="1" i="1" dirty="0" smtClean="0"/>
              <a:t> </a:t>
            </a:r>
            <a:r>
              <a:rPr lang="en-US" sz="3600" b="1" i="1" dirty="0" err="1" smtClean="0"/>
              <a:t>năng</a:t>
            </a:r>
            <a:r>
              <a:rPr lang="en-US" sz="3600" b="1" i="1" dirty="0" smtClean="0"/>
              <a:t>, </a:t>
            </a:r>
            <a:r>
              <a:rPr lang="en-US" sz="3600" b="1" i="1" dirty="0" err="1" smtClean="0"/>
              <a:t>nhiệm</a:t>
            </a:r>
            <a:r>
              <a:rPr lang="en-US" sz="3600" b="1" i="1" dirty="0" smtClean="0"/>
              <a:t> </a:t>
            </a:r>
            <a:r>
              <a:rPr lang="en-US" sz="3600" b="1" i="1" dirty="0" err="1" smtClean="0"/>
              <a:t>vụ</a:t>
            </a:r>
            <a:r>
              <a:rPr lang="en-US" sz="3600" b="1" i="1" dirty="0" smtClean="0"/>
              <a:t> </a:t>
            </a:r>
            <a:r>
              <a:rPr lang="en-US" sz="3600" b="1" i="1" dirty="0" err="1" smtClean="0"/>
              <a:t>của</a:t>
            </a:r>
            <a:r>
              <a:rPr lang="en-US" sz="3600" b="1" i="1" dirty="0" smtClean="0"/>
              <a:t> </a:t>
            </a:r>
            <a:r>
              <a:rPr lang="en-US" sz="3600" b="1" i="1" dirty="0" err="1" smtClean="0"/>
              <a:t>tổ</a:t>
            </a:r>
            <a:r>
              <a:rPr lang="en-US" sz="3600" b="1" i="1" dirty="0" smtClean="0"/>
              <a:t> </a:t>
            </a:r>
            <a:r>
              <a:rPr lang="en-US" sz="3600" b="1" i="1" dirty="0" err="1" smtClean="0"/>
              <a:t>chức</a:t>
            </a:r>
            <a:r>
              <a:rPr lang="en-US" sz="3600" b="1" i="1" dirty="0" smtClean="0"/>
              <a:t>)</a:t>
            </a:r>
            <a:endParaRPr lang="en-US" sz="3600" i="1" dirty="0" smtClean="0"/>
          </a:p>
        </p:txBody>
      </p:sp>
      <p:sp>
        <p:nvSpPr>
          <p:cNvPr id="509955" name="Rectangle 3"/>
          <p:cNvSpPr>
            <a:spLocks noGrp="1" noChangeArrowheads="1"/>
          </p:cNvSpPr>
          <p:nvPr>
            <p:ph type="body" idx="1"/>
          </p:nvPr>
        </p:nvSpPr>
        <p:spPr>
          <a:xfrm>
            <a:off x="355600" y="1752600"/>
            <a:ext cx="8623300" cy="4724400"/>
          </a:xfrm>
        </p:spPr>
        <p:txBody>
          <a:bodyPr/>
          <a:lstStyle/>
          <a:p>
            <a:pPr eaLnBrk="1" hangingPunct="1">
              <a:buFont typeface="Wingdings" pitchFamily="2" charset="2"/>
              <a:buChar char="Ø"/>
            </a:pPr>
            <a:r>
              <a:rPr lang="en-US" sz="3600" b="1" smtClean="0"/>
              <a:t>Xác định chức năng của cơ quan, tổ chức </a:t>
            </a:r>
          </a:p>
          <a:p>
            <a:pPr eaLnBrk="1" hangingPunct="1">
              <a:buFont typeface="Wingdings" pitchFamily="2" charset="2"/>
              <a:buChar char="Ø"/>
            </a:pPr>
            <a:r>
              <a:rPr lang="en-US" sz="3600" b="1" smtClean="0"/>
              <a:t>Định lượng công việc của cơ quan, tổ chức </a:t>
            </a:r>
          </a:p>
          <a:p>
            <a:pPr eaLnBrk="1" hangingPunct="1">
              <a:buFont typeface="Wingdings" pitchFamily="2" charset="2"/>
              <a:buChar char="Ø"/>
            </a:pPr>
            <a:r>
              <a:rPr lang="en-US" sz="3600" b="1" smtClean="0"/>
              <a:t>Xác định nhiệm vụ của cơ quan, tổ chức </a:t>
            </a:r>
            <a:endParaRPr lang="en-US" sz="3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09954"/>
                                        </p:tgtEl>
                                        <p:attrNameLst>
                                          <p:attrName>style.visibility</p:attrName>
                                        </p:attrNameLst>
                                      </p:cBhvr>
                                      <p:to>
                                        <p:strVal val="visible"/>
                                      </p:to>
                                    </p:set>
                                    <p:anim calcmode="lin" valueType="num">
                                      <p:cBhvr>
                                        <p:cTn id="7" dur="500" fill="hold"/>
                                        <p:tgtEl>
                                          <p:spTgt spid="509954"/>
                                        </p:tgtEl>
                                        <p:attrNameLst>
                                          <p:attrName>ppt_w</p:attrName>
                                        </p:attrNameLst>
                                      </p:cBhvr>
                                      <p:tavLst>
                                        <p:tav tm="0">
                                          <p:val>
                                            <p:fltVal val="0"/>
                                          </p:val>
                                        </p:tav>
                                        <p:tav tm="100000">
                                          <p:val>
                                            <p:strVal val="#ppt_w"/>
                                          </p:val>
                                        </p:tav>
                                      </p:tavLst>
                                    </p:anim>
                                    <p:anim calcmode="lin" valueType="num">
                                      <p:cBhvr>
                                        <p:cTn id="8" dur="500" fill="hold"/>
                                        <p:tgtEl>
                                          <p:spTgt spid="509954"/>
                                        </p:tgtEl>
                                        <p:attrNameLst>
                                          <p:attrName>ppt_h</p:attrName>
                                        </p:attrNameLst>
                                      </p:cBhvr>
                                      <p:tavLst>
                                        <p:tav tm="0">
                                          <p:val>
                                            <p:fltVal val="0"/>
                                          </p:val>
                                        </p:tav>
                                        <p:tav tm="100000">
                                          <p:val>
                                            <p:strVal val="#ppt_h"/>
                                          </p:val>
                                        </p:tav>
                                      </p:tavLst>
                                    </p:anim>
                                    <p:anim calcmode="lin" valueType="num">
                                      <p:cBhvr>
                                        <p:cTn id="9" dur="500" fill="hold"/>
                                        <p:tgtEl>
                                          <p:spTgt spid="509954"/>
                                        </p:tgtEl>
                                        <p:attrNameLst>
                                          <p:attrName>style.rotation</p:attrName>
                                        </p:attrNameLst>
                                      </p:cBhvr>
                                      <p:tavLst>
                                        <p:tav tm="0">
                                          <p:val>
                                            <p:fltVal val="360"/>
                                          </p:val>
                                        </p:tav>
                                        <p:tav tm="100000">
                                          <p:val>
                                            <p:fltVal val="0"/>
                                          </p:val>
                                        </p:tav>
                                      </p:tavLst>
                                    </p:anim>
                                    <p:animEffect transition="in" filter="fade">
                                      <p:cBhvr>
                                        <p:cTn id="10" dur="500"/>
                                        <p:tgtEl>
                                          <p:spTgt spid="50995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09955">
                                            <p:txEl>
                                              <p:pRg st="0" end="0"/>
                                            </p:txEl>
                                          </p:spTgt>
                                        </p:tgtEl>
                                        <p:attrNameLst>
                                          <p:attrName>style.visibility</p:attrName>
                                        </p:attrNameLst>
                                      </p:cBhvr>
                                      <p:to>
                                        <p:strVal val="visible"/>
                                      </p:to>
                                    </p:set>
                                    <p:anim calcmode="lin" valueType="num">
                                      <p:cBhvr>
                                        <p:cTn id="15"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50995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509955">
                                            <p:txEl>
                                              <p:pRg st="1" end="1"/>
                                            </p:txEl>
                                          </p:spTgt>
                                        </p:tgtEl>
                                        <p:attrNameLst>
                                          <p:attrName>style.visibility</p:attrName>
                                        </p:attrNameLst>
                                      </p:cBhvr>
                                      <p:to>
                                        <p:strVal val="visible"/>
                                      </p:to>
                                    </p:set>
                                    <p:anim calcmode="lin" valueType="num">
                                      <p:cBhvr>
                                        <p:cTn id="23" dur="500" fill="hold"/>
                                        <p:tgtEl>
                                          <p:spTgt spid="50995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50995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50995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50995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509955">
                                            <p:txEl>
                                              <p:pRg st="2" end="2"/>
                                            </p:txEl>
                                          </p:spTgt>
                                        </p:tgtEl>
                                        <p:attrNameLst>
                                          <p:attrName>style.visibility</p:attrName>
                                        </p:attrNameLst>
                                      </p:cBhvr>
                                      <p:to>
                                        <p:strVal val="visible"/>
                                      </p:to>
                                    </p:set>
                                    <p:anim calcmode="lin" valueType="num">
                                      <p:cBhvr>
                                        <p:cTn id="31" dur="500" fill="hold"/>
                                        <p:tgtEl>
                                          <p:spTgt spid="50995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50995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50995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5099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4" grpId="0"/>
      <p:bldP spid="509955"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8229600" cy="868362"/>
          </a:xfrm>
        </p:spPr>
        <p:txBody>
          <a:bodyPr/>
          <a:lstStyle/>
          <a:p>
            <a:r>
              <a:rPr lang="en-US" b="1" smtClean="0">
                <a:solidFill>
                  <a:srgbClr val="C00000"/>
                </a:solidFill>
              </a:rPr>
              <a:t>Nhân tố dân số</a:t>
            </a:r>
          </a:p>
        </p:txBody>
      </p:sp>
      <p:sp>
        <p:nvSpPr>
          <p:cNvPr id="14339" name="Content Placeholder 2"/>
          <p:cNvSpPr>
            <a:spLocks noGrp="1"/>
          </p:cNvSpPr>
          <p:nvPr>
            <p:ph idx="1"/>
          </p:nvPr>
        </p:nvSpPr>
        <p:spPr>
          <a:xfrm>
            <a:off x="457200" y="1295400"/>
            <a:ext cx="8382000" cy="4830763"/>
          </a:xfrm>
        </p:spPr>
        <p:txBody>
          <a:bodyPr/>
          <a:lstStyle/>
          <a:p>
            <a:r>
              <a:rPr lang="en-US" smtClean="0"/>
              <a:t>Số lượng dân số sơ cấp (cấp 1/tổng lãnh thổ/toàn quốc);</a:t>
            </a:r>
          </a:p>
          <a:p>
            <a:r>
              <a:rPr lang="en-US" smtClean="0"/>
              <a:t>Số lượng dân số thứ cấp (cấp 2/vùng/địa phương);</a:t>
            </a:r>
          </a:p>
          <a:p>
            <a:r>
              <a:rPr lang="en-US" smtClean="0"/>
              <a:t>Hệ số của nhân tố dân số trung bình = </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2400"/>
            <a:ext cx="8229600" cy="868363"/>
          </a:xfrm>
        </p:spPr>
        <p:txBody>
          <a:bodyPr/>
          <a:lstStyle/>
          <a:p>
            <a:r>
              <a:rPr lang="en-US" b="1" smtClean="0">
                <a:solidFill>
                  <a:srgbClr val="C00000"/>
                </a:solidFill>
              </a:rPr>
              <a:t>Nhân tố diện tích/lãnh thổ</a:t>
            </a:r>
          </a:p>
        </p:txBody>
      </p:sp>
      <p:sp>
        <p:nvSpPr>
          <p:cNvPr id="15363" name="Content Placeholder 2"/>
          <p:cNvSpPr>
            <a:spLocks noGrp="1"/>
          </p:cNvSpPr>
          <p:nvPr>
            <p:ph idx="1"/>
          </p:nvPr>
        </p:nvSpPr>
        <p:spPr>
          <a:xfrm>
            <a:off x="457200" y="1295400"/>
            <a:ext cx="8458200" cy="5181600"/>
          </a:xfrm>
        </p:spPr>
        <p:txBody>
          <a:bodyPr/>
          <a:lstStyle/>
          <a:p>
            <a:r>
              <a:rPr lang="en-US" smtClean="0"/>
              <a:t>Số lượng diện tích sơ cấp (cấp 1/tổng lãnh thổ/toàn quốc);</a:t>
            </a:r>
          </a:p>
          <a:p>
            <a:r>
              <a:rPr lang="en-US" smtClean="0"/>
              <a:t>Số lượng diện tích thứ cấp (cấp 2/vùng/địa phương);</a:t>
            </a:r>
          </a:p>
          <a:p>
            <a:r>
              <a:rPr lang="pt-BR" smtClean="0"/>
              <a:t>Diện tích lãnh thổ bình quân</a:t>
            </a:r>
            <a:endParaRPr lang="en-US" smtClean="0"/>
          </a:p>
          <a:p>
            <a:r>
              <a:rPr lang="en-US" smtClean="0"/>
              <a:t>Hệ số của nhân tố diện tích trung bình = </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868362"/>
          </a:xfrm>
        </p:spPr>
        <p:txBody>
          <a:bodyPr/>
          <a:lstStyle/>
          <a:p>
            <a:r>
              <a:rPr lang="en-US" smtClean="0"/>
              <a:t>Nhân tố dân số</a:t>
            </a:r>
          </a:p>
        </p:txBody>
      </p:sp>
      <p:sp>
        <p:nvSpPr>
          <p:cNvPr id="16387" name="Content Placeholder 2"/>
          <p:cNvSpPr>
            <a:spLocks noGrp="1"/>
          </p:cNvSpPr>
          <p:nvPr>
            <p:ph idx="1"/>
          </p:nvPr>
        </p:nvSpPr>
        <p:spPr>
          <a:xfrm>
            <a:off x="457200" y="1600200"/>
            <a:ext cx="8458200" cy="4525963"/>
          </a:xfrm>
        </p:spPr>
        <p:txBody>
          <a:bodyPr/>
          <a:lstStyle/>
          <a:p>
            <a:pPr eaLnBrk="1" hangingPunct="1"/>
            <a:r>
              <a:rPr lang="en-US" smtClean="0"/>
              <a:t>Nhân tố dân số:</a:t>
            </a:r>
          </a:p>
          <a:p>
            <a:pPr lvl="1" eaLnBrk="1" hangingPunct="1"/>
            <a:r>
              <a:rPr lang="en-US" smtClean="0"/>
              <a:t> Dân số bình quân 1 tỉnh/ Dân số toàn quốc</a:t>
            </a:r>
          </a:p>
          <a:p>
            <a:endParaRPr lang="en-US" smtClean="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868362"/>
          </a:xfrm>
        </p:spPr>
        <p:txBody>
          <a:bodyPr/>
          <a:lstStyle/>
          <a:p>
            <a:r>
              <a:rPr lang="en-US" smtClean="0"/>
              <a:t>Nhân tố diện tích</a:t>
            </a:r>
          </a:p>
        </p:txBody>
      </p:sp>
      <p:sp>
        <p:nvSpPr>
          <p:cNvPr id="17411" name="Content Placeholder 2"/>
          <p:cNvSpPr>
            <a:spLocks noGrp="1"/>
          </p:cNvSpPr>
          <p:nvPr>
            <p:ph idx="1"/>
          </p:nvPr>
        </p:nvSpPr>
        <p:spPr>
          <a:xfrm>
            <a:off x="304800" y="1295400"/>
            <a:ext cx="8686800" cy="4830763"/>
          </a:xfrm>
        </p:spPr>
        <p:txBody>
          <a:bodyPr/>
          <a:lstStyle/>
          <a:p>
            <a:pPr eaLnBrk="1" hangingPunct="1"/>
            <a:r>
              <a:rPr lang="en-US" smtClean="0"/>
              <a:t>Nhân tố diện tích:</a:t>
            </a:r>
          </a:p>
          <a:p>
            <a:pPr lvl="1" eaLnBrk="1" hangingPunct="1"/>
            <a:r>
              <a:rPr lang="en-US" smtClean="0"/>
              <a:t> Diện tích bình quân 1 tỉnh/ Diện tích toàn quốc </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52400"/>
            <a:ext cx="8229600" cy="868363"/>
          </a:xfrm>
        </p:spPr>
        <p:txBody>
          <a:bodyPr/>
          <a:lstStyle/>
          <a:p>
            <a:r>
              <a:rPr lang="en-US" b="1" smtClean="0">
                <a:solidFill>
                  <a:srgbClr val="C00000"/>
                </a:solidFill>
              </a:rPr>
              <a:t>Hệ số định biên chung</a:t>
            </a:r>
          </a:p>
        </p:txBody>
      </p:sp>
      <p:sp>
        <p:nvSpPr>
          <p:cNvPr id="18435" name="Content Placeholder 2"/>
          <p:cNvSpPr>
            <a:spLocks noGrp="1"/>
          </p:cNvSpPr>
          <p:nvPr>
            <p:ph idx="1"/>
          </p:nvPr>
        </p:nvSpPr>
        <p:spPr>
          <a:xfrm>
            <a:off x="457200" y="1295400"/>
            <a:ext cx="8458200" cy="5181600"/>
          </a:xfrm>
        </p:spPr>
        <p:txBody>
          <a:bodyPr/>
          <a:lstStyle/>
          <a:p>
            <a:pPr eaLnBrk="1" hangingPunct="1"/>
            <a:r>
              <a:rPr lang="en-US" smtClean="0"/>
              <a:t>Tổng số nhân sự (CB-CC) cấp (tỉnh) toàn quốc theo thống kê năm 2011 là (A)</a:t>
            </a:r>
          </a:p>
          <a:p>
            <a:pPr eaLnBrk="1" hangingPunct="1"/>
            <a:r>
              <a:rPr lang="en-US" smtClean="0"/>
              <a:t>Bình quân một tỉnh (định biên chung) là: </a:t>
            </a:r>
          </a:p>
          <a:p>
            <a:pPr eaLnBrk="1" hangingPunct="1">
              <a:buFontTx/>
              <a:buNone/>
            </a:pPr>
            <a:r>
              <a:rPr lang="en-US" smtClean="0"/>
              <a:t>(A) / 63 tỉnh thành = B người</a:t>
            </a:r>
          </a:p>
          <a:p>
            <a:pPr eaLnBrk="1" hangingPunct="1">
              <a:buFontTx/>
              <a:buNone/>
            </a:pPr>
            <a:endParaRPr lang="en-US" b="1" smtClean="0">
              <a:solidFill>
                <a:srgbClr val="C00000"/>
              </a:solidFill>
            </a:endParaRPr>
          </a:p>
          <a:p>
            <a:pPr eaLnBrk="1" hangingPunct="1">
              <a:buFont typeface="Wingdings" pitchFamily="2" charset="2"/>
              <a:buChar char="Ø"/>
            </a:pPr>
            <a:r>
              <a:rPr lang="en-US" b="1" smtClean="0">
                <a:solidFill>
                  <a:srgbClr val="C00000"/>
                </a:solidFill>
              </a:rPr>
              <a:t> Hệ số định biên chung = B</a:t>
            </a:r>
            <a:endParaRPr lang="en-US" smtClean="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Số lượng định biên của cấp (tỉnh)</a:t>
            </a:r>
          </a:p>
        </p:txBody>
      </p:sp>
      <p:sp>
        <p:nvSpPr>
          <p:cNvPr id="19459" name="Text Box 2"/>
          <p:cNvSpPr txBox="1">
            <a:spLocks noChangeArrowheads="1"/>
          </p:cNvSpPr>
          <p:nvPr/>
        </p:nvSpPr>
        <p:spPr bwMode="auto">
          <a:xfrm>
            <a:off x="457200" y="1981200"/>
            <a:ext cx="2133600" cy="1570038"/>
          </a:xfrm>
          <a:prstGeom prst="rect">
            <a:avLst/>
          </a:prstGeom>
          <a:noFill/>
          <a:ln w="9525">
            <a:solidFill>
              <a:schemeClr val="folHlink"/>
            </a:solidFill>
            <a:miter lim="800000"/>
            <a:headEnd/>
            <a:tailEnd/>
          </a:ln>
        </p:spPr>
        <p:txBody>
          <a:bodyPr>
            <a:spAutoFit/>
          </a:bodyPr>
          <a:lstStyle/>
          <a:p>
            <a:pPr>
              <a:spcBef>
                <a:spcPct val="50000"/>
              </a:spcBef>
            </a:pPr>
            <a:r>
              <a:rPr lang="en-US" sz="3200"/>
              <a:t>Số lượng định biên của cấp</a:t>
            </a:r>
          </a:p>
        </p:txBody>
      </p:sp>
      <p:sp>
        <p:nvSpPr>
          <p:cNvPr id="19460" name="Text Box 3"/>
          <p:cNvSpPr txBox="1">
            <a:spLocks noChangeArrowheads="1"/>
          </p:cNvSpPr>
          <p:nvPr/>
        </p:nvSpPr>
        <p:spPr bwMode="auto">
          <a:xfrm>
            <a:off x="2971800" y="2514600"/>
            <a:ext cx="838200" cy="823913"/>
          </a:xfrm>
          <a:prstGeom prst="rect">
            <a:avLst/>
          </a:prstGeom>
          <a:noFill/>
          <a:ln w="9525">
            <a:noFill/>
            <a:miter lim="800000"/>
            <a:headEnd/>
            <a:tailEnd/>
          </a:ln>
        </p:spPr>
        <p:txBody>
          <a:bodyPr>
            <a:spAutoFit/>
          </a:bodyPr>
          <a:lstStyle/>
          <a:p>
            <a:pPr>
              <a:spcBef>
                <a:spcPct val="50000"/>
              </a:spcBef>
            </a:pPr>
            <a:r>
              <a:rPr lang="en-US" sz="4800">
                <a:latin typeface="Times New Roman" pitchFamily="18" charset="0"/>
              </a:rPr>
              <a:t>=</a:t>
            </a:r>
          </a:p>
        </p:txBody>
      </p:sp>
      <p:sp>
        <p:nvSpPr>
          <p:cNvPr id="19461" name="Text Box 4"/>
          <p:cNvSpPr txBox="1">
            <a:spLocks noChangeArrowheads="1"/>
          </p:cNvSpPr>
          <p:nvPr/>
        </p:nvSpPr>
        <p:spPr bwMode="auto">
          <a:xfrm>
            <a:off x="3657600" y="2286000"/>
            <a:ext cx="2133600" cy="1066800"/>
          </a:xfrm>
          <a:prstGeom prst="rect">
            <a:avLst/>
          </a:prstGeom>
          <a:noFill/>
          <a:ln w="9525">
            <a:noFill/>
            <a:miter lim="800000"/>
            <a:headEnd/>
            <a:tailEnd/>
          </a:ln>
        </p:spPr>
        <p:txBody>
          <a:bodyPr>
            <a:spAutoFit/>
          </a:bodyPr>
          <a:lstStyle/>
          <a:p>
            <a:pPr>
              <a:spcBef>
                <a:spcPct val="50000"/>
              </a:spcBef>
            </a:pPr>
            <a:r>
              <a:rPr lang="en-US" sz="3200"/>
              <a:t>Định biên chung</a:t>
            </a:r>
          </a:p>
        </p:txBody>
      </p:sp>
      <p:sp>
        <p:nvSpPr>
          <p:cNvPr id="19462" name="Text Box 5"/>
          <p:cNvSpPr txBox="1">
            <a:spLocks noChangeArrowheads="1"/>
          </p:cNvSpPr>
          <p:nvPr/>
        </p:nvSpPr>
        <p:spPr bwMode="auto">
          <a:xfrm>
            <a:off x="6477000" y="2438400"/>
            <a:ext cx="2133600" cy="579438"/>
          </a:xfrm>
          <a:prstGeom prst="rect">
            <a:avLst/>
          </a:prstGeom>
          <a:noFill/>
          <a:ln w="9525">
            <a:noFill/>
            <a:miter lim="800000"/>
            <a:headEnd/>
            <a:tailEnd/>
          </a:ln>
        </p:spPr>
        <p:txBody>
          <a:bodyPr>
            <a:spAutoFit/>
          </a:bodyPr>
          <a:lstStyle/>
          <a:p>
            <a:pPr>
              <a:spcBef>
                <a:spcPct val="50000"/>
              </a:spcBef>
            </a:pPr>
            <a:r>
              <a:rPr lang="en-US" sz="3200"/>
              <a:t>Các hệ số</a:t>
            </a:r>
          </a:p>
        </p:txBody>
      </p:sp>
      <p:sp>
        <p:nvSpPr>
          <p:cNvPr id="19463" name="Text Box 6"/>
          <p:cNvSpPr txBox="1">
            <a:spLocks noChangeArrowheads="1"/>
          </p:cNvSpPr>
          <p:nvPr/>
        </p:nvSpPr>
        <p:spPr bwMode="auto">
          <a:xfrm>
            <a:off x="5943600" y="2514600"/>
            <a:ext cx="838200" cy="519113"/>
          </a:xfrm>
          <a:prstGeom prst="rect">
            <a:avLst/>
          </a:prstGeom>
          <a:noFill/>
          <a:ln w="9525">
            <a:noFill/>
            <a:miter lim="800000"/>
            <a:headEnd/>
            <a:tailEnd/>
          </a:ln>
        </p:spPr>
        <p:txBody>
          <a:bodyPr>
            <a:spAutoFit/>
          </a:bodyPr>
          <a:lstStyle/>
          <a:p>
            <a:pPr>
              <a:spcBef>
                <a:spcPct val="50000"/>
              </a:spcBef>
            </a:pPr>
            <a:r>
              <a:rPr lang="en-US" sz="2800">
                <a:latin typeface="Times New Roman" pitchFamily="18" charset="0"/>
              </a:rPr>
              <a:t>X</a:t>
            </a:r>
          </a:p>
        </p:txBody>
      </p:sp>
      <p:sp>
        <p:nvSpPr>
          <p:cNvPr id="19464" name="Text Box 5"/>
          <p:cNvSpPr txBox="1">
            <a:spLocks noChangeArrowheads="1"/>
          </p:cNvSpPr>
          <p:nvPr/>
        </p:nvSpPr>
        <p:spPr bwMode="auto">
          <a:xfrm>
            <a:off x="457200" y="4800600"/>
            <a:ext cx="8458200" cy="584200"/>
          </a:xfrm>
          <a:prstGeom prst="rect">
            <a:avLst/>
          </a:prstGeom>
          <a:noFill/>
          <a:ln w="9525">
            <a:noFill/>
            <a:miter lim="800000"/>
            <a:headEnd/>
            <a:tailEnd/>
          </a:ln>
        </p:spPr>
        <p:txBody>
          <a:bodyPr>
            <a:spAutoFit/>
          </a:bodyPr>
          <a:lstStyle/>
          <a:p>
            <a:pPr>
              <a:spcBef>
                <a:spcPct val="50000"/>
              </a:spcBef>
            </a:pPr>
            <a:r>
              <a:rPr lang="en-US" sz="3200"/>
              <a:t>Các hệ số: Nhân tố dân số, Nhân tố diện tích </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FFF7B06B-109A-474B-BC11-DD6184173875}" type="slidenum">
              <a:rPr lang="en-US"/>
              <a:pPr algn="l">
                <a:defRPr/>
              </a:pPr>
              <a:t>86</a:t>
            </a:fld>
            <a:endParaRPr lang="en-US"/>
          </a:p>
        </p:txBody>
      </p:sp>
      <p:sp>
        <p:nvSpPr>
          <p:cNvPr id="515074" name="Rectangle 2"/>
          <p:cNvSpPr>
            <a:spLocks noGrp="1" noChangeArrowheads="1"/>
          </p:cNvSpPr>
          <p:nvPr>
            <p:ph type="title"/>
          </p:nvPr>
        </p:nvSpPr>
        <p:spPr>
          <a:xfrm>
            <a:off x="228600" y="292100"/>
            <a:ext cx="8610600" cy="1155700"/>
          </a:xfrm>
        </p:spPr>
        <p:txBody>
          <a:bodyPr/>
          <a:lstStyle/>
          <a:p>
            <a:pPr eaLnBrk="1" hangingPunct="1"/>
            <a:r>
              <a:rPr lang="en-US" sz="3200" b="1" smtClean="0">
                <a:solidFill>
                  <a:schemeClr val="accent2"/>
                </a:solidFill>
              </a:rPr>
              <a:t>Một thí dụ: Định biên số lượng cán bộ, công chức cấp tỉnh cho Tây Ninh</a:t>
            </a:r>
          </a:p>
        </p:txBody>
      </p:sp>
      <p:sp>
        <p:nvSpPr>
          <p:cNvPr id="515075" name="Rectangle 3"/>
          <p:cNvSpPr>
            <a:spLocks noGrp="1" noChangeArrowheads="1"/>
          </p:cNvSpPr>
          <p:nvPr>
            <p:ph type="body" idx="1"/>
          </p:nvPr>
        </p:nvSpPr>
        <p:spPr>
          <a:xfrm>
            <a:off x="296863" y="1600200"/>
            <a:ext cx="8656637" cy="4953000"/>
          </a:xfrm>
        </p:spPr>
        <p:txBody>
          <a:bodyPr/>
          <a:lstStyle/>
          <a:p>
            <a:pPr eaLnBrk="1" hangingPunct="1"/>
            <a:r>
              <a:rPr lang="en-US" smtClean="0"/>
              <a:t>Tổng số cán bộ, công chức QLNN cấp tỉnh của cả nước theo thống kê năm 2011 là 210.412 người.</a:t>
            </a:r>
          </a:p>
          <a:p>
            <a:pPr eaLnBrk="1" hangingPunct="1"/>
            <a:r>
              <a:rPr lang="en-US" smtClean="0"/>
              <a:t>Bình quân một tỉnh (định biên chung) là: </a:t>
            </a:r>
          </a:p>
          <a:p>
            <a:pPr eaLnBrk="1" hangingPunct="1">
              <a:buFontTx/>
              <a:buNone/>
            </a:pPr>
            <a:r>
              <a:rPr lang="en-US" smtClean="0"/>
              <a:t>     210.412 / 63 tỉnh thành = ….. người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15074"/>
                                        </p:tgtEl>
                                        <p:attrNameLst>
                                          <p:attrName>style.visibility</p:attrName>
                                        </p:attrNameLst>
                                      </p:cBhvr>
                                      <p:to>
                                        <p:strVal val="visible"/>
                                      </p:to>
                                    </p:set>
                                    <p:anim calcmode="lin" valueType="num">
                                      <p:cBhvr>
                                        <p:cTn id="7" dur="500" fill="hold"/>
                                        <p:tgtEl>
                                          <p:spTgt spid="515074"/>
                                        </p:tgtEl>
                                        <p:attrNameLst>
                                          <p:attrName>ppt_w</p:attrName>
                                        </p:attrNameLst>
                                      </p:cBhvr>
                                      <p:tavLst>
                                        <p:tav tm="0">
                                          <p:val>
                                            <p:fltVal val="0"/>
                                          </p:val>
                                        </p:tav>
                                        <p:tav tm="100000">
                                          <p:val>
                                            <p:strVal val="#ppt_w"/>
                                          </p:val>
                                        </p:tav>
                                      </p:tavLst>
                                    </p:anim>
                                    <p:anim calcmode="lin" valueType="num">
                                      <p:cBhvr>
                                        <p:cTn id="8" dur="500" fill="hold"/>
                                        <p:tgtEl>
                                          <p:spTgt spid="515074"/>
                                        </p:tgtEl>
                                        <p:attrNameLst>
                                          <p:attrName>ppt_h</p:attrName>
                                        </p:attrNameLst>
                                      </p:cBhvr>
                                      <p:tavLst>
                                        <p:tav tm="0">
                                          <p:val>
                                            <p:fltVal val="0"/>
                                          </p:val>
                                        </p:tav>
                                        <p:tav tm="100000">
                                          <p:val>
                                            <p:strVal val="#ppt_h"/>
                                          </p:val>
                                        </p:tav>
                                      </p:tavLst>
                                    </p:anim>
                                    <p:anim calcmode="lin" valueType="num">
                                      <p:cBhvr>
                                        <p:cTn id="9" dur="500" fill="hold"/>
                                        <p:tgtEl>
                                          <p:spTgt spid="515074"/>
                                        </p:tgtEl>
                                        <p:attrNameLst>
                                          <p:attrName>style.rotation</p:attrName>
                                        </p:attrNameLst>
                                      </p:cBhvr>
                                      <p:tavLst>
                                        <p:tav tm="0">
                                          <p:val>
                                            <p:fltVal val="360"/>
                                          </p:val>
                                        </p:tav>
                                        <p:tav tm="100000">
                                          <p:val>
                                            <p:fltVal val="0"/>
                                          </p:val>
                                        </p:tav>
                                      </p:tavLst>
                                    </p:anim>
                                    <p:animEffect transition="in" filter="fade">
                                      <p:cBhvr>
                                        <p:cTn id="10" dur="500"/>
                                        <p:tgtEl>
                                          <p:spTgt spid="51507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15075">
                                            <p:txEl>
                                              <p:pRg st="0" end="0"/>
                                            </p:txEl>
                                          </p:spTgt>
                                        </p:tgtEl>
                                        <p:attrNameLst>
                                          <p:attrName>style.visibility</p:attrName>
                                        </p:attrNameLst>
                                      </p:cBhvr>
                                      <p:to>
                                        <p:strVal val="visible"/>
                                      </p:to>
                                    </p:set>
                                    <p:anim calcmode="lin" valueType="num">
                                      <p:cBhvr>
                                        <p:cTn id="15" dur="500" fill="hold"/>
                                        <p:tgtEl>
                                          <p:spTgt spid="51507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1507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51507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51507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515075">
                                            <p:txEl>
                                              <p:pRg st="1" end="1"/>
                                            </p:txEl>
                                          </p:spTgt>
                                        </p:tgtEl>
                                        <p:attrNameLst>
                                          <p:attrName>style.visibility</p:attrName>
                                        </p:attrNameLst>
                                      </p:cBhvr>
                                      <p:to>
                                        <p:strVal val="visible"/>
                                      </p:to>
                                    </p:set>
                                    <p:anim calcmode="lin" valueType="num">
                                      <p:cBhvr>
                                        <p:cTn id="23" dur="500" fill="hold"/>
                                        <p:tgtEl>
                                          <p:spTgt spid="51507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51507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51507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51507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515075">
                                            <p:txEl>
                                              <p:pRg st="2" end="2"/>
                                            </p:txEl>
                                          </p:spTgt>
                                        </p:tgtEl>
                                        <p:attrNameLst>
                                          <p:attrName>style.visibility</p:attrName>
                                        </p:attrNameLst>
                                      </p:cBhvr>
                                      <p:to>
                                        <p:strVal val="visible"/>
                                      </p:to>
                                    </p:set>
                                    <p:anim calcmode="lin" valueType="num">
                                      <p:cBhvr>
                                        <p:cTn id="31" dur="500" fill="hold"/>
                                        <p:tgtEl>
                                          <p:spTgt spid="51507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51507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51507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515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5074" grpId="0"/>
      <p:bldP spid="515075" grpId="0" build="p"/>
    </p:bldLst>
  </p:timing>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4D0C31E6-D20C-4155-A327-7F6B1ABAFC62}" type="slidenum">
              <a:rPr lang="en-US"/>
              <a:pPr algn="l">
                <a:defRPr/>
              </a:pPr>
              <a:t>87</a:t>
            </a:fld>
            <a:endParaRPr lang="en-US"/>
          </a:p>
        </p:txBody>
      </p:sp>
      <p:sp>
        <p:nvSpPr>
          <p:cNvPr id="1506306" name="Rectangle 2"/>
          <p:cNvSpPr>
            <a:spLocks noGrp="1" noChangeArrowheads="1"/>
          </p:cNvSpPr>
          <p:nvPr>
            <p:ph type="title"/>
          </p:nvPr>
        </p:nvSpPr>
        <p:spPr>
          <a:xfrm>
            <a:off x="152400" y="152400"/>
            <a:ext cx="8839200" cy="1219200"/>
          </a:xfrm>
        </p:spPr>
        <p:txBody>
          <a:bodyPr/>
          <a:lstStyle/>
          <a:p>
            <a:pPr eaLnBrk="1" hangingPunct="1"/>
            <a:r>
              <a:rPr lang="en-US" sz="2800" b="1" smtClean="0">
                <a:solidFill>
                  <a:schemeClr val="accent2"/>
                </a:solidFill>
              </a:rPr>
              <a:t>Một thí dụ: Định biên số lượng cán bộ, công chức cấp tỉnh cho Tây Ninh</a:t>
            </a:r>
          </a:p>
        </p:txBody>
      </p:sp>
      <p:sp>
        <p:nvSpPr>
          <p:cNvPr id="1506307" name="Rectangle 3"/>
          <p:cNvSpPr>
            <a:spLocks noGrp="1" noChangeArrowheads="1"/>
          </p:cNvSpPr>
          <p:nvPr>
            <p:ph type="body" idx="1"/>
          </p:nvPr>
        </p:nvSpPr>
        <p:spPr>
          <a:xfrm>
            <a:off x="296863" y="1631950"/>
            <a:ext cx="8656637" cy="4781550"/>
          </a:xfrm>
        </p:spPr>
        <p:txBody>
          <a:bodyPr/>
          <a:lstStyle/>
          <a:p>
            <a:pPr eaLnBrk="1" hangingPunct="1"/>
            <a:r>
              <a:rPr lang="en-US" smtClean="0"/>
              <a:t>Nếu tính đến nhân tố dân số:</a:t>
            </a:r>
          </a:p>
          <a:p>
            <a:pPr lvl="1" eaLnBrk="1" hangingPunct="1"/>
            <a:r>
              <a:rPr lang="en-US" smtClean="0"/>
              <a:t> Dân số bình quân 1 tỉnh: 77 triệu / 63 = …… người</a:t>
            </a:r>
          </a:p>
          <a:p>
            <a:pPr lvl="1" eaLnBrk="1" hangingPunct="1"/>
            <a:r>
              <a:rPr lang="en-US" smtClean="0"/>
              <a:t>Tây Ninh có dân số 965.240 người</a:t>
            </a:r>
          </a:p>
          <a:p>
            <a:pPr lvl="1" eaLnBrk="1" hangingPunct="1"/>
            <a:r>
              <a:rPr lang="en-US" smtClean="0"/>
              <a:t>Vậy hệ số của nhân tố dân số cho Tây Ninh là:</a:t>
            </a:r>
          </a:p>
          <a:p>
            <a:pPr eaLnBrk="1" hangingPunct="1">
              <a:buFontTx/>
              <a:buNone/>
            </a:pPr>
            <a:r>
              <a:rPr lang="en-US" smtClean="0"/>
              <a:t>           965.240 / …… = 0,77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506306"/>
                                        </p:tgtEl>
                                        <p:attrNameLst>
                                          <p:attrName>style.visibility</p:attrName>
                                        </p:attrNameLst>
                                      </p:cBhvr>
                                      <p:to>
                                        <p:strVal val="visible"/>
                                      </p:to>
                                    </p:set>
                                    <p:anim calcmode="lin" valueType="num">
                                      <p:cBhvr>
                                        <p:cTn id="7" dur="500" fill="hold"/>
                                        <p:tgtEl>
                                          <p:spTgt spid="1506306"/>
                                        </p:tgtEl>
                                        <p:attrNameLst>
                                          <p:attrName>ppt_w</p:attrName>
                                        </p:attrNameLst>
                                      </p:cBhvr>
                                      <p:tavLst>
                                        <p:tav tm="0">
                                          <p:val>
                                            <p:fltVal val="0"/>
                                          </p:val>
                                        </p:tav>
                                        <p:tav tm="100000">
                                          <p:val>
                                            <p:strVal val="#ppt_w"/>
                                          </p:val>
                                        </p:tav>
                                      </p:tavLst>
                                    </p:anim>
                                    <p:anim calcmode="lin" valueType="num">
                                      <p:cBhvr>
                                        <p:cTn id="8" dur="500" fill="hold"/>
                                        <p:tgtEl>
                                          <p:spTgt spid="1506306"/>
                                        </p:tgtEl>
                                        <p:attrNameLst>
                                          <p:attrName>ppt_h</p:attrName>
                                        </p:attrNameLst>
                                      </p:cBhvr>
                                      <p:tavLst>
                                        <p:tav tm="0">
                                          <p:val>
                                            <p:fltVal val="0"/>
                                          </p:val>
                                        </p:tav>
                                        <p:tav tm="100000">
                                          <p:val>
                                            <p:strVal val="#ppt_h"/>
                                          </p:val>
                                        </p:tav>
                                      </p:tavLst>
                                    </p:anim>
                                    <p:anim calcmode="lin" valueType="num">
                                      <p:cBhvr>
                                        <p:cTn id="9" dur="500" fill="hold"/>
                                        <p:tgtEl>
                                          <p:spTgt spid="1506306"/>
                                        </p:tgtEl>
                                        <p:attrNameLst>
                                          <p:attrName>style.rotation</p:attrName>
                                        </p:attrNameLst>
                                      </p:cBhvr>
                                      <p:tavLst>
                                        <p:tav tm="0">
                                          <p:val>
                                            <p:fltVal val="360"/>
                                          </p:val>
                                        </p:tav>
                                        <p:tav tm="100000">
                                          <p:val>
                                            <p:fltVal val="0"/>
                                          </p:val>
                                        </p:tav>
                                      </p:tavLst>
                                    </p:anim>
                                    <p:animEffect transition="in" filter="fade">
                                      <p:cBhvr>
                                        <p:cTn id="10" dur="500"/>
                                        <p:tgtEl>
                                          <p:spTgt spid="1506306"/>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506307">
                                            <p:txEl>
                                              <p:pRg st="0" end="0"/>
                                            </p:txEl>
                                          </p:spTgt>
                                        </p:tgtEl>
                                        <p:attrNameLst>
                                          <p:attrName>style.visibility</p:attrName>
                                        </p:attrNameLst>
                                      </p:cBhvr>
                                      <p:to>
                                        <p:strVal val="visible"/>
                                      </p:to>
                                    </p:set>
                                    <p:anim calcmode="lin" valueType="num">
                                      <p:cBhvr>
                                        <p:cTn id="15" dur="500" fill="hold"/>
                                        <p:tgtEl>
                                          <p:spTgt spid="150630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506307">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506307">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506307">
                                            <p:txEl>
                                              <p:pRg st="0" end="0"/>
                                            </p:txEl>
                                          </p:spTgt>
                                        </p:tgtEl>
                                      </p:cBhvr>
                                    </p:animEffect>
                                  </p:childTnLst>
                                </p:cTn>
                              </p:par>
                              <p:par>
                                <p:cTn id="19" presetID="49" presetClass="entr" presetSubtype="0" decel="100000" fill="hold" grpId="0" nodeType="withEffect">
                                  <p:stCondLst>
                                    <p:cond delay="0"/>
                                  </p:stCondLst>
                                  <p:iterate type="lt">
                                    <p:tmPct val="10000"/>
                                  </p:iterate>
                                  <p:childTnLst>
                                    <p:set>
                                      <p:cBhvr>
                                        <p:cTn id="20" dur="1" fill="hold">
                                          <p:stCondLst>
                                            <p:cond delay="0"/>
                                          </p:stCondLst>
                                        </p:cTn>
                                        <p:tgtEl>
                                          <p:spTgt spid="1506307">
                                            <p:txEl>
                                              <p:pRg st="1" end="1"/>
                                            </p:txEl>
                                          </p:spTgt>
                                        </p:tgtEl>
                                        <p:attrNameLst>
                                          <p:attrName>style.visibility</p:attrName>
                                        </p:attrNameLst>
                                      </p:cBhvr>
                                      <p:to>
                                        <p:strVal val="visible"/>
                                      </p:to>
                                    </p:set>
                                    <p:anim calcmode="lin" valueType="num">
                                      <p:cBhvr>
                                        <p:cTn id="21" dur="500" fill="hold"/>
                                        <p:tgtEl>
                                          <p:spTgt spid="1506307">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1506307">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1506307">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1506307">
                                            <p:txEl>
                                              <p:pRg st="1" end="1"/>
                                            </p:txEl>
                                          </p:spTgt>
                                        </p:tgtEl>
                                      </p:cBhvr>
                                    </p:animEffect>
                                  </p:childTnLst>
                                </p:cTn>
                              </p:par>
                              <p:par>
                                <p:cTn id="25" presetID="49" presetClass="entr" presetSubtype="0" decel="100000" fill="hold" grpId="0" nodeType="withEffect">
                                  <p:stCondLst>
                                    <p:cond delay="0"/>
                                  </p:stCondLst>
                                  <p:iterate type="lt">
                                    <p:tmPct val="10000"/>
                                  </p:iterate>
                                  <p:childTnLst>
                                    <p:set>
                                      <p:cBhvr>
                                        <p:cTn id="26" dur="1" fill="hold">
                                          <p:stCondLst>
                                            <p:cond delay="0"/>
                                          </p:stCondLst>
                                        </p:cTn>
                                        <p:tgtEl>
                                          <p:spTgt spid="1506307">
                                            <p:txEl>
                                              <p:pRg st="2" end="2"/>
                                            </p:txEl>
                                          </p:spTgt>
                                        </p:tgtEl>
                                        <p:attrNameLst>
                                          <p:attrName>style.visibility</p:attrName>
                                        </p:attrNameLst>
                                      </p:cBhvr>
                                      <p:to>
                                        <p:strVal val="visible"/>
                                      </p:to>
                                    </p:set>
                                    <p:anim calcmode="lin" valueType="num">
                                      <p:cBhvr>
                                        <p:cTn id="27" dur="500" fill="hold"/>
                                        <p:tgtEl>
                                          <p:spTgt spid="1506307">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1506307">
                                            <p:txEl>
                                              <p:pRg st="2" end="2"/>
                                            </p:txEl>
                                          </p:spTgt>
                                        </p:tgtEl>
                                        <p:attrNameLst>
                                          <p:attrName>ppt_h</p:attrName>
                                        </p:attrNameLst>
                                      </p:cBhvr>
                                      <p:tavLst>
                                        <p:tav tm="0">
                                          <p:val>
                                            <p:fltVal val="0"/>
                                          </p:val>
                                        </p:tav>
                                        <p:tav tm="100000">
                                          <p:val>
                                            <p:strVal val="#ppt_h"/>
                                          </p:val>
                                        </p:tav>
                                      </p:tavLst>
                                    </p:anim>
                                    <p:anim calcmode="lin" valueType="num">
                                      <p:cBhvr>
                                        <p:cTn id="29" dur="500" fill="hold"/>
                                        <p:tgtEl>
                                          <p:spTgt spid="1506307">
                                            <p:txEl>
                                              <p:pRg st="2" end="2"/>
                                            </p:txEl>
                                          </p:spTgt>
                                        </p:tgtEl>
                                        <p:attrNameLst>
                                          <p:attrName>style.rotation</p:attrName>
                                        </p:attrNameLst>
                                      </p:cBhvr>
                                      <p:tavLst>
                                        <p:tav tm="0">
                                          <p:val>
                                            <p:fltVal val="360"/>
                                          </p:val>
                                        </p:tav>
                                        <p:tav tm="100000">
                                          <p:val>
                                            <p:fltVal val="0"/>
                                          </p:val>
                                        </p:tav>
                                      </p:tavLst>
                                    </p:anim>
                                    <p:animEffect transition="in" filter="fade">
                                      <p:cBhvr>
                                        <p:cTn id="30" dur="500"/>
                                        <p:tgtEl>
                                          <p:spTgt spid="1506307">
                                            <p:txEl>
                                              <p:pRg st="2" end="2"/>
                                            </p:txEl>
                                          </p:spTgt>
                                        </p:tgtEl>
                                      </p:cBhvr>
                                    </p:animEffect>
                                  </p:childTnLst>
                                </p:cTn>
                              </p:par>
                              <p:par>
                                <p:cTn id="31" presetID="49" presetClass="entr" presetSubtype="0" decel="100000" fill="hold" grpId="0" nodeType="withEffect">
                                  <p:stCondLst>
                                    <p:cond delay="0"/>
                                  </p:stCondLst>
                                  <p:iterate type="lt">
                                    <p:tmPct val="10000"/>
                                  </p:iterate>
                                  <p:childTnLst>
                                    <p:set>
                                      <p:cBhvr>
                                        <p:cTn id="32" dur="1" fill="hold">
                                          <p:stCondLst>
                                            <p:cond delay="0"/>
                                          </p:stCondLst>
                                        </p:cTn>
                                        <p:tgtEl>
                                          <p:spTgt spid="1506307">
                                            <p:txEl>
                                              <p:pRg st="3" end="3"/>
                                            </p:txEl>
                                          </p:spTgt>
                                        </p:tgtEl>
                                        <p:attrNameLst>
                                          <p:attrName>style.visibility</p:attrName>
                                        </p:attrNameLst>
                                      </p:cBhvr>
                                      <p:to>
                                        <p:strVal val="visible"/>
                                      </p:to>
                                    </p:set>
                                    <p:anim calcmode="lin" valueType="num">
                                      <p:cBhvr>
                                        <p:cTn id="33" dur="500" fill="hold"/>
                                        <p:tgtEl>
                                          <p:spTgt spid="1506307">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506307">
                                            <p:txEl>
                                              <p:pRg st="3" end="3"/>
                                            </p:txEl>
                                          </p:spTgt>
                                        </p:tgtEl>
                                        <p:attrNameLst>
                                          <p:attrName>ppt_h</p:attrName>
                                        </p:attrNameLst>
                                      </p:cBhvr>
                                      <p:tavLst>
                                        <p:tav tm="0">
                                          <p:val>
                                            <p:fltVal val="0"/>
                                          </p:val>
                                        </p:tav>
                                        <p:tav tm="100000">
                                          <p:val>
                                            <p:strVal val="#ppt_h"/>
                                          </p:val>
                                        </p:tav>
                                      </p:tavLst>
                                    </p:anim>
                                    <p:anim calcmode="lin" valueType="num">
                                      <p:cBhvr>
                                        <p:cTn id="35" dur="500" fill="hold"/>
                                        <p:tgtEl>
                                          <p:spTgt spid="1506307">
                                            <p:txEl>
                                              <p:pRg st="3" end="3"/>
                                            </p:txEl>
                                          </p:spTgt>
                                        </p:tgtEl>
                                        <p:attrNameLst>
                                          <p:attrName>style.rotation</p:attrName>
                                        </p:attrNameLst>
                                      </p:cBhvr>
                                      <p:tavLst>
                                        <p:tav tm="0">
                                          <p:val>
                                            <p:fltVal val="360"/>
                                          </p:val>
                                        </p:tav>
                                        <p:tav tm="100000">
                                          <p:val>
                                            <p:fltVal val="0"/>
                                          </p:val>
                                        </p:tav>
                                      </p:tavLst>
                                    </p:anim>
                                    <p:animEffect transition="in" filter="fade">
                                      <p:cBhvr>
                                        <p:cTn id="36" dur="500"/>
                                        <p:tgtEl>
                                          <p:spTgt spid="1506307">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9" presetClass="entr" presetSubtype="0" decel="100000" fill="hold" grpId="0" nodeType="clickEffect">
                                  <p:stCondLst>
                                    <p:cond delay="0"/>
                                  </p:stCondLst>
                                  <p:iterate type="lt">
                                    <p:tmPct val="10000"/>
                                  </p:iterate>
                                  <p:childTnLst>
                                    <p:set>
                                      <p:cBhvr>
                                        <p:cTn id="40" dur="1" fill="hold">
                                          <p:stCondLst>
                                            <p:cond delay="0"/>
                                          </p:stCondLst>
                                        </p:cTn>
                                        <p:tgtEl>
                                          <p:spTgt spid="1506307">
                                            <p:txEl>
                                              <p:pRg st="4" end="4"/>
                                            </p:txEl>
                                          </p:spTgt>
                                        </p:tgtEl>
                                        <p:attrNameLst>
                                          <p:attrName>style.visibility</p:attrName>
                                        </p:attrNameLst>
                                      </p:cBhvr>
                                      <p:to>
                                        <p:strVal val="visible"/>
                                      </p:to>
                                    </p:set>
                                    <p:anim calcmode="lin" valueType="num">
                                      <p:cBhvr>
                                        <p:cTn id="41" dur="500" fill="hold"/>
                                        <p:tgtEl>
                                          <p:spTgt spid="1506307">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1506307">
                                            <p:txEl>
                                              <p:pRg st="4" end="4"/>
                                            </p:txEl>
                                          </p:spTgt>
                                        </p:tgtEl>
                                        <p:attrNameLst>
                                          <p:attrName>ppt_h</p:attrName>
                                        </p:attrNameLst>
                                      </p:cBhvr>
                                      <p:tavLst>
                                        <p:tav tm="0">
                                          <p:val>
                                            <p:fltVal val="0"/>
                                          </p:val>
                                        </p:tav>
                                        <p:tav tm="100000">
                                          <p:val>
                                            <p:strVal val="#ppt_h"/>
                                          </p:val>
                                        </p:tav>
                                      </p:tavLst>
                                    </p:anim>
                                    <p:anim calcmode="lin" valueType="num">
                                      <p:cBhvr>
                                        <p:cTn id="43" dur="500" fill="hold"/>
                                        <p:tgtEl>
                                          <p:spTgt spid="1506307">
                                            <p:txEl>
                                              <p:pRg st="4" end="4"/>
                                            </p:txEl>
                                          </p:spTgt>
                                        </p:tgtEl>
                                        <p:attrNameLst>
                                          <p:attrName>style.rotation</p:attrName>
                                        </p:attrNameLst>
                                      </p:cBhvr>
                                      <p:tavLst>
                                        <p:tav tm="0">
                                          <p:val>
                                            <p:fltVal val="360"/>
                                          </p:val>
                                        </p:tav>
                                        <p:tav tm="100000">
                                          <p:val>
                                            <p:fltVal val="0"/>
                                          </p:val>
                                        </p:tav>
                                      </p:tavLst>
                                    </p:anim>
                                    <p:animEffect transition="in" filter="fade">
                                      <p:cBhvr>
                                        <p:cTn id="44" dur="500"/>
                                        <p:tgtEl>
                                          <p:spTgt spid="15063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6306" grpId="0"/>
      <p:bldP spid="1506307" grpId="0" build="p"/>
    </p:bldLst>
  </p:timing>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a:xfrm>
            <a:off x="457200" y="6356350"/>
            <a:ext cx="2133600" cy="365125"/>
          </a:xfrm>
        </p:spPr>
        <p:txBody>
          <a:bodyPr/>
          <a:lstStyle/>
          <a:p>
            <a:pPr algn="l">
              <a:defRPr/>
            </a:pPr>
            <a:fld id="{E0444FBD-DAF4-496E-BDD6-20C07C0C2648}" type="slidenum">
              <a:rPr lang="en-US"/>
              <a:pPr algn="l">
                <a:defRPr/>
              </a:pPr>
              <a:t>88</a:t>
            </a:fld>
            <a:endParaRPr lang="en-US"/>
          </a:p>
        </p:txBody>
      </p:sp>
      <p:sp>
        <p:nvSpPr>
          <p:cNvPr id="517122" name="Rectangle 2"/>
          <p:cNvSpPr>
            <a:spLocks noGrp="1" noChangeArrowheads="1"/>
          </p:cNvSpPr>
          <p:nvPr>
            <p:ph type="body" idx="1"/>
          </p:nvPr>
        </p:nvSpPr>
        <p:spPr>
          <a:xfrm>
            <a:off x="342900" y="609600"/>
            <a:ext cx="8445500" cy="5486400"/>
          </a:xfrm>
        </p:spPr>
        <p:txBody>
          <a:bodyPr/>
          <a:lstStyle/>
          <a:p>
            <a:pPr eaLnBrk="1" hangingPunct="1"/>
            <a:r>
              <a:rPr lang="en-US" smtClean="0"/>
              <a:t>Nếu tính đến nhân tố diện tích:</a:t>
            </a:r>
          </a:p>
          <a:p>
            <a:pPr lvl="1" eaLnBrk="1" hangingPunct="1"/>
            <a:r>
              <a:rPr lang="en-US" smtClean="0"/>
              <a:t> Diện tích bình quân 1 tỉnh :326.000 km2/ 63 = ….. km2</a:t>
            </a:r>
          </a:p>
          <a:p>
            <a:pPr lvl="1" eaLnBrk="1" hangingPunct="1"/>
            <a:r>
              <a:rPr lang="en-US" smtClean="0"/>
              <a:t>Tây Ninh có diện tích 4.028 km2, </a:t>
            </a:r>
          </a:p>
          <a:p>
            <a:pPr lvl="1" eaLnBrk="1" hangingPunct="1"/>
            <a:r>
              <a:rPr lang="en-US" smtClean="0"/>
              <a:t>Vậy hệ số của nhân tố diện tích cho Tây Ninh là: 4.028 / ……. = 0,75</a:t>
            </a:r>
          </a:p>
          <a:p>
            <a:pPr eaLnBrk="1" hangingPunct="1"/>
            <a:r>
              <a:rPr lang="en-US" smtClean="0"/>
              <a:t>Tương tự cho các nhân tố khác. Nếu chỉ tính 2 nhân tố trên, có thể xác định định biên cho Tây Ninh như sau: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517122">
                                            <p:txEl>
                                              <p:pRg st="0" end="0"/>
                                            </p:txEl>
                                          </p:spTgt>
                                        </p:tgtEl>
                                        <p:attrNameLst>
                                          <p:attrName>style.visibility</p:attrName>
                                        </p:attrNameLst>
                                      </p:cBhvr>
                                      <p:to>
                                        <p:strVal val="visible"/>
                                      </p:to>
                                    </p:set>
                                    <p:anim calcmode="lin" valueType="num">
                                      <p:cBhvr>
                                        <p:cTn id="7" dur="500" fill="hold"/>
                                        <p:tgtEl>
                                          <p:spTgt spid="51712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17122">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17122">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517122">
                                            <p:txEl>
                                              <p:pRg st="0" end="0"/>
                                            </p:txEl>
                                          </p:spTgt>
                                        </p:tgtEl>
                                      </p:cBhvr>
                                    </p:animEffect>
                                  </p:childTnLst>
                                </p:cTn>
                              </p:par>
                              <p:par>
                                <p:cTn id="11" presetID="49" presetClass="entr" presetSubtype="0" decel="100000" fill="hold" grpId="0" nodeType="withEffect">
                                  <p:stCondLst>
                                    <p:cond delay="0"/>
                                  </p:stCondLst>
                                  <p:iterate type="lt">
                                    <p:tmPct val="10000"/>
                                  </p:iterate>
                                  <p:childTnLst>
                                    <p:set>
                                      <p:cBhvr>
                                        <p:cTn id="12" dur="1" fill="hold">
                                          <p:stCondLst>
                                            <p:cond delay="0"/>
                                          </p:stCondLst>
                                        </p:cTn>
                                        <p:tgtEl>
                                          <p:spTgt spid="517122">
                                            <p:txEl>
                                              <p:pRg st="1" end="1"/>
                                            </p:txEl>
                                          </p:spTgt>
                                        </p:tgtEl>
                                        <p:attrNameLst>
                                          <p:attrName>style.visibility</p:attrName>
                                        </p:attrNameLst>
                                      </p:cBhvr>
                                      <p:to>
                                        <p:strVal val="visible"/>
                                      </p:to>
                                    </p:set>
                                    <p:anim calcmode="lin" valueType="num">
                                      <p:cBhvr>
                                        <p:cTn id="13" dur="500" fill="hold"/>
                                        <p:tgtEl>
                                          <p:spTgt spid="51712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517122">
                                            <p:txEl>
                                              <p:pRg st="1" end="1"/>
                                            </p:txEl>
                                          </p:spTgt>
                                        </p:tgtEl>
                                        <p:attrNameLst>
                                          <p:attrName>ppt_h</p:attrName>
                                        </p:attrNameLst>
                                      </p:cBhvr>
                                      <p:tavLst>
                                        <p:tav tm="0">
                                          <p:val>
                                            <p:fltVal val="0"/>
                                          </p:val>
                                        </p:tav>
                                        <p:tav tm="100000">
                                          <p:val>
                                            <p:strVal val="#ppt_h"/>
                                          </p:val>
                                        </p:tav>
                                      </p:tavLst>
                                    </p:anim>
                                    <p:anim calcmode="lin" valueType="num">
                                      <p:cBhvr>
                                        <p:cTn id="15" dur="500" fill="hold"/>
                                        <p:tgtEl>
                                          <p:spTgt spid="517122">
                                            <p:txEl>
                                              <p:pRg st="1" end="1"/>
                                            </p:txEl>
                                          </p:spTgt>
                                        </p:tgtEl>
                                        <p:attrNameLst>
                                          <p:attrName>style.rotation</p:attrName>
                                        </p:attrNameLst>
                                      </p:cBhvr>
                                      <p:tavLst>
                                        <p:tav tm="0">
                                          <p:val>
                                            <p:fltVal val="360"/>
                                          </p:val>
                                        </p:tav>
                                        <p:tav tm="100000">
                                          <p:val>
                                            <p:fltVal val="0"/>
                                          </p:val>
                                        </p:tav>
                                      </p:tavLst>
                                    </p:anim>
                                    <p:animEffect transition="in" filter="fade">
                                      <p:cBhvr>
                                        <p:cTn id="16" dur="500"/>
                                        <p:tgtEl>
                                          <p:spTgt spid="517122">
                                            <p:txEl>
                                              <p:pRg st="1" end="1"/>
                                            </p:txEl>
                                          </p:spTgt>
                                        </p:tgtEl>
                                      </p:cBhvr>
                                    </p:animEffect>
                                  </p:childTnLst>
                                </p:cTn>
                              </p:par>
                              <p:par>
                                <p:cTn id="17" presetID="49" presetClass="entr" presetSubtype="0" decel="100000" fill="hold" grpId="0" nodeType="withEffect">
                                  <p:stCondLst>
                                    <p:cond delay="0"/>
                                  </p:stCondLst>
                                  <p:iterate type="lt">
                                    <p:tmPct val="10000"/>
                                  </p:iterate>
                                  <p:childTnLst>
                                    <p:set>
                                      <p:cBhvr>
                                        <p:cTn id="18" dur="1" fill="hold">
                                          <p:stCondLst>
                                            <p:cond delay="0"/>
                                          </p:stCondLst>
                                        </p:cTn>
                                        <p:tgtEl>
                                          <p:spTgt spid="517122">
                                            <p:txEl>
                                              <p:pRg st="2" end="2"/>
                                            </p:txEl>
                                          </p:spTgt>
                                        </p:tgtEl>
                                        <p:attrNameLst>
                                          <p:attrName>style.visibility</p:attrName>
                                        </p:attrNameLst>
                                      </p:cBhvr>
                                      <p:to>
                                        <p:strVal val="visible"/>
                                      </p:to>
                                    </p:set>
                                    <p:anim calcmode="lin" valueType="num">
                                      <p:cBhvr>
                                        <p:cTn id="19" dur="500" fill="hold"/>
                                        <p:tgtEl>
                                          <p:spTgt spid="51712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517122">
                                            <p:txEl>
                                              <p:pRg st="2" end="2"/>
                                            </p:txEl>
                                          </p:spTgt>
                                        </p:tgtEl>
                                        <p:attrNameLst>
                                          <p:attrName>ppt_h</p:attrName>
                                        </p:attrNameLst>
                                      </p:cBhvr>
                                      <p:tavLst>
                                        <p:tav tm="0">
                                          <p:val>
                                            <p:fltVal val="0"/>
                                          </p:val>
                                        </p:tav>
                                        <p:tav tm="100000">
                                          <p:val>
                                            <p:strVal val="#ppt_h"/>
                                          </p:val>
                                        </p:tav>
                                      </p:tavLst>
                                    </p:anim>
                                    <p:anim calcmode="lin" valueType="num">
                                      <p:cBhvr>
                                        <p:cTn id="21" dur="500" fill="hold"/>
                                        <p:tgtEl>
                                          <p:spTgt spid="517122">
                                            <p:txEl>
                                              <p:pRg st="2" end="2"/>
                                            </p:txEl>
                                          </p:spTgt>
                                        </p:tgtEl>
                                        <p:attrNameLst>
                                          <p:attrName>style.rotation</p:attrName>
                                        </p:attrNameLst>
                                      </p:cBhvr>
                                      <p:tavLst>
                                        <p:tav tm="0">
                                          <p:val>
                                            <p:fltVal val="360"/>
                                          </p:val>
                                        </p:tav>
                                        <p:tav tm="100000">
                                          <p:val>
                                            <p:fltVal val="0"/>
                                          </p:val>
                                        </p:tav>
                                      </p:tavLst>
                                    </p:anim>
                                    <p:animEffect transition="in" filter="fade">
                                      <p:cBhvr>
                                        <p:cTn id="22" dur="500"/>
                                        <p:tgtEl>
                                          <p:spTgt spid="517122">
                                            <p:txEl>
                                              <p:pRg st="2" end="2"/>
                                            </p:txEl>
                                          </p:spTgt>
                                        </p:tgtEl>
                                      </p:cBhvr>
                                    </p:animEffect>
                                  </p:childTnLst>
                                </p:cTn>
                              </p:par>
                              <p:par>
                                <p:cTn id="23" presetID="49" presetClass="entr" presetSubtype="0" decel="100000" fill="hold" grpId="0" nodeType="withEffect">
                                  <p:stCondLst>
                                    <p:cond delay="0"/>
                                  </p:stCondLst>
                                  <p:iterate type="lt">
                                    <p:tmPct val="10000"/>
                                  </p:iterate>
                                  <p:childTnLst>
                                    <p:set>
                                      <p:cBhvr>
                                        <p:cTn id="24" dur="1" fill="hold">
                                          <p:stCondLst>
                                            <p:cond delay="0"/>
                                          </p:stCondLst>
                                        </p:cTn>
                                        <p:tgtEl>
                                          <p:spTgt spid="517122">
                                            <p:txEl>
                                              <p:pRg st="3" end="3"/>
                                            </p:txEl>
                                          </p:spTgt>
                                        </p:tgtEl>
                                        <p:attrNameLst>
                                          <p:attrName>style.visibility</p:attrName>
                                        </p:attrNameLst>
                                      </p:cBhvr>
                                      <p:to>
                                        <p:strVal val="visible"/>
                                      </p:to>
                                    </p:set>
                                    <p:anim calcmode="lin" valueType="num">
                                      <p:cBhvr>
                                        <p:cTn id="25" dur="500" fill="hold"/>
                                        <p:tgtEl>
                                          <p:spTgt spid="51712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517122">
                                            <p:txEl>
                                              <p:pRg st="3" end="3"/>
                                            </p:txEl>
                                          </p:spTgt>
                                        </p:tgtEl>
                                        <p:attrNameLst>
                                          <p:attrName>ppt_h</p:attrName>
                                        </p:attrNameLst>
                                      </p:cBhvr>
                                      <p:tavLst>
                                        <p:tav tm="0">
                                          <p:val>
                                            <p:fltVal val="0"/>
                                          </p:val>
                                        </p:tav>
                                        <p:tav tm="100000">
                                          <p:val>
                                            <p:strVal val="#ppt_h"/>
                                          </p:val>
                                        </p:tav>
                                      </p:tavLst>
                                    </p:anim>
                                    <p:anim calcmode="lin" valueType="num">
                                      <p:cBhvr>
                                        <p:cTn id="27" dur="500" fill="hold"/>
                                        <p:tgtEl>
                                          <p:spTgt spid="517122">
                                            <p:txEl>
                                              <p:pRg st="3" end="3"/>
                                            </p:txEl>
                                          </p:spTgt>
                                        </p:tgtEl>
                                        <p:attrNameLst>
                                          <p:attrName>style.rotation</p:attrName>
                                        </p:attrNameLst>
                                      </p:cBhvr>
                                      <p:tavLst>
                                        <p:tav tm="0">
                                          <p:val>
                                            <p:fltVal val="360"/>
                                          </p:val>
                                        </p:tav>
                                        <p:tav tm="100000">
                                          <p:val>
                                            <p:fltVal val="0"/>
                                          </p:val>
                                        </p:tav>
                                      </p:tavLst>
                                    </p:anim>
                                    <p:animEffect transition="in" filter="fade">
                                      <p:cBhvr>
                                        <p:cTn id="28" dur="500"/>
                                        <p:tgtEl>
                                          <p:spTgt spid="517122">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9" presetClass="entr" presetSubtype="0" decel="100000" fill="hold" grpId="0" nodeType="clickEffect">
                                  <p:stCondLst>
                                    <p:cond delay="0"/>
                                  </p:stCondLst>
                                  <p:iterate type="lt">
                                    <p:tmPct val="10000"/>
                                  </p:iterate>
                                  <p:childTnLst>
                                    <p:set>
                                      <p:cBhvr>
                                        <p:cTn id="32" dur="1" fill="hold">
                                          <p:stCondLst>
                                            <p:cond delay="0"/>
                                          </p:stCondLst>
                                        </p:cTn>
                                        <p:tgtEl>
                                          <p:spTgt spid="517122">
                                            <p:txEl>
                                              <p:pRg st="4" end="4"/>
                                            </p:txEl>
                                          </p:spTgt>
                                        </p:tgtEl>
                                        <p:attrNameLst>
                                          <p:attrName>style.visibility</p:attrName>
                                        </p:attrNameLst>
                                      </p:cBhvr>
                                      <p:to>
                                        <p:strVal val="visible"/>
                                      </p:to>
                                    </p:set>
                                    <p:anim calcmode="lin" valueType="num">
                                      <p:cBhvr>
                                        <p:cTn id="33" dur="500" fill="hold"/>
                                        <p:tgtEl>
                                          <p:spTgt spid="517122">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517122">
                                            <p:txEl>
                                              <p:pRg st="4" end="4"/>
                                            </p:txEl>
                                          </p:spTgt>
                                        </p:tgtEl>
                                        <p:attrNameLst>
                                          <p:attrName>ppt_h</p:attrName>
                                        </p:attrNameLst>
                                      </p:cBhvr>
                                      <p:tavLst>
                                        <p:tav tm="0">
                                          <p:val>
                                            <p:fltVal val="0"/>
                                          </p:val>
                                        </p:tav>
                                        <p:tav tm="100000">
                                          <p:val>
                                            <p:strVal val="#ppt_h"/>
                                          </p:val>
                                        </p:tav>
                                      </p:tavLst>
                                    </p:anim>
                                    <p:anim calcmode="lin" valueType="num">
                                      <p:cBhvr>
                                        <p:cTn id="35" dur="500" fill="hold"/>
                                        <p:tgtEl>
                                          <p:spTgt spid="517122">
                                            <p:txEl>
                                              <p:pRg st="4" end="4"/>
                                            </p:txEl>
                                          </p:spTgt>
                                        </p:tgtEl>
                                        <p:attrNameLst>
                                          <p:attrName>style.rotation</p:attrName>
                                        </p:attrNameLst>
                                      </p:cBhvr>
                                      <p:tavLst>
                                        <p:tav tm="0">
                                          <p:val>
                                            <p:fltVal val="360"/>
                                          </p:val>
                                        </p:tav>
                                        <p:tav tm="100000">
                                          <p:val>
                                            <p:fltVal val="0"/>
                                          </p:val>
                                        </p:tav>
                                      </p:tavLst>
                                    </p:anim>
                                    <p:animEffect transition="in" filter="fade">
                                      <p:cBhvr>
                                        <p:cTn id="36" dur="500"/>
                                        <p:tgtEl>
                                          <p:spTgt spid="51712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7122" grpId="0" build="p"/>
    </p:bldLst>
  </p:timing>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Slide Number Placeholder 3"/>
          <p:cNvSpPr>
            <a:spLocks noGrp="1"/>
          </p:cNvSpPr>
          <p:nvPr>
            <p:ph type="sldNum" sz="quarter" idx="12"/>
          </p:nvPr>
        </p:nvSpPr>
        <p:spPr>
          <a:xfrm>
            <a:off x="457200" y="6356350"/>
            <a:ext cx="2133600" cy="365125"/>
          </a:xfrm>
        </p:spPr>
        <p:txBody>
          <a:bodyPr/>
          <a:lstStyle/>
          <a:p>
            <a:pPr algn="l">
              <a:defRPr/>
            </a:pPr>
            <a:fld id="{A444BA07-6806-4DF4-B9A1-D16CE8AA5476}" type="slidenum">
              <a:rPr lang="en-US"/>
              <a:pPr algn="l">
                <a:defRPr/>
              </a:pPr>
              <a:t>89</a:t>
            </a:fld>
            <a:endParaRPr lang="en-US"/>
          </a:p>
        </p:txBody>
      </p:sp>
      <p:sp>
        <p:nvSpPr>
          <p:cNvPr id="23555" name="Text Box 2"/>
          <p:cNvSpPr txBox="1">
            <a:spLocks noChangeArrowheads="1"/>
          </p:cNvSpPr>
          <p:nvPr/>
        </p:nvSpPr>
        <p:spPr bwMode="auto">
          <a:xfrm>
            <a:off x="609600" y="990600"/>
            <a:ext cx="2133600" cy="1563688"/>
          </a:xfrm>
          <a:prstGeom prst="rect">
            <a:avLst/>
          </a:prstGeom>
          <a:noFill/>
          <a:ln w="9525">
            <a:solidFill>
              <a:schemeClr val="folHlink"/>
            </a:solidFill>
            <a:miter lim="800000"/>
            <a:headEnd/>
            <a:tailEnd/>
          </a:ln>
        </p:spPr>
        <p:txBody>
          <a:bodyPr>
            <a:spAutoFit/>
          </a:bodyPr>
          <a:lstStyle/>
          <a:p>
            <a:pPr>
              <a:spcBef>
                <a:spcPct val="50000"/>
              </a:spcBef>
            </a:pPr>
            <a:r>
              <a:rPr lang="en-US" sz="3200"/>
              <a:t>Số lượng định biên của tỉnh</a:t>
            </a:r>
          </a:p>
        </p:txBody>
      </p:sp>
      <p:sp>
        <p:nvSpPr>
          <p:cNvPr id="23556" name="Text Box 3"/>
          <p:cNvSpPr txBox="1">
            <a:spLocks noChangeArrowheads="1"/>
          </p:cNvSpPr>
          <p:nvPr/>
        </p:nvSpPr>
        <p:spPr bwMode="auto">
          <a:xfrm>
            <a:off x="3124200" y="1524000"/>
            <a:ext cx="838200" cy="823913"/>
          </a:xfrm>
          <a:prstGeom prst="rect">
            <a:avLst/>
          </a:prstGeom>
          <a:noFill/>
          <a:ln w="9525">
            <a:noFill/>
            <a:miter lim="800000"/>
            <a:headEnd/>
            <a:tailEnd/>
          </a:ln>
        </p:spPr>
        <p:txBody>
          <a:bodyPr>
            <a:spAutoFit/>
          </a:bodyPr>
          <a:lstStyle/>
          <a:p>
            <a:pPr>
              <a:spcBef>
                <a:spcPct val="50000"/>
              </a:spcBef>
            </a:pPr>
            <a:r>
              <a:rPr lang="en-US" sz="4800">
                <a:latin typeface="Times New Roman" pitchFamily="18" charset="0"/>
              </a:rPr>
              <a:t>=</a:t>
            </a:r>
          </a:p>
        </p:txBody>
      </p:sp>
      <p:sp>
        <p:nvSpPr>
          <p:cNvPr id="23557" name="Text Box 4"/>
          <p:cNvSpPr txBox="1">
            <a:spLocks noChangeArrowheads="1"/>
          </p:cNvSpPr>
          <p:nvPr/>
        </p:nvSpPr>
        <p:spPr bwMode="auto">
          <a:xfrm>
            <a:off x="3810000" y="1295400"/>
            <a:ext cx="2133600" cy="1066800"/>
          </a:xfrm>
          <a:prstGeom prst="rect">
            <a:avLst/>
          </a:prstGeom>
          <a:noFill/>
          <a:ln w="9525">
            <a:noFill/>
            <a:miter lim="800000"/>
            <a:headEnd/>
            <a:tailEnd/>
          </a:ln>
        </p:spPr>
        <p:txBody>
          <a:bodyPr>
            <a:spAutoFit/>
          </a:bodyPr>
          <a:lstStyle/>
          <a:p>
            <a:pPr>
              <a:spcBef>
                <a:spcPct val="50000"/>
              </a:spcBef>
            </a:pPr>
            <a:r>
              <a:rPr lang="en-US" sz="3200"/>
              <a:t>Định biên chung</a:t>
            </a:r>
          </a:p>
        </p:txBody>
      </p:sp>
      <p:sp>
        <p:nvSpPr>
          <p:cNvPr id="23558" name="Text Box 5"/>
          <p:cNvSpPr txBox="1">
            <a:spLocks noChangeArrowheads="1"/>
          </p:cNvSpPr>
          <p:nvPr/>
        </p:nvSpPr>
        <p:spPr bwMode="auto">
          <a:xfrm>
            <a:off x="6629400" y="1447800"/>
            <a:ext cx="2133600" cy="579438"/>
          </a:xfrm>
          <a:prstGeom prst="rect">
            <a:avLst/>
          </a:prstGeom>
          <a:noFill/>
          <a:ln w="9525">
            <a:noFill/>
            <a:miter lim="800000"/>
            <a:headEnd/>
            <a:tailEnd/>
          </a:ln>
        </p:spPr>
        <p:txBody>
          <a:bodyPr>
            <a:spAutoFit/>
          </a:bodyPr>
          <a:lstStyle/>
          <a:p>
            <a:pPr>
              <a:spcBef>
                <a:spcPct val="50000"/>
              </a:spcBef>
            </a:pPr>
            <a:r>
              <a:rPr lang="en-US" sz="3200"/>
              <a:t>Các hệ số</a:t>
            </a:r>
          </a:p>
        </p:txBody>
      </p:sp>
      <p:sp>
        <p:nvSpPr>
          <p:cNvPr id="23559" name="Text Box 6"/>
          <p:cNvSpPr txBox="1">
            <a:spLocks noChangeArrowheads="1"/>
          </p:cNvSpPr>
          <p:nvPr/>
        </p:nvSpPr>
        <p:spPr bwMode="auto">
          <a:xfrm>
            <a:off x="6096000" y="1524000"/>
            <a:ext cx="838200" cy="519113"/>
          </a:xfrm>
          <a:prstGeom prst="rect">
            <a:avLst/>
          </a:prstGeom>
          <a:noFill/>
          <a:ln w="9525">
            <a:noFill/>
            <a:miter lim="800000"/>
            <a:headEnd/>
            <a:tailEnd/>
          </a:ln>
        </p:spPr>
        <p:txBody>
          <a:bodyPr>
            <a:spAutoFit/>
          </a:bodyPr>
          <a:lstStyle/>
          <a:p>
            <a:pPr>
              <a:spcBef>
                <a:spcPct val="50000"/>
              </a:spcBef>
            </a:pPr>
            <a:r>
              <a:rPr lang="en-US" sz="2800">
                <a:latin typeface="Times New Roman" pitchFamily="18" charset="0"/>
              </a:rPr>
              <a:t>X</a:t>
            </a:r>
          </a:p>
        </p:txBody>
      </p:sp>
      <p:sp>
        <p:nvSpPr>
          <p:cNvPr id="23560" name="Text Box 7"/>
          <p:cNvSpPr txBox="1">
            <a:spLocks noChangeArrowheads="1"/>
          </p:cNvSpPr>
          <p:nvPr/>
        </p:nvSpPr>
        <p:spPr bwMode="auto">
          <a:xfrm>
            <a:off x="533400" y="2743200"/>
            <a:ext cx="2133600" cy="2051050"/>
          </a:xfrm>
          <a:prstGeom prst="rect">
            <a:avLst/>
          </a:prstGeom>
          <a:noFill/>
          <a:ln w="9525">
            <a:solidFill>
              <a:schemeClr val="folHlink"/>
            </a:solidFill>
            <a:miter lim="800000"/>
            <a:headEnd/>
            <a:tailEnd/>
          </a:ln>
        </p:spPr>
        <p:txBody>
          <a:bodyPr>
            <a:spAutoFit/>
          </a:bodyPr>
          <a:lstStyle/>
          <a:p>
            <a:pPr>
              <a:spcBef>
                <a:spcPct val="50000"/>
              </a:spcBef>
            </a:pPr>
            <a:r>
              <a:rPr lang="en-US" sz="3200"/>
              <a:t>Số lượng định biên của tỉnh Tây Ninh</a:t>
            </a:r>
          </a:p>
        </p:txBody>
      </p:sp>
      <p:sp>
        <p:nvSpPr>
          <p:cNvPr id="23561" name="Text Box 8"/>
          <p:cNvSpPr txBox="1">
            <a:spLocks noChangeArrowheads="1"/>
          </p:cNvSpPr>
          <p:nvPr/>
        </p:nvSpPr>
        <p:spPr bwMode="auto">
          <a:xfrm>
            <a:off x="3048000" y="3352800"/>
            <a:ext cx="838200" cy="823913"/>
          </a:xfrm>
          <a:prstGeom prst="rect">
            <a:avLst/>
          </a:prstGeom>
          <a:noFill/>
          <a:ln w="9525">
            <a:noFill/>
            <a:miter lim="800000"/>
            <a:headEnd/>
            <a:tailEnd/>
          </a:ln>
        </p:spPr>
        <p:txBody>
          <a:bodyPr>
            <a:spAutoFit/>
          </a:bodyPr>
          <a:lstStyle/>
          <a:p>
            <a:pPr>
              <a:spcBef>
                <a:spcPct val="50000"/>
              </a:spcBef>
            </a:pPr>
            <a:r>
              <a:rPr lang="en-US" sz="4800">
                <a:latin typeface="Times New Roman" pitchFamily="18" charset="0"/>
              </a:rPr>
              <a:t>=</a:t>
            </a:r>
          </a:p>
        </p:txBody>
      </p:sp>
      <p:sp>
        <p:nvSpPr>
          <p:cNvPr id="23562" name="Text Box 9"/>
          <p:cNvSpPr txBox="1">
            <a:spLocks noChangeArrowheads="1"/>
          </p:cNvSpPr>
          <p:nvPr/>
        </p:nvSpPr>
        <p:spPr bwMode="auto">
          <a:xfrm>
            <a:off x="3733800" y="3505200"/>
            <a:ext cx="4876800" cy="579438"/>
          </a:xfrm>
          <a:prstGeom prst="rect">
            <a:avLst/>
          </a:prstGeom>
          <a:noFill/>
          <a:ln w="9525">
            <a:noFill/>
            <a:miter lim="800000"/>
            <a:headEnd/>
            <a:tailEnd/>
          </a:ln>
        </p:spPr>
        <p:txBody>
          <a:bodyPr>
            <a:spAutoFit/>
          </a:bodyPr>
          <a:lstStyle/>
          <a:p>
            <a:pPr>
              <a:spcBef>
                <a:spcPct val="50000"/>
              </a:spcBef>
            </a:pPr>
            <a:r>
              <a:rPr lang="en-US" sz="3200"/>
              <a:t>1.810 x 0,77  x 0,75</a:t>
            </a:r>
          </a:p>
        </p:txBody>
      </p:sp>
      <p:sp>
        <p:nvSpPr>
          <p:cNvPr id="23563" name="Text Box 10"/>
          <p:cNvSpPr txBox="1">
            <a:spLocks noChangeArrowheads="1"/>
          </p:cNvSpPr>
          <p:nvPr/>
        </p:nvSpPr>
        <p:spPr bwMode="auto">
          <a:xfrm>
            <a:off x="3048000" y="4495800"/>
            <a:ext cx="838200" cy="823913"/>
          </a:xfrm>
          <a:prstGeom prst="rect">
            <a:avLst/>
          </a:prstGeom>
          <a:noFill/>
          <a:ln w="9525">
            <a:noFill/>
            <a:miter lim="800000"/>
            <a:headEnd/>
            <a:tailEnd/>
          </a:ln>
        </p:spPr>
        <p:txBody>
          <a:bodyPr>
            <a:spAutoFit/>
          </a:bodyPr>
          <a:lstStyle/>
          <a:p>
            <a:pPr>
              <a:spcBef>
                <a:spcPct val="50000"/>
              </a:spcBef>
            </a:pPr>
            <a:r>
              <a:rPr lang="en-US" sz="4800">
                <a:latin typeface="Times New Roman" pitchFamily="18" charset="0"/>
              </a:rPr>
              <a:t>=</a:t>
            </a:r>
          </a:p>
        </p:txBody>
      </p:sp>
      <p:sp>
        <p:nvSpPr>
          <p:cNvPr id="23564" name="Text Box 11"/>
          <p:cNvSpPr txBox="1">
            <a:spLocks noChangeArrowheads="1"/>
          </p:cNvSpPr>
          <p:nvPr/>
        </p:nvSpPr>
        <p:spPr bwMode="auto">
          <a:xfrm>
            <a:off x="3733800" y="4572000"/>
            <a:ext cx="4876800" cy="579438"/>
          </a:xfrm>
          <a:prstGeom prst="rect">
            <a:avLst/>
          </a:prstGeom>
          <a:noFill/>
          <a:ln w="9525">
            <a:noFill/>
            <a:miter lim="800000"/>
            <a:headEnd/>
            <a:tailEnd/>
          </a:ln>
        </p:spPr>
        <p:txBody>
          <a:bodyPr>
            <a:spAutoFit/>
          </a:bodyPr>
          <a:lstStyle/>
          <a:p>
            <a:pPr>
              <a:spcBef>
                <a:spcPct val="50000"/>
              </a:spcBef>
            </a:pPr>
            <a:r>
              <a:rPr lang="en-US" sz="3200"/>
              <a:t>1.045 người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BD52D0DA-0A9F-4E7B-B50C-C868D6955436}" type="slidenum">
              <a:rPr lang="en-US"/>
              <a:pPr>
                <a:defRPr/>
              </a:pPr>
              <a:t>9</a:t>
            </a:fld>
            <a:endParaRPr lang="en-US"/>
          </a:p>
        </p:txBody>
      </p:sp>
      <p:sp>
        <p:nvSpPr>
          <p:cNvPr id="2194434" name="Rectangle 2"/>
          <p:cNvSpPr>
            <a:spLocks noGrp="1" noChangeArrowheads="1"/>
          </p:cNvSpPr>
          <p:nvPr>
            <p:ph type="title"/>
          </p:nvPr>
        </p:nvSpPr>
        <p:spPr>
          <a:xfrm>
            <a:off x="228600" y="152400"/>
            <a:ext cx="8464550" cy="1217613"/>
          </a:xfrm>
        </p:spPr>
        <p:txBody>
          <a:bodyPr/>
          <a:lstStyle/>
          <a:p>
            <a:r>
              <a:rPr lang="en-US" sz="3300" b="1" smtClean="0">
                <a:solidFill>
                  <a:schemeClr val="accent2"/>
                </a:solidFill>
              </a:rPr>
              <a:t>Chức năng, nhiệm vụ, trách nhiệm, quyền hạn </a:t>
            </a:r>
            <a:endParaRPr lang="en-US" sz="3700" b="1" smtClean="0">
              <a:solidFill>
                <a:schemeClr val="accent2"/>
              </a:solidFill>
            </a:endParaRPr>
          </a:p>
        </p:txBody>
      </p:sp>
      <p:sp>
        <p:nvSpPr>
          <p:cNvPr id="2194435" name="Rectangle 3"/>
          <p:cNvSpPr>
            <a:spLocks noGrp="1" noChangeArrowheads="1"/>
          </p:cNvSpPr>
          <p:nvPr>
            <p:ph type="body" idx="1"/>
          </p:nvPr>
        </p:nvSpPr>
        <p:spPr>
          <a:xfrm>
            <a:off x="317500" y="1600200"/>
            <a:ext cx="8648700" cy="4867275"/>
          </a:xfrm>
        </p:spPr>
        <p:txBody>
          <a:bodyPr/>
          <a:lstStyle/>
          <a:p>
            <a:pPr>
              <a:buFont typeface="Wingdings" pitchFamily="2" charset="2"/>
              <a:buChar char="Ø"/>
            </a:pPr>
            <a:r>
              <a:rPr lang="en-US" b="1" smtClean="0"/>
              <a:t>Chức năng: </a:t>
            </a:r>
            <a:r>
              <a:rPr lang="en-US" smtClean="0"/>
              <a:t>Là phạm vi hoạt động thực thi công việc của tổ chức. Được thể hiện thông qua chuổi nhiệm vụ, được phân giao và quy định rõ trách nhiệm của từng bộ phận, cá nhân trong tổ chức.</a:t>
            </a:r>
          </a:p>
          <a:p>
            <a:pPr>
              <a:buFont typeface="Wingdings" pitchFamily="2" charset="2"/>
              <a:buChar char="Ø"/>
            </a:pPr>
            <a:r>
              <a:rPr lang="en-US" b="1" smtClean="0"/>
              <a:t>Quyền hạn:</a:t>
            </a:r>
            <a:r>
              <a:rPr lang="en-US" smtClean="0"/>
              <a:t> 	Khi được giao một quyền hạn nhất định thì phải thể hiện có thẩm quyền được quyết định đến đâu?</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194434"/>
                                        </p:tgtEl>
                                        <p:attrNameLst>
                                          <p:attrName>style.visibility</p:attrName>
                                        </p:attrNameLst>
                                      </p:cBhvr>
                                      <p:to>
                                        <p:strVal val="visible"/>
                                      </p:to>
                                    </p:set>
                                    <p:animEffect transition="in" filter="fade">
                                      <p:cBhvr>
                                        <p:cTn id="7" dur="768" decel="100000"/>
                                        <p:tgtEl>
                                          <p:spTgt spid="2194434"/>
                                        </p:tgtEl>
                                      </p:cBhvr>
                                    </p:animEffect>
                                    <p:animScale>
                                      <p:cBhvr>
                                        <p:cTn id="8" dur="768" decel="100000"/>
                                        <p:tgtEl>
                                          <p:spTgt spid="2194434"/>
                                        </p:tgtEl>
                                      </p:cBhvr>
                                      <p:from x="10000" y="10000"/>
                                      <p:to x="200000" y="450000"/>
                                    </p:animScale>
                                    <p:animScale>
                                      <p:cBhvr>
                                        <p:cTn id="9" dur="1230" accel="100000" fill="hold">
                                          <p:stCondLst>
                                            <p:cond delay="768"/>
                                          </p:stCondLst>
                                        </p:cTn>
                                        <p:tgtEl>
                                          <p:spTgt spid="2194434"/>
                                        </p:tgtEl>
                                      </p:cBhvr>
                                      <p:from x="200000" y="450000"/>
                                      <p:to x="100000" y="100000"/>
                                    </p:animScale>
                                    <p:set>
                                      <p:cBhvr>
                                        <p:cTn id="10" dur="768" fill="hold"/>
                                        <p:tgtEl>
                                          <p:spTgt spid="2194434"/>
                                        </p:tgtEl>
                                        <p:attrNameLst>
                                          <p:attrName>ppt_x</p:attrName>
                                        </p:attrNameLst>
                                      </p:cBhvr>
                                      <p:to>
                                        <p:strVal val="(0.5)"/>
                                      </p:to>
                                    </p:set>
                                    <p:anim from="(0.5)" to="(#ppt_x)" calcmode="lin" valueType="num">
                                      <p:cBhvr>
                                        <p:cTn id="11" dur="1230" accel="100000" fill="hold">
                                          <p:stCondLst>
                                            <p:cond delay="768"/>
                                          </p:stCondLst>
                                        </p:cTn>
                                        <p:tgtEl>
                                          <p:spTgt spid="2194434"/>
                                        </p:tgtEl>
                                        <p:attrNameLst>
                                          <p:attrName>ppt_x</p:attrName>
                                        </p:attrNameLst>
                                      </p:cBhvr>
                                    </p:anim>
                                    <p:set>
                                      <p:cBhvr>
                                        <p:cTn id="12" dur="768" fill="hold"/>
                                        <p:tgtEl>
                                          <p:spTgt spid="2194434"/>
                                        </p:tgtEl>
                                        <p:attrNameLst>
                                          <p:attrName>ppt_y</p:attrName>
                                        </p:attrNameLst>
                                      </p:cBhvr>
                                      <p:to>
                                        <p:strVal val="(#ppt_y+0.4)"/>
                                      </p:to>
                                    </p:set>
                                    <p:anim from="(#ppt_y+0.4)" to="(#ppt_y)" calcmode="lin" valueType="num">
                                      <p:cBhvr>
                                        <p:cTn id="13" dur="1230" accel="100000" fill="hold">
                                          <p:stCondLst>
                                            <p:cond delay="768"/>
                                          </p:stCondLst>
                                        </p:cTn>
                                        <p:tgtEl>
                                          <p:spTgt spid="219443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194435">
                                            <p:txEl>
                                              <p:pRg st="0" end="0"/>
                                            </p:txEl>
                                          </p:spTgt>
                                        </p:tgtEl>
                                        <p:attrNameLst>
                                          <p:attrName>style.visibility</p:attrName>
                                        </p:attrNameLst>
                                      </p:cBhvr>
                                      <p:to>
                                        <p:strVal val="visible"/>
                                      </p:to>
                                    </p:set>
                                    <p:anim calcmode="lin" valueType="num">
                                      <p:cBhvr>
                                        <p:cTn id="18" dur="500" fill="hold"/>
                                        <p:tgtEl>
                                          <p:spTgt spid="219443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19443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19443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2194435">
                                            <p:txEl>
                                              <p:pRg st="1" end="1"/>
                                            </p:txEl>
                                          </p:spTgt>
                                        </p:tgtEl>
                                        <p:attrNameLst>
                                          <p:attrName>style.visibility</p:attrName>
                                        </p:attrNameLst>
                                      </p:cBhvr>
                                      <p:to>
                                        <p:strVal val="visible"/>
                                      </p:to>
                                    </p:set>
                                    <p:anim calcmode="lin" valueType="num">
                                      <p:cBhvr>
                                        <p:cTn id="25" dur="500" fill="hold"/>
                                        <p:tgtEl>
                                          <p:spTgt spid="2194435">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2194435">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2194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4434" grpId="0"/>
      <p:bldP spid="2194435" grpId="0" build="p"/>
    </p:bldLst>
  </p:timing>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A7E91674-BE8D-4DB7-9382-77383E51EDF5}" type="slidenum">
              <a:rPr lang="en-US"/>
              <a:pPr algn="l">
                <a:defRPr/>
              </a:pPr>
              <a:t>90</a:t>
            </a:fld>
            <a:endParaRPr lang="en-US"/>
          </a:p>
        </p:txBody>
      </p:sp>
      <p:sp>
        <p:nvSpPr>
          <p:cNvPr id="1504258" name="Rectangle 2"/>
          <p:cNvSpPr>
            <a:spLocks noGrp="1" noChangeArrowheads="1"/>
          </p:cNvSpPr>
          <p:nvPr>
            <p:ph type="title"/>
          </p:nvPr>
        </p:nvSpPr>
        <p:spPr>
          <a:xfrm>
            <a:off x="784225" y="284163"/>
            <a:ext cx="7708900" cy="858837"/>
          </a:xfrm>
        </p:spPr>
        <p:txBody>
          <a:bodyPr rtlCol="0">
            <a:normAutofit fontScale="90000"/>
          </a:bodyPr>
          <a:lstStyle/>
          <a:p>
            <a:pPr eaLnBrk="1" fontAlgn="auto" hangingPunct="1">
              <a:spcAft>
                <a:spcPts val="0"/>
              </a:spcAft>
              <a:defRPr/>
            </a:pPr>
            <a:r>
              <a:rPr lang="en-US" sz="2800" b="1" smtClean="0">
                <a:solidFill>
                  <a:schemeClr val="accent2"/>
                </a:solidFill>
              </a:rPr>
              <a:t>Một thí dụ: Định biên số lượng cán bộ, công chức cấp tỉnh cho Bến Tre</a:t>
            </a:r>
          </a:p>
        </p:txBody>
      </p:sp>
      <p:sp>
        <p:nvSpPr>
          <p:cNvPr id="1504259" name="Rectangle 3"/>
          <p:cNvSpPr>
            <a:spLocks noGrp="1" noChangeArrowheads="1"/>
          </p:cNvSpPr>
          <p:nvPr>
            <p:ph type="body" idx="1"/>
          </p:nvPr>
        </p:nvSpPr>
        <p:spPr>
          <a:xfrm>
            <a:off x="520700" y="1757363"/>
            <a:ext cx="8229600" cy="4859337"/>
          </a:xfrm>
        </p:spPr>
        <p:txBody>
          <a:bodyPr/>
          <a:lstStyle/>
          <a:p>
            <a:pPr eaLnBrk="1" hangingPunct="1"/>
            <a:r>
              <a:rPr lang="en-US" smtClean="0"/>
              <a:t>Tổng số cán bộ, công chức QLNN cấp tỉnh của cả nước theo thống kê năm 2000 là 110.412 người.</a:t>
            </a:r>
          </a:p>
          <a:p>
            <a:pPr eaLnBrk="1" hangingPunct="1"/>
            <a:r>
              <a:rPr lang="en-US" smtClean="0"/>
              <a:t>Bình quân một tỉnh (định biên chung) là 110.412 / 61 tỉnh thành = 1.810 người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504258"/>
                                        </p:tgtEl>
                                        <p:attrNameLst>
                                          <p:attrName>style.visibility</p:attrName>
                                        </p:attrNameLst>
                                      </p:cBhvr>
                                      <p:to>
                                        <p:strVal val="visible"/>
                                      </p:to>
                                    </p:set>
                                    <p:anim calcmode="lin" valueType="num">
                                      <p:cBhvr>
                                        <p:cTn id="7" dur="500" fill="hold"/>
                                        <p:tgtEl>
                                          <p:spTgt spid="1504258"/>
                                        </p:tgtEl>
                                        <p:attrNameLst>
                                          <p:attrName>ppt_w</p:attrName>
                                        </p:attrNameLst>
                                      </p:cBhvr>
                                      <p:tavLst>
                                        <p:tav tm="0">
                                          <p:val>
                                            <p:fltVal val="0"/>
                                          </p:val>
                                        </p:tav>
                                        <p:tav tm="100000">
                                          <p:val>
                                            <p:strVal val="#ppt_w"/>
                                          </p:val>
                                        </p:tav>
                                      </p:tavLst>
                                    </p:anim>
                                    <p:anim calcmode="lin" valueType="num">
                                      <p:cBhvr>
                                        <p:cTn id="8" dur="500" fill="hold"/>
                                        <p:tgtEl>
                                          <p:spTgt spid="1504258"/>
                                        </p:tgtEl>
                                        <p:attrNameLst>
                                          <p:attrName>ppt_h</p:attrName>
                                        </p:attrNameLst>
                                      </p:cBhvr>
                                      <p:tavLst>
                                        <p:tav tm="0">
                                          <p:val>
                                            <p:fltVal val="0"/>
                                          </p:val>
                                        </p:tav>
                                        <p:tav tm="100000">
                                          <p:val>
                                            <p:strVal val="#ppt_h"/>
                                          </p:val>
                                        </p:tav>
                                      </p:tavLst>
                                    </p:anim>
                                    <p:anim calcmode="lin" valueType="num">
                                      <p:cBhvr>
                                        <p:cTn id="9" dur="500" fill="hold"/>
                                        <p:tgtEl>
                                          <p:spTgt spid="1504258"/>
                                        </p:tgtEl>
                                        <p:attrNameLst>
                                          <p:attrName>style.rotation</p:attrName>
                                        </p:attrNameLst>
                                      </p:cBhvr>
                                      <p:tavLst>
                                        <p:tav tm="0">
                                          <p:val>
                                            <p:fltVal val="360"/>
                                          </p:val>
                                        </p:tav>
                                        <p:tav tm="100000">
                                          <p:val>
                                            <p:fltVal val="0"/>
                                          </p:val>
                                        </p:tav>
                                      </p:tavLst>
                                    </p:anim>
                                    <p:animEffect transition="in" filter="fade">
                                      <p:cBhvr>
                                        <p:cTn id="10" dur="500"/>
                                        <p:tgtEl>
                                          <p:spTgt spid="1504258"/>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504259">
                                            <p:txEl>
                                              <p:pRg st="0" end="0"/>
                                            </p:txEl>
                                          </p:spTgt>
                                        </p:tgtEl>
                                        <p:attrNameLst>
                                          <p:attrName>style.visibility</p:attrName>
                                        </p:attrNameLst>
                                      </p:cBhvr>
                                      <p:to>
                                        <p:strVal val="visible"/>
                                      </p:to>
                                    </p:set>
                                    <p:anim calcmode="lin" valueType="num">
                                      <p:cBhvr>
                                        <p:cTn id="15" dur="500" fill="hold"/>
                                        <p:tgtEl>
                                          <p:spTgt spid="150425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504259">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504259">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50425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504259">
                                            <p:txEl>
                                              <p:pRg st="1" end="1"/>
                                            </p:txEl>
                                          </p:spTgt>
                                        </p:tgtEl>
                                        <p:attrNameLst>
                                          <p:attrName>style.visibility</p:attrName>
                                        </p:attrNameLst>
                                      </p:cBhvr>
                                      <p:to>
                                        <p:strVal val="visible"/>
                                      </p:to>
                                    </p:set>
                                    <p:anim calcmode="lin" valueType="num">
                                      <p:cBhvr>
                                        <p:cTn id="23" dur="500" fill="hold"/>
                                        <p:tgtEl>
                                          <p:spTgt spid="1504259">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504259">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504259">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5042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4258" grpId="0"/>
      <p:bldP spid="1504259" grpId="0" build="p"/>
    </p:bldLst>
  </p:timing>
</p:sld>
</file>

<file path=ppt/slides/slide9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30A58498-49C6-41DB-95C2-E46E635A40DC}" type="slidenum">
              <a:rPr lang="en-US"/>
              <a:pPr algn="l">
                <a:defRPr/>
              </a:pPr>
              <a:t>91</a:t>
            </a:fld>
            <a:endParaRPr lang="en-US"/>
          </a:p>
        </p:txBody>
      </p:sp>
      <p:sp>
        <p:nvSpPr>
          <p:cNvPr id="1505282" name="Rectangle 2"/>
          <p:cNvSpPr>
            <a:spLocks noGrp="1" noChangeArrowheads="1"/>
          </p:cNvSpPr>
          <p:nvPr>
            <p:ph type="title"/>
          </p:nvPr>
        </p:nvSpPr>
        <p:spPr>
          <a:xfrm>
            <a:off x="784225" y="284163"/>
            <a:ext cx="7708900" cy="858837"/>
          </a:xfrm>
        </p:spPr>
        <p:txBody>
          <a:bodyPr rtlCol="0">
            <a:normAutofit fontScale="90000"/>
          </a:bodyPr>
          <a:lstStyle/>
          <a:p>
            <a:pPr eaLnBrk="1" fontAlgn="auto" hangingPunct="1">
              <a:spcAft>
                <a:spcPts val="0"/>
              </a:spcAft>
              <a:defRPr/>
            </a:pPr>
            <a:r>
              <a:rPr lang="en-US" sz="2800" b="1" smtClean="0">
                <a:solidFill>
                  <a:schemeClr val="accent2"/>
                </a:solidFill>
              </a:rPr>
              <a:t>Một thí dụ: Định biên số lượng cán bộ, công chức cấp tỉnh cho Bến Tre</a:t>
            </a:r>
          </a:p>
        </p:txBody>
      </p:sp>
      <p:sp>
        <p:nvSpPr>
          <p:cNvPr id="1505283" name="Rectangle 3"/>
          <p:cNvSpPr>
            <a:spLocks noGrp="1" noChangeArrowheads="1"/>
          </p:cNvSpPr>
          <p:nvPr>
            <p:ph type="body" idx="1"/>
          </p:nvPr>
        </p:nvSpPr>
        <p:spPr>
          <a:xfrm>
            <a:off x="520700" y="1604963"/>
            <a:ext cx="8229600" cy="5011737"/>
          </a:xfrm>
        </p:spPr>
        <p:txBody>
          <a:bodyPr/>
          <a:lstStyle/>
          <a:p>
            <a:pPr eaLnBrk="1" hangingPunct="1"/>
            <a:r>
              <a:rPr lang="en-US" sz="3600" smtClean="0"/>
              <a:t>Nếu tính đến nhân tố dân số:</a:t>
            </a:r>
          </a:p>
          <a:p>
            <a:pPr lvl="1" eaLnBrk="1" hangingPunct="1"/>
            <a:r>
              <a:rPr lang="en-US" sz="3200" smtClean="0"/>
              <a:t> Dân số bình quân 1 tỉnh :77 triệu / 61 = 1.262.300 người</a:t>
            </a:r>
          </a:p>
          <a:p>
            <a:pPr lvl="1" eaLnBrk="1" hangingPunct="1"/>
            <a:r>
              <a:rPr lang="en-US" sz="3200" smtClean="0">
                <a:solidFill>
                  <a:srgbClr val="FF0000"/>
                </a:solidFill>
              </a:rPr>
              <a:t>Bến Tre</a:t>
            </a:r>
            <a:r>
              <a:rPr lang="en-US" sz="3200" smtClean="0"/>
              <a:t> có dân số 1.296.914 người</a:t>
            </a:r>
          </a:p>
          <a:p>
            <a:pPr lvl="1" eaLnBrk="1" hangingPunct="1"/>
            <a:r>
              <a:rPr lang="en-US" sz="3200" smtClean="0"/>
              <a:t>Vậy hệ số của nhân tố dân số cho Bến Tre là:</a:t>
            </a:r>
          </a:p>
          <a:p>
            <a:pPr lvl="1" eaLnBrk="1" hangingPunct="1">
              <a:buFontTx/>
              <a:buNone/>
            </a:pPr>
            <a:r>
              <a:rPr lang="en-US" sz="3200" smtClean="0"/>
              <a:t>1.296.914 / 1.262.300 = 1,027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505282"/>
                                        </p:tgtEl>
                                        <p:attrNameLst>
                                          <p:attrName>style.visibility</p:attrName>
                                        </p:attrNameLst>
                                      </p:cBhvr>
                                      <p:to>
                                        <p:strVal val="visible"/>
                                      </p:to>
                                    </p:set>
                                    <p:anim calcmode="lin" valueType="num">
                                      <p:cBhvr>
                                        <p:cTn id="7" dur="500" fill="hold"/>
                                        <p:tgtEl>
                                          <p:spTgt spid="1505282"/>
                                        </p:tgtEl>
                                        <p:attrNameLst>
                                          <p:attrName>ppt_w</p:attrName>
                                        </p:attrNameLst>
                                      </p:cBhvr>
                                      <p:tavLst>
                                        <p:tav tm="0">
                                          <p:val>
                                            <p:fltVal val="0"/>
                                          </p:val>
                                        </p:tav>
                                        <p:tav tm="100000">
                                          <p:val>
                                            <p:strVal val="#ppt_w"/>
                                          </p:val>
                                        </p:tav>
                                      </p:tavLst>
                                    </p:anim>
                                    <p:anim calcmode="lin" valueType="num">
                                      <p:cBhvr>
                                        <p:cTn id="8" dur="500" fill="hold"/>
                                        <p:tgtEl>
                                          <p:spTgt spid="1505282"/>
                                        </p:tgtEl>
                                        <p:attrNameLst>
                                          <p:attrName>ppt_h</p:attrName>
                                        </p:attrNameLst>
                                      </p:cBhvr>
                                      <p:tavLst>
                                        <p:tav tm="0">
                                          <p:val>
                                            <p:fltVal val="0"/>
                                          </p:val>
                                        </p:tav>
                                        <p:tav tm="100000">
                                          <p:val>
                                            <p:strVal val="#ppt_h"/>
                                          </p:val>
                                        </p:tav>
                                      </p:tavLst>
                                    </p:anim>
                                    <p:anim calcmode="lin" valueType="num">
                                      <p:cBhvr>
                                        <p:cTn id="9" dur="500" fill="hold"/>
                                        <p:tgtEl>
                                          <p:spTgt spid="1505282"/>
                                        </p:tgtEl>
                                        <p:attrNameLst>
                                          <p:attrName>style.rotation</p:attrName>
                                        </p:attrNameLst>
                                      </p:cBhvr>
                                      <p:tavLst>
                                        <p:tav tm="0">
                                          <p:val>
                                            <p:fltVal val="360"/>
                                          </p:val>
                                        </p:tav>
                                        <p:tav tm="100000">
                                          <p:val>
                                            <p:fltVal val="0"/>
                                          </p:val>
                                        </p:tav>
                                      </p:tavLst>
                                    </p:anim>
                                    <p:animEffect transition="in" filter="fade">
                                      <p:cBhvr>
                                        <p:cTn id="10" dur="500"/>
                                        <p:tgtEl>
                                          <p:spTgt spid="1505282"/>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505283">
                                            <p:txEl>
                                              <p:pRg st="0" end="0"/>
                                            </p:txEl>
                                          </p:spTgt>
                                        </p:tgtEl>
                                        <p:attrNameLst>
                                          <p:attrName>style.visibility</p:attrName>
                                        </p:attrNameLst>
                                      </p:cBhvr>
                                      <p:to>
                                        <p:strVal val="visible"/>
                                      </p:to>
                                    </p:set>
                                    <p:anim calcmode="lin" valueType="num">
                                      <p:cBhvr>
                                        <p:cTn id="15" dur="500" fill="hold"/>
                                        <p:tgtEl>
                                          <p:spTgt spid="150528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505283">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505283">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505283">
                                            <p:txEl>
                                              <p:pRg st="0" end="0"/>
                                            </p:txEl>
                                          </p:spTgt>
                                        </p:tgtEl>
                                      </p:cBhvr>
                                    </p:animEffect>
                                  </p:childTnLst>
                                </p:cTn>
                              </p:par>
                              <p:par>
                                <p:cTn id="19" presetID="49" presetClass="entr" presetSubtype="0" decel="100000" fill="hold" grpId="0" nodeType="withEffect">
                                  <p:stCondLst>
                                    <p:cond delay="0"/>
                                  </p:stCondLst>
                                  <p:iterate type="lt">
                                    <p:tmPct val="10000"/>
                                  </p:iterate>
                                  <p:childTnLst>
                                    <p:set>
                                      <p:cBhvr>
                                        <p:cTn id="20" dur="1" fill="hold">
                                          <p:stCondLst>
                                            <p:cond delay="0"/>
                                          </p:stCondLst>
                                        </p:cTn>
                                        <p:tgtEl>
                                          <p:spTgt spid="1505283">
                                            <p:txEl>
                                              <p:pRg st="1" end="1"/>
                                            </p:txEl>
                                          </p:spTgt>
                                        </p:tgtEl>
                                        <p:attrNameLst>
                                          <p:attrName>style.visibility</p:attrName>
                                        </p:attrNameLst>
                                      </p:cBhvr>
                                      <p:to>
                                        <p:strVal val="visible"/>
                                      </p:to>
                                    </p:set>
                                    <p:anim calcmode="lin" valueType="num">
                                      <p:cBhvr>
                                        <p:cTn id="21" dur="500" fill="hold"/>
                                        <p:tgtEl>
                                          <p:spTgt spid="150528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1505283">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1505283">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1505283">
                                            <p:txEl>
                                              <p:pRg st="1" end="1"/>
                                            </p:txEl>
                                          </p:spTgt>
                                        </p:tgtEl>
                                      </p:cBhvr>
                                    </p:animEffect>
                                  </p:childTnLst>
                                </p:cTn>
                              </p:par>
                              <p:par>
                                <p:cTn id="25" presetID="49" presetClass="entr" presetSubtype="0" decel="100000" fill="hold" grpId="0" nodeType="withEffect">
                                  <p:stCondLst>
                                    <p:cond delay="0"/>
                                  </p:stCondLst>
                                  <p:iterate type="lt">
                                    <p:tmPct val="10000"/>
                                  </p:iterate>
                                  <p:childTnLst>
                                    <p:set>
                                      <p:cBhvr>
                                        <p:cTn id="26" dur="1" fill="hold">
                                          <p:stCondLst>
                                            <p:cond delay="0"/>
                                          </p:stCondLst>
                                        </p:cTn>
                                        <p:tgtEl>
                                          <p:spTgt spid="1505283">
                                            <p:txEl>
                                              <p:pRg st="2" end="2"/>
                                            </p:txEl>
                                          </p:spTgt>
                                        </p:tgtEl>
                                        <p:attrNameLst>
                                          <p:attrName>style.visibility</p:attrName>
                                        </p:attrNameLst>
                                      </p:cBhvr>
                                      <p:to>
                                        <p:strVal val="visible"/>
                                      </p:to>
                                    </p:set>
                                    <p:anim calcmode="lin" valueType="num">
                                      <p:cBhvr>
                                        <p:cTn id="27" dur="500" fill="hold"/>
                                        <p:tgtEl>
                                          <p:spTgt spid="150528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1505283">
                                            <p:txEl>
                                              <p:pRg st="2" end="2"/>
                                            </p:txEl>
                                          </p:spTgt>
                                        </p:tgtEl>
                                        <p:attrNameLst>
                                          <p:attrName>ppt_h</p:attrName>
                                        </p:attrNameLst>
                                      </p:cBhvr>
                                      <p:tavLst>
                                        <p:tav tm="0">
                                          <p:val>
                                            <p:fltVal val="0"/>
                                          </p:val>
                                        </p:tav>
                                        <p:tav tm="100000">
                                          <p:val>
                                            <p:strVal val="#ppt_h"/>
                                          </p:val>
                                        </p:tav>
                                      </p:tavLst>
                                    </p:anim>
                                    <p:anim calcmode="lin" valueType="num">
                                      <p:cBhvr>
                                        <p:cTn id="29" dur="500" fill="hold"/>
                                        <p:tgtEl>
                                          <p:spTgt spid="1505283">
                                            <p:txEl>
                                              <p:pRg st="2" end="2"/>
                                            </p:txEl>
                                          </p:spTgt>
                                        </p:tgtEl>
                                        <p:attrNameLst>
                                          <p:attrName>style.rotation</p:attrName>
                                        </p:attrNameLst>
                                      </p:cBhvr>
                                      <p:tavLst>
                                        <p:tav tm="0">
                                          <p:val>
                                            <p:fltVal val="360"/>
                                          </p:val>
                                        </p:tav>
                                        <p:tav tm="100000">
                                          <p:val>
                                            <p:fltVal val="0"/>
                                          </p:val>
                                        </p:tav>
                                      </p:tavLst>
                                    </p:anim>
                                    <p:animEffect transition="in" filter="fade">
                                      <p:cBhvr>
                                        <p:cTn id="30" dur="500"/>
                                        <p:tgtEl>
                                          <p:spTgt spid="1505283">
                                            <p:txEl>
                                              <p:pRg st="2" end="2"/>
                                            </p:txEl>
                                          </p:spTgt>
                                        </p:tgtEl>
                                      </p:cBhvr>
                                    </p:animEffect>
                                  </p:childTnLst>
                                </p:cTn>
                              </p:par>
                              <p:par>
                                <p:cTn id="31" presetID="49" presetClass="entr" presetSubtype="0" decel="100000" fill="hold" grpId="0" nodeType="withEffect">
                                  <p:stCondLst>
                                    <p:cond delay="0"/>
                                  </p:stCondLst>
                                  <p:iterate type="lt">
                                    <p:tmPct val="10000"/>
                                  </p:iterate>
                                  <p:childTnLst>
                                    <p:set>
                                      <p:cBhvr>
                                        <p:cTn id="32" dur="1" fill="hold">
                                          <p:stCondLst>
                                            <p:cond delay="0"/>
                                          </p:stCondLst>
                                        </p:cTn>
                                        <p:tgtEl>
                                          <p:spTgt spid="1505283">
                                            <p:txEl>
                                              <p:pRg st="3" end="3"/>
                                            </p:txEl>
                                          </p:spTgt>
                                        </p:tgtEl>
                                        <p:attrNameLst>
                                          <p:attrName>style.visibility</p:attrName>
                                        </p:attrNameLst>
                                      </p:cBhvr>
                                      <p:to>
                                        <p:strVal val="visible"/>
                                      </p:to>
                                    </p:set>
                                    <p:anim calcmode="lin" valueType="num">
                                      <p:cBhvr>
                                        <p:cTn id="33" dur="500" fill="hold"/>
                                        <p:tgtEl>
                                          <p:spTgt spid="150528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505283">
                                            <p:txEl>
                                              <p:pRg st="3" end="3"/>
                                            </p:txEl>
                                          </p:spTgt>
                                        </p:tgtEl>
                                        <p:attrNameLst>
                                          <p:attrName>ppt_h</p:attrName>
                                        </p:attrNameLst>
                                      </p:cBhvr>
                                      <p:tavLst>
                                        <p:tav tm="0">
                                          <p:val>
                                            <p:fltVal val="0"/>
                                          </p:val>
                                        </p:tav>
                                        <p:tav tm="100000">
                                          <p:val>
                                            <p:strVal val="#ppt_h"/>
                                          </p:val>
                                        </p:tav>
                                      </p:tavLst>
                                    </p:anim>
                                    <p:anim calcmode="lin" valueType="num">
                                      <p:cBhvr>
                                        <p:cTn id="35" dur="500" fill="hold"/>
                                        <p:tgtEl>
                                          <p:spTgt spid="1505283">
                                            <p:txEl>
                                              <p:pRg st="3" end="3"/>
                                            </p:txEl>
                                          </p:spTgt>
                                        </p:tgtEl>
                                        <p:attrNameLst>
                                          <p:attrName>style.rotation</p:attrName>
                                        </p:attrNameLst>
                                      </p:cBhvr>
                                      <p:tavLst>
                                        <p:tav tm="0">
                                          <p:val>
                                            <p:fltVal val="360"/>
                                          </p:val>
                                        </p:tav>
                                        <p:tav tm="100000">
                                          <p:val>
                                            <p:fltVal val="0"/>
                                          </p:val>
                                        </p:tav>
                                      </p:tavLst>
                                    </p:anim>
                                    <p:animEffect transition="in" filter="fade">
                                      <p:cBhvr>
                                        <p:cTn id="36" dur="500"/>
                                        <p:tgtEl>
                                          <p:spTgt spid="1505283">
                                            <p:txEl>
                                              <p:pRg st="3" end="3"/>
                                            </p:txEl>
                                          </p:spTgt>
                                        </p:tgtEl>
                                      </p:cBhvr>
                                    </p:animEffect>
                                  </p:childTnLst>
                                </p:cTn>
                              </p:par>
                              <p:par>
                                <p:cTn id="37" presetID="49" presetClass="entr" presetSubtype="0" decel="100000" fill="hold" grpId="0" nodeType="withEffect">
                                  <p:stCondLst>
                                    <p:cond delay="0"/>
                                  </p:stCondLst>
                                  <p:iterate type="lt">
                                    <p:tmPct val="10000"/>
                                  </p:iterate>
                                  <p:childTnLst>
                                    <p:set>
                                      <p:cBhvr>
                                        <p:cTn id="38" dur="1" fill="hold">
                                          <p:stCondLst>
                                            <p:cond delay="0"/>
                                          </p:stCondLst>
                                        </p:cTn>
                                        <p:tgtEl>
                                          <p:spTgt spid="1505283">
                                            <p:txEl>
                                              <p:pRg st="4" end="4"/>
                                            </p:txEl>
                                          </p:spTgt>
                                        </p:tgtEl>
                                        <p:attrNameLst>
                                          <p:attrName>style.visibility</p:attrName>
                                        </p:attrNameLst>
                                      </p:cBhvr>
                                      <p:to>
                                        <p:strVal val="visible"/>
                                      </p:to>
                                    </p:set>
                                    <p:anim calcmode="lin" valueType="num">
                                      <p:cBhvr>
                                        <p:cTn id="39" dur="500" fill="hold"/>
                                        <p:tgtEl>
                                          <p:spTgt spid="1505283">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1505283">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1505283">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15052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282" grpId="0"/>
      <p:bldP spid="1505283" grpId="0" build="p"/>
    </p:bldLst>
  </p:timing>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a:xfrm>
            <a:off x="457200" y="6356350"/>
            <a:ext cx="2133600" cy="365125"/>
          </a:xfrm>
        </p:spPr>
        <p:txBody>
          <a:bodyPr/>
          <a:lstStyle/>
          <a:p>
            <a:pPr algn="l">
              <a:defRPr/>
            </a:pPr>
            <a:fld id="{A4C4B808-009C-4E98-9430-9E99E4E250AA}" type="slidenum">
              <a:rPr lang="en-US"/>
              <a:pPr algn="l">
                <a:defRPr/>
              </a:pPr>
              <a:t>92</a:t>
            </a:fld>
            <a:endParaRPr lang="en-US"/>
          </a:p>
        </p:txBody>
      </p:sp>
      <p:sp>
        <p:nvSpPr>
          <p:cNvPr id="518146" name="Rectangle 2"/>
          <p:cNvSpPr>
            <a:spLocks noGrp="1" noChangeArrowheads="1"/>
          </p:cNvSpPr>
          <p:nvPr>
            <p:ph type="body" idx="1"/>
          </p:nvPr>
        </p:nvSpPr>
        <p:spPr>
          <a:xfrm>
            <a:off x="355600" y="411163"/>
            <a:ext cx="8445500" cy="5989637"/>
          </a:xfrm>
        </p:spPr>
        <p:txBody>
          <a:bodyPr/>
          <a:lstStyle/>
          <a:p>
            <a:pPr eaLnBrk="1" hangingPunct="1"/>
            <a:r>
              <a:rPr lang="en-US" sz="3600" smtClean="0"/>
              <a:t>Nếu tính đến nhân tố diện tích:</a:t>
            </a:r>
          </a:p>
          <a:p>
            <a:pPr lvl="1" eaLnBrk="1" hangingPunct="1"/>
            <a:r>
              <a:rPr lang="en-US" sz="3200" smtClean="0"/>
              <a:t> Diện tích bình quân 1 tỉnh :326.000 km2/ 61 = 5.344 km2</a:t>
            </a:r>
          </a:p>
          <a:p>
            <a:pPr lvl="1" eaLnBrk="1" hangingPunct="1"/>
            <a:r>
              <a:rPr lang="en-US" sz="3200" smtClean="0"/>
              <a:t>Bến Tre có diện tích 2.271 km2, </a:t>
            </a:r>
          </a:p>
          <a:p>
            <a:pPr lvl="1" eaLnBrk="1" hangingPunct="1"/>
            <a:r>
              <a:rPr lang="en-US" sz="3200" smtClean="0"/>
              <a:t>Vậy hệ số của nhân tố diện tích cho Bến Tre là: 2.271 / 5.344 = 0,42</a:t>
            </a:r>
          </a:p>
          <a:p>
            <a:pPr eaLnBrk="1" hangingPunct="1"/>
            <a:r>
              <a:rPr lang="en-US" smtClean="0"/>
              <a:t>Tương tự cho các nhân tố khác. Nếu chỉ tính 2 nhân tố trên, có thể xác định định biên cho </a:t>
            </a:r>
            <a:r>
              <a:rPr lang="en-US" sz="3600" smtClean="0">
                <a:solidFill>
                  <a:srgbClr val="FF0000"/>
                </a:solidFill>
              </a:rPr>
              <a:t>Bến Tre</a:t>
            </a:r>
            <a:r>
              <a:rPr lang="en-US" sz="3600" smtClean="0"/>
              <a:t> </a:t>
            </a:r>
            <a:r>
              <a:rPr lang="en-US" smtClean="0"/>
              <a:t>như sau:</a:t>
            </a:r>
            <a:endParaRPr lang="en-US" sz="3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518146">
                                            <p:txEl>
                                              <p:pRg st="0" end="0"/>
                                            </p:txEl>
                                          </p:spTgt>
                                        </p:tgtEl>
                                        <p:attrNameLst>
                                          <p:attrName>style.visibility</p:attrName>
                                        </p:attrNameLst>
                                      </p:cBhvr>
                                      <p:to>
                                        <p:strVal val="visible"/>
                                      </p:to>
                                    </p:set>
                                    <p:anim calcmode="lin" valueType="num">
                                      <p:cBhvr>
                                        <p:cTn id="7" dur="500" fill="hold"/>
                                        <p:tgtEl>
                                          <p:spTgt spid="51814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18146">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18146">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518146">
                                            <p:txEl>
                                              <p:pRg st="0" end="0"/>
                                            </p:txEl>
                                          </p:spTgt>
                                        </p:tgtEl>
                                      </p:cBhvr>
                                    </p:animEffect>
                                  </p:childTnLst>
                                </p:cTn>
                              </p:par>
                              <p:par>
                                <p:cTn id="11" presetID="49" presetClass="entr" presetSubtype="0" decel="100000" fill="hold" grpId="0" nodeType="withEffect">
                                  <p:stCondLst>
                                    <p:cond delay="0"/>
                                  </p:stCondLst>
                                  <p:iterate type="lt">
                                    <p:tmPct val="10000"/>
                                  </p:iterate>
                                  <p:childTnLst>
                                    <p:set>
                                      <p:cBhvr>
                                        <p:cTn id="12" dur="1" fill="hold">
                                          <p:stCondLst>
                                            <p:cond delay="0"/>
                                          </p:stCondLst>
                                        </p:cTn>
                                        <p:tgtEl>
                                          <p:spTgt spid="518146">
                                            <p:txEl>
                                              <p:pRg st="1" end="1"/>
                                            </p:txEl>
                                          </p:spTgt>
                                        </p:tgtEl>
                                        <p:attrNameLst>
                                          <p:attrName>style.visibility</p:attrName>
                                        </p:attrNameLst>
                                      </p:cBhvr>
                                      <p:to>
                                        <p:strVal val="visible"/>
                                      </p:to>
                                    </p:set>
                                    <p:anim calcmode="lin" valueType="num">
                                      <p:cBhvr>
                                        <p:cTn id="13" dur="500" fill="hold"/>
                                        <p:tgtEl>
                                          <p:spTgt spid="518146">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518146">
                                            <p:txEl>
                                              <p:pRg st="1" end="1"/>
                                            </p:txEl>
                                          </p:spTgt>
                                        </p:tgtEl>
                                        <p:attrNameLst>
                                          <p:attrName>ppt_h</p:attrName>
                                        </p:attrNameLst>
                                      </p:cBhvr>
                                      <p:tavLst>
                                        <p:tav tm="0">
                                          <p:val>
                                            <p:fltVal val="0"/>
                                          </p:val>
                                        </p:tav>
                                        <p:tav tm="100000">
                                          <p:val>
                                            <p:strVal val="#ppt_h"/>
                                          </p:val>
                                        </p:tav>
                                      </p:tavLst>
                                    </p:anim>
                                    <p:anim calcmode="lin" valueType="num">
                                      <p:cBhvr>
                                        <p:cTn id="15" dur="500" fill="hold"/>
                                        <p:tgtEl>
                                          <p:spTgt spid="518146">
                                            <p:txEl>
                                              <p:pRg st="1" end="1"/>
                                            </p:txEl>
                                          </p:spTgt>
                                        </p:tgtEl>
                                        <p:attrNameLst>
                                          <p:attrName>style.rotation</p:attrName>
                                        </p:attrNameLst>
                                      </p:cBhvr>
                                      <p:tavLst>
                                        <p:tav tm="0">
                                          <p:val>
                                            <p:fltVal val="360"/>
                                          </p:val>
                                        </p:tav>
                                        <p:tav tm="100000">
                                          <p:val>
                                            <p:fltVal val="0"/>
                                          </p:val>
                                        </p:tav>
                                      </p:tavLst>
                                    </p:anim>
                                    <p:animEffect transition="in" filter="fade">
                                      <p:cBhvr>
                                        <p:cTn id="16" dur="500"/>
                                        <p:tgtEl>
                                          <p:spTgt spid="518146">
                                            <p:txEl>
                                              <p:pRg st="1" end="1"/>
                                            </p:txEl>
                                          </p:spTgt>
                                        </p:tgtEl>
                                      </p:cBhvr>
                                    </p:animEffect>
                                  </p:childTnLst>
                                </p:cTn>
                              </p:par>
                              <p:par>
                                <p:cTn id="17" presetID="49" presetClass="entr" presetSubtype="0" decel="100000" fill="hold" grpId="0" nodeType="withEffect">
                                  <p:stCondLst>
                                    <p:cond delay="0"/>
                                  </p:stCondLst>
                                  <p:iterate type="lt">
                                    <p:tmPct val="10000"/>
                                  </p:iterate>
                                  <p:childTnLst>
                                    <p:set>
                                      <p:cBhvr>
                                        <p:cTn id="18" dur="1" fill="hold">
                                          <p:stCondLst>
                                            <p:cond delay="0"/>
                                          </p:stCondLst>
                                        </p:cTn>
                                        <p:tgtEl>
                                          <p:spTgt spid="518146">
                                            <p:txEl>
                                              <p:pRg st="2" end="2"/>
                                            </p:txEl>
                                          </p:spTgt>
                                        </p:tgtEl>
                                        <p:attrNameLst>
                                          <p:attrName>style.visibility</p:attrName>
                                        </p:attrNameLst>
                                      </p:cBhvr>
                                      <p:to>
                                        <p:strVal val="visible"/>
                                      </p:to>
                                    </p:set>
                                    <p:anim calcmode="lin" valueType="num">
                                      <p:cBhvr>
                                        <p:cTn id="19" dur="500" fill="hold"/>
                                        <p:tgtEl>
                                          <p:spTgt spid="518146">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518146">
                                            <p:txEl>
                                              <p:pRg st="2" end="2"/>
                                            </p:txEl>
                                          </p:spTgt>
                                        </p:tgtEl>
                                        <p:attrNameLst>
                                          <p:attrName>ppt_h</p:attrName>
                                        </p:attrNameLst>
                                      </p:cBhvr>
                                      <p:tavLst>
                                        <p:tav tm="0">
                                          <p:val>
                                            <p:fltVal val="0"/>
                                          </p:val>
                                        </p:tav>
                                        <p:tav tm="100000">
                                          <p:val>
                                            <p:strVal val="#ppt_h"/>
                                          </p:val>
                                        </p:tav>
                                      </p:tavLst>
                                    </p:anim>
                                    <p:anim calcmode="lin" valueType="num">
                                      <p:cBhvr>
                                        <p:cTn id="21" dur="500" fill="hold"/>
                                        <p:tgtEl>
                                          <p:spTgt spid="518146">
                                            <p:txEl>
                                              <p:pRg st="2" end="2"/>
                                            </p:txEl>
                                          </p:spTgt>
                                        </p:tgtEl>
                                        <p:attrNameLst>
                                          <p:attrName>style.rotation</p:attrName>
                                        </p:attrNameLst>
                                      </p:cBhvr>
                                      <p:tavLst>
                                        <p:tav tm="0">
                                          <p:val>
                                            <p:fltVal val="360"/>
                                          </p:val>
                                        </p:tav>
                                        <p:tav tm="100000">
                                          <p:val>
                                            <p:fltVal val="0"/>
                                          </p:val>
                                        </p:tav>
                                      </p:tavLst>
                                    </p:anim>
                                    <p:animEffect transition="in" filter="fade">
                                      <p:cBhvr>
                                        <p:cTn id="22" dur="500"/>
                                        <p:tgtEl>
                                          <p:spTgt spid="518146">
                                            <p:txEl>
                                              <p:pRg st="2" end="2"/>
                                            </p:txEl>
                                          </p:spTgt>
                                        </p:tgtEl>
                                      </p:cBhvr>
                                    </p:animEffect>
                                  </p:childTnLst>
                                </p:cTn>
                              </p:par>
                              <p:par>
                                <p:cTn id="23" presetID="49" presetClass="entr" presetSubtype="0" decel="100000" fill="hold" grpId="0" nodeType="withEffect">
                                  <p:stCondLst>
                                    <p:cond delay="0"/>
                                  </p:stCondLst>
                                  <p:iterate type="lt">
                                    <p:tmPct val="10000"/>
                                  </p:iterate>
                                  <p:childTnLst>
                                    <p:set>
                                      <p:cBhvr>
                                        <p:cTn id="24" dur="1" fill="hold">
                                          <p:stCondLst>
                                            <p:cond delay="0"/>
                                          </p:stCondLst>
                                        </p:cTn>
                                        <p:tgtEl>
                                          <p:spTgt spid="518146">
                                            <p:txEl>
                                              <p:pRg st="3" end="3"/>
                                            </p:txEl>
                                          </p:spTgt>
                                        </p:tgtEl>
                                        <p:attrNameLst>
                                          <p:attrName>style.visibility</p:attrName>
                                        </p:attrNameLst>
                                      </p:cBhvr>
                                      <p:to>
                                        <p:strVal val="visible"/>
                                      </p:to>
                                    </p:set>
                                    <p:anim calcmode="lin" valueType="num">
                                      <p:cBhvr>
                                        <p:cTn id="25" dur="500" fill="hold"/>
                                        <p:tgtEl>
                                          <p:spTgt spid="518146">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518146">
                                            <p:txEl>
                                              <p:pRg st="3" end="3"/>
                                            </p:txEl>
                                          </p:spTgt>
                                        </p:tgtEl>
                                        <p:attrNameLst>
                                          <p:attrName>ppt_h</p:attrName>
                                        </p:attrNameLst>
                                      </p:cBhvr>
                                      <p:tavLst>
                                        <p:tav tm="0">
                                          <p:val>
                                            <p:fltVal val="0"/>
                                          </p:val>
                                        </p:tav>
                                        <p:tav tm="100000">
                                          <p:val>
                                            <p:strVal val="#ppt_h"/>
                                          </p:val>
                                        </p:tav>
                                      </p:tavLst>
                                    </p:anim>
                                    <p:anim calcmode="lin" valueType="num">
                                      <p:cBhvr>
                                        <p:cTn id="27" dur="500" fill="hold"/>
                                        <p:tgtEl>
                                          <p:spTgt spid="518146">
                                            <p:txEl>
                                              <p:pRg st="3" end="3"/>
                                            </p:txEl>
                                          </p:spTgt>
                                        </p:tgtEl>
                                        <p:attrNameLst>
                                          <p:attrName>style.rotation</p:attrName>
                                        </p:attrNameLst>
                                      </p:cBhvr>
                                      <p:tavLst>
                                        <p:tav tm="0">
                                          <p:val>
                                            <p:fltVal val="360"/>
                                          </p:val>
                                        </p:tav>
                                        <p:tav tm="100000">
                                          <p:val>
                                            <p:fltVal val="0"/>
                                          </p:val>
                                        </p:tav>
                                      </p:tavLst>
                                    </p:anim>
                                    <p:animEffect transition="in" filter="fade">
                                      <p:cBhvr>
                                        <p:cTn id="28" dur="500"/>
                                        <p:tgtEl>
                                          <p:spTgt spid="518146">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9" presetClass="entr" presetSubtype="0" decel="100000" fill="hold" grpId="0" nodeType="clickEffect">
                                  <p:stCondLst>
                                    <p:cond delay="0"/>
                                  </p:stCondLst>
                                  <p:iterate type="lt">
                                    <p:tmPct val="10000"/>
                                  </p:iterate>
                                  <p:childTnLst>
                                    <p:set>
                                      <p:cBhvr>
                                        <p:cTn id="32" dur="1" fill="hold">
                                          <p:stCondLst>
                                            <p:cond delay="0"/>
                                          </p:stCondLst>
                                        </p:cTn>
                                        <p:tgtEl>
                                          <p:spTgt spid="518146">
                                            <p:txEl>
                                              <p:pRg st="4" end="4"/>
                                            </p:txEl>
                                          </p:spTgt>
                                        </p:tgtEl>
                                        <p:attrNameLst>
                                          <p:attrName>style.visibility</p:attrName>
                                        </p:attrNameLst>
                                      </p:cBhvr>
                                      <p:to>
                                        <p:strVal val="visible"/>
                                      </p:to>
                                    </p:set>
                                    <p:anim calcmode="lin" valueType="num">
                                      <p:cBhvr>
                                        <p:cTn id="33" dur="500" fill="hold"/>
                                        <p:tgtEl>
                                          <p:spTgt spid="518146">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518146">
                                            <p:txEl>
                                              <p:pRg st="4" end="4"/>
                                            </p:txEl>
                                          </p:spTgt>
                                        </p:tgtEl>
                                        <p:attrNameLst>
                                          <p:attrName>ppt_h</p:attrName>
                                        </p:attrNameLst>
                                      </p:cBhvr>
                                      <p:tavLst>
                                        <p:tav tm="0">
                                          <p:val>
                                            <p:fltVal val="0"/>
                                          </p:val>
                                        </p:tav>
                                        <p:tav tm="100000">
                                          <p:val>
                                            <p:strVal val="#ppt_h"/>
                                          </p:val>
                                        </p:tav>
                                      </p:tavLst>
                                    </p:anim>
                                    <p:anim calcmode="lin" valueType="num">
                                      <p:cBhvr>
                                        <p:cTn id="35" dur="500" fill="hold"/>
                                        <p:tgtEl>
                                          <p:spTgt spid="518146">
                                            <p:txEl>
                                              <p:pRg st="4" end="4"/>
                                            </p:txEl>
                                          </p:spTgt>
                                        </p:tgtEl>
                                        <p:attrNameLst>
                                          <p:attrName>style.rotation</p:attrName>
                                        </p:attrNameLst>
                                      </p:cBhvr>
                                      <p:tavLst>
                                        <p:tav tm="0">
                                          <p:val>
                                            <p:fltVal val="360"/>
                                          </p:val>
                                        </p:tav>
                                        <p:tav tm="100000">
                                          <p:val>
                                            <p:fltVal val="0"/>
                                          </p:val>
                                        </p:tav>
                                      </p:tavLst>
                                    </p:anim>
                                    <p:animEffect transition="in" filter="fade">
                                      <p:cBhvr>
                                        <p:cTn id="36" dur="500"/>
                                        <p:tgtEl>
                                          <p:spTgt spid="51814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8146" grpId="0" build="p"/>
    </p:bldLst>
  </p:timing>
</p:sld>
</file>

<file path=ppt/slides/slide9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Slide Number Placeholder 3"/>
          <p:cNvSpPr>
            <a:spLocks noGrp="1"/>
          </p:cNvSpPr>
          <p:nvPr>
            <p:ph type="sldNum" sz="quarter" idx="12"/>
          </p:nvPr>
        </p:nvSpPr>
        <p:spPr>
          <a:xfrm>
            <a:off x="457200" y="6356350"/>
            <a:ext cx="2133600" cy="365125"/>
          </a:xfrm>
        </p:spPr>
        <p:txBody>
          <a:bodyPr/>
          <a:lstStyle/>
          <a:p>
            <a:pPr algn="l">
              <a:defRPr/>
            </a:pPr>
            <a:fld id="{A3FE7909-C6F0-4040-9DA1-0A2619491B34}" type="slidenum">
              <a:rPr lang="en-US"/>
              <a:pPr algn="l">
                <a:defRPr/>
              </a:pPr>
              <a:t>93</a:t>
            </a:fld>
            <a:endParaRPr lang="en-US"/>
          </a:p>
        </p:txBody>
      </p:sp>
      <p:sp>
        <p:nvSpPr>
          <p:cNvPr id="27651" name="Text Box 2"/>
          <p:cNvSpPr txBox="1">
            <a:spLocks noChangeArrowheads="1"/>
          </p:cNvSpPr>
          <p:nvPr/>
        </p:nvSpPr>
        <p:spPr bwMode="auto">
          <a:xfrm>
            <a:off x="609600" y="990600"/>
            <a:ext cx="2133600" cy="1554163"/>
          </a:xfrm>
          <a:prstGeom prst="rect">
            <a:avLst/>
          </a:prstGeom>
          <a:noFill/>
          <a:ln w="9525">
            <a:noFill/>
            <a:miter lim="800000"/>
            <a:headEnd/>
            <a:tailEnd/>
          </a:ln>
        </p:spPr>
        <p:txBody>
          <a:bodyPr>
            <a:spAutoFit/>
          </a:bodyPr>
          <a:lstStyle/>
          <a:p>
            <a:pPr>
              <a:spcBef>
                <a:spcPct val="50000"/>
              </a:spcBef>
            </a:pPr>
            <a:r>
              <a:rPr lang="en-US" sz="3200"/>
              <a:t>Số lượng định biên của tỉnh</a:t>
            </a:r>
          </a:p>
        </p:txBody>
      </p:sp>
      <p:sp>
        <p:nvSpPr>
          <p:cNvPr id="27652" name="Text Box 3"/>
          <p:cNvSpPr txBox="1">
            <a:spLocks noChangeArrowheads="1"/>
          </p:cNvSpPr>
          <p:nvPr/>
        </p:nvSpPr>
        <p:spPr bwMode="auto">
          <a:xfrm>
            <a:off x="3124200" y="1524000"/>
            <a:ext cx="838200" cy="823913"/>
          </a:xfrm>
          <a:prstGeom prst="rect">
            <a:avLst/>
          </a:prstGeom>
          <a:noFill/>
          <a:ln w="9525">
            <a:noFill/>
            <a:miter lim="800000"/>
            <a:headEnd/>
            <a:tailEnd/>
          </a:ln>
        </p:spPr>
        <p:txBody>
          <a:bodyPr>
            <a:spAutoFit/>
          </a:bodyPr>
          <a:lstStyle/>
          <a:p>
            <a:pPr>
              <a:spcBef>
                <a:spcPct val="50000"/>
              </a:spcBef>
            </a:pPr>
            <a:r>
              <a:rPr lang="en-US" sz="4800">
                <a:latin typeface="Times New Roman" pitchFamily="18" charset="0"/>
              </a:rPr>
              <a:t>=</a:t>
            </a:r>
          </a:p>
        </p:txBody>
      </p:sp>
      <p:sp>
        <p:nvSpPr>
          <p:cNvPr id="27653" name="Text Box 4"/>
          <p:cNvSpPr txBox="1">
            <a:spLocks noChangeArrowheads="1"/>
          </p:cNvSpPr>
          <p:nvPr/>
        </p:nvSpPr>
        <p:spPr bwMode="auto">
          <a:xfrm>
            <a:off x="3810000" y="1295400"/>
            <a:ext cx="2133600" cy="1066800"/>
          </a:xfrm>
          <a:prstGeom prst="rect">
            <a:avLst/>
          </a:prstGeom>
          <a:noFill/>
          <a:ln w="9525">
            <a:noFill/>
            <a:miter lim="800000"/>
            <a:headEnd/>
            <a:tailEnd/>
          </a:ln>
        </p:spPr>
        <p:txBody>
          <a:bodyPr>
            <a:spAutoFit/>
          </a:bodyPr>
          <a:lstStyle/>
          <a:p>
            <a:pPr>
              <a:spcBef>
                <a:spcPct val="50000"/>
              </a:spcBef>
            </a:pPr>
            <a:r>
              <a:rPr lang="en-US" sz="3200"/>
              <a:t>Định biên chung</a:t>
            </a:r>
          </a:p>
        </p:txBody>
      </p:sp>
      <p:sp>
        <p:nvSpPr>
          <p:cNvPr id="27654" name="Text Box 5"/>
          <p:cNvSpPr txBox="1">
            <a:spLocks noChangeArrowheads="1"/>
          </p:cNvSpPr>
          <p:nvPr/>
        </p:nvSpPr>
        <p:spPr bwMode="auto">
          <a:xfrm>
            <a:off x="6629400" y="1447800"/>
            <a:ext cx="2133600" cy="579438"/>
          </a:xfrm>
          <a:prstGeom prst="rect">
            <a:avLst/>
          </a:prstGeom>
          <a:noFill/>
          <a:ln w="9525">
            <a:noFill/>
            <a:miter lim="800000"/>
            <a:headEnd/>
            <a:tailEnd/>
          </a:ln>
        </p:spPr>
        <p:txBody>
          <a:bodyPr>
            <a:spAutoFit/>
          </a:bodyPr>
          <a:lstStyle/>
          <a:p>
            <a:pPr>
              <a:spcBef>
                <a:spcPct val="50000"/>
              </a:spcBef>
            </a:pPr>
            <a:r>
              <a:rPr lang="en-US" sz="3200"/>
              <a:t>Các hệ số</a:t>
            </a:r>
          </a:p>
        </p:txBody>
      </p:sp>
      <p:sp>
        <p:nvSpPr>
          <p:cNvPr id="27655" name="Text Box 6"/>
          <p:cNvSpPr txBox="1">
            <a:spLocks noChangeArrowheads="1"/>
          </p:cNvSpPr>
          <p:nvPr/>
        </p:nvSpPr>
        <p:spPr bwMode="auto">
          <a:xfrm>
            <a:off x="6096000" y="1524000"/>
            <a:ext cx="838200" cy="519113"/>
          </a:xfrm>
          <a:prstGeom prst="rect">
            <a:avLst/>
          </a:prstGeom>
          <a:noFill/>
          <a:ln w="9525">
            <a:noFill/>
            <a:miter lim="800000"/>
            <a:headEnd/>
            <a:tailEnd/>
          </a:ln>
        </p:spPr>
        <p:txBody>
          <a:bodyPr>
            <a:spAutoFit/>
          </a:bodyPr>
          <a:lstStyle/>
          <a:p>
            <a:pPr>
              <a:spcBef>
                <a:spcPct val="50000"/>
              </a:spcBef>
            </a:pPr>
            <a:r>
              <a:rPr lang="en-US" sz="2800">
                <a:latin typeface="Times New Roman" pitchFamily="18" charset="0"/>
              </a:rPr>
              <a:t>X</a:t>
            </a:r>
          </a:p>
        </p:txBody>
      </p:sp>
      <p:sp>
        <p:nvSpPr>
          <p:cNvPr id="27656" name="Text Box 7"/>
          <p:cNvSpPr txBox="1">
            <a:spLocks noChangeArrowheads="1"/>
          </p:cNvSpPr>
          <p:nvPr/>
        </p:nvSpPr>
        <p:spPr bwMode="auto">
          <a:xfrm>
            <a:off x="533400" y="2743200"/>
            <a:ext cx="2133600" cy="1981200"/>
          </a:xfrm>
          <a:prstGeom prst="rect">
            <a:avLst/>
          </a:prstGeom>
          <a:noFill/>
          <a:ln w="9525">
            <a:noFill/>
            <a:miter lim="800000"/>
            <a:headEnd/>
            <a:tailEnd/>
          </a:ln>
        </p:spPr>
        <p:txBody>
          <a:bodyPr>
            <a:spAutoFit/>
          </a:bodyPr>
          <a:lstStyle/>
          <a:p>
            <a:pPr>
              <a:spcBef>
                <a:spcPct val="50000"/>
              </a:spcBef>
            </a:pPr>
            <a:r>
              <a:rPr lang="en-US" sz="3200"/>
              <a:t>Số lượng định biên của tỉnh </a:t>
            </a:r>
            <a:r>
              <a:rPr lang="en-US" sz="2800"/>
              <a:t>Bến Tre</a:t>
            </a:r>
            <a:r>
              <a:rPr lang="en-US" sz="2800">
                <a:latin typeface="VNI-Times" pitchFamily="2" charset="0"/>
              </a:rPr>
              <a:t> </a:t>
            </a:r>
          </a:p>
        </p:txBody>
      </p:sp>
      <p:sp>
        <p:nvSpPr>
          <p:cNvPr id="27657" name="Text Box 8"/>
          <p:cNvSpPr txBox="1">
            <a:spLocks noChangeArrowheads="1"/>
          </p:cNvSpPr>
          <p:nvPr/>
        </p:nvSpPr>
        <p:spPr bwMode="auto">
          <a:xfrm>
            <a:off x="3048000" y="3352800"/>
            <a:ext cx="838200" cy="823913"/>
          </a:xfrm>
          <a:prstGeom prst="rect">
            <a:avLst/>
          </a:prstGeom>
          <a:noFill/>
          <a:ln w="9525">
            <a:noFill/>
            <a:miter lim="800000"/>
            <a:headEnd/>
            <a:tailEnd/>
          </a:ln>
        </p:spPr>
        <p:txBody>
          <a:bodyPr>
            <a:spAutoFit/>
          </a:bodyPr>
          <a:lstStyle/>
          <a:p>
            <a:pPr>
              <a:spcBef>
                <a:spcPct val="50000"/>
              </a:spcBef>
            </a:pPr>
            <a:r>
              <a:rPr lang="en-US" sz="4800">
                <a:latin typeface="Times New Roman" pitchFamily="18" charset="0"/>
              </a:rPr>
              <a:t>=</a:t>
            </a:r>
          </a:p>
        </p:txBody>
      </p:sp>
      <p:sp>
        <p:nvSpPr>
          <p:cNvPr id="27658" name="Text Box 9"/>
          <p:cNvSpPr txBox="1">
            <a:spLocks noChangeArrowheads="1"/>
          </p:cNvSpPr>
          <p:nvPr/>
        </p:nvSpPr>
        <p:spPr bwMode="auto">
          <a:xfrm>
            <a:off x="3733800" y="3505200"/>
            <a:ext cx="4876800" cy="579438"/>
          </a:xfrm>
          <a:prstGeom prst="rect">
            <a:avLst/>
          </a:prstGeom>
          <a:noFill/>
          <a:ln w="9525">
            <a:noFill/>
            <a:miter lim="800000"/>
            <a:headEnd/>
            <a:tailEnd/>
          </a:ln>
        </p:spPr>
        <p:txBody>
          <a:bodyPr>
            <a:spAutoFit/>
          </a:bodyPr>
          <a:lstStyle/>
          <a:p>
            <a:pPr>
              <a:spcBef>
                <a:spcPct val="50000"/>
              </a:spcBef>
            </a:pPr>
            <a:r>
              <a:rPr lang="en-US" sz="3200"/>
              <a:t>1.810 x 1,027  x 0,42</a:t>
            </a:r>
          </a:p>
        </p:txBody>
      </p:sp>
      <p:sp>
        <p:nvSpPr>
          <p:cNvPr id="27659" name="Text Box 10"/>
          <p:cNvSpPr txBox="1">
            <a:spLocks noChangeArrowheads="1"/>
          </p:cNvSpPr>
          <p:nvPr/>
        </p:nvSpPr>
        <p:spPr bwMode="auto">
          <a:xfrm>
            <a:off x="3048000" y="4495800"/>
            <a:ext cx="838200" cy="823913"/>
          </a:xfrm>
          <a:prstGeom prst="rect">
            <a:avLst/>
          </a:prstGeom>
          <a:noFill/>
          <a:ln w="9525">
            <a:noFill/>
            <a:miter lim="800000"/>
            <a:headEnd/>
            <a:tailEnd/>
          </a:ln>
        </p:spPr>
        <p:txBody>
          <a:bodyPr>
            <a:spAutoFit/>
          </a:bodyPr>
          <a:lstStyle/>
          <a:p>
            <a:pPr>
              <a:spcBef>
                <a:spcPct val="50000"/>
              </a:spcBef>
            </a:pPr>
            <a:r>
              <a:rPr lang="en-US" sz="4800">
                <a:latin typeface="Times New Roman" pitchFamily="18" charset="0"/>
              </a:rPr>
              <a:t>=</a:t>
            </a:r>
          </a:p>
        </p:txBody>
      </p:sp>
      <p:sp>
        <p:nvSpPr>
          <p:cNvPr id="27660" name="Text Box 11"/>
          <p:cNvSpPr txBox="1">
            <a:spLocks noChangeArrowheads="1"/>
          </p:cNvSpPr>
          <p:nvPr/>
        </p:nvSpPr>
        <p:spPr bwMode="auto">
          <a:xfrm>
            <a:off x="3733800" y="4572000"/>
            <a:ext cx="4876800" cy="579438"/>
          </a:xfrm>
          <a:prstGeom prst="rect">
            <a:avLst/>
          </a:prstGeom>
          <a:noFill/>
          <a:ln w="9525">
            <a:noFill/>
            <a:miter lim="800000"/>
            <a:headEnd/>
            <a:tailEnd/>
          </a:ln>
        </p:spPr>
        <p:txBody>
          <a:bodyPr>
            <a:spAutoFit/>
          </a:bodyPr>
          <a:lstStyle/>
          <a:p>
            <a:pPr>
              <a:spcBef>
                <a:spcPct val="50000"/>
              </a:spcBef>
            </a:pPr>
            <a:r>
              <a:rPr lang="en-US" sz="3200"/>
              <a:t>780 người</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19CFFFCA-08D5-4578-A162-77C430FA94DC}" type="slidenum">
              <a:rPr lang="en-US"/>
              <a:pPr algn="l">
                <a:defRPr/>
              </a:pPr>
              <a:t>94</a:t>
            </a:fld>
            <a:endParaRPr lang="en-US"/>
          </a:p>
        </p:txBody>
      </p:sp>
      <p:sp>
        <p:nvSpPr>
          <p:cNvPr id="509954" name="Rectangle 2"/>
          <p:cNvSpPr>
            <a:spLocks noGrp="1" noChangeArrowheads="1"/>
          </p:cNvSpPr>
          <p:nvPr>
            <p:ph type="title"/>
          </p:nvPr>
        </p:nvSpPr>
        <p:spPr>
          <a:xfrm>
            <a:off x="327025" y="234950"/>
            <a:ext cx="8435975" cy="984250"/>
          </a:xfrm>
        </p:spPr>
        <p:txBody>
          <a:bodyPr/>
          <a:lstStyle/>
          <a:p>
            <a:pPr marL="342900" indent="-342900" eaLnBrk="1" hangingPunct="1">
              <a:spcBef>
                <a:spcPct val="20000"/>
              </a:spcBef>
            </a:pPr>
            <a:r>
              <a:rPr lang="en-US" sz="4000" b="1" smtClean="0"/>
              <a:t>Chương 4: HỆ THỐNG HÓA QUY TRÌNH ĐỊNH BIÊN</a:t>
            </a:r>
            <a:endParaRPr lang="en-US" sz="3600" smtClean="0">
              <a:solidFill>
                <a:srgbClr val="0000FF"/>
              </a:solidFill>
              <a:latin typeface="VNI-Aptima" pitchFamily="2" charset="0"/>
            </a:endParaRPr>
          </a:p>
        </p:txBody>
      </p:sp>
      <p:sp>
        <p:nvSpPr>
          <p:cNvPr id="509955" name="Rectangle 3"/>
          <p:cNvSpPr>
            <a:spLocks noGrp="1" noChangeArrowheads="1"/>
          </p:cNvSpPr>
          <p:nvPr>
            <p:ph type="body" idx="1"/>
          </p:nvPr>
        </p:nvSpPr>
        <p:spPr>
          <a:xfrm>
            <a:off x="355600" y="1371600"/>
            <a:ext cx="8623300" cy="5105400"/>
          </a:xfrm>
        </p:spPr>
        <p:txBody>
          <a:bodyPr/>
          <a:lstStyle/>
          <a:p>
            <a:pPr eaLnBrk="1" hangingPunct="1">
              <a:buFont typeface="Arial" charset="0"/>
              <a:buNone/>
            </a:pPr>
            <a:r>
              <a:rPr lang="en-US" sz="3600" b="1" smtClean="0"/>
              <a:t>4.1. Quy trình xác định định biên</a:t>
            </a:r>
          </a:p>
          <a:p>
            <a:pPr eaLnBrk="1" hangingPunct="1">
              <a:buFont typeface="Arial" charset="0"/>
              <a:buNone/>
            </a:pPr>
            <a:r>
              <a:rPr lang="en-US" sz="3600" b="1" smtClean="0"/>
              <a:t>4.2. Quy trình xây dựng định biên cho một  cấp hành chính</a:t>
            </a:r>
          </a:p>
          <a:p>
            <a:pPr eaLnBrk="1" hangingPunct="1">
              <a:buFont typeface="Arial" charset="0"/>
              <a:buNone/>
            </a:pPr>
            <a:r>
              <a:rPr lang="en-US" sz="3600" b="1" smtClean="0"/>
              <a:t>4.3. Vận dụng khoa học định biên trong quản lý và phát triển tổ chức</a:t>
            </a:r>
          </a:p>
          <a:p>
            <a:pPr eaLnBrk="1" hangingPunct="1">
              <a:buFont typeface="Arial" charset="0"/>
              <a:buNone/>
            </a:pPr>
            <a:endParaRPr lang="en-US" sz="3600" smtClean="0"/>
          </a:p>
          <a:p>
            <a:pPr eaLnBrk="1" hangingPunct="1">
              <a:buFont typeface="Arial" charset="0"/>
              <a:buNone/>
            </a:pPr>
            <a:endParaRPr lang="en-US" sz="3600" smtClean="0"/>
          </a:p>
          <a:p>
            <a:pPr eaLnBrk="1" hangingPunct="1">
              <a:buFont typeface="Arial" charset="0"/>
              <a:buNone/>
            </a:pPr>
            <a:endParaRPr lang="en-US" sz="3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09954"/>
                                        </p:tgtEl>
                                        <p:attrNameLst>
                                          <p:attrName>style.visibility</p:attrName>
                                        </p:attrNameLst>
                                      </p:cBhvr>
                                      <p:to>
                                        <p:strVal val="visible"/>
                                      </p:to>
                                    </p:set>
                                    <p:anim calcmode="lin" valueType="num">
                                      <p:cBhvr>
                                        <p:cTn id="7" dur="500" fill="hold"/>
                                        <p:tgtEl>
                                          <p:spTgt spid="509954"/>
                                        </p:tgtEl>
                                        <p:attrNameLst>
                                          <p:attrName>ppt_w</p:attrName>
                                        </p:attrNameLst>
                                      </p:cBhvr>
                                      <p:tavLst>
                                        <p:tav tm="0">
                                          <p:val>
                                            <p:fltVal val="0"/>
                                          </p:val>
                                        </p:tav>
                                        <p:tav tm="100000">
                                          <p:val>
                                            <p:strVal val="#ppt_w"/>
                                          </p:val>
                                        </p:tav>
                                      </p:tavLst>
                                    </p:anim>
                                    <p:anim calcmode="lin" valueType="num">
                                      <p:cBhvr>
                                        <p:cTn id="8" dur="500" fill="hold"/>
                                        <p:tgtEl>
                                          <p:spTgt spid="509954"/>
                                        </p:tgtEl>
                                        <p:attrNameLst>
                                          <p:attrName>ppt_h</p:attrName>
                                        </p:attrNameLst>
                                      </p:cBhvr>
                                      <p:tavLst>
                                        <p:tav tm="0">
                                          <p:val>
                                            <p:fltVal val="0"/>
                                          </p:val>
                                        </p:tav>
                                        <p:tav tm="100000">
                                          <p:val>
                                            <p:strVal val="#ppt_h"/>
                                          </p:val>
                                        </p:tav>
                                      </p:tavLst>
                                    </p:anim>
                                    <p:anim calcmode="lin" valueType="num">
                                      <p:cBhvr>
                                        <p:cTn id="9" dur="500" fill="hold"/>
                                        <p:tgtEl>
                                          <p:spTgt spid="509954"/>
                                        </p:tgtEl>
                                        <p:attrNameLst>
                                          <p:attrName>style.rotation</p:attrName>
                                        </p:attrNameLst>
                                      </p:cBhvr>
                                      <p:tavLst>
                                        <p:tav tm="0">
                                          <p:val>
                                            <p:fltVal val="360"/>
                                          </p:val>
                                        </p:tav>
                                        <p:tav tm="100000">
                                          <p:val>
                                            <p:fltVal val="0"/>
                                          </p:val>
                                        </p:tav>
                                      </p:tavLst>
                                    </p:anim>
                                    <p:animEffect transition="in" filter="fade">
                                      <p:cBhvr>
                                        <p:cTn id="10" dur="500"/>
                                        <p:tgtEl>
                                          <p:spTgt spid="50995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09955">
                                            <p:txEl>
                                              <p:pRg st="0" end="0"/>
                                            </p:txEl>
                                          </p:spTgt>
                                        </p:tgtEl>
                                        <p:attrNameLst>
                                          <p:attrName>style.visibility</p:attrName>
                                        </p:attrNameLst>
                                      </p:cBhvr>
                                      <p:to>
                                        <p:strVal val="visible"/>
                                      </p:to>
                                    </p:set>
                                    <p:anim calcmode="lin" valueType="num">
                                      <p:cBhvr>
                                        <p:cTn id="15" dur="500" fill="hold"/>
                                        <p:tgtEl>
                                          <p:spTgt spid="50995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0995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50995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50995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509955">
                                            <p:txEl>
                                              <p:pRg st="1" end="1"/>
                                            </p:txEl>
                                          </p:spTgt>
                                        </p:tgtEl>
                                        <p:attrNameLst>
                                          <p:attrName>style.visibility</p:attrName>
                                        </p:attrNameLst>
                                      </p:cBhvr>
                                      <p:to>
                                        <p:strVal val="visible"/>
                                      </p:to>
                                    </p:set>
                                    <p:anim calcmode="lin" valueType="num">
                                      <p:cBhvr>
                                        <p:cTn id="23" dur="500" fill="hold"/>
                                        <p:tgtEl>
                                          <p:spTgt spid="50995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50995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50995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50995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509955">
                                            <p:txEl>
                                              <p:pRg st="2" end="2"/>
                                            </p:txEl>
                                          </p:spTgt>
                                        </p:tgtEl>
                                        <p:attrNameLst>
                                          <p:attrName>style.visibility</p:attrName>
                                        </p:attrNameLst>
                                      </p:cBhvr>
                                      <p:to>
                                        <p:strVal val="visible"/>
                                      </p:to>
                                    </p:set>
                                    <p:anim calcmode="lin" valueType="num">
                                      <p:cBhvr>
                                        <p:cTn id="31" dur="500" fill="hold"/>
                                        <p:tgtEl>
                                          <p:spTgt spid="50995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50995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50995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5099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4" grpId="0"/>
      <p:bldP spid="509955" grpId="0" build="p"/>
    </p:bldLst>
  </p:timing>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0F41AFBD-A170-404D-9EA4-B92B96264569}" type="slidenum">
              <a:rPr lang="en-US"/>
              <a:pPr algn="l">
                <a:defRPr/>
              </a:pPr>
              <a:t>95</a:t>
            </a:fld>
            <a:endParaRPr lang="en-US"/>
          </a:p>
        </p:txBody>
      </p:sp>
      <p:sp>
        <p:nvSpPr>
          <p:cNvPr id="1490946" name="Rectangle 2"/>
          <p:cNvSpPr>
            <a:spLocks noGrp="1" noChangeArrowheads="1"/>
          </p:cNvSpPr>
          <p:nvPr>
            <p:ph type="title"/>
          </p:nvPr>
        </p:nvSpPr>
        <p:spPr>
          <a:xfrm>
            <a:off x="255588" y="234950"/>
            <a:ext cx="8229600" cy="908050"/>
          </a:xfrm>
        </p:spPr>
        <p:txBody>
          <a:bodyPr/>
          <a:lstStyle/>
          <a:p>
            <a:pPr eaLnBrk="1" hangingPunct="1"/>
            <a:r>
              <a:rPr lang="en-US" sz="4000" b="1" smtClean="0"/>
              <a:t>4.1. Quy trình xác định định biên</a:t>
            </a:r>
          </a:p>
        </p:txBody>
      </p:sp>
      <p:sp>
        <p:nvSpPr>
          <p:cNvPr id="1490947" name="Rectangle 3"/>
          <p:cNvSpPr>
            <a:spLocks noGrp="1" noChangeArrowheads="1"/>
          </p:cNvSpPr>
          <p:nvPr>
            <p:ph type="body" idx="1"/>
          </p:nvPr>
        </p:nvSpPr>
        <p:spPr>
          <a:xfrm>
            <a:off x="317500" y="1600200"/>
            <a:ext cx="8470900" cy="4876800"/>
          </a:xfrm>
        </p:spPr>
        <p:txBody>
          <a:bodyPr/>
          <a:lstStyle/>
          <a:p>
            <a:pPr eaLnBrk="1" hangingPunct="1">
              <a:buFont typeface="Arial" charset="0"/>
              <a:buNone/>
            </a:pPr>
            <a:r>
              <a:rPr lang="pt-BR" smtClean="0"/>
              <a:t>1) Làm rõ chức năng, nhiệm vụ của tổ chức (bao gồm cả tổ chức mới; mở rộng, tách, nhập với các tổ chức). Văn bản pháp luật có liên quan đến việc ra đời tổ chức hành chính nhà nước (nghị định hay quy định).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90946"/>
                                        </p:tgtEl>
                                        <p:attrNameLst>
                                          <p:attrName>style.visibility</p:attrName>
                                        </p:attrNameLst>
                                      </p:cBhvr>
                                      <p:to>
                                        <p:strVal val="visible"/>
                                      </p:to>
                                    </p:set>
                                    <p:anim calcmode="lin" valueType="num">
                                      <p:cBhvr>
                                        <p:cTn id="7" dur="500" fill="hold"/>
                                        <p:tgtEl>
                                          <p:spTgt spid="1490946"/>
                                        </p:tgtEl>
                                        <p:attrNameLst>
                                          <p:attrName>ppt_w</p:attrName>
                                        </p:attrNameLst>
                                      </p:cBhvr>
                                      <p:tavLst>
                                        <p:tav tm="0">
                                          <p:val>
                                            <p:fltVal val="0"/>
                                          </p:val>
                                        </p:tav>
                                        <p:tav tm="100000">
                                          <p:val>
                                            <p:strVal val="#ppt_w"/>
                                          </p:val>
                                        </p:tav>
                                      </p:tavLst>
                                    </p:anim>
                                    <p:anim calcmode="lin" valueType="num">
                                      <p:cBhvr>
                                        <p:cTn id="8" dur="500" fill="hold"/>
                                        <p:tgtEl>
                                          <p:spTgt spid="1490946"/>
                                        </p:tgtEl>
                                        <p:attrNameLst>
                                          <p:attrName>ppt_h</p:attrName>
                                        </p:attrNameLst>
                                      </p:cBhvr>
                                      <p:tavLst>
                                        <p:tav tm="0">
                                          <p:val>
                                            <p:fltVal val="0"/>
                                          </p:val>
                                        </p:tav>
                                        <p:tav tm="100000">
                                          <p:val>
                                            <p:strVal val="#ppt_h"/>
                                          </p:val>
                                        </p:tav>
                                      </p:tavLst>
                                    </p:anim>
                                    <p:anim calcmode="lin" valueType="num">
                                      <p:cBhvr>
                                        <p:cTn id="9" dur="500" fill="hold"/>
                                        <p:tgtEl>
                                          <p:spTgt spid="1490946"/>
                                        </p:tgtEl>
                                        <p:attrNameLst>
                                          <p:attrName>style.rotation</p:attrName>
                                        </p:attrNameLst>
                                      </p:cBhvr>
                                      <p:tavLst>
                                        <p:tav tm="0">
                                          <p:val>
                                            <p:fltVal val="360"/>
                                          </p:val>
                                        </p:tav>
                                        <p:tav tm="100000">
                                          <p:val>
                                            <p:fltVal val="0"/>
                                          </p:val>
                                        </p:tav>
                                      </p:tavLst>
                                    </p:anim>
                                    <p:animEffect transition="in" filter="fade">
                                      <p:cBhvr>
                                        <p:cTn id="10" dur="500"/>
                                        <p:tgtEl>
                                          <p:spTgt spid="1490946"/>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90947">
                                            <p:txEl>
                                              <p:pRg st="0" end="0"/>
                                            </p:txEl>
                                          </p:spTgt>
                                        </p:tgtEl>
                                        <p:attrNameLst>
                                          <p:attrName>style.visibility</p:attrName>
                                        </p:attrNameLst>
                                      </p:cBhvr>
                                      <p:to>
                                        <p:strVal val="visible"/>
                                      </p:to>
                                    </p:set>
                                    <p:anim calcmode="lin" valueType="num">
                                      <p:cBhvr>
                                        <p:cTn id="15" dur="500" fill="hold"/>
                                        <p:tgtEl>
                                          <p:spTgt spid="149094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90947">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90947">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909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0946" grpId="0"/>
      <p:bldP spid="1490947" grpId="0" build="p"/>
    </p:bldLst>
  </p:timing>
</p:sld>
</file>

<file path=ppt/slides/slide9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CB79DCF4-ED48-402A-9252-BE327865F103}" type="slidenum">
              <a:rPr lang="en-US"/>
              <a:pPr algn="l">
                <a:defRPr/>
              </a:pPr>
              <a:t>96</a:t>
            </a:fld>
            <a:endParaRPr lang="en-US"/>
          </a:p>
        </p:txBody>
      </p:sp>
      <p:sp>
        <p:nvSpPr>
          <p:cNvPr id="1490946" name="Rectangle 2"/>
          <p:cNvSpPr>
            <a:spLocks noGrp="1" noChangeArrowheads="1"/>
          </p:cNvSpPr>
          <p:nvPr>
            <p:ph type="title"/>
          </p:nvPr>
        </p:nvSpPr>
        <p:spPr>
          <a:xfrm>
            <a:off x="255588" y="234950"/>
            <a:ext cx="8229600" cy="908050"/>
          </a:xfrm>
        </p:spPr>
        <p:txBody>
          <a:bodyPr/>
          <a:lstStyle/>
          <a:p>
            <a:pPr eaLnBrk="1" hangingPunct="1"/>
            <a:r>
              <a:rPr lang="en-US" sz="4000" b="1" smtClean="0"/>
              <a:t>4.1. Quy trình xác định định biên</a:t>
            </a:r>
          </a:p>
        </p:txBody>
      </p:sp>
      <p:sp>
        <p:nvSpPr>
          <p:cNvPr id="1490947" name="Rectangle 3"/>
          <p:cNvSpPr>
            <a:spLocks noGrp="1" noChangeArrowheads="1"/>
          </p:cNvSpPr>
          <p:nvPr>
            <p:ph type="body" idx="1"/>
          </p:nvPr>
        </p:nvSpPr>
        <p:spPr>
          <a:xfrm>
            <a:off x="317500" y="1447800"/>
            <a:ext cx="8470900" cy="5029200"/>
          </a:xfrm>
        </p:spPr>
        <p:txBody>
          <a:bodyPr/>
          <a:lstStyle/>
          <a:p>
            <a:pPr eaLnBrk="1" hangingPunct="1">
              <a:buFont typeface="Arial" charset="0"/>
              <a:buNone/>
            </a:pPr>
            <a:r>
              <a:rPr lang="pt-BR" smtClean="0"/>
              <a:t>2) Trên cơ sở thiết kế cơ cấu tổ chức, phân tích, mô tả công việc của từng vị trị trong tổ chức theo cơ cấu tổ chức đã có (nhóm công việc). Phân tích, mô tả công việc nhằm trả lời cho câu hỏi: công việc (nhóm công việc) đó cần bao nhiều người (số lượng); những loại người nào (cơ cấu).</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90946"/>
                                        </p:tgtEl>
                                        <p:attrNameLst>
                                          <p:attrName>style.visibility</p:attrName>
                                        </p:attrNameLst>
                                      </p:cBhvr>
                                      <p:to>
                                        <p:strVal val="visible"/>
                                      </p:to>
                                    </p:set>
                                    <p:anim calcmode="lin" valueType="num">
                                      <p:cBhvr>
                                        <p:cTn id="7" dur="500" fill="hold"/>
                                        <p:tgtEl>
                                          <p:spTgt spid="1490946"/>
                                        </p:tgtEl>
                                        <p:attrNameLst>
                                          <p:attrName>ppt_w</p:attrName>
                                        </p:attrNameLst>
                                      </p:cBhvr>
                                      <p:tavLst>
                                        <p:tav tm="0">
                                          <p:val>
                                            <p:fltVal val="0"/>
                                          </p:val>
                                        </p:tav>
                                        <p:tav tm="100000">
                                          <p:val>
                                            <p:strVal val="#ppt_w"/>
                                          </p:val>
                                        </p:tav>
                                      </p:tavLst>
                                    </p:anim>
                                    <p:anim calcmode="lin" valueType="num">
                                      <p:cBhvr>
                                        <p:cTn id="8" dur="500" fill="hold"/>
                                        <p:tgtEl>
                                          <p:spTgt spid="1490946"/>
                                        </p:tgtEl>
                                        <p:attrNameLst>
                                          <p:attrName>ppt_h</p:attrName>
                                        </p:attrNameLst>
                                      </p:cBhvr>
                                      <p:tavLst>
                                        <p:tav tm="0">
                                          <p:val>
                                            <p:fltVal val="0"/>
                                          </p:val>
                                        </p:tav>
                                        <p:tav tm="100000">
                                          <p:val>
                                            <p:strVal val="#ppt_h"/>
                                          </p:val>
                                        </p:tav>
                                      </p:tavLst>
                                    </p:anim>
                                    <p:anim calcmode="lin" valueType="num">
                                      <p:cBhvr>
                                        <p:cTn id="9" dur="500" fill="hold"/>
                                        <p:tgtEl>
                                          <p:spTgt spid="1490946"/>
                                        </p:tgtEl>
                                        <p:attrNameLst>
                                          <p:attrName>style.rotation</p:attrName>
                                        </p:attrNameLst>
                                      </p:cBhvr>
                                      <p:tavLst>
                                        <p:tav tm="0">
                                          <p:val>
                                            <p:fltVal val="360"/>
                                          </p:val>
                                        </p:tav>
                                        <p:tav tm="100000">
                                          <p:val>
                                            <p:fltVal val="0"/>
                                          </p:val>
                                        </p:tav>
                                      </p:tavLst>
                                    </p:anim>
                                    <p:animEffect transition="in" filter="fade">
                                      <p:cBhvr>
                                        <p:cTn id="10" dur="500"/>
                                        <p:tgtEl>
                                          <p:spTgt spid="1490946"/>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90947">
                                            <p:txEl>
                                              <p:pRg st="0" end="0"/>
                                            </p:txEl>
                                          </p:spTgt>
                                        </p:tgtEl>
                                        <p:attrNameLst>
                                          <p:attrName>style.visibility</p:attrName>
                                        </p:attrNameLst>
                                      </p:cBhvr>
                                      <p:to>
                                        <p:strVal val="visible"/>
                                      </p:to>
                                    </p:set>
                                    <p:anim calcmode="lin" valueType="num">
                                      <p:cBhvr>
                                        <p:cTn id="15" dur="500" fill="hold"/>
                                        <p:tgtEl>
                                          <p:spTgt spid="149094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90947">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90947">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909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0946" grpId="0"/>
      <p:bldP spid="1490947" grpId="0" build="p"/>
    </p:bldLst>
  </p:timing>
</p:sld>
</file>

<file path=ppt/slides/slide9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A474ACA3-DF1C-4AAD-B592-3078D72DC96B}" type="slidenum">
              <a:rPr lang="en-US"/>
              <a:pPr algn="l">
                <a:defRPr/>
              </a:pPr>
              <a:t>97</a:t>
            </a:fld>
            <a:endParaRPr lang="en-US"/>
          </a:p>
        </p:txBody>
      </p:sp>
      <p:sp>
        <p:nvSpPr>
          <p:cNvPr id="1490946" name="Rectangle 2"/>
          <p:cNvSpPr>
            <a:spLocks noGrp="1" noChangeArrowheads="1"/>
          </p:cNvSpPr>
          <p:nvPr>
            <p:ph type="title"/>
          </p:nvPr>
        </p:nvSpPr>
        <p:spPr>
          <a:xfrm>
            <a:off x="255588" y="234950"/>
            <a:ext cx="8229600" cy="908050"/>
          </a:xfrm>
        </p:spPr>
        <p:txBody>
          <a:bodyPr/>
          <a:lstStyle/>
          <a:p>
            <a:pPr eaLnBrk="1" hangingPunct="1"/>
            <a:r>
              <a:rPr lang="en-US" sz="4000" b="1" smtClean="0"/>
              <a:t>4.1. Quy trình xác định định biên</a:t>
            </a:r>
          </a:p>
        </p:txBody>
      </p:sp>
      <p:sp>
        <p:nvSpPr>
          <p:cNvPr id="1490947" name="Rectangle 3"/>
          <p:cNvSpPr>
            <a:spLocks noGrp="1" noChangeArrowheads="1"/>
          </p:cNvSpPr>
          <p:nvPr>
            <p:ph type="body" idx="1"/>
          </p:nvPr>
        </p:nvSpPr>
        <p:spPr>
          <a:xfrm>
            <a:off x="317500" y="1447800"/>
            <a:ext cx="8470900" cy="5029200"/>
          </a:xfrm>
        </p:spPr>
        <p:txBody>
          <a:bodyPr/>
          <a:lstStyle/>
          <a:p>
            <a:pPr eaLnBrk="1" hangingPunct="1">
              <a:buFont typeface="Arial" charset="0"/>
              <a:buNone/>
            </a:pPr>
            <a:r>
              <a:rPr lang="pt-BR" smtClean="0"/>
              <a:t>3) Phân tích nguồn nhân lực hiện có của tổ chức theo từng nhóm công việc để tìm ra thừa, thiếu; đưa ra các chính sách thuyên chuyển (đối với tổ chức mới không có giai đoạn này).</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90946"/>
                                        </p:tgtEl>
                                        <p:attrNameLst>
                                          <p:attrName>style.visibility</p:attrName>
                                        </p:attrNameLst>
                                      </p:cBhvr>
                                      <p:to>
                                        <p:strVal val="visible"/>
                                      </p:to>
                                    </p:set>
                                    <p:anim calcmode="lin" valueType="num">
                                      <p:cBhvr>
                                        <p:cTn id="7" dur="500" fill="hold"/>
                                        <p:tgtEl>
                                          <p:spTgt spid="1490946"/>
                                        </p:tgtEl>
                                        <p:attrNameLst>
                                          <p:attrName>ppt_w</p:attrName>
                                        </p:attrNameLst>
                                      </p:cBhvr>
                                      <p:tavLst>
                                        <p:tav tm="0">
                                          <p:val>
                                            <p:fltVal val="0"/>
                                          </p:val>
                                        </p:tav>
                                        <p:tav tm="100000">
                                          <p:val>
                                            <p:strVal val="#ppt_w"/>
                                          </p:val>
                                        </p:tav>
                                      </p:tavLst>
                                    </p:anim>
                                    <p:anim calcmode="lin" valueType="num">
                                      <p:cBhvr>
                                        <p:cTn id="8" dur="500" fill="hold"/>
                                        <p:tgtEl>
                                          <p:spTgt spid="1490946"/>
                                        </p:tgtEl>
                                        <p:attrNameLst>
                                          <p:attrName>ppt_h</p:attrName>
                                        </p:attrNameLst>
                                      </p:cBhvr>
                                      <p:tavLst>
                                        <p:tav tm="0">
                                          <p:val>
                                            <p:fltVal val="0"/>
                                          </p:val>
                                        </p:tav>
                                        <p:tav tm="100000">
                                          <p:val>
                                            <p:strVal val="#ppt_h"/>
                                          </p:val>
                                        </p:tav>
                                      </p:tavLst>
                                    </p:anim>
                                    <p:anim calcmode="lin" valueType="num">
                                      <p:cBhvr>
                                        <p:cTn id="9" dur="500" fill="hold"/>
                                        <p:tgtEl>
                                          <p:spTgt spid="1490946"/>
                                        </p:tgtEl>
                                        <p:attrNameLst>
                                          <p:attrName>style.rotation</p:attrName>
                                        </p:attrNameLst>
                                      </p:cBhvr>
                                      <p:tavLst>
                                        <p:tav tm="0">
                                          <p:val>
                                            <p:fltVal val="360"/>
                                          </p:val>
                                        </p:tav>
                                        <p:tav tm="100000">
                                          <p:val>
                                            <p:fltVal val="0"/>
                                          </p:val>
                                        </p:tav>
                                      </p:tavLst>
                                    </p:anim>
                                    <p:animEffect transition="in" filter="fade">
                                      <p:cBhvr>
                                        <p:cTn id="10" dur="500"/>
                                        <p:tgtEl>
                                          <p:spTgt spid="1490946"/>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90947">
                                            <p:txEl>
                                              <p:pRg st="0" end="0"/>
                                            </p:txEl>
                                          </p:spTgt>
                                        </p:tgtEl>
                                        <p:attrNameLst>
                                          <p:attrName>style.visibility</p:attrName>
                                        </p:attrNameLst>
                                      </p:cBhvr>
                                      <p:to>
                                        <p:strVal val="visible"/>
                                      </p:to>
                                    </p:set>
                                    <p:anim calcmode="lin" valueType="num">
                                      <p:cBhvr>
                                        <p:cTn id="15" dur="500" fill="hold"/>
                                        <p:tgtEl>
                                          <p:spTgt spid="149094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90947">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90947">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909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0946" grpId="0"/>
      <p:bldP spid="1490947" grpId="0" build="p"/>
    </p:bldLst>
  </p:timing>
</p:sld>
</file>

<file path=ppt/slides/slide9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AADF523B-8E0C-48EF-9D10-1D5384C04B28}" type="slidenum">
              <a:rPr lang="en-US"/>
              <a:pPr algn="l">
                <a:defRPr/>
              </a:pPr>
              <a:t>98</a:t>
            </a:fld>
            <a:endParaRPr lang="en-US"/>
          </a:p>
        </p:txBody>
      </p:sp>
      <p:sp>
        <p:nvSpPr>
          <p:cNvPr id="1490946" name="Rectangle 2"/>
          <p:cNvSpPr>
            <a:spLocks noGrp="1" noChangeArrowheads="1"/>
          </p:cNvSpPr>
          <p:nvPr>
            <p:ph type="title"/>
          </p:nvPr>
        </p:nvSpPr>
        <p:spPr>
          <a:xfrm>
            <a:off x="255588" y="234950"/>
            <a:ext cx="8229600" cy="908050"/>
          </a:xfrm>
        </p:spPr>
        <p:txBody>
          <a:bodyPr/>
          <a:lstStyle/>
          <a:p>
            <a:pPr eaLnBrk="1" hangingPunct="1"/>
            <a:r>
              <a:rPr lang="en-US" sz="4000" b="1" smtClean="0"/>
              <a:t>4.1. Quy trình xác định định biên</a:t>
            </a:r>
          </a:p>
        </p:txBody>
      </p:sp>
      <p:sp>
        <p:nvSpPr>
          <p:cNvPr id="1490947" name="Rectangle 3"/>
          <p:cNvSpPr>
            <a:spLocks noGrp="1" noChangeArrowheads="1"/>
          </p:cNvSpPr>
          <p:nvPr>
            <p:ph type="body" idx="1"/>
          </p:nvPr>
        </p:nvSpPr>
        <p:spPr>
          <a:xfrm>
            <a:off x="317500" y="1524000"/>
            <a:ext cx="8470900" cy="4953000"/>
          </a:xfrm>
        </p:spPr>
        <p:txBody>
          <a:bodyPr/>
          <a:lstStyle/>
          <a:p>
            <a:pPr>
              <a:buFont typeface="Arial" charset="0"/>
              <a:buNone/>
            </a:pPr>
            <a:r>
              <a:rPr lang="pt-BR" smtClean="0"/>
              <a:t>4) Xác định định biên chung cho tổ chức và định biên cho từng nhóm công việc.</a:t>
            </a:r>
            <a:endParaRPr lang="en-US" smtClean="0"/>
          </a:p>
          <a:p>
            <a:pPr>
              <a:buFont typeface="Arial" charset="0"/>
              <a:buNone/>
            </a:pPr>
            <a:r>
              <a:rPr lang="pt-BR" smtClean="0"/>
              <a:t>5) Xác định các chính sách cần thiết để đáp ứng định biên cho tổ</a:t>
            </a:r>
            <a:r>
              <a:rPr lang="en-US" smtClean="0"/>
              <a:t> </a:t>
            </a:r>
            <a:r>
              <a:rPr lang="pt-BR" smtClean="0"/>
              <a:t>chức.</a:t>
            </a:r>
            <a:endParaRPr lang="en-US" smtClean="0"/>
          </a:p>
          <a:p>
            <a:pPr>
              <a:buFont typeface="Arial" charset="0"/>
              <a:buNone/>
            </a:pPr>
            <a:r>
              <a:rPr lang="pt-BR" smtClean="0"/>
              <a:t>6) Xác định định biên tương lai của tổ chức trên cơ sở phát triên tổ chức.</a:t>
            </a:r>
            <a:endParaRPr lang="en-US" smtClean="0"/>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90946"/>
                                        </p:tgtEl>
                                        <p:attrNameLst>
                                          <p:attrName>style.visibility</p:attrName>
                                        </p:attrNameLst>
                                      </p:cBhvr>
                                      <p:to>
                                        <p:strVal val="visible"/>
                                      </p:to>
                                    </p:set>
                                    <p:anim calcmode="lin" valueType="num">
                                      <p:cBhvr>
                                        <p:cTn id="7" dur="500" fill="hold"/>
                                        <p:tgtEl>
                                          <p:spTgt spid="1490946"/>
                                        </p:tgtEl>
                                        <p:attrNameLst>
                                          <p:attrName>ppt_w</p:attrName>
                                        </p:attrNameLst>
                                      </p:cBhvr>
                                      <p:tavLst>
                                        <p:tav tm="0">
                                          <p:val>
                                            <p:fltVal val="0"/>
                                          </p:val>
                                        </p:tav>
                                        <p:tav tm="100000">
                                          <p:val>
                                            <p:strVal val="#ppt_w"/>
                                          </p:val>
                                        </p:tav>
                                      </p:tavLst>
                                    </p:anim>
                                    <p:anim calcmode="lin" valueType="num">
                                      <p:cBhvr>
                                        <p:cTn id="8" dur="500" fill="hold"/>
                                        <p:tgtEl>
                                          <p:spTgt spid="1490946"/>
                                        </p:tgtEl>
                                        <p:attrNameLst>
                                          <p:attrName>ppt_h</p:attrName>
                                        </p:attrNameLst>
                                      </p:cBhvr>
                                      <p:tavLst>
                                        <p:tav tm="0">
                                          <p:val>
                                            <p:fltVal val="0"/>
                                          </p:val>
                                        </p:tav>
                                        <p:tav tm="100000">
                                          <p:val>
                                            <p:strVal val="#ppt_h"/>
                                          </p:val>
                                        </p:tav>
                                      </p:tavLst>
                                    </p:anim>
                                    <p:anim calcmode="lin" valueType="num">
                                      <p:cBhvr>
                                        <p:cTn id="9" dur="500" fill="hold"/>
                                        <p:tgtEl>
                                          <p:spTgt spid="1490946"/>
                                        </p:tgtEl>
                                        <p:attrNameLst>
                                          <p:attrName>style.rotation</p:attrName>
                                        </p:attrNameLst>
                                      </p:cBhvr>
                                      <p:tavLst>
                                        <p:tav tm="0">
                                          <p:val>
                                            <p:fltVal val="360"/>
                                          </p:val>
                                        </p:tav>
                                        <p:tav tm="100000">
                                          <p:val>
                                            <p:fltVal val="0"/>
                                          </p:val>
                                        </p:tav>
                                      </p:tavLst>
                                    </p:anim>
                                    <p:animEffect transition="in" filter="fade">
                                      <p:cBhvr>
                                        <p:cTn id="10" dur="500"/>
                                        <p:tgtEl>
                                          <p:spTgt spid="1490946"/>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90947">
                                            <p:txEl>
                                              <p:pRg st="0" end="0"/>
                                            </p:txEl>
                                          </p:spTgt>
                                        </p:tgtEl>
                                        <p:attrNameLst>
                                          <p:attrName>style.visibility</p:attrName>
                                        </p:attrNameLst>
                                      </p:cBhvr>
                                      <p:to>
                                        <p:strVal val="visible"/>
                                      </p:to>
                                    </p:set>
                                    <p:anim calcmode="lin" valueType="num">
                                      <p:cBhvr>
                                        <p:cTn id="15" dur="500" fill="hold"/>
                                        <p:tgtEl>
                                          <p:spTgt spid="149094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90947">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90947">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9094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490947">
                                            <p:txEl>
                                              <p:pRg st="1" end="1"/>
                                            </p:txEl>
                                          </p:spTgt>
                                        </p:tgtEl>
                                        <p:attrNameLst>
                                          <p:attrName>style.visibility</p:attrName>
                                        </p:attrNameLst>
                                      </p:cBhvr>
                                      <p:to>
                                        <p:strVal val="visible"/>
                                      </p:to>
                                    </p:set>
                                    <p:anim calcmode="lin" valueType="num">
                                      <p:cBhvr>
                                        <p:cTn id="23" dur="500" fill="hold"/>
                                        <p:tgtEl>
                                          <p:spTgt spid="1490947">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490947">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490947">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490947">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490947">
                                            <p:txEl>
                                              <p:pRg st="2" end="2"/>
                                            </p:txEl>
                                          </p:spTgt>
                                        </p:tgtEl>
                                        <p:attrNameLst>
                                          <p:attrName>style.visibility</p:attrName>
                                        </p:attrNameLst>
                                      </p:cBhvr>
                                      <p:to>
                                        <p:strVal val="visible"/>
                                      </p:to>
                                    </p:set>
                                    <p:anim calcmode="lin" valueType="num">
                                      <p:cBhvr>
                                        <p:cTn id="31" dur="500" fill="hold"/>
                                        <p:tgtEl>
                                          <p:spTgt spid="1490947">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490947">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490947">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4909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0946" grpId="0"/>
      <p:bldP spid="1490947" grpId="0" build="p"/>
    </p:bldLst>
  </p:timing>
</p:sld>
</file>

<file path=ppt/slides/slide9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2133600" cy="365125"/>
          </a:xfrm>
        </p:spPr>
        <p:txBody>
          <a:bodyPr/>
          <a:lstStyle/>
          <a:p>
            <a:pPr algn="l">
              <a:defRPr/>
            </a:pPr>
            <a:fld id="{42315423-1949-430B-88BC-2A30D9382242}" type="slidenum">
              <a:rPr lang="en-US"/>
              <a:pPr algn="l">
                <a:defRPr/>
              </a:pPr>
              <a:t>99</a:t>
            </a:fld>
            <a:endParaRPr lang="en-US"/>
          </a:p>
        </p:txBody>
      </p:sp>
      <p:sp>
        <p:nvSpPr>
          <p:cNvPr id="1542146" name="Rectangle 2"/>
          <p:cNvSpPr>
            <a:spLocks noGrp="1" noChangeArrowheads="1"/>
          </p:cNvSpPr>
          <p:nvPr>
            <p:ph type="title"/>
          </p:nvPr>
        </p:nvSpPr>
        <p:spPr>
          <a:xfrm>
            <a:off x="411163" y="76200"/>
            <a:ext cx="8428037" cy="1289050"/>
          </a:xfrm>
        </p:spPr>
        <p:txBody>
          <a:bodyPr/>
          <a:lstStyle/>
          <a:p>
            <a:pPr eaLnBrk="1" hangingPunct="1"/>
            <a:r>
              <a:rPr lang="en-US" sz="3600" b="1" smtClean="0"/>
              <a:t>4.5. Quy trình xây dựng định biên cho một  cấp hành chính </a:t>
            </a:r>
            <a:endParaRPr lang="en-US" sz="3600" smtClean="0"/>
          </a:p>
        </p:txBody>
      </p:sp>
      <p:sp>
        <p:nvSpPr>
          <p:cNvPr id="1542147" name="Rectangle 3"/>
          <p:cNvSpPr>
            <a:spLocks noGrp="1" noChangeArrowheads="1"/>
          </p:cNvSpPr>
          <p:nvPr>
            <p:ph type="body" idx="1"/>
          </p:nvPr>
        </p:nvSpPr>
        <p:spPr>
          <a:xfrm>
            <a:off x="317500" y="1612900"/>
            <a:ext cx="8470900" cy="4864100"/>
          </a:xfrm>
        </p:spPr>
        <p:txBody>
          <a:bodyPr/>
          <a:lstStyle/>
          <a:p>
            <a:pPr marL="609600" indent="-609600" eaLnBrk="1" hangingPunct="1"/>
            <a:r>
              <a:rPr lang="en-US" smtClean="0"/>
              <a:t>Quy trình vĩ mô xây dựng định biên cho một  cấp hành chính bao gồm:</a:t>
            </a:r>
          </a:p>
          <a:p>
            <a:pPr marL="609600" indent="-609600" eaLnBrk="1" hangingPunct="1">
              <a:buFont typeface="Arial" charset="0"/>
              <a:buNone/>
            </a:pPr>
            <a:r>
              <a:rPr lang="pt-BR" i="1" smtClean="0"/>
              <a:t>Bước 1</a:t>
            </a:r>
            <a:r>
              <a:rPr lang="pt-BR" smtClean="0"/>
              <a:t>: Xác định định biên chung </a:t>
            </a:r>
          </a:p>
          <a:p>
            <a:pPr marL="609600" indent="-609600" eaLnBrk="1" hangingPunct="1">
              <a:buFont typeface="Arial" charset="0"/>
              <a:buNone/>
            </a:pPr>
            <a:r>
              <a:rPr lang="pt-BR" i="1" smtClean="0"/>
              <a:t>Bước 2: </a:t>
            </a:r>
            <a:r>
              <a:rPr lang="pt-BR" smtClean="0"/>
              <a:t>Xác định hệ số định biên cho từng đơn vị cùng cấp.</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542146"/>
                                        </p:tgtEl>
                                        <p:attrNameLst>
                                          <p:attrName>style.visibility</p:attrName>
                                        </p:attrNameLst>
                                      </p:cBhvr>
                                      <p:to>
                                        <p:strVal val="visible"/>
                                      </p:to>
                                    </p:set>
                                    <p:anim calcmode="lin" valueType="num">
                                      <p:cBhvr>
                                        <p:cTn id="7" dur="500" fill="hold"/>
                                        <p:tgtEl>
                                          <p:spTgt spid="1542146"/>
                                        </p:tgtEl>
                                        <p:attrNameLst>
                                          <p:attrName>ppt_w</p:attrName>
                                        </p:attrNameLst>
                                      </p:cBhvr>
                                      <p:tavLst>
                                        <p:tav tm="0">
                                          <p:val>
                                            <p:fltVal val="0"/>
                                          </p:val>
                                        </p:tav>
                                        <p:tav tm="100000">
                                          <p:val>
                                            <p:strVal val="#ppt_w"/>
                                          </p:val>
                                        </p:tav>
                                      </p:tavLst>
                                    </p:anim>
                                    <p:anim calcmode="lin" valueType="num">
                                      <p:cBhvr>
                                        <p:cTn id="8" dur="500" fill="hold"/>
                                        <p:tgtEl>
                                          <p:spTgt spid="1542146"/>
                                        </p:tgtEl>
                                        <p:attrNameLst>
                                          <p:attrName>ppt_h</p:attrName>
                                        </p:attrNameLst>
                                      </p:cBhvr>
                                      <p:tavLst>
                                        <p:tav tm="0">
                                          <p:val>
                                            <p:fltVal val="0"/>
                                          </p:val>
                                        </p:tav>
                                        <p:tav tm="100000">
                                          <p:val>
                                            <p:strVal val="#ppt_h"/>
                                          </p:val>
                                        </p:tav>
                                      </p:tavLst>
                                    </p:anim>
                                    <p:anim calcmode="lin" valueType="num">
                                      <p:cBhvr>
                                        <p:cTn id="9" dur="500" fill="hold"/>
                                        <p:tgtEl>
                                          <p:spTgt spid="1542146"/>
                                        </p:tgtEl>
                                        <p:attrNameLst>
                                          <p:attrName>style.rotation</p:attrName>
                                        </p:attrNameLst>
                                      </p:cBhvr>
                                      <p:tavLst>
                                        <p:tav tm="0">
                                          <p:val>
                                            <p:fltVal val="360"/>
                                          </p:val>
                                        </p:tav>
                                        <p:tav tm="100000">
                                          <p:val>
                                            <p:fltVal val="0"/>
                                          </p:val>
                                        </p:tav>
                                      </p:tavLst>
                                    </p:anim>
                                    <p:animEffect transition="in" filter="fade">
                                      <p:cBhvr>
                                        <p:cTn id="10" dur="500"/>
                                        <p:tgtEl>
                                          <p:spTgt spid="1542146"/>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542147">
                                            <p:txEl>
                                              <p:pRg st="0" end="0"/>
                                            </p:txEl>
                                          </p:spTgt>
                                        </p:tgtEl>
                                        <p:attrNameLst>
                                          <p:attrName>style.visibility</p:attrName>
                                        </p:attrNameLst>
                                      </p:cBhvr>
                                      <p:to>
                                        <p:strVal val="visible"/>
                                      </p:to>
                                    </p:set>
                                    <p:anim calcmode="lin" valueType="num">
                                      <p:cBhvr>
                                        <p:cTn id="15" dur="500" fill="hold"/>
                                        <p:tgtEl>
                                          <p:spTgt spid="154214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542147">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542147">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54214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542147">
                                            <p:txEl>
                                              <p:pRg st="1" end="1"/>
                                            </p:txEl>
                                          </p:spTgt>
                                        </p:tgtEl>
                                        <p:attrNameLst>
                                          <p:attrName>style.visibility</p:attrName>
                                        </p:attrNameLst>
                                      </p:cBhvr>
                                      <p:to>
                                        <p:strVal val="visible"/>
                                      </p:to>
                                    </p:set>
                                    <p:anim calcmode="lin" valueType="num">
                                      <p:cBhvr>
                                        <p:cTn id="23" dur="500" fill="hold"/>
                                        <p:tgtEl>
                                          <p:spTgt spid="1542147">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542147">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542147">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542147">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542147">
                                            <p:txEl>
                                              <p:pRg st="2" end="2"/>
                                            </p:txEl>
                                          </p:spTgt>
                                        </p:tgtEl>
                                        <p:attrNameLst>
                                          <p:attrName>style.visibility</p:attrName>
                                        </p:attrNameLst>
                                      </p:cBhvr>
                                      <p:to>
                                        <p:strVal val="visible"/>
                                      </p:to>
                                    </p:set>
                                    <p:anim calcmode="lin" valueType="num">
                                      <p:cBhvr>
                                        <p:cTn id="31" dur="500" fill="hold"/>
                                        <p:tgtEl>
                                          <p:spTgt spid="1542147">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542147">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542147">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542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2146" grpId="0"/>
      <p:bldP spid="1542147"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823</TotalTime>
  <Words>6687</Words>
  <Application>Microsoft Office PowerPoint</Application>
  <PresentationFormat>On-screen Show (4:3)</PresentationFormat>
  <Paragraphs>665</Paragraphs>
  <Slides>108</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108</vt:i4>
      </vt:variant>
    </vt:vector>
  </HeadingPairs>
  <TitlesOfParts>
    <vt:vector size="117" baseType="lpstr">
      <vt:lpstr>Arial</vt:lpstr>
      <vt:lpstr>Calibri</vt:lpstr>
      <vt:lpstr>Times New Roman</vt:lpstr>
      <vt:lpstr>VNI-Aptima</vt:lpstr>
      <vt:lpstr>Wingdings</vt:lpstr>
      <vt:lpstr>VNI-Times</vt:lpstr>
      <vt:lpstr>Arial Rounded MT Bold</vt:lpstr>
      <vt:lpstr>Office Theme</vt:lpstr>
      <vt:lpstr>Clip</vt:lpstr>
      <vt:lpstr>Slide 1</vt:lpstr>
      <vt:lpstr>ĐỊNH BIÊN TRONG CƠ QUAN HÀNH CHÍNH NHÀ NƯỚC</vt:lpstr>
      <vt:lpstr>Chương 1: NHỮNG VẤN ĐỀ CƠ BẢN VỀ ĐỊNH BIÊN</vt:lpstr>
      <vt:lpstr>1.1. Khái niệm về định biên </vt:lpstr>
      <vt:lpstr>1.1. Khái niệm về định biên </vt:lpstr>
      <vt:lpstr>1.1. Khái niệm về định biên </vt:lpstr>
      <vt:lpstr>1.2. Những nội dung cơ bản về  định biên</vt:lpstr>
      <vt:lpstr>1.2.1. Định lượng công việc của tổ chức  (xác định chức năng, nhiệm vụ của tổ chức)</vt:lpstr>
      <vt:lpstr>Chức năng, nhiệm vụ, trách nhiệm, quyền hạn </vt:lpstr>
      <vt:lpstr>Slide 10</vt:lpstr>
      <vt:lpstr>Slide 11</vt:lpstr>
      <vt:lpstr>Slide 12</vt:lpstr>
      <vt:lpstr>Slide 13</vt:lpstr>
      <vt:lpstr>Slide 14</vt:lpstr>
      <vt:lpstr>Slide 15</vt:lpstr>
      <vt:lpstr>Slide 16</vt:lpstr>
      <vt:lpstr>Slide 17</vt:lpstr>
      <vt:lpstr>Slide 18</vt:lpstr>
      <vt:lpstr>Slide 19</vt:lpstr>
      <vt:lpstr>1.2.2. Xác định/lựa chọn cơ cấu tổ chức (định cơ cấu tổ chức, cơ quan)</vt:lpstr>
      <vt:lpstr>Các loại cơ cấu tổ chức</vt:lpstr>
      <vt:lpstr>Mô hình hoá cơ cấu trực tuyến</vt:lpstr>
      <vt:lpstr>Mô hình hoá CC trực tuyến-tham mưu</vt:lpstr>
      <vt:lpstr>Slide 24</vt:lpstr>
      <vt:lpstr>Mô hình hoá cơ cấu chức năng</vt:lpstr>
      <vt:lpstr>Slide 26</vt:lpstr>
      <vt:lpstr>Tầm hạn quản lý  (bao nhiêu phòng, ban, tổ đội…)</vt:lpstr>
      <vt:lpstr>Cấp quản lý (bao nhiêu cấp)</vt:lpstr>
      <vt:lpstr>Slide 29</vt:lpstr>
      <vt:lpstr>1.2.3. Định lượng cơ cấu nguồn nhân lực của cơ quan, tổ chức</vt:lpstr>
      <vt:lpstr>1.2.3. Định lượng cơ cấu nguồn nhân lực của cơ quan, tổ chức</vt:lpstr>
      <vt:lpstr>Slide 32</vt:lpstr>
      <vt:lpstr>Slide 33</vt:lpstr>
      <vt:lpstr>Slide 34</vt:lpstr>
      <vt:lpstr>Mối quan hệ định biên trong thiết kế  tổ chức</vt:lpstr>
      <vt:lpstr>Kết quả Định biên là cơ sở quan trọng cho quản lý nguồn nhân lực cho cơ quan HCNN</vt:lpstr>
      <vt:lpstr>Slide 37</vt:lpstr>
      <vt:lpstr>1.3. Các nguyên tắc cơ bản xác định định biên trong cơ quan HCNN </vt:lpstr>
      <vt:lpstr>Nguyên tắc pháp luật</vt:lpstr>
      <vt:lpstr>Nguyên tắc pháp luật</vt:lpstr>
      <vt:lpstr>Nguyên tắc pháp luật</vt:lpstr>
      <vt:lpstr>Nguyên tắc có việc mới cần người</vt:lpstr>
      <vt:lpstr>Nguyên tắc tương đồng thống nhất</vt:lpstr>
      <vt:lpstr>Nguyên tắc có tính đến yếu tố đặc thù</vt:lpstr>
      <vt:lpstr>Nguyên tắc khoa học</vt:lpstr>
      <vt:lpstr>Chương 2: PHÂN TÍCH ĐỊNH BIÊN</vt:lpstr>
      <vt:lpstr>2.1. Phân tích các yếu tố ảnh hưởng đến định biên </vt:lpstr>
      <vt:lpstr>2.1.1. Các yếu tố ảnh hưởng đến  định biên</vt:lpstr>
      <vt:lpstr>2.1.1. Các yếu tố ảnh hưởng đến  định biên</vt:lpstr>
      <vt:lpstr>2.1.1. Các yếu tố ảnh hưởng đến  định biên</vt:lpstr>
      <vt:lpstr>2.1.1. Các yếu tố ảnh hưởng đến  định biên</vt:lpstr>
      <vt:lpstr>2.1.1. Các yếu tố ảnh hưởng đến  định biên</vt:lpstr>
      <vt:lpstr>2.2. Phân tích các yếu tố cơ bản xác định định biên</vt:lpstr>
      <vt:lpstr>2.2. Phân tích các yếu tố cơ bản xác định định biên</vt:lpstr>
      <vt:lpstr>2.2.1. Phân tích xác định công việc định cơ cấu tổ chức </vt:lpstr>
      <vt:lpstr>Slide 56</vt:lpstr>
      <vt:lpstr>Định công việc</vt:lpstr>
      <vt:lpstr>Định cơ cấu tổ chức </vt:lpstr>
      <vt:lpstr>Phân tích cơ cấu tổ chức</vt:lpstr>
      <vt:lpstr>2.2.2. Phân tích các thuộc tính của cơ cấu tổ chức </vt:lpstr>
      <vt:lpstr>2.2.2. Phân tích các thuộc tính của cơ cấu tổ chức </vt:lpstr>
      <vt:lpstr>Cơ cấu tổ chức Sở Kế hoạch và Đầu tư </vt:lpstr>
      <vt:lpstr>Phân tích các thuộc tính của  cơ cấu tổ chức </vt:lpstr>
      <vt:lpstr>2.2.3. Phân tích cơ cấu nhân sự (số lượng nhân sự, chất lượng nhân sự)</vt:lpstr>
      <vt:lpstr>Phân tích cơ cấu nhân sự</vt:lpstr>
      <vt:lpstr>Phân tích cơ cấu nhân sự</vt:lpstr>
      <vt:lpstr>Phân tích cơ cấu nhân sự</vt:lpstr>
      <vt:lpstr>2.3. Phân tích các yếu tố tác động đến kết quả định biên</vt:lpstr>
      <vt:lpstr>Chương 3: PHƯƠNG PHÁP LUẬN XÁC ĐỊNH ĐỊNH BIÊN</vt:lpstr>
      <vt:lpstr>3.1. Phương pháp luận xác định  định biên</vt:lpstr>
      <vt:lpstr>Phương pháp luận xác định định biên</vt:lpstr>
      <vt:lpstr>3.2. Một số phương pháp áp dụng xác định định biên</vt:lpstr>
      <vt:lpstr>Phương pháp phân tích</vt:lpstr>
      <vt:lpstr>Phương pháp thống kê</vt:lpstr>
      <vt:lpstr>Phương pháp biểu đồ hóa</vt:lpstr>
      <vt:lpstr>Phương pháp so sánh</vt:lpstr>
      <vt:lpstr>Phương pháp thực nghiệm</vt:lpstr>
      <vt:lpstr>Phương pháp thực nghiệm</vt:lpstr>
      <vt:lpstr>3.3. Phương pháp xác định nhân tố định biên</vt:lpstr>
      <vt:lpstr>Nhân tố dân số</vt:lpstr>
      <vt:lpstr>Nhân tố diện tích/lãnh thổ</vt:lpstr>
      <vt:lpstr>Nhân tố dân số</vt:lpstr>
      <vt:lpstr>Nhân tố diện tích</vt:lpstr>
      <vt:lpstr>Hệ số định biên chung</vt:lpstr>
      <vt:lpstr>Số lượng định biên của cấp (tỉnh)</vt:lpstr>
      <vt:lpstr>Một thí dụ: Định biên số lượng cán bộ, công chức cấp tỉnh cho Tây Ninh</vt:lpstr>
      <vt:lpstr>Một thí dụ: Định biên số lượng cán bộ, công chức cấp tỉnh cho Tây Ninh</vt:lpstr>
      <vt:lpstr>Slide 88</vt:lpstr>
      <vt:lpstr>Slide 89</vt:lpstr>
      <vt:lpstr>Một thí dụ: Định biên số lượng cán bộ, công chức cấp tỉnh cho Bến Tre</vt:lpstr>
      <vt:lpstr>Một thí dụ: Định biên số lượng cán bộ, công chức cấp tỉnh cho Bến Tre</vt:lpstr>
      <vt:lpstr>Slide 92</vt:lpstr>
      <vt:lpstr>Slide 93</vt:lpstr>
      <vt:lpstr>Chương 4: HỆ THỐNG HÓA QUY TRÌNH ĐỊNH BIÊN</vt:lpstr>
      <vt:lpstr>4.1. Quy trình xác định định biên</vt:lpstr>
      <vt:lpstr>4.1. Quy trình xác định định biên</vt:lpstr>
      <vt:lpstr>4.1. Quy trình xác định định biên</vt:lpstr>
      <vt:lpstr>4.1. Quy trình xác định định biên</vt:lpstr>
      <vt:lpstr>4.5. Quy trình xây dựng định biên cho một  cấp hành chính </vt:lpstr>
      <vt:lpstr>Bước 1: Xác định định biên chung cho một tổ chức hành chính nhà nước </vt:lpstr>
      <vt:lpstr>Bước 1: Xác định định biên chung cho một tổ chức hành chính nhà nước </vt:lpstr>
      <vt:lpstr>Bước 1: Xác định định biên chung cho một tổ chức hành chính nhà nước </vt:lpstr>
      <vt:lpstr>Bước 2: Xác định hệ số định biên cho từng đơn vị cùng cấp</vt:lpstr>
      <vt:lpstr>Hệ số điều chỉnh định biên cho các đơn vị hành chính trong cùng một cấp </vt:lpstr>
      <vt:lpstr>Hệ số điều chỉnh định biên cho các đơn vị hành chính trong cùng một cấp </vt:lpstr>
      <vt:lpstr>4.3. Vận dụng khoa học định biên trong quản lý và phát triển tổ chức</vt:lpstr>
      <vt:lpstr>4.3. Vận dụng khoa học định biên trong quản lý và phát triển tổ chức</vt:lpstr>
      <vt:lpstr>Slide 108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ĐỊNH BIÊN TRONG CƠ QUAN  HÀNH CHÍNH NHÀ NƯỚC</dc:title>
  <dc:creator>NGUYEN XUAN TIEN</dc:creator>
  <cp:lastModifiedBy>caoagoapa</cp:lastModifiedBy>
  <cp:revision>38</cp:revision>
  <dcterms:created xsi:type="dcterms:W3CDTF">2011-10-26T06:16:33Z</dcterms:created>
  <dcterms:modified xsi:type="dcterms:W3CDTF">2014-03-02T02:31:56Z</dcterms:modified>
</cp:coreProperties>
</file>