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87" r:id="rId2"/>
    <p:sldId id="286" r:id="rId3"/>
    <p:sldId id="274" r:id="rId4"/>
    <p:sldId id="275" r:id="rId5"/>
    <p:sldId id="269" r:id="rId6"/>
    <p:sldId id="272" r:id="rId7"/>
    <p:sldId id="271" r:id="rId8"/>
    <p:sldId id="270" r:id="rId9"/>
    <p:sldId id="273" r:id="rId10"/>
    <p:sldId id="278" r:id="rId11"/>
    <p:sldId id="279" r:id="rId12"/>
    <p:sldId id="280" r:id="rId13"/>
    <p:sldId id="281" r:id="rId14"/>
    <p:sldId id="282" r:id="rId15"/>
    <p:sldId id="283" r:id="rId16"/>
    <p:sldId id="284" r:id="rId17"/>
    <p:sldId id="285" r:id="rId18"/>
    <p:sldId id="276" r:id="rId19"/>
    <p:sldId id="277" r:id="rId20"/>
    <p:sldId id="265" r:id="rId21"/>
    <p:sldId id="266" r:id="rId22"/>
    <p:sldId id="267" r:id="rId23"/>
    <p:sldId id="268" r:id="rId24"/>
    <p:sldId id="28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CB90D2-C342-4471-9CEB-2166828BBE0F}" type="datetimeFigureOut">
              <a:rPr lang="ar-SA" smtClean="0"/>
              <a:pPr/>
              <a:t>01/03/1438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8451DE4-456C-4340-89F1-8D197A11712D}"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88451DE4-456C-4340-89F1-8D197A11712D}"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126A8-5CE3-4474-A69B-BF3905679646}" type="datetimeFigureOut">
              <a:rPr lang="ar-SA" smtClean="0"/>
              <a:pPr/>
              <a:t>01/03/1438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32A994-1C8E-438D-8805-EBBBEEDFD4F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9126A8-5CE3-4474-A69B-BF3905679646}" type="datetimeFigureOut">
              <a:rPr lang="ar-SA" smtClean="0"/>
              <a:pPr/>
              <a:t>01/03/1438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32A994-1C8E-438D-8805-EBBBEEDFD4F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g2.jpg"/>
          <p:cNvPicPr>
            <a:picLocks noChangeAspect="1"/>
          </p:cNvPicPr>
          <p:nvPr/>
        </p:nvPicPr>
        <p:blipFill>
          <a:blip r:embed="rId2"/>
          <a:stretch>
            <a:fillRect/>
          </a:stretch>
        </p:blipFill>
        <p:spPr>
          <a:xfrm>
            <a:off x="0" y="928670"/>
            <a:ext cx="9144000" cy="2519365"/>
          </a:xfrm>
          <a:prstGeom prst="rect">
            <a:avLst/>
          </a:prstGeom>
        </p:spPr>
      </p:pic>
      <p:sp>
        <p:nvSpPr>
          <p:cNvPr id="5" name="عنوان فرعي 4"/>
          <p:cNvSpPr>
            <a:spLocks noGrp="1"/>
          </p:cNvSpPr>
          <p:nvPr>
            <p:ph type="subTitle" idx="1"/>
          </p:nvPr>
        </p:nvSpPr>
        <p:spPr>
          <a:xfrm>
            <a:off x="1371600" y="3886200"/>
            <a:ext cx="6400800" cy="2257444"/>
          </a:xfrm>
        </p:spPr>
        <p:txBody>
          <a:bodyPr>
            <a:normAutofit fontScale="55000" lnSpcReduction="20000"/>
          </a:bodyPr>
          <a:lstStyle/>
          <a:p>
            <a:endParaRPr lang="ar-SA" b="1" dirty="0" smtClean="0">
              <a:solidFill>
                <a:schemeClr val="accent6">
                  <a:lumMod val="75000"/>
                </a:schemeClr>
              </a:solidFill>
            </a:endParaRPr>
          </a:p>
          <a:p>
            <a:r>
              <a:rPr lang="ar-SA" sz="4500" b="1" dirty="0" smtClean="0">
                <a:latin typeface="Berlin Sans FB Demi" pitchFamily="34" charset="0"/>
              </a:rPr>
              <a:t>قواعد البيانات العلائقية </a:t>
            </a:r>
            <a:r>
              <a:rPr lang="en-US" sz="4500" b="1" dirty="0" smtClean="0">
                <a:latin typeface="Berlin Sans FB Demi" pitchFamily="34" charset="0"/>
              </a:rPr>
              <a:t>Relational Database </a:t>
            </a:r>
            <a:endParaRPr lang="ar-SA" sz="4500" b="1" dirty="0" smtClean="0">
              <a:solidFill>
                <a:schemeClr val="accent6">
                  <a:lumMod val="75000"/>
                </a:schemeClr>
              </a:solidFill>
              <a:latin typeface="Berlin Sans FB Demi" pitchFamily="34" charset="0"/>
            </a:endParaRPr>
          </a:p>
          <a:p>
            <a:endParaRPr lang="ar-SA" sz="3800" b="1" dirty="0" smtClean="0">
              <a:solidFill>
                <a:schemeClr val="accent6">
                  <a:lumMod val="75000"/>
                </a:schemeClr>
              </a:solidFill>
            </a:endParaRPr>
          </a:p>
          <a:p>
            <a:r>
              <a:rPr lang="ar-SA" sz="4200" b="1" dirty="0" smtClean="0">
                <a:solidFill>
                  <a:schemeClr val="accent6">
                    <a:lumMod val="75000"/>
                  </a:schemeClr>
                </a:solidFill>
              </a:rPr>
              <a:t>أ. محمود المدهون</a:t>
            </a:r>
          </a:p>
          <a:p>
            <a:r>
              <a:rPr lang="ar-SA" sz="4200" b="1" dirty="0" smtClean="0">
                <a:solidFill>
                  <a:schemeClr val="accent6">
                    <a:lumMod val="75000"/>
                  </a:schemeClr>
                </a:solidFill>
              </a:rPr>
              <a:t>الفصل الأول</a:t>
            </a:r>
          </a:p>
          <a:p>
            <a:r>
              <a:rPr lang="ar-SA" sz="4200" b="1" dirty="0" smtClean="0">
                <a:solidFill>
                  <a:schemeClr val="accent6">
                    <a:lumMod val="75000"/>
                  </a:schemeClr>
                </a:solidFill>
              </a:rPr>
              <a:t>2016- 2017</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ER Model</a:t>
            </a:r>
            <a:br>
              <a:rPr lang="en-US" b="1" dirty="0" smtClean="0"/>
            </a:br>
            <a:r>
              <a:rPr lang="ar-SA" b="1" dirty="0" smtClean="0"/>
              <a:t>الكيانات والعلاقات</a:t>
            </a:r>
            <a:endParaRPr lang="ar-SA" dirty="0"/>
          </a:p>
        </p:txBody>
      </p:sp>
      <p:sp>
        <p:nvSpPr>
          <p:cNvPr id="3" name="Content Placeholder 2"/>
          <p:cNvSpPr>
            <a:spLocks noGrp="1"/>
          </p:cNvSpPr>
          <p:nvPr>
            <p:ph idx="1"/>
          </p:nvPr>
        </p:nvSpPr>
        <p:spPr/>
        <p:txBody>
          <a:bodyPr>
            <a:normAutofit fontScale="92500" lnSpcReduction="10000"/>
          </a:bodyPr>
          <a:lstStyle/>
          <a:p>
            <a:endParaRPr lang="ar-SA" dirty="0" smtClean="0"/>
          </a:p>
          <a:p>
            <a:pPr>
              <a:buFont typeface="Wingdings" pitchFamily="2" charset="2"/>
              <a:buChar char="Ø"/>
            </a:pPr>
            <a:r>
              <a:rPr lang="ar-SA" dirty="0" smtClean="0"/>
              <a:t>يحدد نموذج </a:t>
            </a:r>
            <a:r>
              <a:rPr lang="en-US" dirty="0" smtClean="0"/>
              <a:t>ER </a:t>
            </a:r>
            <a:r>
              <a:rPr lang="ar-SA" dirty="0" smtClean="0"/>
              <a:t>وجهة نظر المفاهيمي من قاعدة بيانات. وهو يعمل على الكيانات في العالم الحقيقي ويجمع فيما بينها. </a:t>
            </a:r>
          </a:p>
          <a:p>
            <a:pPr>
              <a:buFont typeface="Wingdings" pitchFamily="2" charset="2"/>
              <a:buChar char="Ø"/>
            </a:pPr>
            <a:r>
              <a:rPr lang="ar-SA" dirty="0" smtClean="0"/>
              <a:t>في مستوى العرض </a:t>
            </a:r>
            <a:r>
              <a:rPr lang="en-US" dirty="0" smtClean="0"/>
              <a:t>view level</a:t>
            </a:r>
            <a:r>
              <a:rPr lang="ar-SA" dirty="0" smtClean="0"/>
              <a:t>، يعتبر نموذج </a:t>
            </a:r>
            <a:r>
              <a:rPr lang="en-US" dirty="0" smtClean="0"/>
              <a:t>ER </a:t>
            </a:r>
            <a:r>
              <a:rPr lang="ar-SA" dirty="0" smtClean="0"/>
              <a:t>خيار جيد لتصميم قواعد البيانات.</a:t>
            </a:r>
          </a:p>
          <a:p>
            <a:pPr>
              <a:buClr>
                <a:schemeClr val="hlink"/>
              </a:buClr>
              <a:buSzPct val="90000"/>
              <a:buFont typeface="Wingdings" pitchFamily="2" charset="2"/>
              <a:buChar char="q"/>
              <a:defRPr/>
            </a:pPr>
            <a:r>
              <a:rPr lang="ar-SA" b="1" dirty="0">
                <a:latin typeface="Arial" charset="0"/>
              </a:rPr>
              <a:t>المفاهيم الأساسية للنموذج :-</a:t>
            </a:r>
          </a:p>
          <a:p>
            <a:pPr>
              <a:buClr>
                <a:schemeClr val="hlink"/>
              </a:buClr>
              <a:buSzPct val="90000"/>
              <a:buNone/>
              <a:defRPr/>
            </a:pPr>
            <a:r>
              <a:rPr lang="ar-SA" b="1" dirty="0">
                <a:latin typeface="Arial" charset="0"/>
              </a:rPr>
              <a:t>1. الكائنات 			</a:t>
            </a:r>
            <a:r>
              <a:rPr lang="en-US" sz="2800" b="1" dirty="0">
                <a:latin typeface="Arial" charset="0"/>
              </a:rPr>
              <a:t>Entities</a:t>
            </a:r>
            <a:endParaRPr lang="ar-SA" sz="2800" b="1" dirty="0">
              <a:latin typeface="Arial" charset="0"/>
            </a:endParaRPr>
          </a:p>
          <a:p>
            <a:pPr>
              <a:buClr>
                <a:schemeClr val="hlink"/>
              </a:buClr>
              <a:buSzPct val="90000"/>
              <a:buNone/>
              <a:defRPr/>
            </a:pPr>
            <a:r>
              <a:rPr lang="ar-SA" b="1" dirty="0">
                <a:latin typeface="Arial" charset="0"/>
              </a:rPr>
              <a:t>2. الصفات                  </a:t>
            </a:r>
            <a:r>
              <a:rPr lang="en-US" sz="2800" b="1" dirty="0">
                <a:latin typeface="Arial" charset="0"/>
              </a:rPr>
              <a:t>Attributes    </a:t>
            </a:r>
            <a:endParaRPr lang="ar-SA" sz="2800" b="1" dirty="0">
              <a:latin typeface="Arial" charset="0"/>
            </a:endParaRPr>
          </a:p>
          <a:p>
            <a:pPr>
              <a:buClr>
                <a:schemeClr val="hlink"/>
              </a:buClr>
              <a:buSzPct val="90000"/>
              <a:buNone/>
              <a:defRPr/>
            </a:pPr>
            <a:r>
              <a:rPr lang="ar-SA" sz="2800" b="1" dirty="0">
                <a:latin typeface="Arial" charset="0"/>
              </a:rPr>
              <a:t>3</a:t>
            </a:r>
            <a:r>
              <a:rPr lang="ar-SA" b="1" dirty="0">
                <a:latin typeface="Arial" charset="0"/>
              </a:rPr>
              <a:t>. العلاقات</a:t>
            </a:r>
            <a:r>
              <a:rPr lang="ar-SA" sz="2800" b="1" dirty="0">
                <a:latin typeface="Arial" charset="0"/>
              </a:rPr>
              <a:t>                     </a:t>
            </a:r>
            <a:r>
              <a:rPr lang="en-US" sz="2800" b="1" dirty="0">
                <a:latin typeface="Arial" charset="0"/>
              </a:rPr>
              <a:t>   Relationships</a:t>
            </a:r>
            <a:endParaRPr lang="ar-SA"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الكيانات والعلاقات</a:t>
            </a:r>
            <a:endParaRPr lang="ar-SA" dirty="0"/>
          </a:p>
        </p:txBody>
      </p:sp>
      <p:sp>
        <p:nvSpPr>
          <p:cNvPr id="3" name="Content Placeholder 2"/>
          <p:cNvSpPr>
            <a:spLocks noGrp="1"/>
          </p:cNvSpPr>
          <p:nvPr>
            <p:ph idx="1"/>
          </p:nvPr>
        </p:nvSpPr>
        <p:spPr>
          <a:xfrm>
            <a:off x="457200" y="1600200"/>
            <a:ext cx="8229600" cy="4900634"/>
          </a:xfrm>
        </p:spPr>
        <p:txBody>
          <a:bodyPr>
            <a:normAutofit/>
          </a:bodyPr>
          <a:lstStyle/>
          <a:p>
            <a:r>
              <a:rPr lang="ar-SA" sz="2800" b="1" dirty="0" smtClean="0"/>
              <a:t>الكيان</a:t>
            </a:r>
            <a:r>
              <a:rPr lang="ar-SA" sz="2800" dirty="0" smtClean="0"/>
              <a:t>: هو عبارة عن كائن موجود ومحط اهتمام في النظام ويمكن تفريقه عن الكائنات الأخرى.</a:t>
            </a:r>
          </a:p>
          <a:p>
            <a:r>
              <a:rPr lang="ar-SA" sz="2800" dirty="0" smtClean="0"/>
              <a:t>على سبيل المثال، في قاعدة بيانات المدرسة والطلاب، والمعلمين، والطبقات، والدورات يمكن اعتبارها كيانات. كل هذه الكيانات لديها بعض السمات أو الخصائص التي تعطيهم هويتهم.</a:t>
            </a:r>
          </a:p>
          <a:p>
            <a:r>
              <a:rPr lang="ar-SA" sz="2800" b="1" dirty="0" smtClean="0"/>
              <a:t>نوع الكيان</a:t>
            </a:r>
            <a:r>
              <a:rPr lang="ar-SA" sz="2800" dirty="0" smtClean="0"/>
              <a:t>: هي مجموعة الكيانات التي لها نفس الخصائص, مثل: طلاب – مواد – شركات ... .</a:t>
            </a:r>
          </a:p>
          <a:p>
            <a:pPr>
              <a:buNone/>
            </a:pPr>
            <a:r>
              <a:rPr lang="ar-SA" sz="2800" dirty="0" smtClean="0"/>
              <a:t>ونمثل مجموعة الكيانات بمستطيل بداخله اسم الكيان:</a:t>
            </a:r>
          </a:p>
          <a:p>
            <a:endParaRPr lang="ar-SA" dirty="0"/>
          </a:p>
        </p:txBody>
      </p:sp>
      <p:pic>
        <p:nvPicPr>
          <p:cNvPr id="6" name="Picture 5" descr="entities.png"/>
          <p:cNvPicPr>
            <a:picLocks noChangeAspect="1"/>
          </p:cNvPicPr>
          <p:nvPr/>
        </p:nvPicPr>
        <p:blipFill>
          <a:blip r:embed="rId2">
            <a:lum contrast="40000"/>
          </a:blip>
          <a:stretch>
            <a:fillRect/>
          </a:stretch>
        </p:blipFill>
        <p:spPr>
          <a:xfrm>
            <a:off x="1071538" y="5572140"/>
            <a:ext cx="7215238" cy="857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الصفات </a:t>
            </a:r>
            <a:r>
              <a:rPr lang="en-US" b="1" dirty="0" smtClean="0"/>
              <a:t>Attributes </a:t>
            </a:r>
            <a:r>
              <a:rPr lang="ar-SA" b="1" dirty="0" smtClean="0"/>
              <a:t/>
            </a:r>
            <a:br>
              <a:rPr lang="ar-SA" b="1" dirty="0" smtClean="0"/>
            </a:br>
            <a:endParaRPr lang="ar-SA" b="1" dirty="0"/>
          </a:p>
        </p:txBody>
      </p:sp>
      <p:sp>
        <p:nvSpPr>
          <p:cNvPr id="3" name="Content Placeholder 2"/>
          <p:cNvSpPr>
            <a:spLocks noGrp="1"/>
          </p:cNvSpPr>
          <p:nvPr>
            <p:ph idx="1"/>
          </p:nvPr>
        </p:nvSpPr>
        <p:spPr/>
        <p:txBody>
          <a:bodyPr>
            <a:normAutofit lnSpcReduction="10000"/>
          </a:bodyPr>
          <a:lstStyle/>
          <a:p>
            <a:pPr>
              <a:buNone/>
            </a:pPr>
            <a:r>
              <a:rPr lang="ar-SA" dirty="0" smtClean="0"/>
              <a:t/>
            </a:r>
            <a:br>
              <a:rPr lang="ar-SA" dirty="0" smtClean="0"/>
            </a:br>
            <a:r>
              <a:rPr lang="ar-SA" dirty="0" smtClean="0"/>
              <a:t>يتم تمثيل الكيانات عن طريق الخصائص، وتدعى صفات. كل الصفات تحتوي على القيم. على سبيل المثال، قد يكون لكيان الطالب  الخصائص التالية:</a:t>
            </a:r>
          </a:p>
          <a:p>
            <a:pPr algn="ctr">
              <a:buNone/>
            </a:pPr>
            <a:r>
              <a:rPr lang="ar-SA" b="1" dirty="0">
                <a:solidFill>
                  <a:schemeClr val="accent6">
                    <a:lumMod val="75000"/>
                  </a:schemeClr>
                </a:solidFill>
              </a:rPr>
              <a:t> </a:t>
            </a:r>
            <a:r>
              <a:rPr lang="ar-SA" b="1" dirty="0" smtClean="0">
                <a:solidFill>
                  <a:schemeClr val="accent6">
                    <a:lumMod val="75000"/>
                  </a:schemeClr>
                </a:solidFill>
              </a:rPr>
              <a:t>       اسم الطالب، رقم الهوية، والعمر</a:t>
            </a:r>
          </a:p>
          <a:p>
            <a:pPr>
              <a:buFont typeface="Wingdings" pitchFamily="2" charset="2"/>
              <a:buChar char="Ø"/>
            </a:pPr>
            <a:r>
              <a:rPr lang="ar-SA" dirty="0" smtClean="0"/>
              <a:t>يوجد مجال أو مدى من القيم التي يمكن أن تسند إليها الصفات. على سبيل المثال، لا يمكن أن يكون اسم الطالب قيمته رقمية. يجب أن تكون أبجدية. قيمةعمر الطالب لا يمكن أن تكون سلبية، الخ</a:t>
            </a:r>
            <a:endParaRPr lang="ar-SA" b="1" dirty="0">
              <a:solidFill>
                <a:schemeClr val="accent6">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Attributes</a:t>
            </a:r>
            <a:br>
              <a:rPr lang="en-US" b="1" dirty="0" smtClean="0"/>
            </a:br>
            <a:endParaRPr lang="ar-SA" dirty="0"/>
          </a:p>
        </p:txBody>
      </p:sp>
      <p:sp>
        <p:nvSpPr>
          <p:cNvPr id="3" name="Content Placeholder 2"/>
          <p:cNvSpPr>
            <a:spLocks noGrp="1"/>
          </p:cNvSpPr>
          <p:nvPr>
            <p:ph idx="1"/>
          </p:nvPr>
        </p:nvSpPr>
        <p:spPr/>
        <p:txBody>
          <a:bodyPr>
            <a:normAutofit/>
          </a:bodyPr>
          <a:lstStyle/>
          <a:p>
            <a:pPr>
              <a:buFont typeface="Wingdings" pitchFamily="2" charset="2"/>
              <a:buChar char="Ø"/>
            </a:pPr>
            <a:r>
              <a:rPr lang="ar-SA" dirty="0" smtClean="0"/>
              <a:t>وهناك عدة انواع من الصفات :</a:t>
            </a:r>
            <a:br>
              <a:rPr lang="ar-SA" dirty="0" smtClean="0"/>
            </a:br>
            <a:r>
              <a:rPr lang="ar-SA" dirty="0" smtClean="0"/>
              <a:t>أ . الصفة البسيطة </a:t>
            </a:r>
            <a:r>
              <a:rPr lang="en-US" dirty="0" smtClean="0"/>
              <a:t>simple attribute</a:t>
            </a:r>
            <a:br>
              <a:rPr lang="en-US" dirty="0" smtClean="0"/>
            </a:br>
            <a:r>
              <a:rPr lang="ar-SA" dirty="0" smtClean="0"/>
              <a:t>ب . الصفة المركبة</a:t>
            </a:r>
            <a:r>
              <a:rPr lang="en-US" dirty="0" smtClean="0"/>
              <a:t>composite attribute</a:t>
            </a:r>
            <a:br>
              <a:rPr lang="en-US" dirty="0" smtClean="0"/>
            </a:br>
            <a:r>
              <a:rPr lang="ar-SA" dirty="0" smtClean="0"/>
              <a:t>جــ . الصفة ذات القيمة الواحدة</a:t>
            </a:r>
            <a:r>
              <a:rPr lang="en-US" dirty="0" smtClean="0"/>
              <a:t>single value attribute </a:t>
            </a:r>
            <a:br>
              <a:rPr lang="en-US" dirty="0" smtClean="0"/>
            </a:br>
            <a:r>
              <a:rPr lang="ar-SA" dirty="0" smtClean="0"/>
              <a:t>د . الصفة ذات القيمة المتعددة</a:t>
            </a:r>
            <a:r>
              <a:rPr lang="en-US" dirty="0" smtClean="0"/>
              <a:t>multi values attribute </a:t>
            </a:r>
            <a:br>
              <a:rPr lang="en-US" dirty="0" smtClean="0"/>
            </a:br>
            <a:r>
              <a:rPr lang="ar-SA" dirty="0" smtClean="0"/>
              <a:t>هــ . الصفة المشتقة </a:t>
            </a:r>
            <a:r>
              <a:rPr lang="en-US" dirty="0" smtClean="0"/>
              <a:t>derived attribute</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Attributes</a:t>
            </a:r>
            <a:br>
              <a:rPr lang="en-US" b="1" dirty="0" smtClean="0"/>
            </a:br>
            <a:endParaRPr lang="ar-SA" dirty="0"/>
          </a:p>
        </p:txBody>
      </p:sp>
      <p:sp>
        <p:nvSpPr>
          <p:cNvPr id="3" name="Content Placeholder 2"/>
          <p:cNvSpPr>
            <a:spLocks noGrp="1"/>
          </p:cNvSpPr>
          <p:nvPr>
            <p:ph idx="1"/>
          </p:nvPr>
        </p:nvSpPr>
        <p:spPr>
          <a:xfrm>
            <a:off x="457200" y="1600200"/>
            <a:ext cx="8229600" cy="4829196"/>
          </a:xfrm>
        </p:spPr>
        <p:txBody>
          <a:bodyPr>
            <a:noAutofit/>
          </a:bodyPr>
          <a:lstStyle/>
          <a:p>
            <a:pPr marL="514350" indent="-514350">
              <a:buFont typeface="Wingdings" pitchFamily="2" charset="2"/>
              <a:buChar char="§"/>
            </a:pPr>
            <a:r>
              <a:rPr lang="ar-SA" sz="2400" dirty="0" smtClean="0"/>
              <a:t> </a:t>
            </a:r>
            <a:r>
              <a:rPr lang="ar-SA" sz="2800" b="1" dirty="0" smtClean="0"/>
              <a:t>الصفة البسيطة :</a:t>
            </a:r>
            <a:r>
              <a:rPr lang="ar-SA" sz="2400" dirty="0" smtClean="0"/>
              <a:t/>
            </a:r>
            <a:br>
              <a:rPr lang="ar-SA" sz="2400" dirty="0" smtClean="0"/>
            </a:br>
            <a:r>
              <a:rPr lang="ar-SA" sz="2400" dirty="0" smtClean="0"/>
              <a:t>ونقصد هنا بالصفة البسيطة ان الصفة لا يمكن تجزأتها الى اجزاء .</a:t>
            </a:r>
            <a:br>
              <a:rPr lang="ar-SA" sz="2400" dirty="0" smtClean="0"/>
            </a:br>
            <a:r>
              <a:rPr lang="ar-SA" sz="2400" dirty="0" smtClean="0"/>
              <a:t>مثال : عنما نأخذ كينونة الطالب فإن صفة العمر للطالب لا تجزأ الى اجزاء . </a:t>
            </a:r>
            <a:br>
              <a:rPr lang="ar-SA" sz="2400" dirty="0" smtClean="0"/>
            </a:br>
            <a:r>
              <a:rPr lang="ar-SA" sz="2400" dirty="0" smtClean="0"/>
              <a:t>ويمكن تمثيلها . </a:t>
            </a:r>
            <a:br>
              <a:rPr lang="ar-SA" sz="2400" dirty="0" smtClean="0"/>
            </a:br>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endParaRPr lang="ar-SA" sz="2400" dirty="0"/>
          </a:p>
        </p:txBody>
      </p:sp>
      <p:pic>
        <p:nvPicPr>
          <p:cNvPr id="15" name="Picture 14" descr="er_attributes.png"/>
          <p:cNvPicPr>
            <a:picLocks noChangeAspect="1"/>
          </p:cNvPicPr>
          <p:nvPr/>
        </p:nvPicPr>
        <p:blipFill>
          <a:blip r:embed="rId2"/>
          <a:stretch>
            <a:fillRect/>
          </a:stretch>
        </p:blipFill>
        <p:spPr>
          <a:xfrm>
            <a:off x="1643042" y="3500437"/>
            <a:ext cx="5429288" cy="215322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Attributes</a:t>
            </a:r>
            <a:br>
              <a:rPr lang="en-US" b="1" dirty="0" smtClean="0"/>
            </a:br>
            <a:endParaRPr lang="ar-SA" dirty="0"/>
          </a:p>
        </p:txBody>
      </p:sp>
      <p:sp>
        <p:nvSpPr>
          <p:cNvPr id="3" name="Content Placeholder 2"/>
          <p:cNvSpPr>
            <a:spLocks noGrp="1"/>
          </p:cNvSpPr>
          <p:nvPr>
            <p:ph idx="1"/>
          </p:nvPr>
        </p:nvSpPr>
        <p:spPr/>
        <p:txBody>
          <a:bodyPr/>
          <a:lstStyle/>
          <a:p>
            <a:pPr marL="857250" indent="-857250">
              <a:buFont typeface="Wingdings" pitchFamily="2" charset="2"/>
              <a:buChar char="§"/>
            </a:pPr>
            <a:r>
              <a:rPr lang="ar-SA" sz="2800" b="1" dirty="0" smtClean="0"/>
              <a:t>الصفة المركبة </a:t>
            </a:r>
            <a:r>
              <a:rPr lang="ar-SA" sz="3600" dirty="0" smtClean="0"/>
              <a:t>:</a:t>
            </a:r>
            <a:r>
              <a:rPr lang="ar-SA" sz="2400" dirty="0" smtClean="0"/>
              <a:t>نعني بالصفة المركبة هي الصفة التي يمكن تقسيمها الى اجزاء اخرى ذات دلالة.</a:t>
            </a:r>
            <a:br>
              <a:rPr lang="ar-SA" sz="2400" dirty="0" smtClean="0"/>
            </a:br>
            <a:r>
              <a:rPr lang="ar-SA" sz="2400" dirty="0" smtClean="0"/>
              <a:t>مثال :</a:t>
            </a:r>
            <a:br>
              <a:rPr lang="ar-SA" sz="2400" dirty="0" smtClean="0"/>
            </a:br>
            <a:r>
              <a:rPr lang="ar-SA" sz="2400" dirty="0" smtClean="0"/>
              <a:t>الصفة عنوان الطالب يمكن تقسيمها الى اجزاء اخرى مثل المدينة الشارع , العنوان البريدي وتمثل كما يلي :</a:t>
            </a:r>
            <a:endParaRPr lang="ar-SA" sz="2400" dirty="0"/>
          </a:p>
        </p:txBody>
      </p:sp>
      <p:pic>
        <p:nvPicPr>
          <p:cNvPr id="6" name="Picture 5" descr="er_attributes_composite.png"/>
          <p:cNvPicPr>
            <a:picLocks noChangeAspect="1"/>
          </p:cNvPicPr>
          <p:nvPr/>
        </p:nvPicPr>
        <p:blipFill>
          <a:blip r:embed="rId2"/>
          <a:stretch>
            <a:fillRect/>
          </a:stretch>
        </p:blipFill>
        <p:spPr>
          <a:xfrm>
            <a:off x="714348" y="3643314"/>
            <a:ext cx="5143536" cy="304450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Attributes</a:t>
            </a:r>
            <a:br>
              <a:rPr lang="en-US" b="1" dirty="0" smtClean="0"/>
            </a:br>
            <a:endParaRPr lang="ar-SA" dirty="0"/>
          </a:p>
        </p:txBody>
      </p:sp>
      <p:sp>
        <p:nvSpPr>
          <p:cNvPr id="3" name="Content Placeholder 2"/>
          <p:cNvSpPr>
            <a:spLocks noGrp="1"/>
          </p:cNvSpPr>
          <p:nvPr>
            <p:ph idx="1"/>
          </p:nvPr>
        </p:nvSpPr>
        <p:spPr/>
        <p:txBody>
          <a:bodyPr>
            <a:normAutofit/>
          </a:bodyPr>
          <a:lstStyle/>
          <a:p>
            <a:pPr>
              <a:buFont typeface="Wingdings" pitchFamily="2" charset="2"/>
              <a:buChar char="§"/>
            </a:pPr>
            <a:r>
              <a:rPr lang="ar-SA" sz="2800" dirty="0" smtClean="0"/>
              <a:t>. </a:t>
            </a:r>
            <a:r>
              <a:rPr lang="ar-SA" sz="2800" b="1" dirty="0" smtClean="0"/>
              <a:t>الصفات ذات القيمة المتعددة : </a:t>
            </a:r>
            <a:r>
              <a:rPr lang="ar-SA" sz="2800" dirty="0" smtClean="0"/>
              <a:t/>
            </a:r>
            <a:br>
              <a:rPr lang="ar-SA" sz="2800" dirty="0" smtClean="0"/>
            </a:br>
            <a:r>
              <a:rPr lang="ar-SA" sz="2800" dirty="0" smtClean="0"/>
              <a:t>وهي صفة تأخد اكثر من قيمة لنفس الكينونة ويرمز لها </a:t>
            </a:r>
            <a:br>
              <a:rPr lang="ar-SA" sz="2800" dirty="0" smtClean="0"/>
            </a:br>
            <a:r>
              <a:rPr lang="ar-SA" sz="2800" dirty="0" smtClean="0"/>
              <a:t>مثال: عنوان البريد الالكتروني لطالب . فيمكن ان يكون للطالب اكثر من بريد الكتروني </a:t>
            </a:r>
            <a:br>
              <a:rPr lang="ar-SA" sz="2800" dirty="0" smtClean="0"/>
            </a:br>
            <a:r>
              <a:rPr lang="ar-SA" sz="2800" dirty="0" smtClean="0"/>
              <a:t>ويمثل كما يلي :</a:t>
            </a:r>
            <a:r>
              <a:rPr lang="ar-SA" sz="4000" dirty="0" smtClean="0"/>
              <a:t/>
            </a:r>
            <a:br>
              <a:rPr lang="ar-SA" sz="4000" dirty="0" smtClean="0"/>
            </a:br>
            <a:r>
              <a:rPr lang="ar-SA" sz="4000" dirty="0" smtClean="0"/>
              <a:t/>
            </a:r>
            <a:br>
              <a:rPr lang="ar-SA" sz="4000" dirty="0" smtClean="0"/>
            </a:br>
            <a:endParaRPr lang="ar-SA" dirty="0"/>
          </a:p>
        </p:txBody>
      </p:sp>
      <p:pic>
        <p:nvPicPr>
          <p:cNvPr id="4" name="Picture 3" descr="er_attributes_multivalued.png"/>
          <p:cNvPicPr>
            <a:picLocks noChangeAspect="1"/>
          </p:cNvPicPr>
          <p:nvPr/>
        </p:nvPicPr>
        <p:blipFill>
          <a:blip r:embed="rId2"/>
          <a:stretch>
            <a:fillRect/>
          </a:stretch>
        </p:blipFill>
        <p:spPr>
          <a:xfrm>
            <a:off x="714348" y="3143248"/>
            <a:ext cx="5072098" cy="335758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Attributes</a:t>
            </a:r>
            <a:br>
              <a:rPr lang="en-US" b="1" dirty="0" smtClean="0"/>
            </a:br>
            <a:endParaRPr lang="ar-SA" dirty="0"/>
          </a:p>
        </p:txBody>
      </p:sp>
      <p:sp>
        <p:nvSpPr>
          <p:cNvPr id="3" name="Content Placeholder 2"/>
          <p:cNvSpPr>
            <a:spLocks noGrp="1"/>
          </p:cNvSpPr>
          <p:nvPr>
            <p:ph idx="1"/>
          </p:nvPr>
        </p:nvSpPr>
        <p:spPr/>
        <p:txBody>
          <a:bodyPr/>
          <a:lstStyle/>
          <a:p>
            <a:pPr>
              <a:buFont typeface="Wingdings" pitchFamily="2" charset="2"/>
              <a:buChar char="§"/>
            </a:pPr>
            <a:r>
              <a:rPr lang="ar-SA" b="1" dirty="0" smtClean="0"/>
              <a:t>الصفة المشتقة : </a:t>
            </a:r>
            <a:r>
              <a:rPr lang="ar-SA" dirty="0" smtClean="0"/>
              <a:t/>
            </a:r>
            <a:br>
              <a:rPr lang="ar-SA" dirty="0" smtClean="0"/>
            </a:br>
            <a:r>
              <a:rPr lang="ar-SA" sz="2800" dirty="0" smtClean="0"/>
              <a:t>وهي صفة تحدد من خلال صفات اخرى . ويرمز لها </a:t>
            </a:r>
            <a:br>
              <a:rPr lang="ar-SA" sz="2800" dirty="0" smtClean="0"/>
            </a:br>
            <a:r>
              <a:rPr lang="ar-SA" sz="2800" dirty="0" smtClean="0"/>
              <a:t/>
            </a:r>
            <a:br>
              <a:rPr lang="ar-SA" sz="2800" dirty="0" smtClean="0"/>
            </a:br>
            <a:r>
              <a:rPr lang="ar-SA" sz="2800" dirty="0" smtClean="0"/>
              <a:t>مثال : صفة العمر لطالب معين يمكن ان تحسب من خلال معرفة تاريخ اليوم وتاريخ الميلاد</a:t>
            </a:r>
          </a:p>
          <a:p>
            <a:endParaRPr lang="ar-SA" dirty="0"/>
          </a:p>
        </p:txBody>
      </p:sp>
      <p:pic>
        <p:nvPicPr>
          <p:cNvPr id="4" name="Picture 3" descr="er_attributes_derived.png"/>
          <p:cNvPicPr>
            <a:picLocks noChangeAspect="1"/>
          </p:cNvPicPr>
          <p:nvPr/>
        </p:nvPicPr>
        <p:blipFill>
          <a:blip r:embed="rId2"/>
          <a:stretch>
            <a:fillRect/>
          </a:stretch>
        </p:blipFill>
        <p:spPr>
          <a:xfrm>
            <a:off x="428596" y="3429000"/>
            <a:ext cx="4929222" cy="30857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
            </a:r>
            <a:br>
              <a:rPr lang="ar-SA" b="1" dirty="0" smtClean="0"/>
            </a:br>
            <a:r>
              <a:rPr lang="en-US" b="1" dirty="0" smtClean="0"/>
              <a:t>Relationship</a:t>
            </a:r>
            <a:br>
              <a:rPr lang="en-US" b="1" dirty="0" smtClean="0"/>
            </a:br>
            <a:endParaRPr lang="ar-SA" dirty="0"/>
          </a:p>
        </p:txBody>
      </p:sp>
      <p:pic>
        <p:nvPicPr>
          <p:cNvPr id="4" name="Content Placeholder 3" descr="er_relation_one_to_one.png"/>
          <p:cNvPicPr>
            <a:picLocks noGrp="1" noChangeAspect="1"/>
          </p:cNvPicPr>
          <p:nvPr>
            <p:ph idx="1"/>
          </p:nvPr>
        </p:nvPicPr>
        <p:blipFill>
          <a:blip r:embed="rId2"/>
          <a:stretch>
            <a:fillRect/>
          </a:stretch>
        </p:blipFill>
        <p:spPr>
          <a:xfrm>
            <a:off x="1285852" y="5000636"/>
            <a:ext cx="7215238" cy="1524705"/>
          </a:xfrm>
        </p:spPr>
      </p:pic>
      <p:sp>
        <p:nvSpPr>
          <p:cNvPr id="5" name="Rectangle 4"/>
          <p:cNvSpPr/>
          <p:nvPr/>
        </p:nvSpPr>
        <p:spPr>
          <a:xfrm>
            <a:off x="714348" y="1928802"/>
            <a:ext cx="7643866" cy="3108543"/>
          </a:xfrm>
          <a:prstGeom prst="rect">
            <a:avLst/>
          </a:prstGeom>
        </p:spPr>
        <p:txBody>
          <a:bodyPr wrap="square">
            <a:spAutoFit/>
          </a:bodyPr>
          <a:lstStyle/>
          <a:p>
            <a:r>
              <a:rPr lang="ar-SA" sz="2800" dirty="0" smtClean="0"/>
              <a:t>الربط بين الكيانات يسمى </a:t>
            </a:r>
            <a:r>
              <a:rPr lang="ar-SA" sz="2800" b="1" dirty="0" smtClean="0">
                <a:solidFill>
                  <a:schemeClr val="accent6">
                    <a:lumMod val="75000"/>
                  </a:schemeClr>
                </a:solidFill>
              </a:rPr>
              <a:t>علاقة</a:t>
            </a:r>
            <a:r>
              <a:rPr lang="ar-SA" sz="2800" dirty="0" smtClean="0"/>
              <a:t>. على سبيل المثال، موظف  يعمل في قسم، سجل الطالب في دورة تدريبية. هنا، تسمى </a:t>
            </a:r>
            <a:r>
              <a:rPr lang="ar-SA" sz="2800" b="1" dirty="0" smtClean="0">
                <a:effectLst>
                  <a:outerShdw blurRad="38100" dist="38100" dir="2700000" algn="tl">
                    <a:srgbClr val="000000">
                      <a:alpha val="43137"/>
                    </a:srgbClr>
                  </a:outerShdw>
                </a:effectLst>
              </a:rPr>
              <a:t>يعمل في </a:t>
            </a:r>
            <a:r>
              <a:rPr lang="ar-SA" sz="2800" dirty="0" smtClean="0"/>
              <a:t>و</a:t>
            </a:r>
            <a:r>
              <a:rPr lang="ar-SA" sz="2800" b="1" dirty="0" smtClean="0">
                <a:effectLst>
                  <a:outerShdw blurRad="38100" dist="38100" dir="2700000" algn="tl">
                    <a:srgbClr val="000000">
                      <a:alpha val="43137"/>
                    </a:srgbClr>
                  </a:outerShdw>
                </a:effectLst>
              </a:rPr>
              <a:t>سجل</a:t>
            </a:r>
            <a:r>
              <a:rPr lang="ar-SA" sz="2800" dirty="0" smtClean="0"/>
              <a:t> بالعلاقات.</a:t>
            </a:r>
            <a:br>
              <a:rPr lang="ar-SA" sz="2800" dirty="0" smtClean="0"/>
            </a:br>
            <a:r>
              <a:rPr lang="ar-SA" sz="2800" dirty="0" smtClean="0"/>
              <a:t>درجة العلاقة: هي رقم يعبر عن عدد الجداول التي تربطها العلاقة</a:t>
            </a:r>
          </a:p>
          <a:p>
            <a:pPr>
              <a:buFont typeface="Wingdings" pitchFamily="2" charset="2"/>
              <a:buChar char="ü"/>
            </a:pPr>
            <a:r>
              <a:rPr lang="ar-SA" sz="2800" b="1" dirty="0" smtClean="0"/>
              <a:t>ثنائية</a:t>
            </a:r>
          </a:p>
          <a:p>
            <a:pPr>
              <a:buFont typeface="Wingdings" pitchFamily="2" charset="2"/>
              <a:buChar char="ü"/>
            </a:pPr>
            <a:r>
              <a:rPr lang="ar-SA" sz="2800" b="1" dirty="0" smtClean="0"/>
              <a:t>ثلاثية</a:t>
            </a:r>
          </a:p>
          <a:p>
            <a:endParaRPr lang="ar-SA"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cs typeface="+mn-cs"/>
              </a:rPr>
              <a:t>المشاركة في العلاقات</a:t>
            </a:r>
            <a:endParaRPr lang="ar-SA" sz="3600" b="1" dirty="0">
              <a:cs typeface="+mn-cs"/>
            </a:endParaRPr>
          </a:p>
        </p:txBody>
      </p:sp>
      <p:sp>
        <p:nvSpPr>
          <p:cNvPr id="3" name="Content Placeholder 2"/>
          <p:cNvSpPr>
            <a:spLocks noGrp="1"/>
          </p:cNvSpPr>
          <p:nvPr>
            <p:ph idx="1"/>
          </p:nvPr>
        </p:nvSpPr>
        <p:spPr/>
        <p:txBody>
          <a:bodyPr/>
          <a:lstStyle/>
          <a:p>
            <a:r>
              <a:rPr lang="en-US" dirty="0" smtClean="0"/>
              <a:t>  </a:t>
            </a:r>
            <a:r>
              <a:rPr lang="ar-SA" dirty="0" smtClean="0"/>
              <a:t> مشاركة كلية </a:t>
            </a:r>
            <a:r>
              <a:rPr lang="en-US" dirty="0" smtClean="0"/>
              <a:t>Total Participation</a:t>
            </a:r>
            <a:endParaRPr lang="ar-SA" dirty="0" smtClean="0"/>
          </a:p>
          <a:p>
            <a:pPr>
              <a:buNone/>
            </a:pPr>
            <a:r>
              <a:rPr lang="ar-SA" sz="2800" dirty="0" smtClean="0"/>
              <a:t>كل كيان يشارك في العلاقة. وتتمثل المشاركة الكلية بخطوط مزدوجة.</a:t>
            </a:r>
          </a:p>
          <a:p>
            <a:r>
              <a:rPr lang="en-US" dirty="0" smtClean="0"/>
              <a:t> </a:t>
            </a:r>
            <a:r>
              <a:rPr lang="ar-SA" dirty="0" smtClean="0"/>
              <a:t>مشاركة جزئية</a:t>
            </a:r>
            <a:r>
              <a:rPr lang="en-US" dirty="0" smtClean="0"/>
              <a:t>Partial participation </a:t>
            </a:r>
            <a:endParaRPr lang="ar-SA" dirty="0" smtClean="0"/>
          </a:p>
          <a:p>
            <a:pPr>
              <a:buNone/>
            </a:pPr>
            <a:r>
              <a:rPr lang="ar-SA" sz="2800" dirty="0" smtClean="0"/>
              <a:t>ليست كل الكيانات تشارك في العلاقة. ويمثل مشاركة جزئية من سطر واحد.</a:t>
            </a:r>
          </a:p>
          <a:p>
            <a:pPr>
              <a:buNone/>
            </a:pPr>
            <a:endParaRPr lang="ar-SA" sz="2800" dirty="0"/>
          </a:p>
        </p:txBody>
      </p:sp>
      <p:pic>
        <p:nvPicPr>
          <p:cNvPr id="4" name="Picture 3" descr="er_relation_participation.png"/>
          <p:cNvPicPr>
            <a:picLocks noChangeAspect="1"/>
          </p:cNvPicPr>
          <p:nvPr/>
        </p:nvPicPr>
        <p:blipFill>
          <a:blip r:embed="rId2"/>
          <a:stretch>
            <a:fillRect/>
          </a:stretch>
        </p:blipFill>
        <p:spPr>
          <a:xfrm>
            <a:off x="1285852" y="4071942"/>
            <a:ext cx="7072362" cy="16809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effectLst>
                  <a:outerShdw blurRad="38100" dist="38100" dir="2700000" algn="tl">
                    <a:srgbClr val="000000">
                      <a:alpha val="43137"/>
                    </a:srgbClr>
                  </a:outerShdw>
                </a:effectLst>
              </a:rPr>
              <a:t>المحتويات</a:t>
            </a:r>
            <a:endParaRPr lang="ar-S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71678"/>
            <a:ext cx="8186766" cy="4054485"/>
          </a:xfrm>
        </p:spPr>
        <p:txBody>
          <a:bodyPr>
            <a:normAutofit fontScale="92500" lnSpcReduction="20000"/>
          </a:bodyPr>
          <a:lstStyle/>
          <a:p>
            <a:pPr>
              <a:buFont typeface="Wingdings" pitchFamily="2" charset="2"/>
              <a:buChar char="v"/>
            </a:pPr>
            <a:r>
              <a:rPr lang="ar-SA" b="1" dirty="0" smtClean="0"/>
              <a:t>خواص الجدوال في قواعد البيانات العلائقيه</a:t>
            </a:r>
            <a:endParaRPr lang="en-US" b="1" dirty="0" smtClean="0"/>
          </a:p>
          <a:p>
            <a:pPr>
              <a:buFont typeface="Wingdings" pitchFamily="2" charset="2"/>
              <a:buChar char="v"/>
            </a:pPr>
            <a:r>
              <a:rPr lang="ar-SA" b="1" dirty="0" smtClean="0"/>
              <a:t>أنواع المفاتيح في قواعد البيانات</a:t>
            </a:r>
          </a:p>
          <a:p>
            <a:pPr>
              <a:buFont typeface="Wingdings" pitchFamily="2" charset="2"/>
              <a:buChar char="v"/>
            </a:pPr>
            <a:r>
              <a:rPr lang="ar-SA" b="1" dirty="0" smtClean="0"/>
              <a:t>الكيانات والعلاقات </a:t>
            </a:r>
          </a:p>
          <a:p>
            <a:pPr>
              <a:buFont typeface="Wingdings" pitchFamily="2" charset="2"/>
              <a:buChar char="v"/>
            </a:pPr>
            <a:r>
              <a:rPr lang="ar-SA" b="1" dirty="0" smtClean="0"/>
              <a:t>الصفات </a:t>
            </a:r>
            <a:r>
              <a:rPr lang="en-US" b="1" dirty="0" smtClean="0"/>
              <a:t>Attributes </a:t>
            </a:r>
            <a:endParaRPr lang="ar-SA" b="1" dirty="0" smtClean="0"/>
          </a:p>
          <a:p>
            <a:pPr>
              <a:buFont typeface="Wingdings" pitchFamily="2" charset="2"/>
              <a:buChar char="v"/>
            </a:pPr>
            <a:r>
              <a:rPr lang="ar-SA" b="1" dirty="0" smtClean="0"/>
              <a:t>العلاقات </a:t>
            </a:r>
            <a:r>
              <a:rPr lang="en-US" b="1" dirty="0" smtClean="0"/>
              <a:t>Relationship </a:t>
            </a:r>
            <a:r>
              <a:rPr lang="ar-SA" b="1" dirty="0" smtClean="0"/>
              <a:t/>
            </a:r>
            <a:br>
              <a:rPr lang="ar-SA" b="1" dirty="0" smtClean="0"/>
            </a:br>
            <a:r>
              <a:rPr lang="ar-SA" b="1" dirty="0" smtClean="0"/>
              <a:t/>
            </a:r>
            <a:br>
              <a:rPr lang="ar-SA" b="1" dirty="0" smtClean="0"/>
            </a:br>
            <a:r>
              <a:rPr lang="ar-SA" b="1" dirty="0" smtClean="0"/>
              <a:t/>
            </a:r>
            <a:br>
              <a:rPr lang="ar-SA" b="1" dirty="0" smtClean="0"/>
            </a:br>
            <a:r>
              <a:rPr lang="en-US" b="1" i="1" dirty="0" smtClean="0"/>
              <a:t/>
            </a:r>
            <a:br>
              <a:rPr lang="en-US" b="1" i="1" dirty="0" smtClean="0"/>
            </a:b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cs typeface="+mn-cs"/>
              </a:rPr>
              <a:t/>
            </a:r>
            <a:br>
              <a:rPr lang="ar-SA" sz="3600" b="1" dirty="0" smtClean="0">
                <a:cs typeface="+mn-cs"/>
              </a:rPr>
            </a:br>
            <a:r>
              <a:rPr lang="ar-SA" sz="3600" b="1" dirty="0" smtClean="0">
                <a:cs typeface="+mn-cs"/>
              </a:rPr>
              <a:t>العلاقات بين البيانات </a:t>
            </a:r>
            <a:r>
              <a:rPr lang="en-US" sz="3600" b="1" dirty="0" smtClean="0">
                <a:cs typeface="+mn-cs"/>
              </a:rPr>
              <a:t>Mapping Cardinalities</a:t>
            </a:r>
            <a:r>
              <a:rPr lang="ar-SA" sz="3600" b="1" dirty="0" smtClean="0">
                <a:cs typeface="+mn-cs"/>
              </a:rPr>
              <a:t/>
            </a:r>
            <a:br>
              <a:rPr lang="ar-SA" sz="3600" b="1" dirty="0" smtClean="0">
                <a:cs typeface="+mn-cs"/>
              </a:rPr>
            </a:br>
            <a:endParaRPr lang="ar-SA" sz="3600" b="1" dirty="0">
              <a:cs typeface="+mn-cs"/>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t>One-to-one</a:t>
            </a:r>
            <a:endParaRPr lang="ar-SA" dirty="0" smtClean="0"/>
          </a:p>
          <a:p>
            <a:r>
              <a:rPr lang="ar-SA" dirty="0" smtClean="0"/>
              <a:t>كيان واحد من مجموعة </a:t>
            </a:r>
            <a:r>
              <a:rPr lang="en-US" dirty="0" smtClean="0"/>
              <a:t>A</a:t>
            </a:r>
            <a:r>
              <a:rPr lang="ar-SA" dirty="0" smtClean="0"/>
              <a:t> كيان ويمكن أن تترافق مع كيان واحد على الأكثر من مجموعة كيان </a:t>
            </a:r>
            <a:r>
              <a:rPr lang="en-US" dirty="0" smtClean="0"/>
              <a:t>B </a:t>
            </a:r>
            <a:r>
              <a:rPr lang="ar-SA" dirty="0" smtClean="0"/>
              <a:t>والعكس بالعكس.</a:t>
            </a:r>
          </a:p>
          <a:p>
            <a:endParaRPr lang="ar-SA" dirty="0"/>
          </a:p>
        </p:txBody>
      </p:sp>
      <p:pic>
        <p:nvPicPr>
          <p:cNvPr id="4" name="Picture 3" descr="one_to_one_relation.png"/>
          <p:cNvPicPr>
            <a:picLocks noChangeAspect="1"/>
          </p:cNvPicPr>
          <p:nvPr/>
        </p:nvPicPr>
        <p:blipFill>
          <a:blip r:embed="rId2"/>
          <a:stretch>
            <a:fillRect/>
          </a:stretch>
        </p:blipFill>
        <p:spPr>
          <a:xfrm>
            <a:off x="3000364" y="3300600"/>
            <a:ext cx="4071966" cy="294780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b="1" dirty="0" smtClean="0"/>
              <a:t>One-to-many</a:t>
            </a:r>
            <a:endParaRPr lang="ar-SA" b="1" dirty="0" smtClean="0"/>
          </a:p>
          <a:p>
            <a:r>
              <a:rPr lang="ar-SA" sz="2800" b="1" dirty="0" smtClean="0">
                <a:effectLst>
                  <a:outerShdw blurRad="38100" dist="38100" dir="2700000" algn="tl">
                    <a:srgbClr val="000000">
                      <a:alpha val="43137"/>
                    </a:srgbClr>
                  </a:outerShdw>
                </a:effectLst>
              </a:rPr>
              <a:t>تربط هذه العلاقة بين كيانين حيث أن كل عنصر من عناصر الكيان </a:t>
            </a:r>
            <a:r>
              <a:rPr lang="en-US" sz="2800" b="1" dirty="0" smtClean="0">
                <a:effectLst>
                  <a:outerShdw blurRad="38100" dist="38100" dir="2700000" algn="tl">
                    <a:srgbClr val="000000">
                      <a:alpha val="43137"/>
                    </a:srgbClr>
                  </a:outerShdw>
                </a:effectLst>
              </a:rPr>
              <a:t>A </a:t>
            </a:r>
            <a:r>
              <a:rPr lang="ar-SA" sz="2800" b="1" dirty="0" smtClean="0">
                <a:effectLst>
                  <a:outerShdw blurRad="38100" dist="38100" dir="2700000" algn="tl">
                    <a:srgbClr val="000000">
                      <a:alpha val="43137"/>
                    </a:srgbClr>
                  </a:outerShdw>
                </a:effectLst>
              </a:rPr>
              <a:t> ممكن أن يرتبط بعنصر واحد أو أكثر من عناصر الكيان </a:t>
            </a:r>
            <a:r>
              <a:rPr lang="en-US" sz="2800" b="1" dirty="0" smtClean="0">
                <a:effectLst>
                  <a:outerShdw blurRad="38100" dist="38100" dir="2700000" algn="tl">
                    <a:srgbClr val="000000">
                      <a:alpha val="43137"/>
                    </a:srgbClr>
                  </a:outerShdw>
                </a:effectLst>
              </a:rPr>
              <a:t>B</a:t>
            </a:r>
            <a:endParaRPr lang="ar-SA" sz="2800" b="1" dirty="0">
              <a:effectLst>
                <a:outerShdw blurRad="38100" dist="38100" dir="2700000" algn="tl">
                  <a:srgbClr val="000000">
                    <a:alpha val="43137"/>
                  </a:srgbClr>
                </a:outerShdw>
              </a:effectLst>
            </a:endParaRPr>
          </a:p>
        </p:txBody>
      </p:sp>
      <p:pic>
        <p:nvPicPr>
          <p:cNvPr id="4" name="Picture 3" descr="one_to_many_relation.png"/>
          <p:cNvPicPr>
            <a:picLocks noChangeAspect="1"/>
          </p:cNvPicPr>
          <p:nvPr/>
        </p:nvPicPr>
        <p:blipFill>
          <a:blip r:embed="rId2"/>
          <a:stretch>
            <a:fillRect/>
          </a:stretch>
        </p:blipFill>
        <p:spPr>
          <a:xfrm>
            <a:off x="2643174" y="3714752"/>
            <a:ext cx="3748092" cy="267652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b="1" dirty="0" smtClean="0"/>
              <a:t>Many-to-one</a:t>
            </a:r>
            <a:endParaRPr lang="ar-SA" b="1" dirty="0" smtClean="0"/>
          </a:p>
          <a:p>
            <a:r>
              <a:rPr lang="ar-SA" sz="2800" b="1" dirty="0" smtClean="0">
                <a:effectLst>
                  <a:outerShdw blurRad="38100" dist="38100" dir="2700000" algn="tl">
                    <a:srgbClr val="000000">
                      <a:alpha val="43137"/>
                    </a:srgbClr>
                  </a:outerShdw>
                </a:effectLst>
              </a:rPr>
              <a:t>عدة قيم أو عناصر في الكيان </a:t>
            </a:r>
            <a:r>
              <a:rPr lang="en-US" sz="2800" b="1" dirty="0" smtClean="0">
                <a:effectLst>
                  <a:outerShdw blurRad="38100" dist="38100" dir="2700000" algn="tl">
                    <a:srgbClr val="000000">
                      <a:alpha val="43137"/>
                    </a:srgbClr>
                  </a:outerShdw>
                </a:effectLst>
              </a:rPr>
              <a:t>B </a:t>
            </a:r>
            <a:r>
              <a:rPr lang="ar-SA" sz="2800" b="1" dirty="0" smtClean="0">
                <a:effectLst>
                  <a:outerShdw blurRad="38100" dist="38100" dir="2700000" algn="tl">
                    <a:srgbClr val="000000">
                      <a:alpha val="43137"/>
                    </a:srgbClr>
                  </a:outerShdw>
                </a:effectLst>
              </a:rPr>
              <a:t> ترتبط بعنصر واحد بالكيان </a:t>
            </a:r>
            <a:r>
              <a:rPr lang="en-US" b="1" dirty="0" smtClean="0"/>
              <a:t>A</a:t>
            </a:r>
          </a:p>
          <a:p>
            <a:endParaRPr lang="ar-SA" dirty="0"/>
          </a:p>
        </p:txBody>
      </p:sp>
      <p:pic>
        <p:nvPicPr>
          <p:cNvPr id="4" name="Picture 3" descr="many_to_one_relation.png"/>
          <p:cNvPicPr>
            <a:picLocks noChangeAspect="1"/>
          </p:cNvPicPr>
          <p:nvPr/>
        </p:nvPicPr>
        <p:blipFill>
          <a:blip r:embed="rId2"/>
          <a:stretch>
            <a:fillRect/>
          </a:stretch>
        </p:blipFill>
        <p:spPr>
          <a:xfrm>
            <a:off x="2643174" y="2928934"/>
            <a:ext cx="4143404" cy="300039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b="1" dirty="0" smtClean="0"/>
              <a:t>Many-to-many</a:t>
            </a:r>
            <a:endParaRPr lang="ar-SA" b="1" dirty="0" smtClean="0"/>
          </a:p>
          <a:p>
            <a:r>
              <a:rPr lang="ar-SA" sz="2800" b="1" dirty="0" smtClean="0">
                <a:effectLst>
                  <a:outerShdw blurRad="38100" dist="38100" dir="2700000" algn="tl">
                    <a:srgbClr val="000000">
                      <a:alpha val="43137"/>
                    </a:srgbClr>
                  </a:outerShdw>
                </a:effectLst>
              </a:rPr>
              <a:t>تمثل هذه العلاقة عند وجود علاقة عكسية بين جدولين</a:t>
            </a:r>
          </a:p>
          <a:p>
            <a:r>
              <a:rPr lang="ar-SA" sz="2800" b="1" dirty="0" smtClean="0">
                <a:effectLst>
                  <a:outerShdw blurRad="38100" dist="38100" dir="2700000" algn="tl">
                    <a:srgbClr val="000000">
                      <a:alpha val="43137"/>
                    </a:srgbClr>
                  </a:outerShdw>
                </a:effectLst>
              </a:rPr>
              <a:t>حيث أن عنصر واحد من الكيان </a:t>
            </a:r>
            <a:r>
              <a:rPr lang="en-US" sz="2800" b="1" dirty="0" smtClean="0">
                <a:effectLst>
                  <a:outerShdw blurRad="38100" dist="38100" dir="2700000" algn="tl">
                    <a:srgbClr val="000000">
                      <a:alpha val="43137"/>
                    </a:srgbClr>
                  </a:outerShdw>
                </a:effectLst>
              </a:rPr>
              <a:t>A</a:t>
            </a:r>
            <a:r>
              <a:rPr lang="ar-SA" sz="2800" b="1" dirty="0" smtClean="0">
                <a:effectLst>
                  <a:outerShdw blurRad="38100" dist="38100" dir="2700000" algn="tl">
                    <a:srgbClr val="000000">
                      <a:alpha val="43137"/>
                    </a:srgbClr>
                  </a:outerShdw>
                </a:effectLst>
              </a:rPr>
              <a:t> ممكن أن يرتبط بأكثر من عنصر في الكيان </a:t>
            </a:r>
            <a:r>
              <a:rPr lang="en-US" sz="2800" b="1" dirty="0" smtClean="0">
                <a:effectLst>
                  <a:outerShdw blurRad="38100" dist="38100" dir="2700000" algn="tl">
                    <a:srgbClr val="000000">
                      <a:alpha val="43137"/>
                    </a:srgbClr>
                  </a:outerShdw>
                </a:effectLst>
              </a:rPr>
              <a:t>B </a:t>
            </a:r>
            <a:r>
              <a:rPr lang="ar-SA" sz="2800" b="1" dirty="0" smtClean="0">
                <a:effectLst>
                  <a:outerShdw blurRad="38100" dist="38100" dir="2700000" algn="tl">
                    <a:srgbClr val="000000">
                      <a:alpha val="43137"/>
                    </a:srgbClr>
                  </a:outerShdw>
                </a:effectLst>
              </a:rPr>
              <a:t> والعكس</a:t>
            </a:r>
            <a:r>
              <a:rPr lang="ar-SA" b="1" dirty="0" smtClean="0"/>
              <a:t>.</a:t>
            </a:r>
            <a:endParaRPr lang="ar-SA" dirty="0"/>
          </a:p>
        </p:txBody>
      </p:sp>
      <p:pic>
        <p:nvPicPr>
          <p:cNvPr id="4" name="Picture 3" descr="many_to_many_relation.png"/>
          <p:cNvPicPr>
            <a:picLocks noChangeAspect="1"/>
          </p:cNvPicPr>
          <p:nvPr/>
        </p:nvPicPr>
        <p:blipFill>
          <a:blip r:embed="rId2"/>
          <a:stretch>
            <a:fillRect/>
          </a:stretch>
        </p:blipFill>
        <p:spPr>
          <a:xfrm>
            <a:off x="3214678" y="3929066"/>
            <a:ext cx="3365456" cy="242889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SA" dirty="0" smtClean="0"/>
              <a:t>اسم الكيان يجب أن يكون مفرد.</a:t>
            </a:r>
          </a:p>
          <a:p>
            <a:pPr algn="r" rtl="1"/>
            <a:r>
              <a:rPr lang="ar-SA" dirty="0" smtClean="0"/>
              <a:t>اسم الصفة يجب أن لا يتكرر في أكثر من كيان</a:t>
            </a:r>
            <a:r>
              <a:rPr lang="ar-SA" dirty="0" smtClean="0"/>
              <a:t>.</a:t>
            </a:r>
          </a:p>
          <a:p>
            <a:pPr algn="r" rtl="1"/>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endParaRPr lang="ar-SA" dirty="0" smtClean="0"/>
          </a:p>
          <a:p>
            <a:pPr algn="r" rtl="1"/>
            <a:r>
              <a:rPr lang="ar-SA" dirty="0" smtClean="0"/>
              <a:t>أن تكون الصفات مناسبة للكيان وتعكس الواقع.</a:t>
            </a:r>
          </a:p>
          <a:p>
            <a:pPr algn="r" rtl="1"/>
            <a:r>
              <a:rPr lang="ar-SA" dirty="0" smtClean="0"/>
              <a:t>التزام البساطة في التصميم أي عدم إضافة كيانات دون الحاجة إليها.</a:t>
            </a:r>
          </a:p>
        </p:txBody>
      </p:sp>
      <p:sp>
        <p:nvSpPr>
          <p:cNvPr id="3" name="Title 2"/>
          <p:cNvSpPr>
            <a:spLocks noGrp="1"/>
          </p:cNvSpPr>
          <p:nvPr>
            <p:ph type="title"/>
          </p:nvPr>
        </p:nvSpPr>
        <p:spPr/>
        <p:txBody>
          <a:bodyPr>
            <a:normAutofit/>
          </a:bodyPr>
          <a:lstStyle/>
          <a:p>
            <a:pPr algn="r" rtl="1"/>
            <a:r>
              <a:rPr lang="ar-SA" sz="4000" b="1" dirty="0" smtClean="0">
                <a:cs typeface="+mn-cs"/>
              </a:rPr>
              <a:t>ملاحظات حول تصميم قاعدة البيانات </a:t>
            </a:r>
            <a:endParaRPr lang="en-US" sz="4000" b="1" dirty="0">
              <a:cs typeface="+mn-cs"/>
            </a:endParaRPr>
          </a:p>
        </p:txBody>
      </p:sp>
      <p:sp>
        <p:nvSpPr>
          <p:cNvPr id="4" name="Oval 5"/>
          <p:cNvSpPr>
            <a:spLocks noChangeArrowheads="1"/>
          </p:cNvSpPr>
          <p:nvPr/>
        </p:nvSpPr>
        <p:spPr bwMode="auto">
          <a:xfrm>
            <a:off x="1600200" y="2428868"/>
            <a:ext cx="1219200" cy="457200"/>
          </a:xfrm>
          <a:prstGeom prst="ellipse">
            <a:avLst/>
          </a:prstGeom>
          <a:solidFill>
            <a:srgbClr val="FFC000"/>
          </a:solidFill>
          <a:ln w="28575">
            <a:solidFill>
              <a:srgbClr val="990033"/>
            </a:solidFill>
            <a:round/>
            <a:headEnd/>
            <a:tailEnd/>
          </a:ln>
        </p:spPr>
        <p:txBody>
          <a:bodyPr wrap="none" anchor="ctr"/>
          <a:lstStyle/>
          <a:p>
            <a:pPr algn="ctr"/>
            <a:r>
              <a:rPr lang="en-US" sz="1800" b="1" dirty="0"/>
              <a:t>Biz-name</a:t>
            </a:r>
            <a:endParaRPr lang="en-US" dirty="0"/>
          </a:p>
        </p:txBody>
      </p:sp>
      <p:sp>
        <p:nvSpPr>
          <p:cNvPr id="5" name="Line 6"/>
          <p:cNvSpPr>
            <a:spLocks noChangeShapeType="1"/>
          </p:cNvSpPr>
          <p:nvPr/>
        </p:nvSpPr>
        <p:spPr bwMode="auto">
          <a:xfrm flipH="1">
            <a:off x="1905000" y="2886068"/>
            <a:ext cx="381000" cy="533400"/>
          </a:xfrm>
          <a:prstGeom prst="line">
            <a:avLst/>
          </a:prstGeom>
          <a:noFill/>
          <a:ln w="9525">
            <a:solidFill>
              <a:schemeClr val="tx1"/>
            </a:solidFill>
            <a:round/>
            <a:headEnd/>
            <a:tailEnd/>
          </a:ln>
        </p:spPr>
        <p:txBody>
          <a:bodyPr wrap="none" anchor="ctr"/>
          <a:lstStyle/>
          <a:p>
            <a:endParaRPr lang="en-US"/>
          </a:p>
        </p:txBody>
      </p:sp>
      <p:sp>
        <p:nvSpPr>
          <p:cNvPr id="6" name="Rectangle 7"/>
          <p:cNvSpPr>
            <a:spLocks noChangeArrowheads="1"/>
          </p:cNvSpPr>
          <p:nvPr/>
        </p:nvSpPr>
        <p:spPr bwMode="auto">
          <a:xfrm>
            <a:off x="1295400" y="3419468"/>
            <a:ext cx="1371600" cy="762000"/>
          </a:xfrm>
          <a:prstGeom prst="rect">
            <a:avLst/>
          </a:prstGeom>
          <a:solidFill>
            <a:srgbClr val="FFFF00"/>
          </a:solidFill>
          <a:ln w="9525">
            <a:solidFill>
              <a:schemeClr val="tx1"/>
            </a:solidFill>
            <a:miter lim="800000"/>
            <a:headEnd/>
            <a:tailEnd/>
          </a:ln>
        </p:spPr>
        <p:txBody>
          <a:bodyPr wrap="none" anchor="ctr"/>
          <a:lstStyle/>
          <a:p>
            <a:pPr algn="ctr"/>
            <a:r>
              <a:rPr lang="en-US" sz="2000" b="1" dirty="0"/>
              <a:t>PERSON</a:t>
            </a:r>
            <a:endParaRPr lang="en-US" b="1" dirty="0"/>
          </a:p>
        </p:txBody>
      </p:sp>
      <p:sp>
        <p:nvSpPr>
          <p:cNvPr id="7" name="AutoShape 8"/>
          <p:cNvSpPr>
            <a:spLocks noChangeArrowheads="1"/>
          </p:cNvSpPr>
          <p:nvPr/>
        </p:nvSpPr>
        <p:spPr bwMode="auto">
          <a:xfrm>
            <a:off x="3657600" y="3343268"/>
            <a:ext cx="1752600" cy="914400"/>
          </a:xfrm>
          <a:prstGeom prst="flowChartDecision">
            <a:avLst/>
          </a:prstGeom>
          <a:solidFill>
            <a:srgbClr val="FFFF00"/>
          </a:solidFill>
          <a:ln w="9525">
            <a:solidFill>
              <a:schemeClr val="tx1"/>
            </a:solidFill>
            <a:miter lim="800000"/>
            <a:headEnd/>
            <a:tailEnd/>
          </a:ln>
        </p:spPr>
        <p:txBody>
          <a:bodyPr wrap="none" anchor="ctr"/>
          <a:lstStyle/>
          <a:p>
            <a:pPr algn="ctr"/>
            <a:r>
              <a:rPr lang="en-US" sz="2000" b="1" dirty="0"/>
              <a:t>own</a:t>
            </a:r>
          </a:p>
        </p:txBody>
      </p:sp>
      <p:sp>
        <p:nvSpPr>
          <p:cNvPr id="8" name="Rectangle 9"/>
          <p:cNvSpPr>
            <a:spLocks noChangeArrowheads="1"/>
          </p:cNvSpPr>
          <p:nvPr/>
        </p:nvSpPr>
        <p:spPr bwMode="auto">
          <a:xfrm>
            <a:off x="6248400" y="3419468"/>
            <a:ext cx="1600200" cy="762000"/>
          </a:xfrm>
          <a:prstGeom prst="rect">
            <a:avLst/>
          </a:prstGeom>
          <a:solidFill>
            <a:srgbClr val="FFFF00"/>
          </a:solidFill>
          <a:ln w="9525">
            <a:solidFill>
              <a:schemeClr val="tx1"/>
            </a:solidFill>
            <a:miter lim="800000"/>
            <a:headEnd/>
            <a:tailEnd/>
          </a:ln>
        </p:spPr>
        <p:txBody>
          <a:bodyPr wrap="none" anchor="ctr"/>
          <a:lstStyle/>
          <a:p>
            <a:pPr algn="ctr"/>
            <a:r>
              <a:rPr lang="en-US" sz="2000" b="1" dirty="0"/>
              <a:t>BUSINESS</a:t>
            </a:r>
            <a:endParaRPr lang="en-US" b="1" dirty="0"/>
          </a:p>
        </p:txBody>
      </p:sp>
      <p:sp>
        <p:nvSpPr>
          <p:cNvPr id="9" name="Line 10"/>
          <p:cNvSpPr>
            <a:spLocks noChangeShapeType="1"/>
          </p:cNvSpPr>
          <p:nvPr/>
        </p:nvSpPr>
        <p:spPr bwMode="auto">
          <a:xfrm flipH="1">
            <a:off x="2667000" y="3800468"/>
            <a:ext cx="990600" cy="0"/>
          </a:xfrm>
          <a:prstGeom prst="line">
            <a:avLst/>
          </a:prstGeom>
          <a:noFill/>
          <a:ln w="9525">
            <a:solidFill>
              <a:schemeClr val="tx1"/>
            </a:solidFill>
            <a:round/>
            <a:headEnd/>
            <a:tailEnd/>
          </a:ln>
        </p:spPr>
        <p:txBody>
          <a:bodyPr wrap="none" anchor="ctr"/>
          <a:lstStyle/>
          <a:p>
            <a:endParaRPr lang="en-US"/>
          </a:p>
        </p:txBody>
      </p:sp>
      <p:sp>
        <p:nvSpPr>
          <p:cNvPr id="10" name="Line 11"/>
          <p:cNvSpPr>
            <a:spLocks noChangeShapeType="1"/>
          </p:cNvSpPr>
          <p:nvPr/>
        </p:nvSpPr>
        <p:spPr bwMode="auto">
          <a:xfrm flipH="1">
            <a:off x="5410200" y="3800468"/>
            <a:ext cx="838200" cy="0"/>
          </a:xfrm>
          <a:prstGeom prst="line">
            <a:avLst/>
          </a:prstGeom>
          <a:noFill/>
          <a:ln w="9525">
            <a:solidFill>
              <a:schemeClr val="tx1"/>
            </a:solidFill>
            <a:round/>
            <a:headEnd/>
            <a:tailEnd/>
          </a:ln>
        </p:spPr>
        <p:txBody>
          <a:bodyPr wrap="none" anchor="ctr"/>
          <a:lstStyle/>
          <a:p>
            <a:endParaRPr lang="en-US"/>
          </a:p>
        </p:txBody>
      </p:sp>
      <p:sp>
        <p:nvSpPr>
          <p:cNvPr id="11" name="Text Box 12"/>
          <p:cNvSpPr txBox="1">
            <a:spLocks noChangeArrowheads="1"/>
          </p:cNvSpPr>
          <p:nvPr/>
        </p:nvSpPr>
        <p:spPr bwMode="auto">
          <a:xfrm>
            <a:off x="3032125" y="3357556"/>
            <a:ext cx="409575" cy="396875"/>
          </a:xfrm>
          <a:prstGeom prst="rect">
            <a:avLst/>
          </a:prstGeom>
          <a:noFill/>
          <a:ln w="9525">
            <a:noFill/>
            <a:miter lim="800000"/>
            <a:headEnd/>
            <a:tailEnd/>
          </a:ln>
        </p:spPr>
        <p:txBody>
          <a:bodyPr wrap="none">
            <a:spAutoFit/>
          </a:bodyPr>
          <a:lstStyle/>
          <a:p>
            <a:r>
              <a:rPr lang="en-US" sz="2000"/>
              <a:t>M</a:t>
            </a:r>
          </a:p>
        </p:txBody>
      </p:sp>
      <p:sp>
        <p:nvSpPr>
          <p:cNvPr id="12" name="Text Box 13"/>
          <p:cNvSpPr txBox="1">
            <a:spLocks noChangeArrowheads="1"/>
          </p:cNvSpPr>
          <p:nvPr/>
        </p:nvSpPr>
        <p:spPr bwMode="auto">
          <a:xfrm>
            <a:off x="5638800" y="3343268"/>
            <a:ext cx="368300" cy="396875"/>
          </a:xfrm>
          <a:prstGeom prst="rect">
            <a:avLst/>
          </a:prstGeom>
          <a:noFill/>
          <a:ln w="9525">
            <a:noFill/>
            <a:miter lim="800000"/>
            <a:headEnd/>
            <a:tailEnd/>
          </a:ln>
        </p:spPr>
        <p:txBody>
          <a:bodyPr wrap="none">
            <a:spAutoFit/>
          </a:bodyPr>
          <a:lstStyle/>
          <a:p>
            <a:r>
              <a:rPr lang="en-US" sz="2000"/>
              <a:t>N</a:t>
            </a:r>
          </a:p>
        </p:txBody>
      </p:sp>
      <p:sp>
        <p:nvSpPr>
          <p:cNvPr id="13" name="Oval 14"/>
          <p:cNvSpPr>
            <a:spLocks noChangeArrowheads="1"/>
          </p:cNvSpPr>
          <p:nvPr/>
        </p:nvSpPr>
        <p:spPr bwMode="auto">
          <a:xfrm>
            <a:off x="6781800" y="2428868"/>
            <a:ext cx="1219200" cy="457200"/>
          </a:xfrm>
          <a:prstGeom prst="ellipse">
            <a:avLst/>
          </a:prstGeom>
          <a:solidFill>
            <a:srgbClr val="FFC000"/>
          </a:solidFill>
          <a:ln w="28575">
            <a:solidFill>
              <a:srgbClr val="990033"/>
            </a:solidFill>
            <a:round/>
            <a:headEnd/>
            <a:tailEnd/>
          </a:ln>
        </p:spPr>
        <p:txBody>
          <a:bodyPr wrap="none" anchor="ctr"/>
          <a:lstStyle/>
          <a:p>
            <a:pPr algn="ctr"/>
            <a:r>
              <a:rPr lang="en-US" sz="1800" b="1" dirty="0"/>
              <a:t>name</a:t>
            </a:r>
            <a:endParaRPr lang="en-US" dirty="0"/>
          </a:p>
        </p:txBody>
      </p:sp>
      <p:sp>
        <p:nvSpPr>
          <p:cNvPr id="14" name="Line 15"/>
          <p:cNvSpPr>
            <a:spLocks noChangeShapeType="1"/>
          </p:cNvSpPr>
          <p:nvPr/>
        </p:nvSpPr>
        <p:spPr bwMode="auto">
          <a:xfrm flipH="1">
            <a:off x="7086600" y="2886068"/>
            <a:ext cx="381000" cy="533400"/>
          </a:xfrm>
          <a:prstGeom prst="line">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
            </a:r>
            <a:br>
              <a:rPr lang="ar-SA" b="1" dirty="0" smtClean="0"/>
            </a:br>
            <a:r>
              <a:rPr lang="ar-SA" b="1" dirty="0" smtClean="0"/>
              <a:t>قواعد البيانات العلائقية </a:t>
            </a:r>
            <a:r>
              <a:rPr lang="en-US" b="1" dirty="0" smtClean="0"/>
              <a:t>Relational Database</a:t>
            </a:r>
            <a:br>
              <a:rPr lang="en-US" b="1" dirty="0" smtClean="0"/>
            </a:br>
            <a:r>
              <a:rPr lang="en-US" b="1" dirty="0" smtClean="0"/>
              <a:t/>
            </a:r>
            <a:br>
              <a:rPr lang="en-US" b="1" dirty="0" smtClean="0"/>
            </a:br>
            <a:endParaRPr lang="ar-SA" dirty="0"/>
          </a:p>
        </p:txBody>
      </p:sp>
      <p:sp>
        <p:nvSpPr>
          <p:cNvPr id="3" name="Content Placeholder 2"/>
          <p:cNvSpPr>
            <a:spLocks noGrp="1"/>
          </p:cNvSpPr>
          <p:nvPr>
            <p:ph idx="1"/>
          </p:nvPr>
        </p:nvSpPr>
        <p:spPr/>
        <p:txBody>
          <a:bodyPr>
            <a:noAutofit/>
          </a:bodyPr>
          <a:lstStyle/>
          <a:p>
            <a:r>
              <a:rPr lang="ar-SA" sz="2800" dirty="0" smtClean="0"/>
              <a:t>هذا النوع من قواعد البيانات من أكثر الأنواع إستخداماً من قبل الإنسان من أجل تنسيق المعلومات، فهو يعتمد على ربط الجداول والمعلومات بطريقة أسهل من أجل سرعة الوصول إلى المعلومات المطلوبة. و هي من الطرق التي يستخدمها العقل البشري كثيراً في محاولات التذكر للأحداث القديمة. علاقة بسيطة قد تجعلك تتذكر أحداثاً كبيرة.</a:t>
            </a:r>
            <a:br>
              <a:rPr lang="ar-SA" sz="2800" dirty="0" smtClean="0"/>
            </a:br>
            <a:r>
              <a:rPr lang="ar-SA" sz="2800" dirty="0" smtClean="0"/>
              <a:t>يمتلك هذا النوع من قواعد البيانات المعلومات مميزات جيدة، كأن يتم إدخالها البيانات مرة واحدة فقط، فلا داعي للتكرار، كما أن الجداول الصغيرة يمكن إنشائها وتعديلها بسهولة، فالصغير الواضح ذو العلاقات البينة أسهل في التعديل، إضافة إلى إمكانية إضافة الجداول إلى قاعدة البيانات في أي وقت.</a:t>
            </a: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i="1" dirty="0" smtClean="0"/>
              <a:t/>
            </a:r>
            <a:br>
              <a:rPr lang="ar-SA" b="1" i="1" dirty="0" smtClean="0"/>
            </a:br>
            <a:r>
              <a:rPr lang="ar-SA" b="1" i="1" dirty="0" smtClean="0"/>
              <a:t>خواص الجدوال في قواعد البيانات العلائقيه</a:t>
            </a:r>
            <a:r>
              <a:rPr lang="en-US" b="1" i="1" dirty="0" smtClean="0"/>
              <a:t/>
            </a:r>
            <a:br>
              <a:rPr lang="en-US" b="1" i="1" dirty="0" smtClean="0"/>
            </a:br>
            <a:endParaRPr lang="ar-SA" dirty="0"/>
          </a:p>
        </p:txBody>
      </p:sp>
      <p:sp>
        <p:nvSpPr>
          <p:cNvPr id="3" name="Content Placeholder 2"/>
          <p:cNvSpPr>
            <a:spLocks noGrp="1"/>
          </p:cNvSpPr>
          <p:nvPr>
            <p:ph idx="1"/>
          </p:nvPr>
        </p:nvSpPr>
        <p:spPr/>
        <p:txBody>
          <a:bodyPr>
            <a:normAutofit fontScale="70000" lnSpcReduction="20000"/>
          </a:bodyPr>
          <a:lstStyle/>
          <a:p>
            <a:pPr lvl="0"/>
            <a:r>
              <a:rPr lang="ar-SA" dirty="0" smtClean="0"/>
              <a:t>الجدول في قواعد البيانات العلاقية يعادل الملف</a:t>
            </a:r>
            <a:r>
              <a:rPr lang="en-US" dirty="0" smtClean="0"/>
              <a:t>. </a:t>
            </a:r>
          </a:p>
          <a:p>
            <a:pPr lvl="0"/>
            <a:r>
              <a:rPr lang="en-US" dirty="0" smtClean="0"/>
              <a:t> </a:t>
            </a:r>
            <a:r>
              <a:rPr lang="ar-SA" dirty="0" smtClean="0"/>
              <a:t>الأعمدة تناظر الحقول </a:t>
            </a:r>
            <a:r>
              <a:rPr lang="en-US" dirty="0" smtClean="0"/>
              <a:t>.</a:t>
            </a:r>
            <a:r>
              <a:rPr lang="ar-SA" dirty="0" smtClean="0"/>
              <a:t>  كما أن كل القيم المدرجه تحدت عمود واحد لها نفس النوع </a:t>
            </a:r>
            <a:r>
              <a:rPr lang="en-US" dirty="0" smtClean="0"/>
              <a:t>Data type</a:t>
            </a:r>
            <a:r>
              <a:rPr lang="ar-SA" dirty="0" smtClean="0"/>
              <a:t>. </a:t>
            </a:r>
            <a:endParaRPr lang="en-US" dirty="0" smtClean="0"/>
          </a:p>
          <a:p>
            <a:pPr lvl="0"/>
            <a:r>
              <a:rPr lang="ar-SA" dirty="0" smtClean="0"/>
              <a:t>ترتيب الأعمده في الجدول ليس ذو أهميه .</a:t>
            </a:r>
            <a:endParaRPr lang="en-US" dirty="0" smtClean="0"/>
          </a:p>
          <a:p>
            <a:pPr lvl="0"/>
            <a:r>
              <a:rPr lang="ar-SA" dirty="0" smtClean="0"/>
              <a:t>كل عمود له اسم يختلف عن بقية الأعمده في نفس الجدول </a:t>
            </a:r>
            <a:endParaRPr lang="en-US" dirty="0" smtClean="0"/>
          </a:p>
          <a:p>
            <a:pPr lvl="0"/>
            <a:r>
              <a:rPr lang="ar-SA" dirty="0" smtClean="0"/>
              <a:t>السطر يعادل السجل</a:t>
            </a:r>
            <a:r>
              <a:rPr lang="en-US" dirty="0" smtClean="0"/>
              <a:t>.</a:t>
            </a:r>
            <a:r>
              <a:rPr lang="ar-SA" dirty="0" smtClean="0"/>
              <a:t> كل سطر في الجدول يختلف عن بقية الاسطر اي ان كل سطر متفرد في الجدول.</a:t>
            </a:r>
            <a:endParaRPr lang="en-US" dirty="0" smtClean="0"/>
          </a:p>
          <a:p>
            <a:pPr lvl="0"/>
            <a:r>
              <a:rPr lang="ar-SA" dirty="0" smtClean="0"/>
              <a:t>ترتيب الصفوف في الجدول ليس ذو أهميه. </a:t>
            </a:r>
            <a:endParaRPr lang="en-US" dirty="0" smtClean="0"/>
          </a:p>
          <a:p>
            <a:pPr lvl="0"/>
            <a:r>
              <a:rPr lang="ar-SA" dirty="0" smtClean="0"/>
              <a:t>لكل جدول مسمى وحيد</a:t>
            </a:r>
            <a:r>
              <a:rPr lang="en-US" dirty="0" smtClean="0"/>
              <a:t>. </a:t>
            </a:r>
          </a:p>
          <a:p>
            <a:pPr lvl="0"/>
            <a:r>
              <a:rPr lang="ar-SA" dirty="0" smtClean="0"/>
              <a:t>يوجد لكل جدول حقل يسمى المفتاح الاساسي يمكننا من الوصول لسجل معين في هذا الجدول.</a:t>
            </a:r>
            <a:endParaRPr lang="en-US" dirty="0" smtClean="0"/>
          </a:p>
          <a:p>
            <a:pPr lvl="0"/>
            <a:r>
              <a:rPr lang="ar-SA" dirty="0" smtClean="0"/>
              <a:t>كل القيم معبر عنها صراحة أي انها قيم صريحه و ليست متغيرات</a:t>
            </a:r>
            <a:endParaRPr lang="en-US" dirty="0" smtClean="0"/>
          </a:p>
          <a:p>
            <a:pPr lvl="0"/>
            <a:r>
              <a:rPr lang="ar-SA" dirty="0" smtClean="0"/>
              <a:t> الخليه الواحده تحتوي على قيمه واحده فقط </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31844"/>
          </a:xfrm>
        </p:spPr>
        <p:txBody>
          <a:bodyPr>
            <a:normAutofit fontScale="90000"/>
          </a:bodyPr>
          <a:lstStyle/>
          <a:p>
            <a:r>
              <a:rPr lang="ar-SA" b="1" dirty="0" smtClean="0"/>
              <a:t/>
            </a:r>
            <a:br>
              <a:rPr lang="ar-SA" b="1" dirty="0" smtClean="0"/>
            </a:br>
            <a:r>
              <a:rPr lang="ar-SA" b="1" dirty="0" smtClean="0"/>
              <a:t>أنواع المفاتيح في قواعد البيانات</a:t>
            </a:r>
            <a:br>
              <a:rPr lang="ar-SA" b="1" dirty="0" smtClean="0"/>
            </a:br>
            <a:r>
              <a:rPr lang="ar-SA" b="1" dirty="0" smtClean="0"/>
              <a:t/>
            </a:r>
            <a:br>
              <a:rPr lang="ar-SA" b="1" dirty="0" smtClean="0"/>
            </a:br>
            <a:endParaRPr lang="ar-SA" b="1"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v"/>
            </a:pPr>
            <a:r>
              <a:rPr lang="ar-SA" dirty="0" smtClean="0"/>
              <a:t> هناك عدة أنواع لمفاتيح الجداول ، </a:t>
            </a:r>
            <a:r>
              <a:rPr lang="ar-SA" sz="2400" b="1" dirty="0" smtClean="0">
                <a:effectLst>
                  <a:outerShdw blurRad="38100" dist="38100" dir="2700000" algn="tl">
                    <a:srgbClr val="000000">
                      <a:alpha val="43137"/>
                    </a:srgbClr>
                  </a:outerShdw>
                </a:effectLst>
              </a:rPr>
              <a:t>ولعل أكثرها استخداما ( الرئيسي ، الاجنبي ) </a:t>
            </a:r>
            <a:r>
              <a:rPr lang="ar-SA" dirty="0" smtClean="0"/>
              <a:t>. </a:t>
            </a:r>
          </a:p>
          <a:p>
            <a:pPr>
              <a:buFont typeface="Wingdings" pitchFamily="2" charset="2"/>
              <a:buChar char="Ø"/>
            </a:pPr>
            <a:r>
              <a:rPr lang="ar-SA" dirty="0" smtClean="0"/>
              <a:t> </a:t>
            </a:r>
            <a:r>
              <a:rPr lang="ar-SA" b="1" dirty="0" smtClean="0"/>
              <a:t>المفتاح الرئيسي :</a:t>
            </a:r>
            <a:r>
              <a:rPr lang="ar-SA" dirty="0" smtClean="0"/>
              <a:t/>
            </a:r>
            <a:br>
              <a:rPr lang="ar-SA" dirty="0" smtClean="0"/>
            </a:br>
            <a:r>
              <a:rPr lang="ar-SA" sz="2800" dirty="0" smtClean="0"/>
              <a:t>وهو المفتاح الذي يحدد بشكل وحيد ومنفرد بحيث يتميز عن غيرة ، فلا تتكرر قيمتة في أكثر من حقل واحد ، ولا يقبل قيمة </a:t>
            </a:r>
            <a:r>
              <a:rPr lang="en-US" sz="2800" dirty="0" smtClean="0"/>
              <a:t>NULL ( </a:t>
            </a:r>
            <a:r>
              <a:rPr lang="ar-SA" sz="2800" dirty="0" smtClean="0"/>
              <a:t>أي لايمكننا أن نترك الحقل فارغاً بدون قيمة </a:t>
            </a:r>
            <a:r>
              <a:rPr lang="ar-SA" dirty="0" smtClean="0"/>
              <a:t>.</a:t>
            </a:r>
            <a:br>
              <a:rPr lang="ar-SA" dirty="0" smtClean="0"/>
            </a:br>
            <a:endParaRPr lang="ar-SA" dirty="0" smtClean="0"/>
          </a:p>
          <a:p>
            <a:pPr>
              <a:buFont typeface="Wingdings" pitchFamily="2" charset="2"/>
              <a:buChar char="Ø"/>
            </a:pPr>
            <a:r>
              <a:rPr lang="ar-SA" dirty="0" smtClean="0"/>
              <a:t> </a:t>
            </a:r>
            <a:r>
              <a:rPr lang="ar-SA" b="1" dirty="0" smtClean="0"/>
              <a:t>المفتاح المركب أوالمجمع :</a:t>
            </a:r>
            <a:r>
              <a:rPr lang="ar-SA" dirty="0" smtClean="0"/>
              <a:t/>
            </a:r>
            <a:br>
              <a:rPr lang="ar-SA" dirty="0" smtClean="0"/>
            </a:br>
            <a:r>
              <a:rPr lang="ar-SA" sz="2800" dirty="0" smtClean="0"/>
              <a:t>وهو المفتاح الذي يستخدم لتعريف السجل بشكل وحيد ومنفرد ، ولكنة يختلف عن المفتاح الرئيسي بأنة يشمل على أكثر من صفة (حقل) .</a:t>
            </a:r>
            <a:br>
              <a:rPr lang="ar-SA" sz="2800" dirty="0" smtClean="0"/>
            </a:br>
            <a:r>
              <a:rPr lang="ar-SA" sz="2800" dirty="0" smtClean="0"/>
              <a:t>مثال على ذلك :</a:t>
            </a:r>
            <a:br>
              <a:rPr lang="ar-SA" sz="2800" dirty="0" smtClean="0"/>
            </a:br>
            <a:r>
              <a:rPr lang="ar-SA" sz="2800" b="1" dirty="0" smtClean="0">
                <a:effectLst>
                  <a:outerShdw blurRad="38100" dist="38100" dir="2700000" algn="tl">
                    <a:srgbClr val="000000">
                      <a:alpha val="43137"/>
                    </a:srgbClr>
                  </a:outerShdw>
                </a:effectLst>
              </a:rPr>
              <a:t>لوكان لدينا جدول فيه اسماء الطلاب وأسماء المواد التي يدرسونها اضافة الى علاماتهم كما في الجدول التالي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أنواع المفاتيح في قواعد البيانات</a:t>
            </a:r>
            <a:br>
              <a:rPr lang="ar-SA" b="1" dirty="0" smtClean="0"/>
            </a:br>
            <a:r>
              <a:rPr lang="ar-SA" b="1" dirty="0" smtClean="0"/>
              <a:t/>
            </a:r>
            <a:br>
              <a:rPr lang="ar-SA" b="1" dirty="0" smtClean="0"/>
            </a:br>
            <a:endParaRPr lang="ar-SA" dirty="0"/>
          </a:p>
        </p:txBody>
      </p:sp>
      <p:pic>
        <p:nvPicPr>
          <p:cNvPr id="4" name="Content Placeholder 3" descr="unnamed.gif"/>
          <p:cNvPicPr>
            <a:picLocks noGrp="1" noChangeAspect="1"/>
          </p:cNvPicPr>
          <p:nvPr>
            <p:ph idx="1"/>
          </p:nvPr>
        </p:nvPicPr>
        <p:blipFill>
          <a:blip r:embed="rId2"/>
          <a:stretch>
            <a:fillRect/>
          </a:stretch>
        </p:blipFill>
        <p:spPr>
          <a:xfrm>
            <a:off x="642910" y="1714488"/>
            <a:ext cx="8045698" cy="2334427"/>
          </a:xfrm>
        </p:spPr>
      </p:pic>
      <p:sp>
        <p:nvSpPr>
          <p:cNvPr id="5" name="Rectangle 4"/>
          <p:cNvSpPr/>
          <p:nvPr/>
        </p:nvSpPr>
        <p:spPr>
          <a:xfrm>
            <a:off x="642910" y="4500570"/>
            <a:ext cx="7929618" cy="1200329"/>
          </a:xfrm>
          <a:prstGeom prst="rect">
            <a:avLst/>
          </a:prstGeom>
        </p:spPr>
        <p:txBody>
          <a:bodyPr wrap="square">
            <a:spAutoFit/>
          </a:bodyPr>
          <a:lstStyle/>
          <a:p>
            <a:r>
              <a:rPr lang="ar-SA" b="1" dirty="0" smtClean="0"/>
              <a:t>فنلاحظ في مثالنا السابق ، أنة لايمكن اعتبار اسم الطالب واسم المادة أوالعلامة كمفتاح رئيسي يحدد السجل بشكل وحيد ومنفرد ، فيتم اللجوء في هذه الحالة الى اعتبار اسم الطالب مع اسم المادة مفتاح مركب ، على اعتبار أن اسم الطالب بقد يتكرر واسم المادة قد يتكرر ، ولكن اسم الطالب مع اسم المادة كمفتاح مركب لن يتكرر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أنواع المفاتيح في قواعد البيانات</a:t>
            </a:r>
            <a:br>
              <a:rPr lang="ar-SA" b="1" dirty="0" smtClean="0"/>
            </a:br>
            <a:r>
              <a:rPr lang="ar-SA" b="1" dirty="0" smtClean="0"/>
              <a:t/>
            </a:r>
            <a:br>
              <a:rPr lang="ar-SA" b="1" dirty="0" smtClean="0"/>
            </a:br>
            <a:endParaRPr lang="ar-SA"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ar-SA" b="1" dirty="0" smtClean="0"/>
              <a:t>المفتاح المرشح:</a:t>
            </a:r>
            <a:endParaRPr lang="ar-SA" dirty="0" smtClean="0"/>
          </a:p>
          <a:p>
            <a:r>
              <a:rPr lang="ar-SA" dirty="0" smtClean="0"/>
              <a:t>عند البدء بتصميم الجدول يتم ترشيح عدد من الحقول ( الصفات ) كي تصبح مفاتيح رئيسية ، وعند ادخال البيانات ، قد يتبين أن هذه المفاتيح يمكن أن تأخذ قيمة </a:t>
            </a:r>
            <a:r>
              <a:rPr lang="en-US" dirty="0" smtClean="0"/>
              <a:t>NULL ، </a:t>
            </a:r>
            <a:r>
              <a:rPr lang="ar-SA" dirty="0" smtClean="0"/>
              <a:t>فالمفتاح الذي يأخذ قيمة </a:t>
            </a:r>
            <a:r>
              <a:rPr lang="en-US" dirty="0" smtClean="0"/>
              <a:t>NULL </a:t>
            </a:r>
            <a:r>
              <a:rPr lang="ar-SA" dirty="0" smtClean="0"/>
              <a:t>يستثنى ، والمفاتيح التي لاتأخذ قيمة </a:t>
            </a:r>
            <a:r>
              <a:rPr lang="en-US" dirty="0" smtClean="0"/>
              <a:t>NULL </a:t>
            </a:r>
            <a:r>
              <a:rPr lang="ar-SA" dirty="0" smtClean="0"/>
              <a:t>ولاتكرر تبقى وتصبح مفاتيح أساسية ، بمعنى أخر : فأن المفتاح المرشح هو الصفة أو مجموعة الصفات التي يتم اختيارها وفحصها حتى يتقرر فيما بعد أنها ستبقى مفاتيح مرشحة أويتم اعتمادها كمفتاح رئيسي . </a:t>
            </a:r>
          </a:p>
          <a:p>
            <a:pPr>
              <a:buFont typeface="Wingdings" pitchFamily="2" charset="2"/>
              <a:buChar char="Ø"/>
            </a:pPr>
            <a:r>
              <a:rPr lang="ar-SA" b="1" dirty="0" smtClean="0"/>
              <a:t>المفتاح الاجنبي:</a:t>
            </a:r>
            <a:r>
              <a:rPr lang="ar-SA" dirty="0" smtClean="0"/>
              <a:t/>
            </a:r>
            <a:br>
              <a:rPr lang="ar-SA" dirty="0" smtClean="0"/>
            </a:br>
            <a:r>
              <a:rPr lang="ar-SA" dirty="0" smtClean="0"/>
              <a:t>وهو عبارة عن حقل ( صفة ) أو اكثر يستخدم للربط بين جدولين ، وسمي المفتاح الاجنبي بهذا الاسم لانة ليس من الحقول الموجودة أصلاً في الجدول ، أي انه عبارة عن حقل أو اكثر تضاف الى جدول لربطة مع جدول اخر .</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أنواع المفاتيح في قواعد البيانات</a:t>
            </a:r>
            <a:br>
              <a:rPr lang="ar-SA" b="1" dirty="0" smtClean="0"/>
            </a:br>
            <a:r>
              <a:rPr lang="ar-SA" b="1" dirty="0" smtClean="0"/>
              <a:t/>
            </a:r>
            <a:br>
              <a:rPr lang="ar-SA" b="1" dirty="0" smtClean="0"/>
            </a:br>
            <a:endParaRPr lang="ar-SA" dirty="0"/>
          </a:p>
        </p:txBody>
      </p:sp>
      <p:sp>
        <p:nvSpPr>
          <p:cNvPr id="3" name="Content Placeholder 2"/>
          <p:cNvSpPr>
            <a:spLocks noGrp="1"/>
          </p:cNvSpPr>
          <p:nvPr>
            <p:ph idx="1"/>
          </p:nvPr>
        </p:nvSpPr>
        <p:spPr>
          <a:xfrm>
            <a:off x="500034" y="1071546"/>
            <a:ext cx="8229600" cy="471478"/>
          </a:xfrm>
        </p:spPr>
        <p:txBody>
          <a:bodyPr>
            <a:normAutofit fontScale="25000" lnSpcReduction="20000"/>
          </a:bodyPr>
          <a:lstStyle/>
          <a:p>
            <a:r>
              <a:rPr lang="ar-SA" sz="8000" b="1" dirty="0" smtClean="0"/>
              <a:t>وكمثال على استخدام المفتاح الاجنبي ، لتفترض أن لدينا الجدولين التاليين :-</a:t>
            </a:r>
            <a:br>
              <a:rPr lang="ar-SA" sz="8000" b="1" dirty="0" smtClean="0"/>
            </a:br>
            <a:endParaRPr lang="ar-SA" sz="8000"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sz="6200" b="1" dirty="0" smtClean="0"/>
          </a:p>
          <a:p>
            <a:pPr>
              <a:buFont typeface="Wingdings" pitchFamily="2" charset="2"/>
              <a:buChar char="§"/>
            </a:pPr>
            <a:r>
              <a:rPr lang="ar-SA" sz="9600" dirty="0" smtClean="0"/>
              <a:t>نلاحظ من المثال السابق أن رقم التصنيف في جدول التصنيفات عبارة عن مفتاح رئيسي ، أما رقم التصنيف في جدول المنتجات فهو مفتاح أجنبي ، تمت اضافتة لربط بين جدولين ، ولتحديد التصنيف الذي يتبع له المنتج .</a:t>
            </a:r>
          </a:p>
          <a:p>
            <a:pPr>
              <a:buFont typeface="Wingdings" pitchFamily="2" charset="2"/>
              <a:buChar char="§"/>
            </a:pPr>
            <a:r>
              <a:rPr lang="ar-SA" sz="9600" dirty="0" smtClean="0"/>
              <a:t>ويستخدم المفتاح الاجنبي كمؤشر مقابل للمفتاح الرئيسي ، بمعنى اخر فان المفتاح الاجنبي هو عبارةعن حقل ( صفة ) أو أكثر تضاف لجدول لربطة مع جدول أخر ، مع الالتزام بوجود مفتاح رئيسي مقابل مع ملاحظة :- أن المفتاح الاجنبي يجب أن يكون من نفس نوع بيانات المفتاح الرئيسي .</a:t>
            </a:r>
          </a:p>
          <a:p>
            <a:pPr>
              <a:buFont typeface="Wingdings" pitchFamily="2" charset="2"/>
              <a:buChar char="§"/>
            </a:pPr>
            <a:r>
              <a:rPr lang="ar-SA" sz="9600" dirty="0" smtClean="0"/>
              <a:t>فلو كان المفتاح الرئيسي من النوع رقم مثلاً ، يجب أن يكون المفتاح الاجنبي من النوع رقم ، لذلك يعتبر الاجنبي مؤشر للرئيسي . </a:t>
            </a:r>
            <a:br>
              <a:rPr lang="ar-SA" sz="9600" dirty="0" smtClean="0"/>
            </a:br>
            <a:endParaRPr lang="ar-SA" sz="9600" dirty="0" smtClean="0"/>
          </a:p>
          <a:p>
            <a:endParaRPr lang="ar-SA" sz="6200" b="1" dirty="0" smtClean="0"/>
          </a:p>
          <a:p>
            <a:endParaRPr lang="ar-SA" sz="6200" b="1" dirty="0" smtClean="0"/>
          </a:p>
          <a:p>
            <a:endParaRPr lang="ar-SA" sz="6200" b="1" dirty="0" smtClean="0"/>
          </a:p>
          <a:p>
            <a:endParaRPr lang="ar-SA" dirty="0"/>
          </a:p>
        </p:txBody>
      </p:sp>
      <p:pic>
        <p:nvPicPr>
          <p:cNvPr id="6" name="Picture 5" descr="6756756756.gif"/>
          <p:cNvPicPr>
            <a:picLocks noChangeAspect="1"/>
          </p:cNvPicPr>
          <p:nvPr/>
        </p:nvPicPr>
        <p:blipFill>
          <a:blip r:embed="rId2"/>
          <a:stretch>
            <a:fillRect/>
          </a:stretch>
        </p:blipFill>
        <p:spPr>
          <a:xfrm>
            <a:off x="928662" y="1785926"/>
            <a:ext cx="7734336" cy="17145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r>
            <a:br>
              <a:rPr lang="ar-SA" b="1" dirty="0" smtClean="0"/>
            </a:br>
            <a:r>
              <a:rPr lang="ar-SA" b="1" dirty="0" smtClean="0"/>
              <a:t>أهمية المفتاح الاجنبي</a:t>
            </a:r>
            <a:br>
              <a:rPr lang="ar-SA" b="1" dirty="0" smtClean="0"/>
            </a:br>
            <a:endParaRPr lang="ar-SA" dirty="0"/>
          </a:p>
        </p:txBody>
      </p:sp>
      <p:sp>
        <p:nvSpPr>
          <p:cNvPr id="3" name="Content Placeholder 2"/>
          <p:cNvSpPr>
            <a:spLocks noGrp="1"/>
          </p:cNvSpPr>
          <p:nvPr>
            <p:ph idx="1"/>
          </p:nvPr>
        </p:nvSpPr>
        <p:spPr/>
        <p:txBody>
          <a:bodyPr/>
          <a:lstStyle/>
          <a:p>
            <a:r>
              <a:rPr lang="ar-SA" sz="2800" dirty="0" smtClean="0"/>
              <a:t>الربط بين جدولين.</a:t>
            </a:r>
          </a:p>
          <a:p>
            <a:r>
              <a:rPr lang="ar-SA" sz="2800" dirty="0" smtClean="0"/>
              <a:t>الحصول على المعلومات بسرعة من جدول اخر.</a:t>
            </a:r>
          </a:p>
          <a:p>
            <a:pPr>
              <a:buNone/>
            </a:pPr>
            <a:r>
              <a:rPr lang="ar-SA" dirty="0" smtClean="0"/>
              <a:t/>
            </a:r>
            <a:br>
              <a:rPr lang="ar-SA" dirty="0" smtClean="0"/>
            </a:br>
            <a:endParaRPr lang="ar-SA" dirty="0" smtClean="0"/>
          </a:p>
          <a:p>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696</Words>
  <Application>Microsoft Office PowerPoint</Application>
  <PresentationFormat>On-screen Show (4:3)</PresentationFormat>
  <Paragraphs>125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المحتويات</vt:lpstr>
      <vt:lpstr>  قواعد البيانات العلائقية Relational Database  </vt:lpstr>
      <vt:lpstr> خواص الجدوال في قواعد البيانات العلائقيه </vt:lpstr>
      <vt:lpstr> أنواع المفاتيح في قواعد البيانات  </vt:lpstr>
      <vt:lpstr> أنواع المفاتيح في قواعد البيانات  </vt:lpstr>
      <vt:lpstr> أنواع المفاتيح في قواعد البيانات  </vt:lpstr>
      <vt:lpstr> أنواع المفاتيح في قواعد البيانات  </vt:lpstr>
      <vt:lpstr> أهمية المفتاح الاجنبي </vt:lpstr>
      <vt:lpstr>ER Model الكيانات والعلاقات</vt:lpstr>
      <vt:lpstr>الكيانات والعلاقات</vt:lpstr>
      <vt:lpstr> الصفات Attributes  </vt:lpstr>
      <vt:lpstr>Types of Attributes </vt:lpstr>
      <vt:lpstr>Types of Attributes </vt:lpstr>
      <vt:lpstr>Types of Attributes </vt:lpstr>
      <vt:lpstr>Types of Attributes </vt:lpstr>
      <vt:lpstr>Types of Attributes </vt:lpstr>
      <vt:lpstr>  Relationship </vt:lpstr>
      <vt:lpstr>المشاركة في العلاقات</vt:lpstr>
      <vt:lpstr> العلاقات بين البيانات Mapping Cardinalities </vt:lpstr>
      <vt:lpstr>Slide 21</vt:lpstr>
      <vt:lpstr>Slide 22</vt:lpstr>
      <vt:lpstr>Slide 23</vt:lpstr>
      <vt:lpstr>ملاحظات حول تصميم قاعدة البيانات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almadhuon</dc:creator>
  <cp:lastModifiedBy>ahmad almadhuon</cp:lastModifiedBy>
  <cp:revision>39</cp:revision>
  <dcterms:created xsi:type="dcterms:W3CDTF">2016-10-03T07:28:07Z</dcterms:created>
  <dcterms:modified xsi:type="dcterms:W3CDTF">2016-10-04T19:51:13Z</dcterms:modified>
</cp:coreProperties>
</file>