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7" r:id="rId4"/>
    <p:sldId id="260" r:id="rId5"/>
    <p:sldId id="261" r:id="rId6"/>
    <p:sldId id="280" r:id="rId7"/>
    <p:sldId id="264" r:id="rId8"/>
    <p:sldId id="263" r:id="rId9"/>
    <p:sldId id="262" r:id="rId10"/>
    <p:sldId id="265" r:id="rId11"/>
    <p:sldId id="266" r:id="rId12"/>
    <p:sldId id="270" r:id="rId13"/>
    <p:sldId id="272" r:id="rId14"/>
    <p:sldId id="271" r:id="rId15"/>
    <p:sldId id="274" r:id="rId16"/>
    <p:sldId id="281" r:id="rId17"/>
    <p:sldId id="282" r:id="rId18"/>
    <p:sldId id="273" r:id="rId19"/>
    <p:sldId id="278" r:id="rId20"/>
    <p:sldId id="27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42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6148F9-10C2-43DF-8972-323F107A0557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  <p:grpSp>
        <p:nvGrpSpPr>
          <p:cNvPr id="182279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182280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281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2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46805-AC71-4B23-8036-14E746F46A0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24F2-8939-4278-863E-84DF8D790F4E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9C0E0-6669-4888-A462-FD35ED66B9DE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91FB3-E00A-4269-8FA8-A1E0F5CCBB91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EFE7-00EE-4CC9-80AF-A87EC0599817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8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C69D-8602-4959-A58E-CD4ABC0DC6AD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3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DD96E-061D-4097-B9CE-7550E7334647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C439-8274-42CE-A2E8-F25B1E13353B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6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91C5-9CE5-4BA2-9EF9-9D247783088F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0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D6333-7C5E-4B20-8D04-D16318F248F1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81251" name="Picture 3" descr="Expbann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252" name="Rectangle 4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D71DAB-1784-4D95-8815-D509A98F0A56}" type="slidenum">
              <a:rPr lang="ru-RU" smtClean="0">
                <a:solidFill>
                  <a:srgbClr val="80808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su/aforizmy-i-citaty-petra-kapicy" TargetMode="External"/><Relationship Id="rId7" Type="http://schemas.openxmlformats.org/officeDocument/2006/relationships/slide" Target="slide19.xml"/><Relationship Id="rId2" Type="http://schemas.openxmlformats.org/officeDocument/2006/relationships/hyperlink" Target="http://tsitaty.com/&#1072;&#1074;&#1090;&#1086;&#1088;/&#1072;&#1085;&#1088;&#1080;-&#1087;&#1091;&#1072;&#1085;&#1082;&#1072;&#1088;&#1077;/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we.ru/sostavlenie-sinkvejna-s-primerami/" TargetMode="External"/><Relationship Id="rId5" Type="http://schemas.openxmlformats.org/officeDocument/2006/relationships/hyperlink" Target="http://www.studfiles.ru/preview/3897980/" TargetMode="External"/><Relationship Id="rId4" Type="http://schemas.openxmlformats.org/officeDocument/2006/relationships/hyperlink" Target="http://dic.academic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6749752" cy="3518520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Гармонические  электромагнитные колебания  в колебательном контуре. Формула Томсона.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физики в 11 классе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(базовый уровень)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6400800" cy="1224136"/>
          </a:xfrm>
        </p:spPr>
        <p:txBody>
          <a:bodyPr/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Мальцева Елена Геннадьевна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/>
              <a:t>учитель физики МКОУ «Залининская средняя общеобразовательная школа»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/>
              <a:t> Октябрьского района Курской области</a:t>
            </a:r>
            <a:endParaRPr lang="ru-RU" sz="20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5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72200" cy="2592288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ознакомьтесь                  с пунктом учебника                   «Уравнение, описывающее процессы в колебательном контуре» на странице 80, составьте конспект прочитанного и мысленно ответьте на вопросы для самоконтроля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2924944"/>
            <a:ext cx="7772400" cy="3086472"/>
          </a:xfrm>
        </p:spPr>
        <p:txBody>
          <a:bodyPr/>
          <a:lstStyle/>
          <a:p>
            <a:r>
              <a:rPr lang="ru-RU" sz="2400" dirty="0" smtClean="0"/>
              <a:t>Вопросы самоконтроля: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/>
              <a:t>Какой закон используют для получения уравнения, описывающего процессы в колебательном контуре?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/>
              <a:t>Почему производная полной энергии по времени равна нулю?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/>
              <a:t>Н что указывает знак «минус» в образовавшемся уравнении?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/>
              <a:t>Как вычислить производную  по времени от сложной функции?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/>
              <a:t>Дайте определение мгновенного значения силы тока.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smtClean="0"/>
              <a:t>Почему электромагнитные колебания в контуре можем считать гармоническими?</a:t>
            </a:r>
            <a:endParaRPr lang="ru-RU" sz="18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http://img.youtube.com/vi/i9Pm3Knu4_s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1321"/>
            <a:ext cx="2016224" cy="17835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743744"/>
          </a:xfrm>
        </p:spPr>
        <p:txBody>
          <a:bodyPr/>
          <a:lstStyle/>
          <a:p>
            <a:r>
              <a:rPr lang="ru-RU" dirty="0" smtClean="0"/>
              <a:t>Проверьте записи конспекта!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124744"/>
                <a:ext cx="7772400" cy="474265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400" dirty="0" smtClean="0"/>
                  <a:t>Закон сохранения энергии: </a:t>
                </a:r>
                <a:r>
                  <a:rPr lang="en-US" sz="2400" dirty="0" smtClean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ru-RU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400" b="0" dirty="0" smtClean="0"/>
              </a:p>
              <a:p>
                <a:pPr marL="0" indent="0" algn="ctr">
                  <a:buNone/>
                </a:pPr>
                <a:r>
                  <a:rPr lang="ru-RU" sz="2400" dirty="0" smtClean="0"/>
                  <a:t>При </a:t>
                </a:r>
                <a:r>
                  <a:rPr lang="en-US" sz="2400" dirty="0" smtClean="0"/>
                  <a:t>R=0 </a:t>
                </a:r>
                <a:r>
                  <a:rPr lang="ru-RU" sz="2400" dirty="0" smtClean="0"/>
                  <a:t> 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𝐿𝑖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= 0</a:t>
                </a:r>
                <a:r>
                  <a:rPr lang="ru-RU" sz="2400" dirty="0" smtClean="0"/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𝐿𝑖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 smtClean="0"/>
                  <a:t> =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40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· 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𝒾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·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𝒾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400" dirty="0" smtClean="0"/>
                  <a:t> ·2</a:t>
                </a:r>
                <a:r>
                  <a:rPr lang="en-US" sz="2400" i="1" dirty="0" smtClean="0"/>
                  <a:t>q</a:t>
                </a:r>
                <a:r>
                  <a:rPr lang="en-US" sz="2400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400" b="0" dirty="0" smtClean="0"/>
              </a:p>
              <a:p>
                <a:pPr marL="0" indent="0" algn="ctr">
                  <a:buNone/>
                </a:pPr>
                <a:r>
                  <a:rPr lang="ru-RU" sz="2400" dirty="0" smtClean="0"/>
                  <a:t>Мгновенное значение силы тока: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𝒾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400" dirty="0" smtClean="0"/>
              </a:p>
              <a:p>
                <a:pPr marL="0" indent="0" algn="ctr">
                  <a:buNone/>
                </a:pPr>
                <a:r>
                  <a:rPr lang="ru-RU" sz="2400" dirty="0" smtClean="0"/>
                  <a:t>Поэтому </a:t>
                </a:r>
                <a:r>
                  <a:rPr lang="en-US" sz="2400" dirty="0" smtClean="0"/>
                  <a:t>L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𝒾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𝒾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𝒾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ru-RU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400" dirty="0" smtClean="0"/>
              </a:p>
              <a:p>
                <a:pPr marL="0" indent="0" algn="ctr">
                  <a:buNone/>
                </a:pPr>
                <a:r>
                  <a:rPr lang="ru-RU" sz="2400" dirty="0" smtClean="0"/>
                  <a:t>Основное уравнение, описывающее свободные гармонические электромагнитные колебания в контуре:</a:t>
                </a:r>
              </a:p>
              <a:p>
                <a:pPr marL="0" indent="0" algn="ctr">
                  <a:buNone/>
                </a:pPr>
                <a:r>
                  <a:rPr lang="en-US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′′</m:t>
                    </m:r>
                  </m:oMath>
                </a14:m>
                <a:r>
                  <a:rPr lang="en-US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𝑳𝑪</m:t>
                        </m:r>
                      </m:den>
                    </m:f>
                  </m:oMath>
                </a14:m>
                <a:r>
                  <a:rPr lang="en-US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q</a:t>
                </a:r>
                <a:r>
                  <a:rPr lang="ru-RU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124744"/>
                <a:ext cx="7772400" cy="4742656"/>
              </a:xfrm>
              <a:blipFill rotWithShape="1">
                <a:blip r:embed="rId2"/>
                <a:stretch>
                  <a:fillRect b="-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1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651576" cy="2376264"/>
          </a:xfrm>
        </p:spPr>
        <p:txBody>
          <a:bodyPr/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электромагнитных колебаний в колебательном контуре      с помощью осциллографа.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video_019.swf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24,5 МБ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"/>
          <a:stretch/>
        </p:blipFill>
        <p:spPr bwMode="auto">
          <a:xfrm>
            <a:off x="1043608" y="2060848"/>
            <a:ext cx="4124670" cy="417646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http://univertv.ru/resize.php?img=/files/pages/page_11200/F2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844315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895872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уравнения свободных электромагнитных колебаний в контуре приводит к следующим выражениям</a:t>
            </a:r>
            <a:r>
              <a:rPr lang="ru-RU" sz="2800" dirty="0" smtClean="0"/>
              <a:t>: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2132856"/>
                <a:ext cx="4104456" cy="4176464"/>
              </a:xfrm>
            </p:spPr>
            <p:txBody>
              <a:bodyPr/>
              <a:lstStyle/>
              <a:p>
                <a:pPr lvl="0"/>
                <a:r>
                  <a:rPr lang="ru-RU" sz="2400" dirty="0" smtClean="0"/>
                  <a:t>заряд конденсатора </a:t>
                </a:r>
              </a:p>
              <a:p>
                <a:pPr marL="0" lvl="0" indent="0">
                  <a:buNone/>
                </a:pPr>
                <a:r>
                  <a:rPr lang="ru-RU" sz="2400" dirty="0"/>
                  <a:t>	</a:t>
                </a:r>
                <a:r>
                  <a:rPr lang="ru-RU" sz="2400" dirty="0" smtClean="0"/>
                  <a:t> </a:t>
                </a:r>
                <a:r>
                  <a:rPr lang="en-US" sz="2400" i="1" dirty="0" smtClean="0"/>
                  <a:t>q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t</a:t>
                </a:r>
                <a:r>
                  <a:rPr lang="ru-RU" sz="2400" dirty="0" smtClean="0"/>
                  <a:t>;</a:t>
                </a:r>
                <a:endParaRPr lang="en-US" sz="2400" dirty="0"/>
              </a:p>
              <a:p>
                <a:pPr lvl="0"/>
                <a:r>
                  <a:rPr lang="ru-RU" sz="2400" dirty="0" smtClean="0"/>
                  <a:t> сила тока 	</a:t>
                </a:r>
              </a:p>
              <a:p>
                <a:pPr marL="0" lvl="0" indent="0">
                  <a:buNone/>
                </a:pPr>
                <a:r>
                  <a:rPr lang="ru-RU" sz="240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𝒾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)</a:t>
                </a:r>
                <a:r>
                  <a:rPr lang="ru-RU" sz="2400" dirty="0" smtClean="0"/>
                  <a:t>;</a:t>
                </a:r>
              </a:p>
              <a:p>
                <a:r>
                  <a:rPr lang="ru-RU" sz="2400" dirty="0" smtClean="0"/>
                  <a:t>циклическая частота  </a:t>
                </a:r>
              </a:p>
              <a:p>
                <a:pPr marL="0" indent="0">
                  <a:buNone/>
                </a:pPr>
                <a:r>
                  <a:rPr lang="ru-RU" sz="2400" dirty="0"/>
                  <a:t>	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 smtClean="0"/>
                  <a:t> = </a:t>
                </a:r>
                <a:r>
                  <a:rPr lang="en-US" sz="2400" dirty="0"/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𝜋𝜈</m:t>
                    </m:r>
                  </m:oMath>
                </a14:m>
                <a:r>
                  <a:rPr lang="ru-RU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/>
              </a:p>
              <a:p>
                <a:pPr lvl="0"/>
                <a:r>
                  <a:rPr lang="ru-RU" sz="2400" dirty="0" smtClean="0"/>
                  <a:t>Формула Томсона</a:t>
                </a:r>
              </a:p>
              <a:p>
                <a:pPr marL="0" lvl="0" indent="0">
                  <a:buNone/>
                </a:pPr>
                <a:r>
                  <a:rPr lang="ru-RU" sz="2400" dirty="0"/>
                  <a:t>	</a:t>
                </a:r>
                <a:r>
                  <a:rPr lang="ru-RU" sz="2400" dirty="0" smtClean="0"/>
                  <a:t> 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ru-RU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dirty="0" smtClean="0"/>
                  <a:t> = 2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𝐿𝐶</m:t>
                        </m:r>
                      </m:e>
                    </m:rad>
                  </m:oMath>
                </a14:m>
                <a:r>
                  <a:rPr lang="ru-RU" sz="2400" dirty="0" smtClean="0"/>
                  <a:t>.</a:t>
                </a:r>
                <a:endParaRPr lang="en-US" sz="24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2132856"/>
                <a:ext cx="4104456" cy="4176464"/>
              </a:xfrm>
              <a:blipFill rotWithShape="1">
                <a:blip r:embed="rId2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://mpf-pro.narod.ru/law/pic2/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520280" cy="189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gago.ru/imgs/elektromagnetizm-peremennij-tok-kolebatelenij-kontur-elekt/961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9"/>
          <a:stretch/>
        </p:blipFill>
        <p:spPr bwMode="auto">
          <a:xfrm>
            <a:off x="5004048" y="4149080"/>
            <a:ext cx="3546565" cy="20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959768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Томсон Уильям (1824—1907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/>
              <a:t>лорд Кельвин (1892 г.), английский </a:t>
            </a:r>
            <a:r>
              <a:rPr lang="ru-RU" sz="2800" dirty="0" smtClean="0"/>
              <a:t>физик.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1960" y="1556792"/>
            <a:ext cx="468052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        </a:t>
            </a:r>
            <a:r>
              <a:rPr lang="ru-RU" sz="1600" dirty="0" smtClean="0"/>
              <a:t>Родился </a:t>
            </a:r>
            <a:r>
              <a:rPr lang="ru-RU" sz="1600" dirty="0"/>
              <a:t>26 июня 1824 г. в Белфасте (Ирландия) в семье известного математика. Окончив колледж в Глазго (Шотландия), поступил в Кембриджский университет, по окончании которого отправился в Париж для стажировки в лаборатории французского физика-экспериментатора А. </a:t>
            </a:r>
            <a:r>
              <a:rPr lang="ru-RU" sz="1600" dirty="0" err="1"/>
              <a:t>Реньо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     В </a:t>
            </a:r>
            <a:r>
              <a:rPr lang="ru-RU" sz="1600" dirty="0"/>
              <a:t>1846 г. Томсон занял кафедру естествознания в Университете Глазго. Он заведовал кафедрой физики в течение 53 лет, в последние годы жизни занимал пост президента университета. В круг интересов учёного входили термодинамика, гидродинамика, электромагнетизм, теория упругости, теплота, математика, </a:t>
            </a:r>
            <a:r>
              <a:rPr lang="ru-RU" sz="1600" dirty="0" smtClean="0"/>
              <a:t>техника.</a:t>
            </a:r>
          </a:p>
          <a:p>
            <a:pPr marL="0" indent="0">
              <a:buNone/>
            </a:pPr>
            <a:r>
              <a:rPr lang="ru-RU" sz="1600" dirty="0"/>
              <a:t>      </a:t>
            </a:r>
            <a:r>
              <a:rPr lang="ru-RU" sz="1600" dirty="0" smtClean="0"/>
              <a:t>Он </a:t>
            </a:r>
            <a:r>
              <a:rPr lang="ru-RU" sz="1600" dirty="0"/>
              <a:t>заложил основы теории электромагнитных колебаний и в 1853 г. вывел зависимость периода собственных колебаний контура от его ёмкости и индуктивности (формула Томсона).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 descr="https://upload.wikimedia.org/wikipedia/commons/5/55/Portrait_of_William_Thomson%2C_Baron_Kel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880320" cy="4477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03784"/>
          </a:xfrm>
        </p:spPr>
        <p:txBody>
          <a:bodyPr/>
          <a:lstStyle/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Конечно, надо уметь преодолевать трудности, но надо уметь и не воздвигать их перед собой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П.Л.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Капица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795592" cy="4824536"/>
          </a:xfrm>
        </p:spPr>
        <p:txBody>
          <a:bodyPr/>
          <a:lstStyle/>
          <a:p>
            <a:r>
              <a:rPr lang="ru-RU" sz="1800" dirty="0" smtClean="0"/>
              <a:t>По графику изображенному на рисунке, определите амплитуду величины, период и частоту, напишите уравнение гармонических колебаний величины.</a:t>
            </a:r>
          </a:p>
          <a:p>
            <a:pPr marL="0" indent="0">
              <a:buNone/>
            </a:pPr>
            <a:r>
              <a:rPr lang="ru-RU" sz="1800" dirty="0" smtClean="0"/>
              <a:t>     А.                                      В.                                        С.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      </a:t>
            </a:r>
          </a:p>
          <a:p>
            <a:r>
              <a:rPr lang="ru-RU" sz="1800" dirty="0" smtClean="0"/>
              <a:t> Как изменится частота собственных электромагнитных колебаний в контуре, если ключ К перевести из одного положения в другое (см. рис.)</a:t>
            </a:r>
          </a:p>
          <a:p>
            <a:pPr marL="0" indent="0">
              <a:buNone/>
            </a:pPr>
            <a:r>
              <a:rPr lang="ru-RU" sz="1800" dirty="0" smtClean="0"/>
              <a:t>         А.                                       В.                                      С.</a:t>
            </a:r>
          </a:p>
          <a:p>
            <a:endParaRPr lang="ru-RU" sz="20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8"/>
          <a:stretch/>
        </p:blipFill>
        <p:spPr bwMode="auto">
          <a:xfrm>
            <a:off x="6588224" y="2420888"/>
            <a:ext cx="1964138" cy="168851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5" r="31829"/>
          <a:stretch/>
        </p:blipFill>
        <p:spPr bwMode="auto">
          <a:xfrm>
            <a:off x="4067944" y="2420888"/>
            <a:ext cx="2081719" cy="168851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467"/>
          <a:stretch/>
        </p:blipFill>
        <p:spPr bwMode="auto">
          <a:xfrm>
            <a:off x="1691680" y="2420888"/>
            <a:ext cx="1967819" cy="168851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2"/>
            <a:ext cx="1620748" cy="149398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1512169" cy="151216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1584176" cy="151216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0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815752"/>
          </a:xfrm>
        </p:spPr>
        <p:txBody>
          <a:bodyPr/>
          <a:lstStyle/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символов для неясных мыслей.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Пуанкаре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77072"/>
            <a:ext cx="7435552" cy="1944216"/>
          </a:xfrm>
        </p:spPr>
        <p:txBody>
          <a:bodyPr/>
          <a:lstStyle/>
          <a:p>
            <a:r>
              <a:rPr lang="ru-RU" sz="2000" dirty="0"/>
              <a:t>Емкость конденсатора колебательного контура 0,4 мкФ, частота собственных колебаний 50 кГц, амплитуда колебаний заряда 8 </a:t>
            </a:r>
            <a:r>
              <a:rPr lang="ru-RU" sz="2000" dirty="0" err="1"/>
              <a:t>мкКл</a:t>
            </a:r>
            <a:r>
              <a:rPr lang="ru-RU" sz="2000" dirty="0"/>
              <a:t>. Написать уравнения q = q(t), </a:t>
            </a:r>
            <a:r>
              <a:rPr lang="ru-RU" sz="2000" dirty="0" smtClean="0"/>
              <a:t>u </a:t>
            </a:r>
            <a:r>
              <a:rPr lang="ru-RU" sz="2000" dirty="0"/>
              <a:t>= u(t), i = i(t). Найти амплитуду колебаний напряжения, амплитуду колебаний силы тока и индуктивность катушки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724128" y="1412776"/>
            <a:ext cx="30243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dirty="0"/>
              <a:t>Амплитуда колебаний напряжения в контуре 100 В, частота колебаний 5 МГц. Через какое время напряжение впервые будет 71 В?</a:t>
            </a:r>
          </a:p>
        </p:txBody>
      </p:sp>
      <p:pic>
        <p:nvPicPr>
          <p:cNvPr id="2050" name="Picture 2" descr="http://vrtp.ru/uploads/post-24-1274417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64500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671736"/>
          </a:xfrm>
        </p:spPr>
        <p:txBody>
          <a:bodyPr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Напишите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теме урока.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24744"/>
            <a:ext cx="7772400" cy="2880320"/>
          </a:xfrm>
        </p:spPr>
        <p:txBody>
          <a:bodyPr/>
          <a:lstStyle/>
          <a:p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1800" dirty="0"/>
              <a:t> (от фр. </a:t>
            </a:r>
            <a:r>
              <a:rPr lang="ru-RU" sz="1800" dirty="0" err="1"/>
              <a:t>cinquains</a:t>
            </a:r>
            <a:r>
              <a:rPr lang="ru-RU" sz="1800" dirty="0"/>
              <a:t>, англ. </a:t>
            </a:r>
            <a:r>
              <a:rPr lang="ru-RU" sz="1800" dirty="0" err="1"/>
              <a:t>cinquain</a:t>
            </a:r>
            <a:r>
              <a:rPr lang="ru-RU" sz="1800" dirty="0"/>
              <a:t>) — это творческая работа, которая имеет короткую форму стихотворения, состоящего из пяти нерифмованных </a:t>
            </a:r>
            <a:r>
              <a:rPr lang="ru-RU" sz="1800" dirty="0" smtClean="0"/>
              <a:t>строк,  </a:t>
            </a:r>
            <a:r>
              <a:rPr lang="ru-RU" sz="1800" dirty="0"/>
              <a:t>написанное по следующим правилам:</a:t>
            </a:r>
          </a:p>
          <a:p>
            <a:pPr marL="0" indent="0">
              <a:buNone/>
            </a:pPr>
            <a:r>
              <a:rPr lang="ru-RU" sz="1800" dirty="0" smtClean="0"/>
              <a:t>1 </a:t>
            </a:r>
            <a:r>
              <a:rPr lang="ru-RU" sz="1800" dirty="0"/>
              <a:t>строка – одно существительное, выражающее главную тему </a:t>
            </a:r>
            <a:r>
              <a:rPr lang="ru-RU" sz="1800" dirty="0" err="1"/>
              <a:t>cинквейна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2 </a:t>
            </a:r>
            <a:r>
              <a:rPr lang="ru-RU" sz="1800" dirty="0"/>
              <a:t>строка – два прилагательных, выражающих главную мысль.</a:t>
            </a:r>
          </a:p>
          <a:p>
            <a:pPr marL="0" indent="0">
              <a:buNone/>
            </a:pPr>
            <a:r>
              <a:rPr lang="ru-RU" sz="1800" dirty="0" smtClean="0"/>
              <a:t>3 </a:t>
            </a:r>
            <a:r>
              <a:rPr lang="ru-RU" sz="1800" dirty="0"/>
              <a:t>строка – три глагола, описывающие действия в рамках темы.</a:t>
            </a:r>
          </a:p>
          <a:p>
            <a:pPr marL="0" indent="0">
              <a:buNone/>
            </a:pPr>
            <a:r>
              <a:rPr lang="ru-RU" sz="1800" dirty="0" smtClean="0"/>
              <a:t>4 </a:t>
            </a:r>
            <a:r>
              <a:rPr lang="ru-RU" sz="1800" dirty="0"/>
              <a:t>строка – фраза, несущая определенный смысл.</a:t>
            </a:r>
          </a:p>
          <a:p>
            <a:pPr marL="0" indent="0">
              <a:buNone/>
            </a:pPr>
            <a:r>
              <a:rPr lang="ru-RU" sz="1800" dirty="0" smtClean="0"/>
              <a:t>5 </a:t>
            </a:r>
            <a:r>
              <a:rPr lang="ru-RU" sz="1800" dirty="0"/>
              <a:t>строка – заключение в форме существительного (ассоциация с первым словом).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427984" y="4149080"/>
            <a:ext cx="43160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sz="1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синквейна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тему жизни</a:t>
            </a:r>
            <a:r>
              <a:rPr lang="ru-RU" sz="1800" dirty="0"/>
              <a:t>:</a:t>
            </a:r>
          </a:p>
          <a:p>
            <a:pPr marL="0" indent="0" algn="r">
              <a:buNone/>
            </a:pPr>
            <a:r>
              <a:rPr lang="ru-RU" sz="1800" dirty="0" smtClean="0"/>
              <a:t>Жизнь</a:t>
            </a:r>
            <a:r>
              <a:rPr lang="ru-RU" sz="1800" dirty="0"/>
              <a:t>.</a:t>
            </a:r>
          </a:p>
          <a:p>
            <a:pPr marL="0" indent="0" algn="r">
              <a:buNone/>
            </a:pPr>
            <a:r>
              <a:rPr lang="ru-RU" sz="1800" dirty="0" smtClean="0"/>
              <a:t>Активная</a:t>
            </a:r>
            <a:r>
              <a:rPr lang="ru-RU" sz="1800" dirty="0"/>
              <a:t>, бурная.</a:t>
            </a:r>
          </a:p>
          <a:p>
            <a:pPr marL="0" indent="0" algn="r">
              <a:buNone/>
            </a:pPr>
            <a:r>
              <a:rPr lang="ru-RU" sz="1800" dirty="0" smtClean="0"/>
              <a:t>Воспитывает</a:t>
            </a:r>
            <a:r>
              <a:rPr lang="ru-RU" sz="1800" dirty="0"/>
              <a:t>, развивает, учит.</a:t>
            </a:r>
          </a:p>
          <a:p>
            <a:pPr marL="0" indent="0" algn="r">
              <a:buNone/>
            </a:pPr>
            <a:r>
              <a:rPr lang="ru-RU" sz="1800" dirty="0" smtClean="0"/>
              <a:t>Дает </a:t>
            </a:r>
            <a:r>
              <a:rPr lang="ru-RU" sz="1800" dirty="0"/>
              <a:t>возможность реализовать себя.</a:t>
            </a:r>
          </a:p>
          <a:p>
            <a:pPr marL="0" indent="0" algn="r">
              <a:buNone/>
            </a:pPr>
            <a:r>
              <a:rPr lang="ru-RU" sz="1800" dirty="0" smtClean="0"/>
              <a:t>Искусство</a:t>
            </a:r>
            <a:r>
              <a:rPr lang="ru-RU" sz="1800" dirty="0"/>
              <a:t>.</a:t>
            </a: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http://de-06check.info/photo/572b6f0b5bd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1468755" cy="23145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733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772400" cy="3168352"/>
          </a:xfrm>
        </p:spPr>
        <p:txBody>
          <a:bodyPr/>
          <a:lstStyle/>
          <a:p>
            <a:r>
              <a:rPr lang="ru-RU" dirty="0" smtClean="0"/>
              <a:t>Базовое: §19 вопросы для самоконтроля после параграфа </a:t>
            </a:r>
            <a:r>
              <a:rPr lang="ru-RU" sz="2400" dirty="0" smtClean="0"/>
              <a:t>(учебник Г.Я. Мякишев,        Б.Б. </a:t>
            </a:r>
            <a:r>
              <a:rPr lang="ru-RU" sz="2400" dirty="0" err="1" smtClean="0"/>
              <a:t>Буховцев</a:t>
            </a:r>
            <a:r>
              <a:rPr lang="ru-RU" sz="2400" dirty="0" smtClean="0"/>
              <a:t>, В.М. </a:t>
            </a:r>
            <a:r>
              <a:rPr lang="ru-RU" sz="2400" dirty="0" err="1" smtClean="0"/>
              <a:t>Чаругин</a:t>
            </a:r>
            <a:r>
              <a:rPr lang="ru-RU" sz="2400" dirty="0" smtClean="0"/>
              <a:t>  Физика, 11 класс -       М.: Просвещение, 2014).</a:t>
            </a:r>
          </a:p>
          <a:p>
            <a:pPr marL="0" indent="0">
              <a:buNone/>
            </a:pPr>
            <a:endParaRPr lang="ru-RU" sz="500" dirty="0" smtClean="0"/>
          </a:p>
          <a:p>
            <a:r>
              <a:rPr lang="ru-RU" sz="2800" dirty="0" smtClean="0"/>
              <a:t>Дополнительное: № 950, </a:t>
            </a:r>
            <a:r>
              <a:rPr lang="ru-RU" sz="2800" smtClean="0"/>
              <a:t>952  </a:t>
            </a:r>
            <a:r>
              <a:rPr lang="ru-RU" sz="2800" dirty="0" smtClean="0"/>
              <a:t>(</a:t>
            </a:r>
            <a:r>
              <a:rPr lang="ru-RU" sz="2400" dirty="0"/>
              <a:t>А.П. </a:t>
            </a:r>
            <a:r>
              <a:rPr lang="ru-RU" sz="2400" dirty="0" err="1" smtClean="0"/>
              <a:t>Рымкевич</a:t>
            </a:r>
            <a:r>
              <a:rPr lang="ru-RU" sz="2400" dirty="0" smtClean="0"/>
              <a:t> Физика</a:t>
            </a:r>
            <a:r>
              <a:rPr lang="ru-RU" sz="2400" dirty="0"/>
              <a:t>. Задачник. 10-11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</a:t>
            </a:r>
            <a:r>
              <a:rPr lang="ru-RU" sz="2400" dirty="0"/>
              <a:t>– М.: </a:t>
            </a:r>
            <a:r>
              <a:rPr lang="ru-RU" sz="2400" dirty="0" smtClean="0"/>
              <a:t>Дрофа, 2012)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5229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67936" y="6372200"/>
            <a:ext cx="576064" cy="4858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092280" y="6372200"/>
            <a:ext cx="1475656" cy="48580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Завершить показ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516216" y="6372200"/>
            <a:ext cx="576064" cy="485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r>
              <a:rPr lang="ru-RU" dirty="0" smtClean="0"/>
              <a:t>Список Интернет ресурсов.</a:t>
            </a:r>
          </a:p>
          <a:p>
            <a:pPr marL="0" indent="0">
              <a:buNone/>
            </a:pPr>
            <a:endParaRPr lang="ru-RU" sz="1200" dirty="0" smtClean="0"/>
          </a:p>
        </p:txBody>
      </p:sp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7589771" y="1988840"/>
            <a:ext cx="576064" cy="50405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6444208" y="3429000"/>
            <a:ext cx="576064" cy="50405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668344" y="6403155"/>
            <a:ext cx="1475656" cy="442427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Завершить показ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6444208" y="6403155"/>
            <a:ext cx="648072" cy="442427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7092280" y="6403155"/>
            <a:ext cx="576064" cy="442427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825680" cy="2304256"/>
          </a:xfrm>
        </p:spPr>
        <p:txBody>
          <a:bodyPr/>
          <a:lstStyle/>
          <a:p>
            <a:pPr algn="r"/>
            <a:r>
              <a:rPr lang="ru-RU" sz="18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Триединая дидактическая цель</a:t>
            </a:r>
            <a:r>
              <a:rPr lang="ru-RU" sz="1800" i="0" dirty="0"/>
              <a:t>. </a:t>
            </a:r>
            <a:r>
              <a:rPr lang="ru-RU" sz="1800" i="0" dirty="0" smtClean="0"/>
              <a:t/>
            </a:r>
            <a:br>
              <a:rPr lang="ru-RU" sz="1800" i="0" dirty="0" smtClean="0"/>
            </a:br>
            <a:r>
              <a:rPr lang="ru-RU" sz="1600" i="0" dirty="0" smtClean="0"/>
              <a:t>Формирование </a:t>
            </a:r>
            <a:r>
              <a:rPr lang="ru-RU" sz="1600" i="0" dirty="0"/>
              <a:t>у обучающихся представлений </a:t>
            </a:r>
            <a:r>
              <a:rPr lang="ru-RU" sz="1600" i="0" dirty="0" smtClean="0"/>
              <a:t>о моделях закона сохранения энергии, уравнении гармонических электромагнитных колебаний для идеального контура и их решениях, </a:t>
            </a:r>
            <a:r>
              <a:rPr lang="ru-RU" sz="1600" i="0" dirty="0"/>
              <a:t>навыков делать выводы на основе </a:t>
            </a:r>
            <a:r>
              <a:rPr lang="ru-RU" sz="1600" i="0" dirty="0" smtClean="0"/>
              <a:t>демонстрационного эксперимента, </a:t>
            </a:r>
            <a:r>
              <a:rPr lang="ru-RU" sz="1600" i="0" dirty="0"/>
              <a:t>умений решать </a:t>
            </a:r>
            <a:r>
              <a:rPr lang="ru-RU" sz="1600" i="0" dirty="0" smtClean="0"/>
              <a:t>графические </a:t>
            </a:r>
            <a:r>
              <a:rPr lang="ru-RU" sz="1600" i="0" dirty="0"/>
              <a:t>и расчетные задачи. Развитие у обучающихся логического и образного мышления (умения анализировать, выделять главное, сравнивать, строить аналогии, ставить и решать проблему), речи и познавательного интереса школьников к предмету. Воспитание у обучающихся уважения к личности и ее достоинствам, умения вести диалог, чувств вежливости и дисциплинированности.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708920"/>
            <a:ext cx="7772400" cy="3600400"/>
          </a:xfrm>
        </p:spPr>
        <p:txBody>
          <a:bodyPr/>
          <a:lstStyle/>
          <a:p>
            <a:pPr marL="0" indent="0">
              <a:buNone/>
            </a:pPr>
            <a:r>
              <a:rPr lang="ru-RU" sz="1200" b="1" u="sng" dirty="0" smtClean="0"/>
              <a:t>      </a:t>
            </a:r>
            <a:r>
              <a:rPr lang="ru-RU" sz="1400" b="1" u="sng" dirty="0" smtClean="0"/>
              <a:t>Планируемые результаты </a:t>
            </a:r>
            <a:r>
              <a:rPr lang="ru-RU" sz="1400" dirty="0" smtClean="0"/>
              <a:t>( в соответствии с ФГОС):</a:t>
            </a:r>
            <a:r>
              <a:rPr lang="ru-RU" sz="1400" b="1" dirty="0" smtClean="0"/>
              <a:t>  </a:t>
            </a:r>
            <a:endParaRPr lang="ru-RU" sz="1400" dirty="0"/>
          </a:p>
          <a:p>
            <a:r>
              <a:rPr lang="ru-RU" sz="1400" b="1" i="1" dirty="0" smtClean="0"/>
              <a:t>Личностные</a:t>
            </a:r>
            <a:r>
              <a:rPr lang="ru-RU" sz="1400" dirty="0"/>
              <a:t>: Школьник получит возможность для формирования уважения к личности и ее достоинствам, умений вести диалог на основе равноправных отношений и взаимного уважения, выраженной устойчивой учебно-познавательной мотивации и интереса к учению; готовности к самообразованию и самовоспитанию.</a:t>
            </a:r>
            <a:endParaRPr lang="ru-RU" sz="1400" dirty="0" smtClean="0"/>
          </a:p>
          <a:p>
            <a:r>
              <a:rPr lang="ru-RU" sz="1400" b="1" i="1" dirty="0" err="1" smtClean="0"/>
              <a:t>Метапредметные</a:t>
            </a:r>
            <a:r>
              <a:rPr lang="ru-RU" sz="1400" dirty="0" smtClean="0"/>
              <a:t>: Школьник научится </a:t>
            </a:r>
            <a:r>
              <a:rPr lang="ru-RU" sz="1400" dirty="0"/>
              <a:t>анализировать </a:t>
            </a:r>
            <a:r>
              <a:rPr lang="ru-RU" sz="1400" dirty="0" smtClean="0"/>
              <a:t>процесс электромагнитных колебаний в идеальном и реальном колебательных контурах; </a:t>
            </a:r>
            <a:r>
              <a:rPr lang="ru-RU" sz="1400" dirty="0"/>
              <a:t>решать задачи, </a:t>
            </a:r>
            <a:r>
              <a:rPr lang="ru-RU" sz="1400" dirty="0" smtClean="0"/>
              <a:t>используя решение уравнения гармонических колебаний и формулу Томсона. </a:t>
            </a:r>
            <a:r>
              <a:rPr lang="ru-RU" sz="1400" dirty="0"/>
              <a:t>Школьник получит возможность научиться приводить </a:t>
            </a:r>
            <a:r>
              <a:rPr lang="ru-RU" sz="1400" dirty="0" smtClean="0"/>
              <a:t>примеры показывающие, что наблюдения и эксперимент являются основой для выдвижения гипотез и теорий, позволяет проверить истинность теоретических выводов; </a:t>
            </a:r>
            <a:r>
              <a:rPr lang="ru-RU" sz="1400" dirty="0"/>
              <a:t>разрешать проблему на основе имеющихся знаний по </a:t>
            </a:r>
            <a:r>
              <a:rPr lang="ru-RU" sz="1400" dirty="0" smtClean="0"/>
              <a:t>электродинамике.</a:t>
            </a:r>
          </a:p>
          <a:p>
            <a:r>
              <a:rPr lang="ru-RU" sz="1400" b="1" i="1" dirty="0" smtClean="0"/>
              <a:t>Предметные</a:t>
            </a:r>
            <a:r>
              <a:rPr lang="ru-RU" sz="1400" dirty="0" smtClean="0"/>
              <a:t>: </a:t>
            </a:r>
            <a:r>
              <a:rPr lang="ru-RU" sz="1400" dirty="0"/>
              <a:t>Школьник </a:t>
            </a:r>
            <a:r>
              <a:rPr lang="ru-RU" sz="1400" dirty="0" smtClean="0"/>
              <a:t>научится определять основные характеристики электромагнитных колебаний по аналогии с механическими колебаниями; получить и решить уравнение гармонических электромагнитных колебаний в идеальном колебательном контуре, интерпретировать полученные в ходе решения следствия, </a:t>
            </a:r>
            <a:r>
              <a:rPr lang="ru-RU" sz="1400" dirty="0"/>
              <a:t>при описании правильно трактовать физический смысл используемых </a:t>
            </a:r>
            <a:r>
              <a:rPr lang="ru-RU" sz="1400" dirty="0" smtClean="0"/>
              <a:t>величин.</a:t>
            </a:r>
            <a:endParaRPr lang="ru-RU" sz="14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959768"/>
          </a:xfrm>
        </p:spPr>
        <p:txBody>
          <a:bodyPr/>
          <a:lstStyle/>
          <a:p>
            <a:pPr algn="ctr"/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используемой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772400" cy="5112568"/>
          </a:xfrm>
        </p:spPr>
        <p:txBody>
          <a:bodyPr/>
          <a:lstStyle/>
          <a:p>
            <a:r>
              <a:rPr lang="ru-RU" sz="1750" dirty="0" smtClean="0"/>
              <a:t>Примерная </a:t>
            </a:r>
            <a:r>
              <a:rPr lang="ru-RU" sz="1750" dirty="0"/>
              <a:t>программа основного общего образования по физике / Физика в школе. - №7. – 2004.</a:t>
            </a:r>
          </a:p>
          <a:p>
            <a:r>
              <a:rPr lang="ru-RU" sz="1750" dirty="0" smtClean="0"/>
              <a:t>Примерная </a:t>
            </a:r>
            <a:r>
              <a:rPr lang="ru-RU" sz="1750" dirty="0"/>
              <a:t>основная образовательная программа образовательного учреждения. Основная школа / [сост. Е.С. Савинов]. – М.: Просвещение, 2011. – 342с. – (Стандарты второго поколения).</a:t>
            </a:r>
          </a:p>
          <a:p>
            <a:r>
              <a:rPr lang="ru-RU" sz="1750" dirty="0" smtClean="0"/>
              <a:t>Примерные </a:t>
            </a:r>
            <a:r>
              <a:rPr lang="ru-RU" sz="1750" dirty="0"/>
              <a:t>программы по учебным предметам. Физика. 10-11 классы: проект. – 2-е изд.- М.: Просвещение, 2011. – 46 с. – (Стандарты второго поколения).</a:t>
            </a:r>
          </a:p>
          <a:p>
            <a:r>
              <a:rPr lang="ru-RU" sz="1750" dirty="0" smtClean="0"/>
              <a:t>Физика</a:t>
            </a:r>
            <a:r>
              <a:rPr lang="ru-RU" sz="1750" dirty="0"/>
              <a:t>: Учеб. для </a:t>
            </a:r>
            <a:r>
              <a:rPr lang="ru-RU" sz="1750" dirty="0" smtClean="0"/>
              <a:t>11 </a:t>
            </a:r>
            <a:r>
              <a:rPr lang="ru-RU" sz="1750" dirty="0" err="1"/>
              <a:t>кл</a:t>
            </a:r>
            <a:r>
              <a:rPr lang="ru-RU" sz="1750" dirty="0"/>
              <a:t>. </a:t>
            </a:r>
            <a:r>
              <a:rPr lang="ru-RU" sz="1750" dirty="0" err="1"/>
              <a:t>общеобразоват</a:t>
            </a:r>
            <a:r>
              <a:rPr lang="ru-RU" sz="1750" dirty="0"/>
              <a:t>. учреждений/ Г.Я. </a:t>
            </a:r>
            <a:r>
              <a:rPr lang="ru-RU" sz="1750" dirty="0" err="1" smtClean="0"/>
              <a:t>Мякишев</a:t>
            </a:r>
            <a:r>
              <a:rPr lang="ru-RU" sz="1750" dirty="0"/>
              <a:t>, Б.Б. </a:t>
            </a:r>
            <a:r>
              <a:rPr lang="ru-RU" sz="1750" dirty="0" err="1"/>
              <a:t>Буховцев</a:t>
            </a:r>
            <a:r>
              <a:rPr lang="ru-RU" sz="1750" dirty="0"/>
              <a:t>, </a:t>
            </a:r>
            <a:r>
              <a:rPr lang="ru-RU" sz="1750" dirty="0" smtClean="0"/>
              <a:t>В.М. </a:t>
            </a:r>
            <a:r>
              <a:rPr lang="ru-RU" sz="1750" dirty="0" err="1" smtClean="0"/>
              <a:t>Чаругин</a:t>
            </a:r>
            <a:r>
              <a:rPr lang="ru-RU" sz="1750" dirty="0" smtClean="0"/>
              <a:t>. </a:t>
            </a:r>
            <a:r>
              <a:rPr lang="ru-RU" sz="1750" dirty="0"/>
              <a:t>– М.: Просвещение, </a:t>
            </a:r>
            <a:r>
              <a:rPr lang="ru-RU" sz="1750" dirty="0" smtClean="0"/>
              <a:t>2014.</a:t>
            </a:r>
          </a:p>
          <a:p>
            <a:r>
              <a:rPr lang="ru-RU" sz="1750" dirty="0"/>
              <a:t>Физика в 11 </a:t>
            </a:r>
            <a:r>
              <a:rPr lang="ru-RU" sz="1750" dirty="0" smtClean="0"/>
              <a:t>классе: </a:t>
            </a:r>
            <a:r>
              <a:rPr lang="ru-RU" sz="1750" dirty="0"/>
              <a:t>Модели </a:t>
            </a:r>
            <a:r>
              <a:rPr lang="ru-RU" sz="1750" dirty="0" smtClean="0"/>
              <a:t>уроков: </a:t>
            </a:r>
            <a:r>
              <a:rPr lang="ru-RU" sz="1750" dirty="0"/>
              <a:t>Кн. для учителя / Ю. А. </a:t>
            </a:r>
            <a:r>
              <a:rPr lang="ru-RU" sz="1750" dirty="0" err="1" smtClean="0"/>
              <a:t>Сауров</a:t>
            </a:r>
            <a:r>
              <a:rPr lang="ru-RU" sz="1750" dirty="0" smtClean="0"/>
              <a:t>. - М.: </a:t>
            </a:r>
            <a:r>
              <a:rPr lang="ru-RU" sz="1750" dirty="0"/>
              <a:t>Просвещение, 2005.— 271 с.</a:t>
            </a:r>
          </a:p>
          <a:p>
            <a:r>
              <a:rPr lang="ru-RU" sz="1750" dirty="0" err="1" smtClean="0"/>
              <a:t>Кирик</a:t>
            </a:r>
            <a:r>
              <a:rPr lang="ru-RU" sz="1750" dirty="0" smtClean="0"/>
              <a:t> Л.А. Физика-11</a:t>
            </a:r>
            <a:r>
              <a:rPr lang="ru-RU" sz="1750" dirty="0"/>
              <a:t>. </a:t>
            </a:r>
            <a:r>
              <a:rPr lang="ru-RU" sz="1750" dirty="0" err="1"/>
              <a:t>Разноуровневые</a:t>
            </a:r>
            <a:r>
              <a:rPr lang="ru-RU" sz="1750" dirty="0"/>
              <a:t> самостоятельные и контрольные работы. Москва: «</a:t>
            </a:r>
            <a:r>
              <a:rPr lang="ru-RU" sz="1750" dirty="0" err="1"/>
              <a:t>Илекса</a:t>
            </a:r>
            <a:r>
              <a:rPr lang="ru-RU" sz="1750" dirty="0"/>
              <a:t>», 2004, — 192 с.</a:t>
            </a:r>
          </a:p>
          <a:p>
            <a:r>
              <a:rPr lang="ru-RU" sz="1750" dirty="0" err="1" smtClean="0"/>
              <a:t>Рымкевич</a:t>
            </a:r>
            <a:r>
              <a:rPr lang="ru-RU" sz="1750" dirty="0" smtClean="0"/>
              <a:t> </a:t>
            </a:r>
            <a:r>
              <a:rPr lang="ru-RU" sz="1750" dirty="0"/>
              <a:t>А.П. Физика. Задачник. 10-11 </a:t>
            </a:r>
            <a:r>
              <a:rPr lang="ru-RU" sz="1750" dirty="0" err="1"/>
              <a:t>кл</a:t>
            </a:r>
            <a:r>
              <a:rPr lang="ru-RU" sz="1750" dirty="0"/>
              <a:t>.: пособие для </a:t>
            </a:r>
            <a:r>
              <a:rPr lang="ru-RU" sz="1750" dirty="0" err="1"/>
              <a:t>общеоб-разоват</a:t>
            </a:r>
            <a:r>
              <a:rPr lang="ru-RU" sz="1750" dirty="0"/>
              <a:t>. Учреждений / А.П. </a:t>
            </a:r>
            <a:r>
              <a:rPr lang="ru-RU" sz="1750" dirty="0" err="1"/>
              <a:t>Рымкевич</a:t>
            </a:r>
            <a:r>
              <a:rPr lang="ru-RU" sz="1750" dirty="0"/>
              <a:t>. – 15-е изд., </a:t>
            </a:r>
            <a:r>
              <a:rPr lang="ru-RU" sz="1750" dirty="0" err="1"/>
              <a:t>стериотип</a:t>
            </a:r>
            <a:r>
              <a:rPr lang="ru-RU" sz="1750" dirty="0"/>
              <a:t>. – М.: Дрофа, 2011. – 188, [4] с.: ил. – (задачники «Дрофы»).</a:t>
            </a:r>
          </a:p>
          <a:p>
            <a:endParaRPr lang="ru-RU" sz="1500" dirty="0" smtClean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460432" y="6453336"/>
            <a:ext cx="683568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20688"/>
            <a:ext cx="7772400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Интернет ресурсов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632848" cy="4392488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sz="2600" dirty="0">
                <a:hlinkClick r:id="rId2"/>
              </a:rPr>
              <a:t>http://tsitaty.com/</a:t>
            </a:r>
            <a:r>
              <a:rPr lang="ru-RU" sz="2600" dirty="0" smtClean="0">
                <a:hlinkClick r:id="rId2"/>
              </a:rPr>
              <a:t>автор/</a:t>
            </a:r>
            <a:r>
              <a:rPr lang="ru-RU" sz="2600" dirty="0" err="1" smtClean="0">
                <a:hlinkClick r:id="rId2"/>
              </a:rPr>
              <a:t>анри-пуанкаре</a:t>
            </a:r>
            <a:r>
              <a:rPr lang="ru-RU" sz="2600" dirty="0" smtClean="0">
                <a:hlinkClick r:id="rId2"/>
              </a:rPr>
              <a:t>/2</a:t>
            </a:r>
            <a:r>
              <a:rPr lang="ru-RU" sz="2600" dirty="0" smtClean="0"/>
              <a:t> </a:t>
            </a:r>
          </a:p>
          <a:p>
            <a:r>
              <a:rPr lang="en-US" sz="2600" dirty="0">
                <a:hlinkClick r:id="rId3"/>
              </a:rPr>
              <a:t>http://</a:t>
            </a:r>
            <a:r>
              <a:rPr lang="en-US" sz="2600" dirty="0" smtClean="0">
                <a:hlinkClick r:id="rId3"/>
              </a:rPr>
              <a:t>citaty.su/aforizmy-i-citaty-petra-kapicy</a:t>
            </a:r>
            <a:r>
              <a:rPr lang="ru-RU" sz="2600" dirty="0" smtClean="0"/>
              <a:t> </a:t>
            </a:r>
            <a:endParaRPr lang="ru-RU" sz="2600" dirty="0"/>
          </a:p>
          <a:p>
            <a:r>
              <a:rPr lang="en-US" sz="2600" dirty="0" smtClean="0">
                <a:hlinkClick r:id="rId4"/>
              </a:rPr>
              <a:t>http</a:t>
            </a:r>
            <a:r>
              <a:rPr lang="en-US" sz="2600" dirty="0">
                <a:hlinkClick r:id="rId4"/>
              </a:rPr>
              <a:t>://</a:t>
            </a:r>
            <a:r>
              <a:rPr lang="en-US" sz="2600" dirty="0" smtClean="0">
                <a:hlinkClick r:id="rId4"/>
              </a:rPr>
              <a:t>dic.academic.ru</a:t>
            </a:r>
            <a:r>
              <a:rPr lang="ru-RU" sz="2600" dirty="0" smtClean="0"/>
              <a:t> </a:t>
            </a:r>
          </a:p>
          <a:p>
            <a:r>
              <a:rPr lang="en-US" sz="2600" dirty="0" smtClean="0">
                <a:hlinkClick r:id="rId5"/>
              </a:rPr>
              <a:t>http</a:t>
            </a:r>
            <a:r>
              <a:rPr lang="en-US" sz="2600" dirty="0">
                <a:hlinkClick r:id="rId5"/>
              </a:rPr>
              <a:t>://www.studfiles.ru/preview/3897980</a:t>
            </a:r>
            <a:r>
              <a:rPr lang="en-US" sz="2600" dirty="0" smtClean="0">
                <a:hlinkClick r:id="rId5"/>
              </a:rPr>
              <a:t>/</a:t>
            </a:r>
            <a:r>
              <a:rPr lang="ru-RU" sz="2600" dirty="0" smtClean="0"/>
              <a:t>  </a:t>
            </a:r>
          </a:p>
          <a:p>
            <a:r>
              <a:rPr lang="en-US" sz="2600" dirty="0" smtClean="0">
                <a:hlinkClick r:id="rId6"/>
              </a:rPr>
              <a:t>http://lewe.ru/sostavlenie-sinkvejna-s-primerami/</a:t>
            </a:r>
            <a:endParaRPr lang="ru-RU" sz="2600" dirty="0" smtClean="0"/>
          </a:p>
          <a:p>
            <a:r>
              <a:rPr lang="ru-RU" sz="2600" dirty="0" smtClean="0"/>
              <a:t>Картинки Яндекс</a:t>
            </a:r>
          </a:p>
        </p:txBody>
      </p:sp>
      <p:sp>
        <p:nvSpPr>
          <p:cNvPr id="4" name="Управляющая кнопка: возврат 3">
            <a:hlinkClick r:id="rId7" action="ppaction://hlinksldjump" highlightClick="1"/>
          </p:cNvPr>
          <p:cNvSpPr/>
          <p:nvPr/>
        </p:nvSpPr>
        <p:spPr>
          <a:xfrm>
            <a:off x="8460432" y="6453336"/>
            <a:ext cx="683568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122413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открытия нового знания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632848" cy="4176464"/>
          </a:xfrm>
        </p:spPr>
        <p:txBody>
          <a:bodyPr/>
          <a:lstStyle/>
          <a:p>
            <a:r>
              <a:rPr lang="ru-RU" sz="2600" dirty="0" smtClean="0"/>
              <a:t>Организационный этап.</a:t>
            </a:r>
          </a:p>
          <a:p>
            <a:r>
              <a:rPr lang="ru-RU" sz="2600" dirty="0" smtClean="0"/>
              <a:t>Актуализация знаний.</a:t>
            </a:r>
          </a:p>
          <a:p>
            <a:r>
              <a:rPr lang="ru-RU" sz="2600" dirty="0" smtClean="0"/>
              <a:t>Постановка задач урока.</a:t>
            </a:r>
          </a:p>
          <a:p>
            <a:r>
              <a:rPr lang="ru-RU" sz="2600" dirty="0" smtClean="0"/>
              <a:t>Представление нового материала:</a:t>
            </a:r>
          </a:p>
          <a:p>
            <a:pPr lvl="1">
              <a:buFont typeface="Wingdings" pitchFamily="2" charset="2"/>
              <a:buChar char="ü"/>
            </a:pPr>
            <a:r>
              <a:rPr lang="ru-RU" sz="2200" dirty="0" smtClean="0"/>
              <a:t>самостоятельная работа с текстом учебника; </a:t>
            </a:r>
          </a:p>
          <a:p>
            <a:pPr lvl="1">
              <a:buFont typeface="Wingdings" pitchFamily="2" charset="2"/>
              <a:buChar char="ü"/>
            </a:pPr>
            <a:r>
              <a:rPr lang="ru-RU" sz="2200" dirty="0" smtClean="0"/>
              <a:t>анализ демонстрационного видеоматериала.</a:t>
            </a:r>
          </a:p>
          <a:p>
            <a:r>
              <a:rPr lang="ru-RU" sz="2600" dirty="0" smtClean="0"/>
              <a:t>Первичная проверка понимания и закрепление.</a:t>
            </a:r>
          </a:p>
          <a:p>
            <a:r>
              <a:rPr lang="ru-RU" sz="2600" dirty="0" smtClean="0"/>
              <a:t>Рефлексия.</a:t>
            </a:r>
          </a:p>
          <a:p>
            <a:r>
              <a:rPr lang="ru-RU" sz="2600" dirty="0" smtClean="0"/>
              <a:t>Информация о домашнем задании.</a:t>
            </a:r>
            <a:endParaRPr lang="ru-RU" sz="26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5881464" cy="1584176"/>
          </a:xfrm>
        </p:spPr>
        <p:txBody>
          <a:bodyPr/>
          <a:lstStyle/>
          <a:p>
            <a:pPr algn="r"/>
            <a:r>
              <a:rPr lang="ru-RU" sz="2400" dirty="0" smtClean="0"/>
              <a:t>Всякой истине суждено одно мгновение торжества между бесконечностью, когда ее считают неверной, и бесконечностью, когда ее считают тривиальной.</a:t>
            </a:r>
            <a:endParaRPr lang="ru-RU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g1.liveinternet.ru/images/attach/c/0/43/163/43163542_ZHyul_Anri_Puankare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27367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475656" y="2060848"/>
            <a:ext cx="5400600" cy="792088"/>
          </a:xfrm>
          <a:prstGeom prst="horizontalScroll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Анри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Пуанкаре (1854 -1912) </a:t>
            </a:r>
          </a:p>
          <a:p>
            <a:pPr algn="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французский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математик,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физик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астроном и философ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</p:txBody>
      </p:sp>
      <p:pic>
        <p:nvPicPr>
          <p:cNvPr id="1030" name="Picture 6" descr="http://what-when-how.com/wp-content/uploads/2011/06/tmp3434_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1749" r="1286" b="786"/>
          <a:stretch/>
        </p:blipFill>
        <p:spPr bwMode="auto">
          <a:xfrm>
            <a:off x="1043608" y="3212976"/>
            <a:ext cx="2163725" cy="3055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Горизонтальный свиток 10"/>
          <p:cNvSpPr/>
          <p:nvPr/>
        </p:nvSpPr>
        <p:spPr>
          <a:xfrm>
            <a:off x="3347864" y="5157192"/>
            <a:ext cx="5400600" cy="1080120"/>
          </a:xfrm>
          <a:prstGeom prst="horizontalScroll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Пётр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Леонидович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Капица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(1894 -1984) </a:t>
            </a:r>
          </a:p>
          <a:p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инженер, физик, академик Академии наук СССР, лауреат Нобелевской премии по физике 1978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3347864" y="3933056"/>
            <a:ext cx="43204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 smtClean="0"/>
              <a:t>Главный признак таланта – это когда человек знает,     чего он хочет.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30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27720"/>
          </a:xfrm>
        </p:spPr>
        <p:txBody>
          <a:bodyPr/>
          <a:lstStyle/>
          <a:p>
            <a:pPr algn="ctr"/>
            <a:r>
              <a:rPr lang="ru-RU" sz="4200" dirty="0" smtClean="0"/>
              <a:t>Найдите и исправьте ошибки…</a:t>
            </a:r>
            <a:endParaRPr lang="ru-RU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71600" y="987421"/>
                <a:ext cx="2520280" cy="5544616"/>
              </a:xfrm>
            </p:spPr>
            <p:txBody>
              <a:bodyPr/>
              <a:lstStyle/>
              <a:p>
                <a:pPr marL="0" lvl="0" indent="0" algn="ctr">
                  <a:buNone/>
                </a:pPr>
                <a:r>
                  <a:rPr lang="ru-RU" sz="1400" dirty="0" smtClean="0">
                    <a:latin typeface="Times New Roman"/>
                    <a:cs typeface="Times New Roman"/>
                  </a:rPr>
                  <a:t>I ГРУППА </a:t>
                </a:r>
                <a:r>
                  <a:rPr lang="ru-RU" sz="1400" i="1" dirty="0" smtClean="0">
                    <a:latin typeface="Times New Roman"/>
                    <a:cs typeface="Times New Roman"/>
                  </a:rPr>
                  <a:t>– </a:t>
                </a:r>
                <a:r>
                  <a:rPr lang="ru-RU" sz="1400" i="1" dirty="0" smtClean="0">
                    <a:solidFill>
                      <a:schemeClr val="tx2"/>
                    </a:solidFill>
                    <a:latin typeface="Times New Roman"/>
                    <a:cs typeface="Times New Roman"/>
                  </a:rPr>
                  <a:t>В ФОРМУЛАХ </a:t>
                </a:r>
              </a:p>
              <a:p>
                <a:pPr marL="0" lvl="0" indent="0">
                  <a:buNone/>
                </a:pPr>
                <a:r>
                  <a:rPr lang="ru-RU" sz="1000" dirty="0" smtClean="0"/>
                  <a:t> </a:t>
                </a:r>
              </a:p>
              <a:p>
                <a:pPr lvl="0"/>
                <a:r>
                  <a:rPr lang="en-US" sz="2000" dirty="0" smtClean="0"/>
                  <a:t>x</a:t>
                </a:r>
                <a:r>
                  <a:rPr lang="ru-RU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sin t</a:t>
                </a:r>
              </a:p>
              <a:p>
                <a:pPr lvl="0"/>
                <a:r>
                  <a:rPr lang="en-US" sz="2000" dirty="0" smtClean="0"/>
                  <a:t>T =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2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T = </a:t>
                </a:r>
                <a:r>
                  <a:rPr lang="en-US" sz="2000" dirty="0"/>
                  <a:t>2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𝜋𝜈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ru-RU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𝐿𝐼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0"/>
                <a:endParaRPr lang="ru-RU" sz="14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71600" y="987421"/>
                <a:ext cx="2520280" cy="5544616"/>
              </a:xfrm>
              <a:blipFill rotWithShape="1">
                <a:blip r:embed="rId2"/>
                <a:stretch>
                  <a:fillRect t="-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3888432" cy="5226292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II</a:t>
            </a:r>
            <a:r>
              <a:rPr lang="ru-RU" sz="12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ГРППА – </a:t>
            </a:r>
            <a:r>
              <a:rPr lang="ru-RU" sz="1200" i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В ТЕКСТЕ</a:t>
            </a:r>
            <a:endParaRPr lang="ru-RU" sz="1200" i="1" kern="1200" dirty="0" smtClean="0">
              <a:solidFill>
                <a:schemeClr val="tx2"/>
              </a:solidFill>
            </a:endParaRPr>
          </a:p>
          <a:p>
            <a:pPr lvl="0"/>
            <a:r>
              <a:rPr lang="ru-RU" sz="1400" dirty="0" smtClean="0"/>
              <a:t>Простейшая система, в которой могут происходить свободные электромагнитные колебания, состоит из конденсатора и реостата, присоединенного к его обкладкам, и называется колебательным контуром.</a:t>
            </a:r>
          </a:p>
          <a:p>
            <a:pPr lvl="0"/>
            <a:r>
              <a:rPr lang="ru-RU" sz="1400" dirty="0" smtClean="0"/>
              <a:t>Обычно электромагнитные колебания происходят с очень маленькой частотой, значительно меньше частоты механических колебаний.</a:t>
            </a:r>
          </a:p>
          <a:p>
            <a:pPr lvl="0"/>
            <a:r>
              <a:rPr lang="ru-RU" sz="1400" dirty="0" smtClean="0"/>
              <a:t>В момент, когда конденсатор полностью разрядится, энергия электрического поля станет равной нулю, в этот момент сила тока также достигнет минимального значения.</a:t>
            </a:r>
          </a:p>
          <a:p>
            <a:pPr lvl="0"/>
            <a:r>
              <a:rPr lang="ru-RU" sz="1400" dirty="0" smtClean="0"/>
              <a:t>В колебательном контуре конденсатор будет перезаряжаться до тех пор, пока сила тока будет постепенно увеличиваться.</a:t>
            </a:r>
          </a:p>
          <a:p>
            <a:pPr lvl="0"/>
            <a:r>
              <a:rPr lang="ru-RU" sz="1400" dirty="0" smtClean="0"/>
              <a:t>При свободных колебаниях через промежутки времени, равные периоду колебаний, состояние системы в точности повторяется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6156176" y="908720"/>
            <a:ext cx="27363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en-US" sz="1200" dirty="0" smtClean="0">
                <a:latin typeface="Times New Roman"/>
                <a:cs typeface="Times New Roman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cs typeface="Times New Roman"/>
              </a:rPr>
              <a:t>II</a:t>
            </a:r>
            <a:r>
              <a:rPr lang="ru-RU" sz="12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sz="1200" dirty="0">
                <a:solidFill>
                  <a:srgbClr val="000000"/>
                </a:solidFill>
                <a:cs typeface="Times New Roman"/>
              </a:rPr>
              <a:t>ГРППА – </a:t>
            </a:r>
            <a:r>
              <a:rPr lang="ru-RU" sz="1200" i="1" dirty="0">
                <a:solidFill>
                  <a:schemeClr val="tx2"/>
                </a:solidFill>
                <a:cs typeface="Times New Roman"/>
              </a:rPr>
              <a:t>В </a:t>
            </a:r>
            <a:r>
              <a:rPr lang="ru-RU" sz="1200" i="1" dirty="0" smtClean="0">
                <a:solidFill>
                  <a:schemeClr val="tx2"/>
                </a:solidFill>
                <a:cs typeface="Times New Roman"/>
              </a:rPr>
              <a:t>СХЕМАХ</a:t>
            </a:r>
            <a:endParaRPr lang="ru-RU" sz="1200" i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ru-RU" sz="10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016224" cy="5129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4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27720"/>
          </a:xfrm>
        </p:spPr>
        <p:txBody>
          <a:bodyPr/>
          <a:lstStyle/>
          <a:p>
            <a:pPr algn="ctr"/>
            <a:r>
              <a:rPr lang="ru-RU" sz="4200" dirty="0" smtClean="0"/>
              <a:t>Проверьте исправления…</a:t>
            </a:r>
            <a:endParaRPr lang="ru-RU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71600" y="987421"/>
                <a:ext cx="2520280" cy="5544616"/>
              </a:xfrm>
            </p:spPr>
            <p:txBody>
              <a:bodyPr/>
              <a:lstStyle/>
              <a:p>
                <a:pPr marL="0" lvl="0" indent="0" algn="ctr">
                  <a:buNone/>
                </a:pPr>
                <a:r>
                  <a:rPr lang="ru-RU" sz="1400" dirty="0" smtClean="0">
                    <a:latin typeface="Times New Roman"/>
                    <a:cs typeface="Times New Roman"/>
                  </a:rPr>
                  <a:t>I ГРУППА </a:t>
                </a:r>
                <a:r>
                  <a:rPr lang="ru-RU" sz="1400" i="1" dirty="0" smtClean="0">
                    <a:latin typeface="Times New Roman"/>
                    <a:cs typeface="Times New Roman"/>
                  </a:rPr>
                  <a:t>– </a:t>
                </a:r>
                <a:r>
                  <a:rPr lang="ru-RU" sz="1400" i="1" dirty="0" smtClean="0">
                    <a:solidFill>
                      <a:schemeClr val="tx2"/>
                    </a:solidFill>
                    <a:latin typeface="Times New Roman"/>
                    <a:cs typeface="Times New Roman"/>
                  </a:rPr>
                  <a:t>В ФОРМУЛАХ </a:t>
                </a:r>
              </a:p>
              <a:p>
                <a:pPr marL="0" lvl="0" indent="0">
                  <a:buNone/>
                </a:pPr>
                <a:r>
                  <a:rPr lang="ru-RU" sz="1000" dirty="0" smtClean="0"/>
                  <a:t> </a:t>
                </a:r>
              </a:p>
              <a:p>
                <a:pPr lvl="0"/>
                <a:r>
                  <a:rPr lang="en-US" sz="2000" dirty="0" smtClean="0"/>
                  <a:t>x</a:t>
                </a:r>
                <a:r>
                  <a:rPr lang="ru-RU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sin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000" dirty="0" smtClean="0"/>
                  <a:t>t</a:t>
                </a:r>
                <a:endParaRPr lang="en-US" sz="2000" dirty="0" smtClean="0"/>
              </a:p>
              <a:p>
                <a:pPr lvl="0"/>
                <a:r>
                  <a:rPr lang="en-US" sz="2000" dirty="0" smtClean="0"/>
                  <a:t>T =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T </a:t>
                </a:r>
                <a:r>
                  <a:rPr lang="en-US" sz="2000" dirty="0"/>
                  <a:t>= 2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 </a:t>
                </a:r>
                <a:r>
                  <a:rPr lang="en-US" sz="2000" dirty="0"/>
                  <a:t>2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𝜋𝜈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𝒾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lvl="0"/>
                <a:endParaRPr lang="ru-RU" sz="1400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71600" y="987421"/>
                <a:ext cx="2520280" cy="5544616"/>
              </a:xfrm>
              <a:blipFill rotWithShape="1">
                <a:blip r:embed="rId2"/>
                <a:stretch>
                  <a:fillRect t="-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43808" y="1124744"/>
            <a:ext cx="3888432" cy="5226292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II</a:t>
            </a:r>
            <a:r>
              <a:rPr lang="ru-RU" sz="12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ГРППА – </a:t>
            </a:r>
            <a:r>
              <a:rPr lang="ru-RU" sz="1200" i="1" kern="1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В ТЕКСТЕ</a:t>
            </a:r>
            <a:endParaRPr lang="ru-RU" sz="1200" i="1" kern="1200" dirty="0" smtClean="0">
              <a:solidFill>
                <a:schemeClr val="tx2"/>
              </a:solidFill>
            </a:endParaRPr>
          </a:p>
          <a:p>
            <a:pPr lvl="0"/>
            <a:r>
              <a:rPr lang="ru-RU" sz="1400" dirty="0" smtClean="0"/>
              <a:t>Простейшая система, в которой могут происходить свободные электромагнитные колебания, состоит из конденсатора и </a:t>
            </a:r>
            <a:r>
              <a:rPr lang="ru-RU" sz="1400" u="sng" dirty="0" smtClean="0">
                <a:solidFill>
                  <a:schemeClr val="tx2"/>
                </a:solidFill>
              </a:rPr>
              <a:t>катушки</a:t>
            </a:r>
            <a:r>
              <a:rPr lang="ru-RU" sz="1400" dirty="0" smtClean="0"/>
              <a:t>, присоединенного к его обкладкам, и называется колебательным контуром.</a:t>
            </a:r>
          </a:p>
          <a:p>
            <a:pPr lvl="0"/>
            <a:r>
              <a:rPr lang="ru-RU" sz="1400" dirty="0" smtClean="0"/>
              <a:t>Обычно электромагнитные колебания происходят с очень </a:t>
            </a:r>
            <a:r>
              <a:rPr lang="ru-RU" sz="1400" u="sng" dirty="0" smtClean="0">
                <a:solidFill>
                  <a:schemeClr val="tx2"/>
                </a:solidFill>
              </a:rPr>
              <a:t>большой</a:t>
            </a:r>
            <a:r>
              <a:rPr lang="ru-RU" sz="1400" dirty="0" smtClean="0"/>
              <a:t> частотой, значительно </a:t>
            </a:r>
            <a:r>
              <a:rPr lang="ru-RU" sz="1400" u="sng" dirty="0" smtClean="0">
                <a:solidFill>
                  <a:schemeClr val="tx2"/>
                </a:solidFill>
              </a:rPr>
              <a:t>превышающей</a:t>
            </a:r>
            <a:r>
              <a:rPr lang="ru-RU" sz="1400" dirty="0" smtClean="0"/>
              <a:t> частоту механических колебаний.</a:t>
            </a:r>
          </a:p>
          <a:p>
            <a:pPr lvl="0"/>
            <a:r>
              <a:rPr lang="ru-RU" sz="1400" dirty="0" smtClean="0"/>
              <a:t>В момент, когда конденсатор полностью разрядится, энергия электрического поля станет равной нулю, в этот момент сила тока  достигнет </a:t>
            </a:r>
            <a:r>
              <a:rPr lang="ru-RU" sz="1400" u="sng" dirty="0" smtClean="0">
                <a:solidFill>
                  <a:schemeClr val="tx2"/>
                </a:solidFill>
              </a:rPr>
              <a:t>максимального</a:t>
            </a:r>
            <a:r>
              <a:rPr lang="ru-RU" sz="1400" dirty="0" smtClean="0"/>
              <a:t> значения.</a:t>
            </a:r>
          </a:p>
          <a:p>
            <a:pPr lvl="0"/>
            <a:r>
              <a:rPr lang="ru-RU" sz="1400" dirty="0" smtClean="0"/>
              <a:t>В колебательном контуре конденсатор будет перезаряжаться до тех пор, пока сила тока будет постепенно </a:t>
            </a:r>
            <a:r>
              <a:rPr lang="ru-RU" sz="1400" u="sng" dirty="0" smtClean="0">
                <a:solidFill>
                  <a:schemeClr val="tx2"/>
                </a:solidFill>
              </a:rPr>
              <a:t>уменьшаться до нуля</a:t>
            </a:r>
            <a:r>
              <a:rPr lang="ru-RU" sz="1400" dirty="0" smtClean="0"/>
              <a:t>.</a:t>
            </a:r>
          </a:p>
          <a:p>
            <a:pPr lvl="0"/>
            <a:r>
              <a:rPr lang="ru-RU" sz="1400" dirty="0" smtClean="0"/>
              <a:t>При </a:t>
            </a:r>
            <a:r>
              <a:rPr lang="ru-RU" sz="1400" u="sng" dirty="0" smtClean="0">
                <a:solidFill>
                  <a:schemeClr val="tx2"/>
                </a:solidFill>
              </a:rPr>
              <a:t>вынужденных незатухающих</a:t>
            </a:r>
            <a:r>
              <a:rPr lang="ru-RU" sz="1400" dirty="0" smtClean="0"/>
              <a:t> колебаниях через промежутки времени, равные периоду колебаний, состояние системы в точности повторяется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6156176" y="908720"/>
            <a:ext cx="27363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en-US" sz="1200" dirty="0" smtClean="0">
                <a:latin typeface="Times New Roman"/>
                <a:cs typeface="Times New Roman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cs typeface="Times New Roman"/>
              </a:rPr>
              <a:t>II</a:t>
            </a:r>
            <a:r>
              <a:rPr lang="ru-RU" sz="120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sz="1200" dirty="0">
                <a:solidFill>
                  <a:srgbClr val="000000"/>
                </a:solidFill>
                <a:cs typeface="Times New Roman"/>
              </a:rPr>
              <a:t>ГРППА – </a:t>
            </a:r>
            <a:r>
              <a:rPr lang="ru-RU" sz="1200" i="1" dirty="0">
                <a:solidFill>
                  <a:schemeClr val="tx2"/>
                </a:solidFill>
                <a:cs typeface="Times New Roman"/>
              </a:rPr>
              <a:t>В </a:t>
            </a:r>
            <a:r>
              <a:rPr lang="ru-RU" sz="1200" i="1" dirty="0" smtClean="0">
                <a:solidFill>
                  <a:schemeClr val="tx2"/>
                </a:solidFill>
                <a:cs typeface="Times New Roman"/>
              </a:rPr>
              <a:t>СХЕМАХ</a:t>
            </a:r>
            <a:endParaRPr lang="ru-RU" sz="1200" i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ru-RU" sz="10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088232" cy="5008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560840" cy="2952328"/>
          </a:xfrm>
        </p:spPr>
        <p:txBody>
          <a:bodyPr/>
          <a:lstStyle/>
          <a:p>
            <a:pPr algn="r"/>
            <a:r>
              <a:rPr lang="ru-RU" sz="2800" dirty="0" smtClean="0"/>
              <a:t>В одном и том же графике</a:t>
            </a:r>
            <a:br>
              <a:rPr lang="ru-RU" sz="2800" dirty="0" smtClean="0"/>
            </a:br>
            <a:r>
              <a:rPr lang="ru-RU" sz="2800" dirty="0" smtClean="0"/>
              <a:t>врач увидит одно,</a:t>
            </a:r>
            <a:br>
              <a:rPr lang="ru-RU" sz="2800" dirty="0" smtClean="0"/>
            </a:br>
            <a:r>
              <a:rPr lang="ru-RU" sz="2800" dirty="0" smtClean="0"/>
              <a:t> авиадиспетчер – другое,</a:t>
            </a:r>
            <a:br>
              <a:rPr lang="ru-RU" sz="2800" dirty="0" smtClean="0"/>
            </a:br>
            <a:r>
              <a:rPr lang="ru-RU" sz="2800" dirty="0" smtClean="0"/>
              <a:t> электрик – третье.</a:t>
            </a:r>
            <a:br>
              <a:rPr lang="ru-RU" sz="2800" dirty="0" smtClean="0"/>
            </a:br>
            <a:r>
              <a:rPr lang="ru-RU" sz="2800" dirty="0" smtClean="0"/>
              <a:t> Перед вами графики некоторых реальных процессов. Предложите, что это могут быть за процессы?</a:t>
            </a:r>
            <a:endParaRPr lang="ru-RU" sz="2800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http://www.waitingforfriday.com/images/4/4a/W2_-_5000Hz_1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288365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532301.vk.me/u153900749/video/l_1470307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4" r="48034"/>
          <a:stretch/>
        </p:blipFill>
        <p:spPr bwMode="auto">
          <a:xfrm>
            <a:off x="1540344" y="476672"/>
            <a:ext cx="234571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sp.ru/data/871/499/1234/030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4095180" cy="2068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91880" y="476672"/>
            <a:ext cx="532859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>
              <a:buBlip>
                <a:blip r:embed="rId2"/>
              </a:buBlip>
            </a:pPr>
            <a:r>
              <a:rPr lang="ru-RU" sz="2400" dirty="0" smtClean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</a:rPr>
              <a:t>Какие физические процессы происходят в колебательном контуре?</a:t>
            </a:r>
          </a:p>
          <a:p>
            <a:pPr marL="457200" indent="-457200">
              <a:buBlip>
                <a:blip r:embed="rId2"/>
              </a:buBlip>
            </a:pPr>
            <a:r>
              <a:rPr lang="ru-RU" sz="2400" dirty="0" smtClean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</a:rPr>
              <a:t>Какие физические величины изменяются?</a:t>
            </a:r>
          </a:p>
          <a:p>
            <a:pPr marL="457200" indent="-457200">
              <a:buBlip>
                <a:blip r:embed="rId2"/>
              </a:buBlip>
            </a:pPr>
            <a:r>
              <a:rPr lang="ru-RU" sz="2400" dirty="0" smtClean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</a:rPr>
              <a:t>Каковы закономерности (теоретические модели)процесса электромагнитных колебаний в идеальном контуре?</a:t>
            </a:r>
          </a:p>
          <a:p>
            <a:pPr marL="457200" indent="-457200">
              <a:buBlip>
                <a:blip r:embed="rId2"/>
              </a:buBlip>
            </a:pPr>
            <a:r>
              <a:rPr lang="ru-RU" sz="2400" dirty="0" smtClean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</a:rPr>
              <a:t>Как бы вы сформулировали тему сегодняшнего урока?</a:t>
            </a:r>
            <a:endParaRPr lang="ru-RU" sz="2400" dirty="0">
              <a:ln>
                <a:solidFill>
                  <a:schemeClr val="accent5">
                    <a:lumMod val="25000"/>
                  </a:schemeClr>
                </a:solidFill>
              </a:ln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8" name="Picture 4" descr="http://www.physbook.ru/images/d/db/Img_Elmag-koleb-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2045682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istockimg.com/file_thumbview_approve/577603/3/stock-photo-577603-oscilloscope-tr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304256" cy="1925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259632" y="2708920"/>
            <a:ext cx="18002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900" dirty="0" smtClean="0">
                <a:solidFill>
                  <a:schemeClr val="accent1">
                    <a:lumMod val="25000"/>
                  </a:schemeClr>
                </a:solidFill>
              </a:rPr>
              <a:t>Пусть 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</a:rPr>
              <a:t>R=0</a:t>
            </a:r>
            <a:endParaRPr lang="ru-RU" sz="29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645024"/>
            <a:ext cx="7704856" cy="2664296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br>
              <a:rPr lang="ru-RU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«Гармонические  электромагнитные колебания  в колебательном контуре. Формула Томсона»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1187624" y="404664"/>
            <a:ext cx="55446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1600" dirty="0"/>
              <a:t>Физическая природа колеба­ний может быть разной, поэтому различа­ют колебания механические, электромаг­нитные и др. Однако различные колеба­тельные процессы описываются одинако­выми характеристиками и одинаковыми уравнениями. Отсюда следует </a:t>
            </a:r>
            <a:r>
              <a:rPr lang="ru-RU" sz="1600" dirty="0" smtClean="0"/>
              <a:t>целесооб­разность единого </a:t>
            </a:r>
            <a:r>
              <a:rPr lang="ru-RU" sz="1600" dirty="0"/>
              <a:t>подхода к изучению </a:t>
            </a:r>
            <a:r>
              <a:rPr lang="ru-RU" sz="1600" dirty="0" smtClean="0"/>
              <a:t>ко­лебаний различной </a:t>
            </a:r>
            <a:r>
              <a:rPr lang="ru-RU" sz="1600" dirty="0"/>
              <a:t>физической природы. Например, единый подход к изучению ме­ханических и электромагнитных колеба­ний применялся английским физиком </a:t>
            </a:r>
            <a:r>
              <a:rPr lang="ru-RU" sz="1600" dirty="0" smtClean="0"/>
              <a:t>Д.У</a:t>
            </a:r>
            <a:r>
              <a:rPr lang="ru-RU" sz="1600" dirty="0"/>
              <a:t>. Рэлеем (1842—1919), </a:t>
            </a:r>
            <a:r>
              <a:rPr lang="ru-RU" sz="1600" dirty="0" smtClean="0"/>
              <a:t>                     А.Г</a:t>
            </a:r>
            <a:r>
              <a:rPr lang="ru-RU" sz="1600" dirty="0"/>
              <a:t>. Столето­вым, русским инженером-экспериментато­ром </a:t>
            </a:r>
            <a:r>
              <a:rPr lang="ru-RU" sz="1600" dirty="0" smtClean="0"/>
              <a:t>П.Н. Лебедевым </a:t>
            </a:r>
            <a:r>
              <a:rPr lang="ru-RU" sz="1600" dirty="0"/>
              <a:t>(1866—1912). Боль­шой вклад в развитие теории колебаний внесли советский физик </a:t>
            </a:r>
            <a:r>
              <a:rPr lang="ru-RU" sz="1600" dirty="0" smtClean="0"/>
              <a:t>Л.И</a:t>
            </a:r>
            <a:r>
              <a:rPr lang="ru-RU" sz="1600" dirty="0"/>
              <a:t>. Мандель­штам (</a:t>
            </a:r>
            <a:r>
              <a:rPr lang="ru-RU" sz="1600" dirty="0" smtClean="0"/>
              <a:t>1879—1944</a:t>
            </a:r>
            <a:r>
              <a:rPr lang="ru-RU" sz="1600" dirty="0"/>
              <a:t>) и его ученики.</a:t>
            </a:r>
          </a:p>
        </p:txBody>
      </p:sp>
      <p:pic>
        <p:nvPicPr>
          <p:cNvPr id="3074" name="Picture 2" descr="http://dic.academic.ru/pictures/wiki/files/76/Leonid_Mandelsht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928406" cy="2546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6804248" y="3068960"/>
            <a:ext cx="2016224" cy="504056"/>
          </a:xfrm>
          <a:prstGeom prst="horizontalScroll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Л.И. Мандель­штам</a:t>
            </a:r>
          </a:p>
        </p:txBody>
      </p:sp>
    </p:spTree>
    <p:extLst>
      <p:ext uri="{BB962C8B-B14F-4D97-AF65-F5344CB8AC3E}">
        <p14:creationId xmlns:p14="http://schemas.microsoft.com/office/powerpoint/2010/main" val="40597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DITN">
  <a:themeElements>
    <a:clrScheme name="EXPEDITN 1">
      <a:dk1>
        <a:srgbClr val="000000"/>
      </a:dk1>
      <a:lt1>
        <a:srgbClr val="A7947B"/>
      </a:lt1>
      <a:dk2>
        <a:srgbClr val="FFFFFF"/>
      </a:dk2>
      <a:lt2>
        <a:srgbClr val="808080"/>
      </a:lt2>
      <a:accent1>
        <a:srgbClr val="DFD6C3"/>
      </a:accent1>
      <a:accent2>
        <a:srgbClr val="D69B80"/>
      </a:accent2>
      <a:accent3>
        <a:srgbClr val="D0C8B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FFFFCC"/>
      </a:folHlink>
    </a:clrScheme>
    <a:fontScheme name="EXPEDIT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DITN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1974</TotalTime>
  <Words>1838</Words>
  <Application>Microsoft Office PowerPoint</Application>
  <PresentationFormat>Экран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EXPEDITN</vt:lpstr>
      <vt:lpstr>Гармонические  электромагнитные колебания  в колебательном контуре. Формула Томсона.                 Урок физики в 11 классе                                        (базовый уровень)  </vt:lpstr>
      <vt:lpstr>Триединая дидактическая цель.  Формирование у обучающихся представлений о моделях закона сохранения энергии, уравнении гармонических электромагнитных колебаний для идеального контура и их решениях, навыков делать выводы на основе демонстрационного эксперимента, умений решать графические и расчетные задачи. Развитие у обучающихся логического и образного мышления (умения анализировать, выделять главное, сравнивать, строить аналогии, ставить и решать проблему), речи и познавательного интереса школьников к предмету. Воспитание у обучающихся уважения к личности и ее достоинствам, умения вести диалог, чувств вежливости и дисциплинированности. </vt:lpstr>
      <vt:lpstr>Структура  урока открытия нового знания:</vt:lpstr>
      <vt:lpstr>Всякой истине суждено одно мгновение торжества между бесконечностью, когда ее считают неверной, и бесконечностью, когда ее считают тривиальной.</vt:lpstr>
      <vt:lpstr>Найдите и исправьте ошибки…</vt:lpstr>
      <vt:lpstr>Проверьте исправления…</vt:lpstr>
      <vt:lpstr>В одном и том же графике врач увидит одно,  авиадиспетчер – другое,  электрик – третье.  Перед вами графики некоторых реальных процессов. Предложите, что это могут быть за процессы?</vt:lpstr>
      <vt:lpstr>Презентация PowerPoint</vt:lpstr>
      <vt:lpstr>Тема урока: «Гармонические  электромагнитные колебания  в колебательном контуре. Формула Томсона»</vt:lpstr>
      <vt:lpstr>Самостоятельно ознакомьтесь                  с пунктом учебника                   «Уравнение, описывающее процессы в колебательном контуре» на странице 80, составьте конспект прочитанного и мысленно ответьте на вопросы для самоконтроля. </vt:lpstr>
      <vt:lpstr>Проверьте записи конспекта!</vt:lpstr>
      <vt:lpstr>Исследование электромагнитных колебаний в колебательном контуре      с помощью осциллографа. (video_019.swf  24,5 МБ)</vt:lpstr>
      <vt:lpstr>Решение уравнения свободных электромагнитных колебаний в контуре приводит к следующим выражениям:</vt:lpstr>
      <vt:lpstr>Томсон Уильям (1824—1907),  лорд Кельвин (1892 г.), английский физик.</vt:lpstr>
      <vt:lpstr>Конечно, надо уметь преодолевать трудности, но надо уметь и не воздвигать их перед собой… П.Л. Капица</vt:lpstr>
      <vt:lpstr>В математике нет символов для неясных мыслей. А. Пуанкаре</vt:lpstr>
      <vt:lpstr>Напишите синквейн по теме урока.</vt:lpstr>
      <vt:lpstr>Домашнее задание.</vt:lpstr>
      <vt:lpstr>Информационные ресурсы</vt:lpstr>
      <vt:lpstr>Список используемой литературы</vt:lpstr>
      <vt:lpstr>Список Интернет ресурсов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Мгновенная скорость.  Ускорение.             Урок физики в 10 классе</dc:title>
  <dc:creator>Елена</dc:creator>
  <cp:lastModifiedBy>Елена</cp:lastModifiedBy>
  <cp:revision>164</cp:revision>
  <dcterms:created xsi:type="dcterms:W3CDTF">2014-09-14T09:53:47Z</dcterms:created>
  <dcterms:modified xsi:type="dcterms:W3CDTF">2016-10-20T12:32:02Z</dcterms:modified>
</cp:coreProperties>
</file>