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>
      <p:cViewPr varScale="1">
        <p:scale>
          <a:sx n="102" d="100"/>
          <a:sy n="102" d="100"/>
        </p:scale>
        <p:origin x="3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6A1CDBA1-1122-44F3-8024-D377D6FB356B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B924612-B110-4DE0-8C25-4AA53B2FEB1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09370-0D8F-4EB0-98CB-C876A0FFB684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643CEF-C71F-47AF-B835-421C2375294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1784D-9506-486E-A46C-F3A96E11FA0A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A38C5-0901-40F0-9FAA-DAA3E9789C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150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236CC-CB1F-4C94-AAD3-C5B8905F67C9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E74216-3635-4CA4-A112-C6DD306DAC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92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B4926-6A2D-411F-A962-2A1A9DE0EA92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D70EA-6CD7-450A-800E-529EED86F0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1290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973A7-0A91-43E0-A290-2AFC1CA5EDDA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666D7-8B8F-4335-9BE6-7CC13F9747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7091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D470C-F0ED-4725-8D7E-03824A0B27FA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6F221-27A0-4F68-B543-8A8CC38E280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218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BBB111B-AAAB-4E2F-83A7-89BB2BC0504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CB4F8-1601-40D6-9AA1-39B76ADF1B98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09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C8A0F-DB84-487A-AE35-80951C28D8B8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2CA8F-2B92-4F9D-85D2-0A156A4289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0604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843B5-EDB9-43A9-BC51-65CA83424A7A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11FCB7-1909-4C7C-9E17-DD085AAE32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0436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BDB57-99F5-47C3-89F0-EF457C8358FC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E85DB-037C-44F2-8CBC-35CDF6A37F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6352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C231F-E439-4AE0-AFA3-89453001BE3E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DBE80-C8DD-46FB-B9CD-A428F396AD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081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4EC194A-262E-44F5-9A79-00A467549994}" type="datetimeFigureOut">
              <a:rPr lang="ru-RU"/>
              <a:pPr>
                <a:defRPr/>
              </a:pPr>
              <a:t>03.04.2017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ctr">
              <a:defRPr sz="1600">
                <a:solidFill>
                  <a:schemeClr val="tx2"/>
                </a:solidFill>
                <a:latin typeface="Constantia" panose="02030602050306030303" pitchFamily="18" charset="0"/>
              </a:defRPr>
            </a:lvl1pPr>
          </a:lstStyle>
          <a:p>
            <a:fld id="{DA9EAA37-E0B6-4B8D-A08A-6307EC06EF8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19" r:id="rId2"/>
    <p:sldLayoutId id="2147483728" r:id="rId3"/>
    <p:sldLayoutId id="2147483720" r:id="rId4"/>
    <p:sldLayoutId id="2147483729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756" y="2420888"/>
            <a:ext cx="8305800" cy="1128721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«Смутное время»</a:t>
            </a:r>
            <a:endParaRPr lang="ru-RU" sz="7200" b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756" y="295807"/>
            <a:ext cx="8074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«Презентация к уроку по учебному предмету «Окружающий мир» в 3-ем классе на тему 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293096"/>
            <a:ext cx="7071320" cy="206210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</a:t>
            </a:r>
          </a:p>
          <a:p>
            <a:pPr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Лаптева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Анатольевна</a:t>
            </a:r>
          </a:p>
          <a:p>
            <a:pPr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«СОШ № 7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Йошкар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Олы»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Documents and Settings\Alex\Рабочий стол\Новая папка\7337863_img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66752"/>
            <a:ext cx="6594417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899592" y="260648"/>
            <a:ext cx="7697941" cy="1446550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 dirty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В Ярославле ополчение пополнилось</a:t>
            </a:r>
          </a:p>
          <a:p>
            <a:pPr algn="ctr" eaLnBrk="1" hangingPunct="1"/>
            <a:r>
              <a:rPr lang="ru-RU" altLang="ru-RU" sz="4400" b="1" dirty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 отрядами из других городов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5805264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Около 20 августа 1612 г. ополчение из Ярославля двинулось под Москву,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 октября командование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польского гарнизона подписало капитуляцию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:\Documents and Settings\Alex\Рабочий стол\Новая папка\6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" t="9239" r="4408" b="10078"/>
          <a:stretch>
            <a:fillRect/>
          </a:stretch>
        </p:blipFill>
        <p:spPr bwMode="auto">
          <a:xfrm>
            <a:off x="1043608" y="1412776"/>
            <a:ext cx="6401054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500062" y="5805264"/>
            <a:ext cx="8643938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на Красной площади у храма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Покрова (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Василия Блаженного)  воздвигли первый памятник в России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8421" y="188640"/>
            <a:ext cx="8635579" cy="172354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altLang="ru-RU" sz="4400" b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« Гражданину Минину и князю Пожарскому – благодарная Россия»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402177" y="764704"/>
            <a:ext cx="8358188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1 февраля 1613 г.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специальной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грамотой вызвали по 10 человек  от каждого города для выбора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Великий Земский Собор. </a:t>
            </a:r>
            <a:endParaRPr lang="ru-RU" alt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4427984" y="1472590"/>
            <a:ext cx="4857790" cy="3631763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бы вы </a:t>
            </a:r>
            <a:r>
              <a:rPr lang="ru-RU" altLang="ru-RU" sz="2000" b="1" i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выбрали?</a:t>
            </a:r>
            <a:endParaRPr lang="ru-RU" altLang="ru-RU" sz="2000" b="1" i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ru-RU" altLang="ru-RU" sz="2000" b="1" i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- Польский </a:t>
            </a:r>
            <a:r>
              <a:rPr lang="ru-RU" altLang="ru-RU" sz="2000" b="1" i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королевич Владислав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b="1" i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- Шведский </a:t>
            </a:r>
            <a:r>
              <a:rPr lang="ru-RU" altLang="ru-RU" sz="2000" b="1" i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принц Карл Филипп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b="1" i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- Сын </a:t>
            </a:r>
            <a:r>
              <a:rPr lang="ru-RU" altLang="ru-RU" sz="2000" b="1" i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Лжедмитрия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2000" b="1" i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- Михаил </a:t>
            </a:r>
            <a:r>
              <a:rPr lang="ru-RU" altLang="ru-RU" sz="2000" b="1" i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Фёдорович </a:t>
            </a:r>
            <a:r>
              <a:rPr lang="ru-RU" altLang="ru-RU" sz="2000" b="1" i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 – (</a:t>
            </a:r>
            <a:r>
              <a:rPr lang="ru-RU" sz="2000" b="1" i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двоюродный племянник последнего Царя Династии Рюриковичей Федора Иоанновича)</a:t>
            </a:r>
            <a:endParaRPr lang="ru-RU" altLang="ru-RU" sz="2000" b="1" i="1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H:\Documents and Settings\Alex\Рабочий стол\Новая папка\mikha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47" y="1628800"/>
            <a:ext cx="3710087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4153837" y="4842743"/>
            <a:ext cx="4666635" cy="1938992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Новая </a:t>
            </a:r>
            <a:r>
              <a:rPr lang="ru-RU" altLang="ru-RU" sz="4000" b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династия -  династия Романовых</a:t>
            </a:r>
            <a:endParaRPr lang="ru-RU" altLang="ru-RU" sz="4000" b="1" dirty="0">
              <a:ln/>
              <a:solidFill>
                <a:schemeClr val="accent3"/>
              </a:solidFill>
              <a:latin typeface="Monotype Corsiva" panose="03010101010201010101" pitchFamily="66" charset="0"/>
            </a:endParaRPr>
          </a:p>
          <a:p>
            <a:pPr eaLnBrk="1" hangingPunct="1"/>
            <a:r>
              <a:rPr lang="ru-RU" altLang="ru-RU" sz="4000" b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начинается  </a:t>
            </a:r>
            <a:r>
              <a:rPr lang="ru-RU" altLang="ru-RU" sz="4000" b="1" dirty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с 1613 </a:t>
            </a:r>
            <a:r>
              <a:rPr lang="ru-RU" altLang="ru-RU" sz="4000" b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г.</a:t>
            </a:r>
            <a:endParaRPr lang="ru-RU" altLang="ru-RU" sz="4000" b="1" dirty="0">
              <a:ln/>
              <a:solidFill>
                <a:schemeClr val="accent3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2" y="105324"/>
            <a:ext cx="6336704" cy="76944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400" b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</a:rPr>
              <a:t>Конец смутного времени</a:t>
            </a:r>
            <a:endParaRPr lang="ru-RU" sz="4400" b="1" dirty="0">
              <a:ln/>
              <a:solidFill>
                <a:schemeClr val="accent3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083" y="977879"/>
            <a:ext cx="8229600" cy="642942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Проверь себя</a:t>
            </a:r>
            <a:endParaRPr lang="ru-RU" sz="4400" b="1" i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43808" y="2006342"/>
            <a:ext cx="5286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</a:t>
            </a:r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Куликовская битва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27784" y="2627109"/>
            <a:ext cx="6143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   </a:t>
            </a:r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независимость России от Орды, стояние на Угре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83768" y="3176191"/>
            <a:ext cx="55006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     </a:t>
            </a:r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 государства Российского </a:t>
            </a:r>
          </a:p>
          <a:p>
            <a:pPr eaLnBrk="1" hangingPunct="1"/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создание народного ополчения                                       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55776" y="4140875"/>
            <a:ext cx="5357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    </a:t>
            </a:r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от польских захватчиков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72024" y="4818873"/>
            <a:ext cx="5857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  </a:t>
            </a:r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народ выбирает нового царя-Михаила Романова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27584" y="1990934"/>
            <a:ext cx="1500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1380 год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27584" y="2636912"/>
            <a:ext cx="1500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1480 год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27584" y="3371820"/>
            <a:ext cx="1428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1611 год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38424" y="4110653"/>
            <a:ext cx="1357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1612 год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38424" y="4818873"/>
            <a:ext cx="13573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1613 год</a:t>
            </a:r>
          </a:p>
        </p:txBody>
      </p:sp>
      <p:pic>
        <p:nvPicPr>
          <p:cNvPr id="18446" name="Picture 14" descr="Благодарю! картинка смайлик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872791"/>
            <a:ext cx="79057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4" grpId="0" autoUpdateAnimBg="0"/>
      <p:bldP spid="1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79512" y="692696"/>
            <a:ext cx="8229600" cy="642942"/>
          </a:xfrm>
          <a:prstGeom prst="rect">
            <a:avLst/>
          </a:prstGeom>
          <a:ln w="6350" cap="rnd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anchor="b" anchorCtr="0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9pPr>
          </a:lstStyle>
          <a:p>
            <a:pPr algn="ctr">
              <a:defRPr/>
            </a:pPr>
            <a:r>
              <a:rPr lang="ru-RU" sz="44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Список  литературы</a:t>
            </a:r>
            <a:endParaRPr lang="ru-RU" sz="4400" b="1" i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1677094"/>
            <a:ext cx="6264696" cy="707886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Смутное время – Русская история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rus-istoria.ru/library/text/item/636-smutnoe-vremya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566077"/>
            <a:ext cx="6408712" cy="707886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2"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России для детей – Русская историческая  библиотека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088" y="3470230"/>
            <a:ext cx="6256215" cy="40011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Минин и Пожарский -  Википедия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4305290"/>
            <a:ext cx="6912768" cy="70788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AutoNum type="arabicPeriod" startAt="4"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«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Тысячилетие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России»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www.bankgorodov.ru/sight/Tisyacheletie-Rossii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5875" y="126373"/>
            <a:ext cx="8229600" cy="89492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8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Иван </a:t>
            </a:r>
            <a:r>
              <a:rPr sz="48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IV (</a:t>
            </a:r>
            <a:r>
              <a:rPr lang="ru-RU" sz="48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Грозный)</a:t>
            </a:r>
            <a:endParaRPr lang="ru-RU" sz="4800" b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6147" name="Picture 2" descr="H:\Documents and Settings\Alex\Рабочий стол\Новая папка\1d93b07c50e30ef50e77756cc61113c2_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774" y="836712"/>
            <a:ext cx="2981347" cy="5877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350229" y="986552"/>
            <a:ext cx="564356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Внук Ивана </a:t>
            </a:r>
            <a:r>
              <a:rPr lang="en-US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alt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3 года остался без отца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alt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7 лет остаётся без матери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alt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Бояре поощряли жестокость, стараясь угодить будущему правителю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alt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16 первым из князей венчался на престол и его провозгласили царём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alt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 талантливым человеком, стремился к усилению государства Российского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ru-RU" alt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Беда изменила характер – со смертью жены закончилась слава Ивана</a:t>
            </a:r>
            <a:r>
              <a:rPr lang="en-US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alt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добродетельного царя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4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9329" y="2348880"/>
            <a:ext cx="3384376" cy="287291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400" b="1" i="1" spc="0" dirty="0" smtClean="0">
                <a:ln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 в  Новгороде  в 1862 г. </a:t>
            </a:r>
            <a:br>
              <a:rPr lang="ru-RU" sz="2400" b="1" i="1" spc="0" dirty="0" smtClean="0">
                <a:ln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spc="0" dirty="0" smtClean="0">
                <a:ln/>
                <a:solidFill>
                  <a:schemeClr val="tx1"/>
                </a:solidFill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br>
              <a:rPr lang="ru-RU" sz="2400" b="1" i="1" spc="0" dirty="0" smtClean="0">
                <a:ln/>
                <a:solidFill>
                  <a:schemeClr val="tx1"/>
                </a:solidFill>
                <a:effectLst/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400" b="1" i="1" spc="0" dirty="0" smtClean="0">
                <a:ln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Среди 128 фигур знаменитых людей Ивана Грозного нет </a:t>
            </a:r>
            <a:endParaRPr lang="ru-RU" sz="2400" b="1" i="1" spc="0" dirty="0">
              <a:ln/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04866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n/>
                <a:solidFill>
                  <a:schemeClr val="accent3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Памятник   </a:t>
            </a:r>
            <a:r>
              <a:rPr lang="ru-RU" sz="4400" b="1" i="1" dirty="0">
                <a:ln/>
                <a:solidFill>
                  <a:schemeClr val="accent3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«Тысячелетие России»</a:t>
            </a:r>
            <a:endParaRPr lang="ru-RU" sz="4400" dirty="0"/>
          </a:p>
        </p:txBody>
      </p:sp>
      <p:pic>
        <p:nvPicPr>
          <p:cNvPr id="1026" name="Picture 2" descr="https://static.tonkosti.ru/images/1/1d/%D0%92%D0%B8%D0%B4_%D0%BF%D0%B0%D0%BC%D1%8F%D1%82%D0%BD%D0%B8%D0%BA%D0%B0_%D0%A2%D1%8B%D1%81%D1%8F%D1%87%D0%B5%D0%BB%D0%B5%D1%82%D0%B8%D0%B5_%D0%A0%D0%BE%D1%81%D1%81%D0%B8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4176464" cy="5660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65124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44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Существовала пословица: </a:t>
            </a:r>
            <a:br>
              <a:rPr lang="ru-RU" sz="44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</a:br>
            <a:r>
              <a:rPr lang="ru-RU" sz="4400" b="1" spc="0" dirty="0" smtClean="0">
                <a:ln/>
                <a:solidFill>
                  <a:schemeClr val="accent3"/>
                </a:solidFill>
                <a:effectLst/>
              </a:rPr>
              <a:t>                       </a:t>
            </a:r>
            <a:r>
              <a:rPr lang="ru-RU" sz="44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«Близ царя, близ беды»</a:t>
            </a:r>
            <a:endParaRPr lang="ru-RU" sz="4400" b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5670731" y="1911896"/>
            <a:ext cx="3500437" cy="409342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личное войско </a:t>
            </a: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надёжных людей – опричников </a:t>
            </a:r>
          </a:p>
          <a:p>
            <a:pPr eaLnBrk="1" hangingPunct="1"/>
            <a:endParaRPr lang="ru-RU" alt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задача </a:t>
            </a: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всё вынюхивать </a:t>
            </a:r>
            <a:endParaRPr lang="ru-RU" alt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грызть </a:t>
            </a: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измену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выметать </a:t>
            </a: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её метлой</a:t>
            </a:r>
          </a:p>
          <a:p>
            <a:pPr eaLnBrk="1" hangingPunct="1"/>
            <a:endParaRPr lang="ru-RU" alt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: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собачья </a:t>
            </a: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метла</a:t>
            </a:r>
            <a:endParaRPr lang="ru-RU" alt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чёрный </a:t>
            </a:r>
            <a:r>
              <a:rPr lang="ru-RU" alt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конь</a:t>
            </a:r>
          </a:p>
        </p:txBody>
      </p:sp>
      <p:pic>
        <p:nvPicPr>
          <p:cNvPr id="7178" name="Picture 10" descr="http://s018.radikal.ru/i513/1303/95/a4a258cea8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50502"/>
            <a:ext cx="5158351" cy="398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3024"/>
            <a:ext cx="8229600" cy="1085872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40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На его сыновьях закончился </a:t>
            </a:r>
            <a:br>
              <a:rPr lang="ru-RU" sz="40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</a:br>
            <a:r>
              <a:rPr lang="ru-RU" sz="40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род  </a:t>
            </a:r>
            <a:r>
              <a:rPr lang="ru-RU" sz="40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Рюриковичей</a:t>
            </a:r>
            <a:endParaRPr lang="ru-RU" sz="4000" b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9219" name="Picture 2" descr="H:\Documents and Settings\Alex\Рабочий стол\Новая папка\image001-1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4117"/>
            <a:ext cx="5599562" cy="4881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6012160" y="1772816"/>
            <a:ext cx="2857500" cy="4524315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Старшего сына убивает в припадке гнева</a:t>
            </a:r>
          </a:p>
          <a:p>
            <a:pPr eaLnBrk="1" hangingPunct="1"/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Фёдор слаб здоровьем</a:t>
            </a:r>
          </a:p>
          <a:p>
            <a:pPr eaLnBrk="1" hangingPunct="1"/>
            <a:endParaRPr lang="ru-RU" alt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Маленького Дмитрия увозят в монастырь и там он таинственным образом умирает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685" y="248579"/>
            <a:ext cx="8550771" cy="2022009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32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За царя Фёдора правит отец жены – Борис Годунов. </a:t>
            </a:r>
            <a:r>
              <a:rPr lang="ru-RU" sz="3200" b="1" i="1" spc="0" dirty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Детей  у  Фёдора  </a:t>
            </a:r>
            <a:r>
              <a:rPr lang="ru-RU" sz="32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нет. После его  смерти Борис Годунов становится новым царём. </a:t>
            </a:r>
            <a:br>
              <a:rPr lang="ru-RU" sz="32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</a:br>
            <a:endParaRPr lang="ru-RU" sz="3200" b="1" i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369659" y="1947619"/>
            <a:ext cx="5601213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Бориса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Годунова свергают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и правит Василий Шуйский</a:t>
            </a: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871173" y="3022733"/>
            <a:ext cx="7575798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i="1" dirty="0">
                <a:ln/>
                <a:solidFill>
                  <a:schemeClr val="accent3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 осени 1611 года Россия перестаёт существовать как государство  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35329" y="5514696"/>
            <a:ext cx="4247485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Василия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Шуйского свергают, </a:t>
            </a:r>
          </a:p>
          <a:p>
            <a:pPr eaLnBrk="1" hangingPunct="1"/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правят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бояре (</a:t>
            </a:r>
            <a:r>
              <a:rPr lang="ru-RU" alt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семибояровщина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голод</a:t>
            </a:r>
          </a:p>
          <a:p>
            <a:pPr eaLnBrk="1" hangingPunct="1"/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бояре 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продают Москву полякам</a:t>
            </a:r>
          </a:p>
        </p:txBody>
      </p:sp>
      <p:pic>
        <p:nvPicPr>
          <p:cNvPr id="10249" name="Picture 9" descr="http://istoricheskij-portret.ru/wp-content/uploads/2015/03/V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56235"/>
            <a:ext cx="3155890" cy="3809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http://dic.academic.ru/pictures/enc_colier/ph080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65" y="1758292"/>
            <a:ext cx="3173578" cy="3852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:\Documents and Settings\Alex\Рабочий стол\Новая папка\MakovskiyK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6103688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24230" y="5805264"/>
            <a:ext cx="6059016" cy="92869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4000" b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«Воззвание Минина»</a:t>
            </a:r>
            <a:endParaRPr lang="ru-RU" sz="4000" b="1" spc="0" dirty="0">
              <a:ln/>
              <a:solidFill>
                <a:schemeClr val="accent3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84989" y="6268047"/>
            <a:ext cx="4085990" cy="523220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Маковский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94" y="476672"/>
            <a:ext cx="8229600" cy="2790072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40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	Нижний Новгород. Городская площадь. </a:t>
            </a:r>
            <a:br>
              <a:rPr lang="ru-RU" sz="40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</a:br>
            <a:r>
              <a:rPr lang="ru-RU" sz="4000" b="1" i="1" spc="0" dirty="0" smtClean="0">
                <a:ln/>
                <a:solidFill>
                  <a:schemeClr val="accent3"/>
                </a:solidFill>
                <a:effectLst/>
                <a:latin typeface="Monotype Corsiva" panose="03010101010201010101" pitchFamily="66" charset="0"/>
              </a:rPr>
              <a:t>				1611  год.</a:t>
            </a:r>
            <a:r>
              <a:rPr lang="ru-RU" sz="28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8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800" b="1" spc="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800" b="1" spc="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200" b="1" i="1" spc="0" dirty="0" smtClean="0">
                <a:ln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Обсуждают письмо: </a:t>
            </a:r>
            <a:br>
              <a:rPr lang="ru-RU" sz="2200" b="1" i="1" spc="0" dirty="0" smtClean="0">
                <a:ln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spc="0" dirty="0" smtClean="0">
                <a:ln/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 Гибнет Россия от поляков, а Москва - её основание. Не забудьте , что пока крепок корень, то и дерево крепко; не будет корня. На чём оно будет держаться?</a:t>
            </a:r>
            <a:endParaRPr lang="ru-RU" sz="2700" b="1" i="1" spc="0" dirty="0">
              <a:ln/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492719" y="3439250"/>
            <a:ext cx="8286750" cy="200054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принято решение?</a:t>
            </a:r>
          </a:p>
          <a:p>
            <a:pPr eaLnBrk="1" hangingPunct="1"/>
            <a:endParaRPr lang="ru-RU" alt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 москвичей своя земля, у нас своя! Каждый сам за себя!»</a:t>
            </a:r>
          </a:p>
          <a:p>
            <a:pPr eaLnBrk="1" hangingPunct="1"/>
            <a:endParaRPr lang="ru-RU" alt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пожалеем жизни своей! Всё отдадим, чтобы ратным людям ни в чём нужды не было. </a:t>
            </a:r>
            <a:r>
              <a:rPr lang="ru-RU" alt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 </a:t>
            </a:r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смерть, чем иноземное иго»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1294" y="6021288"/>
            <a:ext cx="8155162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5591803"/>
            <a:ext cx="808315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eaLnBrk="1" hangingPunct="1"/>
            <a:r>
              <a:rPr lang="ru-RU" altLang="ru-RU" sz="2000" b="1" i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пожалеем жизни своей! Всё отдадим, чтобы ратным людям ни в чём нужды не было. Лучше смерть, чем иноземное иго»</a:t>
            </a:r>
            <a:endParaRPr lang="ru-RU" altLang="ru-RU" sz="2000" b="1" i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3635896" y="697635"/>
            <a:ext cx="4464496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показал  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</a:p>
          <a:p>
            <a:pPr eaLnBrk="1" hangingPunct="1"/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нижегородский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староста, </a:t>
            </a:r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купец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Кузьма Минин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755576" y="4797152"/>
            <a:ext cx="4395947" cy="83099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Воеводой народного 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ополчения</a:t>
            </a:r>
          </a:p>
          <a:p>
            <a:pPr eaLnBrk="1" hangingPunct="1"/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 Дмитрий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Пожарский</a:t>
            </a:r>
          </a:p>
        </p:txBody>
      </p:sp>
      <p:pic>
        <p:nvPicPr>
          <p:cNvPr id="14345" name="Picture 9" descr="http://900igr.net/datai/istorija/Kuzma-Minin-i-Dmitrij-Pozharskij/0004-003-Kuzma-Min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99" y="582953"/>
            <a:ext cx="299409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http://deduhova.ru/statesman/wp-content/uploads/2015/12/H_gIrlPpZp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132856"/>
            <a:ext cx="3145532" cy="4309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428</TotalTime>
  <Words>526</Words>
  <Application>Microsoft Office PowerPoint</Application>
  <PresentationFormat>Экран (4:3)</PresentationFormat>
  <Paragraphs>96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Constantia</vt:lpstr>
      <vt:lpstr>Monotype Corsiva</vt:lpstr>
      <vt:lpstr>Times New Roman</vt:lpstr>
      <vt:lpstr>Wingdings</vt:lpstr>
      <vt:lpstr>Wingdings 2</vt:lpstr>
      <vt:lpstr>Бумажная</vt:lpstr>
      <vt:lpstr>«Смутное время»</vt:lpstr>
      <vt:lpstr>Иван IV (Грозный)</vt:lpstr>
      <vt:lpstr>Установлен в  Новгороде  в 1862 г.    Среди 128 фигур знаменитых людей Ивана Грозного нет </vt:lpstr>
      <vt:lpstr>Существовала пословица:                         «Близ царя, близ беды»</vt:lpstr>
      <vt:lpstr>На его сыновьях закончился  род  Рюриковичей</vt:lpstr>
      <vt:lpstr>За царя Фёдора правит отец жены – Борис Годунов. Детей  у  Фёдора  нет. После его  смерти Борис Годунов становится новым царём.  </vt:lpstr>
      <vt:lpstr>Презентация PowerPoint</vt:lpstr>
      <vt:lpstr> Нижний Новгород. Городская площадь.      1611  год.  Обсуждают письмо:  « Гибнет Россия от поляков, а Москва - её основание. Не забудьте , что пока крепок корень, то и дерево крепко; не будет корня. На чём оно будет держаться?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</vt:lpstr>
      <vt:lpstr>Презентация PowerPoint</vt:lpstr>
    </vt:vector>
  </TitlesOfParts>
  <Company>WareZ Provider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Алексей</cp:lastModifiedBy>
  <cp:revision>43</cp:revision>
  <dcterms:created xsi:type="dcterms:W3CDTF">2008-03-12T16:25:20Z</dcterms:created>
  <dcterms:modified xsi:type="dcterms:W3CDTF">2017-04-03T18:50:19Z</dcterms:modified>
</cp:coreProperties>
</file>