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4" r:id="rId2"/>
    <p:sldId id="285" r:id="rId3"/>
    <p:sldId id="258" r:id="rId4"/>
    <p:sldId id="261" r:id="rId5"/>
    <p:sldId id="264" r:id="rId6"/>
    <p:sldId id="282" r:id="rId7"/>
    <p:sldId id="262" r:id="rId8"/>
    <p:sldId id="263" r:id="rId9"/>
    <p:sldId id="266" r:id="rId10"/>
    <p:sldId id="267" r:id="rId11"/>
    <p:sldId id="268" r:id="rId12"/>
    <p:sldId id="270" r:id="rId13"/>
    <p:sldId id="271" r:id="rId14"/>
    <p:sldId id="272" r:id="rId15"/>
    <p:sldId id="275" r:id="rId16"/>
    <p:sldId id="273" r:id="rId17"/>
    <p:sldId id="274" r:id="rId18"/>
    <p:sldId id="276" r:id="rId19"/>
    <p:sldId id="277" r:id="rId20"/>
    <p:sldId id="281" r:id="rId21"/>
    <p:sldId id="278" r:id="rId22"/>
    <p:sldId id="283" r:id="rId23"/>
    <p:sldId id="28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4660"/>
  </p:normalViewPr>
  <p:slideViewPr>
    <p:cSldViewPr>
      <p:cViewPr>
        <p:scale>
          <a:sx n="70" d="100"/>
          <a:sy n="70" d="100"/>
        </p:scale>
        <p:origin x="-8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1A711E-9F17-4C04-ADAC-4567E7769AAD}" type="datetimeFigureOut">
              <a:rPr lang="en-US" smtClean="0"/>
              <a:t>1/18/2012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E953DA-5EE7-4DA2-8BDC-704A6334484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D2316-9377-4A18-9393-61D36A711B3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87E1-6861-4813-AE86-46611B700700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C64D-D545-4490-82AD-8049A19BC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87E1-6861-4813-AE86-46611B700700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C64D-D545-4490-82AD-8049A19BC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87E1-6861-4813-AE86-46611B700700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C64D-D545-4490-82AD-8049A19BC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C1DF367-013D-4FE0-9415-2A1D997908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87E1-6861-4813-AE86-46611B700700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C64D-D545-4490-82AD-8049A19BC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87E1-6861-4813-AE86-46611B700700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C64D-D545-4490-82AD-8049A19BC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87E1-6861-4813-AE86-46611B700700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C64D-D545-4490-82AD-8049A19BC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87E1-6861-4813-AE86-46611B700700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C64D-D545-4490-82AD-8049A19BC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87E1-6861-4813-AE86-46611B700700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C64D-D545-4490-82AD-8049A19BC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87E1-6861-4813-AE86-46611B700700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C64D-D545-4490-82AD-8049A19BC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87E1-6861-4813-AE86-46611B700700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C64D-D545-4490-82AD-8049A19BC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87E1-6861-4813-AE86-46611B700700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C64D-D545-4490-82AD-8049A19BC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287E1-6861-4813-AE86-46611B700700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FC64D-D545-4490-82AD-8049A19BCD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686800" y="0"/>
            <a:ext cx="410816" cy="30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hyperlink" Target="http://www.killies.com/AquaticMosses01/MossTaiwan021.jp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895706"/>
            <a:ext cx="9144000" cy="5029200"/>
            <a:chOff x="477984" y="1828800"/>
            <a:chExt cx="8285016" cy="4114800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r="35000"/>
            <a:stretch>
              <a:fillRect/>
            </a:stretch>
          </p:blipFill>
          <p:spPr bwMode="auto">
            <a:xfrm rot="16200000">
              <a:off x="829677" y="3552094"/>
              <a:ext cx="2039813" cy="2743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b="8410"/>
            <a:stretch>
              <a:fillRect/>
            </a:stretch>
          </p:blipFill>
          <p:spPr bwMode="auto">
            <a:xfrm>
              <a:off x="6054436" y="1828800"/>
              <a:ext cx="2708564" cy="2039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 t="2941" r="8400" b="4824"/>
            <a:stretch>
              <a:fillRect/>
            </a:stretch>
          </p:blipFill>
          <p:spPr bwMode="auto">
            <a:xfrm>
              <a:off x="6054436" y="3886200"/>
              <a:ext cx="2708564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6" descr="Grizzly_Giant_Mariposa_Grove GNU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55817" y="1828800"/>
              <a:ext cx="2743201" cy="4114800"/>
            </a:xfrm>
            <a:prstGeom prst="rect">
              <a:avLst/>
            </a:prstGeom>
            <a:noFill/>
          </p:spPr>
        </p:pic>
        <p:pic>
          <p:nvPicPr>
            <p:cNvPr id="26" name="Picture 4" descr="http://2.bp.blogspot.com/_4IwHTsRufBg/TMt8hUtbiYI/AAAAAAAAFVk/AtrxRS0FcWs/s400/PAKU+MUDA.bmp"/>
            <p:cNvPicPr>
              <a:picLocks noChangeAspect="1" noChangeArrowheads="1"/>
            </p:cNvPicPr>
            <p:nvPr/>
          </p:nvPicPr>
          <p:blipFill>
            <a:blip r:embed="rId7" cstate="print"/>
            <a:srcRect l="6407" t="5229" r="4457" b="11111"/>
            <a:stretch>
              <a:fillRect/>
            </a:stretch>
          </p:blipFill>
          <p:spPr bwMode="auto">
            <a:xfrm>
              <a:off x="481263" y="1828800"/>
              <a:ext cx="2686050" cy="2029326"/>
            </a:xfrm>
            <a:prstGeom prst="rect">
              <a:avLst/>
            </a:prstGeom>
            <a:noFill/>
          </p:spPr>
        </p:pic>
      </p:grpSp>
      <p:sp>
        <p:nvSpPr>
          <p:cNvPr id="16" name="Freeform 15"/>
          <p:cNvSpPr/>
          <p:nvPr/>
        </p:nvSpPr>
        <p:spPr>
          <a:xfrm rot="16200000" flipH="1" flipV="1">
            <a:off x="5820936" y="2310225"/>
            <a:ext cx="5664820" cy="981307"/>
          </a:xfrm>
          <a:custGeom>
            <a:avLst/>
            <a:gdLst>
              <a:gd name="connsiteX0" fmla="*/ 0 w 5664820"/>
              <a:gd name="connsiteY0" fmla="*/ 0 h 981307"/>
              <a:gd name="connsiteX1" fmla="*/ 5664820 w 5664820"/>
              <a:gd name="connsiteY1" fmla="*/ 0 h 981307"/>
              <a:gd name="connsiteX2" fmla="*/ 22303 w 5664820"/>
              <a:gd name="connsiteY2" fmla="*/ 981307 h 981307"/>
              <a:gd name="connsiteX3" fmla="*/ 0 w 5664820"/>
              <a:gd name="connsiteY3" fmla="*/ 0 h 981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4820" h="981307">
                <a:moveTo>
                  <a:pt x="0" y="0"/>
                </a:moveTo>
                <a:lnTo>
                  <a:pt x="5664820" y="0"/>
                </a:lnTo>
                <a:lnTo>
                  <a:pt x="22303" y="9813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6"/>
          <p:cNvGrpSpPr/>
          <p:nvPr/>
        </p:nvGrpSpPr>
        <p:grpSpPr>
          <a:xfrm>
            <a:off x="-22303" y="-1"/>
            <a:ext cx="9182069" cy="6880954"/>
            <a:chOff x="-22303" y="-1"/>
            <a:chExt cx="9182069" cy="6880954"/>
          </a:xfrm>
        </p:grpSpPr>
        <p:sp>
          <p:nvSpPr>
            <p:cNvPr id="2" name="Freeform 1"/>
            <p:cNvSpPr/>
            <p:nvPr/>
          </p:nvSpPr>
          <p:spPr>
            <a:xfrm>
              <a:off x="-22303" y="-1"/>
              <a:ext cx="5664820" cy="981307"/>
            </a:xfrm>
            <a:custGeom>
              <a:avLst/>
              <a:gdLst>
                <a:gd name="connsiteX0" fmla="*/ 0 w 5664820"/>
                <a:gd name="connsiteY0" fmla="*/ 0 h 981307"/>
                <a:gd name="connsiteX1" fmla="*/ 5664820 w 5664820"/>
                <a:gd name="connsiteY1" fmla="*/ 0 h 981307"/>
                <a:gd name="connsiteX2" fmla="*/ 22303 w 5664820"/>
                <a:gd name="connsiteY2" fmla="*/ 981307 h 981307"/>
                <a:gd name="connsiteX3" fmla="*/ 0 w 5664820"/>
                <a:gd name="connsiteY3" fmla="*/ 0 h 981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4820" h="981307">
                  <a:moveTo>
                    <a:pt x="0" y="0"/>
                  </a:moveTo>
                  <a:lnTo>
                    <a:pt x="5664820" y="0"/>
                  </a:lnTo>
                  <a:lnTo>
                    <a:pt x="22303" y="9813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 flipH="1" flipV="1">
              <a:off x="3494946" y="5899646"/>
              <a:ext cx="5664820" cy="981307"/>
            </a:xfrm>
            <a:custGeom>
              <a:avLst/>
              <a:gdLst>
                <a:gd name="connsiteX0" fmla="*/ 0 w 5664820"/>
                <a:gd name="connsiteY0" fmla="*/ 0 h 981307"/>
                <a:gd name="connsiteX1" fmla="*/ 5664820 w 5664820"/>
                <a:gd name="connsiteY1" fmla="*/ 0 h 981307"/>
                <a:gd name="connsiteX2" fmla="*/ 22303 w 5664820"/>
                <a:gd name="connsiteY2" fmla="*/ 981307 h 981307"/>
                <a:gd name="connsiteX3" fmla="*/ 0 w 5664820"/>
                <a:gd name="connsiteY3" fmla="*/ 0 h 981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4820" h="981307">
                  <a:moveTo>
                    <a:pt x="0" y="0"/>
                  </a:moveTo>
                  <a:lnTo>
                    <a:pt x="5664820" y="0"/>
                  </a:lnTo>
                  <a:lnTo>
                    <a:pt x="22303" y="9813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5"/>
            <p:cNvSpPr/>
            <p:nvPr/>
          </p:nvSpPr>
          <p:spPr>
            <a:xfrm rot="16200000">
              <a:off x="-2344386" y="3550702"/>
              <a:ext cx="5664820" cy="981307"/>
            </a:xfrm>
            <a:custGeom>
              <a:avLst/>
              <a:gdLst>
                <a:gd name="connsiteX0" fmla="*/ 0 w 5664820"/>
                <a:gd name="connsiteY0" fmla="*/ 0 h 981307"/>
                <a:gd name="connsiteX1" fmla="*/ 5664820 w 5664820"/>
                <a:gd name="connsiteY1" fmla="*/ 0 h 981307"/>
                <a:gd name="connsiteX2" fmla="*/ 22303 w 5664820"/>
                <a:gd name="connsiteY2" fmla="*/ 981307 h 981307"/>
                <a:gd name="connsiteX3" fmla="*/ 0 w 5664820"/>
                <a:gd name="connsiteY3" fmla="*/ 0 h 981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4820" h="981307">
                  <a:moveTo>
                    <a:pt x="0" y="0"/>
                  </a:moveTo>
                  <a:lnTo>
                    <a:pt x="5664820" y="0"/>
                  </a:lnTo>
                  <a:lnTo>
                    <a:pt x="22303" y="9813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-228600" y="76200"/>
            <a:ext cx="2514600" cy="8683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BAB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V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II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 rot="24735">
            <a:off x="546057" y="963523"/>
            <a:ext cx="7528773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TUMBUHAN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Skema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Metagenesis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Tumbuhan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Paku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5000" t="19333" r="26563" b="22000"/>
          <a:stretch>
            <a:fillRect/>
          </a:stretch>
        </p:blipFill>
        <p:spPr bwMode="auto">
          <a:xfrm>
            <a:off x="381000" y="609600"/>
            <a:ext cx="837507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347580"/>
            <a:ext cx="9067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Skema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Metagenesis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Paku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Homospora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2031" t="19333" r="23438" b="15333"/>
          <a:stretch>
            <a:fillRect/>
          </a:stretch>
        </p:blipFill>
        <p:spPr bwMode="auto">
          <a:xfrm>
            <a:off x="76200" y="1338179"/>
            <a:ext cx="4648200" cy="3995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34375" t="14000" r="26563" b="24667"/>
          <a:stretch>
            <a:fillRect/>
          </a:stretch>
        </p:blipFill>
        <p:spPr bwMode="auto">
          <a:xfrm>
            <a:off x="4760843" y="1338180"/>
            <a:ext cx="4306957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Klasifikasi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Tumbuhan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Paku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762000"/>
            <a:ext cx="4191000" cy="2857500"/>
            <a:chOff x="0" y="838200"/>
            <a:chExt cx="3810000" cy="2857500"/>
          </a:xfrm>
        </p:grpSpPr>
        <p:pic>
          <p:nvPicPr>
            <p:cNvPr id="24578" name="Picture 2" descr="http://3.bp.blogspot.com/_C5k1cOlMYMo/TQDAUcfwl6I/AAAAAAAAAA4/ScByliyVg3M/s1600/Psilotum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838200"/>
              <a:ext cx="3810000" cy="2857500"/>
            </a:xfrm>
            <a:prstGeom prst="rect">
              <a:avLst/>
            </a:prstGeom>
            <a:noFill/>
          </p:spPr>
        </p:pic>
        <p:sp>
          <p:nvSpPr>
            <p:cNvPr id="5" name="Rectangle 2"/>
            <p:cNvSpPr txBox="1">
              <a:spLocks noChangeArrowheads="1"/>
            </p:cNvSpPr>
            <p:nvPr/>
          </p:nvSpPr>
          <p:spPr>
            <a:xfrm>
              <a:off x="0" y="838200"/>
              <a:ext cx="1981200" cy="762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i="1" dirty="0" err="1" smtClean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Psilotophyta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858000" y="2514600"/>
            <a:ext cx="2286000" cy="4343400"/>
            <a:chOff x="5181600" y="333376"/>
            <a:chExt cx="1981200" cy="4267200"/>
          </a:xfrm>
        </p:grpSpPr>
        <p:pic>
          <p:nvPicPr>
            <p:cNvPr id="24580" name="Picture 4" descr="http://2.bp.blogspot.com/_97xRKC5I6Fw/TPj_IMGsUqI/AAAAAAAAAIQ/Um_ZHskRwdA/s1600/Lycopodium+squarosum.jpg"/>
            <p:cNvPicPr>
              <a:picLocks noChangeAspect="1" noChangeArrowheads="1"/>
            </p:cNvPicPr>
            <p:nvPr/>
          </p:nvPicPr>
          <p:blipFill>
            <a:blip r:embed="rId3" cstate="print"/>
            <a:srcRect r="25180"/>
            <a:stretch>
              <a:fillRect/>
            </a:stretch>
          </p:blipFill>
          <p:spPr bwMode="auto">
            <a:xfrm>
              <a:off x="5181600" y="1066800"/>
              <a:ext cx="1981200" cy="3533776"/>
            </a:xfrm>
            <a:prstGeom prst="rect">
              <a:avLst/>
            </a:prstGeom>
            <a:noFill/>
          </p:spPr>
        </p:pic>
        <p:sp>
          <p:nvSpPr>
            <p:cNvPr id="7" name="Rectangle 2"/>
            <p:cNvSpPr txBox="1">
              <a:spLocks noChangeArrowheads="1"/>
            </p:cNvSpPr>
            <p:nvPr/>
          </p:nvSpPr>
          <p:spPr>
            <a:xfrm>
              <a:off x="5313680" y="333376"/>
              <a:ext cx="1752600" cy="7620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i="1" dirty="0" err="1" smtClean="0">
                  <a:solidFill>
                    <a:schemeClr val="accent3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Lycophyta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24584" name="Picture 8" descr="http://aqua-plant.com.ua/Image/marsilea%20crena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581400"/>
            <a:ext cx="5284839" cy="3276600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4953000" y="990600"/>
            <a:ext cx="2133600" cy="4038600"/>
            <a:chOff x="3276600" y="2438400"/>
            <a:chExt cx="2133600" cy="4038600"/>
          </a:xfrm>
        </p:grpSpPr>
        <p:pic>
          <p:nvPicPr>
            <p:cNvPr id="24582" name="Picture 6" descr="http://www.naturespot.org.uk/sites/default/files/imagecache/large/species_images/Horse-tail,+Marsh+(Equisetum+palustre)+Near+'The+Wash+Pit+Sapcote+SP+4852+9368+(taken+23.5.2007)..JPG"/>
            <p:cNvPicPr>
              <a:picLocks noChangeAspect="1" noChangeArrowheads="1"/>
            </p:cNvPicPr>
            <p:nvPr/>
          </p:nvPicPr>
          <p:blipFill>
            <a:blip r:embed="rId5" cstate="print"/>
            <a:srcRect l="19572" r="11927" b="7278"/>
            <a:stretch>
              <a:fillRect/>
            </a:stretch>
          </p:blipFill>
          <p:spPr bwMode="auto">
            <a:xfrm>
              <a:off x="3276600" y="3200400"/>
              <a:ext cx="2133600" cy="3276600"/>
            </a:xfrm>
            <a:prstGeom prst="rect">
              <a:avLst/>
            </a:prstGeom>
            <a:noFill/>
          </p:spPr>
        </p:pic>
        <p:sp>
          <p:nvSpPr>
            <p:cNvPr id="10" name="Rectangle 2"/>
            <p:cNvSpPr txBox="1">
              <a:spLocks noChangeArrowheads="1"/>
            </p:cNvSpPr>
            <p:nvPr/>
          </p:nvSpPr>
          <p:spPr>
            <a:xfrm>
              <a:off x="3505200" y="2438400"/>
              <a:ext cx="1905000" cy="7620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 smtClean="0">
                  <a:solidFill>
                    <a:schemeClr val="accent3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Sphenophyta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3581400"/>
            <a:ext cx="1981200" cy="762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Pterophyta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Peranan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Tumbuhan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Paku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bagi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Kehidupan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705600" y="990600"/>
            <a:ext cx="2438400" cy="762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Tanaman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hias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581400" y="4267200"/>
            <a:ext cx="2438400" cy="762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Sayuran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657600" y="1676400"/>
            <a:ext cx="1371600" cy="762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>
                <a:latin typeface="+mj-lt"/>
                <a:ea typeface="+mj-ea"/>
                <a:cs typeface="+mj-cs"/>
              </a:rPr>
              <a:t>Karangan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400" dirty="0" err="1" smtClean="0">
                <a:latin typeface="+mj-lt"/>
                <a:ea typeface="+mj-ea"/>
                <a:cs typeface="+mj-cs"/>
              </a:rPr>
              <a:t>bunga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8674" name="Picture 2" descr="http://www.nrm.se/images/18.169b66e1074fecc67d800084/platycerium2.jpg"/>
          <p:cNvPicPr>
            <a:picLocks noChangeAspect="1" noChangeArrowheads="1"/>
          </p:cNvPicPr>
          <p:nvPr/>
        </p:nvPicPr>
        <p:blipFill>
          <a:blip r:embed="rId2" cstate="print"/>
          <a:srcRect b="5121"/>
          <a:stretch>
            <a:fillRect/>
          </a:stretch>
        </p:blipFill>
        <p:spPr bwMode="auto">
          <a:xfrm>
            <a:off x="5576021" y="1752600"/>
            <a:ext cx="3567979" cy="5105400"/>
          </a:xfrm>
          <a:prstGeom prst="rect">
            <a:avLst/>
          </a:prstGeom>
          <a:noFill/>
        </p:spPr>
      </p:pic>
      <p:pic>
        <p:nvPicPr>
          <p:cNvPr id="28678" name="Picture 6" descr="http://cakraningrat.blogdetik.com/files/2011/01/semanggi.jpg"/>
          <p:cNvPicPr>
            <a:picLocks noChangeAspect="1" noChangeArrowheads="1"/>
          </p:cNvPicPr>
          <p:nvPr/>
        </p:nvPicPr>
        <p:blipFill>
          <a:blip r:embed="rId3" cstate="print"/>
          <a:srcRect l="14400" t="24024" r="13600"/>
          <a:stretch>
            <a:fillRect/>
          </a:stretch>
        </p:blipFill>
        <p:spPr bwMode="auto">
          <a:xfrm>
            <a:off x="-1" y="4343400"/>
            <a:ext cx="3578086" cy="25146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38200"/>
            <a:ext cx="3581400" cy="353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C.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Tumbuhan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Biji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7982" y="685800"/>
            <a:ext cx="828501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600"/>
              </a:spcBef>
            </a:pP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</a:rPr>
              <a:t>Ciri-ciri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</a:rPr>
              <a:t>Tumbuhan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</a:rPr>
              <a:t>Biji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2400" dirty="0" err="1" smtClean="0"/>
              <a:t>Biji</a:t>
            </a:r>
            <a:r>
              <a:rPr lang="en-US" sz="2400" dirty="0" smtClean="0"/>
              <a:t> </a:t>
            </a:r>
            <a:r>
              <a:rPr lang="en-US" sz="2400" dirty="0" err="1" smtClean="0"/>
              <a:t>dihasilkan</a:t>
            </a:r>
            <a:r>
              <a:rPr lang="en-US" sz="2400" dirty="0" smtClean="0"/>
              <a:t> </a:t>
            </a:r>
            <a:r>
              <a:rPr lang="en-US" sz="2400" dirty="0" err="1" smtClean="0"/>
              <a:t>oleh</a:t>
            </a:r>
            <a:r>
              <a:rPr lang="en-US" sz="2400" dirty="0" smtClean="0"/>
              <a:t> </a:t>
            </a:r>
            <a:r>
              <a:rPr lang="en-US" sz="2400" dirty="0" err="1" smtClean="0"/>
              <a:t>bunga</a:t>
            </a:r>
            <a:r>
              <a:rPr lang="en-US" sz="2400" dirty="0" smtClean="0"/>
              <a:t> </a:t>
            </a:r>
            <a:r>
              <a:rPr lang="en-US" sz="2400" dirty="0" err="1" smtClean="0"/>
              <a:t>atau</a:t>
            </a:r>
            <a:r>
              <a:rPr lang="en-US" sz="2400" dirty="0" smtClean="0"/>
              <a:t> </a:t>
            </a:r>
            <a:r>
              <a:rPr lang="en-US" sz="2400" dirty="0" err="1" smtClean="0"/>
              <a:t>runjung</a:t>
            </a:r>
            <a:endParaRPr lang="en-US" sz="2400" dirty="0" smtClean="0"/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2400" dirty="0" err="1" smtClean="0"/>
              <a:t>Sperma</a:t>
            </a:r>
            <a:r>
              <a:rPr lang="en-US" sz="2400" dirty="0" smtClean="0"/>
              <a:t> </a:t>
            </a:r>
            <a:r>
              <a:rPr lang="en-US" sz="2400" dirty="0" err="1" smtClean="0"/>
              <a:t>menuju</a:t>
            </a:r>
            <a:r>
              <a:rPr lang="en-US" sz="2400" dirty="0" smtClean="0"/>
              <a:t> </a:t>
            </a:r>
            <a:r>
              <a:rPr lang="en-US" sz="2400" dirty="0" err="1" smtClean="0"/>
              <a:t>sel</a:t>
            </a:r>
            <a:r>
              <a:rPr lang="en-US" sz="2400" dirty="0" smtClean="0"/>
              <a:t> </a:t>
            </a:r>
            <a:r>
              <a:rPr lang="en-US" sz="2400" dirty="0" err="1" smtClean="0"/>
              <a:t>telur</a:t>
            </a:r>
            <a:r>
              <a:rPr lang="en-US" sz="2400" dirty="0" smtClean="0"/>
              <a:t> </a:t>
            </a:r>
            <a:r>
              <a:rPr lang="en-US" sz="2400" dirty="0" err="1" smtClean="0"/>
              <a:t>melalui</a:t>
            </a:r>
            <a:r>
              <a:rPr lang="en-US" sz="2400" dirty="0" smtClean="0"/>
              <a:t> </a:t>
            </a:r>
            <a:r>
              <a:rPr lang="en-US" sz="2400" dirty="0" err="1" smtClean="0"/>
              <a:t>tabung</a:t>
            </a:r>
            <a:r>
              <a:rPr lang="en-US" sz="2400" dirty="0" smtClean="0"/>
              <a:t> </a:t>
            </a:r>
            <a:r>
              <a:rPr lang="en-US" sz="2400" dirty="0" err="1" smtClean="0"/>
              <a:t>serbuk</a:t>
            </a:r>
            <a:r>
              <a:rPr lang="en-US" sz="2400" dirty="0" smtClean="0"/>
              <a:t> sari</a:t>
            </a:r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2400" dirty="0" err="1" smtClean="0"/>
              <a:t>Memiliki</a:t>
            </a:r>
            <a:r>
              <a:rPr lang="en-US" sz="2400" dirty="0" smtClean="0"/>
              <a:t> </a:t>
            </a:r>
            <a:r>
              <a:rPr lang="en-US" sz="2400" dirty="0" err="1" smtClean="0"/>
              <a:t>saluran</a:t>
            </a:r>
            <a:r>
              <a:rPr lang="en-US" sz="2400" dirty="0" smtClean="0"/>
              <a:t> (</a:t>
            </a:r>
            <a:r>
              <a:rPr lang="en-US" sz="2400" dirty="0" err="1" smtClean="0"/>
              <a:t>xilem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floem</a:t>
            </a:r>
            <a:r>
              <a:rPr lang="en-US" sz="2400" dirty="0" smtClean="0"/>
              <a:t>) </a:t>
            </a:r>
            <a:r>
              <a:rPr lang="en-US" sz="2400" dirty="0" err="1" smtClean="0"/>
              <a:t>untuk</a:t>
            </a:r>
            <a:r>
              <a:rPr lang="en-US" sz="2400" dirty="0" smtClean="0"/>
              <a:t> </a:t>
            </a:r>
            <a:r>
              <a:rPr lang="en-US" sz="2400" dirty="0" err="1" smtClean="0"/>
              <a:t>mengangkut</a:t>
            </a:r>
            <a:r>
              <a:rPr lang="en-US" sz="2400" dirty="0" smtClean="0"/>
              <a:t> air, mineral, </a:t>
            </a:r>
            <a:r>
              <a:rPr lang="en-US" sz="2400" dirty="0" err="1" smtClean="0"/>
              <a:t>makanan</a:t>
            </a:r>
            <a:r>
              <a:rPr lang="en-US" sz="2400" dirty="0" smtClean="0"/>
              <a:t>,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bahan-bahan</a:t>
            </a:r>
            <a:r>
              <a:rPr lang="en-US" sz="2400" dirty="0" smtClean="0"/>
              <a:t> lain</a:t>
            </a:r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2400" dirty="0" err="1" smtClean="0"/>
              <a:t>Memiliki</a:t>
            </a:r>
            <a:r>
              <a:rPr lang="en-US" sz="2400" dirty="0" smtClean="0"/>
              <a:t> </a:t>
            </a:r>
            <a:r>
              <a:rPr lang="en-US" sz="2400" dirty="0" err="1" smtClean="0"/>
              <a:t>klorofil</a:t>
            </a:r>
            <a:endParaRPr lang="en-US" sz="24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b="8571"/>
          <a:stretch>
            <a:fillRect/>
          </a:stretch>
        </p:blipFill>
        <p:spPr bwMode="auto">
          <a:xfrm>
            <a:off x="1401337" y="3429000"/>
            <a:ext cx="6142463" cy="308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172283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1.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Tumbuhan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Biji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Terbuka (</a:t>
            </a:r>
            <a:r>
              <a:rPr lang="en-US" sz="3200" b="1" i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Gymnospermae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982" y="838200"/>
            <a:ext cx="5618018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600"/>
              </a:spcBef>
            </a:pP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</a:rPr>
              <a:t>Ciri-ciri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</a:rPr>
              <a:t>Tumbuhan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</a:rPr>
              <a:t>Biji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Terbuka:</a:t>
            </a:r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2400" dirty="0" err="1" smtClean="0"/>
              <a:t>Meliputi</a:t>
            </a:r>
            <a:r>
              <a:rPr lang="en-US" sz="2400" dirty="0" smtClean="0"/>
              <a:t> </a:t>
            </a:r>
            <a:r>
              <a:rPr lang="en-US" sz="2400" dirty="0" err="1" smtClean="0"/>
              <a:t>tumbuhan</a:t>
            </a:r>
            <a:r>
              <a:rPr lang="en-US" sz="2400" dirty="0" smtClean="0"/>
              <a:t> yang </a:t>
            </a:r>
            <a:r>
              <a:rPr lang="en-US" sz="2400" dirty="0" err="1" smtClean="0"/>
              <a:t>berupa</a:t>
            </a:r>
            <a:r>
              <a:rPr lang="en-US" sz="2400" dirty="0" smtClean="0"/>
              <a:t> </a:t>
            </a:r>
            <a:r>
              <a:rPr lang="en-US" sz="2400" dirty="0" err="1" smtClean="0"/>
              <a:t>semak-semak</a:t>
            </a:r>
            <a:r>
              <a:rPr lang="en-US" sz="2400" dirty="0" smtClean="0"/>
              <a:t> </a:t>
            </a:r>
            <a:r>
              <a:rPr lang="en-US" sz="2400" dirty="0" err="1" smtClean="0"/>
              <a:t>atau</a:t>
            </a:r>
            <a:r>
              <a:rPr lang="en-US" sz="2400" dirty="0" smtClean="0"/>
              <a:t> </a:t>
            </a:r>
            <a:r>
              <a:rPr lang="en-US" sz="2400" dirty="0" err="1" smtClean="0"/>
              <a:t>pohon-pohon</a:t>
            </a:r>
            <a:r>
              <a:rPr lang="en-US" sz="2400" dirty="0" smtClean="0"/>
              <a:t> yang </a:t>
            </a:r>
            <a:r>
              <a:rPr lang="en-US" sz="2400" dirty="0" err="1" smtClean="0"/>
              <a:t>batangnya</a:t>
            </a:r>
            <a:r>
              <a:rPr lang="en-US" sz="2400" dirty="0" smtClean="0"/>
              <a:t> </a:t>
            </a:r>
            <a:r>
              <a:rPr lang="en-US" sz="2400" dirty="0" err="1" smtClean="0"/>
              <a:t>keras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berkayu</a:t>
            </a:r>
            <a:endParaRPr lang="en-US" sz="2400" dirty="0" smtClean="0"/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2400" dirty="0" err="1" smtClean="0"/>
              <a:t>Merupakan</a:t>
            </a:r>
            <a:r>
              <a:rPr lang="en-US" sz="2400" dirty="0" smtClean="0"/>
              <a:t> </a:t>
            </a:r>
            <a:r>
              <a:rPr lang="en-US" sz="2400" dirty="0" err="1" smtClean="0"/>
              <a:t>akar</a:t>
            </a:r>
            <a:r>
              <a:rPr lang="en-US" sz="2400" dirty="0" smtClean="0"/>
              <a:t> </a:t>
            </a:r>
            <a:r>
              <a:rPr lang="en-US" sz="2400" dirty="0" err="1" smtClean="0"/>
              <a:t>tunggang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batangnya</a:t>
            </a:r>
            <a:r>
              <a:rPr lang="en-US" sz="2400" dirty="0" smtClean="0"/>
              <a:t> </a:t>
            </a:r>
            <a:r>
              <a:rPr lang="en-US" sz="2400" dirty="0" err="1" smtClean="0"/>
              <a:t>bercabang-cabang</a:t>
            </a:r>
            <a:endParaRPr lang="en-US" sz="2400" dirty="0" smtClean="0"/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2400" dirty="0" err="1" smtClean="0"/>
              <a:t>Daunnya</a:t>
            </a:r>
            <a:r>
              <a:rPr lang="en-US" sz="2400" dirty="0" smtClean="0"/>
              <a:t> </a:t>
            </a:r>
            <a:r>
              <a:rPr lang="en-US" sz="2400" dirty="0" err="1" smtClean="0"/>
              <a:t>kaku</a:t>
            </a:r>
            <a:r>
              <a:rPr lang="en-US" sz="2400" dirty="0" smtClean="0"/>
              <a:t>, </a:t>
            </a:r>
            <a:r>
              <a:rPr lang="en-US" sz="2400" dirty="0" err="1" smtClean="0"/>
              <a:t>sempit</a:t>
            </a:r>
            <a:r>
              <a:rPr lang="en-US" sz="2400" dirty="0" smtClean="0"/>
              <a:t>, </a:t>
            </a:r>
            <a:r>
              <a:rPr lang="en-US" sz="2400" dirty="0" err="1" smtClean="0"/>
              <a:t>jarang</a:t>
            </a:r>
            <a:r>
              <a:rPr lang="en-US" sz="2400" dirty="0" smtClean="0"/>
              <a:t>, </a:t>
            </a:r>
            <a:r>
              <a:rPr lang="en-US" sz="2400" dirty="0" err="1" smtClean="0"/>
              <a:t>serta</a:t>
            </a:r>
            <a:r>
              <a:rPr lang="en-US" sz="2400" dirty="0" smtClean="0"/>
              <a:t> </a:t>
            </a:r>
            <a:r>
              <a:rPr lang="en-US" sz="2400" dirty="0" err="1" smtClean="0"/>
              <a:t>berdaun</a:t>
            </a:r>
            <a:r>
              <a:rPr lang="en-US" sz="2400" dirty="0" smtClean="0"/>
              <a:t> </a:t>
            </a:r>
            <a:r>
              <a:rPr lang="en-US" sz="2400" dirty="0" err="1" smtClean="0"/>
              <a:t>pipih</a:t>
            </a:r>
            <a:endParaRPr lang="en-US" sz="2400" dirty="0" smtClean="0"/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2400" dirty="0" err="1" smtClean="0"/>
              <a:t>Bunga</a:t>
            </a:r>
            <a:r>
              <a:rPr lang="en-US" sz="2400" dirty="0" smtClean="0"/>
              <a:t> yang </a:t>
            </a:r>
            <a:r>
              <a:rPr lang="en-US" sz="2400" dirty="0" err="1" smtClean="0"/>
              <a:t>sesungguhnya</a:t>
            </a:r>
            <a:r>
              <a:rPr lang="en-US" sz="2400" dirty="0" smtClean="0"/>
              <a:t> </a:t>
            </a:r>
            <a:r>
              <a:rPr lang="en-US" sz="2400" dirty="0" err="1" smtClean="0"/>
              <a:t>belum</a:t>
            </a:r>
            <a:r>
              <a:rPr lang="en-US" sz="2400" dirty="0" smtClean="0"/>
              <a:t> </a:t>
            </a:r>
            <a:r>
              <a:rPr lang="en-US" sz="2400" dirty="0" err="1" smtClean="0"/>
              <a:t>ada</a:t>
            </a:r>
            <a:endParaRPr lang="en-US" sz="2400" dirty="0" smtClean="0"/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2400" dirty="0" err="1" smtClean="0"/>
              <a:t>Bakal</a:t>
            </a:r>
            <a:r>
              <a:rPr lang="en-US" sz="2400" dirty="0" smtClean="0"/>
              <a:t> </a:t>
            </a:r>
            <a:r>
              <a:rPr lang="en-US" sz="2400" dirty="0" err="1" smtClean="0"/>
              <a:t>biji</a:t>
            </a:r>
            <a:r>
              <a:rPr lang="en-US" sz="2400" dirty="0" smtClean="0"/>
              <a:t> </a:t>
            </a:r>
            <a:r>
              <a:rPr lang="en-US" sz="2400" dirty="0" err="1" smtClean="0"/>
              <a:t>terdapat</a:t>
            </a:r>
            <a:r>
              <a:rPr lang="en-US" sz="2400" dirty="0" smtClean="0"/>
              <a:t>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badan</a:t>
            </a:r>
            <a:r>
              <a:rPr lang="en-US" sz="2400" dirty="0" smtClean="0"/>
              <a:t> </a:t>
            </a:r>
            <a:r>
              <a:rPr lang="en-US" sz="2400" dirty="0" err="1" smtClean="0"/>
              <a:t>mirip</a:t>
            </a:r>
            <a:r>
              <a:rPr lang="en-US" sz="2400" dirty="0" smtClean="0"/>
              <a:t> </a:t>
            </a:r>
            <a:r>
              <a:rPr lang="en-US" sz="2400" dirty="0" err="1" smtClean="0"/>
              <a:t>makroskofil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disebut</a:t>
            </a:r>
            <a:r>
              <a:rPr lang="en-US" sz="2400" dirty="0" smtClean="0"/>
              <a:t> </a:t>
            </a:r>
            <a:r>
              <a:rPr lang="en-US" sz="2400" dirty="0" err="1" smtClean="0"/>
              <a:t>daun</a:t>
            </a:r>
            <a:r>
              <a:rPr lang="en-US" sz="2400" dirty="0" smtClean="0"/>
              <a:t> </a:t>
            </a:r>
            <a:r>
              <a:rPr lang="en-US" sz="2400" dirty="0" err="1" smtClean="0"/>
              <a:t>buah</a:t>
            </a:r>
            <a:endParaRPr lang="en-US" sz="2400" dirty="0" smtClean="0"/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2400" dirty="0" err="1" smtClean="0"/>
              <a:t>Serbuk</a:t>
            </a:r>
            <a:r>
              <a:rPr lang="en-US" sz="2400" dirty="0" smtClean="0"/>
              <a:t> sari </a:t>
            </a:r>
            <a:r>
              <a:rPr lang="en-US" sz="2400" dirty="0" err="1" smtClean="0"/>
              <a:t>terdapat</a:t>
            </a:r>
            <a:r>
              <a:rPr lang="en-US" sz="2400" dirty="0" smtClean="0"/>
              <a:t>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badan</a:t>
            </a:r>
            <a:r>
              <a:rPr lang="en-US" sz="2400" dirty="0" smtClean="0"/>
              <a:t> </a:t>
            </a:r>
            <a:r>
              <a:rPr lang="en-US" sz="2400" dirty="0" err="1" smtClean="0"/>
              <a:t>sehungga</a:t>
            </a:r>
            <a:r>
              <a:rPr lang="en-US" sz="2400" dirty="0" smtClean="0"/>
              <a:t> </a:t>
            </a:r>
            <a:r>
              <a:rPr lang="en-US" sz="2400" dirty="0" err="1" smtClean="0"/>
              <a:t>tumbuhan</a:t>
            </a:r>
            <a:r>
              <a:rPr lang="en-US" sz="2400" dirty="0" smtClean="0"/>
              <a:t> </a:t>
            </a:r>
            <a:r>
              <a:rPr lang="en-US" sz="2400" dirty="0" err="1" smtClean="0"/>
              <a:t>biji</a:t>
            </a:r>
            <a:r>
              <a:rPr lang="en-US" sz="2400" dirty="0" smtClean="0"/>
              <a:t> </a:t>
            </a:r>
            <a:r>
              <a:rPr lang="en-US" sz="2400" dirty="0" err="1" smtClean="0"/>
              <a:t>disejajarkan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paku</a:t>
            </a:r>
            <a:r>
              <a:rPr lang="en-US" sz="2400" dirty="0" smtClean="0"/>
              <a:t> </a:t>
            </a:r>
            <a:r>
              <a:rPr lang="en-US" sz="2400" dirty="0" err="1" smtClean="0"/>
              <a:t>heterospora</a:t>
            </a:r>
            <a:endParaRPr lang="en-US" sz="2400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t="11676"/>
          <a:stretch>
            <a:fillRect/>
          </a:stretch>
        </p:blipFill>
        <p:spPr bwMode="auto">
          <a:xfrm>
            <a:off x="7136130" y="1600200"/>
            <a:ext cx="2007870" cy="236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5933" y="4038601"/>
            <a:ext cx="326806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30469" t="22000" r="26563" b="22000"/>
          <a:stretch>
            <a:fillRect/>
          </a:stretch>
        </p:blipFill>
        <p:spPr bwMode="auto">
          <a:xfrm>
            <a:off x="533400" y="533399"/>
            <a:ext cx="8182430" cy="624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Siklus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Hidup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Pinus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04800" y="609600"/>
            <a:ext cx="838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Skema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Daur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Hidup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Tumbuhan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Biji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Terbuka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8125" t="26000" r="27344" b="35333"/>
          <a:stretch>
            <a:fillRect/>
          </a:stretch>
        </p:blipFill>
        <p:spPr bwMode="auto">
          <a:xfrm>
            <a:off x="373117" y="1600200"/>
            <a:ext cx="8377101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2450087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Contoh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Tumbuhan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Biji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Terbuka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2980" y="1447800"/>
            <a:ext cx="3591020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l="4839" t="3735" r="11290" b="3735"/>
          <a:stretch>
            <a:fillRect/>
          </a:stretch>
        </p:blipFill>
        <p:spPr bwMode="auto">
          <a:xfrm rot="16200000">
            <a:off x="4129667" y="975734"/>
            <a:ext cx="2484865" cy="205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00511" y="3962400"/>
            <a:ext cx="386208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2133600" y="914400"/>
            <a:ext cx="1435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Araucaria</a:t>
            </a:r>
            <a:endParaRPr lang="en-US" sz="2400" b="1" i="1" dirty="0"/>
          </a:p>
        </p:txBody>
      </p:sp>
      <p:sp>
        <p:nvSpPr>
          <p:cNvPr id="10" name="Rectangle 9"/>
          <p:cNvSpPr/>
          <p:nvPr/>
        </p:nvSpPr>
        <p:spPr>
          <a:xfrm>
            <a:off x="1676400" y="3505200"/>
            <a:ext cx="3492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 smtClean="0">
                <a:solidFill>
                  <a:schemeClr val="accent3">
                    <a:lumMod val="50000"/>
                  </a:schemeClr>
                </a:solidFill>
              </a:rPr>
              <a:t>Cycas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b="1" i="1" dirty="0" err="1" smtClean="0">
                <a:solidFill>
                  <a:schemeClr val="accent3">
                    <a:lumMod val="50000"/>
                  </a:schemeClr>
                </a:solidFill>
              </a:rPr>
              <a:t>rumphii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</a:rPr>
              <a:t>pakis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</a:rPr>
              <a:t>haji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en-US" sz="2400" b="1" i="1" dirty="0"/>
          </a:p>
        </p:txBody>
      </p:sp>
      <p:sp>
        <p:nvSpPr>
          <p:cNvPr id="11" name="Rectangle 10"/>
          <p:cNvSpPr/>
          <p:nvPr/>
        </p:nvSpPr>
        <p:spPr>
          <a:xfrm>
            <a:off x="6477000" y="685800"/>
            <a:ext cx="869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 smtClean="0">
                <a:solidFill>
                  <a:schemeClr val="accent3">
                    <a:lumMod val="50000"/>
                  </a:schemeClr>
                </a:solidFill>
              </a:rPr>
              <a:t>Pinus</a:t>
            </a:r>
            <a:endParaRPr lang="en-US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Tumbuhan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Biji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Tertutup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3200" b="1" i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Angiospermae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982" y="742117"/>
            <a:ext cx="866601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600"/>
              </a:spcBef>
            </a:pPr>
            <a:r>
              <a:rPr lang="en-US" sz="2200" b="1" dirty="0" err="1" smtClean="0">
                <a:solidFill>
                  <a:schemeClr val="accent3">
                    <a:lumMod val="50000"/>
                  </a:schemeClr>
                </a:solidFill>
              </a:rPr>
              <a:t>Ciri-ciri</a:t>
            </a: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200" b="1" dirty="0" err="1" smtClean="0">
                <a:solidFill>
                  <a:schemeClr val="accent3">
                    <a:lumMod val="50000"/>
                  </a:schemeClr>
                </a:solidFill>
              </a:rPr>
              <a:t>Tumbuhan</a:t>
            </a: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200" b="1" dirty="0" err="1" smtClean="0">
                <a:solidFill>
                  <a:schemeClr val="accent3">
                    <a:lumMod val="50000"/>
                  </a:schemeClr>
                </a:solidFill>
              </a:rPr>
              <a:t>Biji</a:t>
            </a: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200" b="1" dirty="0" err="1" smtClean="0">
                <a:solidFill>
                  <a:schemeClr val="accent3">
                    <a:lumMod val="50000"/>
                  </a:schemeClr>
                </a:solidFill>
              </a:rPr>
              <a:t>Tertutup</a:t>
            </a: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2200" dirty="0" err="1" smtClean="0"/>
              <a:t>Ada</a:t>
            </a:r>
            <a:r>
              <a:rPr lang="en-US" sz="2200" dirty="0" smtClean="0"/>
              <a:t> </a:t>
            </a:r>
            <a:r>
              <a:rPr lang="en-US" sz="2200" dirty="0" err="1" smtClean="0"/>
              <a:t>bunga</a:t>
            </a:r>
            <a:r>
              <a:rPr lang="en-US" sz="2200" dirty="0" smtClean="0"/>
              <a:t> yang </a:t>
            </a:r>
            <a:r>
              <a:rPr lang="en-US" sz="2200" dirty="0" err="1" smtClean="0"/>
              <a:t>sesungguhnya</a:t>
            </a:r>
            <a:endParaRPr lang="en-US" sz="2200" dirty="0" smtClean="0"/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2200" dirty="0" err="1" smtClean="0"/>
              <a:t>Daunnya</a:t>
            </a:r>
            <a:r>
              <a:rPr lang="en-US" sz="2200" dirty="0" smtClean="0"/>
              <a:t> </a:t>
            </a:r>
            <a:r>
              <a:rPr lang="en-US" sz="2200" dirty="0" err="1" smtClean="0"/>
              <a:t>pipih,lebar</a:t>
            </a:r>
            <a:r>
              <a:rPr lang="en-US" sz="2200" dirty="0" smtClean="0"/>
              <a:t>, </a:t>
            </a:r>
            <a:r>
              <a:rPr lang="en-US" sz="2200" dirty="0" err="1" smtClean="0"/>
              <a:t>dengan</a:t>
            </a:r>
            <a:r>
              <a:rPr lang="en-US" sz="2200" dirty="0" smtClean="0"/>
              <a:t> </a:t>
            </a:r>
            <a:r>
              <a:rPr lang="en-US" sz="2200" dirty="0" err="1" smtClean="0"/>
              <a:t>susunan</a:t>
            </a:r>
            <a:r>
              <a:rPr lang="en-US" sz="2200" dirty="0" smtClean="0"/>
              <a:t> </a:t>
            </a:r>
            <a:r>
              <a:rPr lang="en-US" sz="2200" dirty="0" err="1" smtClean="0"/>
              <a:t>tulang</a:t>
            </a:r>
            <a:r>
              <a:rPr lang="en-US" sz="2200" dirty="0" smtClean="0"/>
              <a:t> yang </a:t>
            </a:r>
            <a:r>
              <a:rPr lang="en-US" sz="2200" dirty="0" err="1" smtClean="0"/>
              <a:t>beraneka</a:t>
            </a:r>
            <a:r>
              <a:rPr lang="en-US" sz="2200" dirty="0" smtClean="0"/>
              <a:t> </a:t>
            </a:r>
            <a:r>
              <a:rPr lang="en-US" sz="2200" dirty="0" err="1" smtClean="0"/>
              <a:t>ragam</a:t>
            </a:r>
            <a:endParaRPr lang="en-US" sz="2200" dirty="0" smtClean="0"/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2200" dirty="0" err="1" smtClean="0"/>
              <a:t>Bakal</a:t>
            </a:r>
            <a:r>
              <a:rPr lang="en-US" sz="2200" dirty="0" smtClean="0"/>
              <a:t> </a:t>
            </a:r>
            <a:r>
              <a:rPr lang="en-US" sz="2200" dirty="0" err="1" smtClean="0"/>
              <a:t>biji</a:t>
            </a:r>
            <a:r>
              <a:rPr lang="en-US" sz="2200" dirty="0" smtClean="0"/>
              <a:t> </a:t>
            </a:r>
            <a:r>
              <a:rPr lang="en-US" sz="2200" dirty="0" err="1" smtClean="0"/>
              <a:t>atau</a:t>
            </a:r>
            <a:r>
              <a:rPr lang="en-US" sz="2200" dirty="0" smtClean="0"/>
              <a:t> </a:t>
            </a:r>
            <a:r>
              <a:rPr lang="en-US" sz="2200" dirty="0" err="1" smtClean="0"/>
              <a:t>biji</a:t>
            </a:r>
            <a:r>
              <a:rPr lang="en-US" sz="2200" dirty="0" smtClean="0"/>
              <a:t> </a:t>
            </a:r>
            <a:r>
              <a:rPr lang="en-US" sz="2200" dirty="0" err="1" smtClean="0"/>
              <a:t>tidak</a:t>
            </a:r>
            <a:r>
              <a:rPr lang="en-US" sz="2200" dirty="0" smtClean="0"/>
              <a:t> </a:t>
            </a:r>
            <a:r>
              <a:rPr lang="en-US" sz="2200" dirty="0" err="1" smtClean="0"/>
              <a:t>tampak</a:t>
            </a:r>
            <a:endParaRPr lang="en-US" sz="2200" dirty="0" smtClean="0"/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2200" dirty="0" err="1" smtClean="0"/>
              <a:t>Selisih</a:t>
            </a:r>
            <a:r>
              <a:rPr lang="en-US" sz="2200" dirty="0" smtClean="0"/>
              <a:t> </a:t>
            </a:r>
            <a:r>
              <a:rPr lang="en-US" sz="2200" dirty="0" err="1" smtClean="0"/>
              <a:t>waktu</a:t>
            </a:r>
            <a:r>
              <a:rPr lang="en-US" sz="2200" dirty="0" smtClean="0"/>
              <a:t> yang </a:t>
            </a:r>
            <a:r>
              <a:rPr lang="en-US" sz="2200" dirty="0" err="1" smtClean="0"/>
              <a:t>relatif</a:t>
            </a:r>
            <a:r>
              <a:rPr lang="en-US" sz="2200" dirty="0" smtClean="0"/>
              <a:t> </a:t>
            </a:r>
            <a:r>
              <a:rPr lang="en-US" sz="2200" dirty="0" err="1" smtClean="0"/>
              <a:t>pendek</a:t>
            </a:r>
            <a:r>
              <a:rPr lang="en-US" sz="2200" dirty="0" smtClean="0"/>
              <a:t> </a:t>
            </a:r>
            <a:r>
              <a:rPr lang="en-US" sz="2200" dirty="0" err="1" smtClean="0"/>
              <a:t>antara</a:t>
            </a:r>
            <a:r>
              <a:rPr lang="en-US" sz="2200" dirty="0" smtClean="0"/>
              <a:t> </a:t>
            </a:r>
            <a:r>
              <a:rPr lang="en-US" sz="2200" dirty="0" err="1" smtClean="0"/>
              <a:t>penyerbukan</a:t>
            </a:r>
            <a:r>
              <a:rPr lang="en-US" sz="2200" dirty="0" smtClean="0"/>
              <a:t> </a:t>
            </a:r>
            <a:r>
              <a:rPr lang="en-US" sz="2200" dirty="0" err="1" smtClean="0"/>
              <a:t>dan</a:t>
            </a:r>
            <a:r>
              <a:rPr lang="en-US" sz="2200" dirty="0" smtClean="0"/>
              <a:t> </a:t>
            </a:r>
            <a:r>
              <a:rPr lang="en-US" sz="2200" dirty="0" err="1" smtClean="0"/>
              <a:t>pembuahan</a:t>
            </a:r>
            <a:endParaRPr lang="en-US" sz="2200" dirty="0" smtClean="0"/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2200" dirty="0" err="1" smtClean="0"/>
              <a:t>Adanya</a:t>
            </a:r>
            <a:r>
              <a:rPr lang="en-US" sz="2200" dirty="0" smtClean="0"/>
              <a:t> </a:t>
            </a:r>
            <a:r>
              <a:rPr lang="en-US" sz="2200" dirty="0" err="1" smtClean="0"/>
              <a:t>pembuahan</a:t>
            </a:r>
            <a:r>
              <a:rPr lang="en-US" sz="2200" dirty="0" smtClean="0"/>
              <a:t> </a:t>
            </a:r>
            <a:r>
              <a:rPr lang="en-US" sz="2200" dirty="0" err="1" smtClean="0"/>
              <a:t>ganda</a:t>
            </a:r>
            <a:endParaRPr lang="en-US" sz="2200" dirty="0" smtClean="0"/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2200" dirty="0" err="1" smtClean="0"/>
              <a:t>Meliputi</a:t>
            </a:r>
            <a:r>
              <a:rPr lang="en-US" sz="2200" dirty="0" smtClean="0"/>
              <a:t> </a:t>
            </a:r>
            <a:r>
              <a:rPr lang="en-US" sz="2200" dirty="0" err="1" smtClean="0"/>
              <a:t>tumbuhan</a:t>
            </a:r>
            <a:r>
              <a:rPr lang="en-US" sz="2200" dirty="0" smtClean="0"/>
              <a:t> </a:t>
            </a:r>
            <a:r>
              <a:rPr lang="en-US" sz="2200" dirty="0" err="1" smtClean="0"/>
              <a:t>kecil</a:t>
            </a:r>
            <a:r>
              <a:rPr lang="en-US" sz="2200" dirty="0" smtClean="0"/>
              <a:t>, </a:t>
            </a:r>
            <a:r>
              <a:rPr lang="en-US" sz="2200" dirty="0" err="1" smtClean="0"/>
              <a:t>semak-semak</a:t>
            </a:r>
            <a:r>
              <a:rPr lang="en-US" sz="2200" dirty="0" smtClean="0"/>
              <a:t> </a:t>
            </a:r>
            <a:r>
              <a:rPr lang="en-US" sz="2200" dirty="0" err="1" smtClean="0"/>
              <a:t>dan</a:t>
            </a:r>
            <a:r>
              <a:rPr lang="en-US" sz="2200" dirty="0" smtClean="0"/>
              <a:t> </a:t>
            </a:r>
            <a:r>
              <a:rPr lang="en-US" sz="2200" dirty="0" err="1" smtClean="0"/>
              <a:t>perdu</a:t>
            </a:r>
            <a:r>
              <a:rPr lang="en-US" sz="2200" dirty="0" smtClean="0"/>
              <a:t>, </a:t>
            </a:r>
            <a:r>
              <a:rPr lang="en-US" sz="2200" dirty="0" err="1" smtClean="0"/>
              <a:t>dan</a:t>
            </a:r>
            <a:r>
              <a:rPr lang="en-US" sz="2200" dirty="0" smtClean="0"/>
              <a:t> </a:t>
            </a:r>
            <a:r>
              <a:rPr lang="en-US" sz="2200" dirty="0" err="1" smtClean="0"/>
              <a:t>pohon</a:t>
            </a:r>
            <a:r>
              <a:rPr lang="en-US" sz="2200" dirty="0" smtClean="0"/>
              <a:t> </a:t>
            </a:r>
            <a:r>
              <a:rPr lang="en-US" sz="2200" dirty="0" err="1" smtClean="0"/>
              <a:t>besar</a:t>
            </a:r>
            <a:endParaRPr lang="en-US" sz="22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5538" y="3810000"/>
            <a:ext cx="429846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b="6667"/>
          <a:stretch>
            <a:fillRect/>
          </a:stretch>
        </p:blipFill>
        <p:spPr bwMode="auto">
          <a:xfrm>
            <a:off x="0" y="3810000"/>
            <a:ext cx="475013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Tujuan</a:t>
            </a:r>
            <a:r>
              <a:rPr lang="en-US" sz="40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Pembelajaran</a:t>
            </a:r>
            <a:r>
              <a:rPr lang="en-US" sz="40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4000" b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85800" y="1762914"/>
            <a:ext cx="7924800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Setelah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mempelajari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bab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ini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siswa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diharapkan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dapat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87338" marR="0" lvl="0" indent="-287338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Mengindentifikasi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membedakan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mengkomunikasikan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ciri-ciri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divisi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dalam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Dunia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Tumbuhan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87338" marR="0" lvl="0" indent="-287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Member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contoh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anggota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tiap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divisi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dalam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Dunia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Tumbuhan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87338" marR="0" lvl="0" indent="-287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Mengidentifikasi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cara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perkembangbiakan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divisi-devisi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dalam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Dunia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Tumbuhan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87338" marR="0" lvl="0" indent="-287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Mengenal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tiap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anggota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divisi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dalam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Dunia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Tumbuhan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berdasarkan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morfologinya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87338" marR="0" lvl="0" indent="-287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Mengidentifikasi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peran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anggota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Dunia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Tumbuhan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bagi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kehidupan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87338" marR="0" lvl="0" indent="-287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Mengusulkan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alternatif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pemanfaatan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Dunia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Tumbuhan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bagi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perkembangan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sains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teknologi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lingkungan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pada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masyarakat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 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Perbedaan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Dikotil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dan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Monokotil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39392" y="838200"/>
          <a:ext cx="8839200" cy="565785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299008"/>
                <a:gridCol w="3276600"/>
                <a:gridCol w="3263592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Faktor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Pembanding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Dikotil</a:t>
                      </a:r>
                      <a:r>
                        <a:rPr lang="en-US" sz="2000" dirty="0" smtClean="0"/>
                        <a:t>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Monokotil</a:t>
                      </a:r>
                      <a:r>
                        <a:rPr lang="en-US" sz="2000" dirty="0" smtClean="0"/>
                        <a:t> </a:t>
                      </a:r>
                      <a:endParaRPr lang="en-US" sz="2000" dirty="0"/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Akar</a:t>
                      </a:r>
                      <a:r>
                        <a:rPr lang="en-US" sz="2000" dirty="0" smtClean="0"/>
                        <a:t>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Sistem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akar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tunggang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Sistem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akar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serabut</a:t>
                      </a:r>
                      <a:endParaRPr lang="en-US" sz="2000" dirty="0"/>
                    </a:p>
                  </a:txBody>
                  <a:tcPr/>
                </a:tc>
              </a:tr>
              <a:tr h="752475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Batang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dan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akar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Memiliki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kambium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sehingga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dapat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membesar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Tidak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berkambium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sehingga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tidak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dapat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membesar</a:t>
                      </a:r>
                      <a:endParaRPr lang="en-US" sz="2000" dirty="0"/>
                    </a:p>
                  </a:txBody>
                  <a:tcPr/>
                </a:tc>
              </a:tr>
              <a:tr h="752475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Daun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Susunan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</a:t>
                      </a:r>
                      <a:r>
                        <a:rPr lang="en-US" sz="2000" dirty="0" err="1" smtClean="0"/>
                        <a:t>ulang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daun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menyirip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atau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menjari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Susunan</a:t>
                      </a:r>
                      <a:r>
                        <a:rPr lang="en-US" sz="2000" baseline="0" dirty="0" smtClean="0"/>
                        <a:t>  </a:t>
                      </a:r>
                      <a:r>
                        <a:rPr lang="en-US" sz="2000" baseline="0" dirty="0" err="1" smtClean="0"/>
                        <a:t>t</a:t>
                      </a:r>
                      <a:r>
                        <a:rPr lang="en-US" sz="2000" dirty="0" err="1" smtClean="0"/>
                        <a:t>ulang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daun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sejajar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atau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melengkung</a:t>
                      </a:r>
                      <a:endParaRPr lang="en-US" sz="2000" dirty="0"/>
                    </a:p>
                  </a:txBody>
                  <a:tcPr/>
                </a:tc>
              </a:tr>
              <a:tr h="752475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Bunga</a:t>
                      </a:r>
                      <a:r>
                        <a:rPr lang="en-US" sz="2000" dirty="0" smtClean="0"/>
                        <a:t>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Jumlah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bagian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bunga</a:t>
                      </a:r>
                      <a:r>
                        <a:rPr lang="en-US" sz="2000" dirty="0" smtClean="0"/>
                        <a:t> 4, 5, </a:t>
                      </a:r>
                      <a:r>
                        <a:rPr lang="en-US" sz="2000" dirty="0" err="1" smtClean="0"/>
                        <a:t>atau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kelipatannya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Jumlah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bagian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bunga</a:t>
                      </a:r>
                      <a:r>
                        <a:rPr lang="en-US" sz="2000" dirty="0" smtClean="0"/>
                        <a:t> 3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err="1" smtClean="0"/>
                        <a:t>atau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kelipatannya</a:t>
                      </a:r>
                      <a:endParaRPr lang="en-US" sz="2000" dirty="0"/>
                    </a:p>
                  </a:txBody>
                  <a:tcPr/>
                </a:tc>
              </a:tr>
              <a:tr h="752475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Biji</a:t>
                      </a:r>
                      <a:r>
                        <a:rPr lang="en-US" sz="2000" dirty="0" smtClean="0"/>
                        <a:t>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Saat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berkecambah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membelah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dua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menjadi</a:t>
                      </a:r>
                      <a:r>
                        <a:rPr lang="en-US" sz="2000" baseline="0" dirty="0" smtClean="0"/>
                        <a:t> 2 </a:t>
                      </a:r>
                      <a:r>
                        <a:rPr lang="en-US" sz="2000" baseline="0" dirty="0" err="1" smtClean="0"/>
                        <a:t>daun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lembaga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Saat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berkecambah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tetap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utuh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tidak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membelah</a:t>
                      </a:r>
                      <a:endParaRPr lang="en-US" sz="2000" dirty="0"/>
                    </a:p>
                  </a:txBody>
                  <a:tcPr/>
                </a:tc>
              </a:tr>
              <a:tr h="75247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Ujung </a:t>
                      </a:r>
                      <a:r>
                        <a:rPr lang="en-US" sz="2000" dirty="0" err="1" smtClean="0"/>
                        <a:t>akar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lembaga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Tidak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mempunyai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sarung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pelindung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Mempunyai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sarung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pelindung</a:t>
                      </a:r>
                      <a:r>
                        <a:rPr lang="en-US" sz="2000" dirty="0" smtClean="0"/>
                        <a:t>, </a:t>
                      </a:r>
                      <a:r>
                        <a:rPr lang="en-US" sz="2000" dirty="0" err="1" smtClean="0"/>
                        <a:t>yaitu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i="1" dirty="0" err="1" smtClean="0"/>
                        <a:t>koleoriza</a:t>
                      </a:r>
                      <a:endParaRPr lang="en-US" sz="2000" i="1" dirty="0"/>
                    </a:p>
                  </a:txBody>
                  <a:tcPr/>
                </a:tc>
              </a:tr>
              <a:tr h="75247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Ujung </a:t>
                      </a:r>
                      <a:r>
                        <a:rPr lang="en-US" sz="2000" dirty="0" err="1" smtClean="0"/>
                        <a:t>pucuk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Tidak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mempunyai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sarung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pelindung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Mempunyai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sarung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pelindung</a:t>
                      </a:r>
                      <a:r>
                        <a:rPr lang="en-US" sz="2000" dirty="0" smtClean="0"/>
                        <a:t>, </a:t>
                      </a:r>
                      <a:r>
                        <a:rPr lang="en-US" sz="2000" dirty="0" err="1" smtClean="0"/>
                        <a:t>yaitu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i="1" dirty="0" err="1" smtClean="0"/>
                        <a:t>koleoptil</a:t>
                      </a:r>
                      <a:endParaRPr lang="en-US" sz="2000" i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Siklus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Hidup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Tumbuhan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Berbunga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29688" t="16667" r="25000" b="24667"/>
          <a:stretch>
            <a:fillRect/>
          </a:stretch>
        </p:blipFill>
        <p:spPr bwMode="auto">
          <a:xfrm>
            <a:off x="609600" y="685800"/>
            <a:ext cx="7924800" cy="6011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04800" y="304800"/>
            <a:ext cx="838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Skema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Daur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Hidup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Tumbuhan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Biji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Tertutup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8906" t="24667" r="28125" b="30000"/>
          <a:stretch>
            <a:fillRect/>
          </a:stretch>
        </p:blipFill>
        <p:spPr bwMode="auto">
          <a:xfrm>
            <a:off x="239806" y="1066800"/>
            <a:ext cx="8751794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881"/>
            <a:ext cx="2971800" cy="232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Contoh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Tumbuhan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Biji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Tertutup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743200"/>
            <a:ext cx="3187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 smtClean="0">
                <a:solidFill>
                  <a:schemeClr val="accent3">
                    <a:lumMod val="50000"/>
                  </a:schemeClr>
                </a:solidFill>
              </a:rPr>
              <a:t>Carica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 papaya 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</a:rPr>
              <a:t>pepaya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en-US" sz="2400" b="1" i="1" dirty="0"/>
          </a:p>
        </p:txBody>
      </p:sp>
      <p:sp>
        <p:nvSpPr>
          <p:cNvPr id="10" name="Rectangle 9"/>
          <p:cNvSpPr/>
          <p:nvPr/>
        </p:nvSpPr>
        <p:spPr>
          <a:xfrm>
            <a:off x="2819400" y="5638800"/>
            <a:ext cx="2362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err="1" smtClean="0">
                <a:solidFill>
                  <a:schemeClr val="accent3">
                    <a:lumMod val="50000"/>
                  </a:schemeClr>
                </a:solidFill>
              </a:rPr>
              <a:t>Cocos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b="1" i="1" dirty="0" err="1" smtClean="0">
                <a:solidFill>
                  <a:schemeClr val="accent3">
                    <a:lumMod val="50000"/>
                  </a:schemeClr>
                </a:solidFill>
              </a:rPr>
              <a:t>nucifera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</a:rPr>
              <a:t>kelapa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en-US" sz="2400" b="1" i="1" dirty="0"/>
          </a:p>
        </p:txBody>
      </p:sp>
      <p:sp>
        <p:nvSpPr>
          <p:cNvPr id="11" name="Rectangle 10"/>
          <p:cNvSpPr/>
          <p:nvPr/>
        </p:nvSpPr>
        <p:spPr>
          <a:xfrm>
            <a:off x="4648199" y="685800"/>
            <a:ext cx="16764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err="1" smtClean="0">
                <a:solidFill>
                  <a:schemeClr val="accent3">
                    <a:lumMod val="50000"/>
                  </a:schemeClr>
                </a:solidFill>
              </a:rPr>
              <a:t>Gossypium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 sp. 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</a:rPr>
              <a:t>kapas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en-US" sz="2400" b="1" i="1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0" y="762000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0040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4495800"/>
            <a:ext cx="3581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6096001" y="3733800"/>
            <a:ext cx="3047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i="1" dirty="0" err="1" smtClean="0">
                <a:solidFill>
                  <a:schemeClr val="accent3">
                    <a:lumMod val="50000"/>
                  </a:schemeClr>
                </a:solidFill>
              </a:rPr>
              <a:t>Brassica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b="1" i="1" dirty="0" err="1" smtClean="0">
                <a:solidFill>
                  <a:schemeClr val="accent3">
                    <a:lumMod val="50000"/>
                  </a:schemeClr>
                </a:solidFill>
              </a:rPr>
              <a:t>oleracea</a:t>
            </a:r>
            <a:endParaRPr lang="en-US" sz="24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r"/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</a:rPr>
              <a:t>kubis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en-US" sz="2400" b="1" i="1" dirty="0"/>
          </a:p>
        </p:txBody>
      </p:sp>
      <p:sp>
        <p:nvSpPr>
          <p:cNvPr id="18" name="Rectangle 17"/>
          <p:cNvSpPr/>
          <p:nvPr/>
        </p:nvSpPr>
        <p:spPr>
          <a:xfrm>
            <a:off x="3048000" y="4419600"/>
            <a:ext cx="2362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err="1" smtClean="0">
                <a:solidFill>
                  <a:schemeClr val="accent3">
                    <a:lumMod val="50000"/>
                  </a:schemeClr>
                </a:solidFill>
              </a:rPr>
              <a:t>Glycine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 max 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</a:rPr>
              <a:t>kacang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</a:rPr>
              <a:t>kedelai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en-US" sz="2400" b="1" i="1" dirty="0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1676400"/>
            <a:ext cx="277977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62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A.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Lumut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(Bryophytes)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1836" y="609600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600"/>
              </a:spcBef>
            </a:pP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</a:rPr>
              <a:t>Lumut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</a:rPr>
              <a:t>berasal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</a:rPr>
              <a:t>dari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</a:rPr>
              <a:t>bahasa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</a:rPr>
              <a:t>Yunani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b="1" i="1" dirty="0" err="1" smtClean="0">
                <a:solidFill>
                  <a:schemeClr val="accent3">
                    <a:lumMod val="50000"/>
                  </a:schemeClr>
                </a:solidFill>
              </a:rPr>
              <a:t>bryon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yang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</a:rPr>
              <a:t>artinya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</a:rPr>
              <a:t>tumbuhan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en-US" sz="2400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7982" y="1066800"/>
            <a:ext cx="8132618" cy="3239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300"/>
              </a:spcBef>
            </a:pP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</a:rPr>
              <a:t>Ciri-ciri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</a:rPr>
              <a:t>Lumut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marL="514350" indent="-514350">
              <a:spcBef>
                <a:spcPts val="300"/>
              </a:spcBef>
              <a:buAutoNum type="arabicPeriod"/>
            </a:pPr>
            <a:r>
              <a:rPr lang="en-US" sz="2400" dirty="0" err="1" smtClean="0"/>
              <a:t>sel-sel</a:t>
            </a:r>
            <a:r>
              <a:rPr lang="en-US" sz="2400" dirty="0" smtClean="0"/>
              <a:t> </a:t>
            </a:r>
            <a:r>
              <a:rPr lang="en-US" sz="2400" dirty="0" err="1" smtClean="0"/>
              <a:t>penyusun</a:t>
            </a:r>
            <a:r>
              <a:rPr lang="en-US" sz="2400" dirty="0" smtClean="0"/>
              <a:t> </a:t>
            </a:r>
            <a:r>
              <a:rPr lang="en-US" sz="2400" dirty="0" err="1" smtClean="0"/>
              <a:t>tubuhnya</a:t>
            </a:r>
            <a:r>
              <a:rPr lang="en-US" sz="2400" dirty="0" smtClean="0"/>
              <a:t> </a:t>
            </a:r>
            <a:r>
              <a:rPr lang="en-US" sz="2400" dirty="0" err="1" smtClean="0"/>
              <a:t>telah</a:t>
            </a:r>
            <a:r>
              <a:rPr lang="en-US" sz="2400" dirty="0" smtClean="0"/>
              <a:t> </a:t>
            </a:r>
            <a:r>
              <a:rPr lang="en-US" sz="2400" dirty="0" err="1" smtClean="0"/>
              <a:t>memiliki</a:t>
            </a:r>
            <a:r>
              <a:rPr lang="en-US" sz="2400" dirty="0" smtClean="0"/>
              <a:t> </a:t>
            </a:r>
            <a:r>
              <a:rPr lang="en-US" sz="2400" dirty="0" err="1" smtClean="0"/>
              <a:t>dinding</a:t>
            </a:r>
            <a:r>
              <a:rPr lang="en-US" sz="2400" dirty="0" smtClean="0"/>
              <a:t> </a:t>
            </a:r>
            <a:r>
              <a:rPr lang="en-US" sz="2400" dirty="0" err="1" smtClean="0"/>
              <a:t>sel</a:t>
            </a:r>
            <a:endParaRPr lang="en-US" sz="2400" dirty="0" smtClean="0"/>
          </a:p>
          <a:p>
            <a:pPr marL="514350" indent="-514350">
              <a:spcBef>
                <a:spcPts val="300"/>
              </a:spcBef>
              <a:buAutoNum type="arabicPeriod"/>
            </a:pPr>
            <a:r>
              <a:rPr lang="en-US" sz="2400" dirty="0" err="1" smtClean="0"/>
              <a:t>Susunan</a:t>
            </a:r>
            <a:r>
              <a:rPr lang="en-US" sz="2400" dirty="0" smtClean="0"/>
              <a:t> </a:t>
            </a:r>
            <a:r>
              <a:rPr lang="en-US" sz="2400" dirty="0" err="1" smtClean="0"/>
              <a:t>arkegoniumnya</a:t>
            </a:r>
            <a:r>
              <a:rPr lang="en-US" sz="2400" dirty="0" smtClean="0"/>
              <a:t> </a:t>
            </a:r>
            <a:r>
              <a:rPr lang="en-US" sz="2400" dirty="0" err="1" smtClean="0"/>
              <a:t>sama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tumbuhan</a:t>
            </a:r>
            <a:r>
              <a:rPr lang="en-US" sz="2400" dirty="0" smtClean="0"/>
              <a:t> </a:t>
            </a:r>
            <a:r>
              <a:rPr lang="en-US" sz="2400" dirty="0" err="1" smtClean="0"/>
              <a:t>paku</a:t>
            </a:r>
            <a:r>
              <a:rPr lang="en-US" sz="2400" dirty="0" smtClean="0"/>
              <a:t>. </a:t>
            </a:r>
            <a:r>
              <a:rPr lang="en-US" sz="2400" dirty="0" err="1" smtClean="0"/>
              <a:t>Lumut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paku</a:t>
            </a:r>
            <a:r>
              <a:rPr lang="en-US" sz="2400" dirty="0" smtClean="0"/>
              <a:t> </a:t>
            </a:r>
            <a:r>
              <a:rPr lang="en-US" sz="2400" dirty="0" err="1" smtClean="0"/>
              <a:t>disebut</a:t>
            </a:r>
            <a:r>
              <a:rPr lang="en-US" sz="2400" dirty="0" smtClean="0"/>
              <a:t> </a:t>
            </a:r>
            <a:r>
              <a:rPr lang="en-US" sz="2400" dirty="0" err="1" smtClean="0"/>
              <a:t>arkegoniata</a:t>
            </a:r>
            <a:r>
              <a:rPr lang="en-US" sz="2400" dirty="0" smtClean="0"/>
              <a:t>.</a:t>
            </a:r>
          </a:p>
          <a:p>
            <a:pPr marL="514350" indent="-514350">
              <a:spcBef>
                <a:spcPts val="300"/>
              </a:spcBef>
              <a:buAutoNum type="arabicPeriod"/>
            </a:pPr>
            <a:r>
              <a:rPr lang="en-US" sz="2400" dirty="0" err="1" smtClean="0"/>
              <a:t>Batang</a:t>
            </a:r>
            <a:r>
              <a:rPr lang="en-US" sz="2400" dirty="0" smtClean="0"/>
              <a:t> </a:t>
            </a:r>
            <a:r>
              <a:rPr lang="en-US" sz="2400" dirty="0" err="1" smtClean="0"/>
              <a:t>terdiri</a:t>
            </a:r>
            <a:r>
              <a:rPr lang="en-US" sz="2400" dirty="0" smtClean="0"/>
              <a:t> </a:t>
            </a:r>
            <a:r>
              <a:rPr lang="en-US" sz="2400" dirty="0" err="1" smtClean="0"/>
              <a:t>dari</a:t>
            </a:r>
            <a:r>
              <a:rPr lang="en-US" sz="2400" dirty="0" smtClean="0"/>
              <a:t> </a:t>
            </a:r>
            <a:r>
              <a:rPr lang="en-US" sz="2400" dirty="0" err="1" smtClean="0"/>
              <a:t>selapis</a:t>
            </a:r>
            <a:r>
              <a:rPr lang="en-US" sz="2400" dirty="0" smtClean="0"/>
              <a:t> </a:t>
            </a:r>
            <a:r>
              <a:rPr lang="en-US" sz="2400" dirty="0" err="1" smtClean="0"/>
              <a:t>sel</a:t>
            </a:r>
            <a:r>
              <a:rPr lang="en-US" sz="2400" dirty="0" smtClean="0"/>
              <a:t> </a:t>
            </a:r>
            <a:r>
              <a:rPr lang="en-US" sz="2400" dirty="0" err="1" smtClean="0"/>
              <a:t>kulit</a:t>
            </a:r>
            <a:r>
              <a:rPr lang="en-US" sz="2400" dirty="0" smtClean="0"/>
              <a:t>, </a:t>
            </a:r>
            <a:r>
              <a:rPr lang="en-US" sz="2400" dirty="0" err="1" smtClean="0"/>
              <a:t>lapisan</a:t>
            </a:r>
            <a:r>
              <a:rPr lang="en-US" sz="2400" dirty="0" smtClean="0"/>
              <a:t> </a:t>
            </a:r>
            <a:r>
              <a:rPr lang="en-US" sz="2400" dirty="0" err="1" smtClean="0"/>
              <a:t>kulit</a:t>
            </a:r>
            <a:r>
              <a:rPr lang="en-US" sz="2400" dirty="0" smtClean="0"/>
              <a:t> </a:t>
            </a:r>
            <a:r>
              <a:rPr lang="en-US" sz="2400" dirty="0" err="1" smtClean="0"/>
              <a:t>dalam</a:t>
            </a:r>
            <a:r>
              <a:rPr lang="en-US" sz="2400" dirty="0" smtClean="0"/>
              <a:t>,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silinder</a:t>
            </a:r>
            <a:r>
              <a:rPr lang="en-US" sz="2400" dirty="0" smtClean="0"/>
              <a:t> </a:t>
            </a:r>
            <a:r>
              <a:rPr lang="en-US" sz="2400" dirty="0" err="1" smtClean="0"/>
              <a:t>pusat</a:t>
            </a:r>
            <a:endParaRPr lang="en-US" sz="2400" dirty="0" smtClean="0"/>
          </a:p>
          <a:p>
            <a:pPr marL="514350" indent="-514350">
              <a:spcBef>
                <a:spcPts val="300"/>
              </a:spcBef>
              <a:buAutoNum type="arabicPeriod"/>
            </a:pPr>
            <a:r>
              <a:rPr lang="en-US" sz="2400" dirty="0" err="1" smtClean="0"/>
              <a:t>Hanya</a:t>
            </a:r>
            <a:r>
              <a:rPr lang="en-US" sz="2400" dirty="0" smtClean="0"/>
              <a:t> </a:t>
            </a:r>
            <a:r>
              <a:rPr lang="en-US" sz="2400" dirty="0" err="1" smtClean="0"/>
              <a:t>tumbuh</a:t>
            </a:r>
            <a:r>
              <a:rPr lang="en-US" sz="2400" dirty="0" smtClean="0"/>
              <a:t> </a:t>
            </a:r>
            <a:r>
              <a:rPr lang="en-US" sz="2400" dirty="0" err="1" smtClean="0"/>
              <a:t>memanjang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tidak</a:t>
            </a:r>
            <a:r>
              <a:rPr lang="en-US" sz="2400" dirty="0" smtClean="0"/>
              <a:t> </a:t>
            </a:r>
            <a:r>
              <a:rPr lang="en-US" sz="2400" dirty="0" err="1" smtClean="0"/>
              <a:t>tumbuh</a:t>
            </a:r>
            <a:r>
              <a:rPr lang="en-US" sz="2400" dirty="0" smtClean="0"/>
              <a:t> </a:t>
            </a:r>
            <a:r>
              <a:rPr lang="en-US" sz="2400" dirty="0" err="1" smtClean="0"/>
              <a:t>membesar</a:t>
            </a:r>
            <a:endParaRPr lang="en-US" sz="2400" dirty="0" smtClean="0"/>
          </a:p>
          <a:p>
            <a:pPr marL="514350" indent="-514350">
              <a:spcBef>
                <a:spcPts val="300"/>
              </a:spcBef>
              <a:buAutoNum type="arabicPeriod"/>
            </a:pPr>
            <a:r>
              <a:rPr lang="en-US" sz="2400" dirty="0" err="1" smtClean="0"/>
              <a:t>Rizoid</a:t>
            </a:r>
            <a:r>
              <a:rPr lang="en-US" sz="2400" dirty="0" smtClean="0"/>
              <a:t> </a:t>
            </a:r>
            <a:r>
              <a:rPr lang="en-US" sz="2400" dirty="0" err="1" smtClean="0"/>
              <a:t>tampak</a:t>
            </a:r>
            <a:r>
              <a:rPr lang="en-US" sz="2400" dirty="0" smtClean="0"/>
              <a:t> </a:t>
            </a:r>
            <a:r>
              <a:rPr lang="en-US" sz="2400" dirty="0" err="1" smtClean="0"/>
              <a:t>seperti</a:t>
            </a:r>
            <a:r>
              <a:rPr lang="en-US" sz="2400" dirty="0" smtClean="0"/>
              <a:t> </a:t>
            </a:r>
            <a:r>
              <a:rPr lang="en-US" sz="2400" dirty="0" err="1" smtClean="0"/>
              <a:t>benang-benang</a:t>
            </a:r>
            <a:endParaRPr lang="en-US" sz="2400" dirty="0" smtClean="0"/>
          </a:p>
        </p:txBody>
      </p:sp>
      <p:pic>
        <p:nvPicPr>
          <p:cNvPr id="1026" name="Picture 2" descr="http://cdn.muxlim.com/photos/2009/11/Dhidhoe_LA/lumut-hati_e4df7__800xx.jpg"/>
          <p:cNvPicPr>
            <a:picLocks noChangeAspect="1" noChangeArrowheads="1"/>
          </p:cNvPicPr>
          <p:nvPr/>
        </p:nvPicPr>
        <p:blipFill>
          <a:blip r:embed="rId2" cstate="print"/>
          <a:srcRect l="10638" r="19149" b="22664"/>
          <a:stretch>
            <a:fillRect/>
          </a:stretch>
        </p:blipFill>
        <p:spPr bwMode="auto">
          <a:xfrm>
            <a:off x="3203719" y="4572001"/>
            <a:ext cx="3184073" cy="2286000"/>
          </a:xfrm>
          <a:prstGeom prst="rect">
            <a:avLst/>
          </a:prstGeom>
          <a:noFill/>
        </p:spPr>
      </p:pic>
      <p:pic>
        <p:nvPicPr>
          <p:cNvPr id="3" name="Picture 4" descr="http://1.bp.blogspot.com/_-PNceHyQJqA/S4wDI9lzOOI/AAAAAAAAADU/DsIncAfs6m4/s400/lycopodium_clavatum.jpg"/>
          <p:cNvPicPr>
            <a:picLocks noChangeAspect="1" noChangeArrowheads="1"/>
          </p:cNvPicPr>
          <p:nvPr/>
        </p:nvPicPr>
        <p:blipFill>
          <a:blip r:embed="rId3" cstate="print"/>
          <a:srcRect r="16000" b="16422"/>
          <a:stretch>
            <a:fillRect/>
          </a:stretch>
        </p:blipFill>
        <p:spPr bwMode="auto">
          <a:xfrm>
            <a:off x="-1" y="4572000"/>
            <a:ext cx="3156857" cy="228600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58593" t="55333" r="22032" b="11333"/>
          <a:stretch>
            <a:fillRect/>
          </a:stretch>
        </p:blipFill>
        <p:spPr bwMode="auto">
          <a:xfrm>
            <a:off x="6324600" y="3886200"/>
            <a:ext cx="2743200" cy="2833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28600" y="1524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Skema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Metagenesis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Tumbuhan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Lumut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9531" t="16667" r="19531" b="24667"/>
          <a:stretch>
            <a:fillRect/>
          </a:stretch>
        </p:blipFill>
        <p:spPr bwMode="auto">
          <a:xfrm>
            <a:off x="228600" y="1066800"/>
            <a:ext cx="851015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Klasifikasi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Lumut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133600" y="609600"/>
            <a:ext cx="2362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Lumut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Daun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2400" i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Bryophyta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)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362" name="Picture 2" descr="http://1.bp.blogspot.com/_pLj2zB13Wcc/TLrF_fqf5aI/AAAAAAAAAHg/oO8mR9pBKJM/s1600/article-0-0B95BCD1000005DC-739_468x416.jpg"/>
          <p:cNvPicPr>
            <a:picLocks noChangeAspect="1" noChangeArrowheads="1"/>
          </p:cNvPicPr>
          <p:nvPr/>
        </p:nvPicPr>
        <p:blipFill>
          <a:blip r:embed="rId2" cstate="print"/>
          <a:srcRect b="3030"/>
          <a:stretch>
            <a:fillRect/>
          </a:stretch>
        </p:blipFill>
        <p:spPr bwMode="auto">
          <a:xfrm>
            <a:off x="0" y="1524000"/>
            <a:ext cx="4419600" cy="3352800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4977063"/>
            <a:ext cx="2362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Lumut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Hati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2400" i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Hepaticophyta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)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4" descr="http://4.bp.blogspot.com/_97xRKC5I6Fw/TQgoGgKF78I/AAAAAAAAAK8/EH8h5C--9Aw/s1600/Anthoceros_agrestis-SM_02.jpg"/>
          <p:cNvPicPr>
            <a:picLocks noChangeAspect="1" noChangeArrowheads="1"/>
          </p:cNvPicPr>
          <p:nvPr/>
        </p:nvPicPr>
        <p:blipFill>
          <a:blip r:embed="rId3" cstate="print"/>
          <a:srcRect l="4762" t="2727" r="9524" b="28778"/>
          <a:stretch>
            <a:fillRect/>
          </a:stretch>
        </p:blipFill>
        <p:spPr bwMode="auto">
          <a:xfrm>
            <a:off x="4495800" y="3604261"/>
            <a:ext cx="4648200" cy="3253739"/>
          </a:xfrm>
          <a:prstGeom prst="rect">
            <a:avLst/>
          </a:prstGeom>
          <a:noFill/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752600" y="5486400"/>
            <a:ext cx="2743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Lumut</a:t>
            </a:r>
            <a:r>
              <a:rPr lang="en-US" sz="28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Tanduk</a:t>
            </a:r>
            <a:r>
              <a:rPr lang="en-US" sz="28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2800" i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Anthocerotophyta</a:t>
            </a:r>
            <a:r>
              <a:rPr lang="en-US" sz="28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)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364" name="Picture 4" descr="http://www.killies.com/AquaticMosses01/MossTaiwan02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r="25000"/>
          <a:stretch>
            <a:fillRect/>
          </a:stretch>
        </p:blipFill>
        <p:spPr bwMode="auto">
          <a:xfrm>
            <a:off x="4495800" y="381000"/>
            <a:ext cx="388620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Siklus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Hidup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Lumut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Daun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6563" t="20667" r="22656" b="16667"/>
          <a:stretch>
            <a:fillRect/>
          </a:stretch>
        </p:blipFill>
        <p:spPr bwMode="auto">
          <a:xfrm>
            <a:off x="609600" y="780757"/>
            <a:ext cx="8077200" cy="584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http://photos-e.ak.fbcdn.net/hphotos-ak-snc6/230149_124704310943073_100002105132106_198702_7436229_b.jpg"/>
          <p:cNvPicPr>
            <a:picLocks noChangeAspect="1" noChangeArrowheads="1"/>
          </p:cNvPicPr>
          <p:nvPr/>
        </p:nvPicPr>
        <p:blipFill>
          <a:blip r:embed="rId2" cstate="print"/>
          <a:srcRect l="9312" r="11336"/>
          <a:stretch>
            <a:fillRect/>
          </a:stretch>
        </p:blipFill>
        <p:spPr bwMode="auto">
          <a:xfrm>
            <a:off x="5029200" y="2362200"/>
            <a:ext cx="3733800" cy="4495800"/>
          </a:xfrm>
          <a:prstGeom prst="rect">
            <a:avLst/>
          </a:prstGeom>
          <a:noFill/>
        </p:spPr>
      </p:pic>
      <p:pic>
        <p:nvPicPr>
          <p:cNvPr id="17410" name="Picture 2" descr="http://www.inhabitat.com/wp-content/uploads/2010/03/real-moss-tables-by-ayodhya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95463"/>
            <a:ext cx="4876800" cy="3662537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Peranan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Lumut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bagi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Kehidupan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5486400"/>
            <a:ext cx="1981200" cy="762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Hiasan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876800" y="1905000"/>
            <a:ext cx="3886200" cy="762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Menyerap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air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dan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melembapkan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tanah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418" name="Picture 10" descr="http://www.anneahira.com/images/topic/pembalut-bersalin.jpg"/>
          <p:cNvPicPr>
            <a:picLocks noChangeAspect="1" noChangeArrowheads="1"/>
          </p:cNvPicPr>
          <p:nvPr/>
        </p:nvPicPr>
        <p:blipFill>
          <a:blip r:embed="rId4" cstate="print"/>
          <a:srcRect r="51417"/>
          <a:stretch>
            <a:fillRect/>
          </a:stretch>
        </p:blipFill>
        <p:spPr bwMode="auto">
          <a:xfrm rot="5400000">
            <a:off x="874875" y="420525"/>
            <a:ext cx="2088825" cy="3228976"/>
          </a:xfrm>
          <a:prstGeom prst="rect">
            <a:avLst/>
          </a:prstGeom>
          <a:noFill/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429000" y="990600"/>
            <a:ext cx="2438400" cy="762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Pembalut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atau</a:t>
            </a:r>
            <a:endParaRPr lang="en-US" sz="2400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pengganti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kapas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B.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Tumbuhan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Paku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7982" y="685800"/>
            <a:ext cx="828501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300"/>
              </a:spcBef>
            </a:pP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</a:rPr>
              <a:t>Ciri-ciri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</a:rPr>
              <a:t>Paku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marL="514350" indent="-514350">
              <a:spcBef>
                <a:spcPts val="300"/>
              </a:spcBef>
              <a:buAutoNum type="arabicPeriod"/>
            </a:pPr>
            <a:r>
              <a:rPr lang="en-US" sz="2400" dirty="0" err="1" smtClean="0"/>
              <a:t>Lapisan</a:t>
            </a:r>
            <a:r>
              <a:rPr lang="en-US" sz="2400" dirty="0" smtClean="0"/>
              <a:t> </a:t>
            </a:r>
            <a:r>
              <a:rPr lang="en-US" sz="2400" dirty="0" err="1" smtClean="0"/>
              <a:t>pelindung</a:t>
            </a:r>
            <a:r>
              <a:rPr lang="en-US" sz="2400" dirty="0" smtClean="0"/>
              <a:t> </a:t>
            </a:r>
            <a:r>
              <a:rPr lang="en-US" sz="2400" dirty="0" err="1" smtClean="0"/>
              <a:t>sel</a:t>
            </a:r>
            <a:r>
              <a:rPr lang="en-US" sz="2400" dirty="0" smtClean="0"/>
              <a:t> (</a:t>
            </a:r>
            <a:r>
              <a:rPr lang="en-US" sz="2400" dirty="0" err="1" smtClean="0"/>
              <a:t>jaket</a:t>
            </a:r>
            <a:r>
              <a:rPr lang="en-US" sz="2400" dirty="0" smtClean="0"/>
              <a:t> </a:t>
            </a:r>
            <a:r>
              <a:rPr lang="en-US" sz="2400" dirty="0" err="1" smtClean="0"/>
              <a:t>steril</a:t>
            </a:r>
            <a:r>
              <a:rPr lang="en-US" sz="2400" dirty="0" smtClean="0"/>
              <a:t>) yang </a:t>
            </a:r>
            <a:r>
              <a:rPr lang="en-US" sz="2400" dirty="0" err="1" smtClean="0"/>
              <a:t>terdapat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</a:t>
            </a:r>
            <a:r>
              <a:rPr lang="en-US" sz="2400" dirty="0" err="1" smtClean="0"/>
              <a:t>sekeliling</a:t>
            </a:r>
            <a:r>
              <a:rPr lang="en-US" sz="2400" dirty="0" smtClean="0"/>
              <a:t> organ </a:t>
            </a:r>
            <a:r>
              <a:rPr lang="en-US" sz="2400" dirty="0" err="1" smtClean="0"/>
              <a:t>reproduksi</a:t>
            </a:r>
            <a:endParaRPr lang="en-US" sz="2400" dirty="0" smtClean="0"/>
          </a:p>
          <a:p>
            <a:pPr marL="514350" indent="-514350">
              <a:spcBef>
                <a:spcPts val="300"/>
              </a:spcBef>
              <a:buAutoNum type="arabicPeriod"/>
            </a:pPr>
            <a:r>
              <a:rPr lang="en-US" sz="2400" dirty="0" err="1" smtClean="0"/>
              <a:t>Embrio</a:t>
            </a:r>
            <a:r>
              <a:rPr lang="en-US" sz="2400" dirty="0" smtClean="0"/>
              <a:t> </a:t>
            </a:r>
            <a:r>
              <a:rPr lang="en-US" sz="2400" dirty="0" err="1" smtClean="0"/>
              <a:t>multiseluler</a:t>
            </a:r>
            <a:r>
              <a:rPr lang="en-US" sz="2400" dirty="0" smtClean="0"/>
              <a:t> </a:t>
            </a:r>
            <a:r>
              <a:rPr lang="en-US" sz="2400" dirty="0" err="1" smtClean="0"/>
              <a:t>terdapat</a:t>
            </a:r>
            <a:r>
              <a:rPr lang="en-US" sz="2400" dirty="0" smtClean="0"/>
              <a:t> </a:t>
            </a:r>
            <a:r>
              <a:rPr lang="en-US" sz="2400" dirty="0" err="1" smtClean="0"/>
              <a:t>dalam</a:t>
            </a:r>
            <a:r>
              <a:rPr lang="en-US" sz="2400" dirty="0" smtClean="0"/>
              <a:t> </a:t>
            </a:r>
            <a:r>
              <a:rPr lang="en-US" sz="2400" dirty="0" err="1" smtClean="0"/>
              <a:t>arkegonium</a:t>
            </a:r>
            <a:endParaRPr lang="en-US" sz="2400" dirty="0" smtClean="0"/>
          </a:p>
          <a:p>
            <a:pPr marL="514350" indent="-514350">
              <a:spcBef>
                <a:spcPts val="300"/>
              </a:spcBef>
              <a:buAutoNum type="arabicPeriod"/>
            </a:pPr>
            <a:r>
              <a:rPr lang="en-US" sz="2400" dirty="0" err="1" smtClean="0"/>
              <a:t>Kutikula</a:t>
            </a:r>
            <a:r>
              <a:rPr lang="en-US" sz="2400" dirty="0" smtClean="0"/>
              <a:t>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bagian</a:t>
            </a:r>
            <a:r>
              <a:rPr lang="en-US" sz="2400" dirty="0" smtClean="0"/>
              <a:t> </a:t>
            </a:r>
            <a:r>
              <a:rPr lang="en-US" sz="2400" dirty="0" err="1" smtClean="0"/>
              <a:t>luar</a:t>
            </a:r>
            <a:endParaRPr lang="en-US" sz="2400" dirty="0" smtClean="0"/>
          </a:p>
          <a:p>
            <a:pPr marL="514350" indent="-514350">
              <a:spcBef>
                <a:spcPts val="300"/>
              </a:spcBef>
              <a:buAutoNum type="arabicPeriod"/>
            </a:pPr>
            <a:r>
              <a:rPr lang="en-US" sz="2400" dirty="0" err="1" smtClean="0"/>
              <a:t>Sistem</a:t>
            </a:r>
            <a:r>
              <a:rPr lang="en-US" sz="2400" dirty="0" smtClean="0"/>
              <a:t> </a:t>
            </a:r>
            <a:r>
              <a:rPr lang="en-US" sz="2400" dirty="0" err="1" smtClean="0"/>
              <a:t>transpor</a:t>
            </a:r>
            <a:r>
              <a:rPr lang="en-US" sz="2400" dirty="0" smtClean="0"/>
              <a:t> internal </a:t>
            </a:r>
            <a:r>
              <a:rPr lang="en-US" sz="2400" dirty="0" err="1" smtClean="0"/>
              <a:t>mengangkut</a:t>
            </a:r>
            <a:r>
              <a:rPr lang="en-US" sz="2400" dirty="0" smtClean="0"/>
              <a:t> air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zat</a:t>
            </a:r>
            <a:r>
              <a:rPr lang="en-US" sz="2400" dirty="0" smtClean="0"/>
              <a:t> </a:t>
            </a:r>
            <a:r>
              <a:rPr lang="en-US" sz="2400" dirty="0" err="1" smtClean="0"/>
              <a:t>makanan</a:t>
            </a:r>
            <a:r>
              <a:rPr lang="en-US" sz="2400" dirty="0" smtClean="0"/>
              <a:t> </a:t>
            </a:r>
            <a:r>
              <a:rPr lang="en-US" sz="2400" dirty="0" err="1" smtClean="0"/>
              <a:t>dari</a:t>
            </a:r>
            <a:r>
              <a:rPr lang="en-US" sz="2400" dirty="0" smtClean="0"/>
              <a:t> </a:t>
            </a:r>
            <a:r>
              <a:rPr lang="en-US" sz="2400" dirty="0" err="1" smtClean="0"/>
              <a:t>dalam</a:t>
            </a:r>
            <a:r>
              <a:rPr lang="en-US" sz="2400" dirty="0" smtClean="0"/>
              <a:t> </a:t>
            </a:r>
            <a:r>
              <a:rPr lang="en-US" sz="2400" dirty="0" err="1" smtClean="0"/>
              <a:t>tanah</a:t>
            </a:r>
            <a:endParaRPr lang="en-US" sz="2400" dirty="0" smtClean="0"/>
          </a:p>
        </p:txBody>
      </p:sp>
      <p:pic>
        <p:nvPicPr>
          <p:cNvPr id="16386" name="Picture 2" descr="http://2.bp.blogspot.com/-J44eNw-MOTA/TWT9sp4pA3I/AAAAAAAAHX4/cGaxLDDlYfU/s1600/daunsuplir3700udah81343yf9%2B1.jpg"/>
          <p:cNvPicPr>
            <a:picLocks noChangeAspect="1" noChangeArrowheads="1"/>
          </p:cNvPicPr>
          <p:nvPr/>
        </p:nvPicPr>
        <p:blipFill>
          <a:blip r:embed="rId2" cstate="print"/>
          <a:srcRect b="8625"/>
          <a:stretch>
            <a:fillRect/>
          </a:stretch>
        </p:blipFill>
        <p:spPr bwMode="auto">
          <a:xfrm>
            <a:off x="0" y="4419600"/>
            <a:ext cx="3276600" cy="2438400"/>
          </a:xfrm>
          <a:prstGeom prst="rect">
            <a:avLst/>
          </a:prstGeom>
          <a:noFill/>
        </p:spPr>
      </p:pic>
      <p:pic>
        <p:nvPicPr>
          <p:cNvPr id="16388" name="Picture 4" descr="http://meme.zenfs.com/u/412323008c02b4c711ac0499c91a864e2c948cbd.jpeg"/>
          <p:cNvPicPr>
            <a:picLocks noChangeAspect="1" noChangeArrowheads="1"/>
          </p:cNvPicPr>
          <p:nvPr/>
        </p:nvPicPr>
        <p:blipFill>
          <a:blip r:embed="rId3" cstate="print"/>
          <a:srcRect r="15687"/>
          <a:stretch>
            <a:fillRect/>
          </a:stretch>
        </p:blipFill>
        <p:spPr bwMode="auto">
          <a:xfrm>
            <a:off x="3276600" y="3962400"/>
            <a:ext cx="3124200" cy="2895600"/>
          </a:xfrm>
          <a:prstGeom prst="rect">
            <a:avLst/>
          </a:prstGeom>
          <a:noFill/>
        </p:spPr>
      </p:pic>
      <p:pic>
        <p:nvPicPr>
          <p:cNvPr id="16390" name="Picture 6" descr="http://2.bp.blogspot.com/_IklvIhrotHY/S2RLnuLJmiI/AAAAAAAAADY/acdIWcp3M38/s320/pakis-sarangburung-iqmal.JPG"/>
          <p:cNvPicPr>
            <a:picLocks noChangeAspect="1" noChangeArrowheads="1"/>
          </p:cNvPicPr>
          <p:nvPr/>
        </p:nvPicPr>
        <p:blipFill>
          <a:blip r:embed="rId4" cstate="print"/>
          <a:srcRect b="8333"/>
          <a:stretch>
            <a:fillRect/>
          </a:stretch>
        </p:blipFill>
        <p:spPr bwMode="auto">
          <a:xfrm>
            <a:off x="6400800" y="3505199"/>
            <a:ext cx="2743200" cy="3352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7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229600" cy="715963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Struktur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</a:rPr>
              <a:t>Tubuh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</a:rPr>
              <a:t>Tumbuhan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</a:rPr>
              <a:t>Paku</a:t>
            </a:r>
            <a:endParaRPr lang="en-US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49250" y="609600"/>
            <a:ext cx="8489950" cy="6005513"/>
            <a:chOff x="762000" y="1600200"/>
            <a:chExt cx="7714023" cy="5014913"/>
          </a:xfrm>
        </p:grpSpPr>
        <p:pic>
          <p:nvPicPr>
            <p:cNvPr id="9229" name="Picture 13" descr="Gb"/>
            <p:cNvPicPr>
              <a:picLocks noGrp="1" noChangeAspect="1" noChangeArrowheads="1"/>
            </p:cNvPicPr>
            <p:nvPr>
              <p:ph sz="quarter" idx="3"/>
            </p:nvPr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3810000" y="4648200"/>
              <a:ext cx="1681163" cy="1439863"/>
            </a:xfrm>
            <a:noFill/>
            <a:ln/>
          </p:spPr>
        </p:pic>
        <p:sp>
          <p:nvSpPr>
            <p:cNvPr id="9230" name="Text Box 14"/>
            <p:cNvSpPr txBox="1">
              <a:spLocks noChangeArrowheads="1"/>
            </p:cNvSpPr>
            <p:nvPr/>
          </p:nvSpPr>
          <p:spPr bwMode="auto">
            <a:xfrm>
              <a:off x="1225323" y="5481687"/>
              <a:ext cx="21272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 err="1"/>
                <a:t>Paku</a:t>
              </a:r>
              <a:r>
                <a:rPr lang="en-US" dirty="0"/>
                <a:t> </a:t>
              </a:r>
              <a:r>
                <a:rPr lang="en-US" dirty="0" err="1"/>
                <a:t>berdaun</a:t>
              </a:r>
              <a:r>
                <a:rPr lang="en-US" dirty="0"/>
                <a:t> </a:t>
              </a:r>
              <a:r>
                <a:rPr lang="en-US" dirty="0" err="1"/>
                <a:t>kecil</a:t>
              </a:r>
              <a:endParaRPr lang="en-US" dirty="0"/>
            </a:p>
          </p:txBody>
        </p:sp>
        <p:sp>
          <p:nvSpPr>
            <p:cNvPr id="9231" name="Text Box 15"/>
            <p:cNvSpPr txBox="1">
              <a:spLocks noChangeArrowheads="1"/>
            </p:cNvSpPr>
            <p:nvPr/>
          </p:nvSpPr>
          <p:spPr bwMode="auto">
            <a:xfrm>
              <a:off x="6580652" y="4145437"/>
              <a:ext cx="1895371" cy="308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dirty="0" err="1"/>
                <a:t>Paku</a:t>
              </a:r>
              <a:r>
                <a:rPr lang="en-US" dirty="0"/>
                <a:t> </a:t>
              </a:r>
              <a:r>
                <a:rPr lang="en-US" dirty="0" err="1"/>
                <a:t>berdaun</a:t>
              </a:r>
              <a:r>
                <a:rPr lang="en-US" dirty="0"/>
                <a:t> </a:t>
              </a:r>
              <a:r>
                <a:rPr lang="en-US" dirty="0" err="1"/>
                <a:t>besar</a:t>
              </a:r>
              <a:endParaRPr lang="en-US" dirty="0"/>
            </a:p>
          </p:txBody>
        </p:sp>
        <p:sp>
          <p:nvSpPr>
            <p:cNvPr id="9232" name="Text Box 16"/>
            <p:cNvSpPr txBox="1">
              <a:spLocks noChangeArrowheads="1"/>
            </p:cNvSpPr>
            <p:nvPr/>
          </p:nvSpPr>
          <p:spPr bwMode="auto">
            <a:xfrm>
              <a:off x="3657600" y="6248400"/>
              <a:ext cx="35623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Sorus pada daun tumbuhan paku</a:t>
              </a:r>
            </a:p>
          </p:txBody>
        </p:sp>
        <p:grpSp>
          <p:nvGrpSpPr>
            <p:cNvPr id="2" name="Group 35"/>
            <p:cNvGrpSpPr>
              <a:grpSpLocks/>
            </p:cNvGrpSpPr>
            <p:nvPr/>
          </p:nvGrpSpPr>
          <p:grpSpPr bwMode="auto">
            <a:xfrm>
              <a:off x="762000" y="1752600"/>
              <a:ext cx="2590800" cy="3657600"/>
              <a:chOff x="480" y="1104"/>
              <a:chExt cx="1393" cy="1872"/>
            </a:xfrm>
          </p:grpSpPr>
          <p:pic>
            <p:nvPicPr>
              <p:cNvPr id="9247" name="Picture 31" descr="Gb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80" y="1104"/>
                <a:ext cx="1393" cy="1872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9235" name="Text Box 19"/>
              <p:cNvSpPr txBox="1">
                <a:spLocks noChangeArrowheads="1"/>
              </p:cNvSpPr>
              <p:nvPr/>
            </p:nvSpPr>
            <p:spPr bwMode="auto">
              <a:xfrm>
                <a:off x="1338" y="1337"/>
                <a:ext cx="36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000"/>
                  <a:t>Strobilus</a:t>
                </a:r>
              </a:p>
            </p:txBody>
          </p:sp>
          <p:sp>
            <p:nvSpPr>
              <p:cNvPr id="9236" name="Text Box 20"/>
              <p:cNvSpPr txBox="1">
                <a:spLocks noChangeArrowheads="1"/>
              </p:cNvSpPr>
              <p:nvPr/>
            </p:nvSpPr>
            <p:spPr bwMode="auto">
              <a:xfrm>
                <a:off x="1290" y="1578"/>
                <a:ext cx="3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000"/>
                  <a:t>Mikrofil</a:t>
                </a:r>
              </a:p>
            </p:txBody>
          </p:sp>
          <p:sp>
            <p:nvSpPr>
              <p:cNvPr id="9237" name="Text Box 21"/>
              <p:cNvSpPr txBox="1">
                <a:spLocks noChangeArrowheads="1"/>
              </p:cNvSpPr>
              <p:nvPr/>
            </p:nvSpPr>
            <p:spPr bwMode="auto">
              <a:xfrm>
                <a:off x="1410" y="2615"/>
                <a:ext cx="29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000"/>
                  <a:t>Rizom</a:t>
                </a:r>
              </a:p>
            </p:txBody>
          </p:sp>
          <p:sp>
            <p:nvSpPr>
              <p:cNvPr id="9238" name="Text Box 22"/>
              <p:cNvSpPr txBox="1">
                <a:spLocks noChangeArrowheads="1"/>
              </p:cNvSpPr>
              <p:nvPr/>
            </p:nvSpPr>
            <p:spPr bwMode="auto">
              <a:xfrm>
                <a:off x="1106" y="2822"/>
                <a:ext cx="288" cy="1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000"/>
                  <a:t>Rizoid</a:t>
                </a:r>
              </a:p>
            </p:txBody>
          </p:sp>
        </p:grpSp>
        <p:sp>
          <p:nvSpPr>
            <p:cNvPr id="9244" name="Text Box 28"/>
            <p:cNvSpPr txBox="1">
              <a:spLocks noChangeArrowheads="1"/>
            </p:cNvSpPr>
            <p:nvPr/>
          </p:nvSpPr>
          <p:spPr bwMode="auto">
            <a:xfrm>
              <a:off x="5838825" y="3067050"/>
              <a:ext cx="5080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900"/>
                <a:t>Rizom</a:t>
              </a:r>
            </a:p>
          </p:txBody>
        </p:sp>
        <p:grpSp>
          <p:nvGrpSpPr>
            <p:cNvPr id="3" name="Group 46"/>
            <p:cNvGrpSpPr>
              <a:grpSpLocks/>
            </p:cNvGrpSpPr>
            <p:nvPr/>
          </p:nvGrpSpPr>
          <p:grpSpPr bwMode="auto">
            <a:xfrm>
              <a:off x="3581400" y="1600200"/>
              <a:ext cx="4724400" cy="2601913"/>
              <a:chOff x="2256" y="1008"/>
              <a:chExt cx="2976" cy="1639"/>
            </a:xfrm>
          </p:grpSpPr>
          <p:pic>
            <p:nvPicPr>
              <p:cNvPr id="9249" name="Picture 33" descr="Gb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431" y="1008"/>
                <a:ext cx="2801" cy="1639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9240" name="Text Box 24"/>
              <p:cNvSpPr txBox="1">
                <a:spLocks noChangeArrowheads="1"/>
              </p:cNvSpPr>
              <p:nvPr/>
            </p:nvSpPr>
            <p:spPr bwMode="auto">
              <a:xfrm>
                <a:off x="2256" y="1374"/>
                <a:ext cx="49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000"/>
                  <a:t>Daun steril</a:t>
                </a:r>
              </a:p>
              <a:p>
                <a:r>
                  <a:rPr lang="en-US" sz="1000"/>
                  <a:t>(tropofil)</a:t>
                </a:r>
              </a:p>
            </p:txBody>
          </p:sp>
          <p:sp>
            <p:nvSpPr>
              <p:cNvPr id="9241" name="Text Box 25"/>
              <p:cNvSpPr txBox="1">
                <a:spLocks noChangeArrowheads="1"/>
              </p:cNvSpPr>
              <p:nvPr/>
            </p:nvSpPr>
            <p:spPr bwMode="auto">
              <a:xfrm>
                <a:off x="3577" y="1499"/>
                <a:ext cx="47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000" dirty="0" err="1"/>
                  <a:t>Daun</a:t>
                </a:r>
                <a:r>
                  <a:rPr lang="en-US" sz="1000" dirty="0"/>
                  <a:t> </a:t>
                </a:r>
                <a:r>
                  <a:rPr lang="en-US" sz="1000" dirty="0" err="1"/>
                  <a:t>fertil</a:t>
                </a:r>
                <a:endParaRPr lang="en-US" sz="1000" dirty="0"/>
              </a:p>
              <a:p>
                <a:r>
                  <a:rPr lang="en-US" sz="1000" dirty="0"/>
                  <a:t>(</a:t>
                </a:r>
                <a:r>
                  <a:rPr lang="en-US" sz="1000" dirty="0" err="1"/>
                  <a:t>sporofil</a:t>
                </a:r>
                <a:r>
                  <a:rPr lang="en-US" sz="1000" dirty="0"/>
                  <a:t>)</a:t>
                </a:r>
              </a:p>
            </p:txBody>
          </p:sp>
          <p:sp>
            <p:nvSpPr>
              <p:cNvPr id="9242" name="Text Box 26"/>
              <p:cNvSpPr txBox="1">
                <a:spLocks noChangeArrowheads="1"/>
              </p:cNvSpPr>
              <p:nvPr/>
            </p:nvSpPr>
            <p:spPr bwMode="auto">
              <a:xfrm>
                <a:off x="2468" y="1896"/>
                <a:ext cx="367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000"/>
                  <a:t>Batang</a:t>
                </a:r>
              </a:p>
            </p:txBody>
          </p:sp>
          <p:sp>
            <p:nvSpPr>
              <p:cNvPr id="9243" name="Text Box 27"/>
              <p:cNvSpPr txBox="1">
                <a:spLocks noChangeArrowheads="1"/>
              </p:cNvSpPr>
              <p:nvPr/>
            </p:nvSpPr>
            <p:spPr bwMode="auto">
              <a:xfrm>
                <a:off x="3264" y="1920"/>
                <a:ext cx="1097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1000"/>
                  <a:t>Daun muda yang</a:t>
                </a:r>
              </a:p>
              <a:p>
                <a:r>
                  <a:rPr lang="en-US" sz="1000"/>
                  <a:t>Menggulung (circinatus)</a:t>
                </a:r>
              </a:p>
            </p:txBody>
          </p:sp>
          <p:sp>
            <p:nvSpPr>
              <p:cNvPr id="9245" name="Text Box 29"/>
              <p:cNvSpPr txBox="1">
                <a:spLocks noChangeArrowheads="1"/>
              </p:cNvSpPr>
              <p:nvPr/>
            </p:nvSpPr>
            <p:spPr bwMode="auto">
              <a:xfrm>
                <a:off x="3358" y="2372"/>
                <a:ext cx="337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000"/>
                  <a:t>Rizoid</a:t>
                </a:r>
              </a:p>
            </p:txBody>
          </p:sp>
          <p:sp>
            <p:nvSpPr>
              <p:cNvPr id="9261" name="Text Box 45"/>
              <p:cNvSpPr txBox="1">
                <a:spLocks noChangeArrowheads="1"/>
              </p:cNvSpPr>
              <p:nvPr/>
            </p:nvSpPr>
            <p:spPr bwMode="auto">
              <a:xfrm>
                <a:off x="3408" y="2160"/>
                <a:ext cx="343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000"/>
                  <a:t>Rizom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692</TotalTime>
  <Words>614</Words>
  <Application>Microsoft Office PowerPoint</Application>
  <PresentationFormat>On-screen Show (4:3)</PresentationFormat>
  <Paragraphs>128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Tujuan Pembelajaran:</vt:lpstr>
      <vt:lpstr>Slide 3</vt:lpstr>
      <vt:lpstr>Slide 4</vt:lpstr>
      <vt:lpstr>Slide 5</vt:lpstr>
      <vt:lpstr>Slide 6</vt:lpstr>
      <vt:lpstr>Slide 7</vt:lpstr>
      <vt:lpstr>Slide 8</vt:lpstr>
      <vt:lpstr>Struktur Tubuh Tumbuhan Paku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Bambang</cp:lastModifiedBy>
  <cp:revision>73</cp:revision>
  <dcterms:created xsi:type="dcterms:W3CDTF">2011-12-02T08:41:22Z</dcterms:created>
  <dcterms:modified xsi:type="dcterms:W3CDTF">2012-01-18T06:53:47Z</dcterms:modified>
</cp:coreProperties>
</file>