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57" r:id="rId4"/>
    <p:sldId id="259" r:id="rId5"/>
    <p:sldId id="267" r:id="rId6"/>
    <p:sldId id="268" r:id="rId7"/>
    <p:sldId id="269" r:id="rId8"/>
    <p:sldId id="261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5DFB3-722E-4A7D-A45A-D05DC66A35A3}" type="datetimeFigureOut">
              <a:rPr lang="ru-RU" smtClean="0"/>
              <a:t>11.06.2015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3A777-2D68-492A-973D-A9175C5E1FD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75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E2A68-BC04-4AFA-964D-58CC43CCB43B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B3A777-2D68-492A-973D-A9175C5E1FDB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083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8666E-9306-461F-B341-C9C071B12187}" type="datetimeFigureOut">
              <a:rPr lang="ru-RU" smtClean="0"/>
              <a:pPr/>
              <a:t>11.06.2015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A81E2-ED3A-413F-909E-4CCF4149A0F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4632" cy="3123779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Презентация к уроку по учебному предмету «Русский язык» в 3-м классе на тему </a:t>
            </a:r>
            <a:br>
              <a:rPr lang="ru-RU" sz="3600" dirty="0" smtClean="0"/>
            </a:br>
            <a:r>
              <a:rPr lang="ru-RU" sz="3600" dirty="0" smtClean="0"/>
              <a:t>«Предложение</a:t>
            </a:r>
            <a:r>
              <a:rPr lang="ru-RU" sz="3600" dirty="0" smtClean="0"/>
              <a:t>. </a:t>
            </a:r>
            <a:br>
              <a:rPr lang="ru-RU" sz="3600" dirty="0" smtClean="0"/>
            </a:br>
            <a:r>
              <a:rPr lang="ru-RU" sz="3600" dirty="0" smtClean="0"/>
              <a:t>Главные и второстепенные члены </a:t>
            </a:r>
            <a:r>
              <a:rPr lang="ru-RU" sz="3600" dirty="0" smtClean="0"/>
              <a:t>предложения»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4268688"/>
            <a:ext cx="4496544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i="1" dirty="0" smtClean="0"/>
              <a:t>Разработчик презентации: </a:t>
            </a:r>
          </a:p>
          <a:p>
            <a:pPr algn="r"/>
            <a:r>
              <a:rPr lang="ru-RU" i="1" dirty="0"/>
              <a:t>у</a:t>
            </a:r>
            <a:r>
              <a:rPr lang="ru-RU" i="1" dirty="0" smtClean="0"/>
              <a:t>читель начальных классов высшей категории </a:t>
            </a:r>
          </a:p>
          <a:p>
            <a:pPr algn="r"/>
            <a:r>
              <a:rPr lang="ru-RU" i="1" dirty="0" smtClean="0"/>
              <a:t>МБОУ СОШ № 101  г. о. Самара</a:t>
            </a:r>
            <a:endParaRPr lang="ru-RU" i="1" dirty="0" smtClean="0"/>
          </a:p>
          <a:p>
            <a:pPr algn="r"/>
            <a:r>
              <a:rPr lang="ru-RU" i="1" dirty="0" smtClean="0"/>
              <a:t>Ровинская </a:t>
            </a:r>
            <a:r>
              <a:rPr lang="ru-RU" i="1" dirty="0" smtClean="0"/>
              <a:t>Марина И</a:t>
            </a:r>
            <a:r>
              <a:rPr lang="ru-RU" i="1" dirty="0" smtClean="0"/>
              <a:t>вановна</a:t>
            </a:r>
            <a:endParaRPr lang="ru-RU" i="1" dirty="0"/>
          </a:p>
        </p:txBody>
      </p:sp>
      <p:pic>
        <p:nvPicPr>
          <p:cNvPr id="9217" name="Picture 1" descr="C:\Users\1\Desktop\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671138"/>
            <a:ext cx="2153816" cy="1615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.  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бывают предложения по цели высказывания?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     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1)  выражающие мысли, чувства, советы</a:t>
            </a:r>
            <a:br>
              <a:rPr lang="ru-RU" sz="3600" dirty="0" smtClean="0"/>
            </a:br>
            <a:r>
              <a:rPr lang="ru-RU" sz="3600" dirty="0" smtClean="0"/>
              <a:t>2) повествовательные, вопросительные, побудительные</a:t>
            </a:r>
            <a:br>
              <a:rPr lang="ru-RU" sz="3600" dirty="0" smtClean="0"/>
            </a:br>
            <a:r>
              <a:rPr lang="ru-RU" sz="3600" dirty="0" smtClean="0"/>
              <a:t> 3) восклицательные, невосклицательные</a:t>
            </a:r>
            <a:br>
              <a:rPr lang="ru-RU" sz="3600" dirty="0" smtClean="0"/>
            </a:br>
            <a:r>
              <a:rPr lang="ru-RU" sz="3600" dirty="0" smtClean="0"/>
              <a:t>4) главные, второстепенные, простые</a:t>
            </a:r>
            <a:endParaRPr lang="ru-RU" dirty="0"/>
          </a:p>
        </p:txBody>
      </p:sp>
      <p:pic>
        <p:nvPicPr>
          <p:cNvPr id="22530" name="Picture 2" descr="C:\Users\1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5013176"/>
            <a:ext cx="20478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  <a:noFill/>
          <a:ln>
            <a:noFill/>
            <a:prstDash val="dash"/>
          </a:ln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933FF"/>
                </a:solidFill>
              </a:rPr>
              <a:t>         </a:t>
            </a:r>
            <a:r>
              <a:rPr lang="ru-RU" sz="6000" i="1" dirty="0" smtClean="0">
                <a:solidFill>
                  <a:srgbClr val="9933FF"/>
                </a:solidFill>
                <a:latin typeface="Times New Roman" pitchFamily="18" charset="0"/>
                <a:cs typeface="Times New Roman" pitchFamily="18" charset="0"/>
              </a:rPr>
              <a:t>Оцени себя !</a:t>
            </a:r>
            <a:endParaRPr lang="ru-RU" sz="6000" i="1" dirty="0">
              <a:solidFill>
                <a:srgbClr val="9933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5800" dirty="0" smtClean="0">
                <a:solidFill>
                  <a:srgbClr val="C00000"/>
                </a:solidFill>
              </a:rPr>
              <a:t>Всё знаю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6400" dirty="0" smtClean="0">
                <a:solidFill>
                  <a:srgbClr val="FFC000"/>
                </a:solidFill>
              </a:rPr>
              <a:t>Сомневаюсь     </a:t>
            </a:r>
            <a:endParaRPr lang="ru-RU" sz="6400" dirty="0" smtClean="0">
              <a:solidFill>
                <a:srgbClr val="FFFF00"/>
              </a:solidFill>
            </a:endParaRPr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6400" dirty="0" smtClean="0">
                <a:solidFill>
                  <a:schemeClr val="tx2"/>
                </a:solidFill>
              </a:rPr>
              <a:t>Не понимаю</a:t>
            </a:r>
          </a:p>
          <a:p>
            <a:endParaRPr lang="ru-RU" sz="3200" dirty="0" smtClean="0"/>
          </a:p>
          <a:p>
            <a:pPr>
              <a:buNone/>
            </a:pP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5357818" y="2214554"/>
            <a:ext cx="914400" cy="914400"/>
          </a:xfrm>
          <a:prstGeom prst="irregularSeal2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2" name="Пятно 2 11"/>
          <p:cNvSpPr/>
          <p:nvPr/>
        </p:nvSpPr>
        <p:spPr>
          <a:xfrm>
            <a:off x="5286380" y="5214950"/>
            <a:ext cx="914400" cy="914400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ятно 2 5"/>
          <p:cNvSpPr/>
          <p:nvPr/>
        </p:nvSpPr>
        <p:spPr>
          <a:xfrm>
            <a:off x="5286380" y="3714752"/>
            <a:ext cx="914400" cy="9144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?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  <a:prstDash val="dash"/>
          </a:ln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   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363272" cy="5544616"/>
          </a:xfrm>
          <a:noFill/>
          <a:ln>
            <a:noFill/>
            <a:prstDash val="dash"/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9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</a:p>
          <a:p>
            <a:pPr algn="ctr">
              <a:buNone/>
            </a:pPr>
            <a:r>
              <a:rPr lang="ru-RU" sz="9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ctr">
              <a:buNone/>
            </a:pPr>
            <a:endParaRPr lang="ru-RU" sz="48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8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25144"/>
            <a:ext cx="1944216" cy="1778246"/>
          </a:xfrm>
          <a:prstGeom prst="rect">
            <a:avLst/>
          </a:prstGeom>
          <a:noFill/>
        </p:spPr>
      </p:pic>
      <p:pic>
        <p:nvPicPr>
          <p:cNvPr id="9" name="Picture 3" descr="F:\С рабочего стола\Мой 3а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132856"/>
            <a:ext cx="4908953" cy="27094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39552" y="4675496"/>
            <a:ext cx="80648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за сотрудничество!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714356"/>
            <a:ext cx="8229600" cy="114300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Опираясь на схему, расскажите, на какие виды делятся предложения по цели высказывания, по интонации.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8501090" cy="4500562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1928802"/>
            <a:ext cx="3929090" cy="78581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9933FF"/>
                </a:solidFill>
              </a:rPr>
              <a:t>Предложение</a:t>
            </a:r>
            <a:endParaRPr lang="ru-RU" sz="3600" dirty="0">
              <a:solidFill>
                <a:srgbClr val="9933FF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 flipV="1">
            <a:off x="2214546" y="2786058"/>
            <a:ext cx="121444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357818" y="2857496"/>
            <a:ext cx="92869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28596" y="3643314"/>
            <a:ext cx="2286016" cy="571504"/>
          </a:xfrm>
          <a:prstGeom prst="rect">
            <a:avLst/>
          </a:prstGeom>
          <a:solidFill>
            <a:srgbClr val="00B05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повествовательное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3643314"/>
            <a:ext cx="1857388" cy="57150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побудительное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4036215" y="3107529"/>
            <a:ext cx="85725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286512" y="3643314"/>
            <a:ext cx="2286016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вопросительное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27" name="Пятно 1 26"/>
          <p:cNvSpPr/>
          <p:nvPr/>
        </p:nvSpPr>
        <p:spPr>
          <a:xfrm>
            <a:off x="2500298" y="4786322"/>
            <a:ext cx="1000132" cy="714380"/>
          </a:xfrm>
          <a:prstGeom prst="irregularSeal1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. …!1</a:t>
            </a:r>
            <a:r>
              <a:rPr lang="ru-RU" dirty="0" smtClean="0"/>
              <a:t>! ,! 1 </a:t>
            </a:r>
            <a:endParaRPr lang="ru-RU" dirty="0"/>
          </a:p>
        </p:txBody>
      </p:sp>
      <p:sp>
        <p:nvSpPr>
          <p:cNvPr id="30" name="Пятно 1 29"/>
          <p:cNvSpPr/>
          <p:nvPr/>
        </p:nvSpPr>
        <p:spPr>
          <a:xfrm>
            <a:off x="7143768" y="5000636"/>
            <a:ext cx="914400" cy="914400"/>
          </a:xfrm>
          <a:prstGeom prst="irregularSeal1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33" name="Прямоугольник с двумя скругленными противолежащими углами 32"/>
          <p:cNvSpPr/>
          <p:nvPr/>
        </p:nvSpPr>
        <p:spPr>
          <a:xfrm>
            <a:off x="1428728" y="4286256"/>
            <a:ext cx="914400" cy="914400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857224" y="4857760"/>
            <a:ext cx="1285884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.   !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786182" y="4857760"/>
            <a:ext cx="1357322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.   !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858016" y="4857760"/>
            <a:ext cx="1214446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?!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281162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Распространим предложение.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64902"/>
                <a:gridCol w="1679098"/>
              </a:tblGrid>
              <a:tr h="1332148">
                <a:tc>
                  <a:txBody>
                    <a:bodyPr/>
                    <a:lstStyle/>
                    <a:p>
                      <a:r>
                        <a:rPr lang="ru-RU" sz="3600" u="sng" baseline="0" dirty="0" smtClean="0"/>
                        <a:t>Мама  </a:t>
                      </a:r>
                      <a:r>
                        <a:rPr lang="ru-RU" sz="3600" u="none" baseline="0" dirty="0" smtClean="0"/>
                        <a:t>  </a:t>
                      </a:r>
                      <a:r>
                        <a:rPr lang="ru-RU" sz="3600" u="sng" baseline="0" dirty="0" smtClean="0"/>
                        <a:t>шьет   </a:t>
                      </a:r>
                      <a:endParaRPr lang="ru-RU" sz="360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Главные члены предложения</a:t>
                      </a:r>
                      <a:endParaRPr lang="ru-RU" sz="1800" dirty="0"/>
                    </a:p>
                  </a:txBody>
                  <a:tcPr/>
                </a:tc>
              </a:tr>
              <a:tr h="1332148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 </a:t>
                      </a:r>
                      <a:r>
                        <a:rPr lang="ru-RU" sz="3600" i="1" dirty="0" smtClean="0"/>
                        <a:t>какая?</a:t>
                      </a:r>
                    </a:p>
                    <a:p>
                      <a:r>
                        <a:rPr lang="ru-RU" sz="3600" i="1" dirty="0" smtClean="0">
                          <a:solidFill>
                            <a:srgbClr val="FF0000"/>
                          </a:solidFill>
                        </a:rPr>
                        <a:t>Любимая</a:t>
                      </a:r>
                      <a:r>
                        <a:rPr lang="ru-RU" sz="3600" i="1" dirty="0" smtClean="0"/>
                        <a:t> мама шьет.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определяет признак подлежащего</a:t>
                      </a:r>
                      <a:endParaRPr lang="ru-RU" sz="1800" b="1" dirty="0"/>
                    </a:p>
                  </a:txBody>
                  <a:tcPr/>
                </a:tc>
              </a:tr>
              <a:tr h="1332148">
                <a:tc>
                  <a:txBody>
                    <a:bodyPr/>
                    <a:lstStyle/>
                    <a:p>
                      <a:r>
                        <a:rPr lang="ru-RU" sz="3600" b="0" i="1" dirty="0" smtClean="0">
                          <a:solidFill>
                            <a:schemeClr val="tx1"/>
                          </a:solidFill>
                        </a:rPr>
                        <a:t>   где?</a:t>
                      </a:r>
                    </a:p>
                    <a:p>
                      <a:r>
                        <a:rPr lang="ru-RU" sz="3600" b="0" i="1" dirty="0" smtClean="0">
                          <a:solidFill>
                            <a:srgbClr val="FF0000"/>
                          </a:solidFill>
                        </a:rPr>
                        <a:t>Дома</a:t>
                      </a:r>
                      <a:r>
                        <a:rPr lang="ru-RU" sz="3600" b="0" i="1" baseline="0" dirty="0" smtClean="0">
                          <a:solidFill>
                            <a:schemeClr val="tx1"/>
                          </a:solidFill>
                        </a:rPr>
                        <a:t> любимая мама шьет.</a:t>
                      </a:r>
                      <a:endParaRPr lang="ru-RU" sz="3600" b="0" i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обозначает место действия</a:t>
                      </a:r>
                      <a:endParaRPr lang="ru-RU" sz="1800" b="1" dirty="0"/>
                    </a:p>
                  </a:txBody>
                  <a:tcPr/>
                </a:tc>
              </a:tr>
              <a:tr h="1332148">
                <a:tc>
                  <a:txBody>
                    <a:bodyPr/>
                    <a:lstStyle/>
                    <a:p>
                      <a:r>
                        <a:rPr lang="ru-RU" sz="3600" b="0" i="1" dirty="0" smtClean="0">
                          <a:solidFill>
                            <a:schemeClr val="tx1"/>
                          </a:solidFill>
                        </a:rPr>
                        <a:t> когда?</a:t>
                      </a:r>
                    </a:p>
                    <a:p>
                      <a:r>
                        <a:rPr lang="ru-RU" sz="3600" b="0" i="1" dirty="0" smtClean="0">
                          <a:solidFill>
                            <a:srgbClr val="FF0000"/>
                          </a:solidFill>
                        </a:rPr>
                        <a:t>Утром</a:t>
                      </a:r>
                      <a:r>
                        <a:rPr lang="ru-RU" sz="3600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ru-RU" sz="3600" b="0" baseline="0" dirty="0" smtClean="0">
                          <a:solidFill>
                            <a:schemeClr val="tx1"/>
                          </a:solidFill>
                        </a:rPr>
                        <a:t>любимая мама шьет</a:t>
                      </a:r>
                      <a:r>
                        <a:rPr lang="ru-RU" sz="3600" b="1" baseline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обозначает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b="1" dirty="0" smtClean="0"/>
                        <a:t>время действия</a:t>
                      </a:r>
                      <a:endParaRPr lang="ru-RU" sz="18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H="1">
            <a:off x="1619672" y="1628800"/>
            <a:ext cx="108012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Рассмотри таблицу, </a:t>
            </a:r>
            <a:b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сделай вывод.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Нераспространённые предложения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Распространённые предложения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u="sng" dirty="0" smtClean="0"/>
                        <a:t>Кошка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u="sng" dirty="0" smtClean="0"/>
                        <a:t>лежит</a:t>
                      </a:r>
                      <a:r>
                        <a:rPr lang="ru-RU" sz="3200" dirty="0" smtClean="0"/>
                        <a:t>.</a:t>
                      </a:r>
                      <a:endParaRPr lang="ru-RU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На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коврике</a:t>
                      </a:r>
                      <a:r>
                        <a:rPr lang="ru-RU" sz="3200" dirty="0" smtClean="0"/>
                        <a:t> лежит кошка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u="sng" dirty="0" smtClean="0"/>
                        <a:t>Плывут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u="sng" dirty="0" smtClean="0"/>
                        <a:t>облака</a:t>
                      </a:r>
                      <a:r>
                        <a:rPr lang="ru-RU" sz="3200" dirty="0" smtClean="0"/>
                        <a:t>.</a:t>
                      </a:r>
                    </a:p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Плывут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лёгкие</a:t>
                      </a:r>
                      <a:r>
                        <a:rPr lang="ru-RU" sz="3200" dirty="0" smtClean="0"/>
                        <a:t> облака.</a:t>
                      </a:r>
                      <a:endParaRPr lang="ru-RU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  </a:t>
                      </a:r>
                      <a:r>
                        <a:rPr lang="ru-RU" sz="3200" u="sng" dirty="0" smtClean="0"/>
                        <a:t>Иван</a:t>
                      </a:r>
                      <a:r>
                        <a:rPr lang="ru-RU" sz="3200" dirty="0" smtClean="0"/>
                        <a:t> </a:t>
                      </a:r>
                      <a:r>
                        <a:rPr lang="ru-RU" sz="3200" u="sng" dirty="0" smtClean="0"/>
                        <a:t>плавает</a:t>
                      </a:r>
                      <a:r>
                        <a:rPr lang="ru-RU" sz="3200" dirty="0" smtClean="0"/>
                        <a:t>.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Иван </a:t>
                      </a:r>
                      <a:r>
                        <a:rPr lang="ru-RU" sz="3200" dirty="0" smtClean="0">
                          <a:solidFill>
                            <a:srgbClr val="FF0000"/>
                          </a:solidFill>
                        </a:rPr>
                        <a:t>хорошо</a:t>
                      </a:r>
                      <a:r>
                        <a:rPr lang="ru-RU" sz="3200" baseline="0" dirty="0" smtClean="0"/>
                        <a:t> плавает 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в бассейне</a:t>
                      </a:r>
                      <a:r>
                        <a:rPr lang="ru-RU" sz="3200" baseline="0" dirty="0" smtClean="0"/>
                        <a:t>.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2483768" y="3284984"/>
            <a:ext cx="108012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187624" y="4365104"/>
            <a:ext cx="1224136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339752" y="5445224"/>
            <a:ext cx="129614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45" name="Picture 1" descr="C:\Users\1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5429250"/>
            <a:ext cx="204787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Сколько запятых нужно поставить в этом тексте?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Моя мама – самый дорогой любимый  человек для меня. Я её очень люблю не за что-то а просто так. Я очень горжусь и дорожу своей мамой. Люблю мамину улыбку глаза. Я люблю её руки! Они заботливые тёплые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дорогие мне две ладошки. Моя мама очень добрая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красивая. Она хорошо ладит с людьми.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miniclips.phillipmartin.info/comma/comma_yellow_xl_fac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2008"/>
            <a:ext cx="1419852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ПРОВЕРЬ СЕБЯ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19256" cy="5073427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Моя мама – самый дорогой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любимый  человек для меня. Я её очень люблю не за что-то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 просто так. Я очень горжусь и дорожу своей мамой. Люблю мамину улыбку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глаза. Я люблю её руки! Они заботливые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тёплые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дорогие мне две ладошки. Моя мама очень добрая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красивая. Она хорошо ладит с людьми.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85010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Озаглавь текст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8424936" cy="5661248"/>
          </a:xfrm>
        </p:spPr>
        <p:txBody>
          <a:bodyPr>
            <a:normAutofit fontScale="85000" lnSpcReduction="10000"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Мама встала утром рано. Она поставила на плиту чайник. Чайник быстро вскипел. Леночка достала из шкафа чашки, блюдца, ложки. Наденька сделала бутерброды. Папа расставил стулья. Все сели завтракать…</a:t>
            </a:r>
          </a:p>
          <a:p>
            <a:endParaRPr lang="ru-RU" sz="3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>
              <a:buNone/>
            </a:pPr>
            <a:r>
              <a:rPr lang="ru-RU" i="1" dirty="0" smtClean="0">
                <a:solidFill>
                  <a:srgbClr val="FF0000"/>
                </a:solidFill>
              </a:rPr>
              <a:t>Продолжи текст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noFill/>
          <a:ln>
            <a:noFill/>
            <a:prstDash val="dash"/>
          </a:ln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Включение в систему знаний и повторение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857364"/>
            <a:ext cx="8715404" cy="4389120"/>
          </a:xfrm>
          <a:noFill/>
          <a:ln>
            <a:noFill/>
            <a:prstDash val="dashDot"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00B050"/>
                </a:solidFill>
              </a:rPr>
              <a:t>- Закончите предложение.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Подлежащее и сказуемое…..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Второстепенные члены предложения подчиняются…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Распространенное предложение…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Сложное предложение…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Простое предложение…</a:t>
            </a:r>
          </a:p>
          <a:p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Нераспространенное предложение…</a:t>
            </a:r>
          </a:p>
          <a:p>
            <a:endParaRPr lang="ru-RU" sz="28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im0-tub-ru.yandex.net/i?id=84d19e300e7701729b42497758f7c5a3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869160"/>
            <a:ext cx="1533525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Какие бывают предложения по интонации?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 повествовательные, вопросительные, побудительные</a:t>
            </a:r>
          </a:p>
          <a:p>
            <a:r>
              <a:rPr lang="ru-RU" dirty="0" smtClean="0"/>
              <a:t> 2) полезные, шуточные, серьёзные</a:t>
            </a:r>
          </a:p>
          <a:p>
            <a:r>
              <a:rPr lang="ru-RU" dirty="0" smtClean="0"/>
              <a:t> 3) восклицательные, невосклицательные</a:t>
            </a:r>
          </a:p>
          <a:p>
            <a:r>
              <a:rPr lang="ru-RU" dirty="0" smtClean="0"/>
              <a:t> 4) сердитые, ласковые, спокойные</a:t>
            </a:r>
          </a:p>
          <a:p>
            <a:endParaRPr lang="ru-RU" dirty="0"/>
          </a:p>
        </p:txBody>
      </p:sp>
      <p:pic>
        <p:nvPicPr>
          <p:cNvPr id="5" name="Picture 2" descr="https://im0-tub-ru.yandex.net/i?id=84d19e300e7701729b42497758f7c5a3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653136"/>
            <a:ext cx="15335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261</TotalTime>
  <Words>405</Words>
  <Application>Microsoft Office PowerPoint</Application>
  <PresentationFormat>Экран (4:3)</PresentationFormat>
  <Paragraphs>82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к уроку по учебному предмету «Русский язык» в 3-м классе на тему  «Предложение.  Главные и второстепенные члены предложения»</vt:lpstr>
      <vt:lpstr> Опираясь на схему, расскажите, на какие виды делятся предложения по цели высказывания, по интонации.</vt:lpstr>
      <vt:lpstr>Распространим предложение.</vt:lpstr>
      <vt:lpstr>Рассмотри таблицу,  сделай вывод.</vt:lpstr>
      <vt:lpstr>Сколько запятых нужно поставить в этом тексте?</vt:lpstr>
      <vt:lpstr>ПРОВЕРЬ СЕБЯ</vt:lpstr>
      <vt:lpstr>Озаглавь текст</vt:lpstr>
      <vt:lpstr>Включение в систему знаний и повторение</vt:lpstr>
      <vt:lpstr>Какие бывают предложения по интонации? </vt:lpstr>
      <vt:lpstr>.       Какие бывают предложения по цели высказывания?        1)  выражающие мысли, чувства, советы 2) повествовательные, вопросительные, побудительные  3) восклицательные, невосклицательные 4) главные, второстепенные, простые</vt:lpstr>
      <vt:lpstr>         Оцени себя !</vt:lpstr>
      <vt:lpstr>    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Чечёткина Д. Ю.</dc:creator>
  <cp:lastModifiedBy>23</cp:lastModifiedBy>
  <cp:revision>30</cp:revision>
  <dcterms:created xsi:type="dcterms:W3CDTF">2013-03-25T15:53:34Z</dcterms:created>
  <dcterms:modified xsi:type="dcterms:W3CDTF">2015-06-11T09:46:26Z</dcterms:modified>
</cp:coreProperties>
</file>