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2"/>
  </p:notesMasterIdLst>
  <p:sldIdLst>
    <p:sldId id="256" r:id="rId2"/>
    <p:sldId id="271" r:id="rId3"/>
    <p:sldId id="262" r:id="rId4"/>
    <p:sldId id="272" r:id="rId5"/>
    <p:sldId id="273" r:id="rId6"/>
    <p:sldId id="274" r:id="rId7"/>
    <p:sldId id="275" r:id="rId8"/>
    <p:sldId id="257" r:id="rId9"/>
    <p:sldId id="258" r:id="rId10"/>
    <p:sldId id="259" r:id="rId11"/>
    <p:sldId id="260" r:id="rId12"/>
    <p:sldId id="261" r:id="rId13"/>
    <p:sldId id="263" r:id="rId14"/>
    <p:sldId id="264" r:id="rId15"/>
    <p:sldId id="265" r:id="rId16"/>
    <p:sldId id="266" r:id="rId17"/>
    <p:sldId id="277" r:id="rId18"/>
    <p:sldId id="276" r:id="rId19"/>
    <p:sldId id="268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0" autoAdjust="0"/>
    <p:restoredTop sz="94660"/>
  </p:normalViewPr>
  <p:slideViewPr>
    <p:cSldViewPr>
      <p:cViewPr varScale="1">
        <p:scale>
          <a:sx n="85" d="100"/>
          <a:sy n="85" d="100"/>
        </p:scale>
        <p:origin x="-109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B207A7-C05C-489D-86CC-4F26686A9F1C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52E650-A259-45E2-B97F-7DD2F73EEF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7F35A0B-2C22-4580-A1A5-A9A1CC580B83}" type="datetimeFigureOut">
              <a:rPr lang="ru-RU" smtClean="0"/>
              <a:pPr/>
              <a:t>17.12.2016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EE4C0E5-5003-47A7-A0C0-4D81A4C49D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random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424936" cy="263691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 smtClean="0"/>
              <a:t>Нет ничего на свете лучше дружбы.</a:t>
            </a:r>
            <a:br>
              <a:rPr lang="ru-RU" sz="4000" dirty="0" smtClean="0"/>
            </a:br>
            <a:r>
              <a:rPr lang="ru-RU" sz="4000" dirty="0" smtClean="0"/>
              <a:t>Глаголы –синонимы и глаголы-антонимы           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2924944"/>
            <a:ext cx="5364088" cy="36004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Урок русского языка 3 класс                         </a:t>
            </a:r>
            <a:endParaRPr lang="ru-RU" sz="2800" b="1" dirty="0" smtClean="0"/>
          </a:p>
          <a:p>
            <a:r>
              <a:rPr lang="ru-RU" sz="2800" b="1" dirty="0" smtClean="0"/>
              <a:t> </a:t>
            </a:r>
          </a:p>
          <a:p>
            <a:pPr algn="ctr"/>
            <a:r>
              <a:rPr lang="ru-RU" sz="2800" dirty="0" smtClean="0">
                <a:latin typeface="Monotype Corsiva" pitchFamily="66" charset="0"/>
              </a:rPr>
              <a:t> Тыро Елена Сергеевна</a:t>
            </a:r>
          </a:p>
          <a:p>
            <a:pPr algn="ctr"/>
            <a:r>
              <a:rPr lang="ru-RU" sz="2800" dirty="0" smtClean="0">
                <a:latin typeface="Monotype Corsiva" pitchFamily="66" charset="0"/>
              </a:rPr>
              <a:t>учитель начальных классов</a:t>
            </a:r>
          </a:p>
          <a:p>
            <a:pPr algn="ctr"/>
            <a:r>
              <a:rPr lang="ru-RU" sz="2800" dirty="0" smtClean="0">
                <a:latin typeface="Monotype Corsiva" pitchFamily="66" charset="0"/>
              </a:rPr>
              <a:t>МБОУ «Средняя школа  №20» г.Щёкино</a:t>
            </a:r>
          </a:p>
          <a:p>
            <a:pPr algn="ctr"/>
            <a:r>
              <a:rPr lang="ru-RU" sz="2800" dirty="0" smtClean="0">
                <a:latin typeface="Monotype Corsiva" pitchFamily="66" charset="0"/>
              </a:rPr>
              <a:t>15.04.2016 г.</a:t>
            </a:r>
            <a:endParaRPr lang="ru-RU" sz="2800" dirty="0">
              <a:latin typeface="Monotype Corsiva" pitchFamily="66" charset="0"/>
            </a:endParaRPr>
          </a:p>
        </p:txBody>
      </p:sp>
      <p:pic>
        <p:nvPicPr>
          <p:cNvPr id="20482" name="Picture 2" descr="http://babiki.ru/uploads/images/01/35/10/2013/05/03/b53992.jpg"/>
          <p:cNvPicPr>
            <a:picLocks noChangeAspect="1" noChangeArrowheads="1"/>
          </p:cNvPicPr>
          <p:nvPr/>
        </p:nvPicPr>
        <p:blipFill>
          <a:blip r:embed="rId2" cstate="print"/>
          <a:srcRect l="14889" t="6442" r="24052" b="10737"/>
          <a:stretch>
            <a:fillRect/>
          </a:stretch>
        </p:blipFill>
        <p:spPr bwMode="auto">
          <a:xfrm>
            <a:off x="323528" y="3068960"/>
            <a:ext cx="3245988" cy="35211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одержимое 25"/>
          <p:cNvSpPr>
            <a:spLocks noGrp="1"/>
          </p:cNvSpPr>
          <p:nvPr>
            <p:ph idx="1"/>
          </p:nvPr>
        </p:nvSpPr>
        <p:spPr>
          <a:xfrm>
            <a:off x="611560" y="1916832"/>
            <a:ext cx="7344816" cy="10801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Вместе, весело, класс, коллектив, народ, ребята, работа, ученик, чувство, товарищ, хороший.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16632"/>
            <a:ext cx="74888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Словарная работа на тему «Дружба»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1266" name="Picture 2" descr="http://sanatate.md/data/pic/news/0085/8531/1_60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3068960"/>
            <a:ext cx="5400675" cy="3590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908720"/>
            <a:ext cx="4680520" cy="381642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Ну-ка, дети, дружно встали,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Руки вверх скорей подняли!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Потянулись выше-выше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теперь легко подышим,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Повороты влево - вправо,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Молодцы и всем вам браво!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Пошагаем все на месте…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Хорошо с друзьями вместе!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23728" y="11663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 smtClean="0">
                <a:solidFill>
                  <a:schemeClr val="bg1"/>
                </a:solidFill>
                <a:latin typeface="Monotype Corsiva" pitchFamily="66" charset="0"/>
              </a:rPr>
              <a:t>Физминутка</a:t>
            </a:r>
            <a:endParaRPr lang="ru-RU" sz="48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0242" name="Picture 2" descr="http://education.simcat.ru/school62/img/1302271118_zaryadka_7_klass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890521"/>
            <a:ext cx="3744416" cy="1894609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 rot="10953562">
            <a:off x="483464" y="5164604"/>
            <a:ext cx="2170584" cy="6495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half" idx="3"/>
          </p:nvPr>
        </p:nvSpPr>
        <p:spPr>
          <a:xfrm flipV="1">
            <a:off x="4178808" y="5805265"/>
            <a:ext cx="45719" cy="6213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2"/>
          </p:nvPr>
        </p:nvSpPr>
        <p:spPr>
          <a:xfrm>
            <a:off x="457200" y="3212976"/>
            <a:ext cx="2458616" cy="1944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3203848" y="1844824"/>
            <a:ext cx="4824536" cy="374441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Синоним- слово или выражение, совпадающее или близкое по значению с другим словом, выражением, например, «путь» и «дорога».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Антоним-слово,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противоположное  по значению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другому  слову, например, 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«светлый» и «тёмный».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Documents and Settings\Администратор\Рабочий стол\Новая папка\словар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060848"/>
            <a:ext cx="2880319" cy="3600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0" y="404664"/>
            <a:ext cx="78843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onotype Corsiva" pitchFamily="66" charset="0"/>
              </a:rPr>
              <a:t>Самоопределение к деятельности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latin typeface="Monotype Corsiva" pitchFamily="66" charset="0"/>
              </a:rPr>
              <a:t>Работа со словарем С.И. Ожегова</a:t>
            </a:r>
            <a:endParaRPr lang="ru-RU" sz="40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8172400" cy="1475656"/>
          </a:xfrm>
        </p:spPr>
        <p:txBody>
          <a:bodyPr>
            <a:noAutofit/>
          </a:bodyPr>
          <a:lstStyle/>
          <a:p>
            <a:r>
              <a:rPr lang="ru-RU" sz="4000" dirty="0" smtClean="0"/>
              <a:t>    Выполнение упражнений</a:t>
            </a:r>
            <a:br>
              <a:rPr lang="ru-RU" sz="4000" dirty="0" smtClean="0"/>
            </a:br>
            <a:r>
              <a:rPr lang="ru-RU" sz="4000" dirty="0" smtClean="0"/>
              <a:t>                 учебника</a:t>
            </a:r>
            <a:endParaRPr lang="ru-RU" sz="4000" dirty="0"/>
          </a:p>
        </p:txBody>
      </p:sp>
      <p:pic>
        <p:nvPicPr>
          <p:cNvPr id="8196" name="Picture 4" descr="http://es-foto.ru/media_file/images/School_foto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7381875" cy="4905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6120680" cy="381642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Прыгать        сгибаться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Бросать         скакать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Зябнуть         кидать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Гнуться         мёрзнуть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Помириться   беспокоиться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Заботиться      подружиться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Documents and Settings\Администратор\Рабочий стол\Новая папка\рисунок 070.jpg"/>
          <p:cNvPicPr>
            <a:picLocks noChangeAspect="1" noChangeArrowheads="1"/>
          </p:cNvPicPr>
          <p:nvPr/>
        </p:nvPicPr>
        <p:blipFill>
          <a:blip r:embed="rId2" cstate="print"/>
          <a:srcRect l="-333" t="3691" r="972" b="6275"/>
          <a:stretch>
            <a:fillRect/>
          </a:stretch>
        </p:blipFill>
        <p:spPr bwMode="auto">
          <a:xfrm>
            <a:off x="5500694" y="1412777"/>
            <a:ext cx="2214578" cy="31271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57158" y="260648"/>
            <a:ext cx="69511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         Игра «Найди друзей»</a:t>
            </a:r>
          </a:p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         (подбор  синонимов)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835696" y="1772816"/>
            <a:ext cx="72008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1763688" y="2348880"/>
            <a:ext cx="72008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763688" y="2852936"/>
            <a:ext cx="792088" cy="57606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763688" y="1772816"/>
            <a:ext cx="792088" cy="165618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483768" y="4005064"/>
            <a:ext cx="36004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2339752" y="4077072"/>
            <a:ext cx="36004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5184576" cy="484632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Вставать       холодать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Болтать      провожать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Встречать     садиться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Теплеть         молчать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Брать             бежать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Идти              класть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Documents and Settings\Администратор\Рабочий стол\Новая папка\рисунок 069.jpg"/>
          <p:cNvPicPr>
            <a:picLocks noChangeAspect="1" noChangeArrowheads="1"/>
          </p:cNvPicPr>
          <p:nvPr/>
        </p:nvPicPr>
        <p:blipFill>
          <a:blip r:embed="rId2" cstate="print"/>
          <a:srcRect l="2953" r="8366" b="4060"/>
          <a:stretch>
            <a:fillRect/>
          </a:stretch>
        </p:blipFill>
        <p:spPr bwMode="auto">
          <a:xfrm>
            <a:off x="5516909" y="1628800"/>
            <a:ext cx="2426565" cy="36614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285720" y="214290"/>
            <a:ext cx="65185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Игра «Два магнита»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(подбор антонимов)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627784" y="2060848"/>
            <a:ext cx="720080" cy="115212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051720" y="4509120"/>
            <a:ext cx="1368152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411760" y="2564904"/>
            <a:ext cx="936104" cy="1296144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771800" y="2780928"/>
            <a:ext cx="360040" cy="504056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483768" y="2060848"/>
            <a:ext cx="720080" cy="1872208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1907704" y="4509120"/>
            <a:ext cx="1440160" cy="64807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836712"/>
            <a:ext cx="7239000" cy="56190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i="1" dirty="0" smtClean="0">
                <a:solidFill>
                  <a:schemeClr val="bg1"/>
                </a:solidFill>
                <a:latin typeface="Monotype Corsiva" pitchFamily="66" charset="0"/>
              </a:rPr>
              <a:t>Составление рассказа на тему </a:t>
            </a:r>
          </a:p>
          <a:p>
            <a:pPr>
              <a:buNone/>
            </a:pPr>
            <a:r>
              <a:rPr lang="ru-RU" sz="3600" i="1" dirty="0" smtClean="0">
                <a:solidFill>
                  <a:schemeClr val="bg1"/>
                </a:solidFill>
                <a:latin typeface="Monotype Corsiva" pitchFamily="66" charset="0"/>
              </a:rPr>
              <a:t>         «Труд детей весной»</a:t>
            </a:r>
          </a:p>
          <a:p>
            <a:pPr>
              <a:buNone/>
            </a:pPr>
            <a:endParaRPr lang="ru-RU" sz="3600" dirty="0"/>
          </a:p>
        </p:txBody>
      </p:sp>
      <p:pic>
        <p:nvPicPr>
          <p:cNvPr id="4099" name="Picture 3" descr="C:\Documents and Settings\Администратор\Рабочий стол\Новая папка\труд дете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3116"/>
            <a:ext cx="2357454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0" name="Picture 4" descr="C:\Documents and Settings\Администратор\Рабочий стол\Новая папка\труд детише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2143116"/>
            <a:ext cx="2500330" cy="20825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1" name="Picture 5" descr="C:\Documents and Settings\Администратор\Рабочий стол\Новая папка\поливка дерев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2976" y="4500570"/>
            <a:ext cx="2500330" cy="2131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102" name="Picture 6" descr="C:\Documents and Settings\Администратор\Рабочий стол\Новая папка\уборка мусор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572008"/>
            <a:ext cx="2428892" cy="2063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1619672" y="188640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Творческая работа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6197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составлении рассказа по картинкам используются 3 уровня сложности выполнения заданий: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1.Сложный (дети сами составляют рассказ)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Средний (дети при составлении пользуются опорными словами)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3.Простой ( дети переставляют уже составленные предложения)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32656"/>
            <a:ext cx="54726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Творческая работа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44824"/>
            <a:ext cx="7056784" cy="433986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понравилось вам на уроке?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запомнилось?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показалось интересным?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уверен, что хорошо отличит глаголы-синонимы и глаголы-антонимы?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какой целью употребляются эти глаголы в нашей речи?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Оцените свою работу на уроке.</a:t>
            </a:r>
          </a:p>
          <a:p>
            <a:pPr>
              <a:buClr>
                <a:schemeClr val="bg1"/>
              </a:buClr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Какое настроение у вас возникло?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260648"/>
            <a:ext cx="46085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Рефлексия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Итоги урока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Новая папка\ur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808288"/>
            <a:ext cx="5688632" cy="37890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23528" y="116632"/>
            <a:ext cx="72728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Выставление оценок.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Домашнее задание: 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придумать 5 синонимов и 5 антонимов.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23928" y="404664"/>
            <a:ext cx="3816424" cy="1196752"/>
          </a:xfrm>
        </p:spPr>
        <p:txBody>
          <a:bodyPr/>
          <a:lstStyle/>
          <a:p>
            <a:r>
              <a:rPr lang="ru-RU" i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АННотация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3491880" y="1700808"/>
            <a:ext cx="5114778" cy="280831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Презентацию можно использовать на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уроках русского языка в начальных классах при изучении темы «Глагол».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выполнена в программе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Microsoft Power Point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Объём работы - 20 слайдов, 1,16  МБ.</a:t>
            </a:r>
            <a:r>
              <a:rPr lang="ru-RU" dirty="0" smtClean="0"/>
              <a:t>                                 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64704"/>
            <a:ext cx="7848872" cy="316835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267744" y="0"/>
            <a:ext cx="37799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Литература: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836712"/>
            <a:ext cx="727280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Т.Г.Рамзаева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учебник«Русский язык» в 2 частях   3 класс     2012г.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О.Е.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Жиренко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Л.Н.Яровая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«Внеклассные мероприятия 3 класс»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Вако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2007 г.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3. Л.Т. Григорян «Язык мой- друг мой» Москва просвещение 2009 г.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trikky.ru/wachakomnata/files/2013/04/book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429000"/>
            <a:ext cx="3688774" cy="3429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239000" cy="1143000"/>
          </a:xfrm>
        </p:spPr>
        <p:txBody>
          <a:bodyPr>
            <a:noAutofit/>
          </a:bodyPr>
          <a:lstStyle/>
          <a:p>
            <a:r>
              <a:rPr lang="ru-RU" sz="4400" dirty="0" smtClean="0"/>
              <a:t>          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                      </a:t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7848872" cy="37638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любовь к слову, аккуратность,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взаимоподдержку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Формировать умение использовать в речи 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глаголы-синонимы и глаголы-антонимы;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Учить подбирать наиболее подходящие глаголы в речи;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Развивать орфографическую зоркость, интерес к изучению родного языка.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8640"/>
            <a:ext cx="65344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</a:t>
            </a:r>
            <a:r>
              <a:rPr lang="ru-RU" sz="6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Цели и задачи</a:t>
            </a:r>
            <a:endParaRPr lang="ru-RU" sz="6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8434" name="Picture 2" descr="http://www.virtualacademy.ru/wysiwyg/uploads/images/att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5301208"/>
            <a:ext cx="3456384" cy="1368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00808"/>
            <a:ext cx="7239000" cy="484632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наглядный	 материал к уроку;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работу по классификации понятий «синоним» и «антоним»;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привлечь учащихся к работе со словарём;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организовать работу в парах, творческую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разноуровневую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работу;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работу по сплочению дружного коллектива;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продолжить работу над формированием каллиграфического письма.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332656"/>
            <a:ext cx="67687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Monotype Corsiva" pitchFamily="66" charset="0"/>
              </a:rPr>
              <a:t>Методические рекомендации учителю</a:t>
            </a:r>
            <a:endParaRPr lang="ru-RU" sz="40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772816"/>
            <a:ext cx="7239000" cy="361978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подобрать слова из школьного словаря на тему «Дружба»;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продолжить работу со словарём Ожегова;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нарисовать рисунки на тему «синонимы» и «антонимы»;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работать над культурой своей речи;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продолжить учиться работать в группе, в паре, самостоятельно.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404664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bg1"/>
                </a:solidFill>
                <a:latin typeface="Monotype Corsiva" pitchFamily="66" charset="0"/>
              </a:rPr>
              <a:t>Методические рекомендации учащимся</a:t>
            </a:r>
            <a:endParaRPr lang="ru-RU" sz="36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196752"/>
            <a:ext cx="7239000" cy="532859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организационный момент;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минутка чистописания;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проверка домашнего задания;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словарная работа;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самоопределение к деятельности;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речевая работа со словарём Ожегова;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выполнение упражнений учебника;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 в парах с коллективной проверкой;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творческая работа с разным уровнем сложности;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рефлексия;</a:t>
            </a:r>
          </a:p>
          <a:p>
            <a:pPr>
              <a:buClr>
                <a:schemeClr val="bg1"/>
              </a:buCl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подведение итогов урока.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9712" y="260648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Виды работ на уроке</a:t>
            </a:r>
            <a:endParaRPr lang="ru-RU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subTitle" idx="4294967295"/>
          </p:nvPr>
        </p:nvSpPr>
        <p:spPr>
          <a:xfrm>
            <a:off x="1619672" y="332656"/>
            <a:ext cx="5114925" cy="1101725"/>
          </a:xfrm>
        </p:spPr>
        <p:txBody>
          <a:bodyPr>
            <a:noAutofit/>
          </a:bodyPr>
          <a:lstStyle/>
          <a:p>
            <a:r>
              <a:rPr lang="ru-RU" sz="4400" dirty="0" smtClean="0"/>
              <a:t>  </a:t>
            </a:r>
            <a:r>
              <a:rPr lang="ru-RU" sz="4400" i="1" dirty="0" smtClean="0">
                <a:solidFill>
                  <a:schemeClr val="bg1"/>
                </a:solidFill>
                <a:latin typeface="Monotype Corsiva" pitchFamily="66" charset="0"/>
              </a:rPr>
              <a:t>Эпиграф к уроку</a:t>
            </a:r>
          </a:p>
        </p:txBody>
      </p:sp>
      <p:pic>
        <p:nvPicPr>
          <p:cNvPr id="14338" name="Picture 2" descr="http://stat17.privet.ru/lr/09177ba79a2e029047bdb6f85589ab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484784"/>
            <a:ext cx="4824536" cy="3600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395536" y="5373216"/>
            <a:ext cx="7560840" cy="122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мире нет  ничего лучше и приятнее дружбы; исключить из жизни дружбу всё равно, что лишить мир солнечного света. (Цитрон)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052736"/>
            <a:ext cx="5770984" cy="2899704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Все готовы вы к уроку?!</a:t>
            </a: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вас надеюсь я, друзья!</a:t>
            </a: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Вы- хороший дружный класс, </a:t>
            </a: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Всё получится у вас!</a:t>
            </a: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 друг другу улыбнитесь</a:t>
            </a:r>
          </a:p>
          <a:p>
            <a:pPr algn="ctr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тихонечко садитесь.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8640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Организационный момент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  <p:pic>
        <p:nvPicPr>
          <p:cNvPr id="13314" name="Picture 2" descr="http://www.sosh6-gkan.edu.cap.ru/Home/4616/doc/ucheniki_w450_h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077072"/>
            <a:ext cx="2880320" cy="26427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type="body" sz="half" idx="4294967295"/>
          </p:nvPr>
        </p:nvSpPr>
        <p:spPr>
          <a:xfrm>
            <a:off x="1835696" y="4437112"/>
            <a:ext cx="4608512" cy="172819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  </a:t>
            </a: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Д  </a:t>
            </a: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</a:t>
            </a:r>
            <a:endParaRPr lang="ru-RU" sz="32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   </a:t>
            </a: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Др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ья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</a:t>
            </a:r>
            <a:r>
              <a:rPr lang="ru-RU" sz="3200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зн</a:t>
            </a: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 де</a:t>
            </a:r>
          </a:p>
          <a:p>
            <a:pPr>
              <a:buNone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   Друзья познаются в беде.</a:t>
            </a:r>
          </a:p>
          <a:p>
            <a:pPr>
              <a:buNone/>
            </a:pP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5" name="Рисунок 4" descr="книга.gif"/>
          <p:cNvPicPr>
            <a:picLocks noGrp="1" noChangeAspect="1"/>
          </p:cNvPicPr>
          <p:nvPr>
            <p:ph type="pic" idx="4294967295"/>
          </p:nvPr>
        </p:nvPicPr>
        <p:blipFill>
          <a:blip r:embed="rId2" cstate="print"/>
          <a:srcRect l="7624" r="7624"/>
          <a:stretch>
            <a:fillRect/>
          </a:stretch>
        </p:blipFill>
        <p:spPr>
          <a:xfrm>
            <a:off x="2483768" y="1340768"/>
            <a:ext cx="3072010" cy="2808312"/>
          </a:xfrm>
        </p:spPr>
      </p:pic>
      <p:sp>
        <p:nvSpPr>
          <p:cNvPr id="6" name="TextBox 5"/>
          <p:cNvSpPr txBox="1"/>
          <p:nvPr/>
        </p:nvSpPr>
        <p:spPr>
          <a:xfrm>
            <a:off x="1331640" y="476672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latin typeface="Monotype Corsiva" pitchFamily="66" charset="0"/>
              </a:rPr>
              <a:t>Минутка чистописания</a:t>
            </a:r>
            <a:endParaRPr lang="ru-RU" sz="4400" dirty="0">
              <a:solidFill>
                <a:schemeClr val="bg1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563</TotalTime>
  <Words>549</Words>
  <Application>Microsoft Office PowerPoint</Application>
  <PresentationFormat>Экран (4:3)</PresentationFormat>
  <Paragraphs>116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Изящная</vt:lpstr>
      <vt:lpstr>Нет ничего на свете лучше дружбы. Глаголы –синонимы и глаголы-антонимы           </vt:lpstr>
      <vt:lpstr>АННотация </vt:lpstr>
      <vt:lpstr>                                   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    Выполнение упражнений                  учебника</vt:lpstr>
      <vt:lpstr>Слайд 14</vt:lpstr>
      <vt:lpstr>Слайд 15</vt:lpstr>
      <vt:lpstr>Слайд 16</vt:lpstr>
      <vt:lpstr>Слайд 17</vt:lpstr>
      <vt:lpstr>Слайд 18</vt:lpstr>
      <vt:lpstr>Слайд 19</vt:lpstr>
      <vt:lpstr>   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Открытый урок  по русскому языку в 3 классе</dc:title>
  <dc:creator>WORK</dc:creator>
  <cp:lastModifiedBy>Тыро</cp:lastModifiedBy>
  <cp:revision>65</cp:revision>
  <dcterms:created xsi:type="dcterms:W3CDTF">2013-11-16T15:45:56Z</dcterms:created>
  <dcterms:modified xsi:type="dcterms:W3CDTF">2016-12-17T14:21:00Z</dcterms:modified>
</cp:coreProperties>
</file>