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1" r:id="rId2"/>
    <p:sldId id="261" r:id="rId3"/>
    <p:sldId id="260" r:id="rId4"/>
    <p:sldId id="283" r:id="rId5"/>
    <p:sldId id="256" r:id="rId6"/>
    <p:sldId id="264" r:id="rId7"/>
    <p:sldId id="286" r:id="rId8"/>
    <p:sldId id="258" r:id="rId9"/>
    <p:sldId id="262" r:id="rId10"/>
    <p:sldId id="287" r:id="rId11"/>
    <p:sldId id="288" r:id="rId12"/>
    <p:sldId id="266" r:id="rId13"/>
    <p:sldId id="282" r:id="rId14"/>
    <p:sldId id="293" r:id="rId15"/>
    <p:sldId id="290" r:id="rId16"/>
    <p:sldId id="292" r:id="rId17"/>
    <p:sldId id="281" r:id="rId18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 autoAdjust="0"/>
    <p:restoredTop sz="94660"/>
  </p:normalViewPr>
  <p:slideViewPr>
    <p:cSldViewPr>
      <p:cViewPr varScale="1">
        <p:scale>
          <a:sx n="52" d="100"/>
          <a:sy n="52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B0AC1-59F4-4760-8AA1-1A831BC1E894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B8BAD-8928-4F68-BF12-FACCF05BC1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169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EAF22-288C-4AEE-92F8-95A100496E4E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04E86-D696-4760-AF15-6BF88483FD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.mp3"/><Relationship Id="rId7" Type="http://schemas.openxmlformats.org/officeDocument/2006/relationships/image" Target="../media/image13.png"/><Relationship Id="rId2" Type="http://schemas.openxmlformats.org/officeDocument/2006/relationships/audio" Target="file:///F:\&#1082;%20&#1091;&#1088;&#1086;&#1082;&#1091;\&#1059;&#1088;&#1086;&#1082;%202%20-%20&#1082;&#1086;&#1087;&#1080;&#1103;\&#1040;&#1091;&#1076;&#1080;&#1086;_0001.wma" TargetMode="External"/><Relationship Id="rId1" Type="http://schemas.microsoft.com/office/2007/relationships/media" Target="file:///F:\&#1082;%20&#1091;&#1088;&#1086;&#1082;&#1091;\&#1059;&#1088;&#1086;&#1082;%202%20-%20&#1082;&#1086;&#1087;&#1080;&#1103;\&#1040;&#1091;&#1076;&#1080;&#1086;_0001.wma" TargetMode="Externa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2089" r="6061" b="10181"/>
          <a:stretch/>
        </p:blipFill>
        <p:spPr>
          <a:xfrm>
            <a:off x="323528" y="332656"/>
            <a:ext cx="3291794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779912" y="692696"/>
            <a:ext cx="52565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</a:rPr>
              <a:t>ЧАЙКА ЛАРИСА ВЛАДИМИРОВНА</a:t>
            </a:r>
          </a:p>
          <a:p>
            <a:pPr algn="ctr"/>
            <a:r>
              <a:rPr lang="ru-RU" sz="3600" b="1" i="1" dirty="0">
                <a:solidFill>
                  <a:srgbClr val="0070C0"/>
                </a:solidFill>
              </a:rPr>
              <a:t>у</a:t>
            </a:r>
            <a:r>
              <a:rPr lang="ru-RU" sz="3600" b="1" i="1" dirty="0" smtClean="0">
                <a:solidFill>
                  <a:srgbClr val="0070C0"/>
                </a:solidFill>
              </a:rPr>
              <a:t>читель математики</a:t>
            </a:r>
          </a:p>
          <a:p>
            <a:pPr algn="ctr"/>
            <a:r>
              <a:rPr lang="ru-RU" sz="3600" b="1" i="1" dirty="0" smtClean="0">
                <a:solidFill>
                  <a:srgbClr val="0070C0"/>
                </a:solidFill>
              </a:rPr>
              <a:t>ГБОУ города Москвы «Школа 1448»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373216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Презентация к уроку геометрии,  8 класс, «Площади многоугольников»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9029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92696"/>
            <a:ext cx="864096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Математика встречается и используется в повседневной ______________,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следовательно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определенные математические ___________ нужны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_________ человеку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Не правда ли, нам приходится в __________ считать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например,___________), мы _____________ используем (часто не замечая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этого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знания </a:t>
            </a: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о______________,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характеризующих протяжённости,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____________, объёмы,   промежутки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_________, скорости и многое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_________.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Всё это пришло к нам  </a:t>
            </a: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уроках _______________ и </a:t>
            </a:r>
            <a:endParaRPr lang="ru-RU" b="1" dirty="0" smtClean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____________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сгодилось для ориентации </a:t>
            </a: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   ______________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мире.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35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91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     Математика </a:t>
            </a:r>
            <a:r>
              <a:rPr lang="ru-RU" sz="2800" dirty="0"/>
              <a:t>встречается и используется в повседневной </a:t>
            </a:r>
            <a:r>
              <a:rPr lang="ru-RU" sz="2800" b="1" dirty="0">
                <a:solidFill>
                  <a:srgbClr val="FF0000"/>
                </a:solidFill>
              </a:rPr>
              <a:t>жизни</a:t>
            </a:r>
            <a:r>
              <a:rPr lang="ru-RU" sz="2800" dirty="0"/>
              <a:t>, следовательно определенные математические </a:t>
            </a:r>
            <a:r>
              <a:rPr lang="ru-RU" sz="2800" b="1" dirty="0">
                <a:solidFill>
                  <a:srgbClr val="FF0000"/>
                </a:solidFill>
              </a:rPr>
              <a:t>навыки</a:t>
            </a:r>
            <a:r>
              <a:rPr lang="ru-RU" sz="2800" dirty="0"/>
              <a:t> нужны </a:t>
            </a:r>
            <a:r>
              <a:rPr lang="ru-RU" sz="2800" b="1" dirty="0">
                <a:solidFill>
                  <a:srgbClr val="FF0000"/>
                </a:solidFill>
              </a:rPr>
              <a:t>каждому</a:t>
            </a:r>
            <a:r>
              <a:rPr lang="ru-RU" sz="2800" dirty="0"/>
              <a:t> человеку. Не правда ли, нам приходится в </a:t>
            </a:r>
            <a:r>
              <a:rPr lang="ru-RU" sz="2800" b="1" dirty="0">
                <a:solidFill>
                  <a:srgbClr val="FF0000"/>
                </a:solidFill>
              </a:rPr>
              <a:t>жизни</a:t>
            </a:r>
            <a:r>
              <a:rPr lang="ru-RU" sz="2800" dirty="0"/>
              <a:t> считать </a:t>
            </a:r>
            <a:r>
              <a:rPr lang="ru-RU" sz="2800" dirty="0" smtClean="0"/>
              <a:t>(например, </a:t>
            </a:r>
            <a:r>
              <a:rPr lang="ru-RU" sz="2800" b="1" dirty="0" smtClean="0">
                <a:solidFill>
                  <a:srgbClr val="FF0000"/>
                </a:solidFill>
              </a:rPr>
              <a:t>деньги</a:t>
            </a:r>
            <a:r>
              <a:rPr lang="ru-RU" sz="2800" dirty="0"/>
              <a:t>), мы </a:t>
            </a:r>
            <a:r>
              <a:rPr lang="ru-RU" sz="2800" b="1" dirty="0">
                <a:solidFill>
                  <a:srgbClr val="FF0000"/>
                </a:solidFill>
              </a:rPr>
              <a:t>постоянно </a:t>
            </a:r>
            <a:r>
              <a:rPr lang="ru-RU" sz="2800" dirty="0"/>
              <a:t>используем (часто не замечая этого) знания о </a:t>
            </a:r>
            <a:r>
              <a:rPr lang="ru-RU" sz="2800" b="1" dirty="0">
                <a:solidFill>
                  <a:srgbClr val="FF0000"/>
                </a:solidFill>
              </a:rPr>
              <a:t>величинах</a:t>
            </a:r>
            <a:r>
              <a:rPr lang="ru-RU" sz="2800" dirty="0"/>
              <a:t>, характеризующих протяжённости, </a:t>
            </a:r>
            <a:r>
              <a:rPr lang="ru-RU" sz="2800" b="1" dirty="0">
                <a:solidFill>
                  <a:srgbClr val="FF0000"/>
                </a:solidFill>
              </a:rPr>
              <a:t>площади</a:t>
            </a:r>
            <a:r>
              <a:rPr lang="ru-RU" sz="2800" dirty="0"/>
              <a:t>, объёмы, промежутки </a:t>
            </a:r>
            <a:r>
              <a:rPr lang="ru-RU" sz="2800" b="1" dirty="0">
                <a:solidFill>
                  <a:srgbClr val="FF0000"/>
                </a:solidFill>
              </a:rPr>
              <a:t>времени</a:t>
            </a:r>
            <a:r>
              <a:rPr lang="ru-RU" sz="2800" dirty="0"/>
              <a:t>, скорости и многое </a:t>
            </a:r>
            <a:r>
              <a:rPr lang="ru-RU" sz="2800" b="1" dirty="0">
                <a:solidFill>
                  <a:srgbClr val="FF0000"/>
                </a:solidFill>
              </a:rPr>
              <a:t>другое</a:t>
            </a:r>
            <a:r>
              <a:rPr lang="ru-RU" sz="2800" dirty="0"/>
              <a:t>. Всё это пришло к нам на уроках </a:t>
            </a:r>
            <a:r>
              <a:rPr lang="ru-RU" sz="2800" b="1" dirty="0">
                <a:solidFill>
                  <a:srgbClr val="FF0000"/>
                </a:solidFill>
              </a:rPr>
              <a:t>арифметики</a:t>
            </a:r>
            <a:r>
              <a:rPr lang="ru-RU" sz="2800" dirty="0"/>
              <a:t> и </a:t>
            </a:r>
            <a:r>
              <a:rPr lang="ru-RU" sz="2800" b="1" dirty="0">
                <a:solidFill>
                  <a:srgbClr val="FF0000"/>
                </a:solidFill>
              </a:rPr>
              <a:t>геометрии</a:t>
            </a:r>
            <a:r>
              <a:rPr lang="ru-RU" sz="2800" dirty="0"/>
              <a:t> и сгодилось для ориентации в </a:t>
            </a:r>
            <a:r>
              <a:rPr lang="ru-RU" sz="2800" b="1" dirty="0">
                <a:solidFill>
                  <a:srgbClr val="FF0000"/>
                </a:solidFill>
              </a:rPr>
              <a:t>окружающем</a:t>
            </a:r>
            <a:r>
              <a:rPr lang="ru-RU" sz="2800" dirty="0"/>
              <a:t> мире.</a:t>
            </a:r>
          </a:p>
        </p:txBody>
      </p:sp>
    </p:spTree>
    <p:extLst>
      <p:ext uri="{BB962C8B-B14F-4D97-AF65-F5344CB8AC3E}">
        <p14:creationId xmlns:p14="http://schemas.microsoft.com/office/powerpoint/2010/main" val="357204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Лариса\Desktop\Чайка\Природа\pic_2006-04-02_1340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7049" y="32"/>
            <a:ext cx="9211049" cy="6857968"/>
          </a:xfrm>
          <a:prstGeom prst="rect">
            <a:avLst/>
          </a:prstGeom>
          <a:noFill/>
        </p:spPr>
      </p:pic>
      <p:pic>
        <p:nvPicPr>
          <p:cNvPr id="7" name="Аудио_000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64760" y="5813648"/>
            <a:ext cx="304800" cy="304800"/>
          </a:xfrm>
          <a:prstGeom prst="rect">
            <a:avLst/>
          </a:prstGeom>
        </p:spPr>
      </p:pic>
      <p:pic>
        <p:nvPicPr>
          <p:cNvPr id="2" name="Vladimir Cosma - Le Jouet [ВсеСаундтреки.рф]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12360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642918"/>
            <a:ext cx="4143404" cy="584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       СМЕТА</a:t>
            </a:r>
            <a:endParaRPr lang="ru-RU" sz="3200" b="1" dirty="0"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171755"/>
              </p:ext>
            </p:extLst>
          </p:nvPr>
        </p:nvGraphicFramePr>
        <p:xfrm>
          <a:off x="428596" y="2357430"/>
          <a:ext cx="8143934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095"/>
                <a:gridCol w="2316177"/>
                <a:gridCol w="1714512"/>
                <a:gridCol w="1857388"/>
                <a:gridCol w="14287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материала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Кол-во (</a:t>
                      </a:r>
                      <a:r>
                        <a:rPr lang="ru-RU" dirty="0" err="1" smtClean="0"/>
                        <a:t>шт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Стоимость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товара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1.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Обои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    700 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2.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Плитка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Большая-3500 руб.</a:t>
                      </a:r>
                    </a:p>
                    <a:p>
                      <a:pPr algn="ctr"/>
                      <a:r>
                        <a:rPr lang="ru-RU" b="1" dirty="0" smtClean="0"/>
                        <a:t>Маленькая-1500 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3.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Краска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450руб.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        ИТОГО: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642918"/>
            <a:ext cx="4143404" cy="584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Comic Sans MS" pitchFamily="66" charset="0"/>
              </a:rPr>
              <a:t>       СМЕТА</a:t>
            </a:r>
            <a:endParaRPr lang="ru-RU" sz="32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52990"/>
              </p:ext>
            </p:extLst>
          </p:nvPr>
        </p:nvGraphicFramePr>
        <p:xfrm>
          <a:off x="428596" y="2357430"/>
          <a:ext cx="8143934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095"/>
                <a:gridCol w="2316177"/>
                <a:gridCol w="1714512"/>
                <a:gridCol w="1857388"/>
                <a:gridCol w="14287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материала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Кол-во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Стоимость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Цена товара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1.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Обои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рулона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    700 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2.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Плитка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 коробок</a:t>
                      </a:r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12 коробок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Большая-3500 руб.</a:t>
                      </a:r>
                    </a:p>
                    <a:p>
                      <a:pPr algn="ctr"/>
                      <a:r>
                        <a:rPr lang="ru-RU" b="1" dirty="0" smtClean="0"/>
                        <a:t>Маленькая-1500 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14000</a:t>
                      </a:r>
                    </a:p>
                    <a:p>
                      <a:pPr algn="ctr"/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18000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3.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Краска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банки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450руб.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900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          ИТОГО: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34300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 flipV="1">
            <a:off x="4499992" y="548680"/>
            <a:ext cx="0" cy="57606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611560" y="3429000"/>
            <a:ext cx="777686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27584" y="1844824"/>
            <a:ext cx="7560840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691680" y="836712"/>
            <a:ext cx="5904656" cy="49685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80112" y="2564904"/>
            <a:ext cx="792088" cy="165618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699792" y="2636912"/>
            <a:ext cx="144016" cy="22322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843808" y="4221088"/>
            <a:ext cx="3528392" cy="6480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699792" y="2564904"/>
            <a:ext cx="2880320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V="1">
            <a:off x="2699792" y="1700808"/>
            <a:ext cx="3816424" cy="93610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6372200" y="1700808"/>
            <a:ext cx="144016" cy="252028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75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534266"/>
              </p:ext>
            </p:extLst>
          </p:nvPr>
        </p:nvGraphicFramePr>
        <p:xfrm>
          <a:off x="0" y="0"/>
          <a:ext cx="9144000" cy="685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Презентация" r:id="rId3" imgW="4570501" imgH="3427618" progId="PowerPoint.Show.12">
                  <p:embed/>
                </p:oleObj>
              </mc:Choice>
              <mc:Fallback>
                <p:oleObj name="Презентация" r:id="rId3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72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97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571612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Comic Sans MS" pitchFamily="66" charset="0"/>
              </a:rPr>
              <a:t>Спасибо за урок</a:t>
            </a: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Лара\математика картинки\sh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uchast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857232"/>
            <a:ext cx="2445358" cy="1714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43636" y="2571744"/>
            <a:ext cx="221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      Садовый участок</a:t>
            </a:r>
            <a:endParaRPr lang="ru-RU" sz="1400" b="1" dirty="0"/>
          </a:p>
        </p:txBody>
      </p:sp>
      <p:pic>
        <p:nvPicPr>
          <p:cNvPr id="1027" name="Picture 3" descr="C:\Users\Лариса\Desktop\72c8c70122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857232"/>
            <a:ext cx="2428892" cy="1714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2571744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  Комната</a:t>
            </a:r>
            <a:endParaRPr lang="ru-RU" sz="1400" b="1" dirty="0"/>
          </a:p>
        </p:txBody>
      </p:sp>
      <p:pic>
        <p:nvPicPr>
          <p:cNvPr id="1028" name="Picture 4" descr="C:\Users\Лариса\Desktop\CA1ZBEJXCALRO0ZFCATMBIC2CAVCI6JXCAMJYQT5CAR7LIHGCAKE4SYZCA0RQ4QOCA5DWDV3CAQB88L1CA34NXWZCAL267BFCACBDSDJCA49RHDBCAWPTVCGCAXRQSRKCACGN5RKCAZ02SMMCA7J4TQ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857232"/>
            <a:ext cx="2428892" cy="1714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5786" y="2500306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     Пожар</a:t>
            </a:r>
            <a:endParaRPr lang="ru-RU" sz="1400" b="1" dirty="0"/>
          </a:p>
        </p:txBody>
      </p:sp>
      <p:pic>
        <p:nvPicPr>
          <p:cNvPr id="1029" name="Picture 5" descr="C:\Users\Лариса\Desktop\49879189_zeml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857496"/>
            <a:ext cx="2428892" cy="17002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4500570"/>
            <a:ext cx="2857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Поверхность Земли 510 млн.кв.км</a:t>
            </a:r>
            <a:endParaRPr lang="ru-RU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4500570"/>
            <a:ext cx="3286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О.Байкал -- 31,5 тыс. кв. км</a:t>
            </a:r>
            <a:endParaRPr lang="ru-RU" sz="1400" b="1" dirty="0"/>
          </a:p>
        </p:txBody>
      </p:sp>
      <p:pic>
        <p:nvPicPr>
          <p:cNvPr id="1031" name="Picture 7" descr="C:\Users\Лариса\Desktop\08_%20Listvianka_%20view%20to%20Port%20Baik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928934"/>
            <a:ext cx="2421299" cy="1619244"/>
          </a:xfrm>
          <a:prstGeom prst="rect">
            <a:avLst/>
          </a:prstGeom>
          <a:noFill/>
        </p:spPr>
      </p:pic>
      <p:pic>
        <p:nvPicPr>
          <p:cNvPr id="1032" name="Picture 8" descr="C:\Users\Лариса\Desktop\9083fa5e315d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928934"/>
            <a:ext cx="2428892" cy="164307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072198" y="457200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   Территория России </a:t>
            </a:r>
          </a:p>
          <a:p>
            <a:r>
              <a:rPr lang="ru-RU" sz="1400" b="1" dirty="0" smtClean="0"/>
              <a:t>              17,075 млн.кв.км   </a:t>
            </a:r>
            <a:endParaRPr lang="ru-RU" sz="1400" b="1" dirty="0"/>
          </a:p>
        </p:txBody>
      </p:sp>
      <p:pic>
        <p:nvPicPr>
          <p:cNvPr id="1033" name="Picture 9" descr="C:\Users\Лариса\Desktop\0_1c11d_3908a1cb_X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4857760"/>
            <a:ext cx="2811443" cy="188118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214678" y="635795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Красная площадь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2857496"/>
            <a:ext cx="8643998" cy="132343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chemeClr val="bg1"/>
                </a:solidFill>
                <a:latin typeface="Comic Sans MS" pitchFamily="66" charset="0"/>
              </a:rPr>
              <a:t>   </a:t>
            </a:r>
            <a:r>
              <a:rPr lang="ru-RU" sz="8000" b="1" i="1" dirty="0" smtClean="0">
                <a:solidFill>
                  <a:srgbClr val="FF0000"/>
                </a:solidFill>
                <a:latin typeface="Comic Sans MS" pitchFamily="66" charset="0"/>
              </a:rPr>
              <a:t>ПЛОЩАДЬ</a:t>
            </a:r>
            <a:endParaRPr lang="ru-RU" sz="80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5" grpId="0"/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 flipV="1">
            <a:off x="4499992" y="548680"/>
            <a:ext cx="0" cy="57606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611560" y="3429000"/>
            <a:ext cx="777686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27584" y="1844824"/>
            <a:ext cx="7560840" cy="324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691680" y="836712"/>
            <a:ext cx="5904656" cy="49685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80112" y="2564904"/>
            <a:ext cx="792088" cy="165618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699792" y="2636912"/>
            <a:ext cx="144016" cy="22322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2843808" y="4221088"/>
            <a:ext cx="3528392" cy="6480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699792" y="2564904"/>
            <a:ext cx="2880320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727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Лариса\Desktop\Чайка\Фигуры\Фигуры белые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Лариса\Desktop\Чайка\Фигуры\Фигуры цветные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5720" y="357166"/>
            <a:ext cx="8858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    ПЛОЩАДЬ фигуры – это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b="1" u="sng" dirty="0" smtClean="0">
                <a:solidFill>
                  <a:srgbClr val="FF0000"/>
                </a:solidFill>
                <a:latin typeface="Comic Sans MS" pitchFamily="66" charset="0"/>
              </a:rPr>
              <a:t>величина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той части плоскости,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 которую данная фигура занимает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214942" y="1142984"/>
          <a:ext cx="3929058" cy="5143536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3929058"/>
              </a:tblGrid>
              <a:tr h="51435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142984"/>
          <a:ext cx="5214942" cy="5120640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5214942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00042"/>
          <a:ext cx="9144000" cy="76200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914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ЕДИНИЦЫ</a:t>
                      </a:r>
                      <a:r>
                        <a:rPr lang="ru-RU" sz="4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ПЛОЩАДИ</a:t>
                      </a:r>
                      <a:endParaRPr lang="ru-RU" sz="4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286380" y="2500306"/>
            <a:ext cx="3600000" cy="3600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43636" y="1857364"/>
            <a:ext cx="360000" cy="360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500958" y="1500174"/>
            <a:ext cx="71438" cy="714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500826" y="185736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см</a:t>
            </a:r>
            <a:r>
              <a:rPr lang="en-US" b="1" baseline="30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643834" y="135729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мм</a:t>
            </a:r>
            <a:r>
              <a:rPr lang="en-US" b="1" baseline="30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b="1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286382" y="2500306"/>
          <a:ext cx="35719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2871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shade val="30000"/>
                            <a:satMod val="115000"/>
                          </a:srgbClr>
                        </a:gs>
                        <a:gs pos="50000">
                          <a:srgbClr val="92D050">
                            <a:shade val="67500"/>
                            <a:satMod val="115000"/>
                          </a:srgbClr>
                        </a:gs>
                        <a:gs pos="100000">
                          <a:srgbClr val="92D05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71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Стрелка углом 27"/>
          <p:cNvSpPr/>
          <p:nvPr/>
        </p:nvSpPr>
        <p:spPr>
          <a:xfrm>
            <a:off x="5357818" y="2000240"/>
            <a:ext cx="642942" cy="357190"/>
          </a:xfrm>
          <a:prstGeom prst="ben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углом 28"/>
          <p:cNvSpPr/>
          <p:nvPr/>
        </p:nvSpPr>
        <p:spPr>
          <a:xfrm>
            <a:off x="6357950" y="1428736"/>
            <a:ext cx="1000132" cy="357190"/>
          </a:xfrm>
          <a:prstGeom prst="ben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388" y="407194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500826" y="3929066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 дм</a:t>
            </a:r>
            <a:r>
              <a:rPr lang="ru-RU" sz="3200" b="1" baseline="30000" dirty="0" smtClean="0"/>
              <a:t>2</a:t>
            </a:r>
            <a:endParaRPr lang="ru-RU" sz="3200" b="1" dirty="0"/>
          </a:p>
        </p:txBody>
      </p:sp>
      <p:grpSp>
        <p:nvGrpSpPr>
          <p:cNvPr id="52" name="Группа 51"/>
          <p:cNvGrpSpPr/>
          <p:nvPr/>
        </p:nvGrpSpPr>
        <p:grpSpPr>
          <a:xfrm>
            <a:off x="-214346" y="1000108"/>
            <a:ext cx="5715040" cy="2400657"/>
            <a:chOff x="-214346" y="1000108"/>
            <a:chExt cx="5715040" cy="2400657"/>
          </a:xfrm>
        </p:grpSpPr>
        <p:sp>
          <p:nvSpPr>
            <p:cNvPr id="6" name="TextBox 5"/>
            <p:cNvSpPr txBox="1"/>
            <p:nvPr/>
          </p:nvSpPr>
          <p:spPr>
            <a:xfrm>
              <a:off x="-214346" y="1000108"/>
              <a:ext cx="1428728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15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Arial" pitchFamily="34" charset="0"/>
                  <a:cs typeface="Arial" pitchFamily="34" charset="0"/>
                </a:rPr>
                <a:t>1</a:t>
              </a:r>
              <a:endParaRPr lang="ru-RU" sz="1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1472" y="1285860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см</a:t>
              </a:r>
              <a:r>
                <a:rPr lang="en-US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r>
                <a:rPr lang="ru-RU" sz="32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 </a:t>
              </a:r>
              <a:endParaRPr lang="ru-RU" sz="32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142976" y="1000108"/>
              <a:ext cx="4000528" cy="2400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15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Arial" pitchFamily="34" charset="0"/>
                  <a:cs typeface="Arial" pitchFamily="34" charset="0"/>
                </a:rPr>
                <a:t>100</a:t>
              </a:r>
              <a:endParaRPr lang="ru-RU" sz="1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286248" y="1357298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мм</a:t>
              </a:r>
              <a:r>
                <a:rPr lang="ru-RU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71472" y="1643050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дм</a:t>
              </a:r>
              <a:r>
                <a:rPr lang="ru-RU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1472" y="1928802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м</a:t>
              </a:r>
              <a:r>
                <a:rPr lang="ru-RU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1472" y="2143116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а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71472" y="2357430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га</a:t>
              </a:r>
              <a:endPara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71472" y="2571744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км</a:t>
              </a:r>
              <a:r>
                <a:rPr lang="ru-RU" sz="2400" b="1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286248" y="1500174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см</a:t>
              </a:r>
              <a:r>
                <a:rPr lang="en-US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r>
                <a:rPr lang="ru-RU" sz="32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 </a:t>
              </a:r>
              <a:endParaRPr lang="ru-RU" sz="32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286248" y="1857364"/>
              <a:ext cx="857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дм</a:t>
              </a:r>
              <a:r>
                <a:rPr lang="ru-RU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86248" y="2143116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м</a:t>
              </a:r>
              <a:r>
                <a:rPr lang="ru-RU" sz="24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86248" y="2357430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а</a:t>
              </a:r>
              <a:endParaRPr lang="ru-RU" sz="2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286248" y="2571744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24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га</a:t>
              </a:r>
              <a:endPara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142976" y="2000240"/>
              <a:ext cx="428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=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-214346" y="3643314"/>
            <a:ext cx="6715172" cy="2164319"/>
            <a:chOff x="-214346" y="3643314"/>
            <a:chExt cx="6715172" cy="2164319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-214346" y="3643314"/>
              <a:ext cx="6715172" cy="2164319"/>
              <a:chOff x="-214346" y="928670"/>
              <a:chExt cx="6715172" cy="2164319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-214346" y="1000108"/>
                <a:ext cx="1428728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r>
                  <a:rPr lang="ru-RU" sz="13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1</a:t>
                </a:r>
                <a:endParaRPr lang="ru-RU" sz="1300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71472" y="1285860"/>
                <a:ext cx="12144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r>
                  <a:rPr lang="ru-RU" sz="32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</a:rPr>
                  <a:t>мм</a:t>
                </a:r>
                <a:r>
                  <a:rPr lang="en-US" sz="3200" baseline="30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</a:rPr>
                  <a:t>2</a:t>
                </a:r>
                <a:r>
                  <a:rPr lang="ru-RU" sz="3200" baseline="30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</a:rPr>
                  <a:t> </a:t>
                </a:r>
                <a:endParaRPr lang="ru-RU" sz="320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1500166" y="928670"/>
                <a:ext cx="5000660" cy="20928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r>
                  <a:rPr lang="ru-RU" sz="13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0</a:t>
                </a:r>
                <a:r>
                  <a:rPr lang="ru-RU" sz="10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,</a:t>
                </a:r>
                <a:r>
                  <a:rPr lang="ru-RU" sz="13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01</a:t>
                </a:r>
                <a:endParaRPr lang="ru-RU" sz="1300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429124" y="1214422"/>
                <a:ext cx="11430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r>
                  <a:rPr lang="ru-RU" sz="32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</a:rPr>
                  <a:t>см</a:t>
                </a:r>
                <a:r>
                  <a:rPr lang="ru-RU" sz="3200" baseline="30000" dirty="0" smtClean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  <a:outerShdw blurRad="60007" dist="200025" dir="15000000" sy="30000" kx="-1800000" algn="bl" rotWithShape="0">
                        <a:prstClr val="black">
                          <a:alpha val="32000"/>
                        </a:prstClr>
                      </a:outerShdw>
                    </a:effectLst>
                  </a:rPr>
                  <a:t>2</a:t>
                </a:r>
                <a:endParaRPr lang="ru-RU" sz="320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571472" y="4357694"/>
              <a:ext cx="1143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см</a:t>
              </a:r>
              <a:r>
                <a:rPr lang="en-US" sz="36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r>
                <a:rPr lang="ru-RU" sz="36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 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71472" y="4786322"/>
              <a:ext cx="928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дм</a:t>
              </a:r>
              <a:r>
                <a:rPr lang="ru-RU" sz="36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29124" y="4286256"/>
              <a:ext cx="9286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дм</a:t>
              </a:r>
              <a:r>
                <a:rPr lang="ru-RU" sz="36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429124" y="4786322"/>
              <a:ext cx="7858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м</a:t>
              </a:r>
              <a:r>
                <a:rPr lang="ru-RU" sz="3600" baseline="300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2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285852" y="4429132"/>
              <a:ext cx="4286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ru-RU" sz="360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=</a:t>
              </a:r>
              <a:endParaRPr lang="ru-RU" sz="3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0851670"/>
                  </p:ext>
                </p:extLst>
              </p:nvPr>
            </p:nvGraphicFramePr>
            <p:xfrm>
              <a:off x="467544" y="764704"/>
              <a:ext cx="8229600" cy="293102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21033"/>
                    <a:gridCol w="3323210"/>
                    <a:gridCol w="3777486"/>
                    <a:gridCol w="607871"/>
                  </a:tblGrid>
                  <a:tr h="278752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700" dirty="0">
                              <a:effectLst/>
                            </a:rPr>
                            <a:t>Геометрические фигура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700">
                              <a:effectLst/>
                            </a:rPr>
                            <a:t>Формулы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148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А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Прямоугольник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 1</m:t>
                                  </m:r>
                                </m:num>
                                <m:den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400">
                              <a:effectLst/>
                            </a:rPr>
                            <a:t> ah</a:t>
                          </a:r>
                          <a:r>
                            <a:rPr lang="en-US" sz="1400" baseline="-25000">
                              <a:effectLst/>
                            </a:rPr>
                            <a:t>a </a:t>
                          </a:r>
                          <a:r>
                            <a:rPr lang="en-US" sz="1400"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400">
                              <a:effectLst/>
                            </a:rPr>
                            <a:t> </a:t>
                          </a:r>
                          <a:r>
                            <a:rPr lang="en-US" sz="1400">
                              <a:effectLst/>
                            </a:rPr>
                            <a:t>bh</a:t>
                          </a:r>
                          <a:r>
                            <a:rPr lang="en-US" sz="1400" baseline="-25000">
                              <a:effectLst/>
                            </a:rPr>
                            <a:t>b </a:t>
                          </a:r>
                          <a:r>
                            <a:rPr lang="en-US" sz="1400"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400">
                              <a:effectLst/>
                            </a:rPr>
                            <a:t> ch</a:t>
                          </a:r>
                          <a:r>
                            <a:rPr lang="en-US" sz="1400" baseline="-25000">
                              <a:effectLst/>
                            </a:rPr>
                            <a:t>c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1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Квадрат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S=ab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2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3148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Параллелограмм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400">
                              <a:effectLst/>
                            </a:rPr>
                            <a:t>ab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3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Ромб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S=a</a:t>
                          </a:r>
                          <a:r>
                            <a:rPr lang="en-US" sz="1400" baseline="30000">
                              <a:effectLst/>
                            </a:rPr>
                            <a:t>2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4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75430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Трапеция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</a:t>
                          </a:r>
                          <a:r>
                            <a:rPr lang="ru-RU" sz="1400">
                              <a:effectLst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а+в</m:t>
                                  </m:r>
                                </m:num>
                                <m:den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9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h</a:t>
                          </a:r>
                          <a:r>
                            <a:rPr lang="ru-RU" sz="1400">
                              <a:effectLst/>
                            </a:rPr>
                            <a:t>, где </a:t>
                          </a:r>
                          <a:endParaRPr lang="ru-RU" sz="9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а,в-основания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5</a:t>
                          </a:r>
                          <a:endParaRPr lang="ru-RU" sz="9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 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Произвольный треугольник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</a:t>
                          </a:r>
                          <a:r>
                            <a:rPr lang="ru-RU" sz="1400">
                              <a:effectLst/>
                            </a:rPr>
                            <a:t>=</a:t>
                          </a:r>
                          <a:r>
                            <a:rPr lang="en-US" sz="1400">
                              <a:effectLst/>
                            </a:rPr>
                            <a:t>ah</a:t>
                          </a:r>
                          <a:r>
                            <a:rPr lang="ru-RU" sz="1400" baseline="-25000">
                              <a:effectLst/>
                            </a:rPr>
                            <a:t>а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6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5379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Прямоугольный треугольник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</a:t>
                          </a:r>
                          <a:r>
                            <a:rPr lang="ru-RU" sz="1400">
                              <a:effectLst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400">
                              <a:effectLst/>
                            </a:rPr>
                            <a:t>d</a:t>
                          </a:r>
                          <a:r>
                            <a:rPr lang="ru-RU" sz="1400" baseline="-25000">
                              <a:effectLst/>
                            </a:rPr>
                            <a:t>1</a:t>
                          </a:r>
                          <a:r>
                            <a:rPr lang="en-US" sz="1400">
                              <a:effectLst/>
                            </a:rPr>
                            <a:t>d</a:t>
                          </a:r>
                          <a:r>
                            <a:rPr lang="ru-RU" sz="1400" baseline="-25000">
                              <a:effectLst/>
                            </a:rPr>
                            <a:t>2</a:t>
                          </a:r>
                          <a:r>
                            <a:rPr lang="ru-RU" sz="1400">
                              <a:effectLst/>
                            </a:rPr>
                            <a:t>,</a:t>
                          </a:r>
                          <a:endParaRPr lang="ru-RU" sz="9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 где d</a:t>
                          </a:r>
                          <a:r>
                            <a:rPr lang="ru-RU" sz="1400" baseline="-25000">
                              <a:effectLst/>
                            </a:rPr>
                            <a:t>1</a:t>
                          </a:r>
                          <a:r>
                            <a:rPr lang="ru-RU" sz="1400">
                              <a:effectLst/>
                            </a:rPr>
                            <a:t>,</a:t>
                          </a:r>
                          <a:r>
                            <a:rPr lang="en-US" sz="1400">
                              <a:effectLst/>
                            </a:rPr>
                            <a:t>d</a:t>
                          </a:r>
                          <a:r>
                            <a:rPr lang="ru-RU" sz="1400" baseline="-25000">
                              <a:effectLst/>
                            </a:rPr>
                            <a:t>2</a:t>
                          </a:r>
                          <a:r>
                            <a:rPr lang="ru-RU" sz="1400">
                              <a:effectLst/>
                            </a:rPr>
                            <a:t>-диагонали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 </a:t>
                          </a:r>
                          <a:endParaRPr lang="ru-RU" sz="9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7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0851670"/>
                  </p:ext>
                </p:extLst>
              </p:nvPr>
            </p:nvGraphicFramePr>
            <p:xfrm>
              <a:off x="467544" y="764704"/>
              <a:ext cx="8229600" cy="291679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21033"/>
                    <a:gridCol w="3323210"/>
                    <a:gridCol w="3777486"/>
                    <a:gridCol w="607871"/>
                  </a:tblGrid>
                  <a:tr h="278752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700" dirty="0">
                              <a:effectLst/>
                            </a:rPr>
                            <a:t>Геометрические фигура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700">
                              <a:effectLst/>
                            </a:rPr>
                            <a:t>Формулы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286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А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Прямоугольник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8616" marR="58616" marT="0" marB="0">
                        <a:blipFill rotWithShape="0">
                          <a:blip r:embed="rId2"/>
                          <a:stretch>
                            <a:fillRect l="-101935" t="-103704" r="-16774" b="-7351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1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Б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Квадрат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S=ab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2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3286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В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Параллелограмм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8616" marR="58616" marT="0" marB="0">
                        <a:blipFill rotWithShape="0">
                          <a:blip r:embed="rId2"/>
                          <a:stretch>
                            <a:fillRect l="-101935" t="-270370" r="-16774" b="-56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3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Г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Ромб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S=a</a:t>
                          </a:r>
                          <a:r>
                            <a:rPr lang="en-US" sz="1400" baseline="30000">
                              <a:effectLst/>
                            </a:rPr>
                            <a:t>2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4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76479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Д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Трапеция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8616" marR="58616" marT="0" marB="0">
                        <a:blipFill rotWithShape="0">
                          <a:blip r:embed="rId2"/>
                          <a:stretch>
                            <a:fillRect l="-101935" t="-188095" r="-16774" b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5</a:t>
                          </a:r>
                          <a:endParaRPr lang="ru-RU" sz="90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 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22301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Е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Произвольный треугольник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S</a:t>
                          </a:r>
                          <a:r>
                            <a:rPr lang="ru-RU" sz="1400">
                              <a:effectLst/>
                            </a:rPr>
                            <a:t>=</a:t>
                          </a:r>
                          <a:r>
                            <a:rPr lang="en-US" sz="1400">
                              <a:effectLst/>
                            </a:rPr>
                            <a:t>ah</a:t>
                          </a:r>
                          <a:r>
                            <a:rPr lang="ru-RU" sz="1400" baseline="-25000">
                              <a:effectLst/>
                            </a:rPr>
                            <a:t>а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6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  <a:tr h="54686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Ж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Прямоугольный треугольник</a:t>
                          </a:r>
                          <a:endParaRPr lang="ru-RU" sz="9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8616" marR="58616" marT="0" marB="0">
                        <a:blipFill rotWithShape="0">
                          <a:blip r:embed="rId2"/>
                          <a:stretch>
                            <a:fillRect l="-101935" t="-443333" r="-16774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 </a:t>
                          </a:r>
                          <a:endParaRPr lang="ru-RU" sz="900" dirty="0"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</a:rPr>
                            <a:t>7</a:t>
                          </a:r>
                          <a:endParaRPr lang="ru-RU" sz="9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8616" marR="58616" marT="0" marB="0"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558133"/>
              </p:ext>
            </p:extLst>
          </p:nvPr>
        </p:nvGraphicFramePr>
        <p:xfrm>
          <a:off x="467544" y="4653136"/>
          <a:ext cx="8089900" cy="9974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5700"/>
                <a:gridCol w="1155700"/>
                <a:gridCol w="1155700"/>
                <a:gridCol w="1155700"/>
                <a:gridCol w="1155700"/>
                <a:gridCol w="1155700"/>
                <a:gridCol w="1155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Б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В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Г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Д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Е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Ж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  <a:effectLst/>
                        </a:rPr>
                        <a:t>2                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</a:rPr>
                        <a:t>5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</a:rPr>
                        <a:t>1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</a:rPr>
                        <a:t>3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7628" y="4033609"/>
            <a:ext cx="870776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Установите соответствие между геометрической фигурой и формулой:</a:t>
            </a:r>
            <a:endParaRPr kumimoji="0" lang="ru-RU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96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Найти площадь данной фигуры.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2699179" flipH="1">
            <a:off x="3774545" y="3630860"/>
            <a:ext cx="2357454" cy="2358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2571736" y="4142834"/>
            <a:ext cx="2357454" cy="2358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209 L 2.77778E-7 -0.3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81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45 0.03773 L 0.06545 -0.193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214686"/>
            <a:ext cx="2357454" cy="235745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4929198"/>
            <a:ext cx="4500594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000628" y="1928802"/>
            <a:ext cx="2428892" cy="2500330"/>
          </a:xfrm>
          <a:prstGeom prst="triangle">
            <a:avLst>
              <a:gd name="adj" fmla="val 3372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0" y="21429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       Фигуры, которые имеют одинаковую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                площадь, называются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Comic Sans MS" pitchFamily="66" charset="0"/>
              </a:rPr>
              <a:t>                 РАВНОВЕЛИКИМИ.</a:t>
            </a:r>
            <a:endParaRPr lang="ru-RU" sz="2800" b="1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</TotalTime>
  <Words>475</Words>
  <Application>Microsoft Office PowerPoint</Application>
  <PresentationFormat>Экран (4:3)</PresentationFormat>
  <Paragraphs>168</Paragraphs>
  <Slides>17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Microsoft PowerPoint 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Найти площадь данной фигуры.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ArmanovAS</cp:lastModifiedBy>
  <cp:revision>176</cp:revision>
  <dcterms:created xsi:type="dcterms:W3CDTF">2009-11-12T10:34:02Z</dcterms:created>
  <dcterms:modified xsi:type="dcterms:W3CDTF">2015-05-22T10:25:21Z</dcterms:modified>
</cp:coreProperties>
</file>