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60"/>
  </p:normalViewPr>
  <p:slideViewPr>
    <p:cSldViewPr>
      <p:cViewPr>
        <p:scale>
          <a:sx n="66" d="100"/>
          <a:sy n="66" d="100"/>
        </p:scale>
        <p:origin x="-6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078CE-CD74-4C90-8DF8-B66DC5DDCE3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18EA-BC41-43FD-A642-F1E53037F6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B18EA-BC41-43FD-A642-F1E53037F6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6C53385-247B-438B-B8C7-E87794917328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EE602C9-0AEF-4B4C-9C80-A612D45C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8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PENGGUNA DAN</a:t>
            </a:r>
          </a:p>
          <a:p>
            <a:r>
              <a:rPr lang="en-US" sz="2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PENGAMBANGAN </a:t>
            </a:r>
          </a:p>
          <a:p>
            <a:r>
              <a:rPr lang="en-US" sz="28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SISTEM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BAB 4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6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Tren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Tersentralisasi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Desentralisasi</a:t>
            </a:r>
            <a:endParaRPr lang="en-US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1970-an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1980-an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mendesentralisasi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kebanyakan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mengalokasikan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unit-unit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diaplikasikan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810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en-US" sz="1800" b="1" dirty="0" err="1" smtClean="0">
                <a:solidFill>
                  <a:srgbClr val="FFFF00"/>
                </a:solidFill>
              </a:rPr>
              <a:t>Struktur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bagi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perusahaan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FF00"/>
                </a:solidFill>
              </a:rPr>
              <a:t>	 yang </a:t>
            </a:r>
            <a:r>
              <a:rPr lang="en-US" sz="1800" b="1" dirty="0" err="1" smtClean="0">
                <a:solidFill>
                  <a:srgbClr val="FFFF00"/>
                </a:solidFill>
              </a:rPr>
              <a:t>Tersentralisasi</a:t>
            </a:r>
            <a:endParaRPr lang="en-US" sz="1800" b="1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13716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Manajer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pengembangan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1676400"/>
            <a:ext cx="1143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Manajer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jaringan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1676400"/>
            <a:ext cx="1143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Manajer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administrasi</a:t>
            </a:r>
            <a:r>
              <a:rPr lang="en-US" sz="1400" dirty="0" smtClean="0">
                <a:solidFill>
                  <a:schemeClr val="tx1"/>
                </a:solidFill>
              </a:rPr>
              <a:t> basis 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5800" y="1676400"/>
            <a:ext cx="12192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Manajer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operasi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komputer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1676400"/>
            <a:ext cx="12192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Manajer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pemeliharaan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3048000"/>
            <a:ext cx="12192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Analis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96200" y="3048000"/>
            <a:ext cx="1143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Spesialis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jaringan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3048000"/>
            <a:ext cx="12192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Administor</a:t>
            </a:r>
            <a:r>
              <a:rPr lang="en-US" sz="1400" dirty="0" smtClean="0">
                <a:solidFill>
                  <a:schemeClr val="tx1"/>
                </a:solidFill>
              </a:rPr>
              <a:t> basis 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3048000"/>
            <a:ext cx="1143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Pegawai</a:t>
            </a:r>
            <a:r>
              <a:rPr lang="en-US" sz="1400" dirty="0" smtClean="0">
                <a:solidFill>
                  <a:schemeClr val="tx1"/>
                </a:solidFill>
              </a:rPr>
              <a:t> operator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67000" y="3124200"/>
            <a:ext cx="1143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Analisis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59288" y="457200"/>
            <a:ext cx="1143000" cy="609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CIO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0" y="4648200"/>
            <a:ext cx="1143000" cy="609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programer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67000" y="4648200"/>
            <a:ext cx="1143000" cy="609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</a:rPr>
              <a:t>programer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447800" y="1370012"/>
            <a:ext cx="6705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-1066006" y="3581400"/>
            <a:ext cx="2894806" cy="79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6" idx="0"/>
          </p:cNvCxnSpPr>
          <p:nvPr/>
        </p:nvCxnSpPr>
        <p:spPr>
          <a:xfrm rot="5400000">
            <a:off x="1295400" y="15240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8001794" y="1523206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76006" y="1523206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199606" y="1523206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477794" y="1523206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877094" y="3466306"/>
            <a:ext cx="2818606" cy="79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8039100" y="27813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363494" y="2780506"/>
            <a:ext cx="533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762500" y="2781300"/>
            <a:ext cx="533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877594" y="1218406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7963694" y="2780506"/>
            <a:ext cx="533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2286000" y="2057400"/>
            <a:ext cx="457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2286000" y="35052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286000" y="48768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381000" y="21336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381000" y="35052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381000" y="50292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Struktur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Organisasi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Inovatif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Para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SIM </a:t>
            </a:r>
            <a:r>
              <a:rPr lang="en-US" sz="2000" dirty="0" err="1" smtClean="0"/>
              <a:t>mengidenfikasikan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inovatif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/>
              <a:t>Model </a:t>
            </a:r>
            <a:r>
              <a:rPr lang="en-US" sz="2000" b="1" dirty="0" err="1" smtClean="0"/>
              <a:t>sekutu</a:t>
            </a:r>
            <a:r>
              <a:rPr lang="en-US" sz="2000" b="1" dirty="0" smtClean="0"/>
              <a:t> </a:t>
            </a:r>
            <a:r>
              <a:rPr lang="en-US" sz="2000" dirty="0" smtClean="0"/>
              <a:t>( </a:t>
            </a:r>
            <a:r>
              <a:rPr lang="en-US" sz="2000" b="1" i="1" dirty="0" smtClean="0"/>
              <a:t>partner model 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berkerja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area-area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tekgnologi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inovassi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Model Platform (platform model)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mengawali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area-area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Terskala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scalabe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model)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dilepaskan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minimum.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152400"/>
            <a:ext cx="19431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puncak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819400"/>
            <a:ext cx="1905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CIO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581400" y="3810000"/>
            <a:ext cx="19431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Perencanaan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81000" y="5943600"/>
            <a:ext cx="19431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1000" y="4876800"/>
            <a:ext cx="19431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Inovasi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581400" y="4876800"/>
            <a:ext cx="19431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Penyerahaan</a:t>
            </a:r>
            <a:r>
              <a:rPr lang="en-US" sz="1600" dirty="0" smtClean="0"/>
              <a:t> </a:t>
            </a:r>
            <a:r>
              <a:rPr lang="en-US" sz="1600" dirty="0" err="1" smtClean="0"/>
              <a:t>solusi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781800" y="5943600"/>
            <a:ext cx="19431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Penetapan</a:t>
            </a:r>
            <a:r>
              <a:rPr lang="en-US" sz="1600" dirty="0" smtClean="0"/>
              <a:t> </a:t>
            </a:r>
            <a:r>
              <a:rPr lang="en-US" sz="1600" dirty="0" err="1" smtClean="0"/>
              <a:t>layanaan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781800" y="4876800"/>
            <a:ext cx="19431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infrastruktur</a:t>
            </a:r>
            <a:endParaRPr lang="en-US" sz="1600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457200" y="2133600"/>
            <a:ext cx="1524000" cy="1219200"/>
          </a:xfrm>
          <a:prstGeom prst="flowChartMagneticDisk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inovasi</a:t>
            </a:r>
            <a:endParaRPr lang="en-US" sz="1600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3733800" y="1219200"/>
            <a:ext cx="1524000" cy="1219200"/>
          </a:xfrm>
          <a:prstGeom prst="flowChartMagneticDisk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penentuan</a:t>
            </a:r>
            <a:r>
              <a:rPr lang="en-US" sz="1600" dirty="0" smtClean="0"/>
              <a:t> </a:t>
            </a:r>
            <a:r>
              <a:rPr lang="en-US" sz="1600" dirty="0" err="1" smtClean="0"/>
              <a:t>visi</a:t>
            </a:r>
            <a:endParaRPr lang="en-US" sz="1600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239000" y="2057400"/>
            <a:ext cx="1524000" cy="1219200"/>
          </a:xfrm>
          <a:prstGeom prst="flowChartMagneticDisk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pencarian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304800" y="3810000"/>
            <a:ext cx="1828800" cy="685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Area-area </a:t>
            </a:r>
            <a:r>
              <a:rPr lang="en-US" sz="1600" dirty="0" err="1" smtClean="0"/>
              <a:t>bisnis</a:t>
            </a:r>
            <a:endParaRPr lang="en-US" sz="1600" dirty="0"/>
          </a:p>
        </p:txBody>
      </p:sp>
      <p:sp>
        <p:nvSpPr>
          <p:cNvPr id="17" name="Oval 16"/>
          <p:cNvSpPr/>
          <p:nvPr/>
        </p:nvSpPr>
        <p:spPr>
          <a:xfrm>
            <a:off x="6934200" y="3886200"/>
            <a:ext cx="1828800" cy="685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vendor</a:t>
            </a:r>
            <a:endParaRPr lang="en-US" sz="1600" dirty="0"/>
          </a:p>
        </p:txBody>
      </p:sp>
      <p:cxnSp>
        <p:nvCxnSpPr>
          <p:cNvPr id="35" name="Straight Connector 34"/>
          <p:cNvCxnSpPr>
            <a:stCxn id="12" idx="4"/>
            <a:endCxn id="5" idx="1"/>
          </p:cNvCxnSpPr>
          <p:nvPr/>
        </p:nvCxnSpPr>
        <p:spPr>
          <a:xfrm>
            <a:off x="1981200" y="2743200"/>
            <a:ext cx="1600200" cy="342900"/>
          </a:xfrm>
          <a:prstGeom prst="line">
            <a:avLst/>
          </a:prstGeom>
          <a:ln>
            <a:solidFill>
              <a:srgbClr val="FF0000">
                <a:alpha val="25000"/>
              </a:srgb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696200" y="4800600"/>
            <a:ext cx="152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3"/>
            <a:endCxn id="15" idx="2"/>
          </p:cNvCxnSpPr>
          <p:nvPr/>
        </p:nvCxnSpPr>
        <p:spPr>
          <a:xfrm flipV="1">
            <a:off x="5486400" y="2667000"/>
            <a:ext cx="1752600" cy="419100"/>
          </a:xfrm>
          <a:prstGeom prst="line">
            <a:avLst/>
          </a:prstGeom>
          <a:ln>
            <a:solidFill>
              <a:srgbClr val="FF0000">
                <a:alpha val="25000"/>
              </a:srgb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304506" y="4685506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294606" y="4799806"/>
            <a:ext cx="152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410200" y="5486400"/>
            <a:ext cx="152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71600" y="4722812"/>
            <a:ext cx="640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132806" y="5485606"/>
            <a:ext cx="152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2362200" y="6248400"/>
            <a:ext cx="53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6172200" y="6248400"/>
            <a:ext cx="609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7696994" y="3580606"/>
            <a:ext cx="609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066006" y="3580606"/>
            <a:ext cx="457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4267994" y="3580606"/>
            <a:ext cx="457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306094" y="2628106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4306094" y="1027906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Title 89"/>
          <p:cNvSpPr>
            <a:spLocks noGrp="1"/>
          </p:cNvSpPr>
          <p:nvPr>
            <p:ph type="title"/>
          </p:nvPr>
        </p:nvSpPr>
        <p:spPr>
          <a:xfrm>
            <a:off x="190500" y="152400"/>
            <a:ext cx="358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Model </a:t>
            </a:r>
            <a:r>
              <a:rPr lang="en-US" sz="3200" dirty="0" err="1" smtClean="0">
                <a:solidFill>
                  <a:srgbClr val="FFFF00"/>
                </a:solidFill>
              </a:rPr>
              <a:t>jaringan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err="1" smtClean="0">
                <a:solidFill>
                  <a:srgbClr val="FFFF00"/>
                </a:solidFill>
              </a:rPr>
              <a:t>Organisasi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Informasi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KOMPUTASI PENGGUNA  AKHIR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Komputasi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akhir</a:t>
            </a:r>
            <a:r>
              <a:rPr lang="en-US" sz="2000" b="1" dirty="0" smtClean="0"/>
              <a:t> ( </a:t>
            </a:r>
            <a:r>
              <a:rPr lang="en-US" sz="2000" b="1" i="1" dirty="0" smtClean="0"/>
              <a:t>end-user computing</a:t>
            </a:r>
            <a:r>
              <a:rPr lang="en-US" sz="2000" b="1" dirty="0" smtClean="0"/>
              <a:t> – EUC )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. </a:t>
            </a:r>
            <a:r>
              <a:rPr lang="en-US" sz="2000" dirty="0" err="1" smtClean="0"/>
              <a:t>Komputasi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Dampak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pendidikan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komputer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Antrian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layanan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Murahnya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peranti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keras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Peranti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pakai</a:t>
            </a:r>
            <a:endParaRPr lang="en-US" sz="2000" b="1" dirty="0" smtClean="0"/>
          </a:p>
          <a:p>
            <a:pPr marL="457200" indent="-457200"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PENGGUNA SEBAGAI SUATU SUMBER DAYA INFORMASI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Keuntungan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pengguna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akhir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EUC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tantagan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Mempersempit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u="sng" dirty="0" smtClean="0">
                <a:solidFill>
                  <a:srgbClr val="FFFF00"/>
                </a:solidFill>
              </a:rPr>
              <a:t> :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didokumentasikan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integritas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kendali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1763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karier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endParaRPr lang="en-US" sz="2400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(computer literacy)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(information literacy)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Dasar-dasar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bussiness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fundamental)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(systems theory)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(system development process)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(systems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modelling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(communications skills)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gambar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Analitis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(analytical ability)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solusi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Bab</a:t>
            </a:r>
            <a:r>
              <a:rPr lang="en-US" dirty="0" smtClean="0">
                <a:solidFill>
                  <a:srgbClr val="00B0F0"/>
                </a:solidFill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Dede</a:t>
            </a:r>
            <a:r>
              <a:rPr lang="en-US" dirty="0" smtClean="0"/>
              <a:t> </a:t>
            </a:r>
            <a:r>
              <a:rPr lang="en-US" dirty="0" err="1" smtClean="0"/>
              <a:t>solihin</a:t>
            </a:r>
            <a:r>
              <a:rPr lang="en-US" dirty="0"/>
              <a:t>	</a:t>
            </a:r>
            <a:r>
              <a:rPr lang="en-US" dirty="0" smtClean="0"/>
              <a:t>		( 0211 11 092 )</a:t>
            </a:r>
          </a:p>
          <a:p>
            <a:pPr>
              <a:buNone/>
            </a:pPr>
            <a:r>
              <a:rPr lang="en-US" dirty="0" smtClean="0"/>
              <a:t>	Erik </a:t>
            </a:r>
            <a:r>
              <a:rPr lang="en-US" dirty="0" err="1" smtClean="0"/>
              <a:t>rahman</a:t>
            </a:r>
            <a:r>
              <a:rPr lang="en-US" dirty="0" smtClean="0"/>
              <a:t> </a:t>
            </a:r>
            <a:r>
              <a:rPr lang="en-US" dirty="0" err="1" smtClean="0"/>
              <a:t>firdaus</a:t>
            </a:r>
            <a:r>
              <a:rPr lang="en-US" dirty="0" smtClean="0"/>
              <a:t>		( 0211 11 116 )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kholiq</a:t>
            </a:r>
            <a:r>
              <a:rPr lang="en-US" dirty="0" smtClean="0"/>
              <a:t> </a:t>
            </a:r>
            <a:r>
              <a:rPr lang="en-US" dirty="0" err="1" smtClean="0"/>
              <a:t>ibrahim</a:t>
            </a:r>
            <a:r>
              <a:rPr lang="en-US" dirty="0" smtClean="0"/>
              <a:t>		( 0211 11 110 )</a:t>
            </a: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Wonny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Ahmad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Ridwan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MM, SE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Pakuan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ditunjukan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7924800" cy="41148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Basis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mencerminkan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(knowledge management-KM)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mengelolanya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mengirimkannya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pengguna-pengguna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Otomatisasi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penerapan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otomatisasi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Otomatisai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(office automation-OA)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elektronik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informal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PERGESERAN DARI PEMECAHAN MASALAH ADMINSTRATIF KE MANAJERIAL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667000"/>
            <a:ext cx="7924800" cy="4114800"/>
          </a:xfrm>
        </p:spPr>
        <p:txBody>
          <a:bodyPr/>
          <a:lstStyle/>
          <a:p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hadapi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Kantor </a:t>
            </a:r>
            <a:r>
              <a:rPr lang="en-US" dirty="0" err="1" smtClean="0">
                <a:solidFill>
                  <a:srgbClr val="FFFF00"/>
                </a:solidFill>
              </a:rPr>
              <a:t>maya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( virtual office )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kemunikasi</a:t>
            </a:r>
            <a:r>
              <a:rPr lang="en-US" dirty="0" smtClean="0"/>
              <a:t> </a:t>
            </a:r>
            <a:r>
              <a:rPr lang="en-US" dirty="0" err="1" smtClean="0"/>
              <a:t>elektronik.konsep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: 		1.tellecommuting</a:t>
            </a:r>
          </a:p>
          <a:p>
            <a:pPr>
              <a:buNone/>
            </a:pPr>
            <a:r>
              <a:rPr lang="en-US" dirty="0" smtClean="0"/>
              <a:t>		 2. </a:t>
            </a:r>
            <a:r>
              <a:rPr lang="en-US" dirty="0" err="1" smtClean="0"/>
              <a:t>hoteling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Telecommuting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telecommuting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sepertinya</a:t>
            </a:r>
            <a:r>
              <a:rPr lang="en-US" dirty="0" smtClean="0"/>
              <a:t> </a:t>
            </a:r>
            <a:r>
              <a:rPr lang="en-US" dirty="0" err="1" smtClean="0"/>
              <a:t>merepukan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“</a:t>
            </a:r>
            <a:r>
              <a:rPr lang="en-US" dirty="0" err="1" smtClean="0"/>
              <a:t>pergi</a:t>
            </a:r>
            <a:r>
              <a:rPr lang="en-US" dirty="0" smtClean="0"/>
              <a:t>” </a:t>
            </a:r>
            <a:r>
              <a:rPr lang="en-US" dirty="0" err="1" smtClean="0"/>
              <a:t>ketempat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Keuntungan</a:t>
            </a:r>
            <a:r>
              <a:rPr lang="en-US" dirty="0" smtClean="0">
                <a:solidFill>
                  <a:srgbClr val="FFFF00"/>
                </a:solidFill>
              </a:rPr>
              <a:t> telecommuting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Fleksibilitas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menjadwalkan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tugas-tugas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diakomodasi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telecommuter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dikomunikasikan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percakapan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informal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observasi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Kerugian</a:t>
            </a:r>
            <a:r>
              <a:rPr lang="en-US" dirty="0" smtClean="0">
                <a:solidFill>
                  <a:srgbClr val="FFFF00"/>
                </a:solidFill>
              </a:rPr>
              <a:t> telecommuting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terisolasi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telecmmuting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Kekhawatiran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terganggunya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ketegangan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Hoteling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terpusat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diintegrasikan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(information service)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Mewaspadai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arah-arah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layanan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dimaksut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-use computing’)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kemunculannya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apresiasi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berharga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Keuntugan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hoteling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hoteling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Kerugian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hoteling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‘bonus”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Keuntungan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kantor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maya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Kerugian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kantor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maya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Moral yang </a:t>
            </a:r>
            <a:r>
              <a:rPr lang="en-US" dirty="0" err="1" smtClean="0"/>
              <a:t>rendah</a:t>
            </a:r>
            <a:r>
              <a:rPr lang="en-US" dirty="0" smtClean="0"/>
              <a:t>: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moral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: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dedikasi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Kantor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mendisiplinkan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sendirian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Organisasi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maya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(virtual organization),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sedemikian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terikat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lokasi-lokasi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Dampak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sosial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organisasi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maya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Seiring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industri-industri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tertarik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fungsi-fungsi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Kantor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gedung-gedung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pencakar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Menampatkan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pengguna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spesialis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perspektif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utamanya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86400"/>
            <a:ext cx="79248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00FF"/>
                </a:solidFill>
                <a:latin typeface="Algerian" pitchFamily="82" charset="0"/>
              </a:rPr>
              <a:t>         </a:t>
            </a:r>
            <a:r>
              <a:rPr lang="en-US" sz="5400" b="1" dirty="0" err="1" smtClean="0">
                <a:solidFill>
                  <a:srgbClr val="0000FF"/>
                </a:solidFill>
                <a:latin typeface="Algerian" pitchFamily="82" charset="0"/>
              </a:rPr>
              <a:t>Terima</a:t>
            </a:r>
            <a:r>
              <a:rPr lang="en-US" sz="5400" b="1" dirty="0" smtClean="0">
                <a:solidFill>
                  <a:srgbClr val="0000FF"/>
                </a:solidFill>
                <a:latin typeface="Algerian" pitchFamily="82" charset="0"/>
              </a:rPr>
              <a:t> </a:t>
            </a:r>
            <a:r>
              <a:rPr lang="en-US" sz="5400" b="1" dirty="0" err="1" smtClean="0">
                <a:solidFill>
                  <a:srgbClr val="0000FF"/>
                </a:solidFill>
                <a:latin typeface="Algerian" pitchFamily="82" charset="0"/>
              </a:rPr>
              <a:t>kasih</a:t>
            </a:r>
            <a:endParaRPr lang="en-US" sz="5400" b="1" dirty="0">
              <a:solidFill>
                <a:srgbClr val="0000FF"/>
              </a:solidFill>
              <a:latin typeface="Algerian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891" y="3124200"/>
            <a:ext cx="115252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apresiasi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pengelolahan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maya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ORGANISASI BISNIS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DUKUNGAN SISTEM INFORMASI BAGI ORGANISASI</a:t>
            </a:r>
          </a:p>
          <a:p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ORGANISASI LAYANAN INFORMASI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3200" b="1" dirty="0" err="1" smtClean="0">
                <a:solidFill>
                  <a:srgbClr val="FFFF00"/>
                </a:solidFill>
              </a:rPr>
              <a:t>Informasi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dan</a:t>
            </a:r>
            <a:r>
              <a:rPr lang="en-US" sz="3200" b="1" dirty="0" smtClean="0">
                <a:solidFill>
                  <a:srgbClr val="FFFF00"/>
                </a:solidFill>
              </a:rPr>
              <a:t> data </a:t>
            </a:r>
            <a:r>
              <a:rPr lang="en-US" sz="3200" b="1" dirty="0" err="1" smtClean="0">
                <a:solidFill>
                  <a:srgbClr val="FFFF00"/>
                </a:solidFill>
              </a:rPr>
              <a:t>lingkungan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09600" y="1524000"/>
            <a:ext cx="7696200" cy="4038600"/>
          </a:xfrm>
          <a:prstGeom prst="triangle">
            <a:avLst>
              <a:gd name="adj" fmla="val 498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0"/>
          </p:cNvCxnSpPr>
          <p:nvPr/>
        </p:nvCxnSpPr>
        <p:spPr>
          <a:xfrm rot="16200000" flipH="1" flipV="1">
            <a:off x="1230862" y="2350538"/>
            <a:ext cx="4038600" cy="2385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0"/>
          </p:cNvCxnSpPr>
          <p:nvPr/>
        </p:nvCxnSpPr>
        <p:spPr>
          <a:xfrm rot="16200000" flipH="1" flipV="1">
            <a:off x="1954761" y="3074439"/>
            <a:ext cx="4038602" cy="93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0"/>
          </p:cNvCxnSpPr>
          <p:nvPr/>
        </p:nvCxnSpPr>
        <p:spPr>
          <a:xfrm rot="16200000" flipH="1">
            <a:off x="2716760" y="3250163"/>
            <a:ext cx="4038602" cy="586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0"/>
          </p:cNvCxnSpPr>
          <p:nvPr/>
        </p:nvCxnSpPr>
        <p:spPr>
          <a:xfrm rot="16200000" flipH="1">
            <a:off x="3478760" y="2488163"/>
            <a:ext cx="4038602" cy="211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Up Arrow 31"/>
          <p:cNvSpPr/>
          <p:nvPr/>
        </p:nvSpPr>
        <p:spPr>
          <a:xfrm>
            <a:off x="3300663" y="5566614"/>
            <a:ext cx="484632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4495800" y="5566614"/>
            <a:ext cx="484632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>
            <a:off x="5715000" y="5562600"/>
            <a:ext cx="484632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57200" y="1447800"/>
            <a:ext cx="3657600" cy="484632"/>
          </a:xfrm>
          <a:prstGeom prst="rightArrow">
            <a:avLst>
              <a:gd name="adj1" fmla="val 3782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4724400" y="1447800"/>
            <a:ext cx="3962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 rot="1505237">
            <a:off x="2895600" y="3048000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005943">
            <a:off x="3490135" y="3188409"/>
            <a:ext cx="408766" cy="641432"/>
          </a:xfrm>
          <a:prstGeom prst="upArrow">
            <a:avLst>
              <a:gd name="adj1" fmla="val 492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4191000" y="3200400"/>
            <a:ext cx="3810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 Arrow 40"/>
          <p:cNvSpPr/>
          <p:nvPr/>
        </p:nvSpPr>
        <p:spPr>
          <a:xfrm rot="20640979">
            <a:off x="4919855" y="3168800"/>
            <a:ext cx="381000" cy="6699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 Arrow 41"/>
          <p:cNvSpPr/>
          <p:nvPr/>
        </p:nvSpPr>
        <p:spPr>
          <a:xfrm rot="19954892">
            <a:off x="5538208" y="3039576"/>
            <a:ext cx="457200" cy="6675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352800" y="2133600"/>
            <a:ext cx="2133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 smtClean="0">
                <a:latin typeface="+mj-lt"/>
                <a:ea typeface="+mj-ea"/>
                <a:cs typeface="+mj-cs"/>
              </a:rPr>
              <a:t>Sistem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informasi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eksekutif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990600" y="4876800"/>
            <a:ext cx="1295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informasi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pemasaran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286000" y="4724400"/>
            <a:ext cx="121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informasi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produksi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3657600" y="4724400"/>
            <a:ext cx="1371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 smtClean="0">
                <a:latin typeface="+mj-lt"/>
                <a:ea typeface="+mj-ea"/>
                <a:cs typeface="+mj-cs"/>
              </a:rPr>
              <a:t>Sistem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informasi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keuangan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4876800" y="4343400"/>
            <a:ext cx="1295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 smtClean="0">
                <a:latin typeface="+mj-lt"/>
                <a:ea typeface="+mj-ea"/>
                <a:cs typeface="+mj-cs"/>
              </a:rPr>
              <a:t>Sistem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informasi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sumber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daya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manusia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6324600" y="4343400"/>
            <a:ext cx="1295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 smtClean="0">
                <a:latin typeface="+mj-lt"/>
                <a:ea typeface="+mj-ea"/>
                <a:cs typeface="+mj-cs"/>
              </a:rPr>
              <a:t>Sistem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informasi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sumber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daya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informasi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2819400" y="5867400"/>
            <a:ext cx="396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Informasi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lingkungan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Hardware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Basis data</a:t>
            </a: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SPESIALIS INFORMASI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tersedianya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Analis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sistem-sistem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memperbaiki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sistem-sistem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Administrator Basis Data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basis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Webmaster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penyajian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menyebar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Programer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berskala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komputermainframe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server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berlokasi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351</TotalTime>
  <Words>1416</Words>
  <Application>Microsoft Office PowerPoint</Application>
  <PresentationFormat>On-screen Show (4:3)</PresentationFormat>
  <Paragraphs>172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Horizon</vt:lpstr>
      <vt:lpstr>BAB 4</vt:lpstr>
      <vt:lpstr>Bab 4</vt:lpstr>
      <vt:lpstr>Tujuan belajar :</vt:lpstr>
      <vt:lpstr>Slide 4</vt:lpstr>
      <vt:lpstr>ORGANISASI BISNIS </vt:lpstr>
      <vt:lpstr>ORGANISASI LAYANAN INFORMASI Informasi dan data lingkungan</vt:lpstr>
      <vt:lpstr>Sumber daya informasi meliputi</vt:lpstr>
      <vt:lpstr>SPESIALIS INFORMASI :</vt:lpstr>
      <vt:lpstr>Slide 9</vt:lpstr>
      <vt:lpstr>Struktur organisasi layanan informasi</vt:lpstr>
      <vt:lpstr>Slide 11</vt:lpstr>
      <vt:lpstr>Struktur Organisasi Inovatif</vt:lpstr>
      <vt:lpstr>Model jaringan Organisasi Informasi</vt:lpstr>
      <vt:lpstr>KOMPUTASI PENGGUNA  AKHIR</vt:lpstr>
      <vt:lpstr>PENGGUNA SEBAGAI SUATU SUMBER DAYA INFORMASI</vt:lpstr>
      <vt:lpstr>Keuntungan komputasi pengguna akhir</vt:lpstr>
      <vt:lpstr>Resiko komputasi pengguna akhir :</vt:lpstr>
      <vt:lpstr> Kriteria pendidikan, pengetahuan &amp; keahlian yang dibutuhkan untuk karier di bidang layanan informasi </vt:lpstr>
      <vt:lpstr>Keahlian pengembangan sistem meliputi :</vt:lpstr>
      <vt:lpstr>Mengelola pengetahuan yang ditunjukan oleh sumber daya informasi perusahaan</vt:lpstr>
      <vt:lpstr>Slide 21</vt:lpstr>
      <vt:lpstr>Otomatisasi kantor</vt:lpstr>
      <vt:lpstr>Slide 23</vt:lpstr>
      <vt:lpstr>PERGESERAN DARI PEMECAHAN MASALAH ADMINSTRATIF KE MANAJERIAL</vt:lpstr>
      <vt:lpstr>Kantor maya</vt:lpstr>
      <vt:lpstr>Telecommuting </vt:lpstr>
      <vt:lpstr>Keuntungan telecommuting </vt:lpstr>
      <vt:lpstr>Kerugian telecommuting</vt:lpstr>
      <vt:lpstr>Hoteling </vt:lpstr>
      <vt:lpstr>Keuntugan hoteling</vt:lpstr>
      <vt:lpstr>Kerugian hoteling</vt:lpstr>
      <vt:lpstr>Keuntungan kantor maya</vt:lpstr>
      <vt:lpstr>Kerugian kantor maya</vt:lpstr>
      <vt:lpstr>Slide 34</vt:lpstr>
      <vt:lpstr>Organisasi maya</vt:lpstr>
      <vt:lpstr>Dampak sosial organisasi maya</vt:lpstr>
      <vt:lpstr>Menampatkan pengguna sistem dan spesialis informasi pada perspektif</vt:lpstr>
      <vt:lpstr>        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4</dc:title>
  <dc:creator>IRFAN</dc:creator>
  <cp:lastModifiedBy>User</cp:lastModifiedBy>
  <cp:revision>39</cp:revision>
  <dcterms:created xsi:type="dcterms:W3CDTF">2013-10-11T03:01:43Z</dcterms:created>
  <dcterms:modified xsi:type="dcterms:W3CDTF">2013-10-23T03:02:05Z</dcterms:modified>
</cp:coreProperties>
</file>