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1" r:id="rId2"/>
    <p:sldMasterId id="2147483716" r:id="rId3"/>
    <p:sldMasterId id="2147483701" r:id="rId4"/>
    <p:sldMasterId id="2147483686" r:id="rId5"/>
    <p:sldMasterId id="2147483673" r:id="rId6"/>
    <p:sldMasterId id="2147483661" r:id="rId7"/>
  </p:sldMasterIdLst>
  <p:notesMasterIdLst>
    <p:notesMasterId r:id="rId151"/>
  </p:notesMasterIdLst>
  <p:handoutMasterIdLst>
    <p:handoutMasterId r:id="rId152"/>
  </p:handoutMasterIdLst>
  <p:sldIdLst>
    <p:sldId id="1025" r:id="rId8"/>
    <p:sldId id="1026" r:id="rId9"/>
    <p:sldId id="514" r:id="rId10"/>
    <p:sldId id="1027" r:id="rId11"/>
    <p:sldId id="380" r:id="rId12"/>
    <p:sldId id="326" r:id="rId13"/>
    <p:sldId id="1069" r:id="rId14"/>
    <p:sldId id="1081" r:id="rId15"/>
    <p:sldId id="581" r:id="rId16"/>
    <p:sldId id="1137" r:id="rId17"/>
    <p:sldId id="1100" r:id="rId18"/>
    <p:sldId id="1063" r:id="rId19"/>
    <p:sldId id="1102" r:id="rId20"/>
    <p:sldId id="821" r:id="rId21"/>
    <p:sldId id="1082" r:id="rId22"/>
    <p:sldId id="825" r:id="rId23"/>
    <p:sldId id="826" r:id="rId24"/>
    <p:sldId id="827" r:id="rId25"/>
    <p:sldId id="830" r:id="rId26"/>
    <p:sldId id="831" r:id="rId27"/>
    <p:sldId id="835" r:id="rId28"/>
    <p:sldId id="838" r:id="rId29"/>
    <p:sldId id="841" r:id="rId30"/>
    <p:sldId id="842" r:id="rId31"/>
    <p:sldId id="843" r:id="rId32"/>
    <p:sldId id="844" r:id="rId33"/>
    <p:sldId id="1083" r:id="rId34"/>
    <p:sldId id="846" r:id="rId35"/>
    <p:sldId id="847" r:id="rId36"/>
    <p:sldId id="1084" r:id="rId37"/>
    <p:sldId id="860" r:id="rId38"/>
    <p:sldId id="861" r:id="rId39"/>
    <p:sldId id="863" r:id="rId40"/>
    <p:sldId id="864" r:id="rId41"/>
    <p:sldId id="865" r:id="rId42"/>
    <p:sldId id="866" r:id="rId43"/>
    <p:sldId id="867" r:id="rId44"/>
    <p:sldId id="868" r:id="rId45"/>
    <p:sldId id="869" r:id="rId46"/>
    <p:sldId id="870" r:id="rId47"/>
    <p:sldId id="871" r:id="rId48"/>
    <p:sldId id="872" r:id="rId49"/>
    <p:sldId id="873" r:id="rId50"/>
    <p:sldId id="876" r:id="rId51"/>
    <p:sldId id="1114" r:id="rId52"/>
    <p:sldId id="859" r:id="rId53"/>
    <p:sldId id="878" r:id="rId54"/>
    <p:sldId id="882" r:id="rId55"/>
    <p:sldId id="1115" r:id="rId56"/>
    <p:sldId id="883" r:id="rId57"/>
    <p:sldId id="884" r:id="rId58"/>
    <p:sldId id="885" r:id="rId59"/>
    <p:sldId id="886" r:id="rId60"/>
    <p:sldId id="887" r:id="rId61"/>
    <p:sldId id="888" r:id="rId62"/>
    <p:sldId id="1116" r:id="rId63"/>
    <p:sldId id="1117" r:id="rId64"/>
    <p:sldId id="1118" r:id="rId65"/>
    <p:sldId id="1119" r:id="rId66"/>
    <p:sldId id="1120" r:id="rId67"/>
    <p:sldId id="962" r:id="rId68"/>
    <p:sldId id="963" r:id="rId69"/>
    <p:sldId id="894" r:id="rId70"/>
    <p:sldId id="1127" r:id="rId71"/>
    <p:sldId id="905" r:id="rId72"/>
    <p:sldId id="1128" r:id="rId73"/>
    <p:sldId id="911" r:id="rId74"/>
    <p:sldId id="983" r:id="rId75"/>
    <p:sldId id="912" r:id="rId76"/>
    <p:sldId id="913" r:id="rId77"/>
    <p:sldId id="914" r:id="rId78"/>
    <p:sldId id="915" r:id="rId79"/>
    <p:sldId id="1138" r:id="rId80"/>
    <p:sldId id="918" r:id="rId81"/>
    <p:sldId id="969" r:id="rId82"/>
    <p:sldId id="967" r:id="rId83"/>
    <p:sldId id="1129" r:id="rId84"/>
    <p:sldId id="968" r:id="rId85"/>
    <p:sldId id="1130" r:id="rId86"/>
    <p:sldId id="1140" r:id="rId87"/>
    <p:sldId id="1141" r:id="rId88"/>
    <p:sldId id="1142" r:id="rId89"/>
    <p:sldId id="1143" r:id="rId90"/>
    <p:sldId id="1144" r:id="rId91"/>
    <p:sldId id="1145" r:id="rId92"/>
    <p:sldId id="1146" r:id="rId93"/>
    <p:sldId id="1147" r:id="rId94"/>
    <p:sldId id="1148" r:id="rId95"/>
    <p:sldId id="1151" r:id="rId96"/>
    <p:sldId id="1150" r:id="rId97"/>
    <p:sldId id="1149" r:id="rId98"/>
    <p:sldId id="927" r:id="rId99"/>
    <p:sldId id="936" r:id="rId100"/>
    <p:sldId id="937" r:id="rId101"/>
    <p:sldId id="938" r:id="rId102"/>
    <p:sldId id="939" r:id="rId103"/>
    <p:sldId id="1139" r:id="rId104"/>
    <p:sldId id="996" r:id="rId105"/>
    <p:sldId id="997" r:id="rId106"/>
    <p:sldId id="999" r:id="rId107"/>
    <p:sldId id="1000" r:id="rId108"/>
    <p:sldId id="1001" r:id="rId109"/>
    <p:sldId id="1002" r:id="rId110"/>
    <p:sldId id="1111" r:id="rId111"/>
    <p:sldId id="1003" r:id="rId112"/>
    <p:sldId id="1004" r:id="rId113"/>
    <p:sldId id="1006" r:id="rId114"/>
    <p:sldId id="1005" r:id="rId115"/>
    <p:sldId id="1152" r:id="rId116"/>
    <p:sldId id="1007" r:id="rId117"/>
    <p:sldId id="1008" r:id="rId118"/>
    <p:sldId id="1009" r:id="rId119"/>
    <p:sldId id="1010" r:id="rId120"/>
    <p:sldId id="1011" r:id="rId121"/>
    <p:sldId id="1012" r:id="rId122"/>
    <p:sldId id="1154" r:id="rId123"/>
    <p:sldId id="1013" r:id="rId124"/>
    <p:sldId id="1014" r:id="rId125"/>
    <p:sldId id="1153" r:id="rId126"/>
    <p:sldId id="1015" r:id="rId127"/>
    <p:sldId id="1155" r:id="rId128"/>
    <p:sldId id="1016" r:id="rId129"/>
    <p:sldId id="1017" r:id="rId130"/>
    <p:sldId id="1018" r:id="rId131"/>
    <p:sldId id="1112" r:id="rId132"/>
    <p:sldId id="998" r:id="rId133"/>
    <p:sldId id="553" r:id="rId134"/>
    <p:sldId id="797" r:id="rId135"/>
    <p:sldId id="648" r:id="rId136"/>
    <p:sldId id="799" r:id="rId137"/>
    <p:sldId id="800" r:id="rId138"/>
    <p:sldId id="801" r:id="rId139"/>
    <p:sldId id="649" r:id="rId140"/>
    <p:sldId id="1132" r:id="rId141"/>
    <p:sldId id="1133" r:id="rId142"/>
    <p:sldId id="818" r:id="rId143"/>
    <p:sldId id="819" r:id="rId144"/>
    <p:sldId id="820" r:id="rId145"/>
    <p:sldId id="641" r:id="rId146"/>
    <p:sldId id="955" r:id="rId147"/>
    <p:sldId id="1135" r:id="rId148"/>
    <p:sldId id="367" r:id="rId149"/>
    <p:sldId id="519" r:id="rId1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640">
          <p15:clr>
            <a:srgbClr val="A4A3A4"/>
          </p15:clr>
        </p15:guide>
        <p15:guide id="2" pos="34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50006"/>
    <a:srgbClr val="1E0006"/>
    <a:srgbClr val="220007"/>
    <a:srgbClr val="180005"/>
    <a:srgbClr val="42000D"/>
    <a:srgbClr val="E5FFFF"/>
    <a:srgbClr val="CCFFCC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BB0FF-2C20-4493-A845-1C377DADBCB6}" v="463" dt="2020-03-04T14:40:50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34067" autoAdjust="0"/>
    <p:restoredTop sz="53216" autoAdjust="0"/>
  </p:normalViewPr>
  <p:slideViewPr>
    <p:cSldViewPr snapToGrid="0" showGuides="1">
      <p:cViewPr varScale="1">
        <p:scale>
          <a:sx n="42" d="100"/>
          <a:sy n="42" d="100"/>
        </p:scale>
        <p:origin x="187" y="53"/>
      </p:cViewPr>
      <p:guideLst>
        <p:guide orient="horz" pos="2640"/>
        <p:guide pos="3470"/>
      </p:guideLst>
    </p:cSldViewPr>
  </p:slideViewPr>
  <p:outlineViewPr>
    <p:cViewPr>
      <p:scale>
        <a:sx n="33" d="100"/>
        <a:sy n="33" d="100"/>
      </p:scale>
      <p:origin x="0" y="-64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613"/>
    </p:cViewPr>
  </p:sorterViewPr>
  <p:notesViewPr>
    <p:cSldViewPr snapToGrid="0" showGuides="1">
      <p:cViewPr varScale="1">
        <p:scale>
          <a:sx n="62" d="100"/>
          <a:sy n="62" d="100"/>
        </p:scale>
        <p:origin x="850" y="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38" Type="http://schemas.openxmlformats.org/officeDocument/2006/relationships/slide" Target="slides/slide131.xml"/><Relationship Id="rId154" Type="http://schemas.openxmlformats.org/officeDocument/2006/relationships/viewProps" Target="viewProps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144" Type="http://schemas.openxmlformats.org/officeDocument/2006/relationships/slide" Target="slides/slide137.xml"/><Relationship Id="rId149" Type="http://schemas.openxmlformats.org/officeDocument/2006/relationships/slide" Target="slides/slide14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34" Type="http://schemas.openxmlformats.org/officeDocument/2006/relationships/slide" Target="slides/slide127.xml"/><Relationship Id="rId139" Type="http://schemas.openxmlformats.org/officeDocument/2006/relationships/slide" Target="slides/slide13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50" Type="http://schemas.openxmlformats.org/officeDocument/2006/relationships/slide" Target="slides/slide143.xml"/><Relationship Id="rId155" Type="http://schemas.openxmlformats.org/officeDocument/2006/relationships/theme" Target="theme/theme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24" Type="http://schemas.openxmlformats.org/officeDocument/2006/relationships/slide" Target="slides/slide117.xml"/><Relationship Id="rId129" Type="http://schemas.openxmlformats.org/officeDocument/2006/relationships/slide" Target="slides/slide12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40" Type="http://schemas.openxmlformats.org/officeDocument/2006/relationships/slide" Target="slides/slide133.xml"/><Relationship Id="rId145" Type="http://schemas.openxmlformats.org/officeDocument/2006/relationships/slide" Target="slides/slide138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30" Type="http://schemas.openxmlformats.org/officeDocument/2006/relationships/slide" Target="slides/slide123.xml"/><Relationship Id="rId135" Type="http://schemas.openxmlformats.org/officeDocument/2006/relationships/slide" Target="slides/slide128.xml"/><Relationship Id="rId143" Type="http://schemas.openxmlformats.org/officeDocument/2006/relationships/slide" Target="slides/slide136.xml"/><Relationship Id="rId148" Type="http://schemas.openxmlformats.org/officeDocument/2006/relationships/slide" Target="slides/slide141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141" Type="http://schemas.openxmlformats.org/officeDocument/2006/relationships/slide" Target="slides/slide134.xml"/><Relationship Id="rId146" Type="http://schemas.openxmlformats.org/officeDocument/2006/relationships/slide" Target="slides/slide13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slide" Target="slides/slide129.xml"/><Relationship Id="rId157" Type="http://schemas.microsoft.com/office/2016/11/relationships/changesInfo" Target="changesInfos/changesInfo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Relationship Id="rId147" Type="http://schemas.openxmlformats.org/officeDocument/2006/relationships/slide" Target="slides/slide14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142" Type="http://schemas.openxmlformats.org/officeDocument/2006/relationships/slide" Target="slides/slide13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116" Type="http://schemas.openxmlformats.org/officeDocument/2006/relationships/slide" Target="slides/slide109.xml"/><Relationship Id="rId137" Type="http://schemas.openxmlformats.org/officeDocument/2006/relationships/slide" Target="slides/slide130.xml"/><Relationship Id="rId15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Fike" userId="5c45a6d57a602c52" providerId="LiveId" clId="{811AF00D-B2EB-4D79-A39D-218CFF0CDB59}"/>
    <pc:docChg chg="undo custSel modSld">
      <pc:chgData name="Robert Fike" userId="5c45a6d57a602c52" providerId="LiveId" clId="{811AF00D-B2EB-4D79-A39D-218CFF0CDB59}" dt="2020-03-03T02:02:13.158" v="489" actId="207"/>
      <pc:docMkLst>
        <pc:docMk/>
      </pc:docMkLst>
      <pc:sldChg chg="modNotes">
        <pc:chgData name="Robert Fike" userId="5c45a6d57a602c52" providerId="LiveId" clId="{811AF00D-B2EB-4D79-A39D-218CFF0CDB59}" dt="2020-03-02T18:54:29.424" v="15"/>
        <pc:sldMkLst>
          <pc:docMk/>
          <pc:sldMk cId="0" sldId="326"/>
        </pc:sldMkLst>
      </pc:sldChg>
      <pc:sldChg chg="modNotes">
        <pc:chgData name="Robert Fike" userId="5c45a6d57a602c52" providerId="LiveId" clId="{811AF00D-B2EB-4D79-A39D-218CFF0CDB59}" dt="2020-03-02T18:54:10.633" v="14"/>
        <pc:sldMkLst>
          <pc:docMk/>
          <pc:sldMk cId="0" sldId="380"/>
        </pc:sldMkLst>
      </pc:sldChg>
      <pc:sldChg chg="modNotes">
        <pc:chgData name="Robert Fike" userId="5c45a6d57a602c52" providerId="LiveId" clId="{811AF00D-B2EB-4D79-A39D-218CFF0CDB59}" dt="2020-03-02T18:52:55.480" v="12" actId="20577"/>
        <pc:sldMkLst>
          <pc:docMk/>
          <pc:sldMk cId="291597387" sldId="514"/>
        </pc:sldMkLst>
      </pc:sldChg>
      <pc:sldChg chg="modNotesTx">
        <pc:chgData name="Robert Fike" userId="5c45a6d57a602c52" providerId="LiveId" clId="{811AF00D-B2EB-4D79-A39D-218CFF0CDB59}" dt="2020-03-02T19:45:35.731" v="33" actId="20577"/>
        <pc:sldMkLst>
          <pc:docMk/>
          <pc:sldMk cId="1278905267" sldId="581"/>
        </pc:sldMkLst>
      </pc:sldChg>
      <pc:sldChg chg="modSp modNotesTx">
        <pc:chgData name="Robert Fike" userId="5c45a6d57a602c52" providerId="LiveId" clId="{811AF00D-B2EB-4D79-A39D-218CFF0CDB59}" dt="2020-03-02T21:58:26.819" v="36" actId="122"/>
        <pc:sldMkLst>
          <pc:docMk/>
          <pc:sldMk cId="1436151866" sldId="821"/>
        </pc:sldMkLst>
        <pc:spChg chg="mod">
          <ac:chgData name="Robert Fike" userId="5c45a6d57a602c52" providerId="LiveId" clId="{811AF00D-B2EB-4D79-A39D-218CFF0CDB59}" dt="2020-03-02T21:57:42.107" v="35" actId="403"/>
          <ac:spMkLst>
            <pc:docMk/>
            <pc:sldMk cId="1436151866" sldId="821"/>
            <ac:spMk id="16386" creationId="{00000000-0000-0000-0000-000000000000}"/>
          </ac:spMkLst>
        </pc:spChg>
      </pc:sldChg>
      <pc:sldChg chg="modNotesTx">
        <pc:chgData name="Robert Fike" userId="5c45a6d57a602c52" providerId="LiveId" clId="{811AF00D-B2EB-4D79-A39D-218CFF0CDB59}" dt="2020-03-02T22:01:50.409" v="40" actId="15"/>
        <pc:sldMkLst>
          <pc:docMk/>
          <pc:sldMk cId="749635389" sldId="825"/>
        </pc:sldMkLst>
      </pc:sldChg>
      <pc:sldChg chg="modNotesTx">
        <pc:chgData name="Robert Fike" userId="5c45a6d57a602c52" providerId="LiveId" clId="{811AF00D-B2EB-4D79-A39D-218CFF0CDB59}" dt="2020-03-02T22:10:04.939" v="60" actId="6549"/>
        <pc:sldMkLst>
          <pc:docMk/>
          <pc:sldMk cId="1742867516" sldId="826"/>
        </pc:sldMkLst>
      </pc:sldChg>
      <pc:sldChg chg="modNotesTx">
        <pc:chgData name="Robert Fike" userId="5c45a6d57a602c52" providerId="LiveId" clId="{811AF00D-B2EB-4D79-A39D-218CFF0CDB59}" dt="2020-03-02T22:17:30.133" v="73" actId="20577"/>
        <pc:sldMkLst>
          <pc:docMk/>
          <pc:sldMk cId="3229667005" sldId="827"/>
        </pc:sldMkLst>
      </pc:sldChg>
      <pc:sldChg chg="modNotesTx">
        <pc:chgData name="Robert Fike" userId="5c45a6d57a602c52" providerId="LiveId" clId="{811AF00D-B2EB-4D79-A39D-218CFF0CDB59}" dt="2020-03-02T22:24:39.641" v="85" actId="6549"/>
        <pc:sldMkLst>
          <pc:docMk/>
          <pc:sldMk cId="3405218566" sldId="830"/>
        </pc:sldMkLst>
      </pc:sldChg>
      <pc:sldChg chg="modNotes modNotesTx">
        <pc:chgData name="Robert Fike" userId="5c45a6d57a602c52" providerId="LiveId" clId="{811AF00D-B2EB-4D79-A39D-218CFF0CDB59}" dt="2020-03-02T22:48:08.485" v="141" actId="948"/>
        <pc:sldMkLst>
          <pc:docMk/>
          <pc:sldMk cId="403893658" sldId="831"/>
        </pc:sldMkLst>
      </pc:sldChg>
      <pc:sldChg chg="modNotes">
        <pc:chgData name="Robert Fike" userId="5c45a6d57a602c52" providerId="LiveId" clId="{811AF00D-B2EB-4D79-A39D-218CFF0CDB59}" dt="2020-03-02T22:55:26.753" v="150" actId="948"/>
        <pc:sldMkLst>
          <pc:docMk/>
          <pc:sldMk cId="3542486744" sldId="835"/>
        </pc:sldMkLst>
      </pc:sldChg>
      <pc:sldChg chg="modNotes">
        <pc:chgData name="Robert Fike" userId="5c45a6d57a602c52" providerId="LiveId" clId="{811AF00D-B2EB-4D79-A39D-218CFF0CDB59}" dt="2020-03-02T23:56:05.172" v="156" actId="20577"/>
        <pc:sldMkLst>
          <pc:docMk/>
          <pc:sldMk cId="1585919732" sldId="838"/>
        </pc:sldMkLst>
      </pc:sldChg>
      <pc:sldChg chg="modNotes">
        <pc:chgData name="Robert Fike" userId="5c45a6d57a602c52" providerId="LiveId" clId="{811AF00D-B2EB-4D79-A39D-218CFF0CDB59}" dt="2020-03-02T23:57:39.399" v="161" actId="15"/>
        <pc:sldMkLst>
          <pc:docMk/>
          <pc:sldMk cId="4233077981" sldId="841"/>
        </pc:sldMkLst>
      </pc:sldChg>
      <pc:sldChg chg="modNotes">
        <pc:chgData name="Robert Fike" userId="5c45a6d57a602c52" providerId="LiveId" clId="{811AF00D-B2EB-4D79-A39D-218CFF0CDB59}" dt="2020-03-02T23:59:12.309" v="163" actId="207"/>
        <pc:sldMkLst>
          <pc:docMk/>
          <pc:sldMk cId="3704632664" sldId="842"/>
        </pc:sldMkLst>
      </pc:sldChg>
      <pc:sldChg chg="modNotes">
        <pc:chgData name="Robert Fike" userId="5c45a6d57a602c52" providerId="LiveId" clId="{811AF00D-B2EB-4D79-A39D-218CFF0CDB59}" dt="2020-03-03T00:00:05.423" v="165" actId="207"/>
        <pc:sldMkLst>
          <pc:docMk/>
          <pc:sldMk cId="2672549667" sldId="843"/>
        </pc:sldMkLst>
      </pc:sldChg>
      <pc:sldChg chg="modNotes">
        <pc:chgData name="Robert Fike" userId="5c45a6d57a602c52" providerId="LiveId" clId="{811AF00D-B2EB-4D79-A39D-218CFF0CDB59}" dt="2020-03-03T00:00:56.214" v="167" actId="207"/>
        <pc:sldMkLst>
          <pc:docMk/>
          <pc:sldMk cId="2518592960" sldId="844"/>
        </pc:sldMkLst>
      </pc:sldChg>
      <pc:sldChg chg="modNotes">
        <pc:chgData name="Robert Fike" userId="5c45a6d57a602c52" providerId="LiveId" clId="{811AF00D-B2EB-4D79-A39D-218CFF0CDB59}" dt="2020-03-03T00:03:12.765" v="174" actId="20577"/>
        <pc:sldMkLst>
          <pc:docMk/>
          <pc:sldMk cId="2040494398" sldId="846"/>
        </pc:sldMkLst>
      </pc:sldChg>
      <pc:sldChg chg="modNotes">
        <pc:chgData name="Robert Fike" userId="5c45a6d57a602c52" providerId="LiveId" clId="{811AF00D-B2EB-4D79-A39D-218CFF0CDB59}" dt="2020-03-03T00:04:24.468" v="179" actId="20577"/>
        <pc:sldMkLst>
          <pc:docMk/>
          <pc:sldMk cId="2161180421" sldId="847"/>
        </pc:sldMkLst>
      </pc:sldChg>
      <pc:sldChg chg="modNotes">
        <pc:chgData name="Robert Fike" userId="5c45a6d57a602c52" providerId="LiveId" clId="{811AF00D-B2EB-4D79-A39D-218CFF0CDB59}" dt="2020-03-03T00:39:25.103" v="315" actId="20577"/>
        <pc:sldMkLst>
          <pc:docMk/>
          <pc:sldMk cId="987387019" sldId="859"/>
        </pc:sldMkLst>
      </pc:sldChg>
      <pc:sldChg chg="modSp modNotesTx">
        <pc:chgData name="Robert Fike" userId="5c45a6d57a602c52" providerId="LiveId" clId="{811AF00D-B2EB-4D79-A39D-218CFF0CDB59}" dt="2020-03-03T00:12:14.044" v="214" actId="313"/>
        <pc:sldMkLst>
          <pc:docMk/>
          <pc:sldMk cId="3238831152" sldId="860"/>
        </pc:sldMkLst>
        <pc:spChg chg="mod">
          <ac:chgData name="Robert Fike" userId="5c45a6d57a602c52" providerId="LiveId" clId="{811AF00D-B2EB-4D79-A39D-218CFF0CDB59}" dt="2020-03-03T00:12:09.691" v="213" actId="313"/>
          <ac:spMkLst>
            <pc:docMk/>
            <pc:sldMk cId="3238831152" sldId="860"/>
            <ac:spMk id="3" creationId="{00000000-0000-0000-0000-000000000000}"/>
          </ac:spMkLst>
        </pc:spChg>
      </pc:sldChg>
      <pc:sldChg chg="modNotesTx">
        <pc:chgData name="Robert Fike" userId="5c45a6d57a602c52" providerId="LiveId" clId="{811AF00D-B2EB-4D79-A39D-218CFF0CDB59}" dt="2020-03-03T00:13:47.732" v="217" actId="15"/>
        <pc:sldMkLst>
          <pc:docMk/>
          <pc:sldMk cId="1403394321" sldId="863"/>
        </pc:sldMkLst>
      </pc:sldChg>
      <pc:sldChg chg="modNotesTx">
        <pc:chgData name="Robert Fike" userId="5c45a6d57a602c52" providerId="LiveId" clId="{811AF00D-B2EB-4D79-A39D-218CFF0CDB59}" dt="2020-03-03T00:17:38.469" v="250" actId="20577"/>
        <pc:sldMkLst>
          <pc:docMk/>
          <pc:sldMk cId="3909916164" sldId="864"/>
        </pc:sldMkLst>
      </pc:sldChg>
      <pc:sldChg chg="modNotesTx">
        <pc:chgData name="Robert Fike" userId="5c45a6d57a602c52" providerId="LiveId" clId="{811AF00D-B2EB-4D79-A39D-218CFF0CDB59}" dt="2020-03-03T00:18:32.291" v="255" actId="6549"/>
        <pc:sldMkLst>
          <pc:docMk/>
          <pc:sldMk cId="3594340955" sldId="865"/>
        </pc:sldMkLst>
      </pc:sldChg>
      <pc:sldChg chg="modNotesTx">
        <pc:chgData name="Robert Fike" userId="5c45a6d57a602c52" providerId="LiveId" clId="{811AF00D-B2EB-4D79-A39D-218CFF0CDB59}" dt="2020-03-03T00:21:27.054" v="263" actId="6549"/>
        <pc:sldMkLst>
          <pc:docMk/>
          <pc:sldMk cId="1203937837" sldId="866"/>
        </pc:sldMkLst>
      </pc:sldChg>
      <pc:sldChg chg="modNotesTx">
        <pc:chgData name="Robert Fike" userId="5c45a6d57a602c52" providerId="LiveId" clId="{811AF00D-B2EB-4D79-A39D-218CFF0CDB59}" dt="2020-03-03T00:22:49.853" v="267" actId="11"/>
        <pc:sldMkLst>
          <pc:docMk/>
          <pc:sldMk cId="1517747213" sldId="867"/>
        </pc:sldMkLst>
      </pc:sldChg>
      <pc:sldChg chg="modNotesTx">
        <pc:chgData name="Robert Fike" userId="5c45a6d57a602c52" providerId="LiveId" clId="{811AF00D-B2EB-4D79-A39D-218CFF0CDB59}" dt="2020-03-03T00:23:55.029" v="274" actId="15"/>
        <pc:sldMkLst>
          <pc:docMk/>
          <pc:sldMk cId="4033841323" sldId="868"/>
        </pc:sldMkLst>
      </pc:sldChg>
      <pc:sldChg chg="modNotesTx">
        <pc:chgData name="Robert Fike" userId="5c45a6d57a602c52" providerId="LiveId" clId="{811AF00D-B2EB-4D79-A39D-218CFF0CDB59}" dt="2020-03-03T00:26:35.926" v="278" actId="15"/>
        <pc:sldMkLst>
          <pc:docMk/>
          <pc:sldMk cId="3527238694" sldId="869"/>
        </pc:sldMkLst>
      </pc:sldChg>
      <pc:sldChg chg="modNotesTx">
        <pc:chgData name="Robert Fike" userId="5c45a6d57a602c52" providerId="LiveId" clId="{811AF00D-B2EB-4D79-A39D-218CFF0CDB59}" dt="2020-03-03T00:28:53.865" v="285" actId="6549"/>
        <pc:sldMkLst>
          <pc:docMk/>
          <pc:sldMk cId="3722915534" sldId="870"/>
        </pc:sldMkLst>
      </pc:sldChg>
      <pc:sldChg chg="modNotesTx">
        <pc:chgData name="Robert Fike" userId="5c45a6d57a602c52" providerId="LiveId" clId="{811AF00D-B2EB-4D79-A39D-218CFF0CDB59}" dt="2020-03-03T00:32:22.521" v="294" actId="6549"/>
        <pc:sldMkLst>
          <pc:docMk/>
          <pc:sldMk cId="1047359665" sldId="871"/>
        </pc:sldMkLst>
      </pc:sldChg>
      <pc:sldChg chg="modNotesTx">
        <pc:chgData name="Robert Fike" userId="5c45a6d57a602c52" providerId="LiveId" clId="{811AF00D-B2EB-4D79-A39D-218CFF0CDB59}" dt="2020-03-03T00:33:23.552" v="300" actId="6549"/>
        <pc:sldMkLst>
          <pc:docMk/>
          <pc:sldMk cId="1955165059" sldId="872"/>
        </pc:sldMkLst>
      </pc:sldChg>
      <pc:sldChg chg="modNotesTx">
        <pc:chgData name="Robert Fike" userId="5c45a6d57a602c52" providerId="LiveId" clId="{811AF00D-B2EB-4D79-A39D-218CFF0CDB59}" dt="2020-03-03T00:34:40.996" v="301" actId="15"/>
        <pc:sldMkLst>
          <pc:docMk/>
          <pc:sldMk cId="2293578121" sldId="876"/>
        </pc:sldMkLst>
      </pc:sldChg>
      <pc:sldChg chg="modNotes">
        <pc:chgData name="Robert Fike" userId="5c45a6d57a602c52" providerId="LiveId" clId="{811AF00D-B2EB-4D79-A39D-218CFF0CDB59}" dt="2020-03-03T01:13:29.674" v="342" actId="6549"/>
        <pc:sldMkLst>
          <pc:docMk/>
          <pc:sldMk cId="606197713" sldId="878"/>
        </pc:sldMkLst>
      </pc:sldChg>
      <pc:sldChg chg="modNotes">
        <pc:chgData name="Robert Fike" userId="5c45a6d57a602c52" providerId="LiveId" clId="{811AF00D-B2EB-4D79-A39D-218CFF0CDB59}" dt="2020-03-03T01:15:36.674" v="348" actId="12"/>
        <pc:sldMkLst>
          <pc:docMk/>
          <pc:sldMk cId="1535974718" sldId="882"/>
        </pc:sldMkLst>
      </pc:sldChg>
      <pc:sldChg chg="modNotesTx">
        <pc:chgData name="Robert Fike" userId="5c45a6d57a602c52" providerId="LiveId" clId="{811AF00D-B2EB-4D79-A39D-218CFF0CDB59}" dt="2020-03-03T01:20:22.514" v="356" actId="207"/>
        <pc:sldMkLst>
          <pc:docMk/>
          <pc:sldMk cId="1910802850" sldId="883"/>
        </pc:sldMkLst>
      </pc:sldChg>
      <pc:sldChg chg="modNotesTx">
        <pc:chgData name="Robert Fike" userId="5c45a6d57a602c52" providerId="LiveId" clId="{811AF00D-B2EB-4D79-A39D-218CFF0CDB59}" dt="2020-03-03T01:20:55.475" v="357" actId="207"/>
        <pc:sldMkLst>
          <pc:docMk/>
          <pc:sldMk cId="1770958192" sldId="884"/>
        </pc:sldMkLst>
      </pc:sldChg>
      <pc:sldChg chg="modNotesTx">
        <pc:chgData name="Robert Fike" userId="5c45a6d57a602c52" providerId="LiveId" clId="{811AF00D-B2EB-4D79-A39D-218CFF0CDB59}" dt="2020-03-03T01:21:23.188" v="358" actId="207"/>
        <pc:sldMkLst>
          <pc:docMk/>
          <pc:sldMk cId="3488611971" sldId="885"/>
        </pc:sldMkLst>
      </pc:sldChg>
      <pc:sldChg chg="modNotesTx">
        <pc:chgData name="Robert Fike" userId="5c45a6d57a602c52" providerId="LiveId" clId="{811AF00D-B2EB-4D79-A39D-218CFF0CDB59}" dt="2020-03-03T01:21:48.316" v="359" actId="207"/>
        <pc:sldMkLst>
          <pc:docMk/>
          <pc:sldMk cId="45166599" sldId="886"/>
        </pc:sldMkLst>
      </pc:sldChg>
      <pc:sldChg chg="modSp modNotesTx">
        <pc:chgData name="Robert Fike" userId="5c45a6d57a602c52" providerId="LiveId" clId="{811AF00D-B2EB-4D79-A39D-218CFF0CDB59}" dt="2020-03-03T01:23:55.955" v="366" actId="207"/>
        <pc:sldMkLst>
          <pc:docMk/>
          <pc:sldMk cId="2268793656" sldId="887"/>
        </pc:sldMkLst>
        <pc:spChg chg="mod">
          <ac:chgData name="Robert Fike" userId="5c45a6d57a602c52" providerId="LiveId" clId="{811AF00D-B2EB-4D79-A39D-218CFF0CDB59}" dt="2020-03-03T01:22:47.682" v="362" actId="12"/>
          <ac:spMkLst>
            <pc:docMk/>
            <pc:sldMk cId="2268793656" sldId="887"/>
            <ac:spMk id="7" creationId="{00000000-0000-0000-0000-000000000000}"/>
          </ac:spMkLst>
        </pc:spChg>
      </pc:sldChg>
      <pc:sldChg chg="modNotesTx">
        <pc:chgData name="Robert Fike" userId="5c45a6d57a602c52" providerId="LiveId" clId="{811AF00D-B2EB-4D79-A39D-218CFF0CDB59}" dt="2020-03-03T01:23:50.228" v="365" actId="207"/>
        <pc:sldMkLst>
          <pc:docMk/>
          <pc:sldMk cId="2006886987" sldId="888"/>
        </pc:sldMkLst>
      </pc:sldChg>
      <pc:sldChg chg="modNotesTx">
        <pc:chgData name="Robert Fike" userId="5c45a6d57a602c52" providerId="LiveId" clId="{811AF00D-B2EB-4D79-A39D-218CFF0CDB59}" dt="2020-03-03T01:34:15.148" v="396" actId="207"/>
        <pc:sldMkLst>
          <pc:docMk/>
          <pc:sldMk cId="1502620329" sldId="894"/>
        </pc:sldMkLst>
      </pc:sldChg>
      <pc:sldChg chg="modNotesTx">
        <pc:chgData name="Robert Fike" userId="5c45a6d57a602c52" providerId="LiveId" clId="{811AF00D-B2EB-4D79-A39D-218CFF0CDB59}" dt="2020-03-03T01:37:43.709" v="413" actId="207"/>
        <pc:sldMkLst>
          <pc:docMk/>
          <pc:sldMk cId="44905615" sldId="905"/>
        </pc:sldMkLst>
      </pc:sldChg>
      <pc:sldChg chg="modSp modNotesTx">
        <pc:chgData name="Robert Fike" userId="5c45a6d57a602c52" providerId="LiveId" clId="{811AF00D-B2EB-4D79-A39D-218CFF0CDB59}" dt="2020-03-03T01:47:14.190" v="453" actId="20577"/>
        <pc:sldMkLst>
          <pc:docMk/>
          <pc:sldMk cId="3559855556" sldId="911"/>
        </pc:sldMkLst>
        <pc:spChg chg="mod">
          <ac:chgData name="Robert Fike" userId="5c45a6d57a602c52" providerId="LiveId" clId="{811AF00D-B2EB-4D79-A39D-218CFF0CDB59}" dt="2020-03-03T01:45:47.884" v="448" actId="20577"/>
          <ac:spMkLst>
            <pc:docMk/>
            <pc:sldMk cId="3559855556" sldId="911"/>
            <ac:spMk id="3" creationId="{00000000-0000-0000-0000-000000000000}"/>
          </ac:spMkLst>
        </pc:spChg>
      </pc:sldChg>
      <pc:sldChg chg="modNotesTx">
        <pc:chgData name="Robert Fike" userId="5c45a6d57a602c52" providerId="LiveId" clId="{811AF00D-B2EB-4D79-A39D-218CFF0CDB59}" dt="2020-03-03T01:49:40.071" v="468" actId="207"/>
        <pc:sldMkLst>
          <pc:docMk/>
          <pc:sldMk cId="3720152325" sldId="912"/>
        </pc:sldMkLst>
      </pc:sldChg>
      <pc:sldChg chg="modNotesTx">
        <pc:chgData name="Robert Fike" userId="5c45a6d57a602c52" providerId="LiveId" clId="{811AF00D-B2EB-4D79-A39D-218CFF0CDB59}" dt="2020-03-03T01:50:38.157" v="474" actId="207"/>
        <pc:sldMkLst>
          <pc:docMk/>
          <pc:sldMk cId="1201195120" sldId="913"/>
        </pc:sldMkLst>
      </pc:sldChg>
      <pc:sldChg chg="modNotes modNotesTx">
        <pc:chgData name="Robert Fike" userId="5c45a6d57a602c52" providerId="LiveId" clId="{811AF00D-B2EB-4D79-A39D-218CFF0CDB59}" dt="2020-03-03T01:59:12.840" v="479" actId="179"/>
        <pc:sldMkLst>
          <pc:docMk/>
          <pc:sldMk cId="2947437564" sldId="914"/>
        </pc:sldMkLst>
      </pc:sldChg>
      <pc:sldChg chg="modNotesTx">
        <pc:chgData name="Robert Fike" userId="5c45a6d57a602c52" providerId="LiveId" clId="{811AF00D-B2EB-4D79-A39D-218CFF0CDB59}" dt="2020-03-03T02:01:52.015" v="487" actId="207"/>
        <pc:sldMkLst>
          <pc:docMk/>
          <pc:sldMk cId="3404258817" sldId="915"/>
        </pc:sldMkLst>
      </pc:sldChg>
      <pc:sldChg chg="modNotesTx">
        <pc:chgData name="Robert Fike" userId="5c45a6d57a602c52" providerId="LiveId" clId="{811AF00D-B2EB-4D79-A39D-218CFF0CDB59}" dt="2020-03-03T01:31:43.157" v="393" actId="207"/>
        <pc:sldMkLst>
          <pc:docMk/>
          <pc:sldMk cId="2028257096" sldId="962"/>
        </pc:sldMkLst>
      </pc:sldChg>
      <pc:sldChg chg="modNotesTx">
        <pc:chgData name="Robert Fike" userId="5c45a6d57a602c52" providerId="LiveId" clId="{811AF00D-B2EB-4D79-A39D-218CFF0CDB59}" dt="2020-03-03T01:33:22.875" v="394" actId="12"/>
        <pc:sldMkLst>
          <pc:docMk/>
          <pc:sldMk cId="1729349595" sldId="963"/>
        </pc:sldMkLst>
      </pc:sldChg>
      <pc:sldChg chg="modSp modNotesTx">
        <pc:chgData name="Robert Fike" userId="5c45a6d57a602c52" providerId="LiveId" clId="{811AF00D-B2EB-4D79-A39D-218CFF0CDB59}" dt="2020-03-03T01:48:31.014" v="462" actId="207"/>
        <pc:sldMkLst>
          <pc:docMk/>
          <pc:sldMk cId="1938720840" sldId="983"/>
        </pc:sldMkLst>
        <pc:spChg chg="mod">
          <ac:chgData name="Robert Fike" userId="5c45a6d57a602c52" providerId="LiveId" clId="{811AF00D-B2EB-4D79-A39D-218CFF0CDB59}" dt="2020-03-03T01:45:22.213" v="439" actId="20577"/>
          <ac:spMkLst>
            <pc:docMk/>
            <pc:sldMk cId="1938720840" sldId="983"/>
            <ac:spMk id="3" creationId="{00000000-0000-0000-0000-000000000000}"/>
          </ac:spMkLst>
        </pc:spChg>
      </pc:sldChg>
      <pc:sldChg chg="modSp modNotesTx">
        <pc:chgData name="Robert Fike" userId="5c45a6d57a602c52" providerId="LiveId" clId="{811AF00D-B2EB-4D79-A39D-218CFF0CDB59}" dt="2020-03-02T18:44:38.319" v="7" actId="15"/>
        <pc:sldMkLst>
          <pc:docMk/>
          <pc:sldMk cId="3439245588" sldId="1025"/>
        </pc:sldMkLst>
        <pc:spChg chg="mod">
          <ac:chgData name="Robert Fike" userId="5c45a6d57a602c52" providerId="LiveId" clId="{811AF00D-B2EB-4D79-A39D-218CFF0CDB59}" dt="2020-03-02T18:40:12.968" v="5" actId="20577"/>
          <ac:spMkLst>
            <pc:docMk/>
            <pc:sldMk cId="3439245588" sldId="1025"/>
            <ac:spMk id="8" creationId="{00000000-0000-0000-0000-000000000000}"/>
          </ac:spMkLst>
        </pc:spChg>
      </pc:sldChg>
      <pc:sldChg chg="modNotesTx">
        <pc:chgData name="Robert Fike" userId="5c45a6d57a602c52" providerId="LiveId" clId="{811AF00D-B2EB-4D79-A39D-218CFF0CDB59}" dt="2020-03-02T18:50:23.179" v="9" actId="20577"/>
        <pc:sldMkLst>
          <pc:docMk/>
          <pc:sldMk cId="0" sldId="1026"/>
        </pc:sldMkLst>
      </pc:sldChg>
      <pc:sldChg chg="modNotes">
        <pc:chgData name="Robert Fike" userId="5c45a6d57a602c52" providerId="LiveId" clId="{811AF00D-B2EB-4D79-A39D-218CFF0CDB59}" dt="2020-03-02T18:53:47.330" v="13"/>
        <pc:sldMkLst>
          <pc:docMk/>
          <pc:sldMk cId="0" sldId="1027"/>
        </pc:sldMkLst>
      </pc:sldChg>
      <pc:sldChg chg="addSp delSp modNotesTx">
        <pc:chgData name="Robert Fike" userId="5c45a6d57a602c52" providerId="LiveId" clId="{811AF00D-B2EB-4D79-A39D-218CFF0CDB59}" dt="2020-03-02T19:35:38.983" v="20" actId="6549"/>
        <pc:sldMkLst>
          <pc:docMk/>
          <pc:sldMk cId="1535871740" sldId="1069"/>
        </pc:sldMkLst>
        <pc:grpChg chg="del">
          <ac:chgData name="Robert Fike" userId="5c45a6d57a602c52" providerId="LiveId" clId="{811AF00D-B2EB-4D79-A39D-218CFF0CDB59}" dt="2020-03-02T19:31:16.220" v="16" actId="478"/>
          <ac:grpSpMkLst>
            <pc:docMk/>
            <pc:sldMk cId="1535871740" sldId="1069"/>
            <ac:grpSpMk id="9" creationId="{00000000-0000-0000-0000-000000000000}"/>
          </ac:grpSpMkLst>
        </pc:grpChg>
        <pc:grpChg chg="add">
          <ac:chgData name="Robert Fike" userId="5c45a6d57a602c52" providerId="LiveId" clId="{811AF00D-B2EB-4D79-A39D-218CFF0CDB59}" dt="2020-03-02T19:31:46.535" v="17"/>
          <ac:grpSpMkLst>
            <pc:docMk/>
            <pc:sldMk cId="1535871740" sldId="1069"/>
            <ac:grpSpMk id="23" creationId="{4CB6ADCB-5026-4286-B6C0-2855A7EA4E53}"/>
          </ac:grpSpMkLst>
        </pc:grpChg>
      </pc:sldChg>
      <pc:sldChg chg="modNotes">
        <pc:chgData name="Robert Fike" userId="5c45a6d57a602c52" providerId="LiveId" clId="{811AF00D-B2EB-4D79-A39D-218CFF0CDB59}" dt="2020-03-03T00:01:46.686" v="169" actId="207"/>
        <pc:sldMkLst>
          <pc:docMk/>
          <pc:sldMk cId="2639167203" sldId="1083"/>
        </pc:sldMkLst>
      </pc:sldChg>
      <pc:sldChg chg="modNotes">
        <pc:chgData name="Robert Fike" userId="5c45a6d57a602c52" providerId="LiveId" clId="{811AF00D-B2EB-4D79-A39D-218CFF0CDB59}" dt="2020-03-03T00:06:56.922" v="186" actId="15"/>
        <pc:sldMkLst>
          <pc:docMk/>
          <pc:sldMk cId="2661097808" sldId="1084"/>
        </pc:sldMkLst>
      </pc:sldChg>
      <pc:sldChg chg="modNotes modNotesTx">
        <pc:chgData name="Robert Fike" userId="5c45a6d57a602c52" providerId="LiveId" clId="{811AF00D-B2EB-4D79-A39D-218CFF0CDB59}" dt="2020-03-03T00:37:28.967" v="310" actId="179"/>
        <pc:sldMkLst>
          <pc:docMk/>
          <pc:sldMk cId="4104503053" sldId="1114"/>
        </pc:sldMkLst>
      </pc:sldChg>
      <pc:sldChg chg="modNotes">
        <pc:chgData name="Robert Fike" userId="5c45a6d57a602c52" providerId="LiveId" clId="{811AF00D-B2EB-4D79-A39D-218CFF0CDB59}" dt="2020-03-03T01:17:53.192" v="354"/>
        <pc:sldMkLst>
          <pc:docMk/>
          <pc:sldMk cId="2431285839" sldId="1115"/>
        </pc:sldMkLst>
      </pc:sldChg>
      <pc:sldChg chg="modNotesTx">
        <pc:chgData name="Robert Fike" userId="5c45a6d57a602c52" providerId="LiveId" clId="{811AF00D-B2EB-4D79-A39D-218CFF0CDB59}" dt="2020-03-03T01:24:23.731" v="369" actId="207"/>
        <pc:sldMkLst>
          <pc:docMk/>
          <pc:sldMk cId="3549899689" sldId="1116"/>
        </pc:sldMkLst>
      </pc:sldChg>
      <pc:sldChg chg="modNotesTx">
        <pc:chgData name="Robert Fike" userId="5c45a6d57a602c52" providerId="LiveId" clId="{811AF00D-B2EB-4D79-A39D-218CFF0CDB59}" dt="2020-03-03T01:24:50.059" v="373" actId="207"/>
        <pc:sldMkLst>
          <pc:docMk/>
          <pc:sldMk cId="3700967359" sldId="1117"/>
        </pc:sldMkLst>
      </pc:sldChg>
      <pc:sldChg chg="modNotesTx">
        <pc:chgData name="Robert Fike" userId="5c45a6d57a602c52" providerId="LiveId" clId="{811AF00D-B2EB-4D79-A39D-218CFF0CDB59}" dt="2020-03-03T01:25:45.508" v="379" actId="207"/>
        <pc:sldMkLst>
          <pc:docMk/>
          <pc:sldMk cId="359741970" sldId="1118"/>
        </pc:sldMkLst>
      </pc:sldChg>
      <pc:sldChg chg="modNotesTx">
        <pc:chgData name="Robert Fike" userId="5c45a6d57a602c52" providerId="LiveId" clId="{811AF00D-B2EB-4D79-A39D-218CFF0CDB59}" dt="2020-03-03T01:26:03.877" v="380" actId="207"/>
        <pc:sldMkLst>
          <pc:docMk/>
          <pc:sldMk cId="641561090" sldId="1119"/>
        </pc:sldMkLst>
      </pc:sldChg>
      <pc:sldChg chg="modNotesTx">
        <pc:chgData name="Robert Fike" userId="5c45a6d57a602c52" providerId="LiveId" clId="{811AF00D-B2EB-4D79-A39D-218CFF0CDB59}" dt="2020-03-03T01:26:25.811" v="382" actId="207"/>
        <pc:sldMkLst>
          <pc:docMk/>
          <pc:sldMk cId="2778621398" sldId="1120"/>
        </pc:sldMkLst>
      </pc:sldChg>
      <pc:sldChg chg="modSp modNotesTx">
        <pc:chgData name="Robert Fike" userId="5c45a6d57a602c52" providerId="LiveId" clId="{811AF00D-B2EB-4D79-A39D-218CFF0CDB59}" dt="2020-03-03T01:36:13.054" v="411" actId="113"/>
        <pc:sldMkLst>
          <pc:docMk/>
          <pc:sldMk cId="2623205220" sldId="1127"/>
        </pc:sldMkLst>
        <pc:spChg chg="mod">
          <ac:chgData name="Robert Fike" userId="5c45a6d57a602c52" providerId="LiveId" clId="{811AF00D-B2EB-4D79-A39D-218CFF0CDB59}" dt="2020-03-03T01:35:52.084" v="406" actId="20577"/>
          <ac:spMkLst>
            <pc:docMk/>
            <pc:sldMk cId="2623205220" sldId="1127"/>
            <ac:spMk id="3" creationId="{00000000-0000-0000-0000-000000000000}"/>
          </ac:spMkLst>
        </pc:spChg>
      </pc:sldChg>
      <pc:sldChg chg="modSp modNotesTx">
        <pc:chgData name="Robert Fike" userId="5c45a6d57a602c52" providerId="LiveId" clId="{811AF00D-B2EB-4D79-A39D-218CFF0CDB59}" dt="2020-03-03T01:39:15.237" v="418" actId="207"/>
        <pc:sldMkLst>
          <pc:docMk/>
          <pc:sldMk cId="3347318884" sldId="1128"/>
        </pc:sldMkLst>
        <pc:spChg chg="mod">
          <ac:chgData name="Robert Fike" userId="5c45a6d57a602c52" providerId="LiveId" clId="{811AF00D-B2EB-4D79-A39D-218CFF0CDB59}" dt="2020-03-03T01:37:54.576" v="414" actId="115"/>
          <ac:spMkLst>
            <pc:docMk/>
            <pc:sldMk cId="3347318884" sldId="1128"/>
            <ac:spMk id="3" creationId="{00000000-0000-0000-0000-000000000000}"/>
          </ac:spMkLst>
        </pc:spChg>
      </pc:sldChg>
      <pc:sldChg chg="modNotesTx">
        <pc:chgData name="Robert Fike" userId="5c45a6d57a602c52" providerId="LiveId" clId="{811AF00D-B2EB-4D79-A39D-218CFF0CDB59}" dt="2020-03-02T19:49:26.949" v="34" actId="207"/>
        <pc:sldMkLst>
          <pc:docMk/>
          <pc:sldMk cId="4196603721" sldId="1137"/>
        </pc:sldMkLst>
      </pc:sldChg>
      <pc:sldChg chg="modNotesTx">
        <pc:chgData name="Robert Fike" userId="5c45a6d57a602c52" providerId="LiveId" clId="{811AF00D-B2EB-4D79-A39D-218CFF0CDB59}" dt="2020-03-03T02:02:13.158" v="489" actId="207"/>
        <pc:sldMkLst>
          <pc:docMk/>
          <pc:sldMk cId="2006867477" sldId="1138"/>
        </pc:sldMkLst>
      </pc:sldChg>
    </pc:docChg>
  </pc:docChgLst>
  <pc:docChgLst>
    <pc:chgData name="Robert Fike" userId="5c45a6d57a602c52" providerId="LiveId" clId="{29ABB0FF-2C20-4493-A845-1C377DADBCB6}"/>
    <pc:docChg chg="undo redo custSel modSld">
      <pc:chgData name="Robert Fike" userId="5c45a6d57a602c52" providerId="LiveId" clId="{29ABB0FF-2C20-4493-A845-1C377DADBCB6}" dt="2020-03-04T14:40:55.983" v="828" actId="120"/>
      <pc:docMkLst>
        <pc:docMk/>
      </pc:docMkLst>
      <pc:sldChg chg="modNotesTx">
        <pc:chgData name="Robert Fike" userId="5c45a6d57a602c52" providerId="LiveId" clId="{29ABB0FF-2C20-4493-A845-1C377DADBCB6}" dt="2020-03-03T22:31:30.409" v="587" actId="20577"/>
        <pc:sldMkLst>
          <pc:docMk/>
          <pc:sldMk cId="0" sldId="367"/>
        </pc:sldMkLst>
      </pc:sldChg>
      <pc:sldChg chg="modNotes modNotesTx">
        <pc:chgData name="Robert Fike" userId="5c45a6d57a602c52" providerId="LiveId" clId="{29ABB0FF-2C20-4493-A845-1C377DADBCB6}" dt="2020-03-04T04:59:55.237" v="747" actId="948"/>
        <pc:sldMkLst>
          <pc:docMk/>
          <pc:sldMk cId="1012712333" sldId="519"/>
        </pc:sldMkLst>
      </pc:sldChg>
      <pc:sldChg chg="modNotesTx">
        <pc:chgData name="Robert Fike" userId="5c45a6d57a602c52" providerId="LiveId" clId="{29ABB0FF-2C20-4493-A845-1C377DADBCB6}" dt="2020-03-03T18:44:14.824" v="411" actId="404"/>
        <pc:sldMkLst>
          <pc:docMk/>
          <pc:sldMk cId="3681953412" sldId="553"/>
        </pc:sldMkLst>
      </pc:sldChg>
      <pc:sldChg chg="modSp modNotesTx">
        <pc:chgData name="Robert Fike" userId="5c45a6d57a602c52" providerId="LiveId" clId="{29ABB0FF-2C20-4493-A845-1C377DADBCB6}" dt="2020-03-03T22:29:22.131" v="581" actId="207"/>
        <pc:sldMkLst>
          <pc:docMk/>
          <pc:sldMk cId="701683183" sldId="641"/>
        </pc:sldMkLst>
        <pc:graphicFrameChg chg="mod modGraphic">
          <ac:chgData name="Robert Fike" userId="5c45a6d57a602c52" providerId="LiveId" clId="{29ABB0FF-2C20-4493-A845-1C377DADBCB6}" dt="2020-03-03T22:27:24.441" v="575" actId="179"/>
          <ac:graphicFrameMkLst>
            <pc:docMk/>
            <pc:sldMk cId="701683183" sldId="641"/>
            <ac:graphicFrameMk id="4" creationId="{75D54BAF-FC26-4FEC-940B-60A0834E268A}"/>
          </ac:graphicFrameMkLst>
        </pc:graphicFrameChg>
      </pc:sldChg>
      <pc:sldChg chg="modNotes modNotesTx">
        <pc:chgData name="Robert Fike" userId="5c45a6d57a602c52" providerId="LiveId" clId="{29ABB0FF-2C20-4493-A845-1C377DADBCB6}" dt="2020-03-04T04:52:59.831" v="737" actId="948"/>
        <pc:sldMkLst>
          <pc:docMk/>
          <pc:sldMk cId="3353304319" sldId="648"/>
        </pc:sldMkLst>
      </pc:sldChg>
      <pc:sldChg chg="modNotes modNotesTx">
        <pc:chgData name="Robert Fike" userId="5c45a6d57a602c52" providerId="LiveId" clId="{29ABB0FF-2C20-4493-A845-1C377DADBCB6}" dt="2020-03-03T19:23:42.045" v="463" actId="15"/>
        <pc:sldMkLst>
          <pc:docMk/>
          <pc:sldMk cId="378885961" sldId="649"/>
        </pc:sldMkLst>
      </pc:sldChg>
      <pc:sldChg chg="modNotes">
        <pc:chgData name="Robert Fike" userId="5c45a6d57a602c52" providerId="LiveId" clId="{29ABB0FF-2C20-4493-A845-1C377DADBCB6}" dt="2020-03-04T04:52:34.560" v="736" actId="948"/>
        <pc:sldMkLst>
          <pc:docMk/>
          <pc:sldMk cId="1416871258" sldId="797"/>
        </pc:sldMkLst>
      </pc:sldChg>
      <pc:sldChg chg="modNotes modNotesTx">
        <pc:chgData name="Robert Fike" userId="5c45a6d57a602c52" providerId="LiveId" clId="{29ABB0FF-2C20-4493-A845-1C377DADBCB6}" dt="2020-03-04T04:53:33.935" v="738" actId="948"/>
        <pc:sldMkLst>
          <pc:docMk/>
          <pc:sldMk cId="1882344555" sldId="799"/>
        </pc:sldMkLst>
      </pc:sldChg>
      <pc:sldChg chg="modNotes modNotesTx">
        <pc:chgData name="Robert Fike" userId="5c45a6d57a602c52" providerId="LiveId" clId="{29ABB0FF-2C20-4493-A845-1C377DADBCB6}" dt="2020-03-04T04:54:12.438" v="739" actId="948"/>
        <pc:sldMkLst>
          <pc:docMk/>
          <pc:sldMk cId="1311624893" sldId="800"/>
        </pc:sldMkLst>
      </pc:sldChg>
      <pc:sldChg chg="modNotes modNotesTx">
        <pc:chgData name="Robert Fike" userId="5c45a6d57a602c52" providerId="LiveId" clId="{29ABB0FF-2C20-4493-A845-1C377DADBCB6}" dt="2020-03-04T04:54:24.310" v="740" actId="948"/>
        <pc:sldMkLst>
          <pc:docMk/>
          <pc:sldMk cId="2680467833" sldId="801"/>
        </pc:sldMkLst>
      </pc:sldChg>
      <pc:sldChg chg="modNotes modNotesTx">
        <pc:chgData name="Robert Fike" userId="5c45a6d57a602c52" providerId="LiveId" clId="{29ABB0FF-2C20-4493-A845-1C377DADBCB6}" dt="2020-03-04T04:56:41.007" v="743" actId="948"/>
        <pc:sldMkLst>
          <pc:docMk/>
          <pc:sldMk cId="1745253255" sldId="818"/>
        </pc:sldMkLst>
      </pc:sldChg>
      <pc:sldChg chg="modNotesTx">
        <pc:chgData name="Robert Fike" userId="5c45a6d57a602c52" providerId="LiveId" clId="{29ABB0FF-2C20-4493-A845-1C377DADBCB6}" dt="2020-03-03T22:24:04.573" v="560" actId="113"/>
        <pc:sldMkLst>
          <pc:docMk/>
          <pc:sldMk cId="383412103" sldId="819"/>
        </pc:sldMkLst>
      </pc:sldChg>
      <pc:sldChg chg="modNotes modNotesTx">
        <pc:chgData name="Robert Fike" userId="5c45a6d57a602c52" providerId="LiveId" clId="{29ABB0FF-2C20-4493-A845-1C377DADBCB6}" dt="2020-03-04T04:57:24.621" v="744" actId="948"/>
        <pc:sldMkLst>
          <pc:docMk/>
          <pc:sldMk cId="2373120383" sldId="820"/>
        </pc:sldMkLst>
      </pc:sldChg>
      <pc:sldChg chg="modNotes">
        <pc:chgData name="Robert Fike" userId="5c45a6d57a602c52" providerId="LiveId" clId="{29ABB0FF-2C20-4493-A845-1C377DADBCB6}" dt="2020-03-04T14:03:58.769" v="757" actId="948"/>
        <pc:sldMkLst>
          <pc:docMk/>
          <pc:sldMk cId="1742867516" sldId="826"/>
        </pc:sldMkLst>
      </pc:sldChg>
      <pc:sldChg chg="modNotes">
        <pc:chgData name="Robert Fike" userId="5c45a6d57a602c52" providerId="LiveId" clId="{29ABB0FF-2C20-4493-A845-1C377DADBCB6}" dt="2020-03-04T14:04:13.233" v="758" actId="948"/>
        <pc:sldMkLst>
          <pc:docMk/>
          <pc:sldMk cId="3229667005" sldId="827"/>
        </pc:sldMkLst>
      </pc:sldChg>
      <pc:sldChg chg="modNotes">
        <pc:chgData name="Robert Fike" userId="5c45a6d57a602c52" providerId="LiveId" clId="{29ABB0FF-2C20-4493-A845-1C377DADBCB6}" dt="2020-03-04T14:04:27.681" v="759" actId="948"/>
        <pc:sldMkLst>
          <pc:docMk/>
          <pc:sldMk cId="3405218566" sldId="830"/>
        </pc:sldMkLst>
      </pc:sldChg>
      <pc:sldChg chg="modNotes">
        <pc:chgData name="Robert Fike" userId="5c45a6d57a602c52" providerId="LiveId" clId="{29ABB0FF-2C20-4493-A845-1C377DADBCB6}" dt="2020-03-04T14:04:43.329" v="760" actId="948"/>
        <pc:sldMkLst>
          <pc:docMk/>
          <pc:sldMk cId="3542486744" sldId="835"/>
        </pc:sldMkLst>
      </pc:sldChg>
      <pc:sldChg chg="modNotes">
        <pc:chgData name="Robert Fike" userId="5c45a6d57a602c52" providerId="LiveId" clId="{29ABB0FF-2C20-4493-A845-1C377DADBCB6}" dt="2020-03-04T14:04:57.713" v="761" actId="948"/>
        <pc:sldMkLst>
          <pc:docMk/>
          <pc:sldMk cId="1585919732" sldId="838"/>
        </pc:sldMkLst>
      </pc:sldChg>
      <pc:sldChg chg="modNotes">
        <pc:chgData name="Robert Fike" userId="5c45a6d57a602c52" providerId="LiveId" clId="{29ABB0FF-2C20-4493-A845-1C377DADBCB6}" dt="2020-03-04T14:05:10.218" v="762" actId="948"/>
        <pc:sldMkLst>
          <pc:docMk/>
          <pc:sldMk cId="4233077981" sldId="841"/>
        </pc:sldMkLst>
      </pc:sldChg>
      <pc:sldChg chg="modNotes">
        <pc:chgData name="Robert Fike" userId="5c45a6d57a602c52" providerId="LiveId" clId="{29ABB0FF-2C20-4493-A845-1C377DADBCB6}" dt="2020-03-04T14:10:01.737" v="778" actId="20577"/>
        <pc:sldMkLst>
          <pc:docMk/>
          <pc:sldMk cId="3704632664" sldId="842"/>
        </pc:sldMkLst>
      </pc:sldChg>
      <pc:sldChg chg="modNotes">
        <pc:chgData name="Robert Fike" userId="5c45a6d57a602c52" providerId="LiveId" clId="{29ABB0FF-2C20-4493-A845-1C377DADBCB6}" dt="2020-03-04T14:10:29.313" v="782" actId="948"/>
        <pc:sldMkLst>
          <pc:docMk/>
          <pc:sldMk cId="2672549667" sldId="843"/>
        </pc:sldMkLst>
      </pc:sldChg>
      <pc:sldChg chg="modNotes">
        <pc:chgData name="Robert Fike" userId="5c45a6d57a602c52" providerId="LiveId" clId="{29ABB0FF-2C20-4493-A845-1C377DADBCB6}" dt="2020-03-04T14:10:53.295" v="786" actId="20577"/>
        <pc:sldMkLst>
          <pc:docMk/>
          <pc:sldMk cId="2518592960" sldId="844"/>
        </pc:sldMkLst>
      </pc:sldChg>
      <pc:sldChg chg="modNotes">
        <pc:chgData name="Robert Fike" userId="5c45a6d57a602c52" providerId="LiveId" clId="{29ABB0FF-2C20-4493-A845-1C377DADBCB6}" dt="2020-03-04T14:12:10.776" v="793" actId="6549"/>
        <pc:sldMkLst>
          <pc:docMk/>
          <pc:sldMk cId="2040494398" sldId="846"/>
        </pc:sldMkLst>
      </pc:sldChg>
      <pc:sldChg chg="modNotes">
        <pc:chgData name="Robert Fike" userId="5c45a6d57a602c52" providerId="LiveId" clId="{29ABB0FF-2C20-4493-A845-1C377DADBCB6}" dt="2020-03-04T14:14:25.514" v="794" actId="948"/>
        <pc:sldMkLst>
          <pc:docMk/>
          <pc:sldMk cId="2161180421" sldId="847"/>
        </pc:sldMkLst>
      </pc:sldChg>
      <pc:sldChg chg="modNotes">
        <pc:chgData name="Robert Fike" userId="5c45a6d57a602c52" providerId="LiveId" clId="{29ABB0FF-2C20-4493-A845-1C377DADBCB6}" dt="2020-03-04T14:32:03.365" v="811" actId="948"/>
        <pc:sldMkLst>
          <pc:docMk/>
          <pc:sldMk cId="987387019" sldId="859"/>
        </pc:sldMkLst>
      </pc:sldChg>
      <pc:sldChg chg="modNotes">
        <pc:chgData name="Robert Fike" userId="5c45a6d57a602c52" providerId="LiveId" clId="{29ABB0FF-2C20-4493-A845-1C377DADBCB6}" dt="2020-03-04T14:21:01.930" v="797" actId="948"/>
        <pc:sldMkLst>
          <pc:docMk/>
          <pc:sldMk cId="3238831152" sldId="860"/>
        </pc:sldMkLst>
      </pc:sldChg>
      <pc:sldChg chg="modNotes">
        <pc:chgData name="Robert Fike" userId="5c45a6d57a602c52" providerId="LiveId" clId="{29ABB0FF-2C20-4493-A845-1C377DADBCB6}" dt="2020-03-04T14:21:52.521" v="799" actId="179"/>
        <pc:sldMkLst>
          <pc:docMk/>
          <pc:sldMk cId="3803219987" sldId="861"/>
        </pc:sldMkLst>
      </pc:sldChg>
      <pc:sldChg chg="modNotes">
        <pc:chgData name="Robert Fike" userId="5c45a6d57a602c52" providerId="LiveId" clId="{29ABB0FF-2C20-4493-A845-1C377DADBCB6}" dt="2020-03-04T14:22:11.867" v="800" actId="948"/>
        <pc:sldMkLst>
          <pc:docMk/>
          <pc:sldMk cId="1403394321" sldId="863"/>
        </pc:sldMkLst>
      </pc:sldChg>
      <pc:sldChg chg="modNotes">
        <pc:chgData name="Robert Fike" userId="5c45a6d57a602c52" providerId="LiveId" clId="{29ABB0FF-2C20-4493-A845-1C377DADBCB6}" dt="2020-03-04T14:22:35.007" v="801" actId="948"/>
        <pc:sldMkLst>
          <pc:docMk/>
          <pc:sldMk cId="3909916164" sldId="864"/>
        </pc:sldMkLst>
      </pc:sldChg>
      <pc:sldChg chg="modNotes">
        <pc:chgData name="Robert Fike" userId="5c45a6d57a602c52" providerId="LiveId" clId="{29ABB0FF-2C20-4493-A845-1C377DADBCB6}" dt="2020-03-04T14:22:47.803" v="802" actId="948"/>
        <pc:sldMkLst>
          <pc:docMk/>
          <pc:sldMk cId="3594340955" sldId="865"/>
        </pc:sldMkLst>
      </pc:sldChg>
      <pc:sldChg chg="modNotes">
        <pc:chgData name="Robert Fike" userId="5c45a6d57a602c52" providerId="LiveId" clId="{29ABB0FF-2C20-4493-A845-1C377DADBCB6}" dt="2020-03-04T14:23:05.613" v="803" actId="948"/>
        <pc:sldMkLst>
          <pc:docMk/>
          <pc:sldMk cId="1203937837" sldId="866"/>
        </pc:sldMkLst>
      </pc:sldChg>
      <pc:sldChg chg="modNotes">
        <pc:chgData name="Robert Fike" userId="5c45a6d57a602c52" providerId="LiveId" clId="{29ABB0FF-2C20-4493-A845-1C377DADBCB6}" dt="2020-03-04T14:23:23.409" v="804" actId="948"/>
        <pc:sldMkLst>
          <pc:docMk/>
          <pc:sldMk cId="1517747213" sldId="867"/>
        </pc:sldMkLst>
      </pc:sldChg>
      <pc:sldChg chg="modNotes">
        <pc:chgData name="Robert Fike" userId="5c45a6d57a602c52" providerId="LiveId" clId="{29ABB0FF-2C20-4493-A845-1C377DADBCB6}" dt="2020-03-04T14:23:51.870" v="805" actId="948"/>
        <pc:sldMkLst>
          <pc:docMk/>
          <pc:sldMk cId="4033841323" sldId="868"/>
        </pc:sldMkLst>
      </pc:sldChg>
      <pc:sldChg chg="modNotes">
        <pc:chgData name="Robert Fike" userId="5c45a6d57a602c52" providerId="LiveId" clId="{29ABB0FF-2C20-4493-A845-1C377DADBCB6}" dt="2020-03-04T14:24:05.621" v="806" actId="948"/>
        <pc:sldMkLst>
          <pc:docMk/>
          <pc:sldMk cId="3527238694" sldId="869"/>
        </pc:sldMkLst>
      </pc:sldChg>
      <pc:sldChg chg="modNotes">
        <pc:chgData name="Robert Fike" userId="5c45a6d57a602c52" providerId="LiveId" clId="{29ABB0FF-2C20-4493-A845-1C377DADBCB6}" dt="2020-03-04T14:24:23.426" v="807" actId="948"/>
        <pc:sldMkLst>
          <pc:docMk/>
          <pc:sldMk cId="3722915534" sldId="870"/>
        </pc:sldMkLst>
      </pc:sldChg>
      <pc:sldChg chg="modNotes">
        <pc:chgData name="Robert Fike" userId="5c45a6d57a602c52" providerId="LiveId" clId="{29ABB0FF-2C20-4493-A845-1C377DADBCB6}" dt="2020-03-03T23:28:33.488" v="691" actId="20577"/>
        <pc:sldMkLst>
          <pc:docMk/>
          <pc:sldMk cId="1047359665" sldId="871"/>
        </pc:sldMkLst>
      </pc:sldChg>
      <pc:sldChg chg="modNotes">
        <pc:chgData name="Robert Fike" userId="5c45a6d57a602c52" providerId="LiveId" clId="{29ABB0FF-2C20-4493-A845-1C377DADBCB6}" dt="2020-03-03T23:28:49.953" v="692" actId="948"/>
        <pc:sldMkLst>
          <pc:docMk/>
          <pc:sldMk cId="1955165059" sldId="872"/>
        </pc:sldMkLst>
      </pc:sldChg>
      <pc:sldChg chg="modNotes">
        <pc:chgData name="Robert Fike" userId="5c45a6d57a602c52" providerId="LiveId" clId="{29ABB0FF-2C20-4493-A845-1C377DADBCB6}" dt="2020-03-03T23:29:43.428" v="693" actId="948"/>
        <pc:sldMkLst>
          <pc:docMk/>
          <pc:sldMk cId="4136231841" sldId="873"/>
        </pc:sldMkLst>
      </pc:sldChg>
      <pc:sldChg chg="modNotes">
        <pc:chgData name="Robert Fike" userId="5c45a6d57a602c52" providerId="LiveId" clId="{29ABB0FF-2C20-4493-A845-1C377DADBCB6}" dt="2020-03-03T23:29:56.235" v="694" actId="948"/>
        <pc:sldMkLst>
          <pc:docMk/>
          <pc:sldMk cId="2293578121" sldId="876"/>
        </pc:sldMkLst>
      </pc:sldChg>
      <pc:sldChg chg="modNotes">
        <pc:chgData name="Robert Fike" userId="5c45a6d57a602c52" providerId="LiveId" clId="{29ABB0FF-2C20-4493-A845-1C377DADBCB6}" dt="2020-03-04T14:32:57.726" v="812" actId="948"/>
        <pc:sldMkLst>
          <pc:docMk/>
          <pc:sldMk cId="606197713" sldId="878"/>
        </pc:sldMkLst>
      </pc:sldChg>
      <pc:sldChg chg="modNotes">
        <pc:chgData name="Robert Fike" userId="5c45a6d57a602c52" providerId="LiveId" clId="{29ABB0FF-2C20-4493-A845-1C377DADBCB6}" dt="2020-03-04T14:33:46.817" v="813" actId="948"/>
        <pc:sldMkLst>
          <pc:docMk/>
          <pc:sldMk cId="1910802850" sldId="883"/>
        </pc:sldMkLst>
      </pc:sldChg>
      <pc:sldChg chg="modNotes">
        <pc:chgData name="Robert Fike" userId="5c45a6d57a602c52" providerId="LiveId" clId="{29ABB0FF-2C20-4493-A845-1C377DADBCB6}" dt="2020-03-04T14:34:03.645" v="814" actId="948"/>
        <pc:sldMkLst>
          <pc:docMk/>
          <pc:sldMk cId="3488611971" sldId="885"/>
        </pc:sldMkLst>
      </pc:sldChg>
      <pc:sldChg chg="modNotes">
        <pc:chgData name="Robert Fike" userId="5c45a6d57a602c52" providerId="LiveId" clId="{29ABB0FF-2C20-4493-A845-1C377DADBCB6}" dt="2020-03-04T14:34:22.429" v="815" actId="948"/>
        <pc:sldMkLst>
          <pc:docMk/>
          <pc:sldMk cId="2268793656" sldId="887"/>
        </pc:sldMkLst>
      </pc:sldChg>
      <pc:sldChg chg="modNotes">
        <pc:chgData name="Robert Fike" userId="5c45a6d57a602c52" providerId="LiveId" clId="{29ABB0FF-2C20-4493-A845-1C377DADBCB6}" dt="2020-03-03T22:46:22.192" v="636" actId="20577"/>
        <pc:sldMkLst>
          <pc:docMk/>
          <pc:sldMk cId="3559855556" sldId="911"/>
        </pc:sldMkLst>
      </pc:sldChg>
      <pc:sldChg chg="modSp modNotes">
        <pc:chgData name="Robert Fike" userId="5c45a6d57a602c52" providerId="LiveId" clId="{29ABB0FF-2C20-4493-A845-1C377DADBCB6}" dt="2020-03-04T14:40:55.983" v="828" actId="120"/>
        <pc:sldMkLst>
          <pc:docMk/>
          <pc:sldMk cId="3720152325" sldId="912"/>
        </pc:sldMkLst>
        <pc:spChg chg="mod">
          <ac:chgData name="Robert Fike" userId="5c45a6d57a602c52" providerId="LiveId" clId="{29ABB0FF-2C20-4493-A845-1C377DADBCB6}" dt="2020-03-04T14:40:55.983" v="828" actId="120"/>
          <ac:spMkLst>
            <pc:docMk/>
            <pc:sldMk cId="3720152325" sldId="912"/>
            <ac:spMk id="3" creationId="{00000000-0000-0000-0000-000000000000}"/>
          </ac:spMkLst>
        </pc:spChg>
      </pc:sldChg>
      <pc:sldChg chg="modNotes">
        <pc:chgData name="Robert Fike" userId="5c45a6d57a602c52" providerId="LiveId" clId="{29ABB0FF-2C20-4493-A845-1C377DADBCB6}" dt="2020-03-03T23:38:00.674" v="698" actId="948"/>
        <pc:sldMkLst>
          <pc:docMk/>
          <pc:sldMk cId="1201195120" sldId="913"/>
        </pc:sldMkLst>
      </pc:sldChg>
      <pc:sldChg chg="modNotes">
        <pc:chgData name="Robert Fike" userId="5c45a6d57a602c52" providerId="LiveId" clId="{29ABB0FF-2C20-4493-A845-1C377DADBCB6}" dt="2020-03-03T23:38:26.691" v="699" actId="948"/>
        <pc:sldMkLst>
          <pc:docMk/>
          <pc:sldMk cId="2947437564" sldId="914"/>
        </pc:sldMkLst>
      </pc:sldChg>
      <pc:sldChg chg="modSp modNotesTx">
        <pc:chgData name="Robert Fike" userId="5c45a6d57a602c52" providerId="LiveId" clId="{29ABB0FF-2C20-4493-A845-1C377DADBCB6}" dt="2020-03-03T16:28:43.759" v="23" actId="6549"/>
        <pc:sldMkLst>
          <pc:docMk/>
          <pc:sldMk cId="3033080485" sldId="918"/>
        </pc:sldMkLst>
        <pc:spChg chg="mod">
          <ac:chgData name="Robert Fike" userId="5c45a6d57a602c52" providerId="LiveId" clId="{29ABB0FF-2C20-4493-A845-1C377DADBCB6}" dt="2020-03-03T16:28:00.462" v="7" actId="403"/>
          <ac:spMkLst>
            <pc:docMk/>
            <pc:sldMk cId="3033080485" sldId="918"/>
            <ac:spMk id="2" creationId="{00000000-0000-0000-0000-000000000000}"/>
          </ac:spMkLst>
        </pc:spChg>
      </pc:sldChg>
      <pc:sldChg chg="modNotes modNotesTx">
        <pc:chgData name="Robert Fike" userId="5c45a6d57a602c52" providerId="LiveId" clId="{29ABB0FF-2C20-4493-A845-1C377DADBCB6}" dt="2020-03-04T04:37:19.661" v="721" actId="948"/>
        <pc:sldMkLst>
          <pc:docMk/>
          <pc:sldMk cId="959068511" sldId="927"/>
        </pc:sldMkLst>
      </pc:sldChg>
      <pc:sldChg chg="modNotes modNotesTx">
        <pc:chgData name="Robert Fike" userId="5c45a6d57a602c52" providerId="LiveId" clId="{29ABB0FF-2C20-4493-A845-1C377DADBCB6}" dt="2020-03-03T22:52:10.525" v="661" actId="948"/>
        <pc:sldMkLst>
          <pc:docMk/>
          <pc:sldMk cId="2013399892" sldId="936"/>
        </pc:sldMkLst>
      </pc:sldChg>
      <pc:sldChg chg="modNotes modNotesTx">
        <pc:chgData name="Robert Fike" userId="5c45a6d57a602c52" providerId="LiveId" clId="{29ABB0FF-2C20-4493-A845-1C377DADBCB6}" dt="2020-03-03T22:51:53.376" v="660" actId="948"/>
        <pc:sldMkLst>
          <pc:docMk/>
          <pc:sldMk cId="31995674" sldId="937"/>
        </pc:sldMkLst>
      </pc:sldChg>
      <pc:sldChg chg="modNotes modNotesTx">
        <pc:chgData name="Robert Fike" userId="5c45a6d57a602c52" providerId="LiveId" clId="{29ABB0FF-2C20-4493-A845-1C377DADBCB6}" dt="2020-03-04T04:37:51.593" v="722" actId="948"/>
        <pc:sldMkLst>
          <pc:docMk/>
          <pc:sldMk cId="3414635465" sldId="938"/>
        </pc:sldMkLst>
      </pc:sldChg>
      <pc:sldChg chg="modNotes modNotesTx">
        <pc:chgData name="Robert Fike" userId="5c45a6d57a602c52" providerId="LiveId" clId="{29ABB0FF-2C20-4493-A845-1C377DADBCB6}" dt="2020-03-03T22:52:39.863" v="663" actId="948"/>
        <pc:sldMkLst>
          <pc:docMk/>
          <pc:sldMk cId="470953592" sldId="939"/>
        </pc:sldMkLst>
      </pc:sldChg>
      <pc:sldChg chg="modSp modNotes modNotesTx">
        <pc:chgData name="Robert Fike" userId="5c45a6d57a602c52" providerId="LiveId" clId="{29ABB0FF-2C20-4493-A845-1C377DADBCB6}" dt="2020-03-04T04:58:03.462" v="745" actId="948"/>
        <pc:sldMkLst>
          <pc:docMk/>
          <pc:sldMk cId="2490875907" sldId="955"/>
        </pc:sldMkLst>
        <pc:spChg chg="mod">
          <ac:chgData name="Robert Fike" userId="5c45a6d57a602c52" providerId="LiveId" clId="{29ABB0FF-2C20-4493-A845-1C377DADBCB6}" dt="2020-03-03T22:28:44.424" v="576" actId="1076"/>
          <ac:spMkLst>
            <pc:docMk/>
            <pc:sldMk cId="2490875907" sldId="955"/>
            <ac:spMk id="2" creationId="{00000000-0000-0000-0000-000000000000}"/>
          </ac:spMkLst>
        </pc:spChg>
      </pc:sldChg>
      <pc:sldChg chg="modNotes modNotesTx">
        <pc:chgData name="Robert Fike" userId="5c45a6d57a602c52" providerId="LiveId" clId="{29ABB0FF-2C20-4493-A845-1C377DADBCB6}" dt="2020-03-03T22:47:42.942" v="638" actId="948"/>
        <pc:sldMkLst>
          <pc:docMk/>
          <pc:sldMk cId="1476755809" sldId="967"/>
        </pc:sldMkLst>
      </pc:sldChg>
      <pc:sldChg chg="modNotes modNotesTx">
        <pc:chgData name="Robert Fike" userId="5c45a6d57a602c52" providerId="LiveId" clId="{29ABB0FF-2C20-4493-A845-1C377DADBCB6}" dt="2020-03-03T23:42:30.235" v="700" actId="113"/>
        <pc:sldMkLst>
          <pc:docMk/>
          <pc:sldMk cId="2474502878" sldId="968"/>
        </pc:sldMkLst>
      </pc:sldChg>
      <pc:sldChg chg="modNotes modNotesTx">
        <pc:chgData name="Robert Fike" userId="5c45a6d57a602c52" providerId="LiveId" clId="{29ABB0FF-2C20-4493-A845-1C377DADBCB6}" dt="2020-03-03T22:47:05.541" v="637" actId="6549"/>
        <pc:sldMkLst>
          <pc:docMk/>
          <pc:sldMk cId="4094020179" sldId="969"/>
        </pc:sldMkLst>
      </pc:sldChg>
      <pc:sldChg chg="modNotes modNotesTx">
        <pc:chgData name="Robert Fike" userId="5c45a6d57a602c52" providerId="LiveId" clId="{29ABB0FF-2C20-4493-A845-1C377DADBCB6}" dt="2020-03-04T04:27:18.900" v="712" actId="6549"/>
        <pc:sldMkLst>
          <pc:docMk/>
          <pc:sldMk cId="3958267199" sldId="996"/>
        </pc:sldMkLst>
      </pc:sldChg>
      <pc:sldChg chg="modSp modNotes modNotesTx">
        <pc:chgData name="Robert Fike" userId="5c45a6d57a602c52" providerId="LiveId" clId="{29ABB0FF-2C20-4493-A845-1C377DADBCB6}" dt="2020-03-03T22:53:30.572" v="666" actId="6549"/>
        <pc:sldMkLst>
          <pc:docMk/>
          <pc:sldMk cId="3645911838" sldId="997"/>
        </pc:sldMkLst>
        <pc:spChg chg="mod">
          <ac:chgData name="Robert Fike" userId="5c45a6d57a602c52" providerId="LiveId" clId="{29ABB0FF-2C20-4493-A845-1C377DADBCB6}" dt="2020-03-03T17:19:47.211" v="197" actId="948"/>
          <ac:spMkLst>
            <pc:docMk/>
            <pc:sldMk cId="3645911838" sldId="997"/>
            <ac:spMk id="16387" creationId="{00000000-0000-0000-0000-000000000000}"/>
          </ac:spMkLst>
        </pc:spChg>
      </pc:sldChg>
      <pc:sldChg chg="modSp modNotes modNotesTx">
        <pc:chgData name="Robert Fike" userId="5c45a6d57a602c52" providerId="LiveId" clId="{29ABB0FF-2C20-4493-A845-1C377DADBCB6}" dt="2020-03-04T04:52:10.606" v="735" actId="948"/>
        <pc:sldMkLst>
          <pc:docMk/>
          <pc:sldMk cId="2073890564" sldId="998"/>
        </pc:sldMkLst>
        <pc:spChg chg="mod">
          <ac:chgData name="Robert Fike" userId="5c45a6d57a602c52" providerId="LiveId" clId="{29ABB0FF-2C20-4493-A845-1C377DADBCB6}" dt="2020-03-03T18:25:22.814" v="360" actId="403"/>
          <ac:spMkLst>
            <pc:docMk/>
            <pc:sldMk cId="2073890564" sldId="998"/>
            <ac:spMk id="16386" creationId="{00000000-0000-0000-0000-000000000000}"/>
          </ac:spMkLst>
        </pc:spChg>
      </pc:sldChg>
      <pc:sldChg chg="modNotes modNotesTx">
        <pc:chgData name="Robert Fike" userId="5c45a6d57a602c52" providerId="LiveId" clId="{29ABB0FF-2C20-4493-A845-1C377DADBCB6}" dt="2020-03-04T04:27:52.131" v="713" actId="948"/>
        <pc:sldMkLst>
          <pc:docMk/>
          <pc:sldMk cId="2454218626" sldId="999"/>
        </pc:sldMkLst>
      </pc:sldChg>
      <pc:sldChg chg="modNotesTx">
        <pc:chgData name="Robert Fike" userId="5c45a6d57a602c52" providerId="LiveId" clId="{29ABB0FF-2C20-4493-A845-1C377DADBCB6}" dt="2020-03-03T17:25:22.313" v="228" actId="20577"/>
        <pc:sldMkLst>
          <pc:docMk/>
          <pc:sldMk cId="1242471703" sldId="1000"/>
        </pc:sldMkLst>
      </pc:sldChg>
      <pc:sldChg chg="modNotes modNotesTx">
        <pc:chgData name="Robert Fike" userId="5c45a6d57a602c52" providerId="LiveId" clId="{29ABB0FF-2C20-4493-A845-1C377DADBCB6}" dt="2020-03-03T22:53:59.909" v="667" actId="948"/>
        <pc:sldMkLst>
          <pc:docMk/>
          <pc:sldMk cId="2972639534" sldId="1001"/>
        </pc:sldMkLst>
      </pc:sldChg>
      <pc:sldChg chg="modNotes modNotesTx">
        <pc:chgData name="Robert Fike" userId="5c45a6d57a602c52" providerId="LiveId" clId="{29ABB0FF-2C20-4493-A845-1C377DADBCB6}" dt="2020-03-04T04:28:29.183" v="714" actId="6549"/>
        <pc:sldMkLst>
          <pc:docMk/>
          <pc:sldMk cId="2341952497" sldId="1002"/>
        </pc:sldMkLst>
      </pc:sldChg>
      <pc:sldChg chg="modNotes">
        <pc:chgData name="Robert Fike" userId="5c45a6d57a602c52" providerId="LiveId" clId="{29ABB0FF-2C20-4493-A845-1C377DADBCB6}" dt="2020-03-04T04:29:00.668" v="715" actId="948"/>
        <pc:sldMkLst>
          <pc:docMk/>
          <pc:sldMk cId="125647236" sldId="1003"/>
        </pc:sldMkLst>
      </pc:sldChg>
      <pc:sldChg chg="modNotes modNotesTx">
        <pc:chgData name="Robert Fike" userId="5c45a6d57a602c52" providerId="LiveId" clId="{29ABB0FF-2C20-4493-A845-1C377DADBCB6}" dt="2020-03-03T22:54:55.508" v="669" actId="948"/>
        <pc:sldMkLst>
          <pc:docMk/>
          <pc:sldMk cId="349714595" sldId="1004"/>
        </pc:sldMkLst>
      </pc:sldChg>
      <pc:sldChg chg="modNotes modNotesTx">
        <pc:chgData name="Robert Fike" userId="5c45a6d57a602c52" providerId="LiveId" clId="{29ABB0FF-2C20-4493-A845-1C377DADBCB6}" dt="2020-03-03T22:55:36.083" v="671" actId="948"/>
        <pc:sldMkLst>
          <pc:docMk/>
          <pc:sldMk cId="4238223184" sldId="1005"/>
        </pc:sldMkLst>
      </pc:sldChg>
      <pc:sldChg chg="modNotes modNotesTx">
        <pc:chgData name="Robert Fike" userId="5c45a6d57a602c52" providerId="LiveId" clId="{29ABB0FF-2C20-4493-A845-1C377DADBCB6}" dt="2020-03-03T22:55:20.887" v="670" actId="948"/>
        <pc:sldMkLst>
          <pc:docMk/>
          <pc:sldMk cId="2241217690" sldId="1006"/>
        </pc:sldMkLst>
      </pc:sldChg>
      <pc:sldChg chg="modNotes modNotesTx">
        <pc:chgData name="Robert Fike" userId="5c45a6d57a602c52" providerId="LiveId" clId="{29ABB0FF-2C20-4493-A845-1C377DADBCB6}" dt="2020-03-04T04:41:19.766" v="724" actId="948"/>
        <pc:sldMkLst>
          <pc:docMk/>
          <pc:sldMk cId="3438537945" sldId="1007"/>
        </pc:sldMkLst>
      </pc:sldChg>
      <pc:sldChg chg="modNotes">
        <pc:chgData name="Robert Fike" userId="5c45a6d57a602c52" providerId="LiveId" clId="{29ABB0FF-2C20-4493-A845-1C377DADBCB6}" dt="2020-03-04T04:41:41.108" v="725" actId="948"/>
        <pc:sldMkLst>
          <pc:docMk/>
          <pc:sldMk cId="1396985341" sldId="1008"/>
        </pc:sldMkLst>
      </pc:sldChg>
      <pc:sldChg chg="modNotes modNotesTx">
        <pc:chgData name="Robert Fike" userId="5c45a6d57a602c52" providerId="LiveId" clId="{29ABB0FF-2C20-4493-A845-1C377DADBCB6}" dt="2020-03-03T22:56:26.565" v="673" actId="948"/>
        <pc:sldMkLst>
          <pc:docMk/>
          <pc:sldMk cId="2836819736" sldId="1009"/>
        </pc:sldMkLst>
      </pc:sldChg>
      <pc:sldChg chg="modNotes modNotesTx">
        <pc:chgData name="Robert Fike" userId="5c45a6d57a602c52" providerId="LiveId" clId="{29ABB0FF-2C20-4493-A845-1C377DADBCB6}" dt="2020-03-03T22:56:44.060" v="674" actId="948"/>
        <pc:sldMkLst>
          <pc:docMk/>
          <pc:sldMk cId="1796075216" sldId="1010"/>
        </pc:sldMkLst>
      </pc:sldChg>
      <pc:sldChg chg="modNotes modNotesTx">
        <pc:chgData name="Robert Fike" userId="5c45a6d57a602c52" providerId="LiveId" clId="{29ABB0FF-2C20-4493-A845-1C377DADBCB6}" dt="2020-03-03T22:57:09.670" v="676" actId="6549"/>
        <pc:sldMkLst>
          <pc:docMk/>
          <pc:sldMk cId="3833149079" sldId="1011"/>
        </pc:sldMkLst>
      </pc:sldChg>
      <pc:sldChg chg="modNotes">
        <pc:chgData name="Robert Fike" userId="5c45a6d57a602c52" providerId="LiveId" clId="{29ABB0FF-2C20-4493-A845-1C377DADBCB6}" dt="2020-03-03T22:57:27.163" v="677" actId="948"/>
        <pc:sldMkLst>
          <pc:docMk/>
          <pc:sldMk cId="2529908538" sldId="1012"/>
        </pc:sldMkLst>
      </pc:sldChg>
      <pc:sldChg chg="modNotes modNotesTx">
        <pc:chgData name="Robert Fike" userId="5c45a6d57a602c52" providerId="LiveId" clId="{29ABB0FF-2C20-4493-A845-1C377DADBCB6}" dt="2020-03-03T22:57:39.804" v="678" actId="255"/>
        <pc:sldMkLst>
          <pc:docMk/>
          <pc:sldMk cId="3566917127" sldId="1013"/>
        </pc:sldMkLst>
      </pc:sldChg>
      <pc:sldChg chg="modNotes modNotesTx">
        <pc:chgData name="Robert Fike" userId="5c45a6d57a602c52" providerId="LiveId" clId="{29ABB0FF-2C20-4493-A845-1C377DADBCB6}" dt="2020-03-03T22:57:52.769" v="679" actId="948"/>
        <pc:sldMkLst>
          <pc:docMk/>
          <pc:sldMk cId="1744943619" sldId="1014"/>
        </pc:sldMkLst>
      </pc:sldChg>
      <pc:sldChg chg="modNotes modNotesTx">
        <pc:chgData name="Robert Fike" userId="5c45a6d57a602c52" providerId="LiveId" clId="{29ABB0FF-2C20-4493-A845-1C377DADBCB6}" dt="2020-03-04T04:49:40.733" v="732" actId="948"/>
        <pc:sldMkLst>
          <pc:docMk/>
          <pc:sldMk cId="2319962114" sldId="1015"/>
        </pc:sldMkLst>
      </pc:sldChg>
      <pc:sldChg chg="modNotes">
        <pc:chgData name="Robert Fike" userId="5c45a6d57a602c52" providerId="LiveId" clId="{29ABB0FF-2C20-4493-A845-1C377DADBCB6}" dt="2020-03-03T22:58:34.057" v="682" actId="948"/>
        <pc:sldMkLst>
          <pc:docMk/>
          <pc:sldMk cId="562980487" sldId="1016"/>
        </pc:sldMkLst>
      </pc:sldChg>
      <pc:sldChg chg="modSp modNotesTx">
        <pc:chgData name="Robert Fike" userId="5c45a6d57a602c52" providerId="LiveId" clId="{29ABB0FF-2C20-4493-A845-1C377DADBCB6}" dt="2020-03-03T18:23:13.572" v="354" actId="6549"/>
        <pc:sldMkLst>
          <pc:docMk/>
          <pc:sldMk cId="1573943261" sldId="1017"/>
        </pc:sldMkLst>
        <pc:spChg chg="mod">
          <ac:chgData name="Robert Fike" userId="5c45a6d57a602c52" providerId="LiveId" clId="{29ABB0FF-2C20-4493-A845-1C377DADBCB6}" dt="2020-03-03T18:18:05.302" v="343" actId="20577"/>
          <ac:spMkLst>
            <pc:docMk/>
            <pc:sldMk cId="1573943261" sldId="1017"/>
            <ac:spMk id="16388" creationId="{00000000-0000-0000-0000-000000000000}"/>
          </ac:spMkLst>
        </pc:spChg>
      </pc:sldChg>
      <pc:sldChg chg="modNotes modNotesTx">
        <pc:chgData name="Robert Fike" userId="5c45a6d57a602c52" providerId="LiveId" clId="{29ABB0FF-2C20-4493-A845-1C377DADBCB6}" dt="2020-03-04T04:51:25.599" v="733" actId="948"/>
        <pc:sldMkLst>
          <pc:docMk/>
          <pc:sldMk cId="1717780772" sldId="1018"/>
        </pc:sldMkLst>
      </pc:sldChg>
      <pc:sldChg chg="modSp modNotes modNotesTx">
        <pc:chgData name="Robert Fike" userId="5c45a6d57a602c52" providerId="LiveId" clId="{29ABB0FF-2C20-4493-A845-1C377DADBCB6}" dt="2020-03-04T14:00:41.280" v="755" actId="15"/>
        <pc:sldMkLst>
          <pc:docMk/>
          <pc:sldMk cId="3504421785" sldId="1063"/>
        </pc:sldMkLst>
        <pc:spChg chg="mod">
          <ac:chgData name="Robert Fike" userId="5c45a6d57a602c52" providerId="LiveId" clId="{29ABB0FF-2C20-4493-A845-1C377DADBCB6}" dt="2020-03-03T22:36:22.943" v="604"/>
          <ac:spMkLst>
            <pc:docMk/>
            <pc:sldMk cId="3504421785" sldId="1063"/>
            <ac:spMk id="4" creationId="{1FDCC610-651C-4F7A-969C-D98595EC62DD}"/>
          </ac:spMkLst>
        </pc:spChg>
      </pc:sldChg>
      <pc:sldChg chg="modNotes">
        <pc:chgData name="Robert Fike" userId="5c45a6d57a602c52" providerId="LiveId" clId="{29ABB0FF-2C20-4493-A845-1C377DADBCB6}" dt="2020-03-04T14:03:39.777" v="756" actId="948"/>
        <pc:sldMkLst>
          <pc:docMk/>
          <pc:sldMk cId="4140506349" sldId="1082"/>
        </pc:sldMkLst>
      </pc:sldChg>
      <pc:sldChg chg="modNotes">
        <pc:chgData name="Robert Fike" userId="5c45a6d57a602c52" providerId="LiveId" clId="{29ABB0FF-2C20-4493-A845-1C377DADBCB6}" dt="2020-03-04T14:11:36.929" v="791" actId="948"/>
        <pc:sldMkLst>
          <pc:docMk/>
          <pc:sldMk cId="2639167203" sldId="1083"/>
        </pc:sldMkLst>
      </pc:sldChg>
      <pc:sldChg chg="modNotes">
        <pc:chgData name="Robert Fike" userId="5c45a6d57a602c52" providerId="LiveId" clId="{29ABB0FF-2C20-4493-A845-1C377DADBCB6}" dt="2020-03-03T22:37:38.844" v="612" actId="122"/>
        <pc:sldMkLst>
          <pc:docMk/>
          <pc:sldMk cId="2911505230" sldId="1102"/>
        </pc:sldMkLst>
      </pc:sldChg>
      <pc:sldChg chg="modNotes modNotesTx">
        <pc:chgData name="Robert Fike" userId="5c45a6d57a602c52" providerId="LiveId" clId="{29ABB0FF-2C20-4493-A845-1C377DADBCB6}" dt="2020-03-04T04:39:25.268" v="723" actId="948"/>
        <pc:sldMkLst>
          <pc:docMk/>
          <pc:sldMk cId="1706562930" sldId="1111"/>
        </pc:sldMkLst>
      </pc:sldChg>
      <pc:sldChg chg="modNotesTx">
        <pc:chgData name="Robert Fike" userId="5c45a6d57a602c52" providerId="LiveId" clId="{29ABB0FF-2C20-4493-A845-1C377DADBCB6}" dt="2020-03-03T18:24:40.130" v="358" actId="207"/>
        <pc:sldMkLst>
          <pc:docMk/>
          <pc:sldMk cId="3770164775" sldId="1112"/>
        </pc:sldMkLst>
      </pc:sldChg>
      <pc:sldChg chg="modNotes">
        <pc:chgData name="Robert Fike" userId="5c45a6d57a602c52" providerId="LiveId" clId="{29ABB0FF-2C20-4493-A845-1C377DADBCB6}" dt="2020-03-04T14:28:52.923" v="810" actId="948"/>
        <pc:sldMkLst>
          <pc:docMk/>
          <pc:sldMk cId="4104503053" sldId="1114"/>
        </pc:sldMkLst>
      </pc:sldChg>
      <pc:sldChg chg="modNotes">
        <pc:chgData name="Robert Fike" userId="5c45a6d57a602c52" providerId="LiveId" clId="{29ABB0FF-2C20-4493-A845-1C377DADBCB6}" dt="2020-03-04T14:34:40.266" v="816" actId="948"/>
        <pc:sldMkLst>
          <pc:docMk/>
          <pc:sldMk cId="3549899689" sldId="1116"/>
        </pc:sldMkLst>
      </pc:sldChg>
      <pc:sldChg chg="modNotes">
        <pc:chgData name="Robert Fike" userId="5c45a6d57a602c52" providerId="LiveId" clId="{29ABB0FF-2C20-4493-A845-1C377DADBCB6}" dt="2020-03-04T14:34:51.954" v="817" actId="948"/>
        <pc:sldMkLst>
          <pc:docMk/>
          <pc:sldMk cId="359741970" sldId="1118"/>
        </pc:sldMkLst>
      </pc:sldChg>
      <pc:sldChg chg="modNotes">
        <pc:chgData name="Robert Fike" userId="5c45a6d57a602c52" providerId="LiveId" clId="{29ABB0FF-2C20-4493-A845-1C377DADBCB6}" dt="2020-03-04T14:35:11.666" v="818" actId="948"/>
        <pc:sldMkLst>
          <pc:docMk/>
          <pc:sldMk cId="2778621398" sldId="1120"/>
        </pc:sldMkLst>
      </pc:sldChg>
      <pc:sldChg chg="modNotes">
        <pc:chgData name="Robert Fike" userId="5c45a6d57a602c52" providerId="LiveId" clId="{29ABB0FF-2C20-4493-A845-1C377DADBCB6}" dt="2020-03-04T14:36:34.430" v="822" actId="948"/>
        <pc:sldMkLst>
          <pc:docMk/>
          <pc:sldMk cId="3347318884" sldId="1128"/>
        </pc:sldMkLst>
      </pc:sldChg>
      <pc:sldChg chg="modNotesTx">
        <pc:chgData name="Robert Fike" userId="5c45a6d57a602c52" providerId="LiveId" clId="{29ABB0FF-2C20-4493-A845-1C377DADBCB6}" dt="2020-03-03T16:38:22.856" v="48" actId="113"/>
        <pc:sldMkLst>
          <pc:docMk/>
          <pc:sldMk cId="4293600151" sldId="1129"/>
        </pc:sldMkLst>
      </pc:sldChg>
      <pc:sldChg chg="modNotesTx">
        <pc:chgData name="Robert Fike" userId="5c45a6d57a602c52" providerId="LiveId" clId="{29ABB0FF-2C20-4493-A845-1C377DADBCB6}" dt="2020-03-03T16:39:23.463" v="54" actId="207"/>
        <pc:sldMkLst>
          <pc:docMk/>
          <pc:sldMk cId="2645853268" sldId="1130"/>
        </pc:sldMkLst>
      </pc:sldChg>
      <pc:sldChg chg="modSp modNotes modNotesTx">
        <pc:chgData name="Robert Fike" userId="5c45a6d57a602c52" providerId="LiveId" clId="{29ABB0FF-2C20-4493-A845-1C377DADBCB6}" dt="2020-03-04T04:55:29.039" v="741" actId="948"/>
        <pc:sldMkLst>
          <pc:docMk/>
          <pc:sldMk cId="1800807433" sldId="1132"/>
        </pc:sldMkLst>
        <pc:spChg chg="mod">
          <ac:chgData name="Robert Fike" userId="5c45a6d57a602c52" providerId="LiveId" clId="{29ABB0FF-2C20-4493-A845-1C377DADBCB6}" dt="2020-03-03T22:07:54.737" v="467" actId="20577"/>
          <ac:spMkLst>
            <pc:docMk/>
            <pc:sldMk cId="1800807433" sldId="1132"/>
            <ac:spMk id="16387" creationId="{00000000-0000-0000-0000-000000000000}"/>
          </ac:spMkLst>
        </pc:spChg>
      </pc:sldChg>
      <pc:sldChg chg="modSp modNotes modNotesTx">
        <pc:chgData name="Robert Fike" userId="5c45a6d57a602c52" providerId="LiveId" clId="{29ABB0FF-2C20-4493-A845-1C377DADBCB6}" dt="2020-03-04T04:56:21.704" v="742" actId="948"/>
        <pc:sldMkLst>
          <pc:docMk/>
          <pc:sldMk cId="2414761656" sldId="1133"/>
        </pc:sldMkLst>
        <pc:spChg chg="mod">
          <ac:chgData name="Robert Fike" userId="5c45a6d57a602c52" providerId="LiveId" clId="{29ABB0FF-2C20-4493-A845-1C377DADBCB6}" dt="2020-03-03T22:15:03.427" v="512" actId="113"/>
          <ac:spMkLst>
            <pc:docMk/>
            <pc:sldMk cId="2414761656" sldId="1133"/>
            <ac:spMk id="16387" creationId="{00000000-0000-0000-0000-000000000000}"/>
          </ac:spMkLst>
        </pc:spChg>
      </pc:sldChg>
      <pc:sldChg chg="modNotes">
        <pc:chgData name="Robert Fike" userId="5c45a6d57a602c52" providerId="LiveId" clId="{29ABB0FF-2C20-4493-A845-1C377DADBCB6}" dt="2020-03-03T22:34:29.485" v="600" actId="404"/>
        <pc:sldMkLst>
          <pc:docMk/>
          <pc:sldMk cId="4196603721" sldId="1137"/>
        </pc:sldMkLst>
      </pc:sldChg>
      <pc:sldChg chg="modNotesTx">
        <pc:chgData name="Robert Fike" userId="5c45a6d57a602c52" providerId="LiveId" clId="{29ABB0FF-2C20-4493-A845-1C377DADBCB6}" dt="2020-03-03T17:05:18.970" v="158" actId="113"/>
        <pc:sldMkLst>
          <pc:docMk/>
          <pc:sldMk cId="1648977089" sldId="1139"/>
        </pc:sldMkLst>
      </pc:sldChg>
      <pc:sldChg chg="modNotes modNotesTx">
        <pc:chgData name="Robert Fike" userId="5c45a6d57a602c52" providerId="LiveId" clId="{29ABB0FF-2C20-4493-A845-1C377DADBCB6}" dt="2020-03-03T22:48:09.583" v="639" actId="6549"/>
        <pc:sldMkLst>
          <pc:docMk/>
          <pc:sldMk cId="4192141418" sldId="1140"/>
        </pc:sldMkLst>
      </pc:sldChg>
      <pc:sldChg chg="modSp modNotesTx">
        <pc:chgData name="Robert Fike" userId="5c45a6d57a602c52" providerId="LiveId" clId="{29ABB0FF-2C20-4493-A845-1C377DADBCB6}" dt="2020-03-03T16:42:50.568" v="72" actId="207"/>
        <pc:sldMkLst>
          <pc:docMk/>
          <pc:sldMk cId="821326675" sldId="1141"/>
        </pc:sldMkLst>
        <pc:spChg chg="mod">
          <ac:chgData name="Robert Fike" userId="5c45a6d57a602c52" providerId="LiveId" clId="{29ABB0FF-2C20-4493-A845-1C377DADBCB6}" dt="2020-03-03T16:42:35.548" v="71" actId="113"/>
          <ac:spMkLst>
            <pc:docMk/>
            <pc:sldMk cId="821326675" sldId="1141"/>
            <ac:spMk id="3" creationId="{C166FAB9-0076-4B07-B166-9E40A7A43173}"/>
          </ac:spMkLst>
        </pc:spChg>
      </pc:sldChg>
      <pc:sldChg chg="modNotes modNotesTx">
        <pc:chgData name="Robert Fike" userId="5c45a6d57a602c52" providerId="LiveId" clId="{29ABB0FF-2C20-4493-A845-1C377DADBCB6}" dt="2020-03-03T23:45:48.240" v="702" actId="20577"/>
        <pc:sldMkLst>
          <pc:docMk/>
          <pc:sldMk cId="987610327" sldId="1142"/>
        </pc:sldMkLst>
      </pc:sldChg>
      <pc:sldChg chg="modNotes modNotesTx">
        <pc:chgData name="Robert Fike" userId="5c45a6d57a602c52" providerId="LiveId" clId="{29ABB0FF-2C20-4493-A845-1C377DADBCB6}" dt="2020-03-03T23:45:53.680" v="704" actId="20577"/>
        <pc:sldMkLst>
          <pc:docMk/>
          <pc:sldMk cId="2832874310" sldId="1143"/>
        </pc:sldMkLst>
      </pc:sldChg>
      <pc:sldChg chg="modSp modNotes modNotesTx">
        <pc:chgData name="Robert Fike" userId="5c45a6d57a602c52" providerId="LiveId" clId="{29ABB0FF-2C20-4493-A845-1C377DADBCB6}" dt="2020-03-03T23:45:58.321" v="706" actId="20577"/>
        <pc:sldMkLst>
          <pc:docMk/>
          <pc:sldMk cId="476809745" sldId="1144"/>
        </pc:sldMkLst>
        <pc:spChg chg="mod">
          <ac:chgData name="Robert Fike" userId="5c45a6d57a602c52" providerId="LiveId" clId="{29ABB0FF-2C20-4493-A845-1C377DADBCB6}" dt="2020-03-03T16:44:08.478" v="77" actId="113"/>
          <ac:spMkLst>
            <pc:docMk/>
            <pc:sldMk cId="476809745" sldId="1144"/>
            <ac:spMk id="3" creationId="{FABC0E30-D7D8-40C8-A78A-5641461F7299}"/>
          </ac:spMkLst>
        </pc:spChg>
      </pc:sldChg>
      <pc:sldChg chg="modNotes modNotesTx">
        <pc:chgData name="Robert Fike" userId="5c45a6d57a602c52" providerId="LiveId" clId="{29ABB0FF-2C20-4493-A845-1C377DADBCB6}" dt="2020-03-03T23:46:04.056" v="708" actId="20577"/>
        <pc:sldMkLst>
          <pc:docMk/>
          <pc:sldMk cId="4037098195" sldId="1145"/>
        </pc:sldMkLst>
      </pc:sldChg>
      <pc:sldChg chg="modNotes modNotesTx">
        <pc:chgData name="Robert Fike" userId="5c45a6d57a602c52" providerId="LiveId" clId="{29ABB0FF-2C20-4493-A845-1C377DADBCB6}" dt="2020-03-03T23:46:11.393" v="710" actId="20577"/>
        <pc:sldMkLst>
          <pc:docMk/>
          <pc:sldMk cId="2270589269" sldId="1146"/>
        </pc:sldMkLst>
      </pc:sldChg>
      <pc:sldChg chg="modNotes modNotesTx">
        <pc:chgData name="Robert Fike" userId="5c45a6d57a602c52" providerId="LiveId" clId="{29ABB0FF-2C20-4493-A845-1C377DADBCB6}" dt="2020-03-04T04:32:52.187" v="720" actId="948"/>
        <pc:sldMkLst>
          <pc:docMk/>
          <pc:sldMk cId="1992929118" sldId="1147"/>
        </pc:sldMkLst>
      </pc:sldChg>
      <pc:sldChg chg="modSp modNotes modNotesTx">
        <pc:chgData name="Robert Fike" userId="5c45a6d57a602c52" providerId="LiveId" clId="{29ABB0FF-2C20-4493-A845-1C377DADBCB6}" dt="2020-03-04T04:30:48.996" v="716" actId="948"/>
        <pc:sldMkLst>
          <pc:docMk/>
          <pc:sldMk cId="2979650056" sldId="1148"/>
        </pc:sldMkLst>
        <pc:spChg chg="mod">
          <ac:chgData name="Robert Fike" userId="5c45a6d57a602c52" providerId="LiveId" clId="{29ABB0FF-2C20-4493-A845-1C377DADBCB6}" dt="2020-03-03T16:48:38.174" v="92" actId="113"/>
          <ac:spMkLst>
            <pc:docMk/>
            <pc:sldMk cId="2979650056" sldId="1148"/>
            <ac:spMk id="3" creationId="{C166FAB9-0076-4B07-B166-9E40A7A43173}"/>
          </ac:spMkLst>
        </pc:spChg>
      </pc:sldChg>
      <pc:sldChg chg="modNotes modNotesTx">
        <pc:chgData name="Robert Fike" userId="5c45a6d57a602c52" providerId="LiveId" clId="{29ABB0FF-2C20-4493-A845-1C377DADBCB6}" dt="2020-03-03T22:51:15.372" v="658" actId="6549"/>
        <pc:sldMkLst>
          <pc:docMk/>
          <pc:sldMk cId="2751032179" sldId="1149"/>
        </pc:sldMkLst>
      </pc:sldChg>
      <pc:sldChg chg="modSp modNotes modNotesTx">
        <pc:chgData name="Robert Fike" userId="5c45a6d57a602c52" providerId="LiveId" clId="{29ABB0FF-2C20-4493-A845-1C377DADBCB6}" dt="2020-03-03T22:50:58.688" v="657" actId="948"/>
        <pc:sldMkLst>
          <pc:docMk/>
          <pc:sldMk cId="3845016539" sldId="1150"/>
        </pc:sldMkLst>
        <pc:spChg chg="mod">
          <ac:chgData name="Robert Fike" userId="5c45a6d57a602c52" providerId="LiveId" clId="{29ABB0FF-2C20-4493-A845-1C377DADBCB6}" dt="2020-03-03T16:58:16.222" v="138" actId="1076"/>
          <ac:spMkLst>
            <pc:docMk/>
            <pc:sldMk cId="3845016539" sldId="1150"/>
            <ac:spMk id="4" creationId="{6FDBA95C-1A35-41CE-AA38-C1EEB0FBD516}"/>
          </ac:spMkLst>
        </pc:spChg>
      </pc:sldChg>
      <pc:sldChg chg="modSp modNotesTx">
        <pc:chgData name="Robert Fike" userId="5c45a6d57a602c52" providerId="LiveId" clId="{29ABB0FF-2C20-4493-A845-1C377DADBCB6}" dt="2020-03-03T16:58:06.945" v="137" actId="1076"/>
        <pc:sldMkLst>
          <pc:docMk/>
          <pc:sldMk cId="1037154326" sldId="1151"/>
        </pc:sldMkLst>
        <pc:spChg chg="mod">
          <ac:chgData name="Robert Fike" userId="5c45a6d57a602c52" providerId="LiveId" clId="{29ABB0FF-2C20-4493-A845-1C377DADBCB6}" dt="2020-03-03T16:58:06.945" v="137" actId="1076"/>
          <ac:spMkLst>
            <pc:docMk/>
            <pc:sldMk cId="1037154326" sldId="1151"/>
            <ac:spMk id="3" creationId="{C166FAB9-0076-4B07-B166-9E40A7A43173}"/>
          </ac:spMkLst>
        </pc:spChg>
      </pc:sldChg>
      <pc:sldChg chg="modNotesTx">
        <pc:chgData name="Robert Fike" userId="5c45a6d57a602c52" providerId="LiveId" clId="{29ABB0FF-2C20-4493-A845-1C377DADBCB6}" dt="2020-03-03T17:42:46.645" v="280" actId="12"/>
        <pc:sldMkLst>
          <pc:docMk/>
          <pc:sldMk cId="2976548715" sldId="1152"/>
        </pc:sldMkLst>
      </pc:sldChg>
      <pc:sldChg chg="modNotes">
        <pc:chgData name="Robert Fike" userId="5c45a6d57a602c52" providerId="LiveId" clId="{29ABB0FF-2C20-4493-A845-1C377DADBCB6}" dt="2020-03-04T04:49:22.061" v="731" actId="948"/>
        <pc:sldMkLst>
          <pc:docMk/>
          <pc:sldMk cId="1612782010" sldId="1153"/>
        </pc:sldMkLst>
      </pc:sldChg>
      <pc:sldChg chg="modNotesTx">
        <pc:chgData name="Robert Fike" userId="5c45a6d57a602c52" providerId="LiveId" clId="{29ABB0FF-2C20-4493-A845-1C377DADBCB6}" dt="2020-03-03T18:05:51.950" v="314" actId="15"/>
        <pc:sldMkLst>
          <pc:docMk/>
          <pc:sldMk cId="3009364307" sldId="1154"/>
        </pc:sldMkLst>
      </pc:sldChg>
      <pc:sldChg chg="modNotes modNotesTx">
        <pc:chgData name="Robert Fike" userId="5c45a6d57a602c52" providerId="LiveId" clId="{29ABB0FF-2C20-4493-A845-1C377DADBCB6}" dt="2020-03-03T22:58:14.661" v="681" actId="255"/>
        <pc:sldMkLst>
          <pc:docMk/>
          <pc:sldMk cId="3857215415" sldId="11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0D722F-6B35-41A5-B305-950614B78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90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44595" y="0"/>
            <a:ext cx="3972697" cy="29795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5925" y="3150973"/>
            <a:ext cx="6720488" cy="553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0BD165-D115-47E5-B1A1-E3C12FE46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06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6F9953-1F53-4299-B58B-E1843B34D8DA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4638" y="0"/>
            <a:ext cx="3971925" cy="297973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Saludos y Introducciones</a:t>
            </a:r>
          </a:p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hay un coordinador local, dará la bienvenida a los participantes, presentará a los entrenadores y abrirá el taller en oración.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Agradezca a los pastores y líderes por venir.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49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111125"/>
            <a:ext cx="3768725" cy="2827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Preguntas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Comentarios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887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3. Hechos Principales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Los hechos principales de un pasaje de la Biblia apoyan el tema en el pasaje.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Los hechos explican o demuestran el tema bíblico.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También puede agregar referencias cruzadas y ilustraciones para apoyar sus hechos.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Jesús usó ilustraciones constantemente para que Su audiencia pudiera entender el punto o el principio que estaba intentando hacer.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4725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4. Aplicación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Usted debe elegir la aplicación que su congregación necesita más.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Muchos pastores y maestros sólo exhortan a su audiencia para aplicar la Palabra de Dios para sus vidas.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 usted no explica cómo aplicar la Palabra de Dios,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las personas se sienten frustradas y desarrollan apatía espiritual en lugar de crecimiento espiritual.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Por ejemplo, si la aplicación es para animar a la gente a leer la Palabra de Dios,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 sólo desafíelos a leer la Palabra de Dios,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sino ofrézcales un plan de lectura de la Biblia, una manera de tener un socio de responsabilidad,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También puede comprometerse con el Plan de Lectura de la Biblia Usted mismo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 dar informes periódicos para animar a la gente a seguir adelante con el plan de lectura.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La aplicación es la parte más importante de su estudio personal de la Biblia, de la predicación y la enseñanza.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518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5. Conclusión (Incluyendo un Declaración del Resumen)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gente escucha la predicación y la enseñanza con sus cabezas y sus corazones.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Los buenos mensajes comunican emociones así como información.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 conclusión suele incluir una historia o ilustración para motivar a la gente a poner la Palabra de Dios en práctica en sus vidas.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Algunas veces la conclusión tendrá una conexión con la introducción.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declaración del resumen contiene el tema y los hechos principales del pasaje bíblico.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353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También puede estudiar una presentación más detallada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 "Cómo Preparar un Sermón Eficaz"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 foundationsglobal.com,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"Otros Recursos de Discipulado"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1745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111125"/>
            <a:ext cx="3768725" cy="2827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1600" dirty="0">
                <a:solidFill>
                  <a:schemeClr val="tx1"/>
                </a:solidFill>
              </a:rPr>
              <a:t>En sus grupos hablen sobre: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¿Qué aprendiste sobre cómo preparar una lección?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¿Qué partes de la preparación de la lección son fáciles para usted?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¿Qué partes de la preparación de la lección son difíciles para ti?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¿Por qué es tan importante la aplicación?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Los grupos comparten sus respuestas.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Preguntas y comentarios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4506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8034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810260" algn="l"/>
              </a:tabLst>
            </a:pPr>
            <a:r>
              <a:rPr lang="es-MX" b="1" dirty="0">
                <a:effectLst/>
                <a:latin typeface="Arial" panose="020B0604020202020204" pitchFamily="34" charset="0"/>
                <a:ea typeface="Franklin Gothic Book" panose="020B0503020102020204" pitchFamily="34" charset="0"/>
              </a:rPr>
              <a:t>II. Ejemplo del Lección</a:t>
            </a:r>
            <a:endParaRPr lang="en-US" b="1" dirty="0">
              <a:effectLst/>
              <a:latin typeface="Arial" panose="020B0604020202020204" pitchFamily="34" charset="0"/>
              <a:ea typeface="Franklin Gothic Book" panose="020B0503020102020204" pitchFamily="34" charset="0"/>
            </a:endParaRP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Introducción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Abrir en oración.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Dios, estamos comprometidos contigo y tu Palabra</a:t>
            </a:r>
            <a:endParaRPr lang="en-US" dirty="0"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Nos comprometemos a no sólo conocer tu Palabra, sino obedientemente a ponerla en práctica en nuestras vidas.</a:t>
            </a:r>
            <a:endParaRPr lang="en-US" dirty="0"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Tenemos fe en que tienes el poder de hacer lo que prometes en tu Palabra.</a:t>
            </a:r>
            <a:endParaRPr lang="en-US" dirty="0"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 pedimos humildemente que nos reveles tu verdad acerca de cómo podemos poner tu Palabra en práctica en nuestras vidas para volvernos más parecidos a Jesús.</a:t>
            </a:r>
            <a:endParaRPr lang="en-US" dirty="0"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En el nombre de Jesús, Amén.</a:t>
            </a:r>
            <a:endParaRPr lang="en-US" dirty="0">
              <a:effectLst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9606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Nuestra escritura para hoy es Filipenses 2:1-3.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AutoNum type="arabicParenBoth"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tanto, si sienten algún estímulo en su unión con Cristo, algún consuelo en su amor, algún compañerismo en el Espíritu, algún afecto entrañable,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AutoNum type="arabicParenBoth"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llénenme de alegría teniendo un mismo parecer, un mismo amor, unidos en alma y pensamiento.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AutoNum type="arabicParenBoth"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hagan nada por egoísmo o vanidad; más bien, con humildad consideren a los demás como superiores a ustedes mismos.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CO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3821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Hay iglesias que crecen y tienen mucha alegría.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También hay iglesias que han disminuido en número y han muerto.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diferencia es que las iglesias saludables y en crecimiento tienen unidad de espíritu y propósito.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(Si es posible, dé un ejemplo de una iglesia que disminuyó en número y murió porque tenían muchas actividades y programas pero no estaban enfocadas en el propósito de Dios de multiplicar discípulos)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CO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CO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Nuestro tema de estos versículos es que debemos experimentar</a:t>
            </a:r>
            <a:endParaRPr lang="en-US" sz="16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1600" b="1" kern="1200" dirty="0">
                <a:solidFill>
                  <a:schemeClr val="tx1"/>
                </a:solidFill>
                <a:latin typeface="Arial" charset="0"/>
                <a:ea typeface="Calibri" panose="020F0502020204030204" pitchFamily="34" charset="0"/>
                <a:cs typeface="+mn-cs"/>
              </a:rPr>
              <a:t>Alegría en la Unidad de Espíritu y Propósito </a:t>
            </a:r>
            <a:endParaRPr lang="en-US" sz="1600" b="1" kern="1200" dirty="0">
              <a:solidFill>
                <a:schemeClr val="tx1"/>
              </a:solidFill>
              <a:latin typeface="Arial" charset="0"/>
              <a:ea typeface="Calibri" panose="020F0502020204030204" pitchFamily="34" charset="0"/>
              <a:cs typeface="+mn-cs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784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Apóstol Pablo nos dice en el versículo 1 lo que nos motiva a tener unidad en el espíritu y propósito: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Estímulo </a:t>
            </a: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su unión con Cristo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Consuelo </a:t>
            </a: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su amor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Compañerismo </a:t>
            </a: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Espíritu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Afecto entrañable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2315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Pablo también nos dijo en Romanos 15: 5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“Que el Dios que infunde aliento y perseverancia les conceda vivir juntos en armonía, conforme al ejemplo de Cristo Jesús.”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es mi oración por nuestra iglesia.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96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9888" y="123825"/>
            <a:ext cx="3578225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altLang="en-US" sz="1600" kern="0" dirty="0">
                <a:latin typeface="Arial"/>
              </a:rPr>
              <a:t>Formar grupos de 2-5 personas.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altLang="en-US" sz="1600" kern="0" dirty="0">
                <a:latin typeface="Arial"/>
              </a:rPr>
              <a:t>Cada grupo elige un líder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altLang="en-US" sz="1600" kern="0" dirty="0">
                <a:latin typeface="Arial"/>
              </a:rPr>
              <a:t>El entrenador entrena a los grupos.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altLang="en-US" sz="1600" kern="0" dirty="0">
                <a:latin typeface="Arial"/>
              </a:rPr>
              <a:t>Detener los grupos después de 15-30 minutos dependiendo del tiempo disponible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5902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versículo 2 Pablo nos dice </a:t>
            </a:r>
            <a:r>
              <a:rPr lang="es-CO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que Dios quiere que hagamos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Mismo parecer</a:t>
            </a:r>
            <a:endParaRPr lang="en-US" dirty="0"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Mismo amor</a:t>
            </a:r>
            <a:endParaRPr lang="en-US" dirty="0"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Unidos en alma y pensamiento</a:t>
            </a:r>
            <a:endParaRPr lang="en-US" dirty="0">
              <a:effectLst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Hacer discípulos multiplicadores (Mateo 28:19-20)</a:t>
            </a:r>
            <a:endParaRPr lang="en-US" dirty="0">
              <a:effectLst/>
              <a:ea typeface="+mn-ea"/>
              <a:cs typeface="+mn-cs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Este es el propósito de cada iglesia y cada creyente</a:t>
            </a:r>
            <a:endParaRPr lang="en-US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medida que crezcamos en unidad experimentaremos alegría.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5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versículo 3 Dios nos dice</a:t>
            </a:r>
            <a:r>
              <a:rPr lang="es-CO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</a:t>
            </a: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tener unidad en el espíritu y propósito: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hagan nada por egoísmo o vanidad</a:t>
            </a:r>
            <a:r>
              <a:rPr lang="es-CO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humildad</a:t>
            </a: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consideren a los demás como superiores a ustedes mismos.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4853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nos dice que ser egocéntrico y no centrado en el Espíritu destruye la unidad.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Egoismo</a:t>
            </a: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pone su agenda delante del propósito de Dios para la iglesia.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Esto lleva a grupos en la iglesia que son divisivos y destruyen la unidad de propósito.</a:t>
            </a:r>
            <a:endParaRPr lang="en-US" dirty="0">
              <a:effectLst/>
            </a:endParaRPr>
          </a:p>
          <a:p>
            <a:pPr marL="57150" marR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4220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Vanidad busca atención para sí mismo y deseas alabanza por tus logros. 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Este es un orgullo egoísta en vez de buscar glorificar a Dios.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Nuestro orgullo en nosotros mismos y no en Dios es el pecado original que nos separó de Dios y puede causar desunión en nuestra iglesia.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7112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tx1"/>
                </a:solidFill>
              </a:rPr>
              <a:t>Cómo Tener Unidad en Nuestra Iglesia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But.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Paul uses this word to show a contrast. 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 has told us what destroys unity and now he will tell us how to have unity.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Humility is the requirement for unity in our church.</a:t>
            </a:r>
            <a:endParaRPr lang="en-US" dirty="0">
              <a:effectLst/>
            </a:endParaRP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Humility is having a balanced and accurate understanding of yourself, thinking neither too highly nor too lowly of yourself.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Humility doesn’t call attention to itself.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9242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Pablo ahora nos dice cómo tener humildad al </a:t>
            </a:r>
            <a:r>
              <a:rPr lang="es-CO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considerando a otros en la iglesia superiores que nosotros mismos. </a:t>
            </a:r>
            <a:endParaRPr lang="en-US" dirty="0"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Piense en cuánta misericordia y gracia Dios te da y cómo Él te perdona todos los días.</a:t>
            </a:r>
            <a:endParaRPr lang="en-US" dirty="0"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Dar misericordia, gracia y perdón a los demás y pensar en ellos de una manera más positiva.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7467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No juzgues los corazones y los motivos de las personas porque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no sabes lo que hay en sus corazones.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Sólo Dios sabe lo que hay en su corazón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y sólo Dios puede juzgar el corazón de una persona.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0054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 verdad es que todos somos pecadores indignos ante un Dios santo.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 manera de preservar la unidad en nuestra iglesia y lograr el propósito de Dios es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ser humilde </a:t>
            </a:r>
          </a:p>
          <a:p>
            <a:pPr marL="1257300" marR="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eligiendo ver el bien que Dios ha puesto en otros</a:t>
            </a:r>
          </a:p>
          <a:p>
            <a:pPr marL="1257300" marR="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en oposición a ser crítico con los demás.</a:t>
            </a:r>
            <a:endParaRPr lang="en-US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Santiago 4:6. Dios se opone a los orgullosos, pero da gracia a los humildes.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7374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podemos tener este tipo de humildad cristiana y amor a los demás a través de nuestros propios esfuerzos.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cada uno de nosotros da al Espíritu Santo el control de nuestras vidas,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entonces podemos experimentar la unidad del espíritu y lograr el propósito de Dios.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1082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Gálatas 5:25-26.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el Espíritu nos da vida, 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andemos guiados por el Espíritu.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dejemos que la vanidad nos lleve a irritarnos y a envidiarnos unos a otros.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68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82750" y="104775"/>
            <a:ext cx="3717925" cy="2787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Recordatorios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Pre-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Reunión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para el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Líder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4025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hables demasiado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Recuerda que Dios es el maestro</a:t>
            </a:r>
          </a:p>
          <a:p>
            <a:pPr marL="349250" marR="0" lvl="0" indent="-3492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Haz preguntas y escucha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Ayudar a la gente a </a:t>
            </a:r>
            <a:r>
              <a:rPr lang="es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auto-descubrir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Mantenlo simple 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Asegúrate que todos participen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retroalimentación positiva </a:t>
            </a: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1367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Ilustración: Lucas 18:9-14 </a:t>
            </a:r>
            <a:r>
              <a:rPr lang="es-CO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fariseo y el recaudador de impuestos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 fariseo pensó: ¡Soy muy bueno,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Dios tiene suerte de tenerme!</a:t>
            </a:r>
            <a:endParaRPr lang="en-US" dirty="0"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 cobrador de impuestos pensó: ¡Soy un pecador,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necesito a Dios para que me muestre su misericordia!</a:t>
            </a:r>
            <a:endParaRPr lang="en-US" dirty="0">
              <a:effectLst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2404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Uno estaba orgulloso de quién y lo que era,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 otro era humilde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y sabía que necesitaba a Dios para que le perdonara sus pecados.</a:t>
            </a:r>
            <a:endParaRPr lang="en-US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Lucas 18:14. Pues todo el que a sí mismo se enaltece será humillado, y el que se humilla será enaltecido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3100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¿A quién en nuestra iglesia necesitas darle misericordia, gracia y perdón?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puedes decirle a alguien en la iglesia algo para motivarlos?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202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Conclusión (Incluida la declaración resumida)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tener una iglesia sana, creciente y alegre: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Estar </a:t>
            </a:r>
            <a:r>
              <a:rPr lang="es-CO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motivado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 las </a:t>
            </a:r>
            <a:r>
              <a:rPr lang="es-CO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bendiciones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Dios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Tener </a:t>
            </a:r>
            <a:r>
              <a:rPr lang="es-CO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nuestra iglesia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Para lograr el </a:t>
            </a:r>
            <a:r>
              <a:rPr lang="es-CO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propósito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Dios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Siendo </a:t>
            </a:r>
            <a:r>
              <a:rPr lang="es-CO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humilde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(Si es posible, dé un ejemplo de una iglesia sana, creciente y gozosa, porque están enfocadas en el propósito de Dios en hacer discípulos multiplicadores)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1753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Oremos.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 damos gracias Dios por tus bendiciones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 agradecemos por tu misericordia, gracia y perdón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Confesamos nuestro juicio hacia los demás y el orgullo que tenemos en nuestro corazón.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Dios, estamos motivados por tus bendiciones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Nos comprometemos</a:t>
            </a:r>
            <a:endParaRPr lang="en-US" dirty="0">
              <a:effectLst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 tener unidad en nuestra iglesia</a:t>
            </a:r>
            <a:endParaRPr lang="en-US" dirty="0">
              <a:effectLst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para lograr tu propósito</a:t>
            </a:r>
            <a:endParaRPr lang="en-US" dirty="0">
              <a:effectLst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O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siendo humildes</a:t>
            </a:r>
            <a:endParaRPr lang="en-US" dirty="0">
              <a:effectLst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nombre de Jesús, Amén.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0898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111125"/>
            <a:ext cx="3768725" cy="2827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Preguntas</a:t>
            </a:r>
            <a:r>
              <a:rPr lang="en-US" sz="1600" b="1" dirty="0">
                <a:solidFill>
                  <a:schemeClr val="tx1"/>
                </a:solidFill>
              </a:rPr>
              <a:t> o </a:t>
            </a:r>
            <a:r>
              <a:rPr lang="en-US" sz="1600" b="1" dirty="0" err="1">
                <a:solidFill>
                  <a:schemeClr val="tx1"/>
                </a:solidFill>
              </a:rPr>
              <a:t>Comentarios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1466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US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Presentación del Lección</a:t>
            </a:r>
            <a:endParaRPr lang="en-US" sz="16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algn="ctr"/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es-US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Lección 6</a:t>
            </a:r>
            <a:endParaRPr lang="es-MX" sz="16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I. Introducción</a:t>
            </a:r>
            <a:endParaRPr lang="en-US" sz="16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 cualquier lección, el contenido es primordial.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Los pastores y maestros tienen la responsabilidad de predicar la palabra de Dios con precisión en sus iglesias.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Sin embargo, si una lección no se entrega de manera que alcance y so conecte con la audiencia,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el predicador ha fallado en gran medida en su tarea. 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Aún cuando cada predicador tiene su propia personalidad, dones y habilidades,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cada uno de los que predique la Biblia debe hacer su meta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 no solo predicar 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 enseñar 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verdad sino </a:t>
            </a: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alcanzar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 la audiencia con esa verdad. 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2573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En 1 Corintios 9:19-23 Pablo escribe: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De todos me he hecho esclavo para ganar a tantos como sea posible. 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Entre los judíos me volví judío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Entre los que no tienen la ley me volví como los que están sin ley 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Entre los débiles me hice débil, a fin de ganar a los débiles. 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Me hice todo para todos, </a:t>
            </a:r>
          </a:p>
          <a:p>
            <a:pPr marL="97155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a fin de salvar a algunos por todos los medios posibles.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4467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estos versículos Pablo nos dice que hará cualquier cosa para alcanzar a las personas con el evangelio.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¿Hay alguna duda de que Pablo haría cualquier esfuerzo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conectar y relacionar el evangelio con las personas a las que les habló?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observa a través del libro de Hechos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encontrará que Pablo habló con gran emoción y usaba sus manos cuando hablaba (ver Hechos 20:19, 31 21:40 13:16).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Podemos estar seguros que si Pablo quería que su audiencia comprendiera su mensaje,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necesitaba asegurarse de tener su atención y mantenerla.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pasaje en 1 Corintios 9 nos deja con la impresión de que Pablo daría a cada audiencia (Judío, Gentil, débil)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mensaje que no solo comprendieran sino que lo entregaría de tal forma que ellos lo escucharan de igual manera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(ver Hechos 17:19-31 como ejemplo de cómo Pablo hablaría a esos sin la Ley)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9139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8034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810260" algn="l"/>
              </a:tabLst>
            </a:pPr>
            <a:r>
              <a:rPr lang="es-MX" sz="1600" b="1" dirty="0">
                <a:effectLst/>
                <a:latin typeface="Arial" panose="020B0604020202020204" pitchFamily="34" charset="0"/>
                <a:ea typeface="Franklin Gothic Book" panose="020B0503020102020204" pitchFamily="34" charset="0"/>
              </a:rPr>
              <a:t>II. Lo que Puede y No Puede Hacer el Lección</a:t>
            </a:r>
            <a:endParaRPr lang="en-US" sz="1600" b="1" dirty="0">
              <a:effectLst/>
              <a:latin typeface="Arial" panose="020B0604020202020204" pitchFamily="34" charset="0"/>
              <a:ea typeface="Franklin Gothic Book" panose="020B05030201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lección puede dar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visión,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instrucción,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estímulo,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esperanza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desafío a la congregación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43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82750" y="104775"/>
            <a:ext cx="3717925" cy="2787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tus grupos usa estas preguntas para evaluar la experiencia.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Evaluación Después de la Reunión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s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fueron algunas de las experiencias positivas durante el tiempo del grupo?</a:t>
            </a: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n-US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Participaron</a:t>
            </a: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</a:t>
            </a: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					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s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¿Fueron mis reacciones positivas a las respuestas?</a:t>
            </a: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s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¿Hablé demasiado?</a:t>
            </a: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s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¿Alguien más habló demasiado?</a:t>
            </a: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s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¿Nos desviamos Del tema?</a:t>
            </a: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s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¿Lo mantuve simple para los no creyentes y los nuevos creyentes?</a:t>
            </a: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n-US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Otros</a:t>
            </a: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observaciones</a:t>
            </a: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Pídales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compartan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algunas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sus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observaciones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preguntas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tiene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usted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7195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lección no puede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discipular a las personas,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puede reunir a las personas en compañerismo,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puede ayudar a las personas a confiar unas a otras en amor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no puede traer cambio a largo plazo en la conducta de las personas.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2892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lección puede usarse para explicar la Biblia,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no puede asegurar que quienes escuchen en realidad hagan lo que la Biblia dice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lección puede reunir a la gente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compartir una visión, creencia y servicio en común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2256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lección es un lugar para que el pastor o maestro se conecte y relacione con la congregación.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 mejor se comunique un pastor o maestro, </a:t>
            </a: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más gente alcanzará.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Luego pueden ser discipulados de la forma en que Jesús hizo a sus discípulos, </a:t>
            </a: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uno a uno o en un grupo pequeño.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1973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803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810260" algn="l"/>
              </a:tabLst>
            </a:pPr>
            <a:r>
              <a:rPr lang="es-MX" sz="1600" b="1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III.  Principios de la Preparación del Lección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¡No sea aburrido!</a:t>
            </a:r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>
              <a:effectLst/>
            </a:endParaRP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 darse cuenta viendo las caras de la audiencia si se está conectando con ellos.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Hable con energía y pasión.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Muévase por el escenario, cambie el tono de su voz, mueva sus manos.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sobrecargue a la audiencia</a:t>
            </a: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 no solo tiene que ver con el tiempo que dura el lección también tiene que ver con que tanta información comparte con ellos.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iglesia no es un seminario, no trate a la audiencia como alumnos de seminario.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Elige tus palabras sabiamente.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uses palabras que tu audiencia puede que no entienda.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hay inconversos en su audiencia no puede asumir que comprenderán todo lo que usted dice, especialmente si usa palabras como reconciliación, redención, expiación, salvación o elección.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Hable al nivel de escolaridad en la audiencia, no en el suyo.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9884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4. Use la palabra “nosotros” en lugar de “usted”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Los pastores y maestros necesitan recordarle a la iglesia que son igual a ellos, con las mismas tentaciones, debilidades y dificultades.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5. No haga muy largo la lección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Diferentes culturas tienen diferentes expectativas en cuanto a que tan largo debe ser la lección.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Los pastores y maestros no deberían tener miedo en preguntar a los líderes de la iglesia si sus lecciones muy largas.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6. Haga preguntas de la audiencia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Algunas de estas serán retoricas, donde cada uno sabe la respuesta.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Algunas forzarán a la audiencia a pensar en las implicaciones de lo que usted ha dicho.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Después de hacer una pregunta, dele tiempo a la audiencia para pensar, luego continúe.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3244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7. Use una ilustración cada cinco minutos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Los oradores exitosos usan muchas ilustraciones para hacer sus mensajes personales.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Cuidado de no hacer cada ilustración sobre usted.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8. Cuidado con los gestos de distracción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Casi cada orador tiene algún tipo de tic que puede ser distractor.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Pasar la mano por la cabeza, tocar su cara repetidas veces o repetir la misma palabra como, a, este.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Pregunte a alguien de confianza que tipo de tics tiene usted que pueden distraer a la audiencia.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9. Esté dispuesto a cambiar el estilo de su presentación si no está siendo eficaz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Muchos pastores y maestros sienten que no pueden cambiar como presentan sus mensajes porque sienten que tiene que cambiar quienes son como personas.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Esto no es verdad, muchos pastores y maestros se han convertido en mejores oradores al enfocarse en cambiar una cosa a la vez en como hablan.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6408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Esta lista parecerá abrumadora, pero un orador sabio reconocerá cuales de estos puntos se relacionan con él y su estilo de hablar.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Trabajando en uno de esta cada semana un pastor o maestro puede mejorar su forma de comunicar la Biblia.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b="1" dirty="0"/>
              <a:t>En sus grupos hablen sobre: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¿Cuál de estos puntos te resulta natural?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¿Qué puedes mejorar?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4052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Posibles Temas para lecciones</a:t>
            </a:r>
            <a:endParaRPr lang="en-US" sz="16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Temor, Gozo, Matrimonio, Familia, Preocupación, Paciencia, Paz, Sexo, Dinero, Muerte, Humildad, Egoísmo, Avaricia, Ira, Perdón, Reconciliación, Bondad, Modo de Hablar, Depresión, Enfermedad, Amor, Orgullo, Celos, Envidia, Fe, Oración, Relaciones.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36836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Elige un pasaje y quédate con él.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Cinco pasajes no son mejores que uno.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Cinco pasajes hacen una serie.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89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9888" y="123825"/>
            <a:ext cx="3578225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</a:pP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 and Comments</a:t>
            </a: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s-ES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preguntas o comentarios tienes?</a:t>
            </a:r>
            <a:endParaRPr lang="en-US" sz="16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22860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Bases de </a:t>
            </a:r>
            <a:r>
              <a:rPr lang="en-US" sz="16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Métodos</a:t>
            </a:r>
            <a:r>
              <a:rPr lang="en-US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6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Estudio</a:t>
            </a:r>
            <a:r>
              <a:rPr lang="en-US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Bíblico</a:t>
            </a:r>
            <a:endParaRPr lang="en-US" sz="16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22860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Estudiar y Aplicar un Libro de la Biblia</a:t>
            </a:r>
          </a:p>
          <a:p>
            <a:pPr marL="228600" marR="0" indent="-22860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Preparar un Lección Bíblico Eficaz</a:t>
            </a:r>
          </a:p>
          <a:p>
            <a:pPr marL="228600" marR="0" indent="-22860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Lección</a:t>
            </a:r>
            <a:r>
              <a:rPr lang="en-US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Presentación</a:t>
            </a:r>
            <a:endParaRPr lang="en-US" sz="16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7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Cómo Entender la Biblia</a:t>
            </a:r>
            <a:endParaRPr lang="en-US" sz="16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algn="ctr"/>
            <a:r>
              <a:rPr lang="es-US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Lección 1. Bases de Métodos de Estudio Bíblico</a:t>
            </a:r>
            <a:endParaRPr lang="en-US" sz="16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I. Introducción</a:t>
            </a:r>
            <a:endParaRPr lang="en-US" sz="16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Este material le dará herramientas prácticas de que le ayudarán a entender y aplicar la Biblia a su vida.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5953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b="1" dirty="0">
                <a:solidFill>
                  <a:schemeClr val="tx1"/>
                </a:solidFill>
              </a:rPr>
              <a:t>Implementación</a:t>
            </a:r>
          </a:p>
          <a:p>
            <a:pPr lvl="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solidFill>
                  <a:schemeClr val="tx1"/>
                </a:solidFill>
              </a:rPr>
              <a:t>1.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 liderando un Grupo de Fundamentos</a:t>
            </a:r>
          </a:p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Continuar entrenando aprendices de Fundamentos</a:t>
            </a:r>
          </a:p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Utilizar mi calendario para llevar una vida cristiana equilibrada</a:t>
            </a:r>
          </a:p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Trabajar en la meta que establezco para mi desarrollo personal</a:t>
            </a:r>
          </a:p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endParaRPr lang="es-ES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83476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5. Reunirse regularmente con mi socio de rendición de cuentas</a:t>
            </a:r>
          </a:p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6. Use estos métodos para estudiar y aplicar la Biblia.</a:t>
            </a:r>
          </a:p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7. Entrenar a los líderes y miembros de la iglesia cómo estudiar la Biblia.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8. Preparar lecciones bíblicas</a:t>
            </a:r>
            <a:r>
              <a:rPr lang="es-ES" dirty="0"/>
              <a:t> eficaces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3172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4638" y="0"/>
            <a:ext cx="3971925" cy="2979738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ES" b="1" dirty="0">
                <a:solidFill>
                  <a:srgbClr val="000000"/>
                </a:solidFill>
              </a:rPr>
              <a:t>Entrenador: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rgbClr val="000000"/>
                </a:solidFill>
              </a:rPr>
              <a:t>Mostrar a los asistentes el apéndice (p23)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rgbClr val="000000"/>
                </a:solidFill>
              </a:rPr>
              <a:t>Resumen de los Filipenses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rgbClr val="000000"/>
                </a:solidFill>
              </a:rPr>
              <a:t>Análisis de Filipenses Capítulo 1</a:t>
            </a:r>
            <a:endParaRPr lang="en-US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9888" y="123825"/>
            <a:ext cx="3578225" cy="2682875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 b="1" dirty="0"/>
              <a:t>Taller 4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s-ES" altLang="en-US" sz="1600" b="1" dirty="0"/>
              <a:t>Cómo Alcanzar su Ciudad 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s-ES" altLang="en-US" sz="1600" b="1" dirty="0"/>
              <a:t>y País Para Cristo</a:t>
            </a:r>
            <a:endParaRPr lang="en-US" altLang="en-US" sz="1200" b="1" dirty="0"/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b="1" dirty="0"/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altLang="en-US" dirty="0"/>
              <a:t>Hable sobre cuándo será el próximo taller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altLang="en-US" dirty="0"/>
              <a:t>Pídale al anfitrión que cierre en oración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altLang="en-US" dirty="0"/>
              <a:t>Tomar una foto grupal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111125"/>
            <a:ext cx="3768725" cy="2827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Dios nos dice la importancia de conocer y aplicar Su Palabra a nuestras vidas en los siguientes versículos.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"... [Los de Berea] recibieron el mensaje con toda avidez y todos los días </a:t>
            </a: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examinaban las Escrituras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para ver si era verdad lo que se les anunciaba." Hechos 17:11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"El que sólo se alimenta de leche es inexperto en el mensaje de justicia; es como un niño de pecho.</a:t>
            </a:r>
            <a:r>
              <a:rPr lang="es-MX" sz="1600" b="1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 cambio, </a:t>
            </a: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el alimento sólido es para los adultos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para los que tienen la capacidad de distinguir entre lo bueno y lo malo, pues han ejercitado su facultad de percepción espiritual." Hebreos 5:13-14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"Esfuérzate por presentarte a Dios aprobado, como obrero que no tiene de qué avergonzarse y que </a:t>
            </a: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interpreta rectamente la palabra de verdad.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" 2 Timoteo 2:15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"Jesús se dirigió entonces a los judíos que habían creído en él, y les dijo: Si se mantienen </a:t>
            </a: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fieles a mis enseñanzas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serán realmente mis discípulos.” Juan 8:31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08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estudio de la Biblia está alimentando la carne de la Palabra de Dios. </a:t>
            </a:r>
          </a:p>
          <a:p>
            <a:pPr marL="285750" lvl="0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nos quiere enseñar directamente de Su Palabra. </a:t>
            </a:r>
          </a:p>
          <a:p>
            <a:pPr marL="285750" lvl="0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Tenemos la responsabilidad de estudiar la Palabra de Dios por nosotros mismos 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confiar en los demás, 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queremos crecer en vez de espiritualmente.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09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El propósito del estudio de la Biblia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es la aplicación de la Palabra de Dios para nuestras vidas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en pensamiento, palabra y obra.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El estudio de la Biblia implica varios aspectos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que nos ayudan a interpretar correctamente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 err="1"/>
              <a:t>asi</a:t>
            </a:r>
            <a:r>
              <a:rPr lang="es-ES" dirty="0"/>
              <a:t> que podemos aplicar a nuestras vidas correctamente.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Así es como llegamos a ser más como Jesús.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8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</a:t>
            </a: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Cómo interpretar la Biblia </a:t>
            </a:r>
            <a:endParaRPr lang="en-US" sz="16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Solo hay una interpretación correcta,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que pretende el autor.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Pueden haber muchas aplicaciones</a:t>
            </a:r>
            <a:endParaRPr lang="en-US" dirty="0">
              <a:effectLst/>
            </a:endParaRP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Debemos obtener la interpretación correcta de la Palabra de Dios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antes de poder aplicarla correctamente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58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B. Dos Partes para la Interpretación Bíblica</a:t>
            </a:r>
            <a:endParaRPr lang="en-US" dirty="0">
              <a:effectLst/>
            </a:endParaRP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Biblia es</a:t>
            </a:r>
            <a:endParaRPr lang="en-US" dirty="0">
              <a:effectLst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Palabra de Dios </a:t>
            </a: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</a:t>
            </a:r>
            <a:endParaRPr lang="en-US" dirty="0">
              <a:effectLst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Las palabras de los hombres</a:t>
            </a:r>
            <a:endParaRPr lang="en-US" dirty="0">
              <a:effectLst/>
            </a:endParaRP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 el fin de interpretar correctamente la Biblia, debemos utilizar:</a:t>
            </a:r>
            <a:endParaRPr lang="en-US" dirty="0">
              <a:effectLst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Las </a:t>
            </a: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Leyes del Espíritu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porque la Biblia es la Palabra de Dios </a:t>
            </a: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</a:t>
            </a:r>
            <a:endParaRPr lang="en-US" dirty="0">
              <a:effectLst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Las </a:t>
            </a:r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Leyes del lenguaje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porque la Biblia son las palabras de los hombres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6F9953-1F53-4299-B58B-E1843B34D8DA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0" y="104775"/>
            <a:ext cx="3535363" cy="2652713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Workshop 1 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to Grow Your Church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Multiply Disciples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indent="-23495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es-ES" dirty="0">
                <a:ln w="6350">
                  <a:noFill/>
                </a:ln>
              </a:rPr>
              <a:t>¿Cuántos estaban en el Taller 1?</a:t>
            </a:r>
          </a:p>
          <a:p>
            <a:pPr marL="234950" indent="-23495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es-ES" dirty="0">
                <a:ln w="6350">
                  <a:noFill/>
                </a:ln>
              </a:rPr>
              <a:t>Si no había nadie en el Taller 1, no haga las siguientes preguntas y pase más tiempo en la revisión.</a:t>
            </a:r>
          </a:p>
          <a:p>
            <a:pPr marL="234950" indent="-23495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es-ES" dirty="0">
                <a:ln w="6350">
                  <a:noFill/>
                </a:ln>
              </a:rPr>
              <a:t>¿Qué comentarios o preguntas tiene sobre el Taller 1?</a:t>
            </a:r>
          </a:p>
          <a:p>
            <a:pPr marL="234950" indent="-23495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es-ES" dirty="0">
                <a:ln w="6350">
                  <a:noFill/>
                </a:ln>
              </a:rPr>
              <a:t>¿Cuántos son fundaciones líderes con una persona o un grupo?</a:t>
            </a:r>
          </a:p>
          <a:p>
            <a:pPr marL="234950" indent="-23495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es-ES" dirty="0">
                <a:ln w="6350">
                  <a:noFill/>
                </a:ln>
              </a:rPr>
              <a:t>¿Qué preguntas o comentarios tiene sobre las Fundaciones líderes?</a:t>
            </a:r>
          </a:p>
          <a:p>
            <a:pPr marL="234950" indent="-23495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es-ES" dirty="0">
                <a:ln w="6350">
                  <a:noFill/>
                </a:ln>
              </a:rPr>
              <a:t>¿Cuántos han identificado a un aprendiz?</a:t>
            </a:r>
          </a:p>
          <a:p>
            <a:pPr marL="234950" indent="-23495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es-ES" dirty="0">
                <a:ln w="6350">
                  <a:noFill/>
                </a:ln>
              </a:rPr>
              <a:t>¿Qué preguntas o comentarios tiene sobre la capacitación de un aprendiz?</a:t>
            </a:r>
            <a:endParaRPr lang="es-ES" altLang="en-US" b="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0"/>
            <a:ext cx="4032250" cy="3024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5350" y="3027405"/>
            <a:ext cx="6671063" cy="5844746"/>
          </a:xfrm>
        </p:spPr>
        <p:txBody>
          <a:bodyPr/>
          <a:lstStyle/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Las</a:t>
            </a: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Leyes del Espíritu</a:t>
            </a: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(La Biblia es la Palabra de Dios)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</a:rPr>
              <a:t>“</a:t>
            </a:r>
            <a:r>
              <a:rPr lang="es-MX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</a:rPr>
              <a:t>Toda la Escritura es inspirada por Dios</a:t>
            </a:r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s-MX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Debemos entender las Leyes del Espíritu para poder entender la Palabra de Dios.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Reglas de la Biblia que son esenciales conocerlas con el fin de interpretarla correctamente.</a:t>
            </a:r>
            <a:endParaRPr lang="en-US" dirty="0"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La Biblia es la Palabra de Dios y se discierne espiritualmente</a:t>
            </a:r>
            <a:endParaRPr lang="en-US" dirty="0">
              <a:effectLst/>
            </a:endParaRP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Mateo 13:10-11. A ustedes se les ha concedido conocer los secretos del reino de los cielos</a:t>
            </a:r>
          </a:p>
          <a:p>
            <a:pPr marL="0" marR="0" lvl="0" indent="0" algn="just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s-MX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 Corintios 2:7-14</a:t>
            </a:r>
            <a:endParaRPr lang="en-US" dirty="0">
              <a:effectLst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exponemos el misterio de la sabiduría de Dios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nos ha revelado esto por medio de su Espíritu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Nosotros no hemos recibido el espíritu del mundo sino el Espíritu que procede de Dios, para que entendamos lo que por su gracia él nos ha concedido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palabras enseña el Espíritu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 que discernirlo espiritualmente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s-MX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Debemos acercarnos a la Palabra de Dios con humildad. </a:t>
            </a:r>
            <a:endParaRPr lang="en-US" dirty="0">
              <a:effectLst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Mateo 11:25-30. habiendo escondido estas cosas de los sabios e instruidos, se las has revelado a los que son como niños.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2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2700" y="104775"/>
            <a:ext cx="4292600" cy="3219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3568" y="3534032"/>
            <a:ext cx="6732845" cy="526397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b="1" dirty="0"/>
              <a:t>Cómo debemos acercarnos a la Palabra de Dios a fin de comprender la verdad espiritual</a:t>
            </a:r>
            <a:endParaRPr lang="en-US" b="1" dirty="0"/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b="1" dirty="0"/>
              <a:t>Compromiso, Obediencia.</a:t>
            </a:r>
            <a:r>
              <a:rPr lang="es-MX" dirty="0"/>
              <a:t> Acérquese a la Palabra de Dios con el compromiso y la obediencia de ponerlo en práctica en su vida.</a:t>
            </a:r>
            <a:endParaRPr lang="en-US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dirty="0"/>
              <a:t>Juan 14:21. Quién es el que me ama? El que hace suyos mis mandamientos y </a:t>
            </a:r>
            <a:r>
              <a:rPr lang="es-MX" b="1" dirty="0"/>
              <a:t>los obedece</a:t>
            </a:r>
            <a:r>
              <a:rPr lang="es-MX" dirty="0"/>
              <a:t>. Y al que me ama, mi Padre lo amará, y yo también lo amaré y me manifestaré a él.</a:t>
            </a:r>
            <a:endParaRPr lang="en-US" dirty="0"/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b="1" dirty="0"/>
              <a:t>Fe, Creencia</a:t>
            </a:r>
            <a:r>
              <a:rPr lang="es-MX" dirty="0"/>
              <a:t>. Acérquese a la Palabra de Dios con fe y creyendo.</a:t>
            </a:r>
            <a:endParaRPr lang="en-US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dirty="0"/>
              <a:t>Romanos 4:20-21. Ante la promesa de Dios no vaciló como un incrédulo, sino que se reafirmó en su fe y dio gloria a Dios, plenamente convencido de que Dios tenía poder para cumplir lo que había prometido.</a:t>
            </a:r>
            <a:endParaRPr lang="en-US" dirty="0"/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b="1" dirty="0"/>
              <a:t>Oración, Petición.</a:t>
            </a:r>
            <a:r>
              <a:rPr lang="es-MX" dirty="0"/>
              <a:t> Acérquese a la Palabra de Dios en oración pidiéndole  a Dios que le revele Su verdad.</a:t>
            </a:r>
            <a:endParaRPr lang="en-US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dirty="0"/>
              <a:t> Salmos 119:18. Ábreme los ojos, para que contemple las maravillas de tu ley.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27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dirty="0"/>
              <a:t>Las leyes del Espíritu son una actitud del corazón que continúan así como se aplican las leyes de la lengua.</a:t>
            </a:r>
            <a:endParaRPr lang="en-US" dirty="0"/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b="1" dirty="0"/>
              <a:t>Leyes del Lenguaje (La Biblia también es las palabras de los hombres)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También debemos entender cómo funciona el don de la lengua dado por Dios antes de que podamos entender la Palabra de Dios.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Debemos entender cosas tales como definiciones, la gramática y el contexto.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El lenguaje es el don de Dios y es capaz de comunicar la verdad espiritual.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95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2900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b="1" dirty="0"/>
              <a:t>Estas son algunas de las características importantes del lenguaje y los recursos que le ayudarán a interpretar correctamente la Palabra de Dios.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dirty="0"/>
              <a:t>1.</a:t>
            </a:r>
            <a:r>
              <a:rPr lang="es-MX" b="1" dirty="0"/>
              <a:t> </a:t>
            </a:r>
            <a:r>
              <a:rPr lang="es-MX" dirty="0"/>
              <a:t>Reseña histórica, cultural y geográfica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Situación del autor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Geografía y costumbres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Por qué el autor lo escribió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dirty="0"/>
              <a:t>Recursos: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Uso Biblia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El libro de los Hechos es una buena fuente para las Epístolas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44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680" marR="0" indent="-18034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u="sng" dirty="0">
                <a:latin typeface="Arial"/>
                <a:ea typeface="Franklin Gothic Book"/>
                <a:cs typeface="Arial"/>
              </a:rPr>
              <a:t>Características del Lenguaje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30000"/>
              <a:buFont typeface="+mj-lt"/>
              <a:buAutoNum type="arabicPeriod" startAt="2"/>
            </a:pPr>
            <a:r>
              <a:rPr lang="es-MX" dirty="0">
                <a:latin typeface="Arial"/>
                <a:ea typeface="Franklin Gothic Book"/>
                <a:cs typeface="Arial"/>
              </a:rPr>
              <a:t>Tema o Visión General y p</a:t>
            </a:r>
            <a:r>
              <a:rPr lang="es-MX" dirty="0">
                <a:ea typeface="Franklin Gothic Book"/>
                <a:cs typeface="Arial"/>
              </a:rPr>
              <a:t>lan o esquema del autor</a:t>
            </a:r>
          </a:p>
          <a:p>
            <a:pPr marL="360680" indent="-18034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en-US" u="sng" dirty="0">
              <a:latin typeface="Arial"/>
              <a:ea typeface="Calibri"/>
              <a:cs typeface="Arial"/>
            </a:endParaRPr>
          </a:p>
          <a:p>
            <a:pPr marL="360680" indent="-18034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u="sng" dirty="0" err="1">
                <a:latin typeface="Arial"/>
                <a:ea typeface="Calibri"/>
                <a:cs typeface="Arial"/>
              </a:rPr>
              <a:t>Recursos</a:t>
            </a:r>
            <a:endParaRPr lang="en-US" u="sng" dirty="0">
              <a:latin typeface="Arial"/>
              <a:ea typeface="Calibri"/>
              <a:cs typeface="Arial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/>
                <a:ea typeface="Calibri"/>
                <a:cs typeface="Arial"/>
              </a:rPr>
              <a:t>Lea varias veces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/>
                <a:ea typeface="Calibri"/>
                <a:cs typeface="Arial"/>
              </a:rPr>
              <a:t>Escriba la idea principal de cada párrafo, cada capítulo, y el libro de la Biblia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89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9049" y="3150973"/>
            <a:ext cx="5671751" cy="553424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ES" u="sng" dirty="0"/>
              <a:t>Características del Lenguaje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3. Contexto (juntos surgimos un pensamiento central)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Contexto de un párrafo en la Biblia</a:t>
            </a:r>
            <a:br>
              <a:rPr lang="es-ES" dirty="0"/>
            </a:br>
            <a:r>
              <a:rPr lang="es-ES" dirty="0"/>
              <a:t>(Un párrafo es una o más frases que describen una sola idea o pensamiento)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Contexto de un párrafo en el libro de la Biblia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El contexto de una frase en un párrafo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El contexto de una palabra en una frase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u="sng" dirty="0" err="1">
                <a:latin typeface="Arial"/>
                <a:ea typeface="Calibri"/>
                <a:cs typeface="Arial"/>
              </a:rPr>
              <a:t>Recursos</a:t>
            </a:r>
            <a:endParaRPr lang="en-US" u="sng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Lea toda la Biblia periódicamente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¿Qué otros versículos hablan sobre el tema?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39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4335" y="3150973"/>
            <a:ext cx="5375189" cy="553424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ES" altLang="en-US" u="sng" dirty="0"/>
              <a:t>Características del Lenguaje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4. </a:t>
            </a:r>
            <a:r>
              <a:rPr lang="en-US" dirty="0" err="1"/>
              <a:t>Gramática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u="sng" dirty="0"/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u="sng" dirty="0" err="1">
                <a:latin typeface="Arial"/>
                <a:ea typeface="Calibri"/>
                <a:cs typeface="Arial"/>
              </a:rPr>
              <a:t>Recursos</a:t>
            </a:r>
            <a:endParaRPr lang="en-US" u="sng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Entender cómo se utilizan las palabras para entender el significado correcto y completo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Encontrar la idea principal en cada oración y diferenciarlo de las frases modificadoras y cláusulas.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75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45740" y="3150973"/>
            <a:ext cx="4312509" cy="553424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altLang="en-US" u="sng" dirty="0"/>
              <a:t>Características del Lenguaje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5. </a:t>
            </a:r>
            <a:r>
              <a:rPr lang="en-US" dirty="0" err="1"/>
              <a:t>Definición</a:t>
            </a:r>
            <a:r>
              <a:rPr lang="en-US" dirty="0"/>
              <a:t> de la Palabra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u="sng" dirty="0" err="1">
                <a:latin typeface="Arial"/>
                <a:ea typeface="Calibri"/>
                <a:cs typeface="Arial"/>
              </a:rPr>
              <a:t>Recursos</a:t>
            </a:r>
            <a:endParaRPr lang="en-US" u="sng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Diccionario</a:t>
            </a:r>
            <a:r>
              <a:rPr lang="en-US" dirty="0"/>
              <a:t> </a:t>
            </a:r>
            <a:r>
              <a:rPr lang="en-US" dirty="0" err="1"/>
              <a:t>Estándar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10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-889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Estos son algunos ejemplos incorrectos de contexto: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s-MX" dirty="0">
                <a:solidFill>
                  <a:srgbClr val="000000"/>
                </a:solidFill>
                <a:ea typeface="Franklin Gothic Book" panose="020B0503020102020204" pitchFamily="34" charset="0"/>
                <a:cs typeface="Arial" panose="020B0604020202020204" pitchFamily="34" charset="0"/>
              </a:rPr>
              <a:t>Colosenses 2:21. No tomes en tus manos, no pruebes, no toques</a:t>
            </a:r>
            <a:endParaRPr lang="en-US" dirty="0"/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versículo se ha usado para prácticas religiosas legalistas externas.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contexto significa justo lo contrario de cómo se usa en ocasiones.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Colosenses 2:20. Si con Cristo ustedes ya han muerto a los principios de este mundo, ¿por qué, como si todavía pertenecieran al mundo, se someten a preceptos?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4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dirty="0"/>
              <a:t>Génesis 31:49. Que el Señor nos vigile cuando ya estemos lejos el uno del otro. 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Esto ha sido utilizado por grupos de jóvenes como una bendición.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En contexto, significa que el Señor debe mantener Jacob y Labán aparte o de lo contrario se matarían el uno al otro.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Estos versículos se toman fuera de contexto.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dirty="0"/>
              <a:t>Génesis 31: 52. Testigo sea este majano, y testigo sea esta señal, que ni yo pasaré de este majano contra ti, ni tú pasarás de este majano ni de esta señal contra mí, para mal. 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0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A75720-E3F3-48DB-A05D-7D08F635DA11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4950" y="0"/>
            <a:ext cx="3889375" cy="291623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3027405"/>
            <a:ext cx="6856412" cy="58818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s-US" dirty="0">
                <a:solidFill>
                  <a:srgbClr val="000000"/>
                </a:solidFill>
              </a:rPr>
              <a:t>La Gran Comisión es más conocida por</a:t>
            </a:r>
            <a:r>
              <a:rPr lang="es-US" i="1" dirty="0">
                <a:solidFill>
                  <a:srgbClr val="000000"/>
                </a:solidFill>
              </a:rPr>
              <a:t> </a:t>
            </a:r>
            <a:r>
              <a:rPr lang="es-US" dirty="0">
                <a:solidFill>
                  <a:srgbClr val="000000"/>
                </a:solidFill>
              </a:rPr>
              <a:t>Mateo 28:19-20:</a:t>
            </a:r>
            <a:endParaRPr lang="en-US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s-US" i="1" dirty="0">
                <a:solidFill>
                  <a:srgbClr val="000000"/>
                </a:solidFill>
              </a:rPr>
              <a:t> </a:t>
            </a:r>
            <a:r>
              <a:rPr lang="es-US" dirty="0">
                <a:solidFill>
                  <a:srgbClr val="000000"/>
                </a:solidFill>
              </a:rPr>
              <a:t>Como Hacer Discípulos:</a:t>
            </a:r>
            <a:endParaRPr lang="en-US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US" b="1" dirty="0">
                <a:solidFill>
                  <a:srgbClr val="000000"/>
                </a:solidFill>
              </a:rPr>
              <a:t>Qué</a:t>
            </a:r>
            <a:r>
              <a:rPr lang="es-US" dirty="0">
                <a:solidFill>
                  <a:srgbClr val="000000"/>
                </a:solidFill>
              </a:rPr>
              <a:t> debemos hacer:</a:t>
            </a:r>
            <a:endParaRPr lang="en-US" dirty="0">
              <a:solidFill>
                <a:srgbClr val="000000"/>
              </a:solidFill>
            </a:endParaRPr>
          </a:p>
          <a:p>
            <a:pPr marL="395288" lvl="1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US" u="sng" dirty="0">
                <a:solidFill>
                  <a:srgbClr val="000000"/>
                </a:solidFill>
              </a:rPr>
              <a:t>Hacer Discípulos</a:t>
            </a:r>
            <a:r>
              <a:rPr lang="es-US" dirty="0">
                <a:solidFill>
                  <a:srgbClr val="000000"/>
                </a:solidFill>
              </a:rPr>
              <a:t>: Como lo definió Jesús utilizando el proceso de Jesús</a:t>
            </a:r>
            <a:endParaRPr lang="en-US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US" b="1" dirty="0">
                <a:solidFill>
                  <a:srgbClr val="000000"/>
                </a:solidFill>
              </a:rPr>
              <a:t>Donde</a:t>
            </a:r>
            <a:r>
              <a:rPr lang="es-US" dirty="0">
                <a:solidFill>
                  <a:srgbClr val="000000"/>
                </a:solidFill>
              </a:rPr>
              <a:t> estamos para hacerlo:</a:t>
            </a:r>
            <a:endParaRPr lang="en-US" dirty="0">
              <a:solidFill>
                <a:srgbClr val="000000"/>
              </a:solidFill>
            </a:endParaRPr>
          </a:p>
          <a:p>
            <a:pPr marL="395288" lvl="1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US" u="sng" dirty="0">
                <a:solidFill>
                  <a:srgbClr val="000000"/>
                </a:solidFill>
              </a:rPr>
              <a:t>Todas Las Naciones</a:t>
            </a:r>
            <a:r>
              <a:rPr lang="es-US" dirty="0">
                <a:solidFill>
                  <a:srgbClr val="000000"/>
                </a:solidFill>
              </a:rPr>
              <a:t>: Toda nación (sin discriminar), el mundo entero</a:t>
            </a:r>
            <a:endParaRPr lang="en-US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US" b="1" dirty="0">
                <a:solidFill>
                  <a:srgbClr val="000000"/>
                </a:solidFill>
              </a:rPr>
              <a:t>Cómo</a:t>
            </a:r>
            <a:r>
              <a:rPr lang="es-US" dirty="0">
                <a:solidFill>
                  <a:srgbClr val="000000"/>
                </a:solidFill>
              </a:rPr>
              <a:t> debemos hacerlo:</a:t>
            </a:r>
            <a:endParaRPr lang="en-US" dirty="0">
              <a:solidFill>
                <a:srgbClr val="000000"/>
              </a:solidFill>
            </a:endParaRPr>
          </a:p>
          <a:p>
            <a:pPr marL="395288" lvl="1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US" u="sng" dirty="0">
                <a:solidFill>
                  <a:srgbClr val="000000"/>
                </a:solidFill>
              </a:rPr>
              <a:t>Ir</a:t>
            </a:r>
            <a:r>
              <a:rPr lang="es-US" dirty="0">
                <a:solidFill>
                  <a:srgbClr val="000000"/>
                </a:solidFill>
              </a:rPr>
              <a:t>: En el transcurso de su vida, donde quiera que vaya, dondequiera que esté, todo el tiempo</a:t>
            </a:r>
            <a:endParaRPr lang="en-US" dirty="0">
              <a:solidFill>
                <a:srgbClr val="000000"/>
              </a:solidFill>
            </a:endParaRPr>
          </a:p>
          <a:p>
            <a:pPr marL="395288" lvl="1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US" u="sng" dirty="0">
                <a:solidFill>
                  <a:srgbClr val="000000"/>
                </a:solidFill>
              </a:rPr>
              <a:t>Bautizando</a:t>
            </a:r>
            <a:r>
              <a:rPr lang="es-US" dirty="0">
                <a:solidFill>
                  <a:srgbClr val="000000"/>
                </a:solidFill>
              </a:rPr>
              <a:t>: Haciendo discípulos comienza con </a:t>
            </a:r>
            <a:r>
              <a:rPr lang="es-US" u="sng" dirty="0" err="1">
                <a:solidFill>
                  <a:srgbClr val="000000"/>
                </a:solidFill>
              </a:rPr>
              <a:t>Evangelizmo</a:t>
            </a:r>
            <a:r>
              <a:rPr lang="es-US" dirty="0">
                <a:solidFill>
                  <a:srgbClr val="000000"/>
                </a:solidFill>
              </a:rPr>
              <a:t>, </a:t>
            </a:r>
            <a:endParaRPr lang="en-US" dirty="0">
              <a:solidFill>
                <a:srgbClr val="000000"/>
              </a:solidFill>
            </a:endParaRPr>
          </a:p>
          <a:p>
            <a:pPr marL="630238" lvl="2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Guiando la gente a tener fe en Cristo.</a:t>
            </a:r>
            <a:endParaRPr lang="en-US" dirty="0">
              <a:solidFill>
                <a:srgbClr val="000000"/>
              </a:solidFill>
            </a:endParaRPr>
          </a:p>
          <a:p>
            <a:pPr lvl="1" indent="-2222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US" u="sng" dirty="0">
                <a:solidFill>
                  <a:srgbClr val="000000"/>
                </a:solidFill>
              </a:rPr>
              <a:t>Enseñando obediencia a todos</a:t>
            </a:r>
            <a:r>
              <a:rPr lang="es-US" dirty="0">
                <a:solidFill>
                  <a:srgbClr val="000000"/>
                </a:solidFill>
              </a:rPr>
              <a:t> los mandamientos de Jesús: </a:t>
            </a:r>
            <a:r>
              <a:rPr lang="es-US" u="sng" dirty="0">
                <a:solidFill>
                  <a:srgbClr val="000000"/>
                </a:solidFill>
              </a:rPr>
              <a:t>Discipulado</a:t>
            </a:r>
            <a:endParaRPr lang="en-US" dirty="0">
              <a:solidFill>
                <a:srgbClr val="000000"/>
              </a:solidFill>
            </a:endParaRPr>
          </a:p>
          <a:p>
            <a:pPr marL="630238" lvl="2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Madurando en obedecer y seguir todos los pasos indicados por Jesús para un discípulo </a:t>
            </a:r>
            <a:endParaRPr lang="en-US" dirty="0">
              <a:solidFill>
                <a:srgbClr val="000000"/>
              </a:solidFill>
            </a:endParaRPr>
          </a:p>
          <a:p>
            <a:pPr marL="395288" lvl="1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US" u="sng" dirty="0">
                <a:solidFill>
                  <a:srgbClr val="000000"/>
                </a:solidFill>
              </a:rPr>
              <a:t>Yo estoy con vosotros por siempre</a:t>
            </a:r>
            <a:r>
              <a:rPr lang="es-US" dirty="0">
                <a:solidFill>
                  <a:srgbClr val="000000"/>
                </a:solidFill>
              </a:rPr>
              <a:t>: Hacer discípulos a través del Poder de Jesús.</a:t>
            </a:r>
            <a:endParaRPr lang="en-US" dirty="0">
              <a:solidFill>
                <a:srgbClr val="000000"/>
              </a:solidFill>
            </a:endParaRPr>
          </a:p>
          <a:p>
            <a:pPr marL="285750" lvl="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 La Gran Comisión incluye el evangelismo y el discipulado. </a:t>
            </a:r>
            <a:endParaRPr lang="en-US" dirty="0">
              <a:solidFill>
                <a:srgbClr val="000000"/>
              </a:solidFill>
            </a:endParaRPr>
          </a:p>
          <a:p>
            <a:pPr marL="519113" lvl="1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Ambos son esenciales terminar la Gran Comisión.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sus grupos hablen sobre: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¿Por qué es importante el estudio de la Biblia?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¿Por qué es importante interpretar la Biblia correctamente?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¿Por qué son importantes tanto las Leyes del Espíritu como las Leyes del lenguaje?</a:t>
            </a:r>
            <a:endParaRPr lang="en-US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Entrenador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Pida a los grupos que compartan respuestas a estas preguntas.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Pregunta por preguntas y comentarios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51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b="1" dirty="0"/>
              <a:t>Cómo Estudiar un Libro de la Biblia</a:t>
            </a:r>
            <a:br>
              <a:rPr lang="es-ES" dirty="0"/>
            </a:br>
            <a:r>
              <a:rPr lang="es-ES" b="0" dirty="0"/>
              <a:t>Lección 2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s-ES" sz="1400" b="0" dirty="0"/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Entrenador: Comparte cómo el estudio de la Biblia te ha bendecido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I. Resumen de un libro de la Biblia (Gran Cuadro)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• Entender el flujo y la lógica del autor</a:t>
            </a:r>
          </a:p>
          <a:p>
            <a:pPr marL="225425" indent="-225425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• Interpretar correctamente los versículos individuales en el contexto  del libro de la Biblia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Un ejemplo de la importancia de una visión general y la comprensión del contexto.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La diferencia entre Moisés enseñando la Ley en el Antiguo Testamento en hebreo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Versus Paul enseñando gracia en el Nuevo Testamento en griego más de mil años después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527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340" marR="0" indent="-18034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709930" algn="l"/>
              </a:tabLst>
            </a:pPr>
            <a:r>
              <a:rPr lang="es-MX" sz="1600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Aquí está cómo hacer un resumen de un libro de la Biblia: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Leer el libro de la Biblia varias veces 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Responder a las siguientes preguntas sobre la información de fondo</a:t>
            </a:r>
            <a:endParaRPr lang="en-US" dirty="0">
              <a:effectLst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sz="1600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1. ¿Escrito por?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sz="1600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2. ¿Escrito a quién?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sz="1600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3. ¿Por qué se escribió?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sz="1600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4. ¿De dónde se escribió?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sz="1600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5. ¿De dónde se le escribió?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sz="1600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6. ¿El origen histórico y geográfico?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51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Busque: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¿Cuál es la idea principal de cada capítulo?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(la tuya, no de un Bíblico comentario).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¿Cuál es la idea principal del libro? (título).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¿Cuál es el tema principal en el libro?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¿Otros temas en el libro?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¿Alguna aplicación de este libro de la Biblia que puedo poner en práctica?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126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indent="-18034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810260" algn="l"/>
              </a:tabLst>
            </a:pPr>
            <a:r>
              <a:rPr lang="es-MX" b="1" dirty="0">
                <a:effectLst/>
                <a:latin typeface="Arial" panose="020B0604020202020204" pitchFamily="34" charset="0"/>
                <a:ea typeface="Franklin Gothic Book" panose="020B0503020102020204" pitchFamily="34" charset="0"/>
              </a:rPr>
              <a:t>II. El análisis de cada capítulo del libro (Detalles)</a:t>
            </a:r>
            <a:endParaRPr lang="en-US" b="1" dirty="0">
              <a:effectLst/>
              <a:latin typeface="Arial" panose="020B0604020202020204" pitchFamily="34" charset="0"/>
              <a:ea typeface="Franklin Gothic Book" panose="020B0503020102020204" pitchFamily="34" charset="0"/>
            </a:endParaRPr>
          </a:p>
          <a:p>
            <a:pPr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Lea el capítulo varias veces </a:t>
            </a:r>
            <a:endParaRPr lang="en-US" dirty="0">
              <a:effectLst/>
            </a:endParaRPr>
          </a:p>
          <a:p>
            <a:pPr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Hacer una meditación versículo por versículo y escribir las</a:t>
            </a:r>
          </a:p>
          <a:p>
            <a:pPr marL="0" lvl="1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observaciones, </a:t>
            </a:r>
          </a:p>
          <a:p>
            <a:pPr marL="0" lvl="1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interpretaciones </a:t>
            </a:r>
          </a:p>
          <a:p>
            <a:pPr marL="0" lvl="1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y aplicaciones potenciales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8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709930" algn="l"/>
              </a:tabLst>
            </a:pPr>
            <a:r>
              <a:rPr lang="es-MX" b="1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Observación </a:t>
            </a: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(¿Qué dice?)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La idea principal del capítulo de su estudio resumen.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La </a:t>
            </a:r>
            <a:r>
              <a:rPr lang="es-MX" dirty="0">
                <a:solidFill>
                  <a:srgbClr val="000000"/>
                </a:solidFill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idea principal de cada párrafo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(la suya, no la de un Bíblico un comentario)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7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Use esta lista como una lista de verificación para observación</a:t>
            </a:r>
            <a:endParaRPr lang="en-US" dirty="0"/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</a:pPr>
            <a:r>
              <a:rPr lang="es-MX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c. Meditación versículo por versículo (¿Qué es lo que ves?)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s-MX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Cláusulas y frases que añaden información a la idea principal del versículo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Respuestas a las preguntas quién, qué, cuándo, dónde, por qué y cómo.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Las palabras y las ideas claves destacadas por el autor.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La forma en que se describen las cosas (adjetivos, adverbios y frases modificadoras).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39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 startAt="5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La lógica y la organización del texto.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 startAt="5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Los verbos y sus tiempos verbales (pasado, presente, futuro)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 startAt="5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Los sujetos y objetos en las oraciones.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 startAt="5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Contrastes, comparaciones e ilustraciones.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 startAt="5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Conexiones importantes que ponen en evidencia los contrastes, comparaciones, y la lógica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(para, pero, por lo tanto, con todo, ya que, sin embargo, del mismo modo, </a:t>
            </a:r>
            <a:r>
              <a:rPr lang="es-MX" dirty="0">
                <a:solidFill>
                  <a:srgbClr val="000000"/>
                </a:solidFill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etc.)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25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 startAt="10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Conectores enfáticos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(En verdad, ciertamente, realmente, finalmente, en fin, especialmente, etc.)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 startAt="10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La actitud general de un pasaje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(alegría, acción de gracias, la preocupación, la humildad, el celo, la desesperación, etc.)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 startAt="10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Las órdenes y las promesas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 startAt="10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Repetición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arenR" startAt="10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Preguntas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38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observación no sólo ayuda con la interpretación correcta,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 da una mayor riqueza y profundidad a la comprensión de la Palabra de Dios.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La observación es la forma en que cavamos para encontrar el tesoro en la Palabra de Dios.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Entrenador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Da una </a:t>
            </a:r>
            <a:r>
              <a:rPr lang="en-US" sz="16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historia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personal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6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0" y="104775"/>
            <a:ext cx="3717925" cy="278765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s-US" b="1" dirty="0">
                <a:solidFill>
                  <a:srgbClr val="000000"/>
                </a:solidFill>
              </a:rPr>
              <a:t>Línea de Tiempo de la Gran Comisión</a:t>
            </a:r>
            <a:endParaRPr lang="en-US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Jesús </a:t>
            </a:r>
            <a:r>
              <a:rPr lang="es-US" dirty="0" err="1">
                <a:solidFill>
                  <a:srgbClr val="000000"/>
                </a:solidFill>
              </a:rPr>
              <a:t>dió</a:t>
            </a:r>
            <a:r>
              <a:rPr lang="es-US" dirty="0">
                <a:solidFill>
                  <a:srgbClr val="000000"/>
                </a:solidFill>
              </a:rPr>
              <a:t> esta comisión </a:t>
            </a:r>
            <a:endParaRPr lang="en-US" dirty="0">
              <a:solidFill>
                <a:srgbClr val="000000"/>
              </a:solidFill>
            </a:endParaRPr>
          </a:p>
          <a:p>
            <a:pPr marL="628650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después de Su Crucifixión y Resurrección </a:t>
            </a:r>
            <a:endParaRPr lang="en-US" dirty="0">
              <a:solidFill>
                <a:srgbClr val="000000"/>
              </a:solidFill>
            </a:endParaRPr>
          </a:p>
          <a:p>
            <a:pPr marL="628650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y durante su Ascensión al cielo</a:t>
            </a:r>
            <a:endParaRPr lang="en-US" dirty="0">
              <a:solidFill>
                <a:srgbClr val="000000"/>
              </a:solidFill>
            </a:endParaRPr>
          </a:p>
          <a:p>
            <a:pPr marL="628650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cinco veces</a:t>
            </a:r>
            <a:endParaRPr lang="en-US" dirty="0">
              <a:solidFill>
                <a:srgbClr val="000000"/>
              </a:solidFill>
            </a:endParaRPr>
          </a:p>
          <a:p>
            <a:pPr marL="628650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 a diferentes grupos de gente </a:t>
            </a:r>
            <a:endParaRPr lang="en-US" dirty="0">
              <a:solidFill>
                <a:srgbClr val="000000"/>
              </a:solidFill>
            </a:endParaRPr>
          </a:p>
          <a:p>
            <a:pPr marL="628650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en diferentes lugares </a:t>
            </a:r>
            <a:endParaRPr lang="en-US" dirty="0">
              <a:solidFill>
                <a:srgbClr val="000000"/>
              </a:solidFill>
            </a:endParaRPr>
          </a:p>
          <a:p>
            <a:pPr marL="628650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y en diferentes momentos. </a:t>
            </a:r>
            <a:endParaRPr lang="en-US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Todo lo que dijo Jesús después de Su muerte y resurrección con tal repetición </a:t>
            </a:r>
            <a:endParaRPr lang="en-US" dirty="0">
              <a:solidFill>
                <a:srgbClr val="000000"/>
              </a:solidFill>
            </a:endParaRPr>
          </a:p>
          <a:p>
            <a:pPr marL="628650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nos debe motivar a la obediencia.</a:t>
            </a:r>
            <a:endParaRPr lang="en-US" dirty="0">
              <a:solidFill>
                <a:srgbClr val="000000"/>
              </a:solidFill>
            </a:endParaRPr>
          </a:p>
          <a:p>
            <a:endParaRPr lang="en-US" altLang="en-US" sz="160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8C17E0B-464A-4B35-BBFB-FB131B36F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A75720-E3F3-48DB-A05D-7D08F635DA11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b="1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Interpretación </a:t>
            </a: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(¿Qué significa?) (Preguntas y respuestas)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Preguntas acerca del significado de </a:t>
            </a:r>
          </a:p>
          <a:p>
            <a:pPr marL="803275" lvl="1" indent="-3460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las palabras, las ideas, la lógica, </a:t>
            </a:r>
          </a:p>
          <a:p>
            <a:pPr marL="800100" lvl="1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y cualquier cosa que no entienda </a:t>
            </a:r>
          </a:p>
          <a:p>
            <a:pPr marL="800100" lvl="1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o cualquier cosa que le gustaría explorar más a fondo.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84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</a:pPr>
            <a:r>
              <a:rPr lang="es-MX" sz="1600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b. Las referencias cruzadas ayudan a la interpretación, dando el contexto Bíblico adecuado.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Búsquele referencias cruzadas a las palabras, a los versículos, pensamientos, lógica, etc.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810260" algn="l"/>
              </a:tabLst>
            </a:pPr>
            <a:r>
              <a:rPr lang="es-MX" sz="1600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Utilice referencias cruzadas de versículos que usted ya conoce de memoria de las Escrituras o conocimientos generales.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810260" algn="l"/>
              </a:tabLst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s-ES" dirty="0"/>
              <a:t>Entrenador: defina referencias cruzadas y dé un ejemplo</a:t>
            </a:r>
          </a:p>
          <a:p>
            <a:pPr>
              <a:spcAft>
                <a:spcPts val="1200"/>
              </a:spcAft>
            </a:pPr>
            <a:r>
              <a:rPr lang="es-ES" dirty="0"/>
              <a:t>Las referencias cruzadas son lo que dicen otros versos</a:t>
            </a:r>
          </a:p>
          <a:p>
            <a:pPr>
              <a:spcAft>
                <a:spcPts val="1200"/>
              </a:spcAft>
            </a:pPr>
            <a:r>
              <a:rPr lang="es-ES" dirty="0"/>
              <a:t>Ejemplo:</a:t>
            </a:r>
          </a:p>
          <a:p>
            <a:pPr>
              <a:spcAft>
                <a:spcPts val="1200"/>
              </a:spcAft>
            </a:pPr>
            <a:r>
              <a:rPr lang="es-ES" dirty="0"/>
              <a:t>Filipenses 1:11. "</a:t>
            </a:r>
            <a:r>
              <a:rPr lang="es-ES" u="sng" dirty="0"/>
              <a:t>Fruto</a:t>
            </a:r>
            <a:r>
              <a:rPr lang="es-ES" dirty="0"/>
              <a:t> de justicia"</a:t>
            </a:r>
          </a:p>
          <a:p>
            <a:pPr>
              <a:spcAft>
                <a:spcPts val="1200"/>
              </a:spcAft>
            </a:pPr>
            <a:r>
              <a:rPr lang="es-ES" dirty="0"/>
              <a:t>Referencia cruzada: Juan 15: 5. "El que permanece en mí, como yo en él, dará mucho </a:t>
            </a:r>
            <a:r>
              <a:rPr lang="es-ES" u="sng" dirty="0"/>
              <a:t>fruto</a:t>
            </a:r>
            <a:r>
              <a:rPr lang="es-ES" dirty="0"/>
              <a:t>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535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810260" algn="l"/>
              </a:tabLst>
            </a:pPr>
            <a:r>
              <a:rPr lang="es-MX" b="1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Aplicación (¿Qué significa para mí?)</a:t>
            </a:r>
            <a:endParaRPr lang="en-US" dirty="0">
              <a:effectLst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tabLst>
                <a:tab pos="810260" algn="l"/>
              </a:tabLst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Aplicaciones potenciales a medida que </a:t>
            </a:r>
            <a:r>
              <a:rPr lang="es-ES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preparas </a:t>
            </a: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el estudio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y luego elegir una para ponerla en práctica.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268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6497" y="3150973"/>
            <a:ext cx="6769916" cy="5534240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tabLst>
                <a:tab pos="630555" algn="l"/>
              </a:tabLst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¿Cómo puedo poner la Palabra de Dios en práctica en el pensamiento, palabra y obra?</a:t>
            </a:r>
            <a:endParaRPr lang="en-US" dirty="0"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¿Cómo debería ser mi vida a partir de la Palabra de Dios? (Versículo de Aplicación)</a:t>
            </a:r>
            <a:endParaRPr lang="en-US" dirty="0"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¿Cómo es mi vida que es diferente de la Palabra de Dios?</a:t>
            </a:r>
            <a:endParaRPr lang="en-US" dirty="0"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¿Qué voy a hacer para poner la Palabra de Dios en práctica?</a:t>
            </a:r>
            <a:endParaRPr lang="en-US" dirty="0"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¿Cómo puedo comprobar para asegurarme de que he logrado lo que Dios quiere que haga?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479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8034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810260" algn="l"/>
              </a:tabLst>
            </a:pPr>
            <a:r>
              <a:rPr lang="es-MX" sz="1600" b="1" dirty="0">
                <a:effectLst/>
                <a:latin typeface="Arial" panose="020B0604020202020204" pitchFamily="34" charset="0"/>
                <a:ea typeface="Franklin Gothic Book" panose="020B0503020102020204" pitchFamily="34" charset="0"/>
              </a:rPr>
              <a:t>III. Como estudiar un libro de la Biblia</a:t>
            </a:r>
            <a:endParaRPr lang="en-US" sz="1600" b="1" dirty="0">
              <a:effectLst/>
              <a:latin typeface="Arial" panose="020B0604020202020204" pitchFamily="34" charset="0"/>
              <a:ea typeface="Franklin Gothic Book" panose="020B05030201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810260" algn="l"/>
              </a:tabLst>
            </a:pPr>
            <a:r>
              <a:rPr lang="es-MX" sz="1600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Resumen de un libro de la Biblia (Gran cuadro)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810260" algn="l"/>
              </a:tabLst>
            </a:pPr>
            <a:r>
              <a:rPr lang="es-MX" sz="1600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El análisis de cada capítulo del libro (Detalles)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-1440180" algn="l"/>
              </a:tabLst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Observación (¿Qué dice?)</a:t>
            </a:r>
            <a:endParaRPr lang="en-US" dirty="0">
              <a:effectLst/>
            </a:endParaRPr>
          </a:p>
          <a:p>
            <a:pPr marL="800100" lvl="1" indent="-3429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810260" algn="l"/>
              </a:tabLst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Interpretación (¿Qué significa?)</a:t>
            </a:r>
            <a:endParaRPr lang="en-US" dirty="0">
              <a:effectLst/>
            </a:endParaRPr>
          </a:p>
          <a:p>
            <a:pPr marL="800100" lvl="1" indent="-3429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Aplicación (¿Qué significa para mí?)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908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111125"/>
            <a:ext cx="3768725" cy="2827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sus grupos hablen sobre: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0" dirty="0"/>
              <a:t>¿Qué aprendiste sobre cómo estudiar la Biblia?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0" dirty="0"/>
              <a:t>¿Qué aprendiste sobre cómo aplicar lo que aprendes de la Biblia?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0" dirty="0"/>
              <a:t>¿Qué parte del método de estudio de la Biblia es más difícil para usted?</a:t>
            </a:r>
          </a:p>
          <a:p>
            <a:pPr marL="1379538" lvl="0" indent="-465138">
              <a:spcBef>
                <a:spcPts val="0"/>
              </a:spcBef>
              <a:spcAft>
                <a:spcPts val="1200"/>
              </a:spcAft>
            </a:pPr>
            <a:r>
              <a:rPr lang="es-ES" sz="1600" b="0" dirty="0"/>
              <a:t>1. Observación</a:t>
            </a:r>
          </a:p>
          <a:p>
            <a:pPr marL="1379538" lvl="0" indent="-465138">
              <a:spcBef>
                <a:spcPts val="0"/>
              </a:spcBef>
              <a:spcAft>
                <a:spcPts val="1200"/>
              </a:spcAft>
            </a:pPr>
            <a:r>
              <a:rPr lang="es-ES" sz="1600" b="0" dirty="0"/>
              <a:t>2. Interpretación</a:t>
            </a:r>
          </a:p>
          <a:p>
            <a:pPr marL="1379538" lvl="0" indent="-465138">
              <a:spcBef>
                <a:spcPts val="0"/>
              </a:spcBef>
              <a:spcAft>
                <a:spcPts val="1200"/>
              </a:spcAft>
            </a:pPr>
            <a:r>
              <a:rPr lang="es-ES" sz="1600" b="0" dirty="0"/>
              <a:t>3. Aplicación</a:t>
            </a:r>
          </a:p>
          <a:p>
            <a:pPr marL="0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s-ES" dirty="0"/>
              <a:t>Entrenador: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Pida a los grupos que compartan sus respuestas.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Pregunta por preguntas y comentarios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709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Sitios web como biblegateway.com, blueletterbible.org, y e-sword.net ofrecen traducciones gratuitas de la Biblia, comentarios, diccionarios, etc.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Otras herramientas de estudio de la Biblia se pueden comprar. Existen otros sitios web que pueden ayudarle con su estudio de la Biblia.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Biblegateway.com tiene la Biblia en otros idiomas en su sitio web.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847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US" b="1" dirty="0"/>
              <a:t>Resumen de Filipenses</a:t>
            </a:r>
          </a:p>
          <a:p>
            <a:pPr algn="ctr"/>
            <a:r>
              <a:rPr lang="es-US" b="1" dirty="0"/>
              <a:t>Lección 3</a:t>
            </a:r>
            <a:endParaRPr lang="en-US" b="1" dirty="0"/>
          </a:p>
          <a:p>
            <a:r>
              <a:rPr lang="es-MX" dirty="0"/>
              <a:t>Siempre empiece el Estudio de la Biblia con una oración.</a:t>
            </a:r>
          </a:p>
          <a:p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Entrenador reza esta oración: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Estamos </a:t>
            </a:r>
            <a:r>
              <a:rPr lang="es-ES" u="sng" dirty="0"/>
              <a:t>comprometidos</a:t>
            </a:r>
            <a:r>
              <a:rPr lang="es-ES" dirty="0"/>
              <a:t> a ponerla en práctica lo que aprendemos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u="sng" dirty="0"/>
              <a:t>Creemos</a:t>
            </a:r>
            <a:r>
              <a:rPr lang="es-ES" dirty="0"/>
              <a:t> en que tienes el poder de hacer lo que prometes en tu Palabra.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Te pedimos </a:t>
            </a:r>
            <a:r>
              <a:rPr lang="es-ES" u="sng" dirty="0"/>
              <a:t>humildemente</a:t>
            </a:r>
            <a:r>
              <a:rPr lang="es-ES" dirty="0"/>
              <a:t> que nos reveles tu verdad para nosotros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s-E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310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En sus grupos responda las siguientes preguntas</a:t>
            </a:r>
            <a:endParaRPr lang="en-US" kern="1200" dirty="0">
              <a:latin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¿Escrito por? Fil 1:1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¿Escrito a quién? Fil 1:1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¿Por qué se escribió? Fil 4:10-20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¿Cuál es la actitud de la carta?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¿De dónde se </a:t>
            </a:r>
            <a:r>
              <a:rPr lang="es-MX" dirty="0" err="1"/>
              <a:t>escribió?Fil</a:t>
            </a:r>
            <a:r>
              <a:rPr lang="es-MX" dirty="0"/>
              <a:t> 1:12-14; Hechos 28:11-16, 30-31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¿De dónde se le escribió? </a:t>
            </a:r>
            <a:r>
              <a:rPr lang="es-MX" dirty="0"/>
              <a:t>Fil 1:1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55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s-ES" dirty="0">
                <a:solidFill>
                  <a:srgbClr val="000000"/>
                </a:solidFill>
              </a:rPr>
              <a:t>Entrenador: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Pregunte a los grupos cuál es su respuesta a cada pregunta.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Luego muéstreles la respuesta a cada pregunta en la siguiente diapositiva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b="1" dirty="0"/>
              <a:t>¿Escrito por?</a:t>
            </a:r>
            <a:r>
              <a:rPr lang="es-MX" dirty="0"/>
              <a:t> Fil 1:1</a:t>
            </a:r>
            <a:endParaRPr lang="en-US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8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988E50-0BA8-4F11-AB76-489ACFECDDBD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0" y="104775"/>
            <a:ext cx="3717925" cy="278765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627" y="3249827"/>
            <a:ext cx="5918887" cy="52083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s-US" dirty="0">
                <a:solidFill>
                  <a:srgbClr val="000000"/>
                </a:solidFill>
              </a:rPr>
              <a:t>Después de Su resurrección y antes de su ascensión, Jesús le dijo a sus discípulos en Juan 20:21, “Como me envió el Padre, así también yo os envío.” </a:t>
            </a:r>
            <a:endParaRPr lang="en-US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Les dijo que hicieran discípulos tal como lo hizo </a:t>
            </a:r>
            <a:endParaRPr lang="en-US" dirty="0">
              <a:solidFill>
                <a:srgbClr val="000000"/>
              </a:solidFill>
            </a:endParaRPr>
          </a:p>
          <a:p>
            <a:pPr marL="628650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y llegaran a todas las naciones.</a:t>
            </a:r>
            <a:endParaRPr lang="en-US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s-US" dirty="0">
                <a:solidFill>
                  <a:srgbClr val="000000"/>
                </a:solidFill>
              </a:rPr>
              <a:t> </a:t>
            </a:r>
            <a:endParaRPr lang="en-US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s-US" dirty="0">
                <a:solidFill>
                  <a:srgbClr val="000000"/>
                </a:solidFill>
              </a:rPr>
              <a:t>Pablo es un ejemplo de obediencia a la Gran Comisión</a:t>
            </a:r>
            <a:endParaRPr lang="en-US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cuando él entrenó a Timoteo </a:t>
            </a:r>
            <a:endParaRPr lang="en-US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para que él entrenara a hombres fieles </a:t>
            </a:r>
            <a:endParaRPr lang="en-US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quienes a su vez entrenarían también a otros </a:t>
            </a:r>
            <a:endParaRPr lang="en-US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000000"/>
                </a:solidFill>
              </a:rPr>
              <a:t>para terminar así la Gran Comisión. 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60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s-ES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¿Escrito por? </a:t>
            </a: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Fil 1:1</a:t>
            </a:r>
          </a:p>
          <a:p>
            <a:pPr marL="285750" indent="-285750"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Por El apóstol Pablo, junto con Timoteo.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508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¿A quién fue Escrito? </a:t>
            </a: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Fil 1:1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385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s-ES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¿A quién fue Escrito? </a:t>
            </a: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Fil 1:1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A los Cristianos de Filipos y a los líderes Cristianos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851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¿Por qué fue escrito? </a:t>
            </a:r>
            <a:r>
              <a:rPr lang="es-MX" dirty="0">
                <a:solidFill>
                  <a:schemeClr val="tx1"/>
                </a:solidFill>
              </a:rPr>
              <a:t>Fil 4:10-20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230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s-ES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¿Por qué fue escrito?</a:t>
            </a:r>
            <a:endParaRPr lang="es-ES" kern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indent="-285750"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Agradecerles ellos por sus regalo (4:10-20)</a:t>
            </a:r>
          </a:p>
          <a:p>
            <a:pPr marL="285750" indent="-285750"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Otros asuntos</a:t>
            </a:r>
          </a:p>
          <a:p>
            <a:pPr marL="742950" lvl="1" indent="-285750"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Persecución que la iglesia enfrentará</a:t>
            </a:r>
          </a:p>
          <a:p>
            <a:pPr marL="742950" lvl="1" indent="-285750"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Exhortación para trabajar juntos.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146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¿Cuál es la actitud de la carta?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342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s-ES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¿Cuál es la actitud de la carta?</a:t>
            </a:r>
          </a:p>
          <a:p>
            <a:pPr marL="285750" indent="-285750"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Personales y prácticos </a:t>
            </a:r>
          </a:p>
          <a:p>
            <a:pPr marL="285750" indent="-285750"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Regocijan en Cristo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037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¿Desde dónde fue escrito? </a:t>
            </a: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Fil 1:12-14, Hechos 28:11-16, 30-31</a:t>
            </a:r>
          </a:p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s-ES" kern="12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75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s-ES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¿Desde dónde fue escrito? </a:t>
            </a: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Fil 1:12-14, Hechos 28:11-16, 30-31</a:t>
            </a:r>
          </a:p>
          <a:p>
            <a:pPr marL="285750" indent="-285750"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Escrita desde Roma, mientras que Pablo estaba en la cárcel encadenado a un soldado Romano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499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¿A quién fue escrito?</a:t>
            </a: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 Fil 1:1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3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0" y="104775"/>
            <a:ext cx="3717925" cy="278765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1" y="3015049"/>
            <a:ext cx="6708132" cy="54431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s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Componentes de un discípulo de Jesús: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Adoración, Comunión, La Palabra de Dios, Oración, Servicio, y Evangelismo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s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Estos componentes proporcionan un resumen de todos los mandamientos de Jesús.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Biblia no es un menú que usamos para elegir qué áreas queremos obedecer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discípulo necesita crecer espiritualmente en todas estas áreas.</a:t>
            </a:r>
          </a:p>
          <a:p>
            <a:pPr marL="52070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s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Proceso de Discipulado de Fundamentos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 usó cuatro fases de entrenamiento distintos para hacer discípulos y nosotros hacemos lo mismo.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Seguimos un proceso de “Venir-Crecer-Servir-Ir”.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figura muestra cómo todos los componentes de un discípulo son </a:t>
            </a:r>
            <a:r>
              <a:rPr lang="es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incluídos</a:t>
            </a:r>
            <a:r>
              <a:rPr lang="es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el proceso de hacer discípulos.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99EC855-85C8-4636-94D1-D2021B3D79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1A33481-CB89-42A7-9E43-F98DCCF2FD6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s-ES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¿A quién fue escrito?</a:t>
            </a: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 Fil 1:1</a:t>
            </a:r>
          </a:p>
          <a:p>
            <a:pPr marL="285750" indent="-285750" eaLnBrk="1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Filipos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355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</a:rPr>
              <a:t>Entrenador: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Pídales a los grupos que discutan cuál es el tema principal basado en estos versículos.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Luego pida a los grupos que compartan su respuesta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Tema Principal: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El tema principal se ve a través de la repetición de dos palabras en los siguientes versículos: </a:t>
            </a:r>
          </a:p>
          <a:p>
            <a:pPr marL="681038" lvl="0" indent="-4572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1:4, 18, 25</a:t>
            </a:r>
          </a:p>
          <a:p>
            <a:pPr marL="681038" lvl="0" indent="-4572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2:2, 17, 18, 28, 29</a:t>
            </a:r>
          </a:p>
          <a:p>
            <a:pPr marL="681038" lvl="0" indent="-4572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3:1</a:t>
            </a:r>
          </a:p>
          <a:p>
            <a:pPr marL="681038" lvl="0" indent="-4572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4:1, 4, 10 </a:t>
            </a:r>
            <a:endParaRPr lang="en-US" kern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926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s-ES" dirty="0">
                <a:solidFill>
                  <a:srgbClr val="000000"/>
                </a:solidFill>
              </a:rPr>
              <a:t>Entrenador: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Muéstrales el tema principal</a:t>
            </a:r>
            <a:endParaRPr lang="en-US" dirty="0">
              <a:solidFill>
                <a:srgbClr val="000000"/>
              </a:solidFill>
            </a:endParaRPr>
          </a:p>
          <a:p>
            <a:pPr lvl="0" algn="ctr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Major Theme </a:t>
            </a:r>
          </a:p>
          <a:p>
            <a:pPr lvl="0" algn="ctr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Joy/Rejoice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934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Leer más tarde: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Hechos 16 para aprender acerca de Pablo en </a:t>
            </a:r>
            <a:r>
              <a:rPr lang="es-ES" kern="1200" dirty="0" err="1">
                <a:solidFill>
                  <a:schemeClr val="tx1"/>
                </a:solidFill>
                <a:latin typeface="Arial" charset="0"/>
                <a:cs typeface="Arial" charset="0"/>
              </a:rPr>
              <a:t>Filipi</a:t>
            </a:r>
            <a:endParaRPr lang="es-ES" kern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Hechos 25 para ver cómo Pablo fue enviado a Roma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Hechos 7-28 para aprender más sobre Pablo</a:t>
            </a:r>
            <a:endParaRPr lang="en-US" kern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066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0" dirty="0">
                <a:solidFill>
                  <a:schemeClr val="tx1"/>
                </a:solidFill>
              </a:rPr>
              <a:t>La Idea principal de cada capítulo </a:t>
            </a:r>
          </a:p>
          <a:p>
            <a:r>
              <a:rPr lang="es-MX" b="0" dirty="0">
                <a:solidFill>
                  <a:schemeClr val="tx1"/>
                </a:solidFill>
              </a:rPr>
              <a:t>Capítulo 1: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s-MX" b="0" dirty="0">
                <a:solidFill>
                  <a:schemeClr val="tx1"/>
                </a:solidFill>
              </a:rPr>
              <a:t> </a:t>
            </a:r>
            <a:r>
              <a:rPr lang="es-ES" b="0" u="sng" dirty="0">
                <a:solidFill>
                  <a:schemeClr val="tx1"/>
                </a:solidFill>
              </a:rPr>
              <a:t>Alegría</a:t>
            </a:r>
            <a:r>
              <a:rPr lang="es-ES" b="0" dirty="0">
                <a:solidFill>
                  <a:schemeClr val="tx1"/>
                </a:solidFill>
              </a:rPr>
              <a:t> en todas las circunstancias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s-MX" b="0" dirty="0">
                <a:solidFill>
                  <a:schemeClr val="tx1"/>
                </a:solidFill>
              </a:rPr>
              <a:t>Capítulo 2: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s-MX" b="0" u="sng" dirty="0">
                <a:solidFill>
                  <a:schemeClr val="tx1"/>
                </a:solidFill>
              </a:rPr>
              <a:t>Alegría</a:t>
            </a:r>
            <a:r>
              <a:rPr lang="es-MX" b="0" dirty="0">
                <a:solidFill>
                  <a:schemeClr val="tx1"/>
                </a:solidFill>
              </a:rPr>
              <a:t> en la humildad 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s-MX" b="0" dirty="0">
                <a:solidFill>
                  <a:schemeClr val="tx1"/>
                </a:solidFill>
              </a:rPr>
              <a:t>Capítulo 3: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s-MX" b="0" dirty="0">
                <a:solidFill>
                  <a:schemeClr val="tx1"/>
                </a:solidFill>
              </a:rPr>
              <a:t> </a:t>
            </a:r>
            <a:r>
              <a:rPr lang="es-ES" b="0" u="sng" dirty="0">
                <a:solidFill>
                  <a:schemeClr val="tx1"/>
                </a:solidFill>
              </a:rPr>
              <a:t>Alegría</a:t>
            </a:r>
            <a:r>
              <a:rPr lang="es-ES" b="0" dirty="0">
                <a:solidFill>
                  <a:schemeClr val="tx1"/>
                </a:solidFill>
              </a:rPr>
              <a:t> en la semejanza de Cristo</a:t>
            </a:r>
          </a:p>
          <a:p>
            <a:r>
              <a:rPr lang="es-MX" b="0" dirty="0">
                <a:solidFill>
                  <a:schemeClr val="tx1"/>
                </a:solidFill>
              </a:rPr>
              <a:t>Capítulo 4:</a:t>
            </a:r>
            <a:endParaRPr lang="en-US" b="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14000"/>
              </a:lnSpc>
              <a:spcBef>
                <a:spcPct val="0"/>
              </a:spcBef>
            </a:pPr>
            <a:r>
              <a:rPr lang="en-US" b="0" u="sng" kern="1200" dirty="0" err="1">
                <a:solidFill>
                  <a:schemeClr val="tx1"/>
                </a:solidFill>
                <a:latin typeface="Arial" charset="0"/>
                <a:cs typeface="Arial" charset="0"/>
              </a:rPr>
              <a:t>Alegría</a:t>
            </a:r>
            <a:r>
              <a:rPr lang="en-US" b="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b="0" kern="1200" dirty="0" err="1">
                <a:solidFill>
                  <a:schemeClr val="tx1"/>
                </a:solidFill>
                <a:latin typeface="Arial" charset="0"/>
                <a:cs typeface="Arial" charset="0"/>
              </a:rPr>
              <a:t>en</a:t>
            </a:r>
            <a:r>
              <a:rPr lang="en-US" b="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 el </a:t>
            </a:r>
            <a:r>
              <a:rPr lang="en-US" b="0" kern="1200" dirty="0" err="1">
                <a:solidFill>
                  <a:schemeClr val="tx1"/>
                </a:solidFill>
                <a:latin typeface="Arial" charset="0"/>
                <a:cs typeface="Arial" charset="0"/>
              </a:rPr>
              <a:t>contentamiento</a:t>
            </a:r>
            <a:endParaRPr lang="en-US" b="0" kern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829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</a:rPr>
              <a:t>Entrenador: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Pídales a los grupos que creen un título para el libro de Filipenses.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Luego pida a los grupos que compartan su respuesta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56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solidFill>
                  <a:schemeClr val="tx1"/>
                </a:solidFill>
              </a:rPr>
              <a:t>Entrenador: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Muéstrales el título del libro de Filipenses.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b="1" dirty="0">
                <a:solidFill>
                  <a:schemeClr val="tx1"/>
                </a:solidFill>
              </a:rPr>
              <a:t>La idea principal de Filipenses</a:t>
            </a:r>
            <a:r>
              <a:rPr lang="es-MX" dirty="0">
                <a:solidFill>
                  <a:schemeClr val="tx1"/>
                </a:solidFill>
              </a:rPr>
              <a:t> (Título): </a:t>
            </a:r>
            <a:r>
              <a:rPr lang="es-MX" b="1" u="sng" dirty="0">
                <a:solidFill>
                  <a:schemeClr val="tx1"/>
                </a:solidFill>
              </a:rPr>
              <a:t>¡Regocíjese!</a:t>
            </a:r>
            <a:endParaRPr lang="en-US" b="1" u="sng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dirty="0">
                <a:solidFill>
                  <a:schemeClr val="tx1"/>
                </a:solidFill>
              </a:rPr>
              <a:t>Capítulo 1: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Alegría en todas las circunstancias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dirty="0">
                <a:solidFill>
                  <a:schemeClr val="tx1"/>
                </a:solidFill>
              </a:rPr>
              <a:t>Capítulo 2: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Alegría en la humildad 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dirty="0">
                <a:solidFill>
                  <a:schemeClr val="tx1"/>
                </a:solidFill>
              </a:rPr>
              <a:t>Capítulo 3: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Alegría en la semejanza de Cristo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dirty="0">
                <a:solidFill>
                  <a:schemeClr val="tx1"/>
                </a:solidFill>
              </a:rPr>
              <a:t>Capítulo 4: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" charset="0"/>
                <a:cs typeface="Arial" charset="0"/>
              </a:rPr>
              <a:t>Alegría</a:t>
            </a:r>
            <a:r>
              <a:rPr lang="en-U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" charset="0"/>
                <a:cs typeface="Arial" charset="0"/>
              </a:rPr>
              <a:t>en</a:t>
            </a:r>
            <a:r>
              <a:rPr lang="en-U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 El </a:t>
            </a:r>
            <a:r>
              <a:rPr lang="en-US" kern="1200" dirty="0" err="1">
                <a:solidFill>
                  <a:schemeClr val="tx1"/>
                </a:solidFill>
                <a:latin typeface="Arial" charset="0"/>
                <a:cs typeface="Arial" charset="0"/>
              </a:rPr>
              <a:t>contentamiento</a:t>
            </a:r>
            <a:endParaRPr lang="en-US" kern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277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s-ES" dirty="0">
                <a:solidFill>
                  <a:srgbClr val="000000"/>
                </a:solidFill>
              </a:rPr>
              <a:t>Entrenador: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Pídales a </a:t>
            </a:r>
            <a:r>
              <a:rPr lang="es-ES" dirty="0">
                <a:solidFill>
                  <a:schemeClr val="tx1"/>
                </a:solidFill>
              </a:rPr>
              <a:t>los grupos que discutan cuáles son las posibles aplicaciones de estos versículos.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Luego pida a los grupos que compartan su respuesta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Aplicación: </a:t>
            </a: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(¿Cuáles son las posibles aplicaciones?</a:t>
            </a:r>
            <a:r>
              <a:rPr lang="es-MX" dirty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u="sng" dirty="0">
                <a:solidFill>
                  <a:schemeClr val="tx1"/>
                </a:solidFill>
              </a:rPr>
              <a:t>Versículo</a:t>
            </a:r>
            <a:r>
              <a:rPr lang="es-MX" dirty="0">
                <a:solidFill>
                  <a:schemeClr val="tx1"/>
                </a:solidFill>
              </a:rPr>
              <a:t> 		</a:t>
            </a:r>
            <a:r>
              <a:rPr lang="es-MX" u="sng" dirty="0">
                <a:solidFill>
                  <a:schemeClr val="tx1"/>
                </a:solidFill>
              </a:rPr>
              <a:t>Posibles Aplicaciones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3:1, 4:4 			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4:12 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828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</a:rPr>
              <a:t>Entrenador: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Muéstrales estas posibles aplicaciones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Aplicación: </a:t>
            </a: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(¿Cuáles son las posibles aplicaciones?</a:t>
            </a:r>
            <a:r>
              <a:rPr lang="es-MX" dirty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u="sng" dirty="0">
                <a:solidFill>
                  <a:schemeClr val="tx1"/>
                </a:solidFill>
              </a:rPr>
              <a:t>Versículo</a:t>
            </a:r>
            <a:r>
              <a:rPr lang="es-MX" dirty="0">
                <a:solidFill>
                  <a:schemeClr val="tx1"/>
                </a:solidFill>
              </a:rPr>
              <a:t> 		</a:t>
            </a:r>
            <a:r>
              <a:rPr lang="es-MX" u="sng" dirty="0">
                <a:solidFill>
                  <a:schemeClr val="tx1"/>
                </a:solidFill>
              </a:rPr>
              <a:t>Posibles Aplicaciones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3:1, 4:4 		Regocijaos en el Señor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4:12 		Estar contentos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712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MX" b="1" dirty="0"/>
              <a:t>Ejemplo de Aplicación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1. ¿Cómo debería ser mi vida a partir de la Palabra de Dios? 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 ”Regocijaos en el Señor siempre. Otra vez digo: ¡Regocijaos!”  (Filipenses 4:4)</a:t>
            </a:r>
            <a:endParaRPr lang="en-US" dirty="0">
              <a:solidFill>
                <a:schemeClr val="tx1"/>
              </a:solidFill>
            </a:endParaRPr>
          </a:p>
          <a:p>
            <a:pPr marL="569913" indent="-569913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 2. ¿Cómo es mi vida diferente de la Palabra de Dios?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Muchas veces he dejado que las cosas me roben mi alegría y no me regocijo.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3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120650"/>
            <a:ext cx="3902075" cy="2925763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497" y="3367819"/>
            <a:ext cx="6769916" cy="46639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Proceso de Aprendizaje con un Grupo de Fundamentos o Uno a Uno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US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Modelar</a:t>
            </a:r>
            <a:r>
              <a:rPr lang="es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cómo diriges Fundamentos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Escoger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los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aprendices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correctos</a:t>
            </a:r>
            <a:endParaRPr lang="en-US" dirty="0">
              <a:effectLst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Pídale al posible </a:t>
            </a:r>
            <a:r>
              <a:rPr lang="es-MX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aprendíz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que </a:t>
            </a:r>
            <a:r>
              <a:rPr lang="es-MX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observe cómo diriges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>
              <a:effectLst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419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Inicial Entrenamiento de Líder</a:t>
            </a:r>
            <a:r>
              <a:rPr lang="es-419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utilizando la “Guía del Líder de Fundamentos”</a:t>
            </a:r>
            <a:endParaRPr lang="en-US" dirty="0">
              <a:effectLst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s-US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Observar y Guiar</a:t>
            </a:r>
            <a:r>
              <a:rPr lang="es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mientras el </a:t>
            </a:r>
            <a:r>
              <a:rPr lang="es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aprendíz</a:t>
            </a:r>
            <a:r>
              <a:rPr lang="es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dirige varias secciones de Fundamentos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6"/>
            </a:pPr>
            <a:r>
              <a:rPr lang="es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Pídale al aprendiz que sea </a:t>
            </a:r>
            <a:r>
              <a:rPr lang="es-US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co-líder</a:t>
            </a:r>
            <a:endParaRPr lang="en-US" dirty="0">
              <a:effectLst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6"/>
            </a:pPr>
            <a:r>
              <a:rPr lang="es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Pídale que sea líder con un Grupo de Fundamentos o Uno a Uno</a:t>
            </a:r>
            <a:endParaRPr lang="en-US" dirty="0">
              <a:effectLst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6"/>
            </a:pPr>
            <a:r>
              <a:rPr lang="es-419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Entrenamiento continuo</a:t>
            </a:r>
            <a:r>
              <a:rPr lang="es-419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con otros líderes de Fundamentos.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1D086-CFA1-4725-88CF-C0C4A3B40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550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138" lvl="0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3. ¿Qué voy a hacer para poner la Palabra de Dios en práctica?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 Voy a memorizar Filipenses 4:4 y meditar en la palabra todos los días hasta que experimente más de la alegría del Señor.</a:t>
            </a:r>
            <a:endParaRPr lang="en-US" dirty="0">
              <a:solidFill>
                <a:schemeClr val="tx1"/>
              </a:solidFill>
            </a:endParaRPr>
          </a:p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 4. ¿Cómo puedo asegurarme de que he logrado lo que Dios quiere que haga?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 Tendré a mi socio de la responsabilidad para que semanalmente revise a ver si estoy saliendo adelante y el grado de progreso que estoy haciendo.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4248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solidFill>
                  <a:schemeClr val="tx1"/>
                </a:solidFill>
              </a:rPr>
              <a:t>Entrenador: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Solicite a las personas de los grupos que escriban una aplicación personal y la compartan en el grupo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Luego pida a algunas de las personas que compartan sus aplicaciones con todos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Escriba en su propia aplicación:</a:t>
            </a:r>
            <a:endParaRPr lang="en-US" dirty="0">
              <a:solidFill>
                <a:schemeClr val="tx1"/>
              </a:solidFill>
            </a:endParaRPr>
          </a:p>
          <a:p>
            <a:pPr marL="234950" lvl="0" indent="-234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¿Cómo debería ser mi vida a partir de la Palabra de Dios? (Versículo de Aplicación)</a:t>
            </a:r>
            <a:endParaRPr lang="en-US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 ¿Cómo es mi vida diferente de la Palabra de Dios?</a:t>
            </a:r>
            <a:endParaRPr lang="en-US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 ¿Qué voy a hacer para poner la Palabra de Dios en práctica?</a:t>
            </a:r>
            <a:endParaRPr lang="en-US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 ¿Cómo puedo asegurarme de que he logrado lo que Dios quiere que haga?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425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Siempre termine el estudio de la Biblia con una oración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Entrenador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oración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Gracias a Dios por revelarnos tu verdad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Gracias por darnos el poder de poner tu Palabra en práctica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788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111125"/>
            <a:ext cx="3768725" cy="2827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Preguntas</a:t>
            </a:r>
            <a:r>
              <a:rPr lang="en-US" sz="1600" b="1" dirty="0">
                <a:solidFill>
                  <a:schemeClr val="tx1"/>
                </a:solidFill>
              </a:rPr>
              <a:t> o </a:t>
            </a:r>
            <a:r>
              <a:rPr lang="en-US" sz="1600" b="1" dirty="0" err="1">
                <a:solidFill>
                  <a:schemeClr val="tx1"/>
                </a:solidFill>
              </a:rPr>
              <a:t>Comentarios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800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US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Análisis de Filipenses Capítulo 1</a:t>
            </a:r>
          </a:p>
          <a:p>
            <a:pPr algn="ctr"/>
            <a:r>
              <a:rPr lang="es-US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Lección 4 </a:t>
            </a:r>
            <a:endParaRPr lang="en-US" sz="16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 algn="ctr" eaLnBrk="1" hangingPunct="1">
              <a:spcBef>
                <a:spcPct val="0"/>
              </a:spcBef>
              <a:spcAft>
                <a:spcPts val="1200"/>
              </a:spcAft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 marL="0" indent="0">
              <a:buNone/>
            </a:pPr>
            <a:r>
              <a:rPr lang="es-MX" b="0" dirty="0">
                <a:solidFill>
                  <a:schemeClr val="tx1"/>
                </a:solidFill>
              </a:rPr>
              <a:t>La idea principal o título del Capítulo 1</a:t>
            </a:r>
            <a:endParaRPr lang="en-US" b="0" u="non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u="sng" dirty="0">
                <a:solidFill>
                  <a:schemeClr val="tx1"/>
                </a:solidFill>
              </a:rPr>
              <a:t>Alegría</a:t>
            </a:r>
            <a:r>
              <a:rPr lang="es-ES" b="0" dirty="0">
                <a:solidFill>
                  <a:schemeClr val="tx1"/>
                </a:solidFill>
              </a:rPr>
              <a:t> en todas las circunstancias</a:t>
            </a:r>
            <a:endParaRPr lang="en-US" b="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7388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600"/>
              </a:spcAft>
            </a:pPr>
            <a:r>
              <a:rPr lang="es-ES" b="1" dirty="0"/>
              <a:t>Análisis de Filipenses 1: 1-2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Haz un estudio por ti mismo durante 5 minutos.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Continúe el estudio con su grupo durante 10 minutos más.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Use la Lección 2, párrafo II, para ayudar.</a:t>
            </a:r>
          </a:p>
          <a:p>
            <a:pPr>
              <a:spcAft>
                <a:spcPts val="600"/>
              </a:spcAft>
            </a:pPr>
            <a:r>
              <a:rPr lang="es-ES" dirty="0"/>
              <a:t>Entrenador: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Pregúnteles qué descubrieron en los versículos 1 y 2.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Luego muéstreles lo que descubrimos en estos versículos en las siguientes diapositivas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¿Idea Principal?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¿Observaciones?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¿Qué dice?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Interpretaciones (Preguntas y respuestas)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¿Qué significa?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Referencias Cruzadas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¿Posibles Aplicaciones?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9938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ES" sz="1600" b="1" dirty="0">
                <a:solidFill>
                  <a:schemeClr val="tx1"/>
                </a:solidFill>
              </a:rPr>
              <a:t>Análisis de los Versículos 1-2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ES" sz="1600" b="1" dirty="0">
                <a:solidFill>
                  <a:schemeClr val="tx1"/>
                </a:solidFill>
              </a:rPr>
              <a:t>Idea Principal: </a:t>
            </a:r>
            <a:r>
              <a:rPr lang="es-MX" sz="1600" b="1" dirty="0">
                <a:solidFill>
                  <a:schemeClr val="tx1"/>
                </a:solidFill>
              </a:rPr>
              <a:t>Introducción y Saludos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MX" sz="16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0" dirty="0" err="1">
                <a:solidFill>
                  <a:schemeClr val="tx1"/>
                </a:solidFill>
              </a:rPr>
              <a:t>Versiculo</a:t>
            </a:r>
            <a:r>
              <a:rPr lang="en-US" sz="1600" b="0" dirty="0">
                <a:solidFill>
                  <a:schemeClr val="tx1"/>
                </a:solidFill>
              </a:rPr>
              <a:t> 1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1600" b="0" dirty="0">
                <a:solidFill>
                  <a:schemeClr val="tx1"/>
                </a:solidFill>
              </a:rPr>
              <a:t>Identificados a sí mismos como siervos no líderes</a:t>
            </a:r>
            <a:endParaRPr lang="en-US" sz="1600" b="0" dirty="0">
              <a:solidFill>
                <a:schemeClr val="tx1"/>
              </a:solidFill>
            </a:endParaRP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s-MX" sz="1600" b="1" dirty="0">
                <a:solidFill>
                  <a:schemeClr val="tx1"/>
                </a:solidFill>
              </a:rPr>
              <a:t>A - Sea un siervo en posiciones de liderazgo</a:t>
            </a:r>
            <a:endParaRPr lang="en-US" sz="1600" b="1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1600" b="0" dirty="0">
                <a:solidFill>
                  <a:schemeClr val="tx1"/>
                </a:solidFill>
              </a:rPr>
              <a:t>Servidor – “Porque ni aun el Hijo del hombre vino para que le sirvan, sino para servir y para dar su vida en rescate por muchos.”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sz="1600" b="0" dirty="0">
                <a:solidFill>
                  <a:schemeClr val="tx1"/>
                </a:solidFill>
              </a:rPr>
              <a:t>         (Marcos 10:45)</a:t>
            </a:r>
            <a:endParaRPr lang="en-US" sz="1600" b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0009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0" dirty="0" err="1">
                <a:solidFill>
                  <a:schemeClr val="tx1"/>
                </a:solidFill>
              </a:rPr>
              <a:t>Versuculo</a:t>
            </a:r>
            <a:r>
              <a:rPr lang="en-US" sz="1600" b="0" dirty="0">
                <a:solidFill>
                  <a:schemeClr val="tx1"/>
                </a:solidFill>
              </a:rPr>
              <a:t> 1 (</a:t>
            </a:r>
            <a:r>
              <a:rPr lang="en-US" sz="1600" b="0" dirty="0" err="1">
                <a:solidFill>
                  <a:schemeClr val="tx1"/>
                </a:solidFill>
              </a:rPr>
              <a:t>Continuado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1600" b="0" dirty="0">
                <a:solidFill>
                  <a:schemeClr val="tx1"/>
                </a:solidFill>
              </a:rPr>
              <a:t>¿Qué es un Santo? Todos los Cristianos</a:t>
            </a:r>
            <a:endParaRPr lang="en-US" sz="1600" b="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1600" b="0" dirty="0">
                <a:solidFill>
                  <a:schemeClr val="tx1"/>
                </a:solidFill>
              </a:rPr>
              <a:t>Santos. Escrito a los Cristianos</a:t>
            </a:r>
            <a:endParaRPr lang="en-US" sz="1600" b="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1600" b="0" dirty="0">
                <a:solidFill>
                  <a:schemeClr val="tx1"/>
                </a:solidFill>
              </a:rPr>
              <a:t>Santo – “Más bien, sean ustedes santos en todo lo que hagan, como también es santo quien los llamó; pues está escrito: “Sean santos, porque yo soy santo.” </a:t>
            </a:r>
            <a:r>
              <a:rPr lang="es-MX" sz="1400" b="0" dirty="0">
                <a:solidFill>
                  <a:schemeClr val="tx1"/>
                </a:solidFill>
              </a:rPr>
              <a:t>(1 Pedro 1:15-16)</a:t>
            </a:r>
            <a:endParaRPr lang="en-US" sz="1400" b="0" dirty="0">
              <a:solidFill>
                <a:schemeClr val="tx1"/>
              </a:solidFill>
            </a:endParaRPr>
          </a:p>
          <a:p>
            <a:pPr marL="5080" marR="0">
              <a:spcBef>
                <a:spcPts val="0"/>
              </a:spcBef>
              <a:spcAft>
                <a:spcPts val="1200"/>
              </a:spcAft>
            </a:pPr>
            <a:r>
              <a:rPr lang="es-MX" sz="1600" b="1" dirty="0">
                <a:solidFill>
                  <a:schemeClr val="tx1"/>
                </a:solidFill>
              </a:rPr>
              <a:t>A – Sea Santo porque Dios es Santo</a:t>
            </a:r>
            <a:endParaRPr lang="en-US" sz="1600" b="1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1600" b="0" dirty="0">
                <a:solidFill>
                  <a:schemeClr val="tx1"/>
                </a:solidFill>
              </a:rPr>
              <a:t>¿Quiénes son los obispos y diáconos? Líderes de la Iglesia</a:t>
            </a:r>
            <a:endParaRPr lang="en-US" sz="16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206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sz="1600" b="0" dirty="0" err="1">
                <a:solidFill>
                  <a:schemeClr val="tx1"/>
                </a:solidFill>
              </a:rPr>
              <a:t>Versiculo</a:t>
            </a:r>
            <a:r>
              <a:rPr lang="es-MX" sz="1600" b="0" dirty="0">
                <a:solidFill>
                  <a:schemeClr val="tx1"/>
                </a:solidFill>
              </a:rPr>
              <a:t> 2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1600" b="0" dirty="0">
                <a:solidFill>
                  <a:schemeClr val="tx1"/>
                </a:solidFill>
              </a:rPr>
              <a:t>¿La Gracia? El amor inmerecido de Dios</a:t>
            </a:r>
            <a:endParaRPr lang="en-US" sz="1600" b="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1600" b="0" dirty="0">
                <a:solidFill>
                  <a:schemeClr val="tx1"/>
                </a:solidFill>
              </a:rPr>
              <a:t>Gracia - “Y aquel Verbo fue hecho carne, y habitó entre nosotros (y vimos su gloria, gloria como del unigénito del Padre), lleno de gracia y de verdad.” (Juan 1:14)</a:t>
            </a:r>
            <a:endParaRPr lang="en-US" sz="1600" b="0" dirty="0">
              <a:solidFill>
                <a:schemeClr val="tx1"/>
              </a:solidFill>
            </a:endParaRPr>
          </a:p>
          <a:p>
            <a:pPr marL="630238" indent="-617538">
              <a:spcBef>
                <a:spcPts val="0"/>
              </a:spcBef>
              <a:spcAft>
                <a:spcPts val="1200"/>
              </a:spcAft>
            </a:pPr>
            <a:r>
              <a:rPr lang="es-MX" sz="1600" b="1" dirty="0">
                <a:solidFill>
                  <a:schemeClr val="tx1"/>
                </a:solidFill>
              </a:rPr>
              <a:t>A - ¿Hay alguien que tengo que darle la   gracia y perdonar? 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1590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sz="1600" b="0" dirty="0" err="1">
                <a:solidFill>
                  <a:schemeClr val="tx1"/>
                </a:solidFill>
              </a:rPr>
              <a:t>Versiculo</a:t>
            </a:r>
            <a:r>
              <a:rPr lang="es-MX" sz="1600" b="0" dirty="0">
                <a:solidFill>
                  <a:schemeClr val="tx1"/>
                </a:solidFill>
              </a:rPr>
              <a:t> 2 (Continuado)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1600" b="0" dirty="0">
                <a:solidFill>
                  <a:schemeClr val="tx1"/>
                </a:solidFill>
              </a:rPr>
              <a:t>¿Paz? Los resultados de recibir el amor de Dios</a:t>
            </a:r>
            <a:endParaRPr lang="en-US" sz="1600" b="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1600" b="0" dirty="0">
                <a:solidFill>
                  <a:schemeClr val="tx1"/>
                </a:solidFill>
              </a:rPr>
              <a:t>La paz - “La paz les dejo; mi paz les doy. Yo no se la doy a ustedes como la da el mundo. No se angustien ni se acobarden.”           (Juan 14:27)</a:t>
            </a:r>
            <a:endParaRPr lang="en-US" sz="1600" b="0" dirty="0">
              <a:solidFill>
                <a:schemeClr val="tx1"/>
              </a:solidFill>
            </a:endParaRPr>
          </a:p>
          <a:p>
            <a:pPr marL="517525" indent="-504825">
              <a:spcBef>
                <a:spcPts val="0"/>
              </a:spcBef>
              <a:spcAft>
                <a:spcPts val="1200"/>
              </a:spcAft>
            </a:pPr>
            <a:r>
              <a:rPr lang="es-MX" sz="1600" b="1" dirty="0">
                <a:solidFill>
                  <a:schemeClr val="tx1"/>
                </a:solidFill>
              </a:rPr>
              <a:t>A - ¿Hay algo en el mundo que me está robando mi paz y de lo cual debo confiar en Dios?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6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82750" y="104775"/>
            <a:ext cx="3717925" cy="2787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empiezas a hacer discípulos que se multiplicarán cada año, </a:t>
            </a:r>
          </a:p>
          <a:p>
            <a:pPr marL="742950" marR="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habrás ganado 16,000 discípulos en tu comunidad en 15 años.</a:t>
            </a:r>
            <a:endParaRPr lang="en-US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B7EB-0B50-4048-AE75-8518880A8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9200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600"/>
              </a:spcAft>
            </a:pPr>
            <a:r>
              <a:rPr lang="es-ES" b="1" dirty="0"/>
              <a:t>Análisis de Filipenses 1: 3-6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Haz un estudio por ti mismo durante 5 minutos.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Continúe el estudio con su grupo durante 10 minutos más.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Use la Lección 2, párrafo II, para ayudar.</a:t>
            </a:r>
          </a:p>
          <a:p>
            <a:pPr>
              <a:spcAft>
                <a:spcPts val="600"/>
              </a:spcAft>
            </a:pPr>
            <a:r>
              <a:rPr lang="es-ES" dirty="0"/>
              <a:t>Entrenador: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Pregúnteles qué descubrieron en los versículos 3-6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Luego muéstreles lo que descubrimos en estos versículos en las siguientes diapositivas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¿Idea Principal?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¿Observaciones?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¿Qué dice?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Interpretaciones (Preguntas y respuestas)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¿Qué significa?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Referencias Cruzadas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¿Posibles Aplicaciones?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585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tx1"/>
                </a:solidFill>
              </a:rPr>
              <a:t>Análisis de los Versículos 3-6</a:t>
            </a:r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s-ES" sz="1600" b="0" dirty="0">
                <a:solidFill>
                  <a:schemeClr val="tx1"/>
                </a:solidFill>
              </a:rPr>
              <a:t>Idea Principal: 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s-MX" sz="1600" b="0" dirty="0">
                <a:solidFill>
                  <a:schemeClr val="tx1"/>
                </a:solidFill>
              </a:rPr>
              <a:t>Acción de Gracias y la alegría para los Filipense</a:t>
            </a:r>
            <a:r>
              <a:rPr lang="es-MX" dirty="0">
                <a:solidFill>
                  <a:schemeClr val="tx1"/>
                </a:solidFill>
              </a:rPr>
              <a:t>s</a:t>
            </a:r>
            <a:endParaRPr lang="es-MX" sz="16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s-MX" sz="1600" b="0" dirty="0" err="1">
                <a:solidFill>
                  <a:schemeClr val="tx1"/>
                </a:solidFill>
              </a:rPr>
              <a:t>Versiculo</a:t>
            </a:r>
            <a:r>
              <a:rPr lang="es-MX" sz="1600" b="0" dirty="0">
                <a:solidFill>
                  <a:schemeClr val="tx1"/>
                </a:solidFill>
              </a:rPr>
              <a:t> 3:</a:t>
            </a:r>
            <a:endParaRPr lang="en-US" sz="1600" b="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</a:rPr>
              <a:t>Gracias - Dad gracias en todo, porque esta es la voluntad de Dios para con vosotros en Cristo Jesús. (1 Tesalonicenses 5:18)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ES" sz="1600" b="1" dirty="0">
                <a:solidFill>
                  <a:schemeClr val="tx1"/>
                </a:solidFill>
              </a:rPr>
              <a:t>A - ¿Estoy viendo cosas por las cuales debo agradecer en una mala circunstancia?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487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111125"/>
            <a:ext cx="3768725" cy="2827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Verse 3 </a:t>
            </a:r>
            <a:r>
              <a:rPr lang="en-US" sz="1600" b="0" dirty="0">
                <a:solidFill>
                  <a:schemeClr val="tx1"/>
                </a:solidFill>
              </a:rPr>
              <a:t>(</a:t>
            </a:r>
            <a:r>
              <a:rPr lang="en-US" sz="1600" b="0" dirty="0" err="1">
                <a:solidFill>
                  <a:schemeClr val="tx1"/>
                </a:solidFill>
              </a:rPr>
              <a:t>Continuado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es-MX" sz="1600" b="0" dirty="0">
                <a:solidFill>
                  <a:schemeClr val="tx1"/>
                </a:solidFill>
              </a:rPr>
              <a:t>Inicia positivamente, haciéndoles saber que le da gracias a Dios por ellos y que les recuerda a menudo (siempre)</a:t>
            </a:r>
            <a:endParaRPr lang="en-US" sz="1600" b="0" dirty="0">
              <a:solidFill>
                <a:schemeClr val="tx1"/>
              </a:solidFill>
            </a:endParaRPr>
          </a:p>
          <a:p>
            <a:r>
              <a:rPr lang="es-MX" sz="1600" b="1" dirty="0">
                <a:solidFill>
                  <a:schemeClr val="tx1"/>
                </a:solidFill>
              </a:rPr>
              <a:t>A - ¿Hay alguien que necesito recordar a menudo y darle gracias a Dios?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133280194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111125"/>
            <a:ext cx="3768725" cy="2827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s-ES" sz="1600" b="0" dirty="0" err="1">
                <a:solidFill>
                  <a:schemeClr val="tx1"/>
                </a:solidFill>
              </a:rPr>
              <a:t>Versiculos</a:t>
            </a:r>
            <a:r>
              <a:rPr lang="es-ES" sz="1600" b="0" dirty="0">
                <a:solidFill>
                  <a:schemeClr val="tx1"/>
                </a:solidFill>
              </a:rPr>
              <a:t> 4-5: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</a:rPr>
              <a:t>Pablo ora de alegría por todos ellos a causa de su participación en el evangelio.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</a:rPr>
              <a:t>Esto no es una carta de reprensión o corrección o doctrina.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</a:rPr>
              <a:t>Sino que es una carta de aliento y afirmación.</a:t>
            </a:r>
            <a:endParaRPr lang="en-US" sz="1600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17882280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111125"/>
            <a:ext cx="3768725" cy="2827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s-ES" sz="1600" b="0" dirty="0" err="1">
                <a:solidFill>
                  <a:schemeClr val="tx1"/>
                </a:solidFill>
              </a:rPr>
              <a:t>Versiculo</a:t>
            </a:r>
            <a:r>
              <a:rPr lang="es-ES" sz="1600" b="0" dirty="0">
                <a:solidFill>
                  <a:schemeClr val="tx1"/>
                </a:solidFill>
              </a:rPr>
              <a:t> 5: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</a:rPr>
              <a:t>Colaboración en el evangelio. Son colaboradores en compartir el evangelio.</a:t>
            </a:r>
          </a:p>
          <a:p>
            <a:pPr>
              <a:spcAft>
                <a:spcPts val="1800"/>
              </a:spcAft>
            </a:pPr>
            <a:r>
              <a:rPr lang="es-ES" sz="1600" b="1" dirty="0">
                <a:solidFill>
                  <a:schemeClr val="tx1"/>
                </a:solidFill>
              </a:rPr>
              <a:t>A - ¿Reconozco y valoro las personas que son socios en el ministerio conmigo?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</a:rPr>
              <a:t>Desde el principio. Ellos han sido fieles en el largo camino en su ministerio y el apoyo de Pablo.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318540503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111125"/>
            <a:ext cx="3768725" cy="2827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es-ES" b="0" dirty="0" err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Versiculo</a:t>
            </a:r>
            <a:r>
              <a:rPr lang="es-ES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6: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Confiado. Pablo muestra confianza en ellos.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Comenzó una buena obra en ellos - ¿lo completará en el día de Cristo Jesús? </a:t>
            </a:r>
          </a:p>
          <a:p>
            <a:pPr marL="522288" lvl="1" indent="-293688"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s-ES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 comienzo fue la justificación por el perdón de los pecados a través del sacrificio de Jesús </a:t>
            </a:r>
          </a:p>
          <a:p>
            <a:pPr marL="685800" lvl="1" indent="-457200"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s-ES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En el presente se está convirtiendo como Jesús a través de la santificación. </a:t>
            </a:r>
          </a:p>
          <a:p>
            <a:pPr marL="685800" lvl="1" indent="-457200"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s-ES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 futuro es ser como Jesús en el cielo a la glorificación.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46443345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111125"/>
            <a:ext cx="3768725" cy="2827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s-ES" sz="1600" b="0" dirty="0" err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Versiculo</a:t>
            </a:r>
            <a:r>
              <a:rPr lang="es-ES" sz="1600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1600" b="0" dirty="0">
                <a:solidFill>
                  <a:schemeClr val="tx1"/>
                </a:solidFill>
              </a:rPr>
              <a:t>(</a:t>
            </a:r>
            <a:r>
              <a:rPr lang="en-US" sz="1600" b="0" dirty="0" err="1">
                <a:solidFill>
                  <a:schemeClr val="tx1"/>
                </a:solidFill>
              </a:rPr>
              <a:t>Continuado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  <a:r>
              <a:rPr lang="es-ES" sz="1600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0">
              <a:spcAft>
                <a:spcPts val="1800"/>
              </a:spcAft>
            </a:pPr>
            <a:r>
              <a:rPr lang="es-ES" sz="1600" b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- ¿Estoy confiado en que Dios va a completar el proceso de crecimiento espiritual en la gente que estoy </a:t>
            </a:r>
            <a:r>
              <a:rPr lang="es-ES" sz="1600" b="1" dirty="0" err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discipulando</a:t>
            </a:r>
            <a:r>
              <a:rPr lang="es-ES" sz="1600" b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¿En el día de Cristo Jesús? "El día de Jesucristo" es una referencia a la segunda venida de Cristo.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282638204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s-ES" sz="1600" b="0" dirty="0"/>
              <a:t>Entrenador: Si hay tiempo, continúe con los versículos 7 y 8.</a:t>
            </a:r>
            <a:endParaRPr lang="en-US" dirty="0"/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ES" b="1" dirty="0"/>
              <a:t>Análisis de Filipenses 1: 7-8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Haz un estudio por ti mismo durante 5 minutos.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Continúe el estudio con su grupo durante 10 minutos más.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Entrenador: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Pregúnteles qué descubrieron en los versículos 7-8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Luego muéstreles lo que descubrimos en estos versículos en las siguientes diapositivas</a:t>
            </a:r>
            <a:endParaRPr lang="en-US" dirty="0"/>
          </a:p>
          <a:p>
            <a:pPr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¿Idea Principal?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¿Observaciones?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¿Qué dice?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Interpretaciones (Preguntas y respuestas)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¿Qué significa?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Referencias Cruzadas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¿Posibles Aplicaciones?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947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ES" sz="1600" b="1" dirty="0">
                <a:solidFill>
                  <a:schemeClr val="tx1"/>
                </a:solidFill>
              </a:rPr>
              <a:t>Análisis de los Versículos 7-8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ES" sz="1600" b="1" dirty="0">
                <a:solidFill>
                  <a:schemeClr val="tx1"/>
                </a:solidFill>
              </a:rPr>
              <a:t>Idea Principal: El Amor de Pablo por Ellos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1600" b="0" dirty="0" err="1">
                <a:solidFill>
                  <a:schemeClr val="tx1"/>
                </a:solidFill>
              </a:rPr>
              <a:t>Versiculos</a:t>
            </a:r>
            <a:r>
              <a:rPr lang="es-ES" sz="1600" b="0" dirty="0">
                <a:solidFill>
                  <a:schemeClr val="tx1"/>
                </a:solidFill>
              </a:rPr>
              <a:t> 7-8: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</a:rPr>
              <a:t>Sentimientos.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</a:rPr>
              <a:t>Pablo está expresando sus grandes sentimientos de amor a los Filipenses.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</a:rPr>
              <a:t>Ellos están en su corazón.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</a:rPr>
              <a:t>Participaron en compartir el evangelio.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</a:rPr>
              <a:t>Pablo anhela por ellos.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</a:rPr>
              <a:t>Pablo tiene el mismo cariño como Jesús para ellos.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1600" b="1" dirty="0">
                <a:solidFill>
                  <a:schemeClr val="tx1"/>
                </a:solidFill>
              </a:rPr>
              <a:t>A - ¿Comparto mis sentimientos con los compañeros de  trabajo que amo?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1894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ES" sz="1600" b="0" dirty="0" err="1">
                <a:solidFill>
                  <a:schemeClr val="tx1"/>
                </a:solidFill>
              </a:rPr>
              <a:t>Versiculo</a:t>
            </a:r>
            <a:r>
              <a:rPr lang="es-ES" sz="1600" b="0" dirty="0">
                <a:solidFill>
                  <a:schemeClr val="tx1"/>
                </a:solidFill>
              </a:rPr>
              <a:t> 7: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tx1"/>
                </a:solidFill>
              </a:rPr>
              <a:t>¿Participación en la gracia de Dios?</a:t>
            </a:r>
          </a:p>
          <a:p>
            <a:pPr marL="914400" indent="-506413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s-ES" sz="1600" b="0" dirty="0">
                <a:solidFill>
                  <a:schemeClr val="tx1"/>
                </a:solidFill>
              </a:rPr>
              <a:t>Habían participado con él en compartir el evangelio.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ES" sz="1600" b="1" dirty="0">
                <a:solidFill>
                  <a:schemeClr val="tx1"/>
                </a:solidFill>
              </a:rPr>
              <a:t>A - ¿Valoro los amigos que están firmes por mí en las malas y en las buenas circunstancias?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06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0" y="104775"/>
            <a:ext cx="3717925" cy="278765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639" y="3336324"/>
            <a:ext cx="6512010" cy="51218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Descargar</a:t>
            </a:r>
            <a:r>
              <a:rPr lang="en-US" b="1" dirty="0"/>
              <a:t> </a:t>
            </a:r>
            <a:r>
              <a:rPr lang="en-US" b="1" dirty="0" err="1"/>
              <a:t>Documentos</a:t>
            </a:r>
            <a:endParaRPr lang="en-US" b="1" dirty="0"/>
          </a:p>
          <a:p>
            <a:pPr algn="ctr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s-ES" sz="1600" b="0" dirty="0"/>
              <a:t>Ir a foundationsglobal.com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b="0" dirty="0"/>
              <a:t>Seleccione el idioma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b="0" dirty="0"/>
              <a:t>Seleccione Descargar</a:t>
            </a:r>
          </a:p>
          <a:p>
            <a:endParaRPr lang="en-US" alt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D6430-931F-4906-83A9-64421564D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9245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709930" algn="l"/>
              </a:tabLst>
            </a:pPr>
            <a:r>
              <a:rPr lang="es-MX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Versiculo</a:t>
            </a:r>
            <a:r>
              <a:rPr lang="es-MX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8: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¿Con el afecto de Jesús? </a:t>
            </a:r>
          </a:p>
          <a:p>
            <a:pPr marL="914400" marR="0" lvl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s-MX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 que Jesucristo vivió en Pablo, Pablo compartió en el amor de Jesucristo para los creyentes de Filipos. 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709930" algn="l"/>
              </a:tabLst>
            </a:pP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- ¿Amo a los colaboradores con el amor de Jesús?</a:t>
            </a:r>
            <a:endParaRPr lang="en-US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2769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tx1"/>
                </a:solidFill>
              </a:rPr>
              <a:t>Entrenador: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Si hay tiempo, continúe con los versículos restantes en el capítulo 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Pregúnteles qué descubrieron en los versículos.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Las respuestas a todas estas preguntas se encuentran en el Apéndice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Agregue respuestas del Apéndice según sea necesario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Asegúrese de dejar tiempo para las aplicaciones</a:t>
            </a:r>
          </a:p>
          <a:p>
            <a:r>
              <a:rPr lang="es-MX" dirty="0">
                <a:solidFill>
                  <a:schemeClr val="tx1"/>
                </a:solidFill>
              </a:rPr>
              <a:t>¿Idea Principal?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¿Observaciones?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¿Qué dice?</a:t>
            </a:r>
          </a:p>
          <a:p>
            <a:r>
              <a:rPr lang="es-ES" dirty="0">
                <a:solidFill>
                  <a:schemeClr val="tx1"/>
                </a:solidFill>
              </a:rPr>
              <a:t>Interpretaciones (Preguntas y respuestas)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¿Qué significa?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Referencias Cruzadas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MX" dirty="0">
                <a:solidFill>
                  <a:schemeClr val="tx1"/>
                </a:solidFill>
              </a:rPr>
              <a:t>¿Posibles Aplicaciones?</a:t>
            </a:r>
          </a:p>
          <a:p>
            <a:pPr marL="914400" indent="-4572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V 9-11</a:t>
            </a:r>
          </a:p>
          <a:p>
            <a:pPr marL="914400" indent="-4572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V 12-14</a:t>
            </a:r>
          </a:p>
          <a:p>
            <a:pPr marL="914400" indent="-4572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V 15-18</a:t>
            </a:r>
          </a:p>
          <a:p>
            <a:pPr marL="45720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b="0" dirty="0">
                <a:solidFill>
                  <a:schemeClr val="tx1"/>
                </a:solidFill>
              </a:rPr>
              <a:t>V 19-26</a:t>
            </a:r>
          </a:p>
          <a:p>
            <a:pPr marL="45720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b="0" dirty="0">
                <a:solidFill>
                  <a:schemeClr val="tx1"/>
                </a:solidFill>
              </a:rPr>
              <a:t>V 27-30</a:t>
            </a:r>
          </a:p>
          <a:p>
            <a:pPr marL="914400" indent="-457200" eaLnBrk="1" hangingPunct="1">
              <a:spcBef>
                <a:spcPts val="0"/>
              </a:spcBef>
              <a:spcAft>
                <a:spcPts val="0"/>
              </a:spcAft>
            </a:pPr>
            <a:endParaRPr lang="en-US" kern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8440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s-ES" dirty="0">
                <a:solidFill>
                  <a:srgbClr val="000000"/>
                </a:solidFill>
              </a:rPr>
              <a:t>Ideas principales de todos los párrafos del capítulo 1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u="sng" kern="1200" dirty="0">
                <a:cs typeface="Arial" charset="0"/>
              </a:rPr>
              <a:t>Alegría</a:t>
            </a:r>
            <a:r>
              <a:rPr lang="es-ES" b="1" kern="1200" dirty="0">
                <a:cs typeface="Arial" charset="0"/>
              </a:rPr>
              <a:t> en Todas las Circunstancias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V 1-2. Introducción y saludos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V 3-6. Acción de gracias y de </a:t>
            </a:r>
            <a:r>
              <a:rPr lang="es-MX" u="sng" dirty="0"/>
              <a:t>alegría</a:t>
            </a:r>
            <a:r>
              <a:rPr lang="es-MX" dirty="0"/>
              <a:t> para los Filipenses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V. 7-8. El amor de Pablo por ellos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V 9-11. La oración de Pablo para ellos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V 12-14. </a:t>
            </a:r>
            <a:r>
              <a:rPr lang="es-MX" u="sng" dirty="0"/>
              <a:t>Alegría</a:t>
            </a:r>
            <a:r>
              <a:rPr lang="es-MX" dirty="0"/>
              <a:t> en prisión</a:t>
            </a:r>
            <a:endParaRPr lang="en-US" dirty="0"/>
          </a:p>
          <a:p>
            <a:pPr marL="1603375" indent="-1603375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V 15-18. </a:t>
            </a:r>
            <a:r>
              <a:rPr lang="es-MX" u="sng" dirty="0"/>
              <a:t>Alegría</a:t>
            </a:r>
            <a:r>
              <a:rPr lang="es-MX" dirty="0"/>
              <a:t> que se predica a Cristo incluso con malas intenciones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V 19-26. </a:t>
            </a:r>
            <a:r>
              <a:rPr lang="es-MX" u="sng" dirty="0"/>
              <a:t>Alegría</a:t>
            </a:r>
            <a:r>
              <a:rPr lang="es-MX" dirty="0"/>
              <a:t> en la vida o la muerte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V 27-30. </a:t>
            </a:r>
            <a:r>
              <a:rPr lang="es-MX" u="sng" dirty="0"/>
              <a:t>Alegría</a:t>
            </a:r>
            <a:r>
              <a:rPr lang="es-MX" dirty="0"/>
              <a:t> en todas las circunstancias</a:t>
            </a:r>
            <a:endParaRPr lang="en-U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9742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Ejemplo de aplicación:</a:t>
            </a:r>
            <a:endParaRPr lang="en-US" dirty="0">
              <a:solidFill>
                <a:schemeClr val="tx1"/>
              </a:solidFill>
            </a:endParaRP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709930" algn="l"/>
              </a:tabLst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¿Cómo debería ser mi vida a partir de la Palabra de Dios? (Versículo de Aplicación)</a:t>
            </a:r>
            <a:endParaRPr lang="en-US" dirty="0">
              <a:effectLst/>
            </a:endParaRPr>
          </a:p>
          <a:p>
            <a:pPr marL="514350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Filipenses 1:4. En todas mis oraciones por todos ustedes, siempre oro con alegría</a:t>
            </a:r>
            <a:endParaRPr lang="en-US" dirty="0"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  <a:tabLst>
                <a:tab pos="709930" algn="l"/>
              </a:tabLst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¿Cómo es mi vida diferente de la Palabra de Dios?</a:t>
            </a:r>
            <a:endParaRPr lang="en-US" dirty="0">
              <a:effectLst/>
            </a:endParaRPr>
          </a:p>
          <a:p>
            <a:pPr marL="400050" marR="0" indent="-17145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No oro como debo hacerlo por la gente de mi grupo pequeño.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5402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3"/>
              <a:tabLst>
                <a:tab pos="709930" algn="l"/>
              </a:tabLst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¿Qué voy a hacer para poner la Palabra de Dios en práctica?</a:t>
            </a:r>
            <a:endParaRPr lang="en-US" dirty="0">
              <a:effectLst/>
            </a:endParaRPr>
          </a:p>
          <a:p>
            <a:pPr marL="514350" marR="0" indent="-28575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Voy a crear una lista de oración de la gente de mi grupo pequeño y cada semana voy a pedirles peticiones de oración y preguntarles cómo lo está yendo.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1600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¿Cómo puedo asegurarme de que he logrado lo que Dios quiere que haga?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indent="-28575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Le preguntaré a mi compañero de responsabilidad a verme cada semana para ver como lo estoy desarrollando.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6292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Pídales que creen y compartan aplicaciones en sus grupos.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Pida a los grupos que compartan algunas de sus aplicaciones.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180340" marR="0" indent="-1803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709930" algn="l"/>
              </a:tabLst>
            </a:pPr>
            <a:r>
              <a:rPr lang="es-MX" b="1" dirty="0"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Escriba su propia aplicación: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  <a:tabLst>
                <a:tab pos="709930" algn="l"/>
              </a:tabLst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¿Cómo debería ser mi vida a partir de la Palabra de Dios? (Versículo de Aplicación)</a:t>
            </a:r>
            <a:endParaRPr lang="en-US" dirty="0">
              <a:effectLst/>
            </a:endParaRPr>
          </a:p>
          <a:p>
            <a:pPr marL="171450" algn="just">
              <a:spcBef>
                <a:spcPts val="0"/>
              </a:spcBef>
              <a:tabLst>
                <a:tab pos="709930" algn="l"/>
              </a:tabLst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2"/>
              <a:tabLst>
                <a:tab pos="709930" algn="l"/>
              </a:tabLst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¿Cómo es mi vida diferente de la Palabra de Dios?</a:t>
            </a:r>
            <a:endParaRPr lang="en-US" dirty="0">
              <a:effectLst/>
            </a:endParaRPr>
          </a:p>
          <a:p>
            <a:pPr marL="171450" algn="just">
              <a:spcBef>
                <a:spcPts val="0"/>
              </a:spcBef>
              <a:tabLst>
                <a:tab pos="709930" algn="l"/>
              </a:tabLst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3"/>
              <a:tabLst>
                <a:tab pos="709930" algn="l"/>
              </a:tabLst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¿Qué voy a hacer para poner la Palabra de Dios en práctica?</a:t>
            </a:r>
            <a:endParaRPr lang="en-US" dirty="0">
              <a:effectLst/>
            </a:endParaRPr>
          </a:p>
          <a:p>
            <a:pPr marL="171450" algn="just">
              <a:spcBef>
                <a:spcPts val="0"/>
              </a:spcBef>
              <a:tabLst>
                <a:tab pos="709930" algn="l"/>
              </a:tabLst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  <a:tabLst>
                <a:tab pos="709930" algn="l"/>
              </a:tabLst>
            </a:pPr>
            <a:r>
              <a:rPr lang="es-MX" dirty="0">
                <a:effectLst/>
                <a:ea typeface="Franklin Gothic Book" panose="020B0503020102020204" pitchFamily="34" charset="0"/>
                <a:cs typeface="Arial" panose="020B0604020202020204" pitchFamily="34" charset="0"/>
              </a:rPr>
              <a:t>¿Cómo puedo asegurarme de que he logrado lo que Dios quiere que haga?</a:t>
            </a:r>
            <a:endParaRPr lang="en-US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7205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Termine en oración.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Gracias a Dios por revelarnos tu verdad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Gracias por darnos el poder de poner tu Palabra en práctica.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8295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111125"/>
            <a:ext cx="3768725" cy="2827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Preguntas</a:t>
            </a:r>
            <a:r>
              <a:rPr lang="en-US" sz="1600" b="1" dirty="0">
                <a:solidFill>
                  <a:schemeClr val="tx1"/>
                </a:solidFill>
              </a:rPr>
              <a:t> o </a:t>
            </a:r>
            <a:r>
              <a:rPr lang="en-US" sz="1600" b="1" dirty="0" err="1">
                <a:solidFill>
                  <a:schemeClr val="tx1"/>
                </a:solidFill>
              </a:rPr>
              <a:t>Comentarios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4100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709930" algn="l"/>
              </a:tabLst>
            </a:pPr>
            <a:r>
              <a:rPr lang="es-MX" sz="16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Cómo Predicar Efectivamente</a:t>
            </a:r>
            <a:endParaRPr lang="en-US" sz="1600" b="1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1600" b="1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Cómo Preparar un Lección Bíblico Eficaz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1600" b="1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Lección 5</a:t>
            </a:r>
          </a:p>
          <a:p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I. Preparación del Lección</a:t>
            </a:r>
            <a:endParaRPr lang="en-US" sz="16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Usted prepara su lección entendiendo el </a:t>
            </a:r>
            <a:r>
              <a:rPr lang="es-MX" sz="16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tema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que Dios está comunicando,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comprensión de los </a:t>
            </a:r>
            <a:r>
              <a:rPr lang="es-MX" sz="16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hechos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que apoyan el tema,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 la búsqueda de la </a:t>
            </a:r>
            <a:r>
              <a:rPr lang="es-MX" sz="16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aplicación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que más necesita su congregación.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Entonces Usted crea una </a:t>
            </a:r>
            <a:r>
              <a:rPr lang="es-MX" sz="16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introducción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y una </a:t>
            </a:r>
            <a:r>
              <a:rPr lang="es-MX" sz="16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conclusión</a:t>
            </a: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que mejor se adapten al tema, a los hechos y a la aplicación.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Por supuesto, la orden que predicarás tu lección es: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Introducción</a:t>
            </a:r>
            <a:endParaRPr lang="en-US" b="0" dirty="0">
              <a:effectLst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Tema</a:t>
            </a:r>
            <a:endParaRPr lang="en-US" sz="16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Hechos Principales</a:t>
            </a:r>
            <a:endParaRPr lang="en-US" sz="16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Aplicación</a:t>
            </a:r>
            <a:endParaRPr lang="en-US" sz="16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Conclusión</a:t>
            </a:r>
            <a:endParaRPr lang="es-US" sz="1600" b="1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0746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0"/>
            <a:ext cx="3971925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Introducción</a:t>
            </a:r>
            <a:endParaRPr lang="en-US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 introducción debe incluir la necesidad que usted va a hablar.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Muchas veces, la introducción incluir una historia que ilustra la necesidad.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gente se identifica con usted si la historia es de su propia vida.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introducción debe también conectar a la gente en un nivel emocional.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Una buena introducción captará la atención de su público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 les animará a escuchar lo que Dios tiene que decir a través de usted.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s-MX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 Tema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MX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El tema del lección es la idea principal o título de un pasaje de la escritura.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9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E39E3-2680-44CE-A119-58D3E85DD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3B93-7BAE-4CEE-B8E6-1D3E906CF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6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82F6-5D00-4CE6-9055-3226E271E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2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B66E-B05F-4117-81E0-9092446BF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6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495DB-82F3-4860-A445-60CAB9A44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17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C806-5D5A-4139-B441-43734CC98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44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57F4-E352-47C4-A5BB-BD95FBBA0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3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664B3-FE00-41FB-B3E5-F90179C8E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9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A44DF-79FB-48C7-88EF-CAA80E1ED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36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8AAD-6119-4653-8245-D4A184DFC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58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10ED-D539-4B20-9114-09CA5A5B5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1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9CB1-A073-45C1-9019-4AEF47B20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3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2BC91-BBA2-4D9C-BD0F-79317C0FE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01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362C-6837-4476-B963-4F745C38A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16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7180C-BCB5-4D14-A7AC-0F01091BB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79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EC9B-432A-4AC1-8B2E-08EBB72A4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45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C54B-C6A2-4287-B55A-80F8A823E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8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2913-3427-4387-BF43-A3BFF62F3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18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DA1D-B788-4FF5-93EC-6937002FE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05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0CD3F-4944-4D39-B500-99B1D4EB5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01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1D79-C1F9-41D7-911E-55E62ABA4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9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3738-9EDA-417C-885C-58345F2AC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2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47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563F1-6517-4741-B86E-A8CB2D0D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03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01ED-6A49-4284-B8D8-D9FA10F56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22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10C97-9A22-4FCF-8370-C4CFE3EBF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64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6F03-7135-4FCF-8FCB-8A27E00F1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05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578A-3E87-4D17-B510-FC836E2E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54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4E1F-C4FB-4A9A-9B3D-A9D7569F3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6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12814-49FE-45B6-A7D6-194150FD1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3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C8B79-703C-41EC-80D8-E364FABF5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84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471D-36DC-4476-9008-509B45321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7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B6AF-D19C-4E72-AF45-D010D4403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34224-0E36-4D16-BE49-B21294DB8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64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1334-BBB7-4C89-87A6-94A11EC93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79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4682-7C54-4C2B-AAA3-0AFCD876B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8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8A05-BCA8-4519-9237-EBF295F55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8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E04F-4ABE-4C1F-8CC3-AA5E04C37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91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60EE6-F319-4800-AB70-D2E4D3213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96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5A102-1CC5-4EBA-AE52-5214CA573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97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84B8-4366-4BF5-B06C-251DE83B3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14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56A0-B4B2-4C0C-978B-D9EB11CED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51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DCE0-487F-47A1-9D43-D6D1225F8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33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D969-B96E-4E19-82A1-E20BA0D3D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EB5E-731F-4F37-877D-0A035C1F7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05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52AC-D579-450C-A759-0A54B2DF3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1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64EE-1C44-4EED-9D16-C889CD103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41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8F7B-04E9-4432-B047-9CBC9672D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147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A39AA-9BD6-4D00-AED7-DDB931772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40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3A84A-5B2C-4F5F-86BF-E6544DDFE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5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C7AD7-E634-4B76-AB2C-9E6CF8B05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9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08B4-E98E-49AD-B7FC-CEBF1D484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463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56C0C-B2A8-44E5-952C-7995B8E74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192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57BA-EC80-4CBA-890F-3900CC096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1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C800-079A-4D46-AE99-7DA7F6DEB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8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5076-8B2C-40C6-BD64-0B9A49E22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532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0D987-DD2B-4126-A7E7-E95F0787F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188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6B4F-1F73-42A1-9784-815EE03B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86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5E7A-2C63-4EF1-850A-DE7F379CC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6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05A0-FE3B-4DDF-92C8-74D08638F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457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C01CD-813E-40EA-B51D-2C58A1731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996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11EF-F848-4AF4-B07E-86977047E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291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825CE-E6EF-41E6-BB2E-FCB403351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673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473F-9237-4A30-9E7C-AD3BF36DA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495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CFA3-56FA-42A0-A979-45FC9AE4B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621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BA99-F4D7-4295-A611-0B4C6F248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0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48301-CD1C-420C-BD1A-988C50C5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344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A1A98-B864-4A24-AF82-AF14FC808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044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5441-CFF1-40D3-8A28-D0D216F2F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95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E962-3AC6-4686-A5F3-C1BAB8C57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031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B501-19BD-47A1-9860-20F03C64D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975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666EF-E4C6-4E0F-8FFD-5372A1191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899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5BA2-311B-449D-8F1A-56A7F161D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233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F23F-6DFC-4F66-9BD7-5F7719E17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65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1EE7A-DCA4-4B0F-A4EE-040C62318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344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114D-E2B0-48E1-9D78-C362709C8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245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C948-E8C3-45B5-A524-35A78F53F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1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849BE-4991-4E75-B1EA-08DCDEFF8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933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508B-9A98-46C3-A1F3-66DE3D1FF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8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8E7B5-E8E7-44F7-AB42-C114A9D0C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9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ADCB23-E0C0-4523-8AD6-7DFD0D7DE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5" r:id="rId1"/>
    <p:sldLayoutId id="2147486176" r:id="rId2"/>
    <p:sldLayoutId id="2147486261" r:id="rId3"/>
    <p:sldLayoutId id="2147486181" r:id="rId4"/>
    <p:sldLayoutId id="2147486182" r:id="rId5"/>
    <p:sldLayoutId id="2147486183" r:id="rId6"/>
    <p:sldLayoutId id="2147486184" r:id="rId7"/>
    <p:sldLayoutId id="2147486185" r:id="rId8"/>
    <p:sldLayoutId id="2147486186" r:id="rId9"/>
    <p:sldLayoutId id="2147486187" r:id="rId10"/>
    <p:sldLayoutId id="2147486188" r:id="rId11"/>
    <p:sldLayoutId id="2147486189" r:id="rId12"/>
    <p:sldLayoutId id="2147486190" r:id="rId13"/>
    <p:sldLayoutId id="214748619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3F50CA4-8375-4F95-B9B9-3EC55BD86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5" r:id="rId1"/>
    <p:sldLayoutId id="2147486196" r:id="rId2"/>
    <p:sldLayoutId id="2147486197" r:id="rId3"/>
    <p:sldLayoutId id="2147486198" r:id="rId4"/>
    <p:sldLayoutId id="2147486199" r:id="rId5"/>
    <p:sldLayoutId id="2147486200" r:id="rId6"/>
    <p:sldLayoutId id="2147486201" r:id="rId7"/>
    <p:sldLayoutId id="2147486202" r:id="rId8"/>
    <p:sldLayoutId id="2147486203" r:id="rId9"/>
    <p:sldLayoutId id="2147486204" r:id="rId10"/>
    <p:sldLayoutId id="21474862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80F6B08-FE8A-4E7B-AA1B-10B97DEC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6" r:id="rId1"/>
    <p:sldLayoutId id="2147486207" r:id="rId2"/>
    <p:sldLayoutId id="2147486208" r:id="rId3"/>
    <p:sldLayoutId id="2147486209" r:id="rId4"/>
    <p:sldLayoutId id="2147486210" r:id="rId5"/>
    <p:sldLayoutId id="2147486211" r:id="rId6"/>
    <p:sldLayoutId id="2147486212" r:id="rId7"/>
    <p:sldLayoutId id="2147486213" r:id="rId8"/>
    <p:sldLayoutId id="2147486214" r:id="rId9"/>
    <p:sldLayoutId id="2147486215" r:id="rId10"/>
    <p:sldLayoutId id="214748621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E63EDFA-3EDA-43FD-B787-66E58692E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7" r:id="rId1"/>
    <p:sldLayoutId id="2147486218" r:id="rId2"/>
    <p:sldLayoutId id="2147486219" r:id="rId3"/>
    <p:sldLayoutId id="2147486220" r:id="rId4"/>
    <p:sldLayoutId id="2147486221" r:id="rId5"/>
    <p:sldLayoutId id="2147486222" r:id="rId6"/>
    <p:sldLayoutId id="2147486223" r:id="rId7"/>
    <p:sldLayoutId id="2147486224" r:id="rId8"/>
    <p:sldLayoutId id="2147486225" r:id="rId9"/>
    <p:sldLayoutId id="2147486226" r:id="rId10"/>
    <p:sldLayoutId id="21474862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A8E2016-D548-4EE1-B50A-697DD5007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8" r:id="rId1"/>
    <p:sldLayoutId id="2147486229" r:id="rId2"/>
    <p:sldLayoutId id="2147486230" r:id="rId3"/>
    <p:sldLayoutId id="2147486231" r:id="rId4"/>
    <p:sldLayoutId id="2147486232" r:id="rId5"/>
    <p:sldLayoutId id="2147486233" r:id="rId6"/>
    <p:sldLayoutId id="2147486234" r:id="rId7"/>
    <p:sldLayoutId id="2147486235" r:id="rId8"/>
    <p:sldLayoutId id="2147486236" r:id="rId9"/>
    <p:sldLayoutId id="2147486237" r:id="rId10"/>
    <p:sldLayoutId id="214748623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19AE136-B74E-49CA-92E7-6985372EB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  <p:sldLayoutId id="2147486246" r:id="rId8"/>
    <p:sldLayoutId id="2147486247" r:id="rId9"/>
    <p:sldLayoutId id="2147486248" r:id="rId10"/>
    <p:sldLayoutId id="21474862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62E6AC1-4130-42E8-A533-A340D9BEC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0" r:id="rId1"/>
    <p:sldLayoutId id="2147486251" r:id="rId2"/>
    <p:sldLayoutId id="2147486252" r:id="rId3"/>
    <p:sldLayoutId id="2147486253" r:id="rId4"/>
    <p:sldLayoutId id="2147486254" r:id="rId5"/>
    <p:sldLayoutId id="2147486255" r:id="rId6"/>
    <p:sldLayoutId id="2147486256" r:id="rId7"/>
    <p:sldLayoutId id="2147486257" r:id="rId8"/>
    <p:sldLayoutId id="2147486258" r:id="rId9"/>
    <p:sldLayoutId id="2147486259" r:id="rId10"/>
    <p:sldLayoutId id="21474862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9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43" name="TextBox 10"/>
          <p:cNvSpPr txBox="1">
            <a:spLocks noChangeArrowheads="1"/>
          </p:cNvSpPr>
          <p:nvPr/>
        </p:nvSpPr>
        <p:spPr bwMode="auto">
          <a:xfrm>
            <a:off x="0" y="3429000"/>
            <a:ext cx="9144000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s-MX" sz="4800" cap="all" dirty="0"/>
              <a:t>TALLER 3</a:t>
            </a:r>
            <a:endParaRPr lang="en-US" sz="4800" dirty="0"/>
          </a:p>
          <a:p>
            <a:pPr algn="ctr">
              <a:buNone/>
            </a:pPr>
            <a:r>
              <a:rPr lang="es-MX" sz="4000" dirty="0"/>
              <a:t> Cómo Entender</a:t>
            </a:r>
            <a:endParaRPr lang="en-US" sz="4000" dirty="0"/>
          </a:p>
          <a:p>
            <a:pPr algn="ctr">
              <a:buNone/>
            </a:pPr>
            <a:r>
              <a:rPr lang="es-MX" sz="4000" dirty="0"/>
              <a:t>y Aplicar la Biblia</a:t>
            </a:r>
            <a:endParaRPr lang="en-US" sz="4000" dirty="0"/>
          </a:p>
          <a:p>
            <a:pPr algn="ctr">
              <a:buNone/>
            </a:pPr>
            <a:r>
              <a:rPr lang="es-MX" b="0" dirty="0"/>
              <a:t>Cómo Enseñar Efectivamente</a:t>
            </a:r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182135" y="6378497"/>
            <a:ext cx="14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3-2-20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46E89-22D0-4B10-AE8A-5819ECB55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32" y="218117"/>
            <a:ext cx="5741535" cy="29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4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11860-7723-4437-8490-CCE564882443}"/>
              </a:ext>
            </a:extLst>
          </p:cNvPr>
          <p:cNvSpPr txBox="1"/>
          <p:nvPr/>
        </p:nvSpPr>
        <p:spPr>
          <a:xfrm>
            <a:off x="0" y="213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</a:rPr>
              <a:t>Preguntas</a:t>
            </a:r>
            <a:r>
              <a:rPr lang="en-US" sz="4800" dirty="0">
                <a:solidFill>
                  <a:schemeClr val="bg1"/>
                </a:solidFill>
              </a:rPr>
              <a:t> o </a:t>
            </a:r>
            <a:r>
              <a:rPr lang="en-US" sz="4800" dirty="0" err="1">
                <a:solidFill>
                  <a:schemeClr val="bg1"/>
                </a:solidFill>
              </a:rPr>
              <a:t>Comentarios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037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94676" y="1215615"/>
            <a:ext cx="8649324" cy="5058186"/>
          </a:xfrm>
        </p:spPr>
        <p:txBody>
          <a:bodyPr/>
          <a:lstStyle/>
          <a:p>
            <a:pPr marL="971550" indent="-514350">
              <a:buAutoNum type="arabicPeriod" startAt="3"/>
            </a:pPr>
            <a:r>
              <a:rPr lang="es-ES" b="1" dirty="0"/>
              <a:t>Hechos Principales</a:t>
            </a:r>
          </a:p>
          <a:p>
            <a:pPr marL="346075" indent="-346075"/>
            <a:r>
              <a:rPr lang="es-ES" dirty="0"/>
              <a:t>Apoyan el tema en el pasaje. </a:t>
            </a:r>
          </a:p>
          <a:p>
            <a:pPr marL="346075" indent="-346075"/>
            <a:r>
              <a:rPr lang="es-ES" dirty="0"/>
              <a:t>Explican o demuestran el tema bíblico. </a:t>
            </a:r>
          </a:p>
          <a:p>
            <a:pPr marL="346075" indent="-346075"/>
            <a:r>
              <a:rPr lang="es-ES" dirty="0"/>
              <a:t>Agregar referencias cruzadas y ilustraciones </a:t>
            </a:r>
          </a:p>
          <a:p>
            <a:pPr marL="346075" indent="-346075"/>
            <a:r>
              <a:rPr lang="es-ES" dirty="0"/>
              <a:t>Jesús usó muchas ilustraciones</a:t>
            </a:r>
          </a:p>
          <a:p>
            <a:pPr marL="971550" indent="-514350"/>
            <a:endParaRPr lang="es-E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4542186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99803" y="404734"/>
            <a:ext cx="8844196" cy="5869067"/>
          </a:xfrm>
        </p:spPr>
        <p:txBody>
          <a:bodyPr/>
          <a:lstStyle/>
          <a:p>
            <a:pPr marL="9715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s-ES" b="1" dirty="0"/>
              <a:t>Aplicación</a:t>
            </a:r>
          </a:p>
          <a:p>
            <a:pPr marL="346075" indent="-346075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Aplicación que su congregación necesita más</a:t>
            </a:r>
          </a:p>
          <a:p>
            <a:pPr marL="346075" indent="-346075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Explica cómo aplicar la Palabra de Dios</a:t>
            </a:r>
          </a:p>
          <a:p>
            <a:pPr marL="346075" indent="-346075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Por ejemplo: Leer la Palabra de Dios</a:t>
            </a:r>
          </a:p>
          <a:p>
            <a:pPr marL="746125" lvl="1" indent="-346075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Ofrézcales un plan de lectura de la Biblia</a:t>
            </a:r>
          </a:p>
          <a:p>
            <a:pPr marL="746125" lvl="1" indent="-346075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Comprometerse con el Plan de Lectura de la Biblia Usted mismo </a:t>
            </a:r>
          </a:p>
          <a:p>
            <a:pPr marL="346075" indent="-346075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La aplicación es la parte más importante </a:t>
            </a:r>
          </a:p>
          <a:p>
            <a:pPr marL="746125" lvl="1" indent="-346075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de su estudio personal de la Biblia</a:t>
            </a:r>
          </a:p>
          <a:p>
            <a:pPr marL="746125" lvl="1" indent="-346075"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de la predicación y la enseñanza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4247170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04341" y="936702"/>
            <a:ext cx="8139658" cy="5337099"/>
          </a:xfrm>
        </p:spPr>
        <p:txBody>
          <a:bodyPr/>
          <a:lstStyle/>
          <a:p>
            <a:pPr marL="971550" lvl="0" indent="-514350">
              <a:buFont typeface="+mj-lt"/>
              <a:buAutoNum type="arabicPeriod" startAt="5"/>
            </a:pPr>
            <a:r>
              <a:rPr lang="es-MX" dirty="0"/>
              <a:t>Conclusión </a:t>
            </a:r>
          </a:p>
          <a:p>
            <a:pPr marL="514350" indent="-514350"/>
            <a:r>
              <a:rPr lang="es-ES" dirty="0"/>
              <a:t>Comunican emociones </a:t>
            </a:r>
          </a:p>
          <a:p>
            <a:r>
              <a:rPr lang="es-MX" dirty="0"/>
              <a:t>Suele </a:t>
            </a:r>
            <a:r>
              <a:rPr lang="es-ES" dirty="0"/>
              <a:t>incluir una ilustración</a:t>
            </a:r>
          </a:p>
          <a:p>
            <a:r>
              <a:rPr lang="es-ES" dirty="0"/>
              <a:t>A veces se conecta con la introducción</a:t>
            </a:r>
          </a:p>
          <a:p>
            <a:r>
              <a:rPr lang="es-ES" dirty="0"/>
              <a:t>La declaración del resumen </a:t>
            </a:r>
          </a:p>
          <a:p>
            <a:pPr lvl="1"/>
            <a:r>
              <a:rPr lang="es-ES" dirty="0"/>
              <a:t>El tema y los hechos principales del pasaje Bíblico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9726395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282776"/>
            <a:ext cx="9143999" cy="4323545"/>
          </a:xfrm>
        </p:spPr>
        <p:txBody>
          <a:bodyPr/>
          <a:lstStyle/>
          <a:p>
            <a:pPr marL="971550" indent="-514350"/>
            <a:r>
              <a:rPr lang="es-ES" dirty="0"/>
              <a:t>Estudiar una presentación más detallada </a:t>
            </a:r>
          </a:p>
          <a:p>
            <a:pPr marL="1371600" lvl="1" indent="-514350"/>
            <a:r>
              <a:rPr lang="es-ES" dirty="0"/>
              <a:t>en "Cómo Preparar un Sermón Eficaz" </a:t>
            </a:r>
          </a:p>
          <a:p>
            <a:pPr marL="1371600" lvl="1" indent="-514350"/>
            <a:r>
              <a:rPr lang="es-ES" dirty="0"/>
              <a:t>en fundationsglobal.com, </a:t>
            </a:r>
          </a:p>
          <a:p>
            <a:pPr marL="1371600" lvl="1" indent="-514350"/>
            <a:r>
              <a:rPr lang="es-ES" dirty="0"/>
              <a:t>"Otros Recursos de Discipulado"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3419524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11860-7723-4437-8490-CCE564882443}"/>
              </a:ext>
            </a:extLst>
          </p:cNvPr>
          <p:cNvSpPr txBox="1"/>
          <p:nvPr/>
        </p:nvSpPr>
        <p:spPr>
          <a:xfrm>
            <a:off x="655320" y="1105287"/>
            <a:ext cx="84886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3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 grupos hablen sobre:</a:t>
            </a:r>
          </a:p>
          <a:p>
            <a:pPr>
              <a:spcAft>
                <a:spcPts val="1200"/>
              </a:spcAft>
            </a:pPr>
            <a:r>
              <a:rPr lang="es-ES" sz="3200" b="0">
                <a:solidFill>
                  <a:schemeClr val="bg1"/>
                </a:solidFill>
              </a:rPr>
              <a:t>¿</a:t>
            </a:r>
            <a:r>
              <a:rPr lang="es-ES" sz="3200" b="0" dirty="0">
                <a:solidFill>
                  <a:schemeClr val="bg1"/>
                </a:solidFill>
              </a:rPr>
              <a:t>Qué aprendiste sobre cómo preparar una lección?</a:t>
            </a:r>
          </a:p>
          <a:p>
            <a:pPr>
              <a:spcAft>
                <a:spcPts val="1200"/>
              </a:spcAft>
            </a:pPr>
            <a:r>
              <a:rPr lang="es-ES" sz="3200" b="0" dirty="0">
                <a:solidFill>
                  <a:schemeClr val="bg1"/>
                </a:solidFill>
              </a:rPr>
              <a:t>¿Qué partes de la preparación de la lección son fáciles para usted?</a:t>
            </a:r>
          </a:p>
          <a:p>
            <a:pPr>
              <a:spcAft>
                <a:spcPts val="1200"/>
              </a:spcAft>
            </a:pPr>
            <a:r>
              <a:rPr lang="es-ES" sz="3200" b="0" dirty="0">
                <a:solidFill>
                  <a:schemeClr val="bg1"/>
                </a:solidFill>
              </a:rPr>
              <a:t>¿Qué partes de la preparación de la lección son difíciles para ti?</a:t>
            </a:r>
          </a:p>
          <a:p>
            <a:pPr>
              <a:spcAft>
                <a:spcPts val="1200"/>
              </a:spcAft>
            </a:pPr>
            <a:r>
              <a:rPr lang="es-ES" sz="3200" b="0" dirty="0">
                <a:solidFill>
                  <a:schemeClr val="bg1"/>
                </a:solidFill>
              </a:rPr>
              <a:t>¿Por qué es tan importante la aplicación?</a:t>
            </a:r>
            <a:endParaRPr lang="en-US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629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7493"/>
          </a:xfrm>
        </p:spPr>
        <p:txBody>
          <a:bodyPr/>
          <a:lstStyle/>
          <a:p>
            <a:r>
              <a:rPr lang="es-CO" dirty="0"/>
              <a:t>Ejemplo del Sermón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338467" y="1558977"/>
            <a:ext cx="4470548" cy="4714824"/>
          </a:xfrm>
        </p:spPr>
        <p:txBody>
          <a:bodyPr/>
          <a:lstStyle/>
          <a:p>
            <a:pPr marL="0" lvl="0" indent="0">
              <a:buNone/>
            </a:pPr>
            <a:r>
              <a:rPr lang="es-CO" b="1" dirty="0"/>
              <a:t>Abrir en Oración</a:t>
            </a:r>
          </a:p>
          <a:p>
            <a:pPr lvl="0"/>
            <a:r>
              <a:rPr lang="es-CO" dirty="0"/>
              <a:t>Compromiso</a:t>
            </a:r>
          </a:p>
          <a:p>
            <a:pPr lvl="0"/>
            <a:r>
              <a:rPr lang="es-CO" dirty="0"/>
              <a:t>Fe</a:t>
            </a:r>
          </a:p>
          <a:p>
            <a:pPr lvl="0"/>
            <a:r>
              <a:rPr lang="es-CO" dirty="0"/>
              <a:t>Pedir</a:t>
            </a:r>
            <a:endParaRPr lang="en-US" dirty="0">
              <a:effectLst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256472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7493"/>
          </a:xfrm>
        </p:spPr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Filipenses</a:t>
            </a:r>
            <a:r>
              <a:rPr lang="en-US" dirty="0">
                <a:solidFill>
                  <a:srgbClr val="FFFFFF"/>
                </a:solidFill>
              </a:rPr>
              <a:t> 2:1-3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69823" y="936702"/>
            <a:ext cx="8874176" cy="5337099"/>
          </a:xfrm>
        </p:spPr>
        <p:txBody>
          <a:bodyPr/>
          <a:lstStyle/>
          <a:p>
            <a:pPr marL="457200" lvl="0" indent="-457200" eaLnBrk="1" hangingPunct="1">
              <a:spcBef>
                <a:spcPct val="0"/>
              </a:spcBef>
              <a:buNone/>
            </a:pPr>
            <a:r>
              <a:rPr lang="es-ES" kern="1200" dirty="0">
                <a:ea typeface="Calibri" panose="020F0502020204030204" pitchFamily="34" charset="0"/>
                <a:cs typeface="Arial" charset="0"/>
              </a:rPr>
              <a:t>(1) Por tanto, si sienten algún estímulo en su unión con Cristo, algún consuelo en su amor, algún compañerismo en el Espíritu, algún afecto entrañable, </a:t>
            </a:r>
          </a:p>
          <a:p>
            <a:pPr marL="457200" lvl="0" indent="-457200" eaLnBrk="1" hangingPunct="1">
              <a:spcBef>
                <a:spcPct val="0"/>
              </a:spcBef>
              <a:buNone/>
            </a:pPr>
            <a:r>
              <a:rPr lang="es-ES" kern="1200" dirty="0">
                <a:ea typeface="Calibri" panose="020F0502020204030204" pitchFamily="34" charset="0"/>
                <a:cs typeface="Arial" charset="0"/>
              </a:rPr>
              <a:t>(2) llénenme de alegría teniendo un mismo parecer, un mismo amor, unidos en alma y pensamiento. </a:t>
            </a:r>
          </a:p>
          <a:p>
            <a:pPr marL="457200" lvl="0" indent="-457200" eaLnBrk="1" hangingPunct="1">
              <a:spcBef>
                <a:spcPct val="0"/>
              </a:spcBef>
              <a:buNone/>
            </a:pPr>
            <a:r>
              <a:rPr lang="es-ES" kern="1200" dirty="0">
                <a:ea typeface="Calibri" panose="020F0502020204030204" pitchFamily="34" charset="0"/>
                <a:cs typeface="Arial" charset="0"/>
              </a:rPr>
              <a:t>(3) No hagan nada por egoísmo o vanidad; más bien, con humildad consideren a los demás como superiores a ustedes mismos.</a:t>
            </a:r>
            <a:endParaRPr lang="en-US" kern="1200" dirty="0"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971459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301083" y="1285250"/>
            <a:ext cx="88429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Hay iglesias que crecen y tienen mucha alegría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También hay iglesias que han disminuido en número y han muerto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Las iglesias saludables y en crecimiento tienen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b="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Alegría en la Unidad de Espíritu y Propósito </a:t>
            </a:r>
            <a:endParaRPr lang="en-US" sz="32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1769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3849"/>
          </a:xfrm>
        </p:spPr>
        <p:txBody>
          <a:bodyPr/>
          <a:lstStyle/>
          <a:p>
            <a:r>
              <a:rPr lang="en-US" sz="3200" dirty="0" err="1"/>
              <a:t>Versículo</a:t>
            </a:r>
            <a:r>
              <a:rPr lang="en-US" sz="3200" dirty="0"/>
              <a:t> 1</a:t>
            </a:r>
            <a:br>
              <a:rPr lang="en-US" sz="3200" dirty="0"/>
            </a:br>
            <a:r>
              <a:rPr lang="es-ES" sz="3200" b="0" dirty="0"/>
              <a:t>Lo que nos </a:t>
            </a:r>
            <a:r>
              <a:rPr lang="es-ES" sz="3200" u="sng" dirty="0"/>
              <a:t>Motiva</a:t>
            </a:r>
            <a:r>
              <a:rPr lang="es-ES" sz="3200" b="0" dirty="0"/>
              <a:t> a tener Unidad </a:t>
            </a:r>
            <a:br>
              <a:rPr lang="es-ES" sz="3200" b="0" dirty="0"/>
            </a:br>
            <a:r>
              <a:rPr lang="es-ES" sz="3200" b="0" dirty="0"/>
              <a:t>en el Espíritu y Propósito</a:t>
            </a:r>
            <a:endParaRPr lang="es-MX" sz="32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1436914" y="2282532"/>
            <a:ext cx="770708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Estímulo en su unión con Cristo,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Consuelo en su amor, 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Compañerismo en el Espíritu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Afecto entrañable</a:t>
            </a:r>
          </a:p>
        </p:txBody>
      </p:sp>
    </p:spTree>
    <p:extLst>
      <p:ext uri="{BB962C8B-B14F-4D97-AF65-F5344CB8AC3E}">
        <p14:creationId xmlns:p14="http://schemas.microsoft.com/office/powerpoint/2010/main" val="423822318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301083" y="1753849"/>
            <a:ext cx="884291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Romanos 15:5. Que el Dios que infunde aliento y perseverancia les conceda vivir juntos en </a:t>
            </a:r>
            <a:r>
              <a:rPr lang="es-ES" sz="3200" b="0" u="sng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armonía</a:t>
            </a: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, conforme al ejemplo de Cristo Jesús</a:t>
            </a:r>
          </a:p>
          <a:p>
            <a:pPr lvl="0">
              <a:spcAft>
                <a:spcPts val="1200"/>
              </a:spcAft>
            </a:pPr>
            <a:endParaRPr lang="es-ES" sz="1600" b="0" dirty="0">
              <a:solidFill>
                <a:schemeClr val="bg1"/>
              </a:solidFill>
              <a:latin typeface="Arial"/>
              <a:ea typeface="Calibri" panose="020F0502020204030204" pitchFamily="34" charset="0"/>
            </a:endParaRPr>
          </a:p>
          <a:p>
            <a:pPr lvl="0" algn="ctr">
              <a:spcAft>
                <a:spcPts val="600"/>
              </a:spcAft>
            </a:pPr>
            <a:r>
              <a:rPr lang="es-ES" sz="320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Esta es mi oración por nuestra iglesia</a:t>
            </a:r>
            <a:endParaRPr lang="en-US" sz="3200" dirty="0">
              <a:solidFill>
                <a:schemeClr val="bg1"/>
              </a:solidFill>
              <a:latin typeface="Arial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4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ECF6A-127A-4335-814A-6AF379D8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8E7B5-E8E7-44F7-AB42-C114A9D0CB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3D6E1541-EC76-4334-801A-BDEA0F813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4106B76-BB79-4B21-9ADC-DB04C1EA634B}"/>
              </a:ext>
            </a:extLst>
          </p:cNvPr>
          <p:cNvSpPr txBox="1">
            <a:spLocks/>
          </p:cNvSpPr>
          <p:nvPr/>
        </p:nvSpPr>
        <p:spPr bwMode="auto">
          <a:xfrm>
            <a:off x="7010400" y="6360994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85BF87-5049-425C-9E75-B4C38C4E3654}"/>
              </a:ext>
            </a:extLst>
          </p:cNvPr>
          <p:cNvSpPr/>
          <p:nvPr/>
        </p:nvSpPr>
        <p:spPr>
          <a:xfrm>
            <a:off x="1737429" y="4073443"/>
            <a:ext cx="5836851" cy="24699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Fundamentos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Servir, </a:t>
            </a:r>
            <a:r>
              <a:rPr lang="pt-BR" altLang="en-US" sz="3200" kern="0" dirty="0">
                <a:latin typeface="Arial"/>
              </a:rPr>
              <a:t>Capítulo 1</a:t>
            </a:r>
          </a:p>
          <a:p>
            <a:pPr marL="284163" marR="0" indent="-28416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n-US" sz="2800" b="0" kern="0" dirty="0">
                <a:latin typeface="Arial"/>
              </a:rPr>
              <a:t>Formar grupos de 2-5 personas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altLang="en-US" sz="2800" b="0" kern="0" dirty="0">
                <a:latin typeface="Arial"/>
              </a:rPr>
              <a:t>Cada grupo elige un líder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altLang="en-US" sz="2800" b="0" kern="0" dirty="0">
                <a:latin typeface="Arial"/>
              </a:rPr>
              <a:t>Discuta </a:t>
            </a:r>
            <a:r>
              <a:rPr lang="es-ES" altLang="en-US" sz="3200" b="0" kern="0" dirty="0">
                <a:latin typeface="Arial"/>
              </a:rPr>
              <a:t>“Servir Como Jesús"</a:t>
            </a:r>
            <a:endParaRPr lang="en-US" altLang="en-US" sz="3200" b="0" kern="0" dirty="0">
              <a:latin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A6E64A-B3E5-414C-9BB4-D54405A4F7CD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>
            <a:off x="7574280" y="5308397"/>
            <a:ext cx="1229931" cy="107335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87842118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724"/>
          </a:xfrm>
        </p:spPr>
        <p:txBody>
          <a:bodyPr/>
          <a:lstStyle/>
          <a:p>
            <a:r>
              <a:rPr lang="en-US" sz="3200" dirty="0" err="1"/>
              <a:t>Versículo</a:t>
            </a:r>
            <a:r>
              <a:rPr lang="en-US" sz="3200" dirty="0"/>
              <a:t> 2</a:t>
            </a:r>
            <a:br>
              <a:rPr lang="en-US" sz="3200" dirty="0"/>
            </a:br>
            <a:r>
              <a:rPr lang="es-ES" sz="3200" dirty="0"/>
              <a:t>Lo que Dios Quiere que Hagamos</a:t>
            </a:r>
            <a:endParaRPr lang="es-MX" sz="32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301083" y="1445756"/>
            <a:ext cx="88429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Mismo parecer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Mismo amor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Unidos en alma y pensamiento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Hacer discípulos multiplicadores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Este es el propósito de cada iglesia y cada creyente</a:t>
            </a:r>
          </a:p>
          <a:p>
            <a:pPr lvl="0" algn="ctr">
              <a:spcAft>
                <a:spcPts val="1200"/>
              </a:spcAft>
            </a:pPr>
            <a:r>
              <a:rPr lang="es-ES" sz="320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A medida que crezcamos en unidad experimentaremos alegría</a:t>
            </a:r>
          </a:p>
        </p:txBody>
      </p:sp>
    </p:spTree>
    <p:extLst>
      <p:ext uri="{BB962C8B-B14F-4D97-AF65-F5344CB8AC3E}">
        <p14:creationId xmlns:p14="http://schemas.microsoft.com/office/powerpoint/2010/main" val="34385379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24"/>
          </a:xfrm>
        </p:spPr>
        <p:txBody>
          <a:bodyPr/>
          <a:lstStyle/>
          <a:p>
            <a:r>
              <a:rPr lang="en-US" sz="3200" dirty="0"/>
              <a:t> </a:t>
            </a:r>
            <a:r>
              <a:rPr lang="en-US" sz="3200" dirty="0" err="1"/>
              <a:t>Versículo</a:t>
            </a:r>
            <a:r>
              <a:rPr lang="en-US" sz="3200" dirty="0"/>
              <a:t> 3</a:t>
            </a:r>
            <a:br>
              <a:rPr lang="en-US" sz="3200" dirty="0"/>
            </a:br>
            <a:r>
              <a:rPr lang="es-ES" sz="3200" u="sng" dirty="0"/>
              <a:t>Cómo</a:t>
            </a:r>
            <a:r>
              <a:rPr lang="es-ES" sz="3200" dirty="0"/>
              <a:t> Tener Unidad en el Espíritu y Propósito</a:t>
            </a:r>
            <a:endParaRPr lang="es-MX" sz="32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914401" y="2030531"/>
            <a:ext cx="82295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No hagan nada por egoísmo o vanidad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	</a:t>
            </a:r>
            <a:r>
              <a:rPr lang="es-ES" sz="3200" u="sng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Pero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con </a:t>
            </a:r>
            <a:r>
              <a:rPr lang="es-ES" sz="3200" u="sng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humildad</a:t>
            </a: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 consideren a los demás como superiores a ustedes mismos</a:t>
            </a:r>
          </a:p>
        </p:txBody>
      </p:sp>
    </p:spTree>
    <p:extLst>
      <p:ext uri="{BB962C8B-B14F-4D97-AF65-F5344CB8AC3E}">
        <p14:creationId xmlns:p14="http://schemas.microsoft.com/office/powerpoint/2010/main" val="139698534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24"/>
          </a:xfrm>
        </p:spPr>
        <p:txBody>
          <a:bodyPr/>
          <a:lstStyle/>
          <a:p>
            <a:r>
              <a:rPr lang="es-ES" sz="3200" dirty="0"/>
              <a:t>Ser Egocéntrico y no Centrado en el Espíritu Destruye la Unidad</a:t>
            </a:r>
            <a:endParaRPr lang="es-MX" sz="3200" dirty="0">
              <a:solidFill>
                <a:srgbClr val="FFFF0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468351" y="1751617"/>
            <a:ext cx="867564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s-ES" sz="3200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Egoismo</a:t>
            </a:r>
            <a:r>
              <a:rPr lang="es-ES" sz="320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 </a:t>
            </a:r>
          </a:p>
          <a:p>
            <a:pPr marL="69215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Pone su agenda delante del propósito de Dios para la iglesia. </a:t>
            </a:r>
          </a:p>
          <a:p>
            <a:pPr marL="69215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Esto lleva a grupos en la iglesia que son divisivos y destruyen la unidad de propósito</a:t>
            </a:r>
          </a:p>
        </p:txBody>
      </p:sp>
    </p:spTree>
    <p:extLst>
      <p:ext uri="{BB962C8B-B14F-4D97-AF65-F5344CB8AC3E}">
        <p14:creationId xmlns:p14="http://schemas.microsoft.com/office/powerpoint/2010/main" val="283681973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468351" y="936010"/>
            <a:ext cx="867564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s-ES" sz="320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Vanidad </a:t>
            </a:r>
          </a:p>
          <a:p>
            <a:pPr marL="69215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Busca atención para sí mismo y deseas alabanza por tus logros</a:t>
            </a:r>
          </a:p>
          <a:p>
            <a:pPr marL="69215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Orgullo egoísta en vez de buscar glorificar a Dios</a:t>
            </a:r>
          </a:p>
          <a:p>
            <a:pPr marL="69215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Nuestro orgullo en nosotros mismos y no en Dios es el pecado original que nos separó de Dios y puede causar desunión en nuestra iglesia</a:t>
            </a:r>
          </a:p>
        </p:txBody>
      </p:sp>
    </p:spTree>
    <p:extLst>
      <p:ext uri="{BB962C8B-B14F-4D97-AF65-F5344CB8AC3E}">
        <p14:creationId xmlns:p14="http://schemas.microsoft.com/office/powerpoint/2010/main" val="179607521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24"/>
          </a:xfrm>
        </p:spPr>
        <p:txBody>
          <a:bodyPr/>
          <a:lstStyle/>
          <a:p>
            <a:r>
              <a:rPr lang="es-ES" sz="3200" dirty="0"/>
              <a:t>Cómo Tener Unidad en Nuestra Iglesia</a:t>
            </a:r>
            <a:endParaRPr lang="es-MX" sz="3200" dirty="0">
              <a:solidFill>
                <a:srgbClr val="FFFF0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468351" y="1348176"/>
            <a:ext cx="867564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La humildad es el requisito para la unidad en nuestra iglesia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La humildad es tener una comprensión equilibrada y exacta de ti mismo, 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no pensando ni demasiado alto ni demasiado humilde de ti mismo. 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La humildad no llama la atención sobre sí misma</a:t>
            </a:r>
          </a:p>
        </p:txBody>
      </p:sp>
    </p:spTree>
    <p:extLst>
      <p:ext uri="{BB962C8B-B14F-4D97-AF65-F5344CB8AC3E}">
        <p14:creationId xmlns:p14="http://schemas.microsoft.com/office/powerpoint/2010/main" val="383314907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23024"/>
            <a:ext cx="9144000" cy="1268724"/>
          </a:xfrm>
        </p:spPr>
        <p:txBody>
          <a:bodyPr/>
          <a:lstStyle/>
          <a:p>
            <a:r>
              <a:rPr lang="es-ES" dirty="0"/>
              <a:t>Cómo Tener Humildad </a:t>
            </a:r>
            <a:br>
              <a:rPr lang="es-ES" sz="3200" dirty="0"/>
            </a:br>
            <a:r>
              <a:rPr lang="es-ES" sz="3200" dirty="0"/>
              <a:t>Considerando a otros en la iglesia superiores que nosotros mismos</a:t>
            </a:r>
            <a:endParaRPr lang="es-MX" sz="3200" dirty="0">
              <a:solidFill>
                <a:srgbClr val="FFFF0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854439" y="2628699"/>
            <a:ext cx="8289561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Piense en cuánta gracia Dios te 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Dar gracia y perdón a los demás </a:t>
            </a:r>
          </a:p>
        </p:txBody>
      </p:sp>
    </p:spTree>
    <p:extLst>
      <p:ext uri="{BB962C8B-B14F-4D97-AF65-F5344CB8AC3E}">
        <p14:creationId xmlns:p14="http://schemas.microsoft.com/office/powerpoint/2010/main" val="25299085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854439" y="1559257"/>
            <a:ext cx="8289561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No juzgues los corazones y los motivos de las personas 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No sabes lo que hay en sus corazones 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Sólo Dios sabe lo que hay en su corazón 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Sólo Dios puede juzgar el corazón de una persona</a:t>
            </a:r>
          </a:p>
        </p:txBody>
      </p:sp>
    </p:spTree>
    <p:extLst>
      <p:ext uri="{BB962C8B-B14F-4D97-AF65-F5344CB8AC3E}">
        <p14:creationId xmlns:p14="http://schemas.microsoft.com/office/powerpoint/2010/main" val="300936430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309591" y="569469"/>
            <a:ext cx="852481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Todos somos pecadores indignos ante un Dios santo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La manera de preservar la unidad en nuestra iglesia y lograr el propósito de Dios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Ser humilde 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Elige ver lo bueno en los demás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No seas critico</a:t>
            </a:r>
          </a:p>
          <a:p>
            <a:pPr marL="0" lvl="2" algn="ctr">
              <a:spcAft>
                <a:spcPts val="1200"/>
              </a:spcAft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Santiago 4:6. “Dios se opone a los orgullosos, pero da gracia a los humildes”</a:t>
            </a:r>
          </a:p>
        </p:txBody>
      </p:sp>
    </p:spTree>
    <p:extLst>
      <p:ext uri="{BB962C8B-B14F-4D97-AF65-F5344CB8AC3E}">
        <p14:creationId xmlns:p14="http://schemas.microsoft.com/office/powerpoint/2010/main" val="356691712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362057" y="1166723"/>
            <a:ext cx="878194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No podemos tener este tipo de humildad a través de nuestros propios esfuerzos 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Como cada uno de nosotros da al Espíritu Santo el control de nuestras vidas, entonces podemos experimentar la unidad del espíritu y lograr el propósito de Dios</a:t>
            </a:r>
          </a:p>
        </p:txBody>
      </p:sp>
    </p:spTree>
    <p:extLst>
      <p:ext uri="{BB962C8B-B14F-4D97-AF65-F5344CB8AC3E}">
        <p14:creationId xmlns:p14="http://schemas.microsoft.com/office/powerpoint/2010/main" val="17449436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898071" y="1509623"/>
            <a:ext cx="824592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Gálatas 5:25-26. 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“Si el Espíritu nos da vida, andemos guiados por el Espíritu. 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</a:rPr>
              <a:t>No dejemos que la vanidad nos lleve a irritarnos y a envidiarnos unos a otros.”</a:t>
            </a:r>
          </a:p>
        </p:txBody>
      </p:sp>
    </p:spTree>
    <p:extLst>
      <p:ext uri="{BB962C8B-B14F-4D97-AF65-F5344CB8AC3E}">
        <p14:creationId xmlns:p14="http://schemas.microsoft.com/office/powerpoint/2010/main" val="161278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checklist clipart">
            <a:extLst>
              <a:ext uri="{FF2B5EF4-FFF2-40B4-BE49-F238E27FC236}">
                <a16:creationId xmlns:a16="http://schemas.microsoft.com/office/drawing/2014/main" id="{DA5516DE-06F0-4CD6-A037-114849700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17" y="114300"/>
            <a:ext cx="1776766" cy="25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DCC610-651C-4F7A-969C-D98595EC62DD}"/>
              </a:ext>
            </a:extLst>
          </p:cNvPr>
          <p:cNvSpPr/>
          <p:nvPr/>
        </p:nvSpPr>
        <p:spPr>
          <a:xfrm>
            <a:off x="976512" y="2047655"/>
            <a:ext cx="710068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40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32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hables demasiado</a:t>
            </a:r>
          </a:p>
          <a:p>
            <a:pPr marL="342900" marR="0" lvl="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32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Recuerda que Dios es el maestro</a:t>
            </a:r>
          </a:p>
          <a:p>
            <a:pPr marL="349250" marR="0" lvl="0" indent="-3492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32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Haz preguntas y escucha</a:t>
            </a:r>
          </a:p>
          <a:p>
            <a:pPr marL="342900" marR="0" lvl="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32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Mantenlo simple </a:t>
            </a:r>
          </a:p>
          <a:p>
            <a:pPr marL="342900" marR="0" lvl="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32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Asegúrate que todos participen</a:t>
            </a:r>
          </a:p>
          <a:p>
            <a:pPr marL="342900" marR="0" lvl="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32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retroalimentación positiva </a:t>
            </a:r>
            <a:endParaRPr lang="en-US" sz="32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09D50-BDA0-47D9-9500-BEB79169DD9F}"/>
              </a:ext>
            </a:extLst>
          </p:cNvPr>
          <p:cNvSpPr/>
          <p:nvPr/>
        </p:nvSpPr>
        <p:spPr>
          <a:xfrm>
            <a:off x="178417" y="342314"/>
            <a:ext cx="69669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Recordatorios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Pre-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Reunión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para el </a:t>
            </a:r>
            <a:r>
              <a:rPr lang="en-US" sz="4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Líder</a:t>
            </a:r>
            <a:endParaRPr lang="en-US" sz="40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2178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72225"/>
            <a:ext cx="9144000" cy="942536"/>
          </a:xfrm>
        </p:spPr>
        <p:txBody>
          <a:bodyPr/>
          <a:lstStyle/>
          <a:p>
            <a:r>
              <a:rPr lang="es-ES" sz="3200" dirty="0"/>
              <a:t>El Fariseo y el Recaudador de Impuestos</a:t>
            </a:r>
            <a:br>
              <a:rPr lang="es-ES" sz="3200" dirty="0"/>
            </a:br>
            <a:r>
              <a:rPr lang="es-ES" sz="3200" dirty="0"/>
              <a:t>Lucas 18:9-14 </a:t>
            </a:r>
            <a:endParaRPr lang="es-MX" sz="3200" dirty="0">
              <a:solidFill>
                <a:srgbClr val="FFFF0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64546" y="1303385"/>
            <a:ext cx="907945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El fariseo pensó: ¡Soy muy bueno, Dios tiene suerte de tenerme!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El cobrador de impuestos pensó: ¡Soy un pecador, necesito a Dios para que me muestre su misericordia!</a:t>
            </a:r>
          </a:p>
        </p:txBody>
      </p:sp>
    </p:spTree>
    <p:extLst>
      <p:ext uri="{BB962C8B-B14F-4D97-AF65-F5344CB8AC3E}">
        <p14:creationId xmlns:p14="http://schemas.microsoft.com/office/powerpoint/2010/main" val="231996211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604157" y="1548313"/>
            <a:ext cx="853984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Uno estaba orgulloso, el otro era humilde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“Pues todo el que a sí mismo se enaltece será humillado, y el que se humilla será enaltecido” Lucas 18:14	</a:t>
            </a:r>
            <a:endParaRPr lang="en-US" sz="32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721541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390292" y="1303385"/>
            <a:ext cx="875370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3200" b="0" dirty="0">
                <a:solidFill>
                  <a:schemeClr val="bg1"/>
                </a:solidFill>
              </a:rPr>
              <a:t>¿A quién en nuestra iglesia necesitas darle misericordia, gracia y perdón?</a:t>
            </a:r>
            <a:endParaRPr lang="en-US" sz="3200" b="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3200" b="0" dirty="0">
                <a:solidFill>
                  <a:schemeClr val="bg1"/>
                </a:solidFill>
              </a:rPr>
              <a:t>¿Qué puedes decirle a alguien en la iglesia algo para motivarlos?</a:t>
            </a:r>
            <a:r>
              <a:rPr lang="es-ES" sz="3200" b="0" dirty="0">
                <a:solidFill>
                  <a:schemeClr val="bg1"/>
                </a:solidFill>
              </a:rPr>
              <a:t>	</a:t>
            </a:r>
            <a:endParaRPr lang="en-US" sz="32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298048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64546" y="2151727"/>
            <a:ext cx="90794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 algn="ctr"/>
            <a:r>
              <a:rPr lang="es-ES" sz="3200" dirty="0">
                <a:solidFill>
                  <a:schemeClr val="bg1"/>
                </a:solidFill>
              </a:rPr>
              <a:t>Estar motivado por las </a:t>
            </a:r>
            <a:r>
              <a:rPr lang="es-ES" sz="3600" dirty="0">
                <a:solidFill>
                  <a:schemeClr val="bg1"/>
                </a:solidFill>
              </a:rPr>
              <a:t>bendiciones de Dios tener unidad en nuestra iglesia para lograr el propósito de Dios siendo humilde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54B156-96FC-4C22-BF09-E823EDBAF55F}"/>
              </a:ext>
            </a:extLst>
          </p:cNvPr>
          <p:cNvSpPr/>
          <p:nvPr/>
        </p:nvSpPr>
        <p:spPr>
          <a:xfrm>
            <a:off x="195145" y="1842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Cómo Tener una Iglesia </a:t>
            </a:r>
          </a:p>
          <a:p>
            <a:pPr algn="ctr"/>
            <a:r>
              <a:rPr lang="es-ES" sz="3600" dirty="0">
                <a:solidFill>
                  <a:schemeClr val="bg1"/>
                </a:solidFill>
              </a:rPr>
              <a:t>Sana, Creciente y Alegre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4326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C9-4BBD-4879-801C-B2F13E691A53}"/>
              </a:ext>
            </a:extLst>
          </p:cNvPr>
          <p:cNvSpPr/>
          <p:nvPr/>
        </p:nvSpPr>
        <p:spPr>
          <a:xfrm>
            <a:off x="356839" y="856357"/>
            <a:ext cx="878716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0"/>
              </a:spcAft>
            </a:pPr>
            <a:r>
              <a:rPr lang="es-ES" sz="3200" b="0" dirty="0">
                <a:solidFill>
                  <a:schemeClr val="bg1"/>
                </a:solidFill>
              </a:rPr>
              <a:t>• Te damos gracias Dios por tus bendiciones</a:t>
            </a:r>
          </a:p>
          <a:p>
            <a:pPr marL="234950" indent="-234950">
              <a:spcAft>
                <a:spcPts val="0"/>
              </a:spcAft>
            </a:pPr>
            <a:r>
              <a:rPr lang="es-ES" sz="3200" b="0" dirty="0">
                <a:solidFill>
                  <a:schemeClr val="bg1"/>
                </a:solidFill>
              </a:rPr>
              <a:t>• Te agradecemos por tu misericordia, gracia y perdón</a:t>
            </a:r>
          </a:p>
          <a:p>
            <a:pPr marL="234950" indent="-234950">
              <a:spcAft>
                <a:spcPts val="0"/>
              </a:spcAft>
            </a:pPr>
            <a:r>
              <a:rPr lang="es-ES" sz="3200" b="0" dirty="0">
                <a:solidFill>
                  <a:schemeClr val="bg1"/>
                </a:solidFill>
              </a:rPr>
              <a:t>• Confesamos nuestro juicio hacia los demás y el orgullo que tenemos en nuestro corazón.</a:t>
            </a:r>
          </a:p>
          <a:p>
            <a:pPr marL="234950" indent="-234950">
              <a:spcAft>
                <a:spcPts val="0"/>
              </a:spcAft>
            </a:pPr>
            <a:r>
              <a:rPr lang="es-ES" sz="3200" b="0" dirty="0">
                <a:solidFill>
                  <a:schemeClr val="bg1"/>
                </a:solidFill>
              </a:rPr>
              <a:t>• Dios, estamos motivados por tus bendiciones</a:t>
            </a: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s-ES" sz="3200" b="0" dirty="0">
                <a:solidFill>
                  <a:schemeClr val="bg1"/>
                </a:solidFill>
              </a:rPr>
              <a:t>Nos comprometemos</a:t>
            </a: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s-ES" sz="3200" b="0" dirty="0">
                <a:solidFill>
                  <a:schemeClr val="bg1"/>
                </a:solidFill>
              </a:rPr>
              <a:t>A tener unidad en nuestra iglesia</a:t>
            </a: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s-ES" sz="3200" b="0" dirty="0">
                <a:solidFill>
                  <a:schemeClr val="bg1"/>
                </a:solidFill>
              </a:rPr>
              <a:t>para lograr tu propósito</a:t>
            </a: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s-ES" sz="3200" b="0" dirty="0">
                <a:solidFill>
                  <a:schemeClr val="bg1"/>
                </a:solidFill>
              </a:rPr>
              <a:t>siendo humildes</a:t>
            </a:r>
          </a:p>
          <a:p>
            <a:pPr marL="234950" indent="-234950">
              <a:spcAft>
                <a:spcPts val="0"/>
              </a:spcAft>
            </a:pPr>
            <a:r>
              <a:rPr lang="es-ES" sz="3200" b="0" dirty="0">
                <a:solidFill>
                  <a:schemeClr val="bg1"/>
                </a:solidFill>
              </a:rPr>
              <a:t>• En el nombre de Jesús, Amén.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54B156-96FC-4C22-BF09-E823EDBAF55F}"/>
              </a:ext>
            </a:extLst>
          </p:cNvPr>
          <p:cNvSpPr/>
          <p:nvPr/>
        </p:nvSpPr>
        <p:spPr>
          <a:xfrm>
            <a:off x="32273" y="892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Oremos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8077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11860-7723-4437-8490-CCE564882443}"/>
              </a:ext>
            </a:extLst>
          </p:cNvPr>
          <p:cNvSpPr txBox="1"/>
          <p:nvPr/>
        </p:nvSpPr>
        <p:spPr>
          <a:xfrm>
            <a:off x="0" y="213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</a:rPr>
              <a:t>Preguntas</a:t>
            </a:r>
            <a:r>
              <a:rPr lang="en-US" sz="4800" dirty="0">
                <a:solidFill>
                  <a:schemeClr val="bg1"/>
                </a:solidFill>
              </a:rPr>
              <a:t> o </a:t>
            </a:r>
            <a:r>
              <a:rPr lang="en-US" sz="4800" dirty="0" err="1">
                <a:solidFill>
                  <a:schemeClr val="bg1"/>
                </a:solidFill>
              </a:rPr>
              <a:t>Comentarios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6477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" y="160452"/>
            <a:ext cx="9144000" cy="847493"/>
          </a:xfrm>
        </p:spPr>
        <p:txBody>
          <a:bodyPr/>
          <a:lstStyle/>
          <a:p>
            <a:r>
              <a:rPr lang="es-ES" altLang="en-US" dirty="0"/>
              <a:t>Presentación del Sermón</a:t>
            </a:r>
            <a:br>
              <a:rPr lang="es-ES" altLang="en-US" sz="3200" dirty="0"/>
            </a:br>
            <a:r>
              <a:rPr lang="es-ES" altLang="en-US" sz="3200" b="0" dirty="0" err="1"/>
              <a:t>Lesson</a:t>
            </a:r>
            <a:r>
              <a:rPr lang="es-ES" altLang="en-US" sz="3200" b="0" dirty="0"/>
              <a:t> 6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9646" y="1455458"/>
            <a:ext cx="8604353" cy="505818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En cualquier sermón, el contenido es primordial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Los pastores tienen la responsabilidad de predicar la palabra de Dios con precisión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Sin embargo, si un sermón no se entrega de manera que alcance y so conecte con la audiencia,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el predicador ha fallado en su tarea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07389056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382278"/>
            <a:ext cx="8915400" cy="4746625"/>
          </a:xfrm>
        </p:spPr>
        <p:txBody>
          <a:bodyPr/>
          <a:lstStyle/>
          <a:p>
            <a:pPr marL="57150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a typeface="Calibri"/>
                <a:cs typeface="Arial"/>
              </a:rPr>
              <a:t>En 1 Corintios 9:19-23 Pablo escribe:</a:t>
            </a:r>
          </a:p>
          <a:p>
            <a:pPr marL="514350" indent="-457200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De todos me he hecho esclavo para ganar a tantos como sea posible. </a:t>
            </a:r>
          </a:p>
          <a:p>
            <a:pPr marL="514350" indent="-457200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Entre los judíos me volví judío</a:t>
            </a:r>
          </a:p>
          <a:p>
            <a:pPr marL="514350" indent="-457200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Entre los que no tienen la ley me volví como los que están sin ley </a:t>
            </a:r>
          </a:p>
          <a:p>
            <a:pPr marL="514350" indent="-457200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Entre los débiles me hice débil, a fin de ganar a los débiles. </a:t>
            </a:r>
          </a:p>
          <a:p>
            <a:pPr marL="514350" indent="-457200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Me hice todo para todos, a fin de salvar a algunos por todos los medios posibles.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68195341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1648918"/>
            <a:ext cx="8915400" cy="4474274"/>
          </a:xfrm>
        </p:spPr>
        <p:txBody>
          <a:bodyPr/>
          <a:lstStyle/>
          <a:p>
            <a:pPr marL="514350" indent="-457200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Pablo nos dice que hará cualquier cosa para alcanzar a las personas con el evangelio</a:t>
            </a:r>
          </a:p>
          <a:p>
            <a:pPr marL="514350" indent="-457200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Pablo habló con gran emoción</a:t>
            </a:r>
            <a:endParaRPr lang="en-US" dirty="0"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41687125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3642"/>
          </a:xfrm>
        </p:spPr>
        <p:txBody>
          <a:bodyPr/>
          <a:lstStyle/>
          <a:p>
            <a:pPr marL="571500" indent="-571500">
              <a:lnSpc>
                <a:spcPts val="3838"/>
              </a:lnSpc>
            </a:pPr>
            <a:r>
              <a:rPr lang="es-ES" altLang="en-US" sz="3200" dirty="0"/>
              <a:t>Lo que Puede y No Puede Hacer el Sermón</a:t>
            </a:r>
            <a:endParaRPr lang="en-US" altLang="en-US" sz="320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424065" y="1543987"/>
            <a:ext cx="7719933" cy="4439356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>
                <a:ea typeface="Calibri"/>
                <a:cs typeface="Arial"/>
              </a:rPr>
              <a:t>El sermón </a:t>
            </a:r>
            <a:r>
              <a:rPr lang="es-ES" b="1" u="sng" dirty="0">
                <a:ea typeface="Calibri"/>
                <a:cs typeface="Arial"/>
              </a:rPr>
              <a:t>puede</a:t>
            </a:r>
            <a:r>
              <a:rPr lang="es-ES" dirty="0">
                <a:ea typeface="Calibri"/>
                <a:cs typeface="Arial"/>
              </a:rPr>
              <a:t> dar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visión,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instrucción,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estímulo,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esperanza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y desafío a la congregación</a:t>
            </a:r>
            <a:endParaRPr lang="en-US" dirty="0"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5330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C3B6CF-EFD7-4FCB-92B6-17F37FB3979D}"/>
              </a:ext>
            </a:extLst>
          </p:cNvPr>
          <p:cNvSpPr/>
          <p:nvPr/>
        </p:nvSpPr>
        <p:spPr>
          <a:xfrm>
            <a:off x="252663" y="1163252"/>
            <a:ext cx="8891337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s-US" sz="28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fueron algunas de las experiencias positivas durante el tiempo del grupo?</a:t>
            </a:r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n-US" sz="2800" b="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Participaron</a:t>
            </a: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</a:t>
            </a: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					</a:t>
            </a:r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s-US" sz="28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¿Fueron mis reacciones positivas a las respuestas?</a:t>
            </a:r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s-US" sz="28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¿Hablé demasiado?</a:t>
            </a:r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s-US" sz="28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¿Alguien más habló demasiado?</a:t>
            </a:r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s-US" sz="28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¿Nos desviamos Del tema?</a:t>
            </a:r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s-US" sz="28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¿Lo mantuve simple para los no creyentes y los nuevos creyentes?</a:t>
            </a:r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n-US" sz="2800" b="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Otras</a:t>
            </a: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observaciones</a:t>
            </a: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b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441CE5-DFDC-497C-88F1-45E24A032A61}"/>
              </a:ext>
            </a:extLst>
          </p:cNvPr>
          <p:cNvSpPr/>
          <p:nvPr/>
        </p:nvSpPr>
        <p:spPr>
          <a:xfrm>
            <a:off x="96252" y="295257"/>
            <a:ext cx="7616311" cy="622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3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Evaluación Después de la Reunión</a:t>
            </a:r>
            <a:endParaRPr lang="en-US" sz="24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Image result for checklist clipart">
            <a:extLst>
              <a:ext uri="{FF2B5EF4-FFF2-40B4-BE49-F238E27FC236}">
                <a16:creationId xmlns:a16="http://schemas.microsoft.com/office/drawing/2014/main" id="{BAC3B254-CD57-48D8-8ED9-AFBAD2F73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563" y="61496"/>
            <a:ext cx="1297231" cy="189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0523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91015" y="1236718"/>
            <a:ext cx="8552984" cy="4746625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spcAft>
                <a:spcPts val="1200"/>
              </a:spcAft>
              <a:buAutoNum type="arabicPeriod" startAt="2"/>
            </a:pPr>
            <a:r>
              <a:rPr lang="es-ES" dirty="0">
                <a:ea typeface="Calibri"/>
                <a:cs typeface="Arial"/>
              </a:rPr>
              <a:t>El sermón </a:t>
            </a:r>
            <a:r>
              <a:rPr lang="es-ES" b="1" u="sng" dirty="0">
                <a:ea typeface="Calibri"/>
                <a:cs typeface="Arial"/>
              </a:rPr>
              <a:t>no puede </a:t>
            </a:r>
          </a:p>
          <a:p>
            <a:pPr marL="803275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discipular a las personas</a:t>
            </a:r>
          </a:p>
          <a:p>
            <a:pPr marL="803275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reunir a las personas en compañerismo</a:t>
            </a:r>
          </a:p>
          <a:p>
            <a:pPr marL="803275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ayudar a las personas a confiar unas a otras en amor </a:t>
            </a:r>
          </a:p>
          <a:p>
            <a:pPr marL="803275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traer cambio a largo plazo en la conducta de las personas</a:t>
            </a:r>
            <a:endParaRPr lang="en-US" dirty="0"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88234455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70155" y="1109272"/>
            <a:ext cx="8573844" cy="4874072"/>
          </a:xfrm>
        </p:spPr>
        <p:txBody>
          <a:bodyPr/>
          <a:lstStyle/>
          <a:p>
            <a:pPr marL="403225" lvl="0" indent="-403225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a typeface="Calibri"/>
                <a:cs typeface="Arial"/>
              </a:rPr>
              <a:t>3. Una </a:t>
            </a:r>
            <a:r>
              <a:rPr lang="es-ES" kern="1200" dirty="0">
                <a:latin typeface="Arial" charset="0"/>
              </a:rPr>
              <a:t>l</a:t>
            </a:r>
            <a:r>
              <a:rPr lang="es-ES" dirty="0"/>
              <a:t>ección</a:t>
            </a:r>
            <a:r>
              <a:rPr lang="es-ES" dirty="0">
                <a:ea typeface="Calibri"/>
                <a:cs typeface="Arial"/>
              </a:rPr>
              <a:t> puede usarse para explicar la Biblia</a:t>
            </a:r>
          </a:p>
          <a:p>
            <a:pPr marL="735013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Pero no puede asegurar que quienes escuchen  hagan lo que la Biblia dice</a:t>
            </a:r>
          </a:p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a typeface="Calibri"/>
                <a:cs typeface="Arial"/>
              </a:rPr>
              <a:t>4. Una </a:t>
            </a:r>
            <a:r>
              <a:rPr lang="es-ES" kern="1200" dirty="0">
                <a:latin typeface="Arial" charset="0"/>
              </a:rPr>
              <a:t>l</a:t>
            </a:r>
            <a:r>
              <a:rPr lang="es-ES" dirty="0"/>
              <a:t>ección</a:t>
            </a:r>
            <a:r>
              <a:rPr lang="es-ES" dirty="0">
                <a:ea typeface="Calibri"/>
                <a:cs typeface="Arial"/>
              </a:rPr>
              <a:t> puede reunir a la gente para compartir una visión, creencia y servicio en común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31162489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70155" y="1236718"/>
            <a:ext cx="8573844" cy="4746625"/>
          </a:xfrm>
        </p:spPr>
        <p:txBody>
          <a:bodyPr/>
          <a:lstStyle/>
          <a:p>
            <a:pPr marL="51435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s-ES" dirty="0">
                <a:ea typeface="Calibri"/>
                <a:cs typeface="Arial"/>
              </a:rPr>
              <a:t>La lección un lugar para que el pastor se conecte y relacione con la congregación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/>
                <a:cs typeface="Arial"/>
              </a:rPr>
              <a:t>Entre mejor se comunique un pastor más gente alcanzará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/>
                <a:cs typeface="Arial"/>
              </a:rPr>
              <a:t>Entonces puedes </a:t>
            </a:r>
            <a:r>
              <a:rPr lang="es-ES" dirty="0" err="1">
                <a:ea typeface="Calibri"/>
                <a:cs typeface="Arial"/>
              </a:rPr>
              <a:t>discipularlos</a:t>
            </a:r>
            <a:endParaRPr lang="es-ES" dirty="0"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68046783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3642"/>
          </a:xfrm>
        </p:spPr>
        <p:txBody>
          <a:bodyPr/>
          <a:lstStyle/>
          <a:p>
            <a:pPr marL="571500" indent="-571500">
              <a:lnSpc>
                <a:spcPts val="3838"/>
              </a:lnSpc>
            </a:pPr>
            <a:r>
              <a:rPr lang="es-ES" altLang="en-US" sz="3200" dirty="0"/>
              <a:t>Principios de la Preparación de la Lección</a:t>
            </a:r>
            <a:endParaRPr lang="en-US" altLang="en-US" sz="320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20240" y="1828800"/>
            <a:ext cx="7223760" cy="4154543"/>
          </a:xfrm>
        </p:spPr>
        <p:txBody>
          <a:bodyPr/>
          <a:lstStyle/>
          <a:p>
            <a:pPr marL="398463" marR="0" indent="-396875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dirty="0">
                <a:ea typeface="Calibri"/>
                <a:cs typeface="Arial"/>
              </a:rPr>
              <a:t>¡No sea aburrido! </a:t>
            </a:r>
          </a:p>
          <a:p>
            <a:pPr marL="158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a typeface="Calibri"/>
                <a:cs typeface="Arial"/>
              </a:rPr>
              <a:t>2. No sobrecargue a la audiencia</a:t>
            </a:r>
          </a:p>
          <a:p>
            <a:pPr marL="158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3. Elige tus palabras sabiamente. </a:t>
            </a:r>
            <a:endParaRPr lang="es-ES" dirty="0"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7888596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04734" y="1943100"/>
            <a:ext cx="8739266" cy="4040243"/>
          </a:xfrm>
        </p:spPr>
        <p:txBody>
          <a:bodyPr/>
          <a:lstStyle/>
          <a:p>
            <a:pPr marL="158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a typeface="Calibri"/>
                <a:cs typeface="Arial"/>
              </a:rPr>
              <a:t>4. Use la palabra “nosotros” en lugar de “usted”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a typeface="Calibri"/>
                <a:cs typeface="Arial"/>
              </a:rPr>
              <a:t>5. No haga muy largo la lección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a typeface="Calibri"/>
                <a:cs typeface="Arial"/>
              </a:rPr>
              <a:t>6. </a:t>
            </a:r>
            <a:r>
              <a:rPr lang="es-MX" dirty="0"/>
              <a:t>Haga preguntas de la audiencia</a:t>
            </a:r>
            <a:endParaRPr lang="es-ES" dirty="0">
              <a:ea typeface="Calibri"/>
              <a:cs typeface="Arial"/>
            </a:endParaRPr>
          </a:p>
          <a:p>
            <a:pPr marL="1588" indent="0">
              <a:spcBef>
                <a:spcPts val="0"/>
              </a:spcBef>
              <a:spcAft>
                <a:spcPts val="1200"/>
              </a:spcAft>
              <a:buNone/>
            </a:pPr>
            <a:endParaRPr lang="es-ES" dirty="0">
              <a:ea typeface="Calibri"/>
              <a:cs typeface="Arial"/>
            </a:endParaRPr>
          </a:p>
          <a:p>
            <a:pPr marL="1588" indent="0">
              <a:spcBef>
                <a:spcPts val="0"/>
              </a:spcBef>
              <a:spcAft>
                <a:spcPts val="1200"/>
              </a:spcAft>
              <a:buNone/>
            </a:pPr>
            <a:endParaRPr lang="es-ES" dirty="0">
              <a:ea typeface="Calibri"/>
              <a:cs typeface="Arial"/>
            </a:endParaRPr>
          </a:p>
          <a:p>
            <a:pPr marL="1588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s-ES" dirty="0"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80080743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17581" y="1539240"/>
            <a:ext cx="8326418" cy="444410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a typeface="Calibri"/>
                <a:cs typeface="Arial"/>
              </a:rPr>
              <a:t>7. Use una ilustración cada cinco minutos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a typeface="Calibri"/>
                <a:cs typeface="Arial"/>
              </a:rPr>
              <a:t>8. Cuidado con los gestos de distracción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9. </a:t>
            </a:r>
            <a:r>
              <a:rPr lang="es-MX" dirty="0"/>
              <a:t>Esté dispuesto a cambiar el estilo de su presentación si no está siendo eficaz. </a:t>
            </a:r>
            <a:endParaRPr lang="es-ES" dirty="0"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41476165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41063" y="1828800"/>
            <a:ext cx="8702936" cy="415454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s-ES" b="1" dirty="0"/>
              <a:t>En sus grupos hablen sobre: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ES" dirty="0"/>
              <a:t>¿Cuál de estos puntos te resulta natural?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ES" dirty="0"/>
              <a:t>¿Qué puedes mejorar?</a:t>
            </a:r>
          </a:p>
        </p:txBody>
      </p:sp>
    </p:spTree>
    <p:extLst>
      <p:ext uri="{BB962C8B-B14F-4D97-AF65-F5344CB8AC3E}">
        <p14:creationId xmlns:p14="http://schemas.microsoft.com/office/powerpoint/2010/main" val="174525325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41064" y="502200"/>
            <a:ext cx="8702936" cy="4746625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ea typeface="Calibri"/>
                <a:cs typeface="Arial"/>
              </a:rPr>
              <a:t>Posibles Temas para Lecciones</a:t>
            </a:r>
          </a:p>
          <a:p>
            <a:pPr marL="1031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Temor, Gozo, Matrimonio, </a:t>
            </a:r>
          </a:p>
          <a:p>
            <a:pPr marL="1031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Familia, Preocupación, Paciencia, </a:t>
            </a:r>
          </a:p>
          <a:p>
            <a:pPr marL="1031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Paz, Sexo, Dinero, </a:t>
            </a:r>
          </a:p>
          <a:p>
            <a:pPr marL="1031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Muerte, Humildad, Egoísmo, </a:t>
            </a:r>
          </a:p>
          <a:p>
            <a:pPr marL="1031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Avaricia, Ira, Perdón, </a:t>
            </a:r>
          </a:p>
          <a:p>
            <a:pPr marL="1031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Reconciliación, Bondad, Modo de Hablar,</a:t>
            </a:r>
          </a:p>
          <a:p>
            <a:pPr marL="1031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Depresión, Enfermedad, Amor, </a:t>
            </a:r>
          </a:p>
          <a:p>
            <a:pPr marL="1031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Orgullo, Celos, Envidia, </a:t>
            </a:r>
          </a:p>
          <a:p>
            <a:pPr marL="1031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Fe, Oración, Relaciones.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8341210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14399" y="1484026"/>
            <a:ext cx="8229599" cy="4499317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Elige un pasaje y quédate con él.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Cinco pasajes no son mejores que uno.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Cinco pasajes hacen una serie.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s-ES" dirty="0">
              <a:ea typeface="Calibri"/>
              <a:cs typeface="Arial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37312038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778608" y="3968979"/>
            <a:ext cx="1157974" cy="1131119"/>
            <a:chOff x="4128797" y="3465509"/>
            <a:chExt cx="1158037" cy="1131175"/>
          </a:xfrm>
          <a:noFill/>
        </p:grpSpPr>
        <p:sp>
          <p:nvSpPr>
            <p:cNvPr id="59" name="Rectangle 58"/>
            <p:cNvSpPr/>
            <p:nvPr/>
          </p:nvSpPr>
          <p:spPr>
            <a:xfrm>
              <a:off x="4518022" y="3840104"/>
              <a:ext cx="365760" cy="36576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ea typeface="Calibri"/>
                  <a:cs typeface="Arial"/>
                </a:rPr>
                <a:t>NC1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63742" y="3465509"/>
              <a:ext cx="274320" cy="2743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ea typeface="Calibri"/>
                  <a:cs typeface="Arial"/>
                </a:rPr>
                <a:t>DT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cxnSp>
          <p:nvCxnSpPr>
            <p:cNvPr id="61" name="Straight Connector 60"/>
            <p:cNvCxnSpPr>
              <a:stCxn id="60" idx="2"/>
              <a:endCxn id="59" idx="0"/>
            </p:cNvCxnSpPr>
            <p:nvPr/>
          </p:nvCxnSpPr>
          <p:spPr>
            <a:xfrm>
              <a:off x="4700902" y="3739829"/>
              <a:ext cx="0" cy="100275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9" idx="1"/>
              <a:endCxn id="63" idx="6"/>
            </p:cNvCxnSpPr>
            <p:nvPr/>
          </p:nvCxnSpPr>
          <p:spPr>
            <a:xfrm flipH="1" flipV="1">
              <a:off x="4403117" y="4019225"/>
              <a:ext cx="114905" cy="375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4128797" y="3882065"/>
              <a:ext cx="274320" cy="27432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ea typeface="Calibri"/>
                  <a:cs typeface="Arial"/>
                </a:rPr>
                <a:t>FG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012514" y="3883944"/>
              <a:ext cx="274320" cy="27432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ea typeface="Calibri"/>
                  <a:cs typeface="Arial"/>
                </a:rPr>
                <a:t>FG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cxnSp>
          <p:nvCxnSpPr>
            <p:cNvPr id="65" name="Straight Connector 64"/>
            <p:cNvCxnSpPr>
              <a:stCxn id="64" idx="2"/>
              <a:endCxn id="59" idx="3"/>
            </p:cNvCxnSpPr>
            <p:nvPr/>
          </p:nvCxnSpPr>
          <p:spPr>
            <a:xfrm flipH="1">
              <a:off x="4883782" y="4021104"/>
              <a:ext cx="128732" cy="188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9" idx="2"/>
              <a:endCxn id="67" idx="0"/>
            </p:cNvCxnSpPr>
            <p:nvPr/>
          </p:nvCxnSpPr>
          <p:spPr>
            <a:xfrm flipH="1">
              <a:off x="4698947" y="4205864"/>
              <a:ext cx="1955" cy="1165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4561787" y="4322364"/>
              <a:ext cx="274320" cy="27432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ea typeface="Calibri"/>
                  <a:cs typeface="Arial"/>
                </a:rPr>
                <a:t>FG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D54BAF-FC26-4FEC-940B-60A0834E2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200682"/>
              </p:ext>
            </p:extLst>
          </p:nvPr>
        </p:nvGraphicFramePr>
        <p:xfrm>
          <a:off x="176381" y="523706"/>
          <a:ext cx="6075159" cy="5118672"/>
        </p:xfrm>
        <a:graphic>
          <a:graphicData uri="http://schemas.openxmlformats.org/drawingml/2006/table">
            <a:tbl>
              <a:tblPr/>
              <a:tblGrid>
                <a:gridCol w="6075159">
                  <a:extLst>
                    <a:ext uri="{9D8B030D-6E8A-4147-A177-3AD203B41FA5}">
                      <a16:colId xmlns:a16="http://schemas.microsoft.com/office/drawing/2014/main" val="3474027609"/>
                    </a:ext>
                  </a:extLst>
                </a:gridCol>
              </a:tblGrid>
              <a:tr h="497805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Preguntas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Comentarios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38125" marR="0" indent="-23812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Bases de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Métodos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Estudio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Bíblico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Cómo Estudiar y Aplicar un Libro de la Biblia</a:t>
                      </a:r>
                    </a:p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Cómo Preparar un Lección Bíblico Eficaz</a:t>
                      </a:r>
                    </a:p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Lección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Presentación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3846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FF39778-C9B2-44EE-89AC-9C6C9ACAD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159" y="1162811"/>
            <a:ext cx="3015553" cy="45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8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" y="228598"/>
            <a:ext cx="9144000" cy="165038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altLang="en-US" u="sng" dirty="0" err="1"/>
              <a:t>Cómo</a:t>
            </a:r>
            <a:r>
              <a:rPr lang="en-US" altLang="en-US" u="sng" dirty="0"/>
              <a:t> </a:t>
            </a:r>
            <a:r>
              <a:rPr lang="en-US" altLang="en-US" u="sng" dirty="0" err="1"/>
              <a:t>Entender</a:t>
            </a:r>
            <a:r>
              <a:rPr lang="en-US" altLang="en-US" u="sng" dirty="0"/>
              <a:t> la Biblia</a:t>
            </a:r>
            <a:br>
              <a:rPr lang="en-US" altLang="en-US" u="sng" dirty="0"/>
            </a:br>
            <a:br>
              <a:rPr lang="en-US" altLang="en-US" sz="1100" dirty="0"/>
            </a:br>
            <a:r>
              <a:rPr lang="en-US" altLang="en-US" dirty="0"/>
              <a:t>Bases de </a:t>
            </a:r>
            <a:r>
              <a:rPr lang="en-US" altLang="en-US" dirty="0" err="1"/>
              <a:t>Métodos</a:t>
            </a:r>
            <a:r>
              <a:rPr lang="en-US" altLang="en-US" dirty="0"/>
              <a:t> de </a:t>
            </a:r>
            <a:r>
              <a:rPr lang="en-US" altLang="en-US" dirty="0" err="1"/>
              <a:t>Estudio</a:t>
            </a:r>
            <a:r>
              <a:rPr lang="en-US" altLang="en-US" dirty="0"/>
              <a:t> </a:t>
            </a:r>
            <a:r>
              <a:rPr lang="en-US" altLang="en-US" dirty="0" err="1"/>
              <a:t>Bíblico</a:t>
            </a:r>
            <a:br>
              <a:rPr lang="en-US" altLang="en-US" sz="2800" dirty="0"/>
            </a:br>
            <a:r>
              <a:rPr lang="en-US" altLang="en-US" sz="3200" b="0" dirty="0" err="1"/>
              <a:t>Lección</a:t>
            </a:r>
            <a:r>
              <a:rPr lang="en-US" altLang="en-US" sz="3200" b="0" dirty="0"/>
              <a:t> 1 </a:t>
            </a:r>
            <a:endParaRPr lang="en-US" altLang="en-US" sz="2400" b="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387929" y="2416629"/>
            <a:ext cx="7756070" cy="3760351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Herramientas prácticas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de que le ayudarán a entender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y aplicar la Biblia a su vida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52E845-F574-4893-A9B2-A4848490CF4E}"/>
              </a:ext>
            </a:extLst>
          </p:cNvPr>
          <p:cNvGrpSpPr/>
          <p:nvPr/>
        </p:nvGrpSpPr>
        <p:grpSpPr>
          <a:xfrm>
            <a:off x="2128603" y="5996023"/>
            <a:ext cx="6588677" cy="523220"/>
            <a:chOff x="2128603" y="5996023"/>
            <a:chExt cx="6588677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74B21F-A578-4952-946B-FB4CB7D874E8}"/>
                </a:ext>
              </a:extLst>
            </p:cNvPr>
            <p:cNvSpPr txBox="1"/>
            <p:nvPr/>
          </p:nvSpPr>
          <p:spPr>
            <a:xfrm>
              <a:off x="2128603" y="5996023"/>
              <a:ext cx="5674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0" dirty="0" err="1">
                  <a:solidFill>
                    <a:schemeClr val="bg1"/>
                  </a:solidFill>
                </a:rPr>
                <a:t>Número</a:t>
              </a:r>
              <a:r>
                <a:rPr lang="en-US" sz="2800" b="0" dirty="0">
                  <a:solidFill>
                    <a:schemeClr val="bg1"/>
                  </a:solidFill>
                </a:rPr>
                <a:t> de </a:t>
              </a:r>
              <a:r>
                <a:rPr lang="en-US" sz="2800" b="0" dirty="0" err="1">
                  <a:solidFill>
                    <a:schemeClr val="bg1"/>
                  </a:solidFill>
                </a:rPr>
                <a:t>página</a:t>
              </a:r>
              <a:r>
                <a:rPr lang="en-US" sz="2800" b="0" dirty="0">
                  <a:solidFill>
                    <a:schemeClr val="bg1"/>
                  </a:solidFill>
                </a:rPr>
                <a:t> del </a:t>
              </a:r>
              <a:r>
                <a:rPr lang="en-US" sz="2800" b="0" dirty="0" err="1">
                  <a:solidFill>
                    <a:schemeClr val="bg1"/>
                  </a:solidFill>
                </a:rPr>
                <a:t>documento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1F17392-65BC-4758-8EE9-C30500E6B78F}"/>
                </a:ext>
              </a:extLst>
            </p:cNvPr>
            <p:cNvCxnSpPr>
              <a:cxnSpLocks/>
              <a:stCxn id="6" idx="3"/>
            </p:cNvCxnSpPr>
            <p:nvPr/>
          </p:nvCxnSpPr>
          <p:spPr bwMode="auto">
            <a:xfrm>
              <a:off x="7802880" y="6257633"/>
              <a:ext cx="914400" cy="26161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3615186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515" y="164593"/>
            <a:ext cx="9144000" cy="792494"/>
          </a:xfrm>
        </p:spPr>
        <p:txBody>
          <a:bodyPr/>
          <a:lstStyle/>
          <a:p>
            <a:r>
              <a:rPr lang="es-MX" dirty="0"/>
              <a:t>Implementación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360607"/>
            <a:ext cx="8275320" cy="5764535"/>
          </a:xfrm>
        </p:spPr>
        <p:txBody>
          <a:bodyPr/>
          <a:lstStyle/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/>
              <a:t>1.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Continuar liderando un Grupo de Fundamentos</a:t>
            </a:r>
          </a:p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2. Continuar entrenando aprendices de Fundamentos</a:t>
            </a:r>
          </a:p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3. Utilizar mi calendario para llevar una vida cristiana equilibrada</a:t>
            </a:r>
          </a:p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4. Trabajar en la meta que establezco para mi desarrollo personal</a:t>
            </a:r>
          </a:p>
        </p:txBody>
      </p:sp>
    </p:spTree>
    <p:extLst>
      <p:ext uri="{BB962C8B-B14F-4D97-AF65-F5344CB8AC3E}">
        <p14:creationId xmlns:p14="http://schemas.microsoft.com/office/powerpoint/2010/main" val="249087590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515" y="1"/>
            <a:ext cx="9144000" cy="792494"/>
          </a:xfrm>
        </p:spPr>
        <p:txBody>
          <a:bodyPr/>
          <a:lstStyle/>
          <a:p>
            <a:r>
              <a:rPr lang="es-MX" dirty="0"/>
              <a:t>Implementación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1554480"/>
            <a:ext cx="7909560" cy="4869622"/>
          </a:xfrm>
        </p:spPr>
        <p:txBody>
          <a:bodyPr/>
          <a:lstStyle/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5. Reunirse regularmente con mi socio de rendición de cuentas</a:t>
            </a:r>
          </a:p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6. Use estos métodos para estudiar y aplicar la Biblia.</a:t>
            </a:r>
          </a:p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7. Entrenar a los líderes y miembros de la iglesia cómo estudiar la Biblia.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8. Preparar lecciones bíblicas</a:t>
            </a:r>
            <a:r>
              <a:rPr lang="es-ES" dirty="0"/>
              <a:t> eficaces</a:t>
            </a:r>
          </a:p>
        </p:txBody>
      </p:sp>
    </p:spTree>
    <p:extLst>
      <p:ext uri="{BB962C8B-B14F-4D97-AF65-F5344CB8AC3E}">
        <p14:creationId xmlns:p14="http://schemas.microsoft.com/office/powerpoint/2010/main" val="326809326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2282253"/>
          </a:xfrm>
        </p:spPr>
        <p:txBody>
          <a:bodyPr/>
          <a:lstStyle/>
          <a:p>
            <a:r>
              <a:rPr lang="en-US" altLang="en-US" sz="6000" dirty="0" err="1"/>
              <a:t>Felicitaciones</a:t>
            </a:r>
            <a:r>
              <a:rPr lang="en-US" altLang="en-US" sz="6000" dirty="0"/>
              <a:t> </a:t>
            </a:r>
            <a:br>
              <a:rPr lang="en-US" altLang="en-US" sz="6000" dirty="0"/>
            </a:br>
            <a:br>
              <a:rPr lang="en-US" altLang="en-US" sz="1200" dirty="0"/>
            </a:br>
            <a:r>
              <a:rPr lang="en-US" altLang="en-US" sz="4000" dirty="0" err="1"/>
              <a:t>Terminado</a:t>
            </a:r>
            <a:r>
              <a:rPr lang="en-US" altLang="en-US" sz="4000" dirty="0"/>
              <a:t> Workshop 3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83680-7E5A-4584-827C-94B4CACF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32" y="218117"/>
            <a:ext cx="5741535" cy="2962583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Box 2"/>
          <p:cNvSpPr txBox="1">
            <a:spLocks noChangeArrowheads="1"/>
          </p:cNvSpPr>
          <p:nvPr/>
        </p:nvSpPr>
        <p:spPr bwMode="auto">
          <a:xfrm>
            <a:off x="0" y="1158475"/>
            <a:ext cx="9144000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dirty="0">
                <a:solidFill>
                  <a:schemeClr val="bg1"/>
                </a:solidFill>
              </a:rPr>
              <a:t>Taller 4</a:t>
            </a:r>
          </a:p>
          <a:p>
            <a:pPr algn="ctr" eaLnBrk="1" hangingPunct="1"/>
            <a:endParaRPr lang="en-US" altLang="en-US" sz="1100" dirty="0">
              <a:solidFill>
                <a:schemeClr val="bg1"/>
              </a:solidFill>
            </a:endParaRPr>
          </a:p>
          <a:p>
            <a:pPr algn="ctr" eaLnBrk="1" hangingPunct="1">
              <a:spcAft>
                <a:spcPts val="1200"/>
              </a:spcAft>
            </a:pPr>
            <a:r>
              <a:rPr lang="es-ES" altLang="en-US" sz="4800" dirty="0">
                <a:solidFill>
                  <a:schemeClr val="bg1"/>
                </a:solidFill>
              </a:rPr>
              <a:t>Cómo Alcanzar su Ciudad </a:t>
            </a:r>
          </a:p>
          <a:p>
            <a:pPr algn="ctr" eaLnBrk="1" hangingPunct="1">
              <a:spcAft>
                <a:spcPts val="1200"/>
              </a:spcAft>
            </a:pPr>
            <a:r>
              <a:rPr lang="es-ES" altLang="en-US" sz="4800" dirty="0">
                <a:solidFill>
                  <a:schemeClr val="bg1"/>
                </a:solidFill>
              </a:rPr>
              <a:t>y País Para Cristo</a:t>
            </a:r>
            <a:endParaRPr lang="en-US" altLang="en-US" sz="4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1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529389"/>
            <a:ext cx="9144000" cy="925159"/>
          </a:xfrm>
        </p:spPr>
        <p:txBody>
          <a:bodyPr/>
          <a:lstStyle/>
          <a:p>
            <a:r>
              <a:rPr lang="es-ES" altLang="en-US" dirty="0"/>
              <a:t>Importancia de Conocer y Aplicar la Palabra de Dios</a:t>
            </a:r>
            <a:endParaRPr lang="en-US" alt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49508" y="2125443"/>
            <a:ext cx="8394492" cy="179270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Estudie las Escrituras </a:t>
            </a:r>
            <a:r>
              <a:rPr lang="es-ES" sz="2800" dirty="0">
                <a:ea typeface="Calibri"/>
                <a:cs typeface="Arial"/>
              </a:rPr>
              <a:t>(</a:t>
            </a:r>
            <a:r>
              <a:rPr lang="es-MX" sz="2800" dirty="0"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Hechos 17:11)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4075" lvl="1" indent="-396875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Para a ver si la enseñanza es verdadera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Maduro espiritualmente </a:t>
            </a:r>
            <a:r>
              <a:rPr lang="es-ES" sz="2800" dirty="0">
                <a:ea typeface="Calibri"/>
                <a:cs typeface="Arial"/>
              </a:rPr>
              <a:t>(</a:t>
            </a:r>
            <a:r>
              <a:rPr lang="es-MX" sz="2800" dirty="0"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Hebreos 5:13-14)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Manejar correctamente la palabra              </a:t>
            </a:r>
            <a:r>
              <a:rPr lang="es-ES" sz="2800" dirty="0">
                <a:ea typeface="Calibri"/>
                <a:cs typeface="Arial"/>
              </a:rPr>
              <a:t>(2 Timoteo 2:15)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Obedece y demuestra ser el discípulo de Jesús </a:t>
            </a:r>
            <a:r>
              <a:rPr lang="es-ES" sz="2800" dirty="0">
                <a:ea typeface="Calibri"/>
                <a:cs typeface="Arial"/>
              </a:rPr>
              <a:t>(</a:t>
            </a:r>
            <a:r>
              <a:rPr lang="es-MX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Juan 8:31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)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4050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36668" y="1333947"/>
            <a:ext cx="8907331" cy="48430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Dios nos quiere enseñar directamente de Su Palabra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Tenemos la responsabilidad de estudiar la Palabra de Dios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en vez de confiar en los demás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si queremos crecer espiritualmente</a:t>
            </a:r>
            <a:endParaRPr lang="en-US" dirty="0"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49635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36669" y="1583871"/>
            <a:ext cx="8907331" cy="4453259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Debemos interpretar la Biblia correctamente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Para que podamos aplicarlo correctamente a nuestras vidas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Para ser más como Jesús</a:t>
            </a:r>
            <a:endParaRPr lang="en-US" dirty="0"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2867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18440"/>
            <a:ext cx="9144000" cy="925159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altLang="en-US" dirty="0" err="1"/>
              <a:t>Cómo</a:t>
            </a:r>
            <a:r>
              <a:rPr lang="en-US" altLang="en-US" dirty="0"/>
              <a:t> </a:t>
            </a:r>
            <a:r>
              <a:rPr lang="en-US" altLang="en-US" dirty="0" err="1"/>
              <a:t>Interpretar</a:t>
            </a:r>
            <a:r>
              <a:rPr lang="en-US" altLang="en-US" dirty="0"/>
              <a:t> la Biblia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00100" y="1663908"/>
            <a:ext cx="8343899" cy="451307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Sólo hay una interpretación </a:t>
            </a:r>
            <a:r>
              <a:rPr lang="es-ES" b="1" u="sng" dirty="0">
                <a:ea typeface="Calibri"/>
                <a:cs typeface="Arial"/>
              </a:rPr>
              <a:t>correcta</a:t>
            </a:r>
            <a:r>
              <a:rPr lang="es-ES" dirty="0">
                <a:ea typeface="Calibri"/>
                <a:cs typeface="Arial"/>
              </a:rPr>
              <a:t>,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propuesta por el autor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Pueden haber muchas aplicaciones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2966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89522"/>
            <a:ext cx="9144000" cy="925159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s-ES" altLang="en-US" dirty="0"/>
              <a:t>Dos Partes para la Interpretación Bíblica</a:t>
            </a:r>
            <a:endParaRPr lang="en-US" alt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89285" y="1430615"/>
            <a:ext cx="8034728" cy="4488029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a typeface="Calibri"/>
                <a:cs typeface="Arial"/>
              </a:rPr>
              <a:t>• La Biblia es:</a:t>
            </a:r>
          </a:p>
          <a:p>
            <a:pPr marL="398463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a typeface="Calibri"/>
                <a:cs typeface="Arial"/>
              </a:rPr>
              <a:t>1) La Palabra de Dios </a:t>
            </a:r>
            <a:r>
              <a:rPr lang="es-ES" b="1" u="sng" dirty="0">
                <a:ea typeface="Calibri"/>
                <a:cs typeface="Arial"/>
              </a:rPr>
              <a:t>y</a:t>
            </a:r>
          </a:p>
          <a:p>
            <a:pPr marL="398463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a typeface="Calibri"/>
                <a:cs typeface="Arial"/>
              </a:rPr>
              <a:t>2) Las palabras de los hombres</a:t>
            </a:r>
          </a:p>
          <a:p>
            <a:pPr marL="225425" indent="-2254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a typeface="Calibri"/>
                <a:cs typeface="Arial"/>
              </a:rPr>
              <a:t>• Con el fin de interpretar correctamente, debemos utilizar:</a:t>
            </a:r>
          </a:p>
          <a:p>
            <a:pPr marL="795338" indent="-396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a typeface="Calibri"/>
                <a:cs typeface="Arial"/>
              </a:rPr>
              <a:t>1) Las Leyes del Espíritu </a:t>
            </a:r>
            <a:r>
              <a:rPr lang="es-ES" b="1" u="sng" dirty="0">
                <a:ea typeface="Calibri"/>
                <a:cs typeface="Arial"/>
              </a:rPr>
              <a:t>y</a:t>
            </a:r>
          </a:p>
          <a:p>
            <a:pPr marL="795338" indent="-396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a typeface="Calibri"/>
                <a:cs typeface="Arial"/>
              </a:rPr>
              <a:t>2) Las Leyes del lenguaje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0521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43" name="TextBox 10"/>
          <p:cNvSpPr txBox="1">
            <a:spLocks noChangeArrowheads="1"/>
          </p:cNvSpPr>
          <p:nvPr/>
        </p:nvSpPr>
        <p:spPr bwMode="auto">
          <a:xfrm>
            <a:off x="0" y="1422871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s-CO" sz="5400" cap="all" dirty="0"/>
              <a:t>T</a:t>
            </a:r>
            <a:r>
              <a:rPr lang="es-CO" sz="5400" dirty="0"/>
              <a:t>aller 1 </a:t>
            </a:r>
            <a:r>
              <a:rPr lang="es-CO" sz="5400" u="sng" dirty="0"/>
              <a:t>Revisión</a:t>
            </a:r>
            <a:r>
              <a:rPr lang="es-CO" sz="5400" dirty="0"/>
              <a:t> </a:t>
            </a:r>
            <a:endParaRPr lang="en-US" sz="5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4400" dirty="0"/>
              <a:t>Cómo Hacer Crecer Su Iglesia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4000" dirty="0"/>
              <a:t>Multiplicar Discípulos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20531"/>
            <a:ext cx="9144000" cy="1151069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s-ES" altLang="en-US" dirty="0"/>
              <a:t>Las Leyes del Espíritu </a:t>
            </a:r>
            <a:endParaRPr lang="en-US" alt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36669" y="1371600"/>
            <a:ext cx="8907331" cy="4385831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Reglas de la Biblia a interpretarla correctamente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La Biblia es discernida por el Espíritu Santo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Dios revela su verdad a los humildes</a:t>
            </a:r>
            <a:endParaRPr lang="es-ES" u="sng" dirty="0"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3893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79307"/>
            <a:ext cx="9144000" cy="1097281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ea typeface="Calibri"/>
                <a:cs typeface="Arial"/>
              </a:rPr>
              <a:t>Cómo debemos acercarnos a la Palabra de Dios a fin de comprender la verdad espiritual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36669" y="1918741"/>
            <a:ext cx="8907331" cy="405384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b="1" u="sng" dirty="0">
                <a:ea typeface="Calibri"/>
                <a:cs typeface="Arial"/>
              </a:rPr>
              <a:t>Compromiso</a:t>
            </a:r>
            <a:r>
              <a:rPr lang="es-ES" dirty="0">
                <a:ea typeface="Calibri"/>
                <a:cs typeface="Arial"/>
              </a:rPr>
              <a:t> y </a:t>
            </a:r>
            <a:r>
              <a:rPr lang="es-ES" b="1" u="sng" dirty="0">
                <a:ea typeface="Calibri"/>
                <a:cs typeface="Arial"/>
              </a:rPr>
              <a:t>obediencia</a:t>
            </a:r>
            <a:r>
              <a:rPr lang="es-ES" dirty="0">
                <a:ea typeface="Calibri"/>
                <a:cs typeface="Arial"/>
              </a:rPr>
              <a:t> para ponerlo en práctica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b="1" u="sng" dirty="0">
                <a:ea typeface="Calibri"/>
                <a:cs typeface="Arial"/>
              </a:rPr>
              <a:t>Fe</a:t>
            </a:r>
            <a:r>
              <a:rPr lang="es-ES" dirty="0">
                <a:ea typeface="Calibri"/>
                <a:cs typeface="Arial"/>
              </a:rPr>
              <a:t> y </a:t>
            </a:r>
            <a:r>
              <a:rPr lang="es-ES" b="1" u="sng" dirty="0">
                <a:ea typeface="Calibri"/>
                <a:cs typeface="Arial"/>
              </a:rPr>
              <a:t>creencia</a:t>
            </a:r>
            <a:r>
              <a:rPr lang="es-ES" dirty="0">
                <a:ea typeface="Calibri"/>
                <a:cs typeface="Arial"/>
              </a:rPr>
              <a:t> de que Dios puede hacer lo que prometió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b="1" u="sng" dirty="0">
                <a:ea typeface="Calibri"/>
                <a:cs typeface="Arial"/>
              </a:rPr>
              <a:t>Oración</a:t>
            </a:r>
            <a:r>
              <a:rPr lang="es-ES" dirty="0">
                <a:ea typeface="Calibri"/>
                <a:cs typeface="Arial"/>
              </a:rPr>
              <a:t>: Pídele a Dios que te revele su verdad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42486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2955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s-ES" altLang="en-US" dirty="0"/>
              <a:t>Leyes del Lenguaje </a:t>
            </a:r>
            <a:endParaRPr lang="en-US" alt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19725" y="1538342"/>
            <a:ext cx="8724275" cy="4444998"/>
          </a:xfrm>
        </p:spPr>
        <p:txBody>
          <a:bodyPr/>
          <a:lstStyle/>
          <a:p>
            <a:pPr marL="344488" indent="-344488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a typeface="Calibri"/>
                <a:cs typeface="Arial"/>
              </a:rPr>
              <a:t>•	El lenguaje es el don de Dios y es capaz de comunicar la verdad espiritual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Debemos entender cosas tales como definiciones, la gramática y el contexto</a:t>
            </a:r>
            <a:endParaRPr lang="en-US" dirty="0"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85919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D556E-0FF3-482C-A260-A7488FEA2C46}"/>
              </a:ext>
            </a:extLst>
          </p:cNvPr>
          <p:cNvSpPr/>
          <p:nvPr/>
        </p:nvSpPr>
        <p:spPr>
          <a:xfrm>
            <a:off x="1019331" y="403946"/>
            <a:ext cx="8334529" cy="5707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680" marR="0" indent="-18034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3200" u="sng" dirty="0">
                <a:solidFill>
                  <a:schemeClr val="bg1"/>
                </a:solidFill>
                <a:latin typeface="Arial"/>
                <a:ea typeface="Franklin Gothic Book"/>
                <a:cs typeface="Arial"/>
              </a:rPr>
              <a:t>Características del Lenguaje</a:t>
            </a:r>
          </a:p>
          <a:p>
            <a:pPr marL="171450" marR="0" indent="-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3200" b="0" dirty="0">
                <a:solidFill>
                  <a:schemeClr val="bg1"/>
                </a:solidFill>
                <a:ea typeface="Franklin Gothic Book"/>
                <a:cs typeface="Arial"/>
              </a:rPr>
              <a:t>Reseña histórica, cultural y geográfica</a:t>
            </a:r>
            <a:endParaRPr lang="en-US" sz="3200" b="0" dirty="0">
              <a:solidFill>
                <a:schemeClr val="bg1"/>
              </a:solidFill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es-MX" sz="3200" b="0" dirty="0">
                <a:solidFill>
                  <a:schemeClr val="bg1"/>
                </a:solidFill>
                <a:ea typeface="Franklin Gothic Book"/>
                <a:cs typeface="Arial"/>
              </a:rPr>
              <a:t>Situación del autor</a:t>
            </a:r>
            <a:endParaRPr lang="en-US" sz="3200" b="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es-MX" sz="3200" b="0" dirty="0">
                <a:solidFill>
                  <a:schemeClr val="bg1"/>
                </a:solidFill>
                <a:ea typeface="Franklin Gothic Book"/>
                <a:cs typeface="Arial"/>
              </a:rPr>
              <a:t>Geografía y costumbres</a:t>
            </a:r>
            <a:endParaRPr lang="en-US" sz="3200" b="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es-MX" sz="3200" b="0" dirty="0">
                <a:solidFill>
                  <a:schemeClr val="bg1"/>
                </a:solidFill>
                <a:ea typeface="Franklin Gothic Book"/>
                <a:cs typeface="Arial"/>
              </a:rPr>
              <a:t>¿Por qué el autor lo escribió</a:t>
            </a: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endParaRPr lang="en-US" sz="3200" b="0" dirty="0">
              <a:solidFill>
                <a:schemeClr val="bg1"/>
              </a:solidFill>
            </a:endParaRPr>
          </a:p>
          <a:p>
            <a:pPr marL="360680" marR="0" indent="-18034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u="sng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Recursos</a:t>
            </a:r>
            <a:endParaRPr lang="en-US" sz="3200" u="sng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63754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Uso Biblia</a:t>
            </a:r>
          </a:p>
          <a:p>
            <a:pPr marL="63754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El libro de los Hechos es una buena fuente para las Epístolas</a:t>
            </a:r>
          </a:p>
        </p:txBody>
      </p:sp>
    </p:spTree>
    <p:extLst>
      <p:ext uri="{BB962C8B-B14F-4D97-AF65-F5344CB8AC3E}">
        <p14:creationId xmlns:p14="http://schemas.microsoft.com/office/powerpoint/2010/main" val="4233077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0B0D9-1464-4890-9967-3CDE5917CC45}"/>
              </a:ext>
            </a:extLst>
          </p:cNvPr>
          <p:cNvSpPr/>
          <p:nvPr/>
        </p:nvSpPr>
        <p:spPr>
          <a:xfrm>
            <a:off x="734518" y="883634"/>
            <a:ext cx="8409482" cy="5140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680" marR="0" indent="-18034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3200" u="sng" dirty="0">
                <a:solidFill>
                  <a:schemeClr val="bg1"/>
                </a:solidFill>
                <a:latin typeface="Arial"/>
                <a:ea typeface="Franklin Gothic Book"/>
                <a:cs typeface="Arial"/>
              </a:rPr>
              <a:t>Características del Lenguaje</a:t>
            </a:r>
          </a:p>
          <a:p>
            <a:pPr marL="33401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es-MX" sz="3200" b="0" dirty="0">
                <a:solidFill>
                  <a:schemeClr val="bg1"/>
                </a:solidFill>
                <a:latin typeface="Arial"/>
                <a:ea typeface="Franklin Gothic Book"/>
                <a:cs typeface="Arial"/>
              </a:rPr>
              <a:t>Tema o Visión General</a:t>
            </a:r>
            <a:endParaRPr lang="es-MX" sz="3200" b="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334010" lvl="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  <a:defRPr/>
            </a:pPr>
            <a:r>
              <a:rPr lang="es-MX" sz="3200" b="0" dirty="0">
                <a:solidFill>
                  <a:schemeClr val="bg1"/>
                </a:solidFill>
                <a:ea typeface="Franklin Gothic Book"/>
                <a:cs typeface="Arial"/>
              </a:rPr>
              <a:t>Plan o esquema del autor</a:t>
            </a:r>
          </a:p>
          <a:p>
            <a:pPr marL="334010" lvl="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  <a:defRPr/>
            </a:pPr>
            <a:endParaRPr lang="es-MX" sz="3200" b="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360680" indent="-18034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u="sng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Recursos</a:t>
            </a:r>
            <a:endParaRPr lang="en-US" sz="3200" u="sng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Lea varias veces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Escriba la idea principal de cada párrafo, cada capítulo, y el libro de la Biblia</a:t>
            </a:r>
          </a:p>
          <a:p>
            <a:pPr marL="360680" marR="0" indent="-18034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u="sng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32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BF95A0-E49D-4DCA-AF34-5DDB917AD2EC}"/>
              </a:ext>
            </a:extLst>
          </p:cNvPr>
          <p:cNvSpPr/>
          <p:nvPr/>
        </p:nvSpPr>
        <p:spPr>
          <a:xfrm>
            <a:off x="88178" y="254833"/>
            <a:ext cx="90558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u="sng" dirty="0">
                <a:solidFill>
                  <a:schemeClr val="bg1"/>
                </a:solidFill>
              </a:rPr>
              <a:t>Características del Lenguaje</a:t>
            </a:r>
          </a:p>
          <a:p>
            <a:r>
              <a:rPr lang="es-ES" sz="3200" dirty="0">
                <a:solidFill>
                  <a:schemeClr val="bg1"/>
                </a:solidFill>
              </a:rPr>
              <a:t>Contexto</a:t>
            </a:r>
            <a:r>
              <a:rPr lang="es-ES" sz="3200" b="0" dirty="0">
                <a:solidFill>
                  <a:schemeClr val="bg1"/>
                </a:solidFill>
              </a:rPr>
              <a:t> (juntos surgimos un pensamiento central)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Contexto de un párrafo en la Biblia</a:t>
            </a:r>
            <a:br>
              <a:rPr lang="es-ES" sz="3200" b="0" dirty="0">
                <a:solidFill>
                  <a:schemeClr val="bg1"/>
                </a:solidFill>
              </a:rPr>
            </a:br>
            <a:r>
              <a:rPr lang="es-ES" sz="3200" b="0" dirty="0">
                <a:solidFill>
                  <a:schemeClr val="bg1"/>
                </a:solidFill>
              </a:rPr>
              <a:t>(Un párrafo es una o más frases que describen una sola idea o pensamiento)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Contexto de un párrafo en el libro de la Biblia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El contexto de una frase en un párrafo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El contexto de una palabra en una frase</a:t>
            </a:r>
          </a:p>
          <a:p>
            <a:pPr algn="ctr"/>
            <a:r>
              <a:rPr lang="en-US" sz="3200" u="sng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Recursos</a:t>
            </a:r>
            <a:endParaRPr lang="en-US" sz="3200" u="sng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Lea toda la Biblia periódicamente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¿Qué otros versículos hablan sobre el tema?</a:t>
            </a:r>
          </a:p>
        </p:txBody>
      </p:sp>
    </p:spTree>
    <p:extLst>
      <p:ext uri="{BB962C8B-B14F-4D97-AF65-F5344CB8AC3E}">
        <p14:creationId xmlns:p14="http://schemas.microsoft.com/office/powerpoint/2010/main" val="2672549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CA9E63-9D30-47D5-8A6E-AF17DA14C1AF}"/>
              </a:ext>
            </a:extLst>
          </p:cNvPr>
          <p:cNvSpPr/>
          <p:nvPr/>
        </p:nvSpPr>
        <p:spPr>
          <a:xfrm>
            <a:off x="441063" y="940914"/>
            <a:ext cx="87092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n-US" sz="3200" u="sng" dirty="0">
                <a:solidFill>
                  <a:schemeClr val="bg1"/>
                </a:solidFill>
              </a:rPr>
              <a:t>Características del Lenguaje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err="1">
                <a:solidFill>
                  <a:schemeClr val="bg1"/>
                </a:solidFill>
              </a:rPr>
              <a:t>Gramática</a:t>
            </a:r>
            <a:endParaRPr lang="en-US" sz="3200" b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u="sng" dirty="0">
              <a:solidFill>
                <a:schemeClr val="bg1"/>
              </a:solidFill>
            </a:endParaRPr>
          </a:p>
          <a:p>
            <a:pPr algn="ctr"/>
            <a:r>
              <a:rPr lang="en-US" sz="3200" u="sng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Recursos</a:t>
            </a:r>
            <a:endParaRPr lang="en-US" sz="3200" u="sng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Entender cómo se utilizan las palabras para entender el significado correcto y completo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Encontrar la idea principal en cada oración y diferenciarlo de las frases modificadoras y cláusulas.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92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CA9E63-9D30-47D5-8A6E-AF17DA14C1AF}"/>
              </a:ext>
            </a:extLst>
          </p:cNvPr>
          <p:cNvSpPr/>
          <p:nvPr/>
        </p:nvSpPr>
        <p:spPr>
          <a:xfrm>
            <a:off x="1484026" y="1525531"/>
            <a:ext cx="60410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n-US" sz="3200" u="sng" dirty="0">
                <a:solidFill>
                  <a:schemeClr val="bg1"/>
                </a:solidFill>
              </a:rPr>
              <a:t>Características del Lenguaje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err="1">
                <a:solidFill>
                  <a:schemeClr val="bg1"/>
                </a:solidFill>
              </a:rPr>
              <a:t>Definición</a:t>
            </a:r>
            <a:r>
              <a:rPr lang="en-US" sz="3200" b="0" dirty="0">
                <a:solidFill>
                  <a:schemeClr val="bg1"/>
                </a:solidFill>
              </a:rPr>
              <a:t> de la Palabra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>
              <a:solidFill>
                <a:schemeClr val="bg1"/>
              </a:solidFill>
            </a:endParaRPr>
          </a:p>
          <a:p>
            <a:pPr algn="ctr"/>
            <a:r>
              <a:rPr lang="en-US" sz="3200" u="sng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Recursos</a:t>
            </a:r>
            <a:endParaRPr lang="en-US" sz="3200" u="sng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err="1">
                <a:solidFill>
                  <a:schemeClr val="bg1"/>
                </a:solidFill>
              </a:rPr>
              <a:t>Diccionario</a:t>
            </a:r>
            <a:r>
              <a:rPr lang="en-US" sz="3200" b="0" dirty="0">
                <a:solidFill>
                  <a:schemeClr val="bg1"/>
                </a:solidFill>
              </a:rPr>
              <a:t> </a:t>
            </a:r>
            <a:r>
              <a:rPr lang="en-US" sz="3200" b="0" dirty="0" err="1">
                <a:solidFill>
                  <a:schemeClr val="bg1"/>
                </a:solidFill>
              </a:rPr>
              <a:t>Estándar</a:t>
            </a:r>
            <a:endParaRPr lang="en-US" sz="3200" b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67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7233"/>
            <a:ext cx="9144000" cy="838200"/>
          </a:xfrm>
        </p:spPr>
        <p:txBody>
          <a:bodyPr/>
          <a:lstStyle/>
          <a:p>
            <a:r>
              <a:rPr lang="es-ES" dirty="0"/>
              <a:t>Ejemplos de Contexto Incorrectos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8" y="1633928"/>
            <a:ext cx="8904642" cy="468259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"No tomes en tus manos, no pruebes, no toques" Colosenses 2:21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Este versículo se ha usado para prácticas religiosas legalistas externas. 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En contexto significa justo lo contrario de cómo se usa en ocasiones.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40494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646" y="1054243"/>
            <a:ext cx="8604354" cy="5369859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“Que el Señor nos vigile cuando ya estemos lejos el uno del otro." </a:t>
            </a:r>
            <a:r>
              <a:rPr lang="es-ES" sz="2800" kern="1200" dirty="0">
                <a:latin typeface="Arial" charset="0"/>
                <a:cs typeface="Arial" charset="0"/>
              </a:rPr>
              <a:t>Génesis 31:49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Esto ha sido utilizado por grupos de jóvenes como una bendición.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En contexto, significa que el Señor debe mantener Jacob y Labán aparte o de lo contrario se matarían el uno al otro.    </a:t>
            </a:r>
            <a:r>
              <a:rPr lang="es-ES" sz="2800" kern="1200" dirty="0">
                <a:latin typeface="Arial" charset="0"/>
                <a:cs typeface="Arial" charset="0"/>
              </a:rPr>
              <a:t>Génesis 31:52</a:t>
            </a:r>
            <a:endParaRPr lang="es-ES" kern="12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s-ES" kern="12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6118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0650"/>
            <a:ext cx="9144000" cy="990600"/>
          </a:xfrm>
        </p:spPr>
        <p:txBody>
          <a:bodyPr/>
          <a:lstStyle/>
          <a:p>
            <a:r>
              <a:rPr lang="en-US" altLang="en-US" sz="2800" dirty="0"/>
              <a:t> </a:t>
            </a:r>
            <a:r>
              <a:rPr lang="en-US" altLang="en-US" dirty="0"/>
              <a:t>La Gran </a:t>
            </a:r>
            <a:r>
              <a:rPr lang="en-US" altLang="en-US" dirty="0" err="1"/>
              <a:t>Comisión</a:t>
            </a:r>
            <a:br>
              <a:rPr lang="en-US" altLang="en-US" dirty="0"/>
            </a:br>
            <a:r>
              <a:rPr lang="en-US" altLang="en-US" sz="3200" dirty="0"/>
              <a:t> </a:t>
            </a:r>
            <a:r>
              <a:rPr lang="en-US" altLang="en-US" sz="3200" b="0" dirty="0"/>
              <a:t>Mateo 28:19-20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489" y="1244075"/>
            <a:ext cx="7924799" cy="1847103"/>
          </a:xfrm>
        </p:spPr>
        <p:txBody>
          <a:bodyPr/>
          <a:lstStyle/>
          <a:p>
            <a:pPr>
              <a:defRPr/>
            </a:pPr>
            <a:r>
              <a:rPr lang="es-US" dirty="0"/>
              <a:t>Id </a:t>
            </a:r>
            <a:r>
              <a:rPr lang="es-US" u="sng" dirty="0"/>
              <a:t>haced discípulos </a:t>
            </a:r>
            <a:r>
              <a:rPr lang="es-US" dirty="0"/>
              <a:t>a todas las naciones</a:t>
            </a:r>
          </a:p>
          <a:p>
            <a:pPr>
              <a:defRPr/>
            </a:pPr>
            <a:r>
              <a:rPr lang="es-US" dirty="0"/>
              <a:t>Bautizándolos y enseñándoles</a:t>
            </a:r>
          </a:p>
          <a:p>
            <a:pPr>
              <a:defRPr/>
            </a:pPr>
            <a:r>
              <a:rPr lang="es-US" dirty="0"/>
              <a:t>Yo estoy con vosotros todos los días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734F6161-E543-4CE5-80CC-0CBEF7476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51" y="3224751"/>
            <a:ext cx="6171747" cy="3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9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EC1456-F1DB-4027-A5A1-CC2B513F76D2}"/>
              </a:ext>
            </a:extLst>
          </p:cNvPr>
          <p:cNvSpPr/>
          <p:nvPr/>
        </p:nvSpPr>
        <p:spPr>
          <a:xfrm>
            <a:off x="719528" y="1438817"/>
            <a:ext cx="828206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sus grupos hablen sobre: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¿Por qué es importante el estudio de la Biblia?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¿Por qué es importante interpretar la Biblia correctamente?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¿Por qué son importantes tanto las Leyes del Espíritu como las Leyes del lenguaje?</a:t>
            </a:r>
            <a:endParaRPr lang="en-US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97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01849"/>
          </a:xfrm>
        </p:spPr>
        <p:txBody>
          <a:bodyPr/>
          <a:lstStyle/>
          <a:p>
            <a:r>
              <a:rPr lang="es-ES" dirty="0"/>
              <a:t>Cómo Estudiar un Libro de la Biblia</a:t>
            </a:r>
            <a:br>
              <a:rPr lang="es-ES" dirty="0"/>
            </a:br>
            <a:r>
              <a:rPr lang="es-ES" sz="3200" b="0" dirty="0"/>
              <a:t>Lección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13810"/>
            <a:ext cx="8915400" cy="473939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Resumen de un libro de la Biblia 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(Gran Cuadro)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• Entender el flujo y la lógica del autor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• Interpretar correctamente los versículos individuales en el contexto  del libro de la Biblia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38831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548" y="1172584"/>
            <a:ext cx="8454452" cy="5048334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• Leer el libro de la Biblia varias veces </a:t>
            </a:r>
          </a:p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• Responder a las siguientes preguntas</a:t>
            </a:r>
          </a:p>
          <a:p>
            <a:pPr marL="914400" indent="-1588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1. ¿Escrito por?</a:t>
            </a:r>
          </a:p>
          <a:p>
            <a:pPr marL="91440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2. ¿Escrito a quién?</a:t>
            </a:r>
          </a:p>
          <a:p>
            <a:pPr marL="91440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3. ¿Por qué se escribió?</a:t>
            </a:r>
          </a:p>
          <a:p>
            <a:pPr marL="91440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4. ¿De dónde se escribió?</a:t>
            </a:r>
          </a:p>
          <a:p>
            <a:pPr marL="91440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5. ¿De dónde se le escribió?</a:t>
            </a:r>
          </a:p>
          <a:p>
            <a:pPr marL="91440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6. ¿El origen histórico y geográfico?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03219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44" y="1172584"/>
            <a:ext cx="8754256" cy="5380616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kern="1200" dirty="0">
                <a:latin typeface="Arial" charset="0"/>
                <a:cs typeface="Arial" charset="0"/>
              </a:rPr>
              <a:t>¿Cuál es la idea principal de cada capítulo? </a:t>
            </a:r>
          </a:p>
          <a:p>
            <a:pPr marL="514350" indent="-51435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s-ES" kern="1200" dirty="0">
                <a:latin typeface="Arial" charset="0"/>
                <a:cs typeface="Arial" charset="0"/>
              </a:rPr>
              <a:t>¿Cuál es la idea principal del libro? (Título)</a:t>
            </a:r>
          </a:p>
          <a:p>
            <a:pPr marL="514350" indent="-51435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s-ES" kern="1200" dirty="0">
                <a:latin typeface="Arial" charset="0"/>
                <a:cs typeface="Arial" charset="0"/>
              </a:rPr>
              <a:t>¿Cuál es el tema principal en el libro?</a:t>
            </a:r>
          </a:p>
          <a:p>
            <a:pPr marL="514350" indent="-51435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s-ES" kern="1200" dirty="0">
                <a:latin typeface="Arial" charset="0"/>
                <a:cs typeface="Arial" charset="0"/>
              </a:rPr>
              <a:t>¿Otros temas en el libro?</a:t>
            </a:r>
          </a:p>
          <a:p>
            <a:pPr marL="514350" indent="-51435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s-ES" kern="1200" dirty="0">
                <a:latin typeface="Arial" charset="0"/>
                <a:cs typeface="Arial" charset="0"/>
              </a:rPr>
              <a:t>¿Alguna </a:t>
            </a:r>
            <a:r>
              <a:rPr lang="es-ES" b="1" u="sng" kern="1200" dirty="0">
                <a:latin typeface="Arial" charset="0"/>
                <a:cs typeface="Arial" charset="0"/>
              </a:rPr>
              <a:t>aplicación</a:t>
            </a:r>
            <a:r>
              <a:rPr lang="es-ES" kern="1200" dirty="0">
                <a:latin typeface="Arial" charset="0"/>
                <a:cs typeface="Arial" charset="0"/>
              </a:rPr>
              <a:t> de este libro?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03394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930"/>
            <a:ext cx="9144000" cy="1181726"/>
          </a:xfrm>
        </p:spPr>
        <p:txBody>
          <a:bodyPr/>
          <a:lstStyle/>
          <a:p>
            <a:r>
              <a:rPr lang="es-ES" sz="3200" dirty="0"/>
              <a:t>El análisis de cada capítulo del libro </a:t>
            </a:r>
            <a:br>
              <a:rPr lang="es-ES" sz="3200" dirty="0"/>
            </a:br>
            <a:r>
              <a:rPr lang="es-ES" sz="3200" dirty="0"/>
              <a:t>(Detalles)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320" y="2008682"/>
            <a:ext cx="8109679" cy="3867462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Lea el capítulo varias veces 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Hacer una meditación verso por verso</a:t>
            </a:r>
          </a:p>
          <a:p>
            <a:pPr lvl="1"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observaciones</a:t>
            </a:r>
          </a:p>
          <a:p>
            <a:pPr lvl="1"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interpretaciones </a:t>
            </a:r>
          </a:p>
          <a:p>
            <a:pPr lvl="1"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aplicaciones potenciales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09916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242" y="1541916"/>
            <a:ext cx="7989757" cy="4418747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cs typeface="Arial" charset="0"/>
              </a:rPr>
              <a:t>Observación </a:t>
            </a:r>
            <a:r>
              <a:rPr lang="es-ES" kern="1200" dirty="0">
                <a:cs typeface="Arial" charset="0"/>
              </a:rPr>
              <a:t>(¿Qué dice?)</a:t>
            </a:r>
          </a:p>
          <a:p>
            <a:pPr marL="914400" lvl="0" indent="-446088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s-MX" dirty="0"/>
              <a:t>La idea principal del capítulo </a:t>
            </a:r>
          </a:p>
          <a:p>
            <a:pPr marL="914400" lvl="0" indent="-446088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s-MX" dirty="0"/>
              <a:t>La idea principal de cada párrafo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94340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6318"/>
            <a:ext cx="8915400" cy="5380616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eriod" startAt="3"/>
            </a:pPr>
            <a:r>
              <a:rPr lang="es-MX" dirty="0">
                <a:ea typeface="Franklin Gothic Book" panose="020B0503020102020204" pitchFamily="34" charset="0"/>
                <a:cs typeface="Arial" panose="020B0604020202020204" pitchFamily="34" charset="0"/>
              </a:rPr>
              <a:t>Meditación versículo por versículo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dirty="0">
                <a:ea typeface="Franklin Gothic Book" panose="020B0503020102020204" pitchFamily="34" charset="0"/>
                <a:cs typeface="Arial" panose="020B0604020202020204" pitchFamily="34" charset="0"/>
              </a:rPr>
              <a:t>	(¿Qué es lo que ves?)</a:t>
            </a:r>
            <a:endParaRPr lang="en-US" dirty="0"/>
          </a:p>
          <a:p>
            <a:pPr marL="568325" lvl="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" dirty="0">
                <a:ea typeface="Franklin Gothic Book" panose="020B0503020102020204" pitchFamily="34" charset="0"/>
                <a:cs typeface="Arial" panose="020B0604020202020204" pitchFamily="34" charset="0"/>
              </a:rPr>
              <a:t>Cláusulas y frases que añaden información a la idea principal del verso</a:t>
            </a:r>
          </a:p>
          <a:p>
            <a:pPr marL="568325" lvl="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MX" dirty="0">
                <a:ea typeface="Franklin Gothic Book" panose="020B0503020102020204" pitchFamily="34" charset="0"/>
                <a:cs typeface="Arial" panose="020B0604020202020204" pitchFamily="34" charset="0"/>
              </a:rPr>
              <a:t>Respuestas a las preguntas </a:t>
            </a:r>
          </a:p>
          <a:p>
            <a:pPr marL="803275" indent="-290513">
              <a:spcBef>
                <a:spcPts val="0"/>
              </a:spcBef>
              <a:spcAft>
                <a:spcPts val="600"/>
              </a:spcAft>
            </a:pPr>
            <a:r>
              <a:rPr lang="es-MX" dirty="0">
                <a:ea typeface="Franklin Gothic Book" panose="020B0503020102020204" pitchFamily="34" charset="0"/>
                <a:cs typeface="Arial" panose="020B0604020202020204" pitchFamily="34" charset="0"/>
              </a:rPr>
              <a:t>quién, qué, cuándo, dónde, por qué y cómo</a:t>
            </a:r>
            <a:endParaRPr lang="en-US" dirty="0"/>
          </a:p>
          <a:p>
            <a:pPr marL="739775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s-ES" dirty="0">
                <a:ea typeface="Franklin Gothic Book" panose="020B0503020102020204" pitchFamily="34" charset="0"/>
                <a:cs typeface="Arial" panose="020B0604020202020204" pitchFamily="34" charset="0"/>
              </a:rPr>
              <a:t>Palabras clave y las ideas enfatizado por el autor</a:t>
            </a:r>
          </a:p>
          <a:p>
            <a:pPr marL="568325" lvl="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s-MX" dirty="0">
                <a:ea typeface="Franklin Gothic Book" panose="020B0503020102020204" pitchFamily="34" charset="0"/>
                <a:cs typeface="Arial" panose="020B0604020202020204" pitchFamily="34" charset="0"/>
              </a:rPr>
              <a:t>La forma en que se describen las cosas </a:t>
            </a:r>
          </a:p>
          <a:p>
            <a:pPr marL="569913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dirty="0">
                <a:ea typeface="Franklin Gothic Book" panose="020B0503020102020204" pitchFamily="34" charset="0"/>
                <a:cs typeface="Arial" panose="020B0604020202020204" pitchFamily="34" charset="0"/>
              </a:rPr>
              <a:t>(adjetivos, adverbios y frases modificadoras)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03937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9646"/>
            <a:ext cx="8915400" cy="5884456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arenR" startAt="5"/>
            </a:pPr>
            <a:r>
              <a:rPr lang="es-ES" kern="1200" dirty="0">
                <a:latin typeface="Arial" charset="0"/>
                <a:cs typeface="Arial" charset="0"/>
              </a:rPr>
              <a:t>La lógica y la organización del texto</a:t>
            </a:r>
          </a:p>
          <a:p>
            <a:pPr marL="514350" indent="-514350" eaLnBrk="1" hangingPunct="1">
              <a:spcBef>
                <a:spcPct val="0"/>
              </a:spcBef>
              <a:spcAft>
                <a:spcPts val="0"/>
              </a:spcAft>
              <a:buFont typeface="+mj-lt"/>
              <a:buAutoNum type="arabicParenR" startAt="5"/>
            </a:pPr>
            <a:r>
              <a:rPr lang="es-ES" kern="1200" dirty="0">
                <a:latin typeface="Arial" charset="0"/>
                <a:cs typeface="Arial" charset="0"/>
              </a:rPr>
              <a:t>Los verbos y sus tiempos verbales 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	(pasado, presente, futuro)</a:t>
            </a:r>
          </a:p>
          <a:p>
            <a:pPr marL="514350" indent="-51435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arenR" startAt="7"/>
            </a:pPr>
            <a:r>
              <a:rPr lang="es-ES" kern="1200" dirty="0">
                <a:latin typeface="Arial" charset="0"/>
                <a:cs typeface="Arial" charset="0"/>
              </a:rPr>
              <a:t>Los sujetos y objetos en las oraciones.</a:t>
            </a:r>
          </a:p>
          <a:p>
            <a:pPr marL="514350" indent="-51435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arenR" startAt="7"/>
            </a:pPr>
            <a:r>
              <a:rPr lang="es-ES" kern="1200" dirty="0">
                <a:latin typeface="Arial" charset="0"/>
                <a:cs typeface="Arial" charset="0"/>
              </a:rPr>
              <a:t>Contrastes, comparaciones e ilustraciones.</a:t>
            </a:r>
          </a:p>
          <a:p>
            <a:pPr marL="514350" indent="-514350" eaLnBrk="1" hangingPunct="1">
              <a:spcBef>
                <a:spcPct val="0"/>
              </a:spcBef>
              <a:spcAft>
                <a:spcPts val="0"/>
              </a:spcAft>
              <a:buFont typeface="+mj-lt"/>
              <a:buAutoNum type="arabicParenR" startAt="7"/>
            </a:pPr>
            <a:r>
              <a:rPr lang="es-ES" kern="1200" dirty="0">
                <a:latin typeface="Arial" charset="0"/>
                <a:cs typeface="Arial" charset="0"/>
              </a:rPr>
              <a:t>Conexiones importantes que ponen en evidencia los contrastes, comparaciones, y la lógica </a:t>
            </a:r>
          </a:p>
          <a:p>
            <a:pPr marL="509588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(para, pero, por lo tanto, con todo, ya que, sin embargo, del mismo modo, etc.)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kern="12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17747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1134"/>
            <a:ext cx="8915400" cy="5380616"/>
          </a:xfrm>
        </p:spPr>
        <p:txBody>
          <a:bodyPr/>
          <a:lstStyle/>
          <a:p>
            <a:pPr marL="692150" indent="-692150" eaLnBrk="1" hangingPunct="1">
              <a:spcBef>
                <a:spcPct val="0"/>
              </a:spcBef>
              <a:spcAft>
                <a:spcPts val="0"/>
              </a:spcAft>
              <a:buFont typeface="+mj-lt"/>
              <a:buAutoNum type="arabicParenR" startAt="10"/>
            </a:pPr>
            <a:r>
              <a:rPr lang="es-ES" kern="1200" dirty="0">
                <a:latin typeface="Arial" charset="0"/>
                <a:cs typeface="Arial" charset="0"/>
              </a:rPr>
              <a:t>Conectores enfáticos </a:t>
            </a:r>
          </a:p>
          <a:p>
            <a:pPr marL="69215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(En verdad, ciertamente, realmente, finalmente, en fin, especialmente, etc.)</a:t>
            </a:r>
          </a:p>
          <a:p>
            <a:pPr marL="692150" indent="-692150" eaLnBrk="1" hangingPunct="1">
              <a:spcBef>
                <a:spcPct val="0"/>
              </a:spcBef>
              <a:spcAft>
                <a:spcPts val="0"/>
              </a:spcAft>
              <a:buFont typeface="+mj-lt"/>
              <a:buAutoNum type="arabicParenR" startAt="11"/>
            </a:pPr>
            <a:r>
              <a:rPr lang="es-ES" kern="1200" dirty="0">
                <a:latin typeface="Arial" charset="0"/>
                <a:cs typeface="Arial" charset="0"/>
              </a:rPr>
              <a:t>La actitud general de un pasaje </a:t>
            </a:r>
          </a:p>
          <a:p>
            <a:pPr marL="69215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(alegría, acción de gracias, la preocupación, la humildad, el celo, la desesperación, etc.)</a:t>
            </a:r>
          </a:p>
          <a:p>
            <a:pPr marL="692150" indent="-69215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arenR" startAt="12"/>
            </a:pPr>
            <a:r>
              <a:rPr lang="es-ES" kern="1200" dirty="0">
                <a:latin typeface="Arial" charset="0"/>
                <a:cs typeface="Arial" charset="0"/>
              </a:rPr>
              <a:t>Las órdenes y las promesas</a:t>
            </a:r>
          </a:p>
          <a:p>
            <a:pPr marL="692150" indent="-69215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arenR" startAt="12"/>
            </a:pPr>
            <a:r>
              <a:rPr lang="es-ES" kern="1200" dirty="0">
                <a:latin typeface="Arial" charset="0"/>
                <a:cs typeface="Arial" charset="0"/>
              </a:rPr>
              <a:t>Repetición</a:t>
            </a:r>
          </a:p>
          <a:p>
            <a:pPr marL="692150" indent="-69215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arenR" startAt="12"/>
            </a:pPr>
            <a:r>
              <a:rPr lang="es-ES" kern="1200" dirty="0">
                <a:latin typeface="Arial" charset="0"/>
                <a:cs typeface="Arial" charset="0"/>
              </a:rPr>
              <a:t>Preguntas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33841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76" y="1172584"/>
            <a:ext cx="8499423" cy="4643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Observación: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Le da una mayor riqueza y profundidad a la comprensión de la Palabra de Dios.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La forma en que cavamos para encontrar el tesoro en la Palabra de Dios</a:t>
            </a:r>
            <a:endParaRPr lang="en-US" kern="12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2723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s-ES" altLang="en-US" sz="3200"/>
              <a:t>Línea de Tiempo de la Gran Comisión</a:t>
            </a:r>
            <a:endParaRPr lang="en-US" altLang="en-US" sz="280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1037729"/>
            <a:ext cx="9144000" cy="5207000"/>
            <a:chOff x="92077" y="864326"/>
            <a:chExt cx="9144001" cy="5207000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7686675" y="864326"/>
              <a:ext cx="149066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err="1"/>
                <a:t>Hechos</a:t>
              </a:r>
              <a:r>
                <a:rPr lang="en-US" altLang="en-US" sz="2400" b="0"/>
                <a:t> 1</a:t>
              </a:r>
            </a:p>
          </p:txBody>
        </p:sp>
        <p:sp>
          <p:nvSpPr>
            <p:cNvPr id="23559" name="AutoShape 7"/>
            <p:cNvSpPr>
              <a:spLocks/>
            </p:cNvSpPr>
            <p:nvPr/>
          </p:nvSpPr>
          <p:spPr bwMode="auto">
            <a:xfrm rot="16200000">
              <a:off x="1197343" y="3002511"/>
              <a:ext cx="447814" cy="1023221"/>
            </a:xfrm>
            <a:prstGeom prst="leftBracket">
              <a:avLst>
                <a:gd name="adj" fmla="val 138438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 flipV="1">
              <a:off x="1915400" y="3302711"/>
              <a:ext cx="6558652" cy="636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747713" y="1747771"/>
              <a:ext cx="323850" cy="1474787"/>
            </a:xfrm>
            <a:prstGeom prst="rect">
              <a:avLst/>
            </a:prstGeom>
            <a:solidFill>
              <a:srgbClr val="99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+mn-cs"/>
              </a:endParaRPr>
            </a:p>
          </p:txBody>
        </p:sp>
        <p:sp>
          <p:nvSpPr>
            <p:cNvPr id="23562" name="Rectangle 11"/>
            <p:cNvSpPr>
              <a:spLocks noChangeArrowheads="1"/>
            </p:cNvSpPr>
            <p:nvPr/>
          </p:nvSpPr>
          <p:spPr bwMode="auto">
            <a:xfrm>
              <a:off x="277814" y="2111028"/>
              <a:ext cx="1273175" cy="294623"/>
            </a:xfrm>
            <a:prstGeom prst="rect">
              <a:avLst/>
            </a:prstGeom>
            <a:solidFill>
              <a:srgbClr val="99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63" name="Line 12"/>
            <p:cNvSpPr>
              <a:spLocks noChangeShapeType="1"/>
            </p:cNvSpPr>
            <p:nvPr/>
          </p:nvSpPr>
          <p:spPr bwMode="auto">
            <a:xfrm>
              <a:off x="889920" y="3459888"/>
              <a:ext cx="13876" cy="207962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64" name="Line 13"/>
            <p:cNvSpPr>
              <a:spLocks noChangeShapeType="1"/>
            </p:cNvSpPr>
            <p:nvPr/>
          </p:nvSpPr>
          <p:spPr bwMode="auto">
            <a:xfrm flipH="1">
              <a:off x="1911811" y="3523511"/>
              <a:ext cx="15207" cy="136850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65" name="Line 14"/>
            <p:cNvSpPr>
              <a:spLocks noChangeShapeType="1"/>
            </p:cNvSpPr>
            <p:nvPr/>
          </p:nvSpPr>
          <p:spPr bwMode="auto">
            <a:xfrm>
              <a:off x="8458200" y="3378926"/>
              <a:ext cx="0" cy="9620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66" name="Line 15"/>
            <p:cNvSpPr>
              <a:spLocks noChangeShapeType="1"/>
            </p:cNvSpPr>
            <p:nvPr/>
          </p:nvSpPr>
          <p:spPr bwMode="auto">
            <a:xfrm flipH="1" flipV="1">
              <a:off x="1927018" y="4080601"/>
              <a:ext cx="2339983" cy="63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67" name="Text Box 16"/>
            <p:cNvSpPr txBox="1">
              <a:spLocks noChangeArrowheads="1"/>
            </p:cNvSpPr>
            <p:nvPr/>
          </p:nvSpPr>
          <p:spPr bwMode="auto">
            <a:xfrm>
              <a:off x="4340042" y="3832949"/>
              <a:ext cx="1506537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0" dirty="0"/>
                <a:t>40 Dias</a:t>
              </a:r>
            </a:p>
          </p:txBody>
        </p:sp>
        <p:sp>
          <p:nvSpPr>
            <p:cNvPr id="23568" name="Text Box 17"/>
            <p:cNvSpPr txBox="1">
              <a:spLocks noChangeArrowheads="1"/>
            </p:cNvSpPr>
            <p:nvPr/>
          </p:nvSpPr>
          <p:spPr bwMode="auto">
            <a:xfrm>
              <a:off x="971096" y="3757500"/>
              <a:ext cx="924841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0" dirty="0"/>
                <a:t>3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0" dirty="0"/>
                <a:t>Dias</a:t>
              </a:r>
            </a:p>
          </p:txBody>
        </p:sp>
        <p:sp>
          <p:nvSpPr>
            <p:cNvPr id="23569" name="Line 18"/>
            <p:cNvSpPr>
              <a:spLocks noChangeShapeType="1"/>
            </p:cNvSpPr>
            <p:nvPr/>
          </p:nvSpPr>
          <p:spPr bwMode="auto">
            <a:xfrm flipV="1">
              <a:off x="5846580" y="4080599"/>
              <a:ext cx="2627496" cy="636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0" name="Line 19"/>
            <p:cNvSpPr>
              <a:spLocks noChangeShapeType="1"/>
            </p:cNvSpPr>
            <p:nvPr/>
          </p:nvSpPr>
          <p:spPr bwMode="auto">
            <a:xfrm flipH="1" flipV="1">
              <a:off x="8451845" y="1294598"/>
              <a:ext cx="3" cy="20081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1" name="Line 20"/>
            <p:cNvSpPr>
              <a:spLocks noChangeShapeType="1"/>
            </p:cNvSpPr>
            <p:nvPr/>
          </p:nvSpPr>
          <p:spPr bwMode="auto">
            <a:xfrm flipH="1" flipV="1">
              <a:off x="2686045" y="2289023"/>
              <a:ext cx="6" cy="98751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2" name="Line 21"/>
            <p:cNvSpPr>
              <a:spLocks noChangeShapeType="1"/>
            </p:cNvSpPr>
            <p:nvPr/>
          </p:nvSpPr>
          <p:spPr bwMode="auto">
            <a:xfrm flipH="1" flipV="1">
              <a:off x="5436931" y="2251009"/>
              <a:ext cx="6" cy="10215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3" name="Line 22"/>
            <p:cNvSpPr>
              <a:spLocks noChangeShapeType="1"/>
            </p:cNvSpPr>
            <p:nvPr/>
          </p:nvSpPr>
          <p:spPr bwMode="auto">
            <a:xfrm flipV="1">
              <a:off x="7202423" y="2627242"/>
              <a:ext cx="0" cy="66595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4" name="Text Box 23"/>
            <p:cNvSpPr txBox="1">
              <a:spLocks noChangeArrowheads="1"/>
            </p:cNvSpPr>
            <p:nvPr/>
          </p:nvSpPr>
          <p:spPr bwMode="auto">
            <a:xfrm>
              <a:off x="1980408" y="1679509"/>
              <a:ext cx="1433510" cy="53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/>
                <a:t>Juan 20</a:t>
              </a:r>
            </a:p>
          </p:txBody>
        </p:sp>
        <p:sp>
          <p:nvSpPr>
            <p:cNvPr id="23575" name="Text Box 25"/>
            <p:cNvSpPr txBox="1">
              <a:spLocks noChangeArrowheads="1"/>
            </p:cNvSpPr>
            <p:nvPr/>
          </p:nvSpPr>
          <p:spPr bwMode="auto">
            <a:xfrm>
              <a:off x="3209925" y="2002548"/>
              <a:ext cx="1624011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/>
                <a:t>Marcos 16</a:t>
              </a:r>
            </a:p>
          </p:txBody>
        </p:sp>
        <p:sp>
          <p:nvSpPr>
            <p:cNvPr id="23576" name="Rectangle 26"/>
            <p:cNvSpPr>
              <a:spLocks noChangeArrowheads="1"/>
            </p:cNvSpPr>
            <p:nvPr/>
          </p:nvSpPr>
          <p:spPr bwMode="auto">
            <a:xfrm>
              <a:off x="6441113" y="2078763"/>
              <a:ext cx="149066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/>
                <a:t>Lucas 24</a:t>
              </a:r>
            </a:p>
          </p:txBody>
        </p:sp>
        <p:sp>
          <p:nvSpPr>
            <p:cNvPr id="23577" name="Rectangle 27"/>
            <p:cNvSpPr>
              <a:spLocks noChangeArrowheads="1"/>
            </p:cNvSpPr>
            <p:nvPr/>
          </p:nvSpPr>
          <p:spPr bwMode="auto">
            <a:xfrm>
              <a:off x="4683125" y="1600928"/>
              <a:ext cx="1581149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/>
                <a:t>Mateo 28</a:t>
              </a:r>
            </a:p>
          </p:txBody>
        </p:sp>
        <p:sp>
          <p:nvSpPr>
            <p:cNvPr id="23578" name="Text Box 28"/>
            <p:cNvSpPr txBox="1">
              <a:spLocks noChangeArrowheads="1"/>
            </p:cNvSpPr>
            <p:nvPr/>
          </p:nvSpPr>
          <p:spPr bwMode="auto">
            <a:xfrm>
              <a:off x="92077" y="5539514"/>
              <a:ext cx="2371724" cy="53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/>
                <a:t>Crucifixión</a:t>
              </a:r>
              <a:endParaRPr lang="en-US" altLang="en-US" b="0" dirty="0"/>
            </a:p>
          </p:txBody>
        </p:sp>
        <p:sp>
          <p:nvSpPr>
            <p:cNvPr id="23579" name="Text Box 29"/>
            <p:cNvSpPr txBox="1">
              <a:spLocks noChangeArrowheads="1"/>
            </p:cNvSpPr>
            <p:nvPr/>
          </p:nvSpPr>
          <p:spPr bwMode="auto">
            <a:xfrm>
              <a:off x="6915154" y="4350476"/>
              <a:ext cx="2320924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/>
                <a:t>Ascensión</a:t>
              </a:r>
              <a:endParaRPr lang="en-US" altLang="en-US" b="0" dirty="0"/>
            </a:p>
          </p:txBody>
        </p:sp>
        <p:sp>
          <p:nvSpPr>
            <p:cNvPr id="23580" name="Rectangle 30"/>
            <p:cNvSpPr>
              <a:spLocks noChangeArrowheads="1"/>
            </p:cNvSpPr>
            <p:nvPr/>
          </p:nvSpPr>
          <p:spPr bwMode="auto">
            <a:xfrm>
              <a:off x="1100140" y="4791882"/>
              <a:ext cx="2727321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/>
                <a:t>Resurección</a:t>
              </a:r>
              <a:endParaRPr lang="en-US" altLang="en-US" b="0" dirty="0"/>
            </a:p>
          </p:txBody>
        </p:sp>
        <p:sp>
          <p:nvSpPr>
            <p:cNvPr id="23581" name="Line 31"/>
            <p:cNvSpPr>
              <a:spLocks noChangeShapeType="1"/>
            </p:cNvSpPr>
            <p:nvPr/>
          </p:nvSpPr>
          <p:spPr bwMode="auto">
            <a:xfrm flipH="1" flipV="1">
              <a:off x="4010819" y="2618526"/>
              <a:ext cx="11112" cy="66595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3584" name="Cloud Callout 32"/>
            <p:cNvSpPr>
              <a:spLocks noChangeArrowheads="1"/>
            </p:cNvSpPr>
            <p:nvPr/>
          </p:nvSpPr>
          <p:spPr bwMode="auto">
            <a:xfrm>
              <a:off x="7902575" y="2050189"/>
              <a:ext cx="1019175" cy="771525"/>
            </a:xfrm>
            <a:prstGeom prst="cloudCallout">
              <a:avLst>
                <a:gd name="adj1" fmla="val -15704"/>
                <a:gd name="adj2" fmla="val 43856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2584"/>
            <a:ext cx="8915400" cy="4943403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Interpretación </a:t>
            </a:r>
            <a:r>
              <a:rPr lang="es-ES" kern="1200" dirty="0">
                <a:latin typeface="Arial" charset="0"/>
                <a:cs typeface="Arial" charset="0"/>
              </a:rPr>
              <a:t>(¿Qué significa?) </a:t>
            </a:r>
          </a:p>
          <a:p>
            <a:pPr marL="912813" indent="-514350" eaLnBrk="1" hangingPunct="1">
              <a:lnSpc>
                <a:spcPct val="114000"/>
              </a:lnSpc>
              <a:spcBef>
                <a:spcPct val="0"/>
              </a:spcBef>
              <a:buAutoNum type="alphaLcPeriod"/>
            </a:pPr>
            <a:r>
              <a:rPr lang="es-ES" kern="1200" dirty="0">
                <a:latin typeface="Arial" charset="0"/>
                <a:cs typeface="Arial" charset="0"/>
              </a:rPr>
              <a:t>Las preguntas acerca del significado de </a:t>
            </a:r>
          </a:p>
          <a:p>
            <a:pPr marL="1258888" indent="-344488"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las palabras, las ideas, la lógica</a:t>
            </a:r>
          </a:p>
          <a:p>
            <a:pPr marL="1258888" indent="-344488"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cualquier cosa que no entienda </a:t>
            </a:r>
          </a:p>
          <a:p>
            <a:pPr marL="1258888" indent="-344488"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cualquier cosa que le gustaría explorar más a fondo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22915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26" y="1172584"/>
            <a:ext cx="8574374" cy="5018354"/>
          </a:xfrm>
        </p:spPr>
        <p:txBody>
          <a:bodyPr/>
          <a:lstStyle/>
          <a:p>
            <a:pPr marL="404813" indent="-404813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b. Las referencias cruzadas dan el contexto adecuado</a:t>
            </a:r>
          </a:p>
          <a:p>
            <a:pPr marL="465138" indent="-238125"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Referencias cruzadas a las palabras, a los versículos, pensamientos, lógica, etc.</a:t>
            </a:r>
          </a:p>
          <a:p>
            <a:pPr marL="465138" indent="-238125"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Utilice referencias cruzadas de versículos que usted ya conoce de memoria de las Escrituras o conocimientos generales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47359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36" y="1538868"/>
            <a:ext cx="8589364" cy="42623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Aplicación </a:t>
            </a:r>
            <a:r>
              <a:rPr lang="es-ES" kern="1200" dirty="0">
                <a:latin typeface="Arial" charset="0"/>
                <a:cs typeface="Arial" charset="0"/>
              </a:rPr>
              <a:t>(¿Qué significa para mí?)</a:t>
            </a:r>
          </a:p>
          <a:p>
            <a:pPr marL="912813" indent="-514350" eaLnBrk="1" hangingPunct="1">
              <a:spcBef>
                <a:spcPct val="0"/>
              </a:spcBef>
              <a:spcAft>
                <a:spcPts val="1200"/>
              </a:spcAft>
              <a:buAutoNum type="alphaLcPeriod"/>
            </a:pPr>
            <a:r>
              <a:rPr lang="es-ES" kern="1200" dirty="0">
                <a:latin typeface="Arial" charset="0"/>
                <a:cs typeface="Arial" charset="0"/>
              </a:rPr>
              <a:t>Aplicaciones potenciales a medida que preparas el estudio</a:t>
            </a:r>
          </a:p>
          <a:p>
            <a:pPr marL="1255713" lvl="1" indent="-457200"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Elegir una para ponerla en práctica</a:t>
            </a:r>
          </a:p>
          <a:p>
            <a:pPr marL="1381125" indent="-457200" eaLnBrk="1" hangingPunct="1">
              <a:spcBef>
                <a:spcPct val="0"/>
              </a:spcBef>
              <a:spcAft>
                <a:spcPts val="1200"/>
              </a:spcAft>
            </a:pPr>
            <a:endParaRPr lang="es-ES" kern="12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55165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4735"/>
            <a:ext cx="8915400" cy="6148466"/>
          </a:xfrm>
        </p:spPr>
        <p:txBody>
          <a:bodyPr/>
          <a:lstStyle/>
          <a:p>
            <a:pPr marL="398463" indent="-398463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b.	¿Cómo puedo poner la Palabra de Dios en práctica en el pensamiento, palabra y obra?</a:t>
            </a:r>
          </a:p>
          <a:p>
            <a:pPr marL="795338" indent="-398463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•	¿Cómo debería ser mi vida a partir de la Palabra de Dios? (Versículo de Aplicación)</a:t>
            </a:r>
          </a:p>
          <a:p>
            <a:pPr marL="795338" indent="-398463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•	¿Cómo es mi vida que es diferente de la Palabra de Dios?</a:t>
            </a:r>
          </a:p>
          <a:p>
            <a:pPr marL="795338" indent="-398463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•	¿Qué voy a hacer para poner la Palabra de Dios en práctica?</a:t>
            </a:r>
          </a:p>
          <a:p>
            <a:pPr marL="795338" indent="-398463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•	¿Cómo puedo comprobar para asegurarme de que he logrado lo que Dios quiere que haga?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0034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36231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2269"/>
            <a:ext cx="9144000" cy="901849"/>
          </a:xfrm>
        </p:spPr>
        <p:txBody>
          <a:bodyPr/>
          <a:lstStyle/>
          <a:p>
            <a:r>
              <a:rPr lang="es-ES" dirty="0"/>
              <a:t>Como Estudiar un Libro de la Biblia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96" y="1648918"/>
            <a:ext cx="8529403" cy="4904282"/>
          </a:xfrm>
        </p:spPr>
        <p:txBody>
          <a:bodyPr/>
          <a:lstStyle/>
          <a:p>
            <a:pPr marL="398463" indent="-398463" eaLnBrk="1" hangingPunct="1">
              <a:spcBef>
                <a:spcPct val="0"/>
              </a:spcBef>
              <a:spcAft>
                <a:spcPts val="0"/>
              </a:spcAft>
              <a:buAutoNum type="romanUcPeriod"/>
            </a:pPr>
            <a:r>
              <a:rPr lang="es-ES" kern="1200" dirty="0">
                <a:latin typeface="Arial" charset="0"/>
                <a:cs typeface="Arial" charset="0"/>
              </a:rPr>
              <a:t>Resumen de un libro de la Biblia </a:t>
            </a:r>
          </a:p>
          <a:p>
            <a:pPr marL="404813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(Gran Cuadro)</a:t>
            </a:r>
          </a:p>
          <a:p>
            <a:pPr marL="571500" indent="-571500" eaLnBrk="1" hangingPunct="1">
              <a:spcBef>
                <a:spcPct val="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es-ES" kern="1200" dirty="0">
                <a:latin typeface="Arial" charset="0"/>
                <a:cs typeface="Arial" charset="0"/>
              </a:rPr>
              <a:t>El análisis de cada capítulo del libro </a:t>
            </a:r>
          </a:p>
          <a:p>
            <a:pPr marL="404813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(Detalles)</a:t>
            </a:r>
          </a:p>
          <a:p>
            <a:pPr marL="398463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1. Observación (¿Qué dice?)</a:t>
            </a:r>
          </a:p>
          <a:p>
            <a:pPr marL="398463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2. Interpretación (¿Qué significa?)</a:t>
            </a:r>
          </a:p>
          <a:p>
            <a:pPr marL="398463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3. Aplicación (¿Qué significa para mí?)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93578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521F27-5FA9-4C44-ADFF-D44CDFDE4607}"/>
              </a:ext>
            </a:extLst>
          </p:cNvPr>
          <p:cNvSpPr/>
          <p:nvPr/>
        </p:nvSpPr>
        <p:spPr>
          <a:xfrm>
            <a:off x="579120" y="381447"/>
            <a:ext cx="856488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sus grupos hablen sobre: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¿Qué aprendiste sobre cómo estudiar la Biblia?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¿Qué aprendiste sobre cómo aplicar lo que aprendes de la Biblia?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¿Qué parte del método de estudio de la Biblia es más difícil para usted?</a:t>
            </a:r>
          </a:p>
          <a:p>
            <a:pPr marL="1379538" lvl="0" indent="-465138">
              <a:spcAft>
                <a:spcPts val="1200"/>
              </a:spcAft>
            </a:pPr>
            <a:r>
              <a:rPr lang="es-ES" sz="3200" b="0" dirty="0">
                <a:solidFill>
                  <a:srgbClr val="FFFFFF"/>
                </a:solidFill>
              </a:rPr>
              <a:t>1. Observación</a:t>
            </a:r>
          </a:p>
          <a:p>
            <a:pPr marL="1379538" lvl="0" indent="-465138">
              <a:spcAft>
                <a:spcPts val="1200"/>
              </a:spcAft>
            </a:pPr>
            <a:r>
              <a:rPr lang="es-ES" sz="3200" b="0" dirty="0">
                <a:solidFill>
                  <a:srgbClr val="FFFFFF"/>
                </a:solidFill>
              </a:rPr>
              <a:t>2. Interpretación</a:t>
            </a:r>
          </a:p>
          <a:p>
            <a:pPr marL="1379538" lvl="0" indent="-465138">
              <a:spcAft>
                <a:spcPts val="1200"/>
              </a:spcAft>
            </a:pPr>
            <a:r>
              <a:rPr lang="es-ES" sz="3200" b="0" dirty="0">
                <a:solidFill>
                  <a:srgbClr val="FFFFFF"/>
                </a:solidFill>
              </a:rPr>
              <a:t>3. Aplicación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03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320" y="1455820"/>
            <a:ext cx="8109679" cy="3910659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Los sitios web pueden ayudar con su estudio Bíblico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kern="1200" dirty="0">
                <a:solidFill>
                  <a:srgbClr val="FFFFFF"/>
                </a:solidFill>
                <a:latin typeface="Arial" charset="0"/>
                <a:cs typeface="Arial" charset="0"/>
              </a:rPr>
              <a:t>biblegateway.com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kern="1200" dirty="0">
                <a:solidFill>
                  <a:srgbClr val="FFFFFF"/>
                </a:solidFill>
                <a:latin typeface="Arial" charset="0"/>
                <a:cs typeface="Arial" charset="0"/>
              </a:rPr>
              <a:t>blueletterbible.org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kern="1200" dirty="0">
                <a:solidFill>
                  <a:srgbClr val="FFFFFF"/>
                </a:solidFill>
                <a:latin typeface="Arial" charset="0"/>
                <a:cs typeface="Arial" charset="0"/>
              </a:rPr>
              <a:t>e-sword.net</a:t>
            </a:r>
          </a:p>
          <a:p>
            <a:pPr marL="344488" lvl="1" indent="-344488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FFFFFF"/>
                </a:solidFill>
                <a:latin typeface="Arial" charset="0"/>
                <a:cs typeface="Arial" charset="0"/>
              </a:rPr>
              <a:t>Biblia de </a:t>
            </a:r>
            <a:r>
              <a:rPr lang="en-US" kern="1200" dirty="0" err="1">
                <a:solidFill>
                  <a:srgbClr val="FFFFFF"/>
                </a:solidFill>
                <a:latin typeface="Arial" charset="0"/>
                <a:cs typeface="Arial" charset="0"/>
              </a:rPr>
              <a:t>Estudio</a:t>
            </a:r>
            <a:endParaRPr lang="en-US" kern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87387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901849"/>
          </a:xfrm>
        </p:spPr>
        <p:txBody>
          <a:bodyPr/>
          <a:lstStyle/>
          <a:p>
            <a:r>
              <a:rPr lang="es-ES" dirty="0"/>
              <a:t>Resumen de Filipenses</a:t>
            </a:r>
            <a:br>
              <a:rPr lang="es-ES" sz="2800" dirty="0">
                <a:solidFill>
                  <a:srgbClr val="FFFF00"/>
                </a:solidFill>
              </a:rPr>
            </a:br>
            <a:r>
              <a:rPr lang="es-ES" sz="3200" b="0" dirty="0"/>
              <a:t>Lección 3 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751" y="2038662"/>
            <a:ext cx="7218734" cy="426711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Pregúntese: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¿Estoy comprometido?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¿Lo creo?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¿Soy humilde?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06197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514" y="925158"/>
            <a:ext cx="9144000" cy="5380616"/>
          </a:xfrm>
        </p:spPr>
        <p:txBody>
          <a:bodyPr/>
          <a:lstStyle/>
          <a:p>
            <a:pPr marL="225425" indent="-225425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s-ES" kern="1200" dirty="0">
                <a:latin typeface="Arial" charset="0"/>
                <a:cs typeface="Arial" charset="0"/>
              </a:rPr>
              <a:t>En sus grupos responda las siguientes preguntas</a:t>
            </a:r>
            <a:endParaRPr lang="en-US" kern="1200" dirty="0">
              <a:latin typeface="Arial" charset="0"/>
              <a:cs typeface="Arial" charset="0"/>
            </a:endParaRPr>
          </a:p>
          <a:p>
            <a:pPr marL="793750">
              <a:spcBef>
                <a:spcPts val="0"/>
              </a:spcBef>
              <a:spcAft>
                <a:spcPts val="1200"/>
              </a:spcAft>
            </a:pPr>
            <a:r>
              <a:rPr lang="es-MX" dirty="0"/>
              <a:t>¿Escrito por? Fil 1:1</a:t>
            </a:r>
            <a:endParaRPr lang="en-US" dirty="0"/>
          </a:p>
          <a:p>
            <a:pPr marL="793750">
              <a:spcBef>
                <a:spcPts val="0"/>
              </a:spcBef>
              <a:spcAft>
                <a:spcPts val="1200"/>
              </a:spcAft>
            </a:pPr>
            <a:r>
              <a:rPr lang="es-MX" dirty="0"/>
              <a:t>¿Escrito a quién? Fil 1:1</a:t>
            </a:r>
            <a:endParaRPr lang="en-US" dirty="0"/>
          </a:p>
          <a:p>
            <a:pPr marL="793750">
              <a:spcBef>
                <a:spcPts val="0"/>
              </a:spcBef>
              <a:spcAft>
                <a:spcPts val="1200"/>
              </a:spcAft>
            </a:pPr>
            <a:r>
              <a:rPr lang="es-MX" dirty="0"/>
              <a:t>¿Por qué se escribió? Fil 4:10-20</a:t>
            </a:r>
            <a:endParaRPr lang="en-US" dirty="0"/>
          </a:p>
          <a:p>
            <a:pPr marL="793750">
              <a:spcBef>
                <a:spcPts val="0"/>
              </a:spcBef>
              <a:spcAft>
                <a:spcPts val="1200"/>
              </a:spcAft>
            </a:pPr>
            <a:r>
              <a:rPr lang="es-MX" dirty="0"/>
              <a:t>¿Cuál es la actitud de la carta?</a:t>
            </a:r>
            <a:endParaRPr lang="en-US" dirty="0"/>
          </a:p>
          <a:p>
            <a:pPr marL="793750">
              <a:spcBef>
                <a:spcPts val="0"/>
              </a:spcBef>
              <a:spcAft>
                <a:spcPts val="1200"/>
              </a:spcAft>
            </a:pPr>
            <a:r>
              <a:rPr lang="es-MX" dirty="0"/>
              <a:t>¿De dónde se </a:t>
            </a:r>
            <a:r>
              <a:rPr lang="es-MX" dirty="0" err="1"/>
              <a:t>escribió?Fil</a:t>
            </a:r>
            <a:r>
              <a:rPr lang="es-MX" dirty="0"/>
              <a:t> 1:12-14; </a:t>
            </a:r>
          </a:p>
          <a:p>
            <a:pPr marL="4508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/>
              <a:t> 		Hechos 28:11-16, 30-31</a:t>
            </a:r>
            <a:endParaRPr lang="en-US" dirty="0"/>
          </a:p>
          <a:p>
            <a:pPr marL="793750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¿De dónde se le escribió? </a:t>
            </a:r>
            <a:r>
              <a:rPr lang="es-MX" dirty="0"/>
              <a:t>Fil 1:1</a:t>
            </a:r>
            <a:endParaRPr lang="en-US" dirty="0"/>
          </a:p>
          <a:p>
            <a:pPr marL="225425" indent="-225425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2800" kern="12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359747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EA913D-617B-46A1-93B6-5BBEEF1EF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5" y="539647"/>
            <a:ext cx="8702050" cy="5765904"/>
          </a:xfrm>
        </p:spPr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¿Escrito por? </a:t>
            </a:r>
            <a:r>
              <a:rPr lang="es-ES" kern="1200" dirty="0">
                <a:latin typeface="Arial" charset="0"/>
                <a:cs typeface="Arial" charset="0"/>
              </a:rPr>
              <a:t>Fil 1:1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3128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196679" y="1106906"/>
            <a:ext cx="4018532" cy="5777534"/>
            <a:chOff x="-533390" y="1063189"/>
            <a:chExt cx="4201772" cy="5722880"/>
          </a:xfrm>
        </p:grpSpPr>
        <p:sp>
          <p:nvSpPr>
            <p:cNvPr id="24590" name="Line 35"/>
            <p:cNvSpPr>
              <a:spLocks noChangeShapeType="1"/>
            </p:cNvSpPr>
            <p:nvPr/>
          </p:nvSpPr>
          <p:spPr bwMode="auto">
            <a:xfrm>
              <a:off x="1663700" y="2041525"/>
              <a:ext cx="0" cy="390525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9716" name="Picture 9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81" y="4561134"/>
              <a:ext cx="2230437" cy="222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0981" name="Rectangle 37"/>
            <p:cNvSpPr>
              <a:spLocks noChangeArrowheads="1"/>
            </p:cNvSpPr>
            <p:nvPr/>
          </p:nvSpPr>
          <p:spPr bwMode="auto">
            <a:xfrm>
              <a:off x="549275" y="5054526"/>
              <a:ext cx="1516063" cy="1079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defRPr/>
              </a:pPr>
              <a:endParaRPr lang="en-US" sz="2400" b="0" dirty="0">
                <a:latin typeface="+mn-lt"/>
                <a:cs typeface="+mn-cs"/>
              </a:endParaRPr>
            </a:p>
            <a:p>
              <a:pPr algn="ctr">
                <a:defRPr/>
              </a:pPr>
              <a:r>
                <a:rPr lang="en-US" sz="2400" dirty="0" err="1">
                  <a:latin typeface="+mn-lt"/>
                  <a:cs typeface="+mn-cs"/>
                </a:rPr>
                <a:t>Todas</a:t>
              </a:r>
              <a:r>
                <a:rPr lang="en-US" sz="2400" dirty="0">
                  <a:latin typeface="+mn-lt"/>
                  <a:cs typeface="+mn-cs"/>
                </a:rPr>
                <a:t> las </a:t>
              </a:r>
              <a:r>
                <a:rPr lang="en-US" sz="2400" dirty="0" err="1">
                  <a:latin typeface="+mn-lt"/>
                  <a:cs typeface="+mn-cs"/>
                </a:rPr>
                <a:t>Naciones</a:t>
              </a:r>
              <a:endParaRPr lang="en-US" sz="2400" dirty="0">
                <a:latin typeface="+mn-lt"/>
                <a:cs typeface="+mn-cs"/>
              </a:endParaRPr>
            </a:p>
          </p:txBody>
        </p:sp>
        <p:sp>
          <p:nvSpPr>
            <p:cNvPr id="24593" name="Line 38"/>
            <p:cNvSpPr>
              <a:spLocks noChangeShapeType="1"/>
            </p:cNvSpPr>
            <p:nvPr/>
          </p:nvSpPr>
          <p:spPr bwMode="auto">
            <a:xfrm>
              <a:off x="1663700" y="2819400"/>
              <a:ext cx="0" cy="392113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594" name="Line 39"/>
            <p:cNvSpPr>
              <a:spLocks noChangeShapeType="1"/>
            </p:cNvSpPr>
            <p:nvPr/>
          </p:nvSpPr>
          <p:spPr bwMode="auto">
            <a:xfrm>
              <a:off x="1638299" y="4169021"/>
              <a:ext cx="0" cy="392113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595" name="Text Box 40"/>
            <p:cNvSpPr txBox="1">
              <a:spLocks noChangeArrowheads="1"/>
            </p:cNvSpPr>
            <p:nvPr/>
          </p:nvSpPr>
          <p:spPr bwMode="auto">
            <a:xfrm>
              <a:off x="783229" y="1571066"/>
              <a:ext cx="18272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200"/>
                </a:spcBef>
                <a:spcAft>
                  <a:spcPts val="300"/>
                </a:spcAft>
                <a:buFontTx/>
                <a:buNone/>
              </a:pPr>
              <a:r>
                <a:rPr lang="en-US" altLang="en-US" sz="2800"/>
                <a:t>Jesus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4596" name="Text Box 41"/>
            <p:cNvSpPr txBox="1">
              <a:spLocks noChangeArrowheads="1"/>
            </p:cNvSpPr>
            <p:nvPr/>
          </p:nvSpPr>
          <p:spPr bwMode="auto">
            <a:xfrm>
              <a:off x="423509" y="2287711"/>
              <a:ext cx="2548644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200"/>
                </a:spcBef>
                <a:spcAft>
                  <a:spcPts val="300"/>
                </a:spcAft>
                <a:buFontTx/>
                <a:buNone/>
              </a:pPr>
              <a:r>
                <a:rPr lang="en-US" altLang="en-US" sz="2800" b="0"/>
                <a:t>12 </a:t>
              </a:r>
              <a:r>
                <a:rPr lang="en-US" altLang="en-US" sz="2800" b="0" err="1"/>
                <a:t>Discipulos</a:t>
              </a:r>
              <a:endParaRPr lang="en-US" altLang="en-US" sz="2800" b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10986" name="Text Box 42"/>
            <p:cNvSpPr txBox="1">
              <a:spLocks noChangeArrowheads="1"/>
            </p:cNvSpPr>
            <p:nvPr/>
          </p:nvSpPr>
          <p:spPr bwMode="auto">
            <a:xfrm>
              <a:off x="-533390" y="3211514"/>
              <a:ext cx="4201772" cy="79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2800" err="1">
                  <a:solidFill>
                    <a:schemeClr val="bg1"/>
                  </a:solidFill>
                  <a:latin typeface="+mn-lt"/>
                  <a:cs typeface="+mn-cs"/>
                </a:rPr>
                <a:t>Cristianos</a:t>
              </a:r>
              <a:r>
                <a:rPr lang="en-US" sz="2800">
                  <a:solidFill>
                    <a:schemeClr val="bg1"/>
                  </a:solidFill>
                  <a:latin typeface="+mn-lt"/>
                  <a:cs typeface="+mn-cs"/>
                </a:rPr>
                <a:t> </a:t>
              </a:r>
              <a:r>
                <a:rPr lang="en-US" sz="2800" err="1">
                  <a:solidFill>
                    <a:schemeClr val="bg1"/>
                  </a:solidFill>
                  <a:latin typeface="+mn-lt"/>
                  <a:cs typeface="+mn-cs"/>
                </a:rPr>
                <a:t>Obedientes</a:t>
              </a:r>
              <a:endParaRPr lang="en-US" sz="2800" b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algn="ctr">
                <a:defRPr/>
              </a:pPr>
              <a:r>
                <a:rPr lang="en-US" sz="2800" b="0">
                  <a:solidFill>
                    <a:schemeClr val="bg1"/>
                  </a:solidFill>
                  <a:latin typeface="+mn-lt"/>
                  <a:cs typeface="+mn-cs"/>
                </a:rPr>
                <a:t>(Disciples)</a:t>
              </a:r>
              <a:endParaRPr lang="en-US" sz="280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210987" name="Text Box 43"/>
            <p:cNvSpPr txBox="1">
              <a:spLocks noChangeArrowheads="1"/>
            </p:cNvSpPr>
            <p:nvPr/>
          </p:nvSpPr>
          <p:spPr bwMode="auto">
            <a:xfrm>
              <a:off x="21649" y="1063189"/>
              <a:ext cx="3424365" cy="60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2800" u="sng" err="1">
                  <a:solidFill>
                    <a:schemeClr val="bg1"/>
                  </a:solidFill>
                  <a:latin typeface="+mn-lt"/>
                  <a:cs typeface="+mn-cs"/>
                </a:rPr>
                <a:t>Modelo</a:t>
              </a:r>
              <a:r>
                <a:rPr lang="en-US" sz="2400" u="sng">
                  <a:solidFill>
                    <a:schemeClr val="bg1"/>
                  </a:solidFill>
                  <a:latin typeface="+mn-lt"/>
                  <a:cs typeface="+mn-cs"/>
                </a:rPr>
                <a:t> </a:t>
              </a:r>
              <a:r>
                <a:rPr lang="en-US" sz="2400" b="0" u="sng">
                  <a:solidFill>
                    <a:schemeClr val="bg1"/>
                  </a:solidFill>
                  <a:latin typeface="+mn-lt"/>
                  <a:cs typeface="+mn-cs"/>
                </a:rPr>
                <a:t>(Juan 20:21</a:t>
              </a:r>
              <a:r>
                <a:rPr lang="en-US" sz="2000" b="0" u="sng">
                  <a:solidFill>
                    <a:schemeClr val="bg1"/>
                  </a:solidFill>
                  <a:latin typeface="+mn-lt"/>
                  <a:cs typeface="+mn-cs"/>
                </a:rPr>
                <a:t>)</a:t>
              </a:r>
              <a:endParaRPr lang="en-US" sz="2000" b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4580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0">
                <a:solidFill>
                  <a:schemeClr val="tx1"/>
                </a:solidFill>
                <a:latin typeface="+mn-lt"/>
              </a:rPr>
              <a:t>“</a:t>
            </a:r>
            <a:r>
              <a:rPr lang="es-US"/>
              <a:t>Plan de Jesús </a:t>
            </a:r>
          </a:p>
          <a:p>
            <a:pPr algn="ctr"/>
            <a:r>
              <a:rPr lang="es-US" sz="2800"/>
              <a:t>“Multiplicando Discípulos”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91315" y="1162369"/>
            <a:ext cx="3748148" cy="5695631"/>
            <a:chOff x="5230383" y="1101824"/>
            <a:chExt cx="3906428" cy="5638207"/>
          </a:xfrm>
        </p:grpSpPr>
        <p:grpSp>
          <p:nvGrpSpPr>
            <p:cNvPr id="24581" name="Group 2"/>
            <p:cNvGrpSpPr>
              <a:grpSpLocks/>
            </p:cNvGrpSpPr>
            <p:nvPr/>
          </p:nvGrpSpPr>
          <p:grpSpPr bwMode="auto">
            <a:xfrm>
              <a:off x="5230383" y="1101824"/>
              <a:ext cx="3906428" cy="3351755"/>
              <a:chOff x="5730446" y="1147861"/>
              <a:chExt cx="3906428" cy="3351756"/>
            </a:xfrm>
          </p:grpSpPr>
          <p:sp>
            <p:nvSpPr>
              <p:cNvPr id="24583" name="Line 47"/>
              <p:cNvSpPr>
                <a:spLocks noChangeShapeType="1"/>
              </p:cNvSpPr>
              <p:nvPr/>
            </p:nvSpPr>
            <p:spPr bwMode="auto">
              <a:xfrm>
                <a:off x="7523163" y="2052638"/>
                <a:ext cx="0" cy="39211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584" name="Line 48"/>
              <p:cNvSpPr>
                <a:spLocks noChangeShapeType="1"/>
              </p:cNvSpPr>
              <p:nvPr/>
            </p:nvSpPr>
            <p:spPr bwMode="auto">
              <a:xfrm>
                <a:off x="7523163" y="2832100"/>
                <a:ext cx="0" cy="392113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585" name="Line 49"/>
              <p:cNvSpPr>
                <a:spLocks noChangeShapeType="1"/>
              </p:cNvSpPr>
              <p:nvPr/>
            </p:nvSpPr>
            <p:spPr bwMode="auto">
              <a:xfrm>
                <a:off x="7567227" y="4107504"/>
                <a:ext cx="0" cy="392113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586" name="Text Box 50"/>
              <p:cNvSpPr txBox="1">
                <a:spLocks noChangeArrowheads="1"/>
              </p:cNvSpPr>
              <p:nvPr/>
            </p:nvSpPr>
            <p:spPr bwMode="auto">
              <a:xfrm>
                <a:off x="6608763" y="1583925"/>
                <a:ext cx="1760537" cy="42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2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2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1200"/>
                  </a:spcBef>
                  <a:spcAft>
                    <a:spcPts val="300"/>
                  </a:spcAft>
                  <a:buFontTx/>
                  <a:buNone/>
                </a:pPr>
                <a:r>
                  <a:rPr lang="en-US" altLang="en-US" sz="2800"/>
                  <a:t>Pablo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4587" name="Text Box 51"/>
              <p:cNvSpPr txBox="1">
                <a:spLocks noChangeArrowheads="1"/>
              </p:cNvSpPr>
              <p:nvPr/>
            </p:nvSpPr>
            <p:spPr bwMode="auto">
              <a:xfrm>
                <a:off x="6656815" y="2352458"/>
                <a:ext cx="1665287" cy="42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2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2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1200"/>
                  </a:spcBef>
                  <a:spcAft>
                    <a:spcPts val="300"/>
                  </a:spcAft>
                  <a:buFontTx/>
                  <a:buNone/>
                </a:pPr>
                <a:r>
                  <a:rPr lang="en-US" altLang="en-US" sz="2800" b="0" err="1"/>
                  <a:t>Timoteo</a:t>
                </a:r>
                <a:endParaRPr lang="en-US" altLang="en-US" sz="2800" b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10996" name="Text Box 52"/>
              <p:cNvSpPr txBox="1">
                <a:spLocks noChangeArrowheads="1"/>
              </p:cNvSpPr>
              <p:nvPr/>
            </p:nvSpPr>
            <p:spPr bwMode="auto">
              <a:xfrm>
                <a:off x="5851652" y="3166162"/>
                <a:ext cx="3370006" cy="785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en-US" sz="2800">
                    <a:solidFill>
                      <a:schemeClr val="bg1"/>
                    </a:solidFill>
                    <a:latin typeface="+mn-lt"/>
                    <a:cs typeface="+mn-cs"/>
                  </a:rPr>
                  <a:t>Hombres </a:t>
                </a:r>
                <a:r>
                  <a:rPr lang="en-US" sz="2800" err="1">
                    <a:solidFill>
                      <a:schemeClr val="bg1"/>
                    </a:solidFill>
                    <a:latin typeface="+mn-lt"/>
                    <a:cs typeface="+mn-cs"/>
                  </a:rPr>
                  <a:t>Fieles</a:t>
                </a:r>
                <a:endParaRPr lang="en-US" sz="2800">
                  <a:solidFill>
                    <a:schemeClr val="bg1"/>
                  </a:solidFill>
                  <a:latin typeface="+mn-lt"/>
                  <a:cs typeface="+mn-cs"/>
                </a:endParaRPr>
              </a:p>
              <a:p>
                <a:pPr algn="ctr">
                  <a:defRPr/>
                </a:pPr>
                <a:r>
                  <a:rPr lang="en-US" sz="2800">
                    <a:solidFill>
                      <a:schemeClr val="bg1"/>
                    </a:solidFill>
                    <a:latin typeface="+mn-lt"/>
                    <a:cs typeface="+mn-cs"/>
                  </a:rPr>
                  <a:t>(</a:t>
                </a:r>
                <a:r>
                  <a:rPr lang="en-US" sz="2800" b="0">
                    <a:solidFill>
                      <a:schemeClr val="bg1"/>
                    </a:solidFill>
                    <a:latin typeface="+mn-lt"/>
                    <a:cs typeface="+mn-cs"/>
                  </a:rPr>
                  <a:t>Disciples)</a:t>
                </a:r>
              </a:p>
            </p:txBody>
          </p:sp>
          <p:sp>
            <p:nvSpPr>
              <p:cNvPr id="210997" name="Text Box 53"/>
              <p:cNvSpPr txBox="1">
                <a:spLocks noChangeArrowheads="1"/>
              </p:cNvSpPr>
              <p:nvPr/>
            </p:nvSpPr>
            <p:spPr bwMode="auto">
              <a:xfrm>
                <a:off x="5730446" y="1147861"/>
                <a:ext cx="3906428" cy="608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en-US" sz="2800" u="sng" dirty="0" err="1">
                    <a:solidFill>
                      <a:schemeClr val="bg1"/>
                    </a:solidFill>
                    <a:latin typeface="+mn-lt"/>
                    <a:cs typeface="+mn-cs"/>
                  </a:rPr>
                  <a:t>Ejemplo</a:t>
                </a:r>
                <a:r>
                  <a:rPr lang="en-US" sz="2400" b="0" u="sng" dirty="0">
                    <a:solidFill>
                      <a:schemeClr val="bg1"/>
                    </a:solidFill>
                    <a:latin typeface="+mn-lt"/>
                    <a:cs typeface="+mn-cs"/>
                  </a:rPr>
                  <a:t> (2 </a:t>
                </a:r>
                <a:r>
                  <a:rPr lang="en-US" sz="2400" b="0" u="sng" dirty="0" err="1">
                    <a:solidFill>
                      <a:schemeClr val="bg1"/>
                    </a:solidFill>
                    <a:latin typeface="+mn-lt"/>
                    <a:cs typeface="+mn-cs"/>
                  </a:rPr>
                  <a:t>Timoteo</a:t>
                </a:r>
                <a:r>
                  <a:rPr lang="en-US" sz="2400" b="0" u="sng" dirty="0">
                    <a:solidFill>
                      <a:schemeClr val="bg1"/>
                    </a:solidFill>
                    <a:latin typeface="+mn-lt"/>
                    <a:cs typeface="+mn-cs"/>
                  </a:rPr>
                  <a:t> 2:2)</a:t>
                </a:r>
                <a:endParaRPr lang="en-US" sz="2400" b="0" dirty="0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921374" y="4515096"/>
              <a:ext cx="2230437" cy="2224935"/>
              <a:chOff x="3456781" y="4263178"/>
              <a:chExt cx="2230437" cy="2224935"/>
            </a:xfrm>
          </p:grpSpPr>
          <p:pic>
            <p:nvPicPr>
              <p:cNvPr id="27" name="Picture 9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781" y="4263178"/>
                <a:ext cx="2230437" cy="2224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46"/>
              <p:cNvSpPr>
                <a:spLocks noChangeArrowheads="1"/>
              </p:cNvSpPr>
              <p:nvPr/>
            </p:nvSpPr>
            <p:spPr bwMode="auto">
              <a:xfrm>
                <a:off x="3692159" y="4775570"/>
                <a:ext cx="1444626" cy="10795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2700" tIns="12700" rIns="12700" bIns="12700"/>
              <a:lstStyle/>
              <a:p>
                <a:pPr>
                  <a:defRPr/>
                </a:pPr>
                <a:endParaRPr lang="en-US" sz="2400" b="0" dirty="0">
                  <a:latin typeface="+mn-lt"/>
                  <a:cs typeface="+mn-cs"/>
                </a:endParaRPr>
              </a:p>
              <a:p>
                <a:pPr algn="ctr">
                  <a:defRPr/>
                </a:pPr>
                <a:r>
                  <a:rPr lang="en-US" sz="2400" dirty="0" err="1">
                    <a:latin typeface="+mn-lt"/>
                    <a:cs typeface="+mn-cs"/>
                  </a:rPr>
                  <a:t>Otros</a:t>
                </a:r>
                <a:r>
                  <a:rPr lang="en-US" sz="2400" dirty="0">
                    <a:latin typeface="+mn-lt"/>
                    <a:cs typeface="+mn-cs"/>
                  </a:rPr>
                  <a:t> </a:t>
                </a:r>
              </a:p>
              <a:p>
                <a:pPr algn="ctr">
                  <a:defRPr/>
                </a:pPr>
                <a:r>
                  <a:rPr lang="en-US" sz="2400" dirty="0" err="1">
                    <a:latin typeface="+mn-lt"/>
                    <a:cs typeface="+mn-cs"/>
                  </a:rPr>
                  <a:t>También</a:t>
                </a:r>
                <a:endParaRPr lang="en-US" sz="2400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9" name="Arrow: Down 28">
            <a:extLst>
              <a:ext uri="{FF2B5EF4-FFF2-40B4-BE49-F238E27FC236}">
                <a16:creationId xmlns:a16="http://schemas.microsoft.com/office/drawing/2014/main" id="{DB13C56E-42FB-477C-857A-CBEF069A5D32}"/>
              </a:ext>
            </a:extLst>
          </p:cNvPr>
          <p:cNvSpPr/>
          <p:nvPr/>
        </p:nvSpPr>
        <p:spPr bwMode="auto">
          <a:xfrm>
            <a:off x="4276144" y="1950286"/>
            <a:ext cx="1014413" cy="4403738"/>
          </a:xfrm>
          <a:prstGeom prst="downArrow">
            <a:avLst>
              <a:gd name="adj1" fmla="val 60341"/>
              <a:gd name="adj2" fmla="val 101109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1200" normalizeH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charset="0"/>
              </a:rPr>
              <a:t>Multiplicar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1D7985-234F-4397-9714-BFB322F92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5" y="539647"/>
            <a:ext cx="8702050" cy="5765904"/>
          </a:xfrm>
        </p:spPr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¿Escrito por? </a:t>
            </a:r>
            <a:r>
              <a:rPr lang="es-ES" kern="1200" dirty="0">
                <a:latin typeface="Arial" charset="0"/>
                <a:cs typeface="Arial" charset="0"/>
              </a:rPr>
              <a:t>Fil 1:1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Por El apóstol Pablo, junto con Timoteo.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10802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163CE1-9ABD-4822-AF33-50017B173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5" y="539647"/>
            <a:ext cx="8702050" cy="5765904"/>
          </a:xfrm>
        </p:spPr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¿A quién fue Escrito? </a:t>
            </a:r>
            <a:r>
              <a:rPr lang="es-ES" kern="1200" dirty="0">
                <a:latin typeface="Arial" charset="0"/>
                <a:cs typeface="Arial" charset="0"/>
              </a:rPr>
              <a:t>Fil 1:1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70958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CC14EB-5F55-4ED1-B17B-FFD5F4D4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5" y="539647"/>
            <a:ext cx="8702050" cy="5765904"/>
          </a:xfrm>
        </p:spPr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¿A quién fue Escrito? </a:t>
            </a:r>
            <a:r>
              <a:rPr lang="es-ES" kern="1200" dirty="0">
                <a:latin typeface="Arial" charset="0"/>
                <a:cs typeface="Arial" charset="0"/>
              </a:rPr>
              <a:t>Fil 1:1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A los Cristianos de Filipos y a los líderes Cristianos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886119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D0629A-6437-4B42-A0CE-232BE4D9F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5" y="539647"/>
            <a:ext cx="8702050" cy="5765904"/>
          </a:xfrm>
        </p:spPr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¿Por qué fue escrito? </a:t>
            </a:r>
            <a:r>
              <a:rPr lang="es-MX" dirty="0"/>
              <a:t>Fil 4:10-20</a:t>
            </a:r>
            <a:endParaRPr lang="en-US" dirty="0"/>
          </a:p>
          <a:p>
            <a:pPr marL="457200" lvl="1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es-ES" kern="12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51665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9725" y="539647"/>
            <a:ext cx="8702050" cy="5765904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¿Por qué fue escrito?</a:t>
            </a:r>
            <a:endParaRPr lang="es-ES" kern="12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Agradecerles ellos por sus regalo (4:10-20)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Otros asuntos</a:t>
            </a:r>
          </a:p>
          <a:p>
            <a:pPr lvl="1"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Persecución que la iglesia enfrentará</a:t>
            </a:r>
          </a:p>
          <a:p>
            <a:pPr lvl="1"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Exhortación para trabajar juntos.</a:t>
            </a:r>
          </a:p>
        </p:txBody>
      </p:sp>
    </p:spTree>
    <p:extLst>
      <p:ext uri="{BB962C8B-B14F-4D97-AF65-F5344CB8AC3E}">
        <p14:creationId xmlns:p14="http://schemas.microsoft.com/office/powerpoint/2010/main" val="2268793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F09E9C-488F-4D2B-9B64-65619B64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81" y="532505"/>
            <a:ext cx="8304904" cy="5773269"/>
          </a:xfrm>
        </p:spPr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¿Cuál es la actitud de la carta?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068869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E9AFDE-05C0-463F-A256-D8CF7053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81" y="532505"/>
            <a:ext cx="8304904" cy="5773269"/>
          </a:xfrm>
        </p:spPr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¿Cuál es la actitud de la carta?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Personales y prácticos 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Regocijan en Cristo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498996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4C0BEC-EAD9-4DD2-AEC5-1AB287C3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81" y="532505"/>
            <a:ext cx="8304904" cy="5773269"/>
          </a:xfrm>
        </p:spPr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¿Desde dónde fue escrito? </a:t>
            </a:r>
            <a:r>
              <a:rPr lang="es-ES" kern="1200" dirty="0">
                <a:latin typeface="Arial" charset="0"/>
                <a:cs typeface="Arial" charset="0"/>
              </a:rPr>
              <a:t>Fil 1:12-14, </a:t>
            </a:r>
          </a:p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		Hechos 28:11-16, 30-31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009673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EA39A7-457D-4B80-BA94-A0B962E39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81" y="532505"/>
            <a:ext cx="8304904" cy="5773269"/>
          </a:xfrm>
        </p:spPr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¿Desde dónde fue escrito? </a:t>
            </a:r>
            <a:r>
              <a:rPr lang="es-ES" kern="1200" dirty="0">
                <a:latin typeface="Arial" charset="0"/>
                <a:cs typeface="Arial" charset="0"/>
              </a:rPr>
              <a:t>Fil 1:12-14, </a:t>
            </a:r>
          </a:p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		Hechos 28:11-16, 30-31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Escrita desde Roma, mientras que Pablo estaba en la cárcel encadenado a un soldado Romano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5126636"/>
            <a:ext cx="9144000" cy="119885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19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50DEA1-1F4E-46C3-B774-58E14F9EF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81" y="532505"/>
            <a:ext cx="8304904" cy="5773269"/>
          </a:xfrm>
        </p:spPr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¿A quién fue escrito?</a:t>
            </a:r>
            <a:r>
              <a:rPr lang="es-ES" kern="1200" dirty="0">
                <a:latin typeface="Arial" charset="0"/>
                <a:cs typeface="Arial" charset="0"/>
              </a:rPr>
              <a:t> Fil 1:1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5636302"/>
            <a:ext cx="9144000" cy="68919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6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792941"/>
          <a:ext cx="9144000" cy="3460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3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8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Evangelismo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Discipulado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72000"/>
                  </a:ext>
                </a:extLst>
              </a:tr>
              <a:tr h="959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Venir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3200" b="1" err="1">
                          <a:solidFill>
                            <a:schemeClr val="tx1"/>
                          </a:solidFill>
                        </a:rPr>
                        <a:t>Crecer</a:t>
                      </a:r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</a:rPr>
                        <a:t>Servir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Ir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446">
                <a:tc>
                  <a:txBody>
                    <a:bodyPr/>
                    <a:lstStyle/>
                    <a:p>
                      <a:pPr marL="228600" indent="-228600"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sz="2600" u="none" kern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Adoración</a:t>
                      </a:r>
                      <a:endParaRPr lang="es-ES" sz="2600" b="0" u="none" kern="0" dirty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  <a:p>
                      <a:pPr marL="228600" indent="-228600"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sz="2600" u="none" kern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Compañerismo</a:t>
                      </a:r>
                      <a:endParaRPr lang="en-US" sz="26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Palabra 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None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   de Dios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</a:rPr>
                        <a:t>Oracion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</a:rPr>
                        <a:t>Servicio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</a:rPr>
                        <a:t>Evangelismo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108282" y="199705"/>
            <a:ext cx="9035718" cy="1316275"/>
          </a:xfrm>
          <a:prstGeom prst="rightArrow">
            <a:avLst>
              <a:gd name="adj1" fmla="val 61374"/>
              <a:gd name="adj2" fmla="val 10761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CO" sz="3200" dirty="0">
                <a:solidFill>
                  <a:schemeClr val="bg1"/>
                </a:solidFill>
              </a:rPr>
              <a:t>Proceso de Discipulado de Fundamentos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81" y="532505"/>
            <a:ext cx="8304904" cy="5773269"/>
          </a:xfrm>
        </p:spPr>
        <p:txBody>
          <a:bodyPr/>
          <a:lstStyle/>
          <a:p>
            <a:pPr marL="225425" indent="-225425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¿A quién fue escrito?</a:t>
            </a:r>
            <a:r>
              <a:rPr lang="es-ES" kern="1200" dirty="0">
                <a:latin typeface="Arial" charset="0"/>
                <a:cs typeface="Arial" charset="0"/>
              </a:rPr>
              <a:t> Fil 1:1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kern="1200" dirty="0">
                <a:latin typeface="Arial" charset="0"/>
                <a:cs typeface="Arial" charset="0"/>
              </a:rPr>
              <a:t>Filipos</a:t>
            </a:r>
          </a:p>
        </p:txBody>
      </p:sp>
    </p:spTree>
    <p:extLst>
      <p:ext uri="{BB962C8B-B14F-4D97-AF65-F5344CB8AC3E}">
        <p14:creationId xmlns:p14="http://schemas.microsoft.com/office/powerpoint/2010/main" val="27786213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125" y="1062302"/>
            <a:ext cx="7809875" cy="4946755"/>
          </a:xfrm>
        </p:spPr>
        <p:txBody>
          <a:bodyPr/>
          <a:lstStyle/>
          <a:p>
            <a:r>
              <a:rPr lang="es-MX" dirty="0"/>
              <a:t>Tema Principal:</a:t>
            </a:r>
            <a:endParaRPr lang="en-US" dirty="0"/>
          </a:p>
          <a:p>
            <a:r>
              <a:rPr lang="es-MX" dirty="0"/>
              <a:t>El tema principal se ve a través de la repetición de dos palabras en los siguientes versículos: </a:t>
            </a:r>
          </a:p>
          <a:p>
            <a:pPr marL="1138238" lvl="1" indent="-45720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/>
              <a:t>1:4, 18, 25</a:t>
            </a:r>
          </a:p>
          <a:p>
            <a:pPr marL="1138238" lvl="1" indent="-45720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/>
              <a:t>2:2, 17, 18, 28, 29</a:t>
            </a:r>
          </a:p>
          <a:p>
            <a:pPr marL="1138238" lvl="1" indent="-45720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/>
              <a:t>3:1</a:t>
            </a:r>
          </a:p>
          <a:p>
            <a:pPr marL="1138238" lvl="1" indent="-45720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/>
              <a:t>4:1, 4, 10 </a:t>
            </a:r>
            <a:endParaRPr lang="en-US" kern="12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en-US" kern="12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282570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9272"/>
            <a:ext cx="8915400" cy="5314830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Tema Principal</a:t>
            </a:r>
            <a:endParaRPr lang="en-US" dirty="0"/>
          </a:p>
          <a:p>
            <a:pPr marL="457200" lvl="1" indent="0" algn="ctr">
              <a:buNone/>
            </a:pPr>
            <a:r>
              <a:rPr lang="es-MX" sz="4400" b="1" dirty="0"/>
              <a:t>Alegría/Regocijo</a:t>
            </a:r>
            <a:endParaRPr lang="en-US" sz="4400" b="1" dirty="0"/>
          </a:p>
          <a:p>
            <a:pPr marL="0" indent="0" algn="ctr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en-US" sz="3600" kern="12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293495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85" y="925158"/>
            <a:ext cx="8915400" cy="538061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Leer más tarde: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Hechos 16 para aprender acerca de Pablo en </a:t>
            </a:r>
            <a:r>
              <a:rPr lang="es-ES" kern="1200" dirty="0" err="1">
                <a:latin typeface="Arial" charset="0"/>
                <a:cs typeface="Arial" charset="0"/>
              </a:rPr>
              <a:t>Filipi</a:t>
            </a:r>
            <a:endParaRPr lang="es-ES" kern="12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Hechos 25 para ver cómo Pablo fue enviado a Roma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kern="1200" dirty="0">
                <a:latin typeface="Arial" charset="0"/>
                <a:cs typeface="Arial" charset="0"/>
              </a:rPr>
              <a:t>Hechos 7-28 para aprender más sobre Pablo</a:t>
            </a:r>
            <a:endParaRPr lang="en-US" kern="12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026203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81" y="925158"/>
            <a:ext cx="8304904" cy="5380616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 </a:t>
            </a:r>
            <a:r>
              <a:rPr lang="es-MX" b="1" dirty="0"/>
              <a:t>La Idea principal de cada capítulo</a:t>
            </a:r>
            <a:r>
              <a:rPr lang="es-MX" dirty="0"/>
              <a:t> </a:t>
            </a:r>
          </a:p>
          <a:p>
            <a:r>
              <a:rPr lang="es-MX" dirty="0"/>
              <a:t>Capítulo 1:</a:t>
            </a:r>
            <a:endParaRPr lang="en-US" dirty="0"/>
          </a:p>
          <a:p>
            <a:pPr lvl="1"/>
            <a:r>
              <a:rPr lang="es-MX" dirty="0"/>
              <a:t> </a:t>
            </a:r>
            <a:r>
              <a:rPr lang="es-ES" u="sng" dirty="0"/>
              <a:t>Alegría</a:t>
            </a:r>
            <a:r>
              <a:rPr lang="es-ES" dirty="0"/>
              <a:t> en todas las circunstancias</a:t>
            </a:r>
            <a:endParaRPr lang="en-US" dirty="0"/>
          </a:p>
          <a:p>
            <a:r>
              <a:rPr lang="es-MX" dirty="0"/>
              <a:t>Capítulo 2:</a:t>
            </a:r>
            <a:endParaRPr lang="en-US" dirty="0"/>
          </a:p>
          <a:p>
            <a:pPr lvl="1"/>
            <a:r>
              <a:rPr lang="es-MX" u="sng" dirty="0"/>
              <a:t>Alegría</a:t>
            </a:r>
            <a:r>
              <a:rPr lang="es-MX" dirty="0"/>
              <a:t> en la humildad </a:t>
            </a:r>
            <a:endParaRPr lang="en-US" dirty="0"/>
          </a:p>
          <a:p>
            <a:r>
              <a:rPr lang="es-MX" dirty="0"/>
              <a:t>Capítulo 3:</a:t>
            </a:r>
            <a:endParaRPr lang="en-US" dirty="0"/>
          </a:p>
          <a:p>
            <a:pPr lvl="1"/>
            <a:r>
              <a:rPr lang="es-MX" dirty="0"/>
              <a:t> </a:t>
            </a:r>
            <a:r>
              <a:rPr lang="es-ES" u="sng" dirty="0"/>
              <a:t>Alegría</a:t>
            </a:r>
            <a:r>
              <a:rPr lang="es-ES" dirty="0"/>
              <a:t> en la semejanza de Cristo</a:t>
            </a:r>
          </a:p>
          <a:p>
            <a:r>
              <a:rPr lang="es-MX" dirty="0"/>
              <a:t>Capítulo 4:</a:t>
            </a:r>
            <a:endParaRPr lang="en-US" dirty="0"/>
          </a:p>
          <a:p>
            <a:pPr lvl="1" eaLnBrk="1" hangingPunct="1">
              <a:lnSpc>
                <a:spcPct val="114000"/>
              </a:lnSpc>
              <a:spcBef>
                <a:spcPct val="0"/>
              </a:spcBef>
            </a:pPr>
            <a:r>
              <a:rPr lang="en-US" u="sng" kern="1200" dirty="0" err="1">
                <a:latin typeface="Arial" charset="0"/>
                <a:cs typeface="Arial" charset="0"/>
              </a:rPr>
              <a:t>Alegría</a:t>
            </a:r>
            <a:r>
              <a:rPr lang="en-US" kern="1200" dirty="0">
                <a:latin typeface="Arial" charset="0"/>
                <a:cs typeface="Arial" charset="0"/>
              </a:rPr>
              <a:t> </a:t>
            </a:r>
            <a:r>
              <a:rPr lang="en-US" kern="1200" dirty="0" err="1">
                <a:latin typeface="Arial" charset="0"/>
                <a:cs typeface="Arial" charset="0"/>
              </a:rPr>
              <a:t>en</a:t>
            </a:r>
            <a:r>
              <a:rPr lang="en-US" kern="1200" dirty="0">
                <a:latin typeface="Arial" charset="0"/>
                <a:cs typeface="Arial" charset="0"/>
              </a:rPr>
              <a:t> el </a:t>
            </a:r>
            <a:r>
              <a:rPr lang="en-US" kern="1200" dirty="0" err="1">
                <a:latin typeface="Arial" charset="0"/>
                <a:cs typeface="Arial" charset="0"/>
              </a:rPr>
              <a:t>contentamiento</a:t>
            </a:r>
            <a:endParaRPr lang="en-US" kern="12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232052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625730"/>
            <a:ext cx="8979108" cy="5798372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La idea principal de Filipenses</a:t>
            </a:r>
            <a:r>
              <a:rPr lang="es-MX" dirty="0"/>
              <a:t> (Título): </a:t>
            </a:r>
          </a:p>
          <a:p>
            <a:endParaRPr lang="es-MX" dirty="0"/>
          </a:p>
          <a:p>
            <a:r>
              <a:rPr lang="es-MX" dirty="0"/>
              <a:t>Capítulo 1:</a:t>
            </a:r>
            <a:r>
              <a:rPr lang="en-US" dirty="0"/>
              <a:t> </a:t>
            </a:r>
            <a:r>
              <a:rPr lang="es-ES" dirty="0"/>
              <a:t>Alegría en todas las circunstancias</a:t>
            </a:r>
            <a:endParaRPr lang="en-US" dirty="0"/>
          </a:p>
          <a:p>
            <a:r>
              <a:rPr lang="es-MX" dirty="0"/>
              <a:t>Capítulo 2:</a:t>
            </a:r>
            <a:r>
              <a:rPr lang="en-US" dirty="0"/>
              <a:t> </a:t>
            </a:r>
            <a:r>
              <a:rPr lang="es-MX" dirty="0"/>
              <a:t>Alegría en la humildad </a:t>
            </a:r>
            <a:endParaRPr lang="en-US" dirty="0"/>
          </a:p>
          <a:p>
            <a:r>
              <a:rPr lang="es-MX" dirty="0"/>
              <a:t>Capítulo 3:</a:t>
            </a:r>
            <a:r>
              <a:rPr lang="en-US" dirty="0"/>
              <a:t> </a:t>
            </a:r>
            <a:r>
              <a:rPr lang="es-ES" dirty="0"/>
              <a:t>Alegría en la semejanza de Cristo</a:t>
            </a:r>
          </a:p>
          <a:p>
            <a:r>
              <a:rPr lang="es-MX" dirty="0"/>
              <a:t>Capítulo 4:</a:t>
            </a:r>
            <a:r>
              <a:rPr lang="en-US" dirty="0"/>
              <a:t> </a:t>
            </a:r>
            <a:r>
              <a:rPr lang="en-US" kern="1200" dirty="0" err="1">
                <a:latin typeface="Arial" charset="0"/>
                <a:cs typeface="Arial" charset="0"/>
              </a:rPr>
              <a:t>Alegría</a:t>
            </a:r>
            <a:r>
              <a:rPr lang="en-US" kern="1200" dirty="0">
                <a:latin typeface="Arial" charset="0"/>
                <a:cs typeface="Arial" charset="0"/>
              </a:rPr>
              <a:t> </a:t>
            </a:r>
            <a:r>
              <a:rPr lang="en-US" kern="1200" dirty="0" err="1">
                <a:latin typeface="Arial" charset="0"/>
                <a:cs typeface="Arial" charset="0"/>
              </a:rPr>
              <a:t>en</a:t>
            </a:r>
            <a:r>
              <a:rPr lang="en-US" kern="1200" dirty="0">
                <a:latin typeface="Arial" charset="0"/>
                <a:cs typeface="Arial" charset="0"/>
              </a:rPr>
              <a:t> El </a:t>
            </a:r>
            <a:r>
              <a:rPr lang="en-US" kern="1200" dirty="0" err="1">
                <a:latin typeface="Arial" charset="0"/>
                <a:cs typeface="Arial" charset="0"/>
              </a:rPr>
              <a:t>contentamiento</a:t>
            </a:r>
            <a:endParaRPr lang="en-US" kern="12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en-US" kern="12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49056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868680"/>
            <a:ext cx="8979108" cy="5555422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La idea principal de Filipenses</a:t>
            </a:r>
            <a:r>
              <a:rPr lang="es-MX" dirty="0"/>
              <a:t> (Título): </a:t>
            </a:r>
          </a:p>
          <a:p>
            <a:pPr marL="0" indent="0" algn="ctr">
              <a:buNone/>
            </a:pPr>
            <a:r>
              <a:rPr lang="es-MX" b="1" u="sng" dirty="0"/>
              <a:t>¡Regocíjese!</a:t>
            </a:r>
            <a:endParaRPr lang="en-US" b="1" u="sng" dirty="0"/>
          </a:p>
          <a:p>
            <a:r>
              <a:rPr lang="es-MX" dirty="0"/>
              <a:t>Capítulo 1:</a:t>
            </a:r>
            <a:r>
              <a:rPr lang="en-US" dirty="0"/>
              <a:t> </a:t>
            </a:r>
            <a:r>
              <a:rPr lang="es-ES" dirty="0"/>
              <a:t>Alegría en todas las circunstancias</a:t>
            </a:r>
            <a:endParaRPr lang="en-US" dirty="0"/>
          </a:p>
          <a:p>
            <a:r>
              <a:rPr lang="es-MX" dirty="0"/>
              <a:t>Capítulo 2:</a:t>
            </a:r>
            <a:r>
              <a:rPr lang="en-US" dirty="0"/>
              <a:t> </a:t>
            </a:r>
            <a:r>
              <a:rPr lang="es-MX" dirty="0"/>
              <a:t>Alegría en la humildad </a:t>
            </a:r>
            <a:endParaRPr lang="en-US" dirty="0"/>
          </a:p>
          <a:p>
            <a:r>
              <a:rPr lang="es-MX" dirty="0"/>
              <a:t>Capítulo 3:</a:t>
            </a:r>
            <a:r>
              <a:rPr lang="en-US" dirty="0"/>
              <a:t> </a:t>
            </a:r>
            <a:r>
              <a:rPr lang="es-ES" dirty="0"/>
              <a:t>Alegría en la semejanza de Cristo</a:t>
            </a:r>
          </a:p>
          <a:p>
            <a:r>
              <a:rPr lang="es-MX" dirty="0"/>
              <a:t>Capítulo 4:</a:t>
            </a:r>
            <a:r>
              <a:rPr lang="en-US" dirty="0"/>
              <a:t> </a:t>
            </a:r>
            <a:r>
              <a:rPr lang="en-US" kern="1200" dirty="0" err="1">
                <a:latin typeface="Arial" charset="0"/>
                <a:cs typeface="Arial" charset="0"/>
              </a:rPr>
              <a:t>Alegría</a:t>
            </a:r>
            <a:r>
              <a:rPr lang="en-US" kern="1200" dirty="0">
                <a:latin typeface="Arial" charset="0"/>
                <a:cs typeface="Arial" charset="0"/>
              </a:rPr>
              <a:t> </a:t>
            </a:r>
            <a:r>
              <a:rPr lang="en-US" kern="1200" dirty="0" err="1">
                <a:latin typeface="Arial" charset="0"/>
                <a:cs typeface="Arial" charset="0"/>
              </a:rPr>
              <a:t>en</a:t>
            </a:r>
            <a:r>
              <a:rPr lang="en-US" kern="1200" dirty="0">
                <a:latin typeface="Arial" charset="0"/>
                <a:cs typeface="Arial" charset="0"/>
              </a:rPr>
              <a:t> El </a:t>
            </a:r>
            <a:r>
              <a:rPr lang="en-US" kern="1200" dirty="0" err="1">
                <a:latin typeface="Arial" charset="0"/>
                <a:cs typeface="Arial" charset="0"/>
              </a:rPr>
              <a:t>contentamiento</a:t>
            </a:r>
            <a:endParaRPr lang="en-US" kern="12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en-US" kern="12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473188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81" y="925158"/>
            <a:ext cx="8304904" cy="5498944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Aplicación: </a:t>
            </a: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(¿Cuáles son las posibles aplicaciones?</a:t>
            </a:r>
            <a:r>
              <a:rPr lang="es-MX" dirty="0"/>
              <a:t>)</a:t>
            </a: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en-US" sz="1200" dirty="0"/>
          </a:p>
          <a:p>
            <a:pPr marL="0" indent="0">
              <a:buNone/>
            </a:pPr>
            <a:r>
              <a:rPr lang="es-MX" u="sng" dirty="0"/>
              <a:t>Versículo</a:t>
            </a:r>
            <a:r>
              <a:rPr lang="es-MX" dirty="0"/>
              <a:t> 		</a:t>
            </a:r>
            <a:r>
              <a:rPr lang="es-MX" u="sng" dirty="0"/>
              <a:t>Posibles Aplicaciones</a:t>
            </a:r>
            <a:endParaRPr lang="en-US" dirty="0"/>
          </a:p>
          <a:p>
            <a:pPr marL="0" indent="0">
              <a:buNone/>
            </a:pPr>
            <a:r>
              <a:rPr lang="es-MX" dirty="0"/>
              <a:t>3:1, 4:4 			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MX" dirty="0"/>
              <a:t>4:12 			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5598555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1" y="925158"/>
            <a:ext cx="8013213" cy="5498944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kern="1200" dirty="0">
                <a:latin typeface="Arial" charset="0"/>
                <a:cs typeface="Arial" charset="0"/>
              </a:rPr>
              <a:t>Aplicación: </a:t>
            </a: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kern="1200" dirty="0">
                <a:latin typeface="Arial" charset="0"/>
                <a:cs typeface="Arial" charset="0"/>
              </a:rPr>
              <a:t>(¿Cuáles son las posibles aplicaciones?</a:t>
            </a:r>
            <a:r>
              <a:rPr lang="es-MX" dirty="0"/>
              <a:t>)</a:t>
            </a: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en-US" sz="1200" dirty="0"/>
          </a:p>
          <a:p>
            <a:pPr marL="0" indent="0">
              <a:buNone/>
            </a:pPr>
            <a:r>
              <a:rPr lang="es-MX" u="sng" dirty="0"/>
              <a:t>Versículo</a:t>
            </a:r>
            <a:r>
              <a:rPr lang="es-MX" dirty="0"/>
              <a:t> 		</a:t>
            </a:r>
            <a:r>
              <a:rPr lang="es-MX" u="sng" dirty="0"/>
              <a:t>Posibles Aplicaciones</a:t>
            </a:r>
            <a:endParaRPr lang="en-US" dirty="0"/>
          </a:p>
          <a:p>
            <a:pPr marL="0" indent="0">
              <a:buNone/>
            </a:pPr>
            <a:r>
              <a:rPr lang="es-MX" dirty="0"/>
              <a:t>3:1, 4:4 		Regocijaos en el Señor</a:t>
            </a:r>
            <a:endParaRPr lang="en-US" dirty="0"/>
          </a:p>
          <a:p>
            <a:pPr marL="0" indent="0">
              <a:buNone/>
            </a:pPr>
            <a:r>
              <a:rPr lang="es-MX" dirty="0"/>
              <a:t>4:12 			Estar contentos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387208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8438"/>
            <a:ext cx="8915400" cy="5498944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/>
              <a:t>Ejemplo de Aplicación</a:t>
            </a:r>
          </a:p>
          <a:p>
            <a:pPr marL="0" indent="0">
              <a:buNone/>
            </a:pPr>
            <a:r>
              <a:rPr lang="es-MX" dirty="0"/>
              <a:t>1. ¿Cómo debería ser mi vida a partir de la Palabra de Dios? </a:t>
            </a:r>
            <a:endParaRPr lang="en-US" dirty="0"/>
          </a:p>
          <a:p>
            <a:pPr lvl="1"/>
            <a:r>
              <a:rPr lang="es-MX" dirty="0"/>
              <a:t> ”Regocijaos en el Señor siempre. Otra vez digo: ¡Regocijaos!”  (Filipenses 4:4)</a:t>
            </a:r>
            <a:endParaRPr lang="en-US" dirty="0"/>
          </a:p>
          <a:p>
            <a:pPr marL="569913" indent="-569913">
              <a:buNone/>
            </a:pPr>
            <a:r>
              <a:rPr lang="es-MX" dirty="0"/>
              <a:t> 2. ¿Cómo es mi vida diferente de la Palabra de Dios?</a:t>
            </a:r>
            <a:endParaRPr lang="en-US" dirty="0"/>
          </a:p>
          <a:p>
            <a:pPr lvl="1"/>
            <a:r>
              <a:rPr lang="es-MX" dirty="0"/>
              <a:t>Muchas veces he dejado que las cosas me roben mi alegría y no me regocijo.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2015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CB6ADCB-5026-4286-B6C0-2855A7EA4E53}"/>
              </a:ext>
            </a:extLst>
          </p:cNvPr>
          <p:cNvGrpSpPr>
            <a:grpSpLocks/>
          </p:cNvGrpSpPr>
          <p:nvPr/>
        </p:nvGrpSpPr>
        <p:grpSpPr>
          <a:xfrm>
            <a:off x="-85537" y="107574"/>
            <a:ext cx="9109795" cy="6248497"/>
            <a:chOff x="-52575" y="0"/>
            <a:chExt cx="4271873" cy="375122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7636409-5BE7-492E-A909-4A2F257A6E46}"/>
                </a:ext>
              </a:extLst>
            </p:cNvPr>
            <p:cNvGrpSpPr/>
            <p:nvPr/>
          </p:nvGrpSpPr>
          <p:grpSpPr>
            <a:xfrm>
              <a:off x="-52575" y="0"/>
              <a:ext cx="4268975" cy="3746714"/>
              <a:chOff x="-49491" y="-1"/>
              <a:chExt cx="4018665" cy="361185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A45AD34-4288-438E-8C59-71EBE7DDBBA3}"/>
                  </a:ext>
                </a:extLst>
              </p:cNvPr>
              <p:cNvGrpSpPr/>
              <p:nvPr/>
            </p:nvGrpSpPr>
            <p:grpSpPr>
              <a:xfrm>
                <a:off x="8467" y="-1"/>
                <a:ext cx="3960707" cy="3611857"/>
                <a:chOff x="0" y="-8366"/>
                <a:chExt cx="3997045" cy="3978386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7940285-5908-4BB1-A744-D17E9908B037}"/>
                    </a:ext>
                  </a:extLst>
                </p:cNvPr>
                <p:cNvSpPr/>
                <p:nvPr/>
              </p:nvSpPr>
              <p:spPr>
                <a:xfrm>
                  <a:off x="1800722" y="990601"/>
                  <a:ext cx="1288912" cy="495300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6. Co-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Líder</a:t>
                  </a:r>
                  <a:endParaRPr lang="en-US" sz="2400" dirty="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1CD7226-202F-444F-B0B9-3AA16C82B647}"/>
                    </a:ext>
                  </a:extLst>
                </p:cNvPr>
                <p:cNvSpPr/>
                <p:nvPr/>
              </p:nvSpPr>
              <p:spPr>
                <a:xfrm>
                  <a:off x="0" y="3474720"/>
                  <a:ext cx="838200" cy="495300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1.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Modelar</a:t>
                  </a:r>
                  <a:endParaRPr lang="en-US" sz="2400" dirty="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6BCBB73-8E4D-41B1-B358-610D9C798657}"/>
                    </a:ext>
                  </a:extLst>
                </p:cNvPr>
                <p:cNvSpPr/>
                <p:nvPr/>
              </p:nvSpPr>
              <p:spPr>
                <a:xfrm>
                  <a:off x="286119" y="2979419"/>
                  <a:ext cx="1014330" cy="495300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2.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Escoger</a:t>
                  </a:r>
                  <a:endParaRPr lang="en-US" sz="2400" dirty="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6C2D7E6-68CA-4C60-BC67-70EB9D955DD5}"/>
                    </a:ext>
                  </a:extLst>
                </p:cNvPr>
                <p:cNvSpPr/>
                <p:nvPr/>
              </p:nvSpPr>
              <p:spPr>
                <a:xfrm>
                  <a:off x="1418993" y="1485900"/>
                  <a:ext cx="1225481" cy="495300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5.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Observar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y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Adiestrar</a:t>
                  </a:r>
                  <a:endParaRPr lang="en-US" sz="2400" dirty="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E4C0275-0098-419D-8D1D-916E30346EC4}"/>
                    </a:ext>
                  </a:extLst>
                </p:cNvPr>
                <p:cNvSpPr/>
                <p:nvPr/>
              </p:nvSpPr>
              <p:spPr>
                <a:xfrm>
                  <a:off x="1025953" y="1981200"/>
                  <a:ext cx="1225481" cy="495300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0" tIns="45720" rIns="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4.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Entrenamiento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Inicial</a:t>
                  </a:r>
                  <a:endParaRPr lang="en-US" sz="2400" dirty="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36B974F-8A8B-4107-96B9-D79642E1B00C}"/>
                    </a:ext>
                  </a:extLst>
                </p:cNvPr>
                <p:cNvSpPr/>
                <p:nvPr/>
              </p:nvSpPr>
              <p:spPr>
                <a:xfrm>
                  <a:off x="2304927" y="502238"/>
                  <a:ext cx="1225480" cy="495300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7.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L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Arial"/>
                    </a:rPr>
                    <a:t>í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der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</a:t>
                  </a:r>
                  <a:endParaRPr lang="en-US" sz="2400" dirty="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0F532EB-B986-465A-B9E2-4AFF4524EE49}"/>
                    </a:ext>
                  </a:extLst>
                </p:cNvPr>
                <p:cNvSpPr/>
                <p:nvPr/>
              </p:nvSpPr>
              <p:spPr>
                <a:xfrm>
                  <a:off x="2708133" y="-8366"/>
                  <a:ext cx="1288912" cy="514319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0" tIns="45720" rIns="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8.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Entrenamiento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Continuo </a:t>
                  </a:r>
                  <a:endParaRPr lang="en-US" sz="2400" dirty="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1B54D8E-B29A-4992-8E1F-D843568474FB}"/>
                    </a:ext>
                  </a:extLst>
                </p:cNvPr>
                <p:cNvSpPr/>
                <p:nvPr/>
              </p:nvSpPr>
              <p:spPr>
                <a:xfrm>
                  <a:off x="610615" y="2484120"/>
                  <a:ext cx="1134140" cy="495300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3.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Observar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al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Líder</a:t>
                  </a:r>
                  <a:endParaRPr lang="en-US" sz="2400" dirty="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28" name="Right Arrow 23">
                <a:extLst>
                  <a:ext uri="{FF2B5EF4-FFF2-40B4-BE49-F238E27FC236}">
                    <a16:creationId xmlns:a16="http://schemas.microsoft.com/office/drawing/2014/main" id="{66FCF441-A9BB-4185-9A30-35C7BACC1422}"/>
                  </a:ext>
                </a:extLst>
              </p:cNvPr>
              <p:cNvSpPr/>
              <p:nvPr/>
            </p:nvSpPr>
            <p:spPr>
              <a:xfrm rot="19445293">
                <a:off x="-49491" y="692507"/>
                <a:ext cx="2597217" cy="631582"/>
              </a:xfrm>
              <a:prstGeom prst="rightArrow">
                <a:avLst>
                  <a:gd name="adj1" fmla="val 67949"/>
                  <a:gd name="adj2" fmla="val 97798"/>
                </a:avLst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3200" dirty="0">
                    <a:solidFill>
                      <a:schemeClr val="bg1"/>
                    </a:solidFill>
                  </a:rPr>
                  <a:t>Proceso de Aprendiz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9BC9966-7DFD-4809-ABCA-10DEAEB70A58}"/>
                </a:ext>
              </a:extLst>
            </p:cNvPr>
            <p:cNvCxnSpPr>
              <a:cxnSpLocks/>
            </p:cNvCxnSpPr>
            <p:nvPr/>
          </p:nvCxnSpPr>
          <p:spPr>
            <a:xfrm>
              <a:off x="8993" y="3746500"/>
              <a:ext cx="4205099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F466A0-3B69-49AC-985C-0FC1622992F4}"/>
                </a:ext>
              </a:extLst>
            </p:cNvPr>
            <p:cNvCxnSpPr>
              <a:cxnSpLocks/>
            </p:cNvCxnSpPr>
            <p:nvPr/>
          </p:nvCxnSpPr>
          <p:spPr>
            <a:xfrm>
              <a:off x="4219298" y="1"/>
              <a:ext cx="0" cy="375122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358717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85" y="434715"/>
            <a:ext cx="8642800" cy="5989387"/>
          </a:xfrm>
        </p:spPr>
        <p:txBody>
          <a:bodyPr/>
          <a:lstStyle/>
          <a:p>
            <a:pPr marL="465138" lvl="0" indent="-465138">
              <a:buNone/>
            </a:pPr>
            <a:r>
              <a:rPr lang="es-MX" dirty="0"/>
              <a:t>3. ¿Qué voy a hacer para poner la Palabra de Dios en práctica?</a:t>
            </a:r>
            <a:endParaRPr lang="en-US" dirty="0"/>
          </a:p>
          <a:p>
            <a:pPr lvl="1"/>
            <a:r>
              <a:rPr lang="es-MX" dirty="0"/>
              <a:t> Voy a memorizar Filipenses 4:4 y meditar en la palabra todos los días hasta que experimente más de la alegría del Señor.</a:t>
            </a:r>
            <a:endParaRPr lang="en-US" dirty="0"/>
          </a:p>
          <a:p>
            <a:pPr marL="465138" indent="-465138">
              <a:buNone/>
            </a:pPr>
            <a:r>
              <a:rPr lang="es-MX" dirty="0"/>
              <a:t> 4. ¿Cómo puedo asegurarme de que he logrado lo que Dios quiere que haga?</a:t>
            </a:r>
            <a:endParaRPr lang="en-US" dirty="0"/>
          </a:p>
          <a:p>
            <a:pPr lvl="1"/>
            <a:r>
              <a:rPr lang="es-MX" dirty="0"/>
              <a:t> Tendré a mi socio de la responsabilidad para que semanalmente revise a ver si estoy saliendo adelante y el grado de progreso que estoy haciendo.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011951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55" y="925158"/>
            <a:ext cx="8597829" cy="5498944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Escriba en su propia aplicación: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MX" dirty="0"/>
              <a:t>¿Cómo debería ser mi vida a partir de la Palabra de Dios? (Versículo de Aplicación)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 ¿Cómo es mi vida diferente de la Palabra de Dios?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 ¿Qué voy a hacer para poner la Palabra de Dios en práctica?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 ¿Cómo puedo asegurarme de que he logrado lo que Dios quiere que haga?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474375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81" y="1294490"/>
            <a:ext cx="7925211" cy="3697235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Siempre termine el estudio de la Biblia con una oración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Gracias a Dios por revelarnos tu verdad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Gracias por darnos el poder de poner tu Palabra en práctica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042588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11860-7723-4437-8490-CCE564882443}"/>
              </a:ext>
            </a:extLst>
          </p:cNvPr>
          <p:cNvSpPr txBox="1"/>
          <p:nvPr/>
        </p:nvSpPr>
        <p:spPr>
          <a:xfrm>
            <a:off x="0" y="213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</a:rPr>
              <a:t>Preguntas</a:t>
            </a:r>
            <a:r>
              <a:rPr lang="en-US" sz="4800" dirty="0">
                <a:solidFill>
                  <a:schemeClr val="bg1"/>
                </a:solidFill>
              </a:rPr>
              <a:t> o </a:t>
            </a:r>
            <a:r>
              <a:rPr lang="en-US" sz="4800" dirty="0" err="1">
                <a:solidFill>
                  <a:schemeClr val="bg1"/>
                </a:solidFill>
              </a:rPr>
              <a:t>Comentarios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674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515" y="208238"/>
            <a:ext cx="9144000" cy="901849"/>
          </a:xfrm>
        </p:spPr>
        <p:txBody>
          <a:bodyPr/>
          <a:lstStyle/>
          <a:p>
            <a:r>
              <a:rPr lang="es-ES" dirty="0"/>
              <a:t>Análisis de Filipenses Capítulo 1</a:t>
            </a:r>
            <a:br>
              <a:rPr lang="es-ES" dirty="0"/>
            </a:br>
            <a:r>
              <a:rPr lang="es-ES" sz="3200" b="0" dirty="0"/>
              <a:t>Lección 4 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3849"/>
            <a:ext cx="9122485" cy="4670252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/>
              <a:t>Capítulo 1</a:t>
            </a:r>
            <a:endParaRPr lang="en-US" b="1" dirty="0"/>
          </a:p>
          <a:p>
            <a:pPr marL="0" indent="0" algn="ctr">
              <a:buNone/>
            </a:pPr>
            <a:r>
              <a:rPr lang="es-ES" b="1" dirty="0"/>
              <a:t>Alegría en todas las circunstancias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0330804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420" y="1179814"/>
            <a:ext cx="8259580" cy="4786271"/>
          </a:xfrm>
        </p:spPr>
        <p:txBody>
          <a:bodyPr/>
          <a:lstStyle/>
          <a:p>
            <a:r>
              <a:rPr lang="es-MX" dirty="0"/>
              <a:t>Orar (Compromiso, creencia, humildad)</a:t>
            </a:r>
          </a:p>
          <a:p>
            <a:r>
              <a:rPr lang="es-MX" dirty="0"/>
              <a:t>¿Idea Principal?</a:t>
            </a:r>
            <a:endParaRPr lang="en-US" dirty="0"/>
          </a:p>
          <a:p>
            <a:r>
              <a:rPr lang="es-MX" dirty="0"/>
              <a:t>¿Observaciones?</a:t>
            </a:r>
          </a:p>
          <a:p>
            <a:pPr lvl="1"/>
            <a:r>
              <a:rPr lang="es-ES" dirty="0"/>
              <a:t>¿Qué dice?</a:t>
            </a:r>
          </a:p>
          <a:p>
            <a:r>
              <a:rPr lang="es-ES" dirty="0"/>
              <a:t>Interpretaciones (Preguntas y respuestas)</a:t>
            </a:r>
          </a:p>
          <a:p>
            <a:pPr lvl="1"/>
            <a:r>
              <a:rPr lang="es-ES" dirty="0"/>
              <a:t>¿Qué significa?</a:t>
            </a:r>
          </a:p>
          <a:p>
            <a:pPr lvl="1"/>
            <a:r>
              <a:rPr lang="es-ES" dirty="0"/>
              <a:t>Referencias Cruzadas</a:t>
            </a:r>
            <a:endParaRPr lang="en-US" dirty="0"/>
          </a:p>
          <a:p>
            <a:r>
              <a:rPr lang="es-MX" dirty="0"/>
              <a:t>¿Posibles Aplicaciones?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9EB2DD-A931-4614-A77D-E1D8A16CCFEB}"/>
              </a:ext>
            </a:extLst>
          </p:cNvPr>
          <p:cNvSpPr/>
          <p:nvPr/>
        </p:nvSpPr>
        <p:spPr>
          <a:xfrm>
            <a:off x="0" y="2455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Análisis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Filipenses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1:1-2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201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4546" y="4346089"/>
            <a:ext cx="9079454" cy="1775010"/>
          </a:xfrm>
          <a:prstGeom prst="rect">
            <a:avLst/>
          </a:prstGeom>
          <a:solidFill>
            <a:srgbClr val="1E000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66FAB9-0076-4B07-B166-9E40A7A43173}"/>
              </a:ext>
            </a:extLst>
          </p:cNvPr>
          <p:cNvSpPr/>
          <p:nvPr/>
        </p:nvSpPr>
        <p:spPr>
          <a:xfrm>
            <a:off x="269823" y="216277"/>
            <a:ext cx="88741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3200" dirty="0">
                <a:solidFill>
                  <a:schemeClr val="bg1"/>
                </a:solidFill>
              </a:rPr>
              <a:t>Análisis de los Versículos 1-2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3200" dirty="0">
                <a:solidFill>
                  <a:schemeClr val="bg1"/>
                </a:solidFill>
              </a:rPr>
              <a:t>Idea Principal: </a:t>
            </a:r>
            <a:r>
              <a:rPr lang="es-MX" sz="3200" dirty="0">
                <a:solidFill>
                  <a:schemeClr val="bg1"/>
                </a:solidFill>
              </a:rPr>
              <a:t>Introducción y Saludos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32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0" dirty="0" err="1">
                <a:solidFill>
                  <a:schemeClr val="bg1"/>
                </a:solidFill>
              </a:rPr>
              <a:t>Versiculo</a:t>
            </a:r>
            <a:r>
              <a:rPr lang="en-US" sz="3200" b="0" dirty="0">
                <a:solidFill>
                  <a:schemeClr val="bg1"/>
                </a:solidFill>
              </a:rPr>
              <a:t> 1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3200" b="0" dirty="0">
                <a:solidFill>
                  <a:schemeClr val="bg1"/>
                </a:solidFill>
              </a:rPr>
              <a:t>Identificados a sí mismos como siervos no líderes</a:t>
            </a:r>
            <a:endParaRPr lang="en-US" sz="3200" b="0" dirty="0">
              <a:solidFill>
                <a:schemeClr val="bg1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3200" dirty="0">
                <a:solidFill>
                  <a:schemeClr val="bg1"/>
                </a:solidFill>
              </a:rPr>
              <a:t>A - Sea un siervo en posiciones de liderazgo</a:t>
            </a:r>
            <a:endParaRPr lang="en-US" sz="3200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3200" b="0" dirty="0">
                <a:solidFill>
                  <a:schemeClr val="bg1"/>
                </a:solidFill>
              </a:rPr>
              <a:t>Servidor – “Porque ni aun el Hijo del hombre vino para que le sirvan, sino para servir y para dar su vida en rescate por muchos.”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s-MX" sz="3200" b="0" dirty="0">
                <a:solidFill>
                  <a:schemeClr val="bg1"/>
                </a:solidFill>
              </a:rPr>
              <a:t>   (Marcos 10:45)</a:t>
            </a:r>
            <a:endParaRPr lang="en-US" sz="3200" b="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558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4546" y="4346089"/>
            <a:ext cx="9079454" cy="1775010"/>
          </a:xfrm>
          <a:prstGeom prst="rect">
            <a:avLst/>
          </a:prstGeom>
          <a:solidFill>
            <a:srgbClr val="1E000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66FAB9-0076-4B07-B166-9E40A7A43173}"/>
              </a:ext>
            </a:extLst>
          </p:cNvPr>
          <p:cNvSpPr/>
          <p:nvPr/>
        </p:nvSpPr>
        <p:spPr>
          <a:xfrm>
            <a:off x="344774" y="465225"/>
            <a:ext cx="879922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0" dirty="0" err="1">
                <a:solidFill>
                  <a:schemeClr val="bg1"/>
                </a:solidFill>
              </a:rPr>
              <a:t>Versuculo</a:t>
            </a:r>
            <a:r>
              <a:rPr lang="en-US" sz="3200" b="0" dirty="0">
                <a:solidFill>
                  <a:schemeClr val="bg1"/>
                </a:solidFill>
              </a:rPr>
              <a:t> 1 (</a:t>
            </a:r>
            <a:r>
              <a:rPr lang="en-US" sz="3200" b="0" dirty="0" err="1">
                <a:solidFill>
                  <a:schemeClr val="bg1"/>
                </a:solidFill>
              </a:rPr>
              <a:t>Continuado</a:t>
            </a:r>
            <a:r>
              <a:rPr lang="en-US" sz="3200" b="0" dirty="0">
                <a:solidFill>
                  <a:schemeClr val="bg1"/>
                </a:solidFill>
              </a:rPr>
              <a:t>)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3200" b="0" dirty="0">
                <a:solidFill>
                  <a:schemeClr val="bg1"/>
                </a:solidFill>
              </a:rPr>
              <a:t>¿Qué es un Santo? Todos los Cristianos</a:t>
            </a:r>
            <a:endParaRPr lang="en-US" sz="3200" b="0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3200" b="0" dirty="0">
                <a:solidFill>
                  <a:schemeClr val="bg1"/>
                </a:solidFill>
              </a:rPr>
              <a:t>Santos. Escrito a los Cristianos</a:t>
            </a:r>
            <a:endParaRPr lang="en-US" sz="3200" b="0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3200" b="0" dirty="0">
                <a:solidFill>
                  <a:schemeClr val="bg1"/>
                </a:solidFill>
              </a:rPr>
              <a:t>Santo – “Más bien, sean ustedes santos en todo lo que hagan, como también es santo quien los llamó; pues está escrito: “Sean santos, porque yo soy santo.” </a:t>
            </a:r>
            <a:r>
              <a:rPr lang="es-MX" sz="2800" b="0" dirty="0">
                <a:solidFill>
                  <a:schemeClr val="bg1"/>
                </a:solidFill>
              </a:rPr>
              <a:t>(1 Pedro 1:15-16)</a:t>
            </a:r>
            <a:endParaRPr lang="en-US" sz="2800" b="0" dirty="0">
              <a:solidFill>
                <a:schemeClr val="bg1"/>
              </a:solidFill>
            </a:endParaRPr>
          </a:p>
          <a:p>
            <a:pPr marL="5080" marR="0">
              <a:spcBef>
                <a:spcPts val="0"/>
              </a:spcBef>
              <a:spcAft>
                <a:spcPts val="1200"/>
              </a:spcAft>
            </a:pPr>
            <a:r>
              <a:rPr lang="es-MX" sz="3200" dirty="0">
                <a:solidFill>
                  <a:schemeClr val="bg1"/>
                </a:solidFill>
              </a:rPr>
              <a:t>A – Sea Santo porque Dios es Santo</a:t>
            </a:r>
            <a:endParaRPr lang="en-US" sz="3200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3200" b="0" dirty="0">
                <a:solidFill>
                  <a:schemeClr val="bg1"/>
                </a:solidFill>
              </a:rPr>
              <a:t>¿Quiénes son los obispos y diáconos? Líderes de la Iglesia</a:t>
            </a:r>
            <a:endParaRPr lang="en-US" sz="3200" b="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6001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CEE448-C5DC-468F-8769-97E4D19FDC21}"/>
              </a:ext>
            </a:extLst>
          </p:cNvPr>
          <p:cNvSpPr/>
          <p:nvPr/>
        </p:nvSpPr>
        <p:spPr>
          <a:xfrm>
            <a:off x="449704" y="736902"/>
            <a:ext cx="8629749" cy="457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sz="3200" b="0" dirty="0" err="1">
                <a:solidFill>
                  <a:schemeClr val="bg1"/>
                </a:solidFill>
              </a:rPr>
              <a:t>Versiculo</a:t>
            </a:r>
            <a:r>
              <a:rPr lang="es-MX" sz="3200" b="0" dirty="0">
                <a:solidFill>
                  <a:schemeClr val="bg1"/>
                </a:solidFill>
              </a:rPr>
              <a:t> 2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3200" b="0" dirty="0">
                <a:solidFill>
                  <a:schemeClr val="bg1"/>
                </a:solidFill>
              </a:rPr>
              <a:t>¿La Gracia? El amor inmerecido de Dios</a:t>
            </a:r>
            <a:endParaRPr lang="en-US" sz="3200" b="0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3200" b="0" dirty="0">
                <a:solidFill>
                  <a:schemeClr val="bg1"/>
                </a:solidFill>
              </a:rPr>
              <a:t>Gracia - “Y aquel Verbo fue hecho carne, y habitó entre nosotros (y vimos su gloria, gloria como del unigénito del Padre), lleno de gracia y de verdad.” (Juan 1:14)</a:t>
            </a:r>
            <a:endParaRPr lang="en-US" sz="3200" b="0" dirty="0">
              <a:solidFill>
                <a:schemeClr val="bg1"/>
              </a:solidFill>
            </a:endParaRPr>
          </a:p>
          <a:p>
            <a:pPr marL="630238" indent="-617538">
              <a:spcBef>
                <a:spcPts val="0"/>
              </a:spcBef>
              <a:spcAft>
                <a:spcPts val="1200"/>
              </a:spcAft>
            </a:pPr>
            <a:r>
              <a:rPr lang="es-MX" sz="3200" dirty="0">
                <a:solidFill>
                  <a:schemeClr val="bg1"/>
                </a:solidFill>
              </a:rPr>
              <a:t>A - ¿Hay alguien que tengo que darle la   gracia y perdonar?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28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4546" y="4894729"/>
            <a:ext cx="9079454" cy="1226369"/>
          </a:xfrm>
          <a:prstGeom prst="rect">
            <a:avLst/>
          </a:prstGeom>
          <a:solidFill>
            <a:srgbClr val="1E000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CEE448-C5DC-468F-8769-97E4D19FDC21}"/>
              </a:ext>
            </a:extLst>
          </p:cNvPr>
          <p:cNvSpPr/>
          <p:nvPr/>
        </p:nvSpPr>
        <p:spPr>
          <a:xfrm>
            <a:off x="464694" y="736902"/>
            <a:ext cx="861475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MX" sz="3200" b="0" dirty="0" err="1">
                <a:solidFill>
                  <a:schemeClr val="bg1"/>
                </a:solidFill>
              </a:rPr>
              <a:t>Versiculo</a:t>
            </a:r>
            <a:r>
              <a:rPr lang="es-MX" sz="3200" b="0" dirty="0">
                <a:solidFill>
                  <a:schemeClr val="bg1"/>
                </a:solidFill>
              </a:rPr>
              <a:t> 2 (Continuado)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3200" b="0" dirty="0">
                <a:solidFill>
                  <a:schemeClr val="bg1"/>
                </a:solidFill>
              </a:rPr>
              <a:t>¿Paz? Los resultados de recibir el amor de Dios</a:t>
            </a:r>
            <a:endParaRPr lang="en-US" sz="3200" b="0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MX" sz="3200" b="0" dirty="0">
                <a:solidFill>
                  <a:schemeClr val="bg1"/>
                </a:solidFill>
              </a:rPr>
              <a:t>La paz - “La paz les dejo; mi paz les doy. Yo no se la doy a ustedes como la da el mundo. No se angustien ni se acobarden.”           (Juan 14:27)</a:t>
            </a:r>
            <a:endParaRPr lang="en-US" sz="3200" b="0" dirty="0">
              <a:solidFill>
                <a:schemeClr val="bg1"/>
              </a:solidFill>
            </a:endParaRPr>
          </a:p>
          <a:p>
            <a:pPr marL="517525" indent="-504825">
              <a:spcBef>
                <a:spcPts val="0"/>
              </a:spcBef>
              <a:spcAft>
                <a:spcPts val="1200"/>
              </a:spcAft>
            </a:pPr>
            <a:r>
              <a:rPr lang="es-MX" sz="3200" dirty="0">
                <a:solidFill>
                  <a:schemeClr val="bg1"/>
                </a:solidFill>
              </a:rPr>
              <a:t>A - ¿Hay algo en el mundo que me está robando mi paz y de lo cual debo confiar en Dios?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5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7A7C1D6-87B9-485B-8AFC-91EFB1AF7FA3}"/>
              </a:ext>
            </a:extLst>
          </p:cNvPr>
          <p:cNvGrpSpPr>
            <a:grpSpLocks/>
          </p:cNvGrpSpPr>
          <p:nvPr/>
        </p:nvGrpSpPr>
        <p:grpSpPr>
          <a:xfrm>
            <a:off x="624902" y="695101"/>
            <a:ext cx="8141235" cy="5519874"/>
            <a:chOff x="576617" y="1974986"/>
            <a:chExt cx="7693728" cy="4321641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265816-D634-4D9D-B3D2-20EDF15CFED9}"/>
                </a:ext>
              </a:extLst>
            </p:cNvPr>
            <p:cNvSpPr txBox="1"/>
            <p:nvPr/>
          </p:nvSpPr>
          <p:spPr>
            <a:xfrm>
              <a:off x="3077544" y="5623879"/>
              <a:ext cx="55050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7E19B0-AF25-4DEC-A3A6-BF30986912A6}"/>
                </a:ext>
              </a:extLst>
            </p:cNvPr>
            <p:cNvSpPr txBox="1"/>
            <p:nvPr/>
          </p:nvSpPr>
          <p:spPr>
            <a:xfrm>
              <a:off x="5235385" y="5610138"/>
              <a:ext cx="55050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23C904-F852-47D6-A940-6B38D5A9F580}"/>
                </a:ext>
              </a:extLst>
            </p:cNvPr>
            <p:cNvSpPr txBox="1"/>
            <p:nvPr/>
          </p:nvSpPr>
          <p:spPr>
            <a:xfrm>
              <a:off x="7448161" y="5623878"/>
              <a:ext cx="55050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F46F46-2CFD-4659-A2F4-65F0E47D650A}"/>
                </a:ext>
              </a:extLst>
            </p:cNvPr>
            <p:cNvSpPr txBox="1"/>
            <p:nvPr/>
          </p:nvSpPr>
          <p:spPr>
            <a:xfrm>
              <a:off x="913361" y="5577442"/>
              <a:ext cx="55050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6BA407-ECC8-44FA-B08C-FF8295939075}"/>
                </a:ext>
              </a:extLst>
            </p:cNvPr>
            <p:cNvSpPr txBox="1"/>
            <p:nvPr/>
          </p:nvSpPr>
          <p:spPr>
            <a:xfrm>
              <a:off x="4149246" y="5886986"/>
              <a:ext cx="1222310" cy="4096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0" dirty="0">
                  <a:solidFill>
                    <a:schemeClr val="bg1"/>
                  </a:solidFill>
                </a:rPr>
                <a:t>Años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6DCD86-18D6-47F8-9685-F154198DD133}"/>
                </a:ext>
              </a:extLst>
            </p:cNvPr>
            <p:cNvSpPr txBox="1"/>
            <p:nvPr/>
          </p:nvSpPr>
          <p:spPr>
            <a:xfrm rot="16200000">
              <a:off x="-127876" y="3801103"/>
              <a:ext cx="1903445" cy="4944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dirty="0" err="1">
                  <a:solidFill>
                    <a:schemeClr val="bg1"/>
                  </a:solidFill>
                </a:rPr>
                <a:t>Discipulos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3B6613-9933-412E-8438-B882D5DD77E8}"/>
                </a:ext>
              </a:extLst>
            </p:cNvPr>
            <p:cNvSpPr txBox="1"/>
            <p:nvPr/>
          </p:nvSpPr>
          <p:spPr>
            <a:xfrm>
              <a:off x="3127544" y="5029989"/>
              <a:ext cx="55050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solidFill>
                    <a:schemeClr val="bg1"/>
                  </a:solidFill>
                </a:rPr>
                <a:t>16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494D04-DF23-4853-B8C4-22DCF6102B0A}"/>
                </a:ext>
              </a:extLst>
            </p:cNvPr>
            <p:cNvSpPr txBox="1"/>
            <p:nvPr/>
          </p:nvSpPr>
          <p:spPr>
            <a:xfrm>
              <a:off x="1217645" y="5125918"/>
              <a:ext cx="55050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0">
                  <a:solidFill>
                    <a:schemeClr val="bg1"/>
                  </a:solidFill>
                </a:rPr>
                <a:t>1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8BBEAB5-4E10-4180-9D75-18856ACB4C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17645" y="5635927"/>
              <a:ext cx="7012991" cy="18590"/>
            </a:xfrm>
            <a:prstGeom prst="lin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36B726-79A4-4D30-A5D0-7CB97A672E9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17646" y="2099523"/>
              <a:ext cx="696" cy="3524359"/>
            </a:xfrm>
            <a:prstGeom prst="lin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110142-070C-42DC-99B2-DB5BC5A5A388}"/>
                </a:ext>
              </a:extLst>
            </p:cNvPr>
            <p:cNvSpPr txBox="1"/>
            <p:nvPr/>
          </p:nvSpPr>
          <p:spPr>
            <a:xfrm>
              <a:off x="6920517" y="1974986"/>
              <a:ext cx="13498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</a:rPr>
                <a:t>16,000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75168E-3889-4121-AAD5-DC6799672AA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716132" y="2369977"/>
              <a:ext cx="0" cy="3304219"/>
            </a:xfrm>
            <a:prstGeom prst="line">
              <a:avLst/>
            </a:prstGeom>
            <a:grpFill/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C624E2-F59F-47E9-9A53-4A912A113F5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33781" y="4012247"/>
              <a:ext cx="0" cy="1642270"/>
            </a:xfrm>
            <a:prstGeom prst="line">
              <a:avLst/>
            </a:prstGeom>
            <a:grpFill/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8F5A149-7B99-4202-8B13-271733972C0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536397" y="4853266"/>
              <a:ext cx="0" cy="801253"/>
            </a:xfrm>
            <a:prstGeom prst="line">
              <a:avLst/>
            </a:prstGeom>
            <a:grpFill/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7938551-3A93-42D9-862D-E920936A301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69597" y="5232400"/>
              <a:ext cx="0" cy="429750"/>
            </a:xfrm>
            <a:prstGeom prst="line">
              <a:avLst/>
            </a:prstGeom>
            <a:grpFill/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6D27412-01B6-411D-8CB4-43BE43351C1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83747" y="5447276"/>
              <a:ext cx="0" cy="207241"/>
            </a:xfrm>
            <a:prstGeom prst="line">
              <a:avLst/>
            </a:prstGeom>
            <a:grpFill/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CB1CDCE-9E69-4400-BE74-B07B8B9E485A}"/>
                </a:ext>
              </a:extLst>
            </p:cNvPr>
            <p:cNvSpPr/>
            <p:nvPr/>
          </p:nvSpPr>
          <p:spPr>
            <a:xfrm>
              <a:off x="1650404" y="2357852"/>
              <a:ext cx="4645032" cy="151808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 sz="4000" b="1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s-ES" dirty="0">
                  <a:solidFill>
                    <a:schemeClr val="bg1"/>
                  </a:solidFill>
                </a:rPr>
                <a:t>Pero ¿qué pasa con tu Comunidad?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DD9E204-0B9D-4790-AA98-618F8CC2289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88833" y="5540152"/>
              <a:ext cx="0" cy="114365"/>
            </a:xfrm>
            <a:prstGeom prst="line">
              <a:avLst/>
            </a:prstGeom>
            <a:grpFill/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A9DE87B-A5C0-4130-ADF5-93821E7C5BF3}"/>
                </a:ext>
              </a:extLst>
            </p:cNvPr>
            <p:cNvCxnSpPr/>
            <p:nvPr/>
          </p:nvCxnSpPr>
          <p:spPr bwMode="auto">
            <a:xfrm flipV="1">
              <a:off x="1198511" y="5540151"/>
              <a:ext cx="1090322" cy="47432"/>
            </a:xfrm>
            <a:prstGeom prst="line">
              <a:avLst/>
            </a:prstGeom>
            <a:grp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395AA47-7384-4768-8FDC-26D23D419D0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88833" y="5447276"/>
              <a:ext cx="1094914" cy="92875"/>
            </a:xfrm>
            <a:prstGeom prst="line">
              <a:avLst/>
            </a:prstGeom>
            <a:grp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BB5F7E6-1DA9-41F0-A1D8-AAA8EF208B3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83747" y="5232400"/>
              <a:ext cx="1085850" cy="214876"/>
            </a:xfrm>
            <a:prstGeom prst="line">
              <a:avLst/>
            </a:prstGeom>
            <a:grp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37A5F68-FE1F-40F0-85FB-664F7AC524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69597" y="4853266"/>
              <a:ext cx="1066800" cy="379134"/>
            </a:xfrm>
            <a:prstGeom prst="line">
              <a:avLst/>
            </a:prstGeom>
            <a:grp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021E58F-BF12-488F-BC09-1FE59E92C3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536397" y="4012247"/>
              <a:ext cx="1097384" cy="841019"/>
            </a:xfrm>
            <a:prstGeom prst="line">
              <a:avLst/>
            </a:prstGeom>
            <a:grp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F03207D-964D-45A4-BC99-55D11F74098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33781" y="2369977"/>
              <a:ext cx="1082351" cy="1642270"/>
            </a:xfrm>
            <a:prstGeom prst="line">
              <a:avLst/>
            </a:prstGeom>
            <a:grp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0EEFEE6-54F9-4B8C-96D3-00FAC3C5C979}"/>
              </a:ext>
            </a:extLst>
          </p:cNvPr>
          <p:cNvSpPr txBox="1"/>
          <p:nvPr/>
        </p:nvSpPr>
        <p:spPr>
          <a:xfrm>
            <a:off x="5098106" y="3756156"/>
            <a:ext cx="134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</a:rPr>
              <a:t>512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E474B6-6AAE-4E2F-898F-4B2129D15CDE}"/>
              </a:ext>
            </a:extLst>
          </p:cNvPr>
          <p:cNvSpPr txBox="1"/>
          <p:nvPr/>
        </p:nvSpPr>
        <p:spPr>
          <a:xfrm>
            <a:off x="2190710" y="4723445"/>
            <a:ext cx="58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E00DA5-9AD6-45E8-8DB2-322E9EDD831A}"/>
              </a:ext>
            </a:extLst>
          </p:cNvPr>
          <p:cNvSpPr txBox="1"/>
          <p:nvPr/>
        </p:nvSpPr>
        <p:spPr>
          <a:xfrm>
            <a:off x="4157871" y="4263367"/>
            <a:ext cx="89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</a:rPr>
              <a:t>128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421BD7-1DC6-4476-A85C-64D0CEA2961F}"/>
              </a:ext>
            </a:extLst>
          </p:cNvPr>
          <p:cNvSpPr txBox="1"/>
          <p:nvPr/>
        </p:nvSpPr>
        <p:spPr>
          <a:xfrm>
            <a:off x="6028201" y="2765267"/>
            <a:ext cx="142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</a:rPr>
              <a:t>4,000</a:t>
            </a:r>
          </a:p>
        </p:txBody>
      </p:sp>
    </p:spTree>
    <p:extLst>
      <p:ext uri="{BB962C8B-B14F-4D97-AF65-F5344CB8AC3E}">
        <p14:creationId xmlns:p14="http://schemas.microsoft.com/office/powerpoint/2010/main" val="33439993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420" y="1179814"/>
            <a:ext cx="8259580" cy="4786271"/>
          </a:xfrm>
        </p:spPr>
        <p:txBody>
          <a:bodyPr/>
          <a:lstStyle/>
          <a:p>
            <a:r>
              <a:rPr lang="es-MX" dirty="0"/>
              <a:t>¿Idea Principal?</a:t>
            </a:r>
            <a:endParaRPr lang="en-US" dirty="0"/>
          </a:p>
          <a:p>
            <a:r>
              <a:rPr lang="es-MX" dirty="0"/>
              <a:t>¿Observaciones?</a:t>
            </a:r>
          </a:p>
          <a:p>
            <a:pPr lvl="1"/>
            <a:r>
              <a:rPr lang="es-ES" dirty="0"/>
              <a:t>¿Qué dice?</a:t>
            </a:r>
          </a:p>
          <a:p>
            <a:r>
              <a:rPr lang="es-ES" dirty="0"/>
              <a:t>Interpretaciones (Preguntas y respuestas)</a:t>
            </a:r>
          </a:p>
          <a:p>
            <a:pPr lvl="1"/>
            <a:r>
              <a:rPr lang="es-ES" dirty="0"/>
              <a:t>¿Qué significa?</a:t>
            </a:r>
          </a:p>
          <a:p>
            <a:pPr lvl="1"/>
            <a:r>
              <a:rPr lang="es-ES" dirty="0"/>
              <a:t>Referencias Cruzadas</a:t>
            </a:r>
            <a:endParaRPr lang="en-US" dirty="0"/>
          </a:p>
          <a:p>
            <a:r>
              <a:rPr lang="es-MX" dirty="0"/>
              <a:t>¿Posibles Aplicaciones?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9EB2DD-A931-4614-A77D-E1D8A16CCFEB}"/>
              </a:ext>
            </a:extLst>
          </p:cNvPr>
          <p:cNvSpPr/>
          <p:nvPr/>
        </p:nvSpPr>
        <p:spPr>
          <a:xfrm>
            <a:off x="0" y="2455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Análisis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Filipenses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1:3-6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414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4546" y="4346089"/>
            <a:ext cx="9079454" cy="1775010"/>
          </a:xfrm>
          <a:prstGeom prst="rect">
            <a:avLst/>
          </a:prstGeom>
          <a:solidFill>
            <a:srgbClr val="1E000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66FAB9-0076-4B07-B166-9E40A7A43173}"/>
              </a:ext>
            </a:extLst>
          </p:cNvPr>
          <p:cNvSpPr/>
          <p:nvPr/>
        </p:nvSpPr>
        <p:spPr>
          <a:xfrm>
            <a:off x="134911" y="310696"/>
            <a:ext cx="8874177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3200" dirty="0">
                <a:solidFill>
                  <a:schemeClr val="bg1"/>
                </a:solidFill>
              </a:rPr>
              <a:t>Análisis de los Versículos 3-6</a:t>
            </a:r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s-ES" sz="3200" b="0" dirty="0">
                <a:solidFill>
                  <a:schemeClr val="bg1"/>
                </a:solidFill>
              </a:rPr>
              <a:t>Idea Principal: </a:t>
            </a:r>
            <a:r>
              <a:rPr lang="en-US" sz="3200" b="0" dirty="0">
                <a:solidFill>
                  <a:schemeClr val="bg1"/>
                </a:solidFill>
              </a:rPr>
              <a:t> </a:t>
            </a:r>
            <a:r>
              <a:rPr lang="es-MX" sz="3200" b="0" dirty="0">
                <a:solidFill>
                  <a:schemeClr val="bg1"/>
                </a:solidFill>
              </a:rPr>
              <a:t>Acción de Gracias y la alegría 	para los Filipense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MX" dirty="0"/>
              <a:t>s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b="0" dirty="0" err="1">
                <a:solidFill>
                  <a:schemeClr val="bg1"/>
                </a:solidFill>
              </a:rPr>
              <a:t>Versiculo</a:t>
            </a:r>
            <a:r>
              <a:rPr lang="es-MX" sz="3200" b="0" dirty="0">
                <a:solidFill>
                  <a:schemeClr val="bg1"/>
                </a:solidFill>
              </a:rPr>
              <a:t> 3:</a:t>
            </a:r>
            <a:endParaRPr lang="en-US" sz="3200" b="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Gracias - Dad gracias en todo, porque esta es la voluntad de Dios para con vosotros en Cristo Jesús. (1 Tesalonicenses 5:18)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ES" sz="3200" dirty="0">
                <a:solidFill>
                  <a:schemeClr val="bg1"/>
                </a:solidFill>
              </a:rPr>
              <a:t>A - ¿Estoy viendo cosas por las cuales debo agradecer en una mala circunstancia?</a:t>
            </a:r>
          </a:p>
        </p:txBody>
      </p:sp>
    </p:spTree>
    <p:extLst>
      <p:ext uri="{BB962C8B-B14F-4D97-AF65-F5344CB8AC3E}">
        <p14:creationId xmlns:p14="http://schemas.microsoft.com/office/powerpoint/2010/main" val="8213266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4F6BDC-30C0-4E27-BCB4-201B0967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BC0E30-D7D8-40C8-A78A-5641461F7299}"/>
              </a:ext>
            </a:extLst>
          </p:cNvPr>
          <p:cNvSpPr/>
          <p:nvPr/>
        </p:nvSpPr>
        <p:spPr>
          <a:xfrm>
            <a:off x="266700" y="1152672"/>
            <a:ext cx="88773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Verse 3 </a:t>
            </a:r>
            <a:r>
              <a:rPr lang="en-US" sz="3200" b="0" dirty="0">
                <a:solidFill>
                  <a:schemeClr val="bg1"/>
                </a:solidFill>
              </a:rPr>
              <a:t>(</a:t>
            </a:r>
            <a:r>
              <a:rPr lang="en-US" sz="3200" b="0" dirty="0" err="1">
                <a:solidFill>
                  <a:schemeClr val="bg1"/>
                </a:solidFill>
              </a:rPr>
              <a:t>Continuado</a:t>
            </a:r>
            <a:r>
              <a:rPr lang="en-US" sz="3200" b="0" dirty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es-MX" sz="3200" b="0" dirty="0">
                <a:solidFill>
                  <a:schemeClr val="bg1"/>
                </a:solidFill>
              </a:rPr>
              <a:t>Inicia positivamente, haciéndoles saber que le da gracias a Dios por ellos y que les recuerda a menudo (siempre)</a:t>
            </a:r>
            <a:endParaRPr lang="en-US" sz="3200" b="0" dirty="0">
              <a:solidFill>
                <a:schemeClr val="bg1"/>
              </a:solidFill>
            </a:endParaRPr>
          </a:p>
          <a:p>
            <a:r>
              <a:rPr lang="es-MX" sz="3200" dirty="0">
                <a:solidFill>
                  <a:schemeClr val="bg1"/>
                </a:solidFill>
              </a:rPr>
              <a:t>A - ¿Hay alguien que necesito recordar a menudo y darle gracias a Dios?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103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4F6BDC-30C0-4E27-BCB4-201B0967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BC0E30-D7D8-40C8-A78A-5641461F7299}"/>
              </a:ext>
            </a:extLst>
          </p:cNvPr>
          <p:cNvSpPr/>
          <p:nvPr/>
        </p:nvSpPr>
        <p:spPr>
          <a:xfrm>
            <a:off x="266700" y="744915"/>
            <a:ext cx="88773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ES" sz="3200" b="0" dirty="0" err="1">
                <a:solidFill>
                  <a:schemeClr val="bg1"/>
                </a:solidFill>
              </a:rPr>
              <a:t>Versiculos</a:t>
            </a:r>
            <a:r>
              <a:rPr lang="es-ES" sz="3200" b="0" dirty="0">
                <a:solidFill>
                  <a:schemeClr val="bg1"/>
                </a:solidFill>
              </a:rPr>
              <a:t> 4-5: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Pablo ora de alegría por todos ellos a causa de su participación en el evangelio.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Esto no es una carta de reprensión o corrección o doctrina.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Sino que es una carta de aliento y afirmación.</a:t>
            </a:r>
            <a:endParaRPr lang="en-US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743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4F6BDC-30C0-4E27-BCB4-201B0967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BC0E30-D7D8-40C8-A78A-5641461F7299}"/>
              </a:ext>
            </a:extLst>
          </p:cNvPr>
          <p:cNvSpPr/>
          <p:nvPr/>
        </p:nvSpPr>
        <p:spPr>
          <a:xfrm>
            <a:off x="266700" y="837443"/>
            <a:ext cx="887730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ES" sz="3200" b="0" dirty="0" err="1">
                <a:solidFill>
                  <a:schemeClr val="bg1"/>
                </a:solidFill>
              </a:rPr>
              <a:t>Versiculo</a:t>
            </a:r>
            <a:r>
              <a:rPr lang="es-ES" sz="3200" b="0" dirty="0">
                <a:solidFill>
                  <a:schemeClr val="bg1"/>
                </a:solidFill>
              </a:rPr>
              <a:t> 5: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Colaboración en el evangelio. Son colaboradores en compartir el evangelio.</a:t>
            </a:r>
          </a:p>
          <a:p>
            <a:pPr>
              <a:spcAft>
                <a:spcPts val="1800"/>
              </a:spcAft>
            </a:pPr>
            <a:r>
              <a:rPr lang="es-ES" sz="3200" dirty="0">
                <a:solidFill>
                  <a:schemeClr val="bg1"/>
                </a:solidFill>
              </a:rPr>
              <a:t>A - ¿Reconozco y valoro las personas que son socios en el ministerio conmigo?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Desde el principio. Ellos han sido fieles en el largo camino en su ministerio y el apoyo de Pablo.</a:t>
            </a:r>
          </a:p>
        </p:txBody>
      </p:sp>
    </p:spTree>
    <p:extLst>
      <p:ext uri="{BB962C8B-B14F-4D97-AF65-F5344CB8AC3E}">
        <p14:creationId xmlns:p14="http://schemas.microsoft.com/office/powerpoint/2010/main" val="4768097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42C825-C53A-450C-956E-D829DEFB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772219-07E2-4D7F-B183-BACA1DF8A5A8}"/>
              </a:ext>
            </a:extLst>
          </p:cNvPr>
          <p:cNvSpPr/>
          <p:nvPr/>
        </p:nvSpPr>
        <p:spPr>
          <a:xfrm>
            <a:off x="0" y="194637"/>
            <a:ext cx="914400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s-ES" sz="3200" b="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Versiculo</a:t>
            </a:r>
            <a:r>
              <a:rPr lang="es-ES" sz="3200" b="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6: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Confiado. Pablo muestra confianza en ellos.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Comenzó una buena obra en ellos - ¿lo completará en el día de Cristo Jesús? </a:t>
            </a:r>
          </a:p>
          <a:p>
            <a:pPr marL="522288" lvl="1" indent="-293688"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s-ES" sz="3200" b="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 comienzo fue la justificación por el perdón de los pecados a través del sacrificio de Jesús </a:t>
            </a:r>
          </a:p>
          <a:p>
            <a:pPr marL="685800" lvl="1" indent="-457200"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s-ES" sz="3200" b="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En el presente se está convirtiendo como Jesús a través de la santificación. </a:t>
            </a:r>
          </a:p>
          <a:p>
            <a:pPr marL="685800" lvl="1" indent="-457200"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s-ES" sz="3200" b="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 futuro es ser como Jesús en el cielo a la glorificación.</a:t>
            </a:r>
          </a:p>
        </p:txBody>
      </p:sp>
    </p:spTree>
    <p:extLst>
      <p:ext uri="{BB962C8B-B14F-4D97-AF65-F5344CB8AC3E}">
        <p14:creationId xmlns:p14="http://schemas.microsoft.com/office/powerpoint/2010/main" val="40370981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42C825-C53A-450C-956E-D829DEFB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772219-07E2-4D7F-B183-BACA1DF8A5A8}"/>
              </a:ext>
            </a:extLst>
          </p:cNvPr>
          <p:cNvSpPr/>
          <p:nvPr/>
        </p:nvSpPr>
        <p:spPr>
          <a:xfrm>
            <a:off x="326570" y="929423"/>
            <a:ext cx="881742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ES" sz="3200" b="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Versiculo</a:t>
            </a:r>
            <a:r>
              <a:rPr lang="es-ES" sz="3200" b="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3200" b="0" dirty="0">
                <a:solidFill>
                  <a:schemeClr val="bg1"/>
                </a:solidFill>
              </a:rPr>
              <a:t>(</a:t>
            </a:r>
            <a:r>
              <a:rPr lang="en-US" sz="3200" b="0" dirty="0" err="1">
                <a:solidFill>
                  <a:schemeClr val="bg1"/>
                </a:solidFill>
              </a:rPr>
              <a:t>Continuado</a:t>
            </a:r>
            <a:r>
              <a:rPr lang="en-US" sz="3200" b="0" dirty="0">
                <a:solidFill>
                  <a:schemeClr val="bg1"/>
                </a:solidFill>
              </a:rPr>
              <a:t>)</a:t>
            </a:r>
            <a:r>
              <a:rPr lang="es-ES" sz="3200" b="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0">
              <a:spcAft>
                <a:spcPts val="1800"/>
              </a:spcAft>
            </a:pPr>
            <a:r>
              <a:rPr lang="es-E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- ¿Estoy confiado en que Dios va a completar el proceso de crecimiento espiritual en la gente que estoy </a:t>
            </a:r>
            <a:r>
              <a:rPr lang="es-ES" sz="32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discipulando</a:t>
            </a:r>
            <a:r>
              <a:rPr lang="es-E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¿En el día de Cristo Jesús? "El día de Jesucristo" es una referencia a la segunda venida de Cristo.</a:t>
            </a:r>
          </a:p>
        </p:txBody>
      </p:sp>
    </p:spTree>
    <p:extLst>
      <p:ext uri="{BB962C8B-B14F-4D97-AF65-F5344CB8AC3E}">
        <p14:creationId xmlns:p14="http://schemas.microsoft.com/office/powerpoint/2010/main" val="22705892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420" y="1179814"/>
            <a:ext cx="8259580" cy="4786271"/>
          </a:xfrm>
        </p:spPr>
        <p:txBody>
          <a:bodyPr/>
          <a:lstStyle/>
          <a:p>
            <a:r>
              <a:rPr lang="es-MX" dirty="0"/>
              <a:t>¿Idea Principal?</a:t>
            </a:r>
            <a:endParaRPr lang="en-US" dirty="0"/>
          </a:p>
          <a:p>
            <a:r>
              <a:rPr lang="es-MX" dirty="0"/>
              <a:t>¿Observaciones?</a:t>
            </a:r>
          </a:p>
          <a:p>
            <a:pPr lvl="1"/>
            <a:r>
              <a:rPr lang="es-ES" dirty="0"/>
              <a:t>¿Qué dice?</a:t>
            </a:r>
          </a:p>
          <a:p>
            <a:r>
              <a:rPr lang="es-ES" dirty="0"/>
              <a:t>Interpretaciones (Preguntas y respuestas)</a:t>
            </a:r>
          </a:p>
          <a:p>
            <a:pPr lvl="1"/>
            <a:r>
              <a:rPr lang="es-ES" dirty="0"/>
              <a:t>¿Qué significa?</a:t>
            </a:r>
          </a:p>
          <a:p>
            <a:pPr lvl="1"/>
            <a:r>
              <a:rPr lang="es-ES" dirty="0"/>
              <a:t>Referencias Cruzadas</a:t>
            </a:r>
            <a:endParaRPr lang="en-US" dirty="0"/>
          </a:p>
          <a:p>
            <a:r>
              <a:rPr lang="es-MX" dirty="0"/>
              <a:t>¿Posibles Aplicaciones?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9EB2DD-A931-4614-A77D-E1D8A16CCFEB}"/>
              </a:ext>
            </a:extLst>
          </p:cNvPr>
          <p:cNvSpPr/>
          <p:nvPr/>
        </p:nvSpPr>
        <p:spPr>
          <a:xfrm>
            <a:off x="0" y="2455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Análisis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Filipenses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1:7-8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291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4546" y="4346089"/>
            <a:ext cx="9079454" cy="1775010"/>
          </a:xfrm>
          <a:prstGeom prst="rect">
            <a:avLst/>
          </a:prstGeom>
          <a:solidFill>
            <a:srgbClr val="1E000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66FAB9-0076-4B07-B166-9E40A7A43173}"/>
              </a:ext>
            </a:extLst>
          </p:cNvPr>
          <p:cNvSpPr/>
          <p:nvPr/>
        </p:nvSpPr>
        <p:spPr>
          <a:xfrm>
            <a:off x="179613" y="81930"/>
            <a:ext cx="8964387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3200" dirty="0">
                <a:solidFill>
                  <a:schemeClr val="bg1"/>
                </a:solidFill>
              </a:rPr>
              <a:t>Análisis de los Versículos 7-8</a:t>
            </a:r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s-ES" sz="3200" dirty="0">
                <a:solidFill>
                  <a:schemeClr val="bg1"/>
                </a:solidFill>
              </a:rPr>
              <a:t>Idea Principal: El Amor de Pablo por Ellos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ES" sz="3200" b="0" dirty="0" err="1">
                <a:solidFill>
                  <a:schemeClr val="bg1"/>
                </a:solidFill>
              </a:rPr>
              <a:t>Versiculos</a:t>
            </a:r>
            <a:r>
              <a:rPr lang="es-ES" sz="3200" b="0" dirty="0">
                <a:solidFill>
                  <a:schemeClr val="bg1"/>
                </a:solidFill>
              </a:rPr>
              <a:t> 7-8: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Sentimientos. Pablo está expresando sus grandes sentimientos de amor a los Filipenses. Ellos están en su corazón. Participaron en compartir el evangelio. Pablo anhela por ellos. Pablo tiene el mismo cariño como Jesús para ellos.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ES" sz="3200" dirty="0">
                <a:solidFill>
                  <a:schemeClr val="bg1"/>
                </a:solidFill>
              </a:rPr>
              <a:t>A - ¿Comparto mis sentimientos con los compañeros de  trabajo que amo?</a:t>
            </a:r>
          </a:p>
        </p:txBody>
      </p:sp>
    </p:spTree>
    <p:extLst>
      <p:ext uri="{BB962C8B-B14F-4D97-AF65-F5344CB8AC3E}">
        <p14:creationId xmlns:p14="http://schemas.microsoft.com/office/powerpoint/2010/main" val="29796500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4546" y="4346089"/>
            <a:ext cx="9079454" cy="1775010"/>
          </a:xfrm>
          <a:prstGeom prst="rect">
            <a:avLst/>
          </a:prstGeom>
          <a:solidFill>
            <a:srgbClr val="1E000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66FAB9-0076-4B07-B166-9E40A7A43173}"/>
              </a:ext>
            </a:extLst>
          </p:cNvPr>
          <p:cNvSpPr/>
          <p:nvPr/>
        </p:nvSpPr>
        <p:spPr>
          <a:xfrm>
            <a:off x="587829" y="1001666"/>
            <a:ext cx="8556171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ES" sz="3200" b="0" dirty="0" err="1">
                <a:solidFill>
                  <a:schemeClr val="bg1"/>
                </a:solidFill>
              </a:rPr>
              <a:t>Versiculo</a:t>
            </a:r>
            <a:r>
              <a:rPr lang="es-ES" sz="3200" b="0" dirty="0">
                <a:solidFill>
                  <a:schemeClr val="bg1"/>
                </a:solidFill>
              </a:rPr>
              <a:t> 7: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200" b="0" dirty="0">
                <a:solidFill>
                  <a:schemeClr val="bg1"/>
                </a:solidFill>
              </a:rPr>
              <a:t>¿Participación en la gracia de Dios?</a:t>
            </a:r>
          </a:p>
          <a:p>
            <a:pPr marL="914400" indent="-506413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s-ES" sz="3200" b="0" dirty="0">
                <a:solidFill>
                  <a:schemeClr val="bg1"/>
                </a:solidFill>
              </a:rPr>
              <a:t>Habían participado con él en compartir el evangelio.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ES" sz="3200" dirty="0">
                <a:solidFill>
                  <a:schemeClr val="bg1"/>
                </a:solidFill>
              </a:rPr>
              <a:t>A - ¿Valoro los amigos que están firmes por mí en las malas y en las buenas circunstancias?</a:t>
            </a:r>
          </a:p>
        </p:txBody>
      </p:sp>
    </p:spTree>
    <p:extLst>
      <p:ext uri="{BB962C8B-B14F-4D97-AF65-F5344CB8AC3E}">
        <p14:creationId xmlns:p14="http://schemas.microsoft.com/office/powerpoint/2010/main" val="103715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0" y="-75060"/>
            <a:ext cx="9144001" cy="795337"/>
          </a:xfrm>
        </p:spPr>
        <p:txBody>
          <a:bodyPr/>
          <a:lstStyle/>
          <a:p>
            <a:r>
              <a:rPr lang="es-ES" altLang="en-US" sz="3200" dirty="0"/>
              <a:t>Cómo Descargar Documentos</a:t>
            </a:r>
            <a:endParaRPr lang="en-US" alt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B84001-49EB-4CF6-A2CA-724263A67CD0}"/>
              </a:ext>
            </a:extLst>
          </p:cNvPr>
          <p:cNvSpPr/>
          <p:nvPr/>
        </p:nvSpPr>
        <p:spPr>
          <a:xfrm>
            <a:off x="2105531" y="720277"/>
            <a:ext cx="55082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sz="3200" b="0" dirty="0" err="1">
                <a:solidFill>
                  <a:schemeClr val="bg1"/>
                </a:solidFill>
              </a:rPr>
              <a:t>Ir</a:t>
            </a:r>
            <a:r>
              <a:rPr lang="en-US" sz="3200" b="0" dirty="0">
                <a:solidFill>
                  <a:schemeClr val="bg1"/>
                </a:solidFill>
              </a:rPr>
              <a:t> a foundationsglobal.com</a:t>
            </a:r>
          </a:p>
          <a:p>
            <a:pPr marL="514350" indent="-514350">
              <a:buFontTx/>
              <a:buAutoNum type="arabicPeriod"/>
            </a:pPr>
            <a:r>
              <a:rPr lang="en-US" sz="3200" b="0" dirty="0" err="1">
                <a:solidFill>
                  <a:schemeClr val="bg1"/>
                </a:solidFill>
              </a:rPr>
              <a:t>Seleccionar</a:t>
            </a:r>
            <a:r>
              <a:rPr lang="en-US" sz="3200" b="0" dirty="0">
                <a:solidFill>
                  <a:schemeClr val="bg1"/>
                </a:solidFill>
              </a:rPr>
              <a:t> </a:t>
            </a:r>
            <a:r>
              <a:rPr lang="en-US" sz="3200" b="0" dirty="0" err="1">
                <a:solidFill>
                  <a:schemeClr val="bg1"/>
                </a:solidFill>
              </a:rPr>
              <a:t>Idioma</a:t>
            </a:r>
            <a:endParaRPr lang="en-US" sz="3200" b="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3200" b="0" dirty="0" err="1">
                <a:solidFill>
                  <a:schemeClr val="bg1"/>
                </a:solidFill>
              </a:rPr>
              <a:t>Seleccionar</a:t>
            </a:r>
            <a:r>
              <a:rPr lang="en-US" sz="3200" b="0" dirty="0">
                <a:solidFill>
                  <a:schemeClr val="bg1"/>
                </a:solidFill>
              </a:rPr>
              <a:t> </a:t>
            </a:r>
            <a:r>
              <a:rPr lang="en-US" sz="3200" b="0" dirty="0" err="1">
                <a:solidFill>
                  <a:schemeClr val="bg1"/>
                </a:solidFill>
              </a:rPr>
              <a:t>Descargas</a:t>
            </a:r>
            <a:endParaRPr lang="en-US" sz="3200" b="0" dirty="0">
              <a:solidFill>
                <a:schemeClr val="bg1"/>
              </a:solidFill>
            </a:endParaRPr>
          </a:p>
        </p:txBody>
      </p:sp>
      <p:pic>
        <p:nvPicPr>
          <p:cNvPr id="9" name="Picture 8" descr="A group of people&#10;&#10;Description automatically generated">
            <a:extLst>
              <a:ext uri="{FF2B5EF4-FFF2-40B4-BE49-F238E27FC236}">
                <a16:creationId xmlns:a16="http://schemas.microsoft.com/office/drawing/2014/main" id="{28964B22-DD90-45C6-906A-F71469F9B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62" y="2476129"/>
            <a:ext cx="7251676" cy="43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52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9372C2-810D-44D3-89F1-E4B70E19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DBA95C-1A35-41CE-AA38-C1EEB0FBD516}"/>
              </a:ext>
            </a:extLst>
          </p:cNvPr>
          <p:cNvSpPr/>
          <p:nvPr/>
        </p:nvSpPr>
        <p:spPr>
          <a:xfrm>
            <a:off x="565265" y="1278525"/>
            <a:ext cx="8578735" cy="400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709930" algn="l"/>
              </a:tabLst>
            </a:pPr>
            <a:r>
              <a:rPr lang="es-MX" sz="3200" b="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Versiculo</a:t>
            </a:r>
            <a:r>
              <a:rPr lang="es-MX" sz="32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8:</a:t>
            </a:r>
            <a:endParaRPr lang="en-US" sz="3200" b="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32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¿Con el afecto de Jesús? </a:t>
            </a:r>
          </a:p>
          <a:p>
            <a:pPr marL="9144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s-MX" sz="32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 que Jesucristo vivió en Pablo, Pablo compartió en el amor de Jesucristo para los creyentes de Filipos. </a:t>
            </a:r>
            <a:endParaRPr lang="en-US" sz="3200" b="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709930" algn="l"/>
              </a:tabLst>
            </a:pP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- ¿Amo a los colaboradores con el amor de Jesús?</a:t>
            </a:r>
            <a:endParaRPr lang="en-US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165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420" y="330728"/>
            <a:ext cx="8259580" cy="4786271"/>
          </a:xfrm>
        </p:spPr>
        <p:txBody>
          <a:bodyPr/>
          <a:lstStyle/>
          <a:p>
            <a:r>
              <a:rPr lang="es-MX" dirty="0"/>
              <a:t>¿Idea Principal?</a:t>
            </a:r>
            <a:endParaRPr lang="en-US" dirty="0"/>
          </a:p>
          <a:p>
            <a:r>
              <a:rPr lang="es-MX" dirty="0"/>
              <a:t>¿Observaciones?</a:t>
            </a:r>
          </a:p>
          <a:p>
            <a:pPr lvl="1"/>
            <a:r>
              <a:rPr lang="es-ES" dirty="0"/>
              <a:t>¿Qué dice?</a:t>
            </a:r>
          </a:p>
          <a:p>
            <a:r>
              <a:rPr lang="es-ES" dirty="0"/>
              <a:t>Interpretaciones (Preguntas y respuestas)</a:t>
            </a:r>
          </a:p>
          <a:p>
            <a:pPr lvl="1"/>
            <a:r>
              <a:rPr lang="es-ES" dirty="0"/>
              <a:t>¿Qué significa?</a:t>
            </a:r>
          </a:p>
          <a:p>
            <a:pPr lvl="1"/>
            <a:r>
              <a:rPr lang="es-ES" dirty="0"/>
              <a:t>Referencias Cruzadas</a:t>
            </a: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MX" dirty="0"/>
              <a:t>¿Posibles Aplicaciones?</a:t>
            </a:r>
          </a:p>
          <a:p>
            <a:pPr marL="914400" indent="-4572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latin typeface="Arial" charset="0"/>
                <a:cs typeface="Arial" charset="0"/>
              </a:rPr>
              <a:t>V 9-11</a:t>
            </a:r>
          </a:p>
          <a:p>
            <a:pPr marL="914400" indent="-4572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latin typeface="Arial" charset="0"/>
                <a:cs typeface="Arial" charset="0"/>
              </a:rPr>
              <a:t>V 12-14</a:t>
            </a:r>
          </a:p>
          <a:p>
            <a:pPr marL="914400" indent="-4572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latin typeface="Arial" charset="0"/>
                <a:cs typeface="Arial" charset="0"/>
              </a:rPr>
              <a:t>V 15-18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285E95-FF12-484F-AEEA-4E6C925BBDF3}"/>
              </a:ext>
            </a:extLst>
          </p:cNvPr>
          <p:cNvSpPr/>
          <p:nvPr/>
        </p:nvSpPr>
        <p:spPr>
          <a:xfrm>
            <a:off x="3764504" y="4377547"/>
            <a:ext cx="3245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457200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3200" b="0" dirty="0">
                <a:solidFill>
                  <a:srgbClr val="FFFFFF"/>
                </a:solidFill>
              </a:rPr>
              <a:t>V 19-26</a:t>
            </a:r>
          </a:p>
          <a:p>
            <a:pPr marL="914400" lvl="0" indent="-457200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3200" b="0" dirty="0">
                <a:solidFill>
                  <a:srgbClr val="FFFFFF"/>
                </a:solidFill>
              </a:rPr>
              <a:t>V 27-30</a:t>
            </a:r>
          </a:p>
        </p:txBody>
      </p:sp>
    </p:spTree>
    <p:extLst>
      <p:ext uri="{BB962C8B-B14F-4D97-AF65-F5344CB8AC3E}">
        <p14:creationId xmlns:p14="http://schemas.microsoft.com/office/powerpoint/2010/main" val="27510321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548" y="191280"/>
            <a:ext cx="8454452" cy="5513294"/>
          </a:xfrm>
        </p:spPr>
        <p:txBody>
          <a:bodyPr/>
          <a:lstStyle/>
          <a:p>
            <a:pPr marL="0" indent="0" algn="ctr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es-ES" b="1" u="sng" kern="1200" dirty="0">
                <a:cs typeface="Arial" charset="0"/>
              </a:rPr>
              <a:t>Alegría</a:t>
            </a:r>
            <a:r>
              <a:rPr lang="es-ES" b="1" kern="1200" dirty="0">
                <a:cs typeface="Arial" charset="0"/>
              </a:rPr>
              <a:t> en Todas las Circunstancias</a:t>
            </a:r>
          </a:p>
          <a:p>
            <a:pPr marL="0" indent="0">
              <a:buNone/>
            </a:pPr>
            <a:r>
              <a:rPr lang="es-MX" dirty="0"/>
              <a:t>V 1-2. Introducción y saludos</a:t>
            </a:r>
            <a:endParaRPr lang="en-US" dirty="0"/>
          </a:p>
          <a:p>
            <a:pPr marL="0" indent="0">
              <a:buNone/>
            </a:pPr>
            <a:r>
              <a:rPr lang="es-MX" dirty="0"/>
              <a:t>V 3-6. Acción de gracias y de </a:t>
            </a:r>
            <a:r>
              <a:rPr lang="es-MX" u="sng" dirty="0"/>
              <a:t>alegría</a:t>
            </a:r>
            <a:r>
              <a:rPr lang="es-MX" dirty="0"/>
              <a:t> para los 	   Filipenses</a:t>
            </a:r>
            <a:endParaRPr lang="en-US" dirty="0"/>
          </a:p>
          <a:p>
            <a:pPr marL="0" indent="0">
              <a:buNone/>
            </a:pPr>
            <a:r>
              <a:rPr lang="es-MX" dirty="0"/>
              <a:t>V. 7-8. El amor de Pablo por ellos</a:t>
            </a:r>
            <a:endParaRPr lang="en-US" dirty="0"/>
          </a:p>
          <a:p>
            <a:pPr marL="0" indent="0">
              <a:buNone/>
            </a:pPr>
            <a:r>
              <a:rPr lang="es-MX" dirty="0"/>
              <a:t>V 9-11. La oración de Pablo para ellos</a:t>
            </a:r>
            <a:endParaRPr lang="en-US" dirty="0"/>
          </a:p>
          <a:p>
            <a:pPr marL="0" indent="0">
              <a:buNone/>
            </a:pPr>
            <a:r>
              <a:rPr lang="es-MX" dirty="0"/>
              <a:t>V 12-14. </a:t>
            </a:r>
            <a:r>
              <a:rPr lang="es-MX" u="sng" dirty="0"/>
              <a:t>Alegría</a:t>
            </a:r>
            <a:r>
              <a:rPr lang="es-MX" dirty="0"/>
              <a:t> en prisión</a:t>
            </a:r>
            <a:endParaRPr lang="en-US" dirty="0"/>
          </a:p>
          <a:p>
            <a:pPr marL="1603375" indent="-1603375">
              <a:buNone/>
            </a:pPr>
            <a:r>
              <a:rPr lang="es-MX" dirty="0"/>
              <a:t>V 15-18. </a:t>
            </a:r>
            <a:r>
              <a:rPr lang="es-MX" u="sng" dirty="0"/>
              <a:t>Alegría</a:t>
            </a:r>
            <a:r>
              <a:rPr lang="es-MX" dirty="0"/>
              <a:t> que se predica a Cristo  	  incluso con malas intenciones</a:t>
            </a:r>
            <a:endParaRPr lang="en-US" dirty="0"/>
          </a:p>
          <a:p>
            <a:pPr marL="0" indent="0">
              <a:buNone/>
            </a:pPr>
            <a:r>
              <a:rPr lang="es-MX" dirty="0"/>
              <a:t>V 19-26. </a:t>
            </a:r>
            <a:r>
              <a:rPr lang="es-MX" u="sng" dirty="0"/>
              <a:t>Alegría</a:t>
            </a:r>
            <a:r>
              <a:rPr lang="es-MX" dirty="0"/>
              <a:t> en la vida o la muerte</a:t>
            </a:r>
            <a:endParaRPr lang="en-US" dirty="0"/>
          </a:p>
          <a:p>
            <a:pPr marL="0" indent="0">
              <a:buNone/>
            </a:pPr>
            <a:r>
              <a:rPr lang="es-MX" dirty="0"/>
              <a:t>V 27-30. </a:t>
            </a:r>
            <a:r>
              <a:rPr lang="es-MX" u="sng" dirty="0"/>
              <a:t>Alegría</a:t>
            </a:r>
            <a:r>
              <a:rPr lang="es-MX" dirty="0"/>
              <a:t> en todas las circunstancias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590685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90" y="738695"/>
            <a:ext cx="8627810" cy="538061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s-MX" dirty="0"/>
              <a:t>Ejemplo de aplicación:</a:t>
            </a:r>
            <a:endParaRPr lang="en-US" dirty="0"/>
          </a:p>
          <a:p>
            <a:pPr marL="514350" lvl="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/>
              <a:t>¿Cómo debería ser mi vida a partir de la Palabra de Dios? (Versículo de Aplicación)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s-MX" dirty="0"/>
              <a:t>En todas mis oraciones por todos ustedes, siempre oro con alegría (Filipenses 1:4)</a:t>
            </a:r>
            <a:endParaRPr lang="en-US" dirty="0"/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/>
              <a:t> ¿Cómo es mi vida diferente de la Palabra de Dios?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s-MX" dirty="0"/>
              <a:t>No oro como debo hacerlo por la gente de mi grupo pequeño.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FFFFFF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133998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8955"/>
            <a:ext cx="8915400" cy="5380610"/>
          </a:xfrm>
        </p:spPr>
        <p:txBody>
          <a:bodyPr/>
          <a:lstStyle/>
          <a:p>
            <a:pPr marL="514350" lvl="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MX" dirty="0"/>
              <a:t>¿Qué voy a hacer para poner la Palabra de Dios en práctica?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s-MX" dirty="0"/>
              <a:t>Voy a crear una lista de oración de la gente de mi grupo pequeño y cada semana voy a pedirles peticiones de oración y preguntarles cómo lo está yendo.</a:t>
            </a:r>
            <a:endParaRPr lang="en-US" dirty="0"/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dirty="0"/>
              <a:t>¿Cómo puedo asegurarme de que he logrado lo que Dios quiere que haga?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s-MX" dirty="0"/>
              <a:t>Le preguntaré a mi compañero de responsabilidad a verme cada semana para ver como lo estoy desarrollando.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FFFFFF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19956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646" y="488856"/>
            <a:ext cx="8604354" cy="538061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s-MX" b="1" dirty="0"/>
              <a:t>Su propia aplicación:</a:t>
            </a:r>
            <a:endParaRPr lang="en-US" dirty="0"/>
          </a:p>
          <a:p>
            <a:pPr marL="514350" lvl="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/>
              <a:t>¿Cómo debería ser mi vida a partir de la Palabra de Dios? (Versículo de Aplicación)</a:t>
            </a:r>
            <a:endParaRPr lang="en-US" dirty="0"/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/>
              <a:t> ¿Cómo es mi vida diferente de la Palabra de Dios?</a:t>
            </a:r>
            <a:endParaRPr lang="en-US" dirty="0"/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/>
              <a:t> ¿Qué voy a hacer para poner la Palabra de Dios en práctica?</a:t>
            </a:r>
            <a:endParaRPr lang="en-US" dirty="0"/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dirty="0"/>
              <a:t> ¿Cómo puedo asegurarme de que he logrado lo que Dios quiere que haga?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FFFFFF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1463546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351" y="1346662"/>
            <a:ext cx="8154648" cy="4733196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Termine en oración.</a:t>
            </a:r>
            <a:endParaRPr lang="en-US" dirty="0"/>
          </a:p>
          <a:p>
            <a:r>
              <a:rPr lang="es-ES" dirty="0"/>
              <a:t>Gracias a Dios por revelarnos tu verdad</a:t>
            </a:r>
          </a:p>
          <a:p>
            <a:r>
              <a:rPr lang="es-ES" dirty="0"/>
              <a:t>Gracias por darnos el poder de poner tu Palabra en práctica.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FFFFFF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09535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11860-7723-4437-8490-CCE564882443}"/>
              </a:ext>
            </a:extLst>
          </p:cNvPr>
          <p:cNvSpPr txBox="1"/>
          <p:nvPr/>
        </p:nvSpPr>
        <p:spPr>
          <a:xfrm>
            <a:off x="0" y="213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</a:rPr>
              <a:t>Preguntas</a:t>
            </a:r>
            <a:r>
              <a:rPr lang="en-US" sz="4800" dirty="0">
                <a:solidFill>
                  <a:schemeClr val="bg1"/>
                </a:solidFill>
              </a:rPr>
              <a:t> o </a:t>
            </a:r>
            <a:r>
              <a:rPr lang="en-US" sz="4800" dirty="0" err="1">
                <a:solidFill>
                  <a:schemeClr val="bg1"/>
                </a:solidFill>
              </a:rPr>
              <a:t>Comentarios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770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585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MX" u="sng" dirty="0"/>
              <a:t>Cómo Predicar Efectivamente</a:t>
            </a:r>
            <a:br>
              <a:rPr lang="en-US" dirty="0"/>
            </a:br>
            <a:r>
              <a:rPr lang="es-MX" sz="3200" dirty="0"/>
              <a:t>Cómo Preparar un Lección Bíblico Eficaz</a:t>
            </a:r>
            <a:br>
              <a:rPr lang="es-MX" sz="3200" dirty="0"/>
            </a:br>
            <a:r>
              <a:rPr lang="es-MX" sz="3200" b="0" dirty="0"/>
              <a:t>Lección 5</a:t>
            </a:r>
            <a:endParaRPr lang="en-US" sz="320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59764" y="1921759"/>
            <a:ext cx="8784236" cy="445999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ES" b="1" dirty="0"/>
              <a:t>Preparación del </a:t>
            </a:r>
            <a:r>
              <a:rPr lang="es-MX" b="1" dirty="0"/>
              <a:t>Lección</a:t>
            </a:r>
            <a:endParaRPr lang="es-E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ES" u="sng" dirty="0"/>
              <a:t>Tema</a:t>
            </a:r>
            <a:r>
              <a:rPr lang="es-ES" dirty="0"/>
              <a:t> que Dios está comunicando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u="sng" dirty="0"/>
              <a:t>Hechos</a:t>
            </a:r>
            <a:r>
              <a:rPr lang="es-ES" dirty="0"/>
              <a:t> que apoyan el tema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u="sng" dirty="0"/>
              <a:t>Aplicación</a:t>
            </a:r>
            <a:r>
              <a:rPr lang="es-ES" dirty="0"/>
              <a:t> que más necesita su congregación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u="sng" dirty="0"/>
              <a:t>Introducción</a:t>
            </a:r>
            <a:r>
              <a:rPr lang="es-E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u="sng" dirty="0"/>
              <a:t>Conclusión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582671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4694" y="734518"/>
            <a:ext cx="8679305" cy="5539283"/>
          </a:xfrm>
        </p:spPr>
        <p:txBody>
          <a:bodyPr/>
          <a:lstStyle/>
          <a:p>
            <a:pPr marL="4572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b="1" dirty="0"/>
              <a:t>1. Introducción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Explicar la necesidad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Historia que ilustra la necesidad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Conectar con la gente en un nivel emocional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s-ES" dirty="0"/>
              <a:t>Captará la atención de su público </a:t>
            </a:r>
          </a:p>
          <a:p>
            <a:pPr marL="4572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b="1" dirty="0"/>
              <a:t>2.	Tema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La idea principal o título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6459118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39271</TotalTime>
  <Words>14078</Words>
  <Application>Microsoft Office PowerPoint</Application>
  <PresentationFormat>On-screen Show (4:3)</PresentationFormat>
  <Paragraphs>1869</Paragraphs>
  <Slides>143</Slides>
  <Notes>143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143</vt:i4>
      </vt:variant>
    </vt:vector>
  </HeadingPairs>
  <TitlesOfParts>
    <vt:vector size="156" baseType="lpstr">
      <vt:lpstr>Arial</vt:lpstr>
      <vt:lpstr>Calibri</vt:lpstr>
      <vt:lpstr>Courier New</vt:lpstr>
      <vt:lpstr>Symbol</vt:lpstr>
      <vt:lpstr>Times New Roman</vt:lpstr>
      <vt:lpstr>Wingdings</vt:lpstr>
      <vt:lpstr>Default Design</vt:lpstr>
      <vt:lpstr>5_Custom Design</vt:lpstr>
      <vt:lpstr>4_Custom Design</vt:lpstr>
      <vt:lpstr>3_Custom Design</vt:lpstr>
      <vt:lpstr>2_Custom Design</vt:lpstr>
      <vt:lpstr>1_Custom Design</vt:lpstr>
      <vt:lpstr>Custom Design</vt:lpstr>
      <vt:lpstr>PowerPoint Presentation</vt:lpstr>
      <vt:lpstr>PowerPoint Presentation</vt:lpstr>
      <vt:lpstr> La Gran Comisión  Mateo 28:19-20</vt:lpstr>
      <vt:lpstr>Línea de Tiempo de la Gran Comisión</vt:lpstr>
      <vt:lpstr>PowerPoint Presentation</vt:lpstr>
      <vt:lpstr>PowerPoint Presentation</vt:lpstr>
      <vt:lpstr>PowerPoint Presentation</vt:lpstr>
      <vt:lpstr>PowerPoint Presentation</vt:lpstr>
      <vt:lpstr>Cómo Descargar Documentos</vt:lpstr>
      <vt:lpstr>PowerPoint Presentation</vt:lpstr>
      <vt:lpstr>PowerPoint Presentation</vt:lpstr>
      <vt:lpstr>PowerPoint Presentation</vt:lpstr>
      <vt:lpstr>PowerPoint Presentation</vt:lpstr>
      <vt:lpstr>Cómo Entender la Biblia  Bases de Métodos de Estudio Bíblico Lección 1 </vt:lpstr>
      <vt:lpstr>Importancia de Conocer y Aplicar la Palabra de Dios</vt:lpstr>
      <vt:lpstr>PowerPoint Presentation</vt:lpstr>
      <vt:lpstr>PowerPoint Presentation</vt:lpstr>
      <vt:lpstr>Cómo Interpretar la Biblia </vt:lpstr>
      <vt:lpstr>Dos Partes para la Interpretación Bíblica</vt:lpstr>
      <vt:lpstr>Las Leyes del Espíritu </vt:lpstr>
      <vt:lpstr>Cómo debemos acercarnos a la Palabra de Dios a fin de comprender la verdad espiritual</vt:lpstr>
      <vt:lpstr>Leyes del Lenguaje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Ejemplos de Contexto Incorrectos</vt:lpstr>
      <vt:lpstr>PowerPoint Presentation</vt:lpstr>
      <vt:lpstr>PowerPoint Presentation</vt:lpstr>
      <vt:lpstr>Cómo Estudiar un Libro de la Biblia Lección 2 </vt:lpstr>
      <vt:lpstr>PowerPoint Presentation</vt:lpstr>
      <vt:lpstr>PowerPoint Presentation</vt:lpstr>
      <vt:lpstr>El análisis de cada capítulo del libro  (Detalles)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Como Estudiar un Libro de la Biblia</vt:lpstr>
      <vt:lpstr>PowerPoint Presentation</vt:lpstr>
      <vt:lpstr>PowerPoint Presentation</vt:lpstr>
      <vt:lpstr>Resumen de Filipenses Lección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Análisis de Filipenses Capítulo 1 Lección 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Cómo Predicar Efectivamente Cómo Preparar un Lección Bíblico Eficaz Lección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Ejemplo del Sermón</vt:lpstr>
      <vt:lpstr>Filipenses 2:1-3</vt:lpstr>
      <vt:lpstr>PowerPoint Presentation</vt:lpstr>
      <vt:lpstr>Versículo 1 Lo que nos Motiva a tener Unidad  en el Espíritu y Propósito</vt:lpstr>
      <vt:lpstr>PowerPoint Presentation</vt:lpstr>
      <vt:lpstr>Versículo 2 Lo que Dios Quiere que Hagamos</vt:lpstr>
      <vt:lpstr> Versículo 3 Cómo Tener Unidad en el Espíritu y Propósito</vt:lpstr>
      <vt:lpstr>Ser Egocéntrico y no Centrado en el Espíritu Destruye la Unidad</vt:lpstr>
      <vt:lpstr>PowerPoint Presentation</vt:lpstr>
      <vt:lpstr>Cómo Tener Unidad en Nuestra Iglesia</vt:lpstr>
      <vt:lpstr>Cómo Tener Humildad  Considerando a otros en la iglesia superiores que nosotros mismos</vt:lpstr>
      <vt:lpstr>PowerPoint Presentation</vt:lpstr>
      <vt:lpstr>PowerPoint Presentation</vt:lpstr>
      <vt:lpstr>PowerPoint Presentation</vt:lpstr>
      <vt:lpstr>PowerPoint Presentation</vt:lpstr>
      <vt:lpstr>El Fariseo y el Recaudador de Impuestos Lucas 18:9-14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Presentación del Sermón Lesson 6</vt:lpstr>
      <vt:lpstr>PowerPoint Presentation</vt:lpstr>
      <vt:lpstr>PowerPoint Presentation</vt:lpstr>
      <vt:lpstr>Lo que Puede y No Puede Hacer el Sermón</vt:lpstr>
      <vt:lpstr>PowerPoint Presentation</vt:lpstr>
      <vt:lpstr>PowerPoint Presentation</vt:lpstr>
      <vt:lpstr>PowerPoint Presentation</vt:lpstr>
      <vt:lpstr>Principios de la Preparación de la Lección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Implementación </vt:lpstr>
      <vt:lpstr>Implementación </vt:lpstr>
      <vt:lpstr>Felicitaciones   Terminado Workshop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Robert Fike</cp:lastModifiedBy>
  <cp:revision>1664</cp:revision>
  <dcterms:created xsi:type="dcterms:W3CDTF">2007-01-24T23:57:19Z</dcterms:created>
  <dcterms:modified xsi:type="dcterms:W3CDTF">2020-03-04T14:41:16Z</dcterms:modified>
</cp:coreProperties>
</file>