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33CC33"/>
    <a:srgbClr val="02400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A8C2A-84AA-43B4-9FCD-AEE9453BE500}" type="datetimeFigureOut">
              <a:rPr lang="ru-RU"/>
              <a:pPr>
                <a:defRPr/>
              </a:pPr>
              <a:t>20.01.2016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D7F07-7C65-4349-AF53-DC948B1628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37F44-E6BA-4B08-A35C-1B633FDA2C4D}" type="datetimeFigureOut">
              <a:rPr lang="ru-RU"/>
              <a:pPr>
                <a:defRPr/>
              </a:pPr>
              <a:t>20.01.2016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1A2B4-649A-41AF-A417-82898B2205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1E0B9-8659-4882-95CA-D46ADDB97374}" type="datetimeFigureOut">
              <a:rPr lang="ru-RU"/>
              <a:pPr>
                <a:defRPr/>
              </a:pPr>
              <a:t>20.01.2016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68CA9-7D3E-4FCC-A28F-3A9591F483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DB0756-1427-4BC5-86C4-B6F82A9320BF}" type="datetimeFigureOut">
              <a:rPr lang="ru-RU"/>
              <a:pPr>
                <a:defRPr/>
              </a:pPr>
              <a:t>20.01.2016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DB2C5F-C741-485D-AB4A-1B34CAC91F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A48B2-86A1-4DB7-9059-07EAB4B01074}" type="datetimeFigureOut">
              <a:rPr lang="ru-RU"/>
              <a:pPr>
                <a:defRPr/>
              </a:pPr>
              <a:t>20.01.2016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5CEC3-F426-4B1E-9EAF-D2AFA0BB13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E567E-FB79-487C-BC6E-4B594FC799A5}" type="datetimeFigureOut">
              <a:rPr lang="ru-RU"/>
              <a:pPr>
                <a:defRPr/>
              </a:pPr>
              <a:t>20.01.2016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2642E-3555-4E4E-9F52-C5DEFEAE65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11823-E511-417F-BB3A-153EC7A90388}" type="datetimeFigureOut">
              <a:rPr lang="ru-RU"/>
              <a:pPr>
                <a:defRPr/>
              </a:pPr>
              <a:t>20.01.2016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4BCAF-0541-4C3F-B714-5056D805CD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15D56-0F05-4140-B3C2-996BE32E2552}" type="datetimeFigureOut">
              <a:rPr lang="ru-RU"/>
              <a:pPr>
                <a:defRPr/>
              </a:pPr>
              <a:t>20.01.2016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4CBFF-2383-4310-96F6-9156E1EC97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45F0B-F3D4-4EC1-8129-73AAE0E2AAD1}" type="datetimeFigureOut">
              <a:rPr lang="ru-RU"/>
              <a:pPr>
                <a:defRPr/>
              </a:pPr>
              <a:t>20.01.2016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452F7-224B-4314-B39C-2E81B68118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BF1BB-2FC1-408B-A9A8-52CF6B1C7ACB}" type="datetimeFigureOut">
              <a:rPr lang="ru-RU"/>
              <a:pPr>
                <a:defRPr/>
              </a:pPr>
              <a:t>20.01.2016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4261B-6A28-43A8-AE81-317E849FB2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D5AC1-2C88-4986-A249-E3B0F403D94D}" type="datetimeFigureOut">
              <a:rPr lang="ru-RU"/>
              <a:pPr>
                <a:defRPr/>
              </a:pPr>
              <a:t>20.01.2016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0D7D9-CDC9-451D-BD02-43BD86BF60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63AEFDC-B403-47F3-A207-C5981540AE63}" type="datetimeFigureOut">
              <a:rPr lang="ru-RU"/>
              <a:pPr>
                <a:defRPr/>
              </a:pPr>
              <a:t>20.01.2016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A479C20-A1EA-4E5C-BB91-2DF480AF24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slide" Target="slide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C:\Users\Ольга\Desktop\шишкин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404813"/>
            <a:ext cx="8785225" cy="619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 Box 6"/>
          <p:cNvSpPr txBox="1">
            <a:spLocks noChangeArrowheads="1"/>
          </p:cNvSpPr>
          <p:nvPr/>
        </p:nvSpPr>
        <p:spPr bwMode="auto">
          <a:xfrm>
            <a:off x="887413" y="1131888"/>
            <a:ext cx="7488237" cy="239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0" tIns="180000" rIns="180000" bIns="180000">
            <a:spAutoFit/>
          </a:bodyPr>
          <a:lstStyle/>
          <a:p>
            <a:pPr algn="ctr"/>
            <a:r>
              <a:rPr lang="ru-RU" sz="5400" b="1">
                <a:solidFill>
                  <a:schemeClr val="bg1"/>
                </a:solidFill>
                <a:latin typeface="Verdana" pitchFamily="34" charset="0"/>
              </a:rPr>
              <a:t>Голосеменные растения</a:t>
            </a:r>
          </a:p>
          <a:p>
            <a:pPr algn="ctr"/>
            <a:r>
              <a:rPr lang="ru-RU" sz="2400" b="1" i="1">
                <a:solidFill>
                  <a:schemeClr val="bg1"/>
                </a:solidFill>
                <a:latin typeface="Verdana" pitchFamily="34" charset="0"/>
              </a:rPr>
              <a:t>(игра-закрепление собери картинку)</a:t>
            </a:r>
            <a:endParaRPr lang="fr-FR" sz="2400" i="1">
              <a:solidFill>
                <a:schemeClr val="bg1"/>
              </a:solidFill>
              <a:latin typeface="Century Schoolbook" pitchFamily="18" charset="0"/>
            </a:endParaRPr>
          </a:p>
        </p:txBody>
      </p:sp>
      <p:sp>
        <p:nvSpPr>
          <p:cNvPr id="2052" name="TextBox 4"/>
          <p:cNvSpPr txBox="1">
            <a:spLocks noChangeArrowheads="1"/>
          </p:cNvSpPr>
          <p:nvPr/>
        </p:nvSpPr>
        <p:spPr bwMode="auto">
          <a:xfrm>
            <a:off x="3786188" y="3479800"/>
            <a:ext cx="298926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 класс</a:t>
            </a:r>
          </a:p>
        </p:txBody>
      </p:sp>
      <p:sp>
        <p:nvSpPr>
          <p:cNvPr id="2053" name="TextBox 5"/>
          <p:cNvSpPr txBox="1">
            <a:spLocks noChangeArrowheads="1"/>
          </p:cNvSpPr>
          <p:nvPr/>
        </p:nvSpPr>
        <p:spPr bwMode="auto">
          <a:xfrm>
            <a:off x="3203575" y="4557713"/>
            <a:ext cx="51847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Century Schoolbook" pitchFamily="18" charset="0"/>
              </a:rPr>
              <a:t>Составила Кайсина Ольга Васильевна учитель биологии МБОУ </a:t>
            </a:r>
            <a:r>
              <a:rPr lang="ru-RU" sz="2400" dirty="0" smtClean="0">
                <a:solidFill>
                  <a:schemeClr val="bg1"/>
                </a:solidFill>
                <a:latin typeface="Century Schoolbook" pitchFamily="18" charset="0"/>
              </a:rPr>
              <a:t>«</a:t>
            </a:r>
            <a:r>
              <a:rPr lang="ru-RU" sz="2400" dirty="0" err="1" smtClean="0">
                <a:solidFill>
                  <a:schemeClr val="bg1"/>
                </a:solidFill>
                <a:latin typeface="Century Schoolbook" pitchFamily="18" charset="0"/>
              </a:rPr>
              <a:t>Юськинская</a:t>
            </a:r>
            <a:r>
              <a:rPr lang="ru-RU" sz="2400" smtClean="0">
                <a:solidFill>
                  <a:schemeClr val="bg1"/>
                </a:solidFill>
                <a:latin typeface="Century Schoolbook" pitchFamily="18" charset="0"/>
              </a:rPr>
              <a:t> СОШ»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C:\Users\Ольга\Desktop\р ис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8038" y="836613"/>
            <a:ext cx="2376487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5" descr="C:\Users\Ольга\Desktop\рис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3213100"/>
            <a:ext cx="2381250" cy="254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3" descr="C:\Users\Ольга\Desktop\рис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550" y="836613"/>
            <a:ext cx="2376488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C:\Users\Ольга\Desktop\ветка ели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95875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 Box 7"/>
          <p:cNvSpPr txBox="1">
            <a:spLocks noChangeArrowheads="1"/>
          </p:cNvSpPr>
          <p:nvPr/>
        </p:nvSpPr>
        <p:spPr bwMode="auto">
          <a:xfrm>
            <a:off x="1847850" y="2432050"/>
            <a:ext cx="6697663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u="sng">
                <a:solidFill>
                  <a:srgbClr val="009900"/>
                </a:solidFill>
                <a:latin typeface="Verdana" pitchFamily="34" charset="0"/>
              </a:rPr>
              <a:t>4. Что образуется в семязачатках у сосны?</a:t>
            </a:r>
            <a:endParaRPr lang="fr-FR" sz="3200" u="sng">
              <a:solidFill>
                <a:srgbClr val="009900"/>
              </a:solidFill>
              <a:latin typeface="Century Schoolbook" pitchFamily="18" charset="0"/>
            </a:endParaRPr>
          </a:p>
        </p:txBody>
      </p:sp>
      <p:sp>
        <p:nvSpPr>
          <p:cNvPr id="12292" name="Text Box 8"/>
          <p:cNvSpPr txBox="1">
            <a:spLocks noChangeArrowheads="1"/>
          </p:cNvSpPr>
          <p:nvPr/>
        </p:nvSpPr>
        <p:spPr bwMode="auto">
          <a:xfrm>
            <a:off x="1547813" y="4186238"/>
            <a:ext cx="5246687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0" tIns="180000" rIns="180000" bIns="180000"/>
          <a:lstStyle/>
          <a:p>
            <a:pPr marL="457200" indent="-457200" algn="just">
              <a:buFontTx/>
              <a:buAutoNum type="arabicParenR"/>
            </a:pPr>
            <a:r>
              <a:rPr lang="ru-RU" sz="2400" b="1">
                <a:latin typeface="Verdana" pitchFamily="34" charset="0"/>
                <a:hlinkClick r:id="rId3" action="ppaction://hlinksldjump"/>
              </a:rPr>
              <a:t>мужские гаметы</a:t>
            </a:r>
            <a:r>
              <a:rPr lang="ru-RU" sz="2400" b="1">
                <a:latin typeface="Verdana" pitchFamily="34" charset="0"/>
              </a:rPr>
              <a:t> </a:t>
            </a:r>
          </a:p>
          <a:p>
            <a:pPr marL="457200" indent="-457200" algn="just">
              <a:buFontTx/>
              <a:buAutoNum type="arabicParenR"/>
            </a:pPr>
            <a:r>
              <a:rPr lang="ru-RU" sz="2400" b="1">
                <a:latin typeface="Verdana" pitchFamily="34" charset="0"/>
                <a:hlinkClick r:id="rId3" action="ppaction://hlinksldjump"/>
              </a:rPr>
              <a:t>зигота</a:t>
            </a:r>
            <a:r>
              <a:rPr lang="ru-RU" sz="2400" b="1">
                <a:latin typeface="Verdana" pitchFamily="34" charset="0"/>
              </a:rPr>
              <a:t> </a:t>
            </a:r>
          </a:p>
          <a:p>
            <a:pPr marL="457200" indent="-457200" algn="just">
              <a:buFontTx/>
              <a:buAutoNum type="arabicParenR"/>
            </a:pPr>
            <a:r>
              <a:rPr lang="ru-RU" sz="2400" b="1">
                <a:latin typeface="Verdana" pitchFamily="34" charset="0"/>
                <a:hlinkClick r:id="rId4" action="ppaction://hlinksldjump"/>
              </a:rPr>
              <a:t>женские гаметы</a:t>
            </a:r>
            <a:r>
              <a:rPr lang="ru-RU" sz="2400" b="1">
                <a:latin typeface="Verdana" pitchFamily="34" charset="0"/>
              </a:rPr>
              <a:t>   </a:t>
            </a:r>
            <a:endParaRPr lang="fr-FR" sz="2400" b="1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C:\Users\Ольга\Desktop\ветка ели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95875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 Box 7"/>
          <p:cNvSpPr txBox="1">
            <a:spLocks noChangeArrowheads="1"/>
          </p:cNvSpPr>
          <p:nvPr/>
        </p:nvSpPr>
        <p:spPr bwMode="auto">
          <a:xfrm>
            <a:off x="2124075" y="2292350"/>
            <a:ext cx="6697663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u="sng">
                <a:solidFill>
                  <a:srgbClr val="009900"/>
                </a:solidFill>
                <a:latin typeface="Verdana" pitchFamily="34" charset="0"/>
              </a:rPr>
              <a:t>Очень жаль, но ваш ответ неверный.</a:t>
            </a:r>
            <a:endParaRPr lang="fr-FR" sz="3200" u="sng">
              <a:solidFill>
                <a:srgbClr val="009900"/>
              </a:solidFill>
              <a:latin typeface="Century Schoolbook" pitchFamily="18" charset="0"/>
            </a:endParaRPr>
          </a:p>
        </p:txBody>
      </p:sp>
      <p:pic>
        <p:nvPicPr>
          <p:cNvPr id="13316" name="Picture 5" descr="http://go3.imgsmail.ru/imgpreview?key=19872ead47301f08&amp;mb=imgdb_preview_9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0125" y="3368675"/>
            <a:ext cx="3743325" cy="330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C:\Users\Ольга\Desktop\рис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836613"/>
            <a:ext cx="2376488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4" descr="C:\Users\Ольга\Desktop\р ис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8038" y="836613"/>
            <a:ext cx="2376487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5" descr="C:\Users\Ольга\Desktop\рис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550" y="3213100"/>
            <a:ext cx="2381250" cy="254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6" descr="C:\Users\Ольга\Desktop\рис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2800" y="3141663"/>
            <a:ext cx="2371725" cy="261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C:\Users\Ольга\Desktop\ветка ели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95875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 Box 7"/>
          <p:cNvSpPr txBox="1">
            <a:spLocks noChangeArrowheads="1"/>
          </p:cNvSpPr>
          <p:nvPr/>
        </p:nvSpPr>
        <p:spPr bwMode="auto">
          <a:xfrm>
            <a:off x="2159000" y="2125663"/>
            <a:ext cx="6697663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u="sng">
                <a:solidFill>
                  <a:srgbClr val="009900"/>
                </a:solidFill>
                <a:latin typeface="Verdana" pitchFamily="34" charset="0"/>
              </a:rPr>
              <a:t>5. Сколько лет живут хвоинки ели?</a:t>
            </a:r>
            <a:endParaRPr lang="fr-FR" sz="3200" u="sng">
              <a:solidFill>
                <a:srgbClr val="009900"/>
              </a:solidFill>
              <a:latin typeface="Century Schoolbook" pitchFamily="18" charset="0"/>
            </a:endParaRPr>
          </a:p>
        </p:txBody>
      </p:sp>
      <p:sp>
        <p:nvSpPr>
          <p:cNvPr id="23555" name="Text Box 8"/>
          <p:cNvSpPr txBox="1">
            <a:spLocks noChangeArrowheads="1"/>
          </p:cNvSpPr>
          <p:nvPr/>
        </p:nvSpPr>
        <p:spPr bwMode="auto">
          <a:xfrm>
            <a:off x="3132138" y="3716338"/>
            <a:ext cx="4752975" cy="237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180000" rIns="180000" bIns="180000"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buFontTx/>
              <a:buAutoNum type="arabicParenR"/>
              <a:defRPr/>
            </a:pPr>
            <a:r>
              <a:rPr lang="ru-RU" sz="2400" b="1" dirty="0" smtClean="0">
                <a:latin typeface="Verdana" pitchFamily="34" charset="0"/>
                <a:hlinkClick r:id="rId3" action="ppaction://hlinksldjump"/>
              </a:rPr>
              <a:t>7-9 лет </a:t>
            </a:r>
            <a:endParaRPr lang="ru-RU" sz="2400" b="1" dirty="0" smtClean="0">
              <a:latin typeface="Verdana" pitchFamily="34" charset="0"/>
            </a:endParaRPr>
          </a:p>
          <a:p>
            <a:pPr algn="just" eaLnBrk="1" hangingPunct="1">
              <a:buFontTx/>
              <a:buAutoNum type="arabicParenR"/>
              <a:defRPr/>
            </a:pPr>
            <a:r>
              <a:rPr lang="ru-RU" sz="2400" b="1" dirty="0" smtClean="0">
                <a:latin typeface="Verdana" pitchFamily="34" charset="0"/>
                <a:hlinkClick r:id="rId4" action="ppaction://hlinksldjump"/>
              </a:rPr>
              <a:t>2-4 года</a:t>
            </a:r>
            <a:endParaRPr lang="ru-RU" sz="2400" b="1" dirty="0" smtClean="0">
              <a:latin typeface="Verdana" pitchFamily="34" charset="0"/>
            </a:endParaRPr>
          </a:p>
          <a:p>
            <a:pPr algn="just" eaLnBrk="1" hangingPunct="1">
              <a:buFontTx/>
              <a:buAutoNum type="arabicParenR"/>
              <a:defRPr/>
            </a:pPr>
            <a:r>
              <a:rPr lang="ru-RU" sz="2400" b="1" dirty="0" smtClean="0">
                <a:latin typeface="Verdana" pitchFamily="34" charset="0"/>
                <a:hlinkClick r:id="rId4" action="ppaction://hlinksldjump"/>
              </a:rPr>
              <a:t>несколько месяцев</a:t>
            </a:r>
            <a:r>
              <a:rPr lang="ru-RU" sz="2400" b="1" dirty="0" smtClean="0">
                <a:latin typeface="Verdana" pitchFamily="34" charset="0"/>
              </a:rPr>
              <a:t> </a:t>
            </a:r>
          </a:p>
          <a:p>
            <a:pPr marL="0" indent="0" algn="just" eaLnBrk="1" hangingPunct="1">
              <a:defRPr/>
            </a:pPr>
            <a:r>
              <a:rPr lang="ru-RU" sz="2400" b="1" dirty="0" smtClean="0">
                <a:latin typeface="Verdana" pitchFamily="34" charset="0"/>
              </a:rPr>
              <a:t>   </a:t>
            </a:r>
            <a:endParaRPr lang="fr-FR" sz="2400" b="1" dirty="0" smtClean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C:\Users\Ольга\Desktop\ветка ели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95875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 Box 7"/>
          <p:cNvSpPr txBox="1">
            <a:spLocks noChangeArrowheads="1"/>
          </p:cNvSpPr>
          <p:nvPr/>
        </p:nvSpPr>
        <p:spPr bwMode="auto">
          <a:xfrm>
            <a:off x="2147888" y="2273300"/>
            <a:ext cx="6697662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u="sng">
                <a:solidFill>
                  <a:srgbClr val="009900"/>
                </a:solidFill>
                <a:latin typeface="Verdana" pitchFamily="34" charset="0"/>
              </a:rPr>
              <a:t>Очень жаль, но ваш ответ неверный.</a:t>
            </a:r>
            <a:endParaRPr lang="fr-FR" sz="3200" u="sng">
              <a:solidFill>
                <a:srgbClr val="009900"/>
              </a:solidFill>
              <a:latin typeface="Century Schoolbook" pitchFamily="18" charset="0"/>
            </a:endParaRPr>
          </a:p>
        </p:txBody>
      </p:sp>
      <p:pic>
        <p:nvPicPr>
          <p:cNvPr id="16388" name="Picture 5" descr="http://go3.imgsmail.ru/imgpreview?key=19872ead47301f08&amp;mb=imgdb_preview_9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00" y="3349625"/>
            <a:ext cx="3671888" cy="331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6" descr="C:\Users\Ольга\Desktop\рис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3141663"/>
            <a:ext cx="2371725" cy="261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5" descr="C:\Users\Ольга\Desktop\рис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3213100"/>
            <a:ext cx="2381250" cy="254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3" descr="C:\Users\Ольга\Desktop\рис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550" y="836613"/>
            <a:ext cx="2376488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4" descr="C:\Users\Ольга\Desktop\р ис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8038" y="836613"/>
            <a:ext cx="2376487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7" descr="C:\Users\Ольга\Desktop\рис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525" y="836613"/>
            <a:ext cx="2160588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C:\Users\Ольга\Desktop\ветка ели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95875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 Box 7"/>
          <p:cNvSpPr txBox="1">
            <a:spLocks noChangeArrowheads="1"/>
          </p:cNvSpPr>
          <p:nvPr/>
        </p:nvSpPr>
        <p:spPr bwMode="auto">
          <a:xfrm>
            <a:off x="1957388" y="2227263"/>
            <a:ext cx="6697662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u="sng">
                <a:solidFill>
                  <a:srgbClr val="009900"/>
                </a:solidFill>
                <a:latin typeface="Verdana" pitchFamily="34" charset="0"/>
              </a:rPr>
              <a:t>6. Теневыносливое растение?</a:t>
            </a:r>
            <a:endParaRPr lang="fr-FR" sz="3200" u="sng">
              <a:solidFill>
                <a:srgbClr val="009900"/>
              </a:solidFill>
              <a:latin typeface="Century Schoolbook" pitchFamily="18" charset="0"/>
            </a:endParaRPr>
          </a:p>
        </p:txBody>
      </p:sp>
      <p:sp>
        <p:nvSpPr>
          <p:cNvPr id="26627" name="Text Box 8"/>
          <p:cNvSpPr txBox="1">
            <a:spLocks noChangeArrowheads="1"/>
          </p:cNvSpPr>
          <p:nvPr/>
        </p:nvSpPr>
        <p:spPr bwMode="auto">
          <a:xfrm>
            <a:off x="2630488" y="4402138"/>
            <a:ext cx="5257800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180000" rIns="180000" bIns="180000"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buFontTx/>
              <a:buAutoNum type="arabicParenR"/>
              <a:defRPr/>
            </a:pPr>
            <a:r>
              <a:rPr lang="ru-RU" sz="2400" b="1" dirty="0" smtClean="0">
                <a:latin typeface="Verdana" pitchFamily="34" charset="0"/>
                <a:hlinkClick r:id="rId3" action="ppaction://hlinksldjump"/>
              </a:rPr>
              <a:t>сосна</a:t>
            </a:r>
            <a:r>
              <a:rPr lang="ru-RU" sz="2400" b="1" dirty="0" smtClean="0">
                <a:latin typeface="Verdana" pitchFamily="34" charset="0"/>
              </a:rPr>
              <a:t>  </a:t>
            </a:r>
          </a:p>
          <a:p>
            <a:pPr algn="just" eaLnBrk="1" hangingPunct="1">
              <a:buFontTx/>
              <a:buAutoNum type="arabicParenR"/>
              <a:defRPr/>
            </a:pPr>
            <a:r>
              <a:rPr lang="ru-RU" sz="2400" b="1" dirty="0" smtClean="0">
                <a:latin typeface="Verdana" pitchFamily="34" charset="0"/>
                <a:hlinkClick r:id="rId4" action="ppaction://hlinksldjump"/>
              </a:rPr>
              <a:t>ель</a:t>
            </a:r>
            <a:endParaRPr lang="ru-RU" sz="2400" b="1" dirty="0" smtClean="0">
              <a:latin typeface="Verdana" pitchFamily="34" charset="0"/>
            </a:endParaRPr>
          </a:p>
          <a:p>
            <a:pPr algn="just" eaLnBrk="1" hangingPunct="1">
              <a:buFontTx/>
              <a:buAutoNum type="arabicParenR"/>
              <a:defRPr/>
            </a:pPr>
            <a:r>
              <a:rPr lang="ru-RU" sz="2400" b="1" dirty="0" smtClean="0">
                <a:latin typeface="Verdana" pitchFamily="34" charset="0"/>
                <a:hlinkClick r:id="rId3" action="ppaction://hlinksldjump"/>
              </a:rPr>
              <a:t>лиственница</a:t>
            </a:r>
            <a:r>
              <a:rPr lang="ru-RU" sz="2400" b="1" dirty="0" smtClean="0">
                <a:latin typeface="Verdana" pitchFamily="34" charset="0"/>
                <a:hlinkClick r:id="rId4" action="ppaction://hlinksldjump"/>
              </a:rPr>
              <a:t> </a:t>
            </a:r>
            <a:endParaRPr lang="ru-RU" sz="2400" b="1" dirty="0" smtClean="0">
              <a:latin typeface="Verdana" pitchFamily="34" charset="0"/>
            </a:endParaRPr>
          </a:p>
          <a:p>
            <a:pPr marL="0" indent="0" algn="just" eaLnBrk="1" hangingPunct="1">
              <a:defRPr/>
            </a:pPr>
            <a:r>
              <a:rPr lang="ru-RU" sz="2400" b="1" dirty="0" smtClean="0">
                <a:latin typeface="Verdana" pitchFamily="34" charset="0"/>
              </a:rPr>
              <a:t>   </a:t>
            </a:r>
            <a:endParaRPr lang="fr-FR" sz="2400" b="1" dirty="0" smtClean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C:\Users\Ольга\Desktop\ветка ели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95875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 Box 7"/>
          <p:cNvSpPr txBox="1">
            <a:spLocks noChangeArrowheads="1"/>
          </p:cNvSpPr>
          <p:nvPr/>
        </p:nvSpPr>
        <p:spPr bwMode="auto">
          <a:xfrm>
            <a:off x="2051050" y="2273300"/>
            <a:ext cx="6697663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u="sng">
                <a:solidFill>
                  <a:srgbClr val="009900"/>
                </a:solidFill>
                <a:latin typeface="Verdana" pitchFamily="34" charset="0"/>
              </a:rPr>
              <a:t>Очень жаль, но ваш ответ неверный.</a:t>
            </a:r>
            <a:endParaRPr lang="fr-FR" sz="3200" u="sng">
              <a:solidFill>
                <a:srgbClr val="009900"/>
              </a:solidFill>
              <a:latin typeface="Century Schoolbook" pitchFamily="18" charset="0"/>
            </a:endParaRPr>
          </a:p>
        </p:txBody>
      </p:sp>
      <p:pic>
        <p:nvPicPr>
          <p:cNvPr id="19460" name="Picture 5" descr="http://go3.imgsmail.ru/imgpreview?key=19872ead47301f08&amp;mb=imgdb_preview_9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00" y="3349625"/>
            <a:ext cx="3887788" cy="331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7" descr="C:\Users\Ольга\Desktop\рис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525" y="836613"/>
            <a:ext cx="2160588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 descr="C:\Users\Ольга\Desktop\рис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6313" y="836613"/>
            <a:ext cx="2376487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 descr="C:\Users\Ольга\Desktop\р ис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8038" y="836613"/>
            <a:ext cx="2376487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 descr="C:\Users\Ольга\Desktop\рис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550" y="3213100"/>
            <a:ext cx="2381250" cy="254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6" descr="C:\Users\Ольга\Desktop\рис5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2800" y="3141663"/>
            <a:ext cx="2371725" cy="261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8" descr="C:\Users\Ольга\Desktop\рис6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24525" y="3141663"/>
            <a:ext cx="2160588" cy="261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C:\Users\Ольга\Desktop\ветка ели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95875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 Box 7"/>
          <p:cNvSpPr txBox="1">
            <a:spLocks noChangeArrowheads="1"/>
          </p:cNvSpPr>
          <p:nvPr/>
        </p:nvSpPr>
        <p:spPr bwMode="auto">
          <a:xfrm>
            <a:off x="1912938" y="1916113"/>
            <a:ext cx="6697662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u="sng">
                <a:solidFill>
                  <a:srgbClr val="009900"/>
                </a:solidFill>
                <a:latin typeface="Verdana" pitchFamily="34" charset="0"/>
              </a:rPr>
              <a:t>1. Где расположены пыльцевые мешочки у сосны?</a:t>
            </a:r>
            <a:endParaRPr lang="fr-FR" sz="3200" u="sng">
              <a:solidFill>
                <a:srgbClr val="009900"/>
              </a:solidFill>
              <a:latin typeface="Century Schoolbook" pitchFamily="18" charset="0"/>
            </a:endParaRPr>
          </a:p>
        </p:txBody>
      </p:sp>
      <p:sp>
        <p:nvSpPr>
          <p:cNvPr id="11267" name="Text Box 8"/>
          <p:cNvSpPr txBox="1">
            <a:spLocks noChangeArrowheads="1"/>
          </p:cNvSpPr>
          <p:nvPr/>
        </p:nvSpPr>
        <p:spPr bwMode="auto">
          <a:xfrm>
            <a:off x="2987675" y="3644900"/>
            <a:ext cx="562292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180000" rIns="180000" bIns="180000"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buFont typeface="Century Schoolbook" pitchFamily="18" charset="0"/>
              <a:buAutoNum type="arabicParenR"/>
              <a:defRPr/>
            </a:pPr>
            <a:r>
              <a:rPr lang="ru-RU" sz="2400" b="1" dirty="0" smtClean="0">
                <a:latin typeface="Verdana" pitchFamily="34" charset="0"/>
                <a:hlinkClick r:id="rId3" action="ppaction://hlinksldjump"/>
              </a:rPr>
              <a:t>на чешуйках мужских шишек</a:t>
            </a:r>
            <a:endParaRPr lang="ru-RU" sz="2400" b="1" dirty="0" smtClean="0">
              <a:latin typeface="Verdana" pitchFamily="34" charset="0"/>
            </a:endParaRPr>
          </a:p>
          <a:p>
            <a:pPr algn="just" eaLnBrk="1" hangingPunct="1">
              <a:buFont typeface="Century Schoolbook" pitchFamily="18" charset="0"/>
              <a:buAutoNum type="arabicParenR"/>
              <a:defRPr/>
            </a:pPr>
            <a:r>
              <a:rPr lang="ru-RU" sz="2400" b="1" dirty="0" smtClean="0">
                <a:latin typeface="Verdana" pitchFamily="34" charset="0"/>
                <a:hlinkClick r:id="rId4" action="ppaction://hlinksldjump"/>
              </a:rPr>
              <a:t>на чешуйках женских шишек</a:t>
            </a:r>
            <a:endParaRPr lang="ru-RU" sz="2400" b="1" dirty="0" smtClean="0">
              <a:latin typeface="Verdana" pitchFamily="34" charset="0"/>
            </a:endParaRPr>
          </a:p>
          <a:p>
            <a:pPr algn="just" eaLnBrk="1" hangingPunct="1">
              <a:buFont typeface="Century Schoolbook" pitchFamily="18" charset="0"/>
              <a:buAutoNum type="arabicParenR"/>
              <a:defRPr/>
            </a:pPr>
            <a:r>
              <a:rPr lang="ru-RU" sz="2400" b="1" dirty="0" smtClean="0">
                <a:latin typeface="Verdana" pitchFamily="34" charset="0"/>
                <a:hlinkClick r:id="rId4" action="ppaction://hlinksldjump"/>
              </a:rPr>
              <a:t>на хвоинках</a:t>
            </a:r>
            <a:endParaRPr lang="ru-RU" sz="2400" b="1" dirty="0" smtClean="0">
              <a:latin typeface="Verdana" pitchFamily="34" charset="0"/>
            </a:endParaRPr>
          </a:p>
          <a:p>
            <a:pPr marL="0" indent="0" algn="just" eaLnBrk="1" hangingPunct="1">
              <a:defRPr/>
            </a:pPr>
            <a:r>
              <a:rPr lang="ru-RU" sz="2400" b="1" dirty="0" smtClean="0">
                <a:latin typeface="Verdana" pitchFamily="34" charset="0"/>
              </a:rPr>
              <a:t> </a:t>
            </a:r>
            <a:endParaRPr lang="fr-FR" sz="2400" b="1" dirty="0" smtClean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http://file.mobilmusic.ru/2f/3a/f4/49524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404813"/>
            <a:ext cx="8135938" cy="611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C:\Users\Ольга\Desktop\ветка ели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95875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ext Box 2"/>
          <p:cNvSpPr txBox="1">
            <a:spLocks noChangeArrowheads="1"/>
          </p:cNvSpPr>
          <p:nvPr/>
        </p:nvSpPr>
        <p:spPr bwMode="auto">
          <a:xfrm>
            <a:off x="4895850" y="549275"/>
            <a:ext cx="39338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 u="sng">
                <a:solidFill>
                  <a:srgbClr val="FF0000"/>
                </a:solidFill>
                <a:latin typeface="Verdana" pitchFamily="34" charset="0"/>
              </a:rPr>
              <a:t>Молодцы</a:t>
            </a:r>
            <a:r>
              <a:rPr lang="ru-RU" sz="4400" b="1" u="sng">
                <a:solidFill>
                  <a:srgbClr val="FF0000"/>
                </a:solidFill>
                <a:latin typeface="Verdana" pitchFamily="34" charset="0"/>
              </a:rPr>
              <a:t>!</a:t>
            </a:r>
            <a:endParaRPr lang="fr-FR" sz="4400" u="sng">
              <a:solidFill>
                <a:srgbClr val="FF0000"/>
              </a:solidFill>
              <a:latin typeface="Century Schoolbook" pitchFamily="18" charset="0"/>
            </a:endParaRPr>
          </a:p>
        </p:txBody>
      </p:sp>
      <p:sp>
        <p:nvSpPr>
          <p:cNvPr id="22532" name="TextBox 4"/>
          <p:cNvSpPr txBox="1">
            <a:spLocks noChangeArrowheads="1"/>
          </p:cNvSpPr>
          <p:nvPr/>
        </p:nvSpPr>
        <p:spPr bwMode="auto">
          <a:xfrm>
            <a:off x="1763713" y="4797425"/>
            <a:ext cx="6264275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Если у вас были ошибки, пройдите тест еще раз.</a:t>
            </a:r>
          </a:p>
        </p:txBody>
      </p:sp>
      <p:pic>
        <p:nvPicPr>
          <p:cNvPr id="22533" name="Picture 5" descr="http://liubavyshka.ru/_ph/55/2/8442327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675" y="1812925"/>
            <a:ext cx="4273550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C:\Users\Ольга\Desktop\ветка ели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95875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 Box 7"/>
          <p:cNvSpPr txBox="1">
            <a:spLocks noChangeArrowheads="1"/>
          </p:cNvSpPr>
          <p:nvPr/>
        </p:nvSpPr>
        <p:spPr bwMode="auto">
          <a:xfrm>
            <a:off x="2219325" y="2105025"/>
            <a:ext cx="6697663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u="sng">
                <a:solidFill>
                  <a:srgbClr val="009900"/>
                </a:solidFill>
                <a:latin typeface="Verdana" pitchFamily="34" charset="0"/>
              </a:rPr>
              <a:t>Очень жаль, но ваш ответ неверный.</a:t>
            </a:r>
            <a:endParaRPr lang="fr-FR" sz="3200" u="sng">
              <a:solidFill>
                <a:srgbClr val="009900"/>
              </a:solidFill>
              <a:latin typeface="Century Schoolbook" pitchFamily="18" charset="0"/>
            </a:endParaRPr>
          </a:p>
        </p:txBody>
      </p:sp>
      <p:pic>
        <p:nvPicPr>
          <p:cNvPr id="4100" name="Picture 5" descr="http://go3.imgsmail.ru/imgpreview?key=19872ead47301f08&amp;mb=imgdb_preview_9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00" y="3181350"/>
            <a:ext cx="3887788" cy="348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 descr="C:\Users\Ольга\Desktop\рис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836613"/>
            <a:ext cx="2376488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C:\Users\Ольга\Desktop\ветка ели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95875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 Box 7"/>
          <p:cNvSpPr txBox="1">
            <a:spLocks noChangeArrowheads="1"/>
          </p:cNvSpPr>
          <p:nvPr/>
        </p:nvSpPr>
        <p:spPr bwMode="auto">
          <a:xfrm>
            <a:off x="1655763" y="2349500"/>
            <a:ext cx="6697662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u="sng">
                <a:solidFill>
                  <a:srgbClr val="009900"/>
                </a:solidFill>
                <a:latin typeface="Verdana" pitchFamily="34" charset="0"/>
              </a:rPr>
              <a:t>2. Как происходит опыление у сосны?</a:t>
            </a:r>
            <a:endParaRPr lang="fr-FR" sz="3200" u="sng">
              <a:solidFill>
                <a:srgbClr val="009900"/>
              </a:solidFill>
              <a:latin typeface="Century Schoolbook" pitchFamily="18" charset="0"/>
            </a:endParaRPr>
          </a:p>
        </p:txBody>
      </p:sp>
      <p:sp>
        <p:nvSpPr>
          <p:cNvPr id="6148" name="Text Box 8"/>
          <p:cNvSpPr txBox="1">
            <a:spLocks noChangeArrowheads="1"/>
          </p:cNvSpPr>
          <p:nvPr/>
        </p:nvSpPr>
        <p:spPr bwMode="auto">
          <a:xfrm>
            <a:off x="1258888" y="3789363"/>
            <a:ext cx="5556250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0" tIns="180000" rIns="180000" bIns="180000"/>
          <a:lstStyle/>
          <a:p>
            <a:pPr marL="457200" indent="-457200" algn="just">
              <a:buFontTx/>
              <a:buAutoNum type="arabicParenR"/>
            </a:pPr>
            <a:r>
              <a:rPr lang="ru-RU" sz="2400" b="1">
                <a:latin typeface="Verdana" pitchFamily="34" charset="0"/>
                <a:hlinkClick r:id="rId3" action="ppaction://hlinksldjump"/>
              </a:rPr>
              <a:t>с помощью насекомых</a:t>
            </a:r>
            <a:endParaRPr lang="ru-RU" sz="2400" b="1">
              <a:latin typeface="Verdana" pitchFamily="34" charset="0"/>
            </a:endParaRPr>
          </a:p>
          <a:p>
            <a:pPr marL="457200" indent="-457200" algn="just">
              <a:buFontTx/>
              <a:buAutoNum type="arabicParenR"/>
            </a:pPr>
            <a:r>
              <a:rPr lang="ru-RU" sz="2400" b="1">
                <a:latin typeface="Verdana" pitchFamily="34" charset="0"/>
                <a:hlinkClick r:id="rId4" action="ppaction://hlinksldjump"/>
              </a:rPr>
              <a:t>с помощью ветра</a:t>
            </a:r>
            <a:endParaRPr lang="ru-RU" sz="2400" b="1">
              <a:latin typeface="Verdana" pitchFamily="34" charset="0"/>
            </a:endParaRPr>
          </a:p>
          <a:p>
            <a:pPr marL="457200" indent="-457200" algn="just">
              <a:buFontTx/>
              <a:buAutoNum type="arabicParenR"/>
            </a:pPr>
            <a:r>
              <a:rPr lang="ru-RU" sz="2400" b="1">
                <a:latin typeface="Verdana" pitchFamily="34" charset="0"/>
                <a:hlinkClick r:id="rId3" action="ppaction://hlinksldjump"/>
              </a:rPr>
              <a:t>самоопыление</a:t>
            </a:r>
            <a:r>
              <a:rPr lang="ru-RU" sz="2400" b="1">
                <a:latin typeface="Verdana" pitchFamily="34" charset="0"/>
              </a:rPr>
              <a:t>  </a:t>
            </a:r>
            <a:endParaRPr lang="fr-FR" sz="2400" b="1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C:\Users\Ольга\Desktop\ветка ели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95875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 Box 7"/>
          <p:cNvSpPr txBox="1">
            <a:spLocks noChangeArrowheads="1"/>
          </p:cNvSpPr>
          <p:nvPr/>
        </p:nvSpPr>
        <p:spPr bwMode="auto">
          <a:xfrm>
            <a:off x="1835150" y="2066925"/>
            <a:ext cx="6697663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u="sng">
                <a:solidFill>
                  <a:srgbClr val="009900"/>
                </a:solidFill>
                <a:latin typeface="Verdana" pitchFamily="34" charset="0"/>
              </a:rPr>
              <a:t>Очень жаль, но ваш ответ неверный.</a:t>
            </a:r>
            <a:endParaRPr lang="fr-FR" sz="3200" u="sng">
              <a:solidFill>
                <a:srgbClr val="009900"/>
              </a:solidFill>
              <a:latin typeface="Century Schoolbook" pitchFamily="18" charset="0"/>
            </a:endParaRPr>
          </a:p>
        </p:txBody>
      </p:sp>
      <p:pic>
        <p:nvPicPr>
          <p:cNvPr id="7172" name="Picture 5" descr="http://go3.imgsmail.ru/imgpreview?key=19872ead47301f08&amp;mb=imgdb_preview_9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00" y="3181350"/>
            <a:ext cx="3887788" cy="348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C:\Users\Ольга\Desktop\рис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836613"/>
            <a:ext cx="2376488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4" descr="C:\Users\Ольга\Desktop\р ис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8038" y="836613"/>
            <a:ext cx="2376487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C:\Users\Ольга\Desktop\ветка ели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95875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 Box 7"/>
          <p:cNvSpPr txBox="1">
            <a:spLocks noChangeArrowheads="1"/>
          </p:cNvSpPr>
          <p:nvPr/>
        </p:nvSpPr>
        <p:spPr bwMode="auto">
          <a:xfrm>
            <a:off x="1854200" y="2651125"/>
            <a:ext cx="6697663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u="sng">
                <a:solidFill>
                  <a:srgbClr val="009900"/>
                </a:solidFill>
                <a:latin typeface="Verdana" pitchFamily="34" charset="0"/>
              </a:rPr>
              <a:t>3. Что образуется в результате оплодотворения у сосны?</a:t>
            </a:r>
            <a:endParaRPr lang="fr-FR" sz="3200" u="sng">
              <a:solidFill>
                <a:srgbClr val="009900"/>
              </a:solidFill>
              <a:latin typeface="Century Schoolbook" pitchFamily="18" charset="0"/>
            </a:endParaRPr>
          </a:p>
        </p:txBody>
      </p:sp>
      <p:sp>
        <p:nvSpPr>
          <p:cNvPr id="9220" name="Text Box 8"/>
          <p:cNvSpPr txBox="1">
            <a:spLocks noChangeArrowheads="1"/>
          </p:cNvSpPr>
          <p:nvPr/>
        </p:nvSpPr>
        <p:spPr bwMode="auto">
          <a:xfrm>
            <a:off x="3140075" y="4292600"/>
            <a:ext cx="360045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0" tIns="180000" rIns="180000" bIns="180000"/>
          <a:lstStyle/>
          <a:p>
            <a:pPr marL="457200" indent="-457200" algn="just">
              <a:buFontTx/>
              <a:buAutoNum type="arabicParenR"/>
            </a:pPr>
            <a:r>
              <a:rPr lang="ru-RU" sz="2400" b="1">
                <a:latin typeface="Verdana" pitchFamily="34" charset="0"/>
                <a:hlinkClick r:id="rId3" action="ppaction://hlinksldjump"/>
              </a:rPr>
              <a:t>заросток</a:t>
            </a:r>
            <a:endParaRPr lang="ru-RU" sz="2400" b="1">
              <a:latin typeface="Verdana" pitchFamily="34" charset="0"/>
            </a:endParaRPr>
          </a:p>
          <a:p>
            <a:pPr marL="457200" indent="-457200" algn="just">
              <a:buFontTx/>
              <a:buAutoNum type="arabicParenR"/>
            </a:pPr>
            <a:r>
              <a:rPr lang="ru-RU" sz="2400" b="1">
                <a:latin typeface="Verdana" pitchFamily="34" charset="0"/>
                <a:hlinkClick r:id="rId3" action="ppaction://hlinksldjump"/>
              </a:rPr>
              <a:t>спора</a:t>
            </a:r>
            <a:endParaRPr lang="ru-RU" sz="2400" b="1">
              <a:latin typeface="Verdana" pitchFamily="34" charset="0"/>
            </a:endParaRPr>
          </a:p>
          <a:p>
            <a:pPr marL="457200" indent="-457200" algn="just">
              <a:buFontTx/>
              <a:buAutoNum type="arabicParenR"/>
            </a:pPr>
            <a:r>
              <a:rPr lang="ru-RU" sz="2400" b="1">
                <a:latin typeface="Verdana" pitchFamily="34" charset="0"/>
                <a:hlinkClick r:id="rId4" action="ppaction://hlinksldjump"/>
              </a:rPr>
              <a:t>зигота </a:t>
            </a:r>
            <a:r>
              <a:rPr lang="ru-RU" sz="2400" b="1">
                <a:latin typeface="Verdana" pitchFamily="34" charset="0"/>
              </a:rPr>
              <a:t>  </a:t>
            </a:r>
            <a:endParaRPr lang="fr-FR" sz="2400" b="1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C:\Users\Ольга\Desktop\ветка ели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95875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 Box 7"/>
          <p:cNvSpPr txBox="1">
            <a:spLocks noChangeArrowheads="1"/>
          </p:cNvSpPr>
          <p:nvPr/>
        </p:nvSpPr>
        <p:spPr bwMode="auto">
          <a:xfrm>
            <a:off x="1843088" y="1989138"/>
            <a:ext cx="6697662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u="sng">
                <a:solidFill>
                  <a:srgbClr val="009900"/>
                </a:solidFill>
                <a:latin typeface="Verdana" pitchFamily="34" charset="0"/>
              </a:rPr>
              <a:t>Очень жаль, но ваш ответ неверный.</a:t>
            </a:r>
            <a:endParaRPr lang="fr-FR" sz="3200" u="sng">
              <a:solidFill>
                <a:srgbClr val="009900"/>
              </a:solidFill>
              <a:latin typeface="Century Schoolbook" pitchFamily="18" charset="0"/>
            </a:endParaRPr>
          </a:p>
        </p:txBody>
      </p:sp>
      <p:pic>
        <p:nvPicPr>
          <p:cNvPr id="10244" name="Picture 5" descr="http://go3.imgsmail.ru/imgpreview?key=19872ead47301f08&amp;mb=imgdb_preview_9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00" y="3181350"/>
            <a:ext cx="3887788" cy="348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</TotalTime>
  <Words>167</Words>
  <Application>Microsoft Office PowerPoint</Application>
  <PresentationFormat>Экран (4:3)</PresentationFormat>
  <Paragraphs>39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1</cp:lastModifiedBy>
  <cp:revision>20</cp:revision>
  <dcterms:created xsi:type="dcterms:W3CDTF">2014-11-07T11:55:25Z</dcterms:created>
  <dcterms:modified xsi:type="dcterms:W3CDTF">2016-01-20T06:53:51Z</dcterms:modified>
</cp:coreProperties>
</file>