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9" r:id="rId3"/>
    <p:sldId id="260" r:id="rId4"/>
    <p:sldId id="261" r:id="rId5"/>
    <p:sldId id="263" r:id="rId6"/>
    <p:sldId id="265" r:id="rId7"/>
    <p:sldId id="274" r:id="rId8"/>
    <p:sldId id="266" r:id="rId9"/>
    <p:sldId id="264" r:id="rId10"/>
    <p:sldId id="267" r:id="rId11"/>
    <p:sldId id="268" r:id="rId12"/>
    <p:sldId id="270" r:id="rId13"/>
    <p:sldId id="271" r:id="rId14"/>
    <p:sldId id="269" r:id="rId15"/>
    <p:sldId id="273" r:id="rId16"/>
    <p:sldId id="272" r:id="rId17"/>
    <p:sldId id="275" r:id="rId18"/>
    <p:sldId id="276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CEF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floratver.ru.images.1c-bitrix-cdn.ru/upload/iblock/b5e/b5ec1be3690c72befa08fef4b45c6de0.jpg?1423817958156905" TargetMode="External"/><Relationship Id="rId13" Type="http://schemas.openxmlformats.org/officeDocument/2006/relationships/hyperlink" Target="http://static3.depositphotos.com/1004370/190/i/950/depositphotos_1903389-Pine-branch-with-cone.jpg" TargetMode="External"/><Relationship Id="rId3" Type="http://schemas.openxmlformats.org/officeDocument/2006/relationships/hyperlink" Target="http://&#1089;&#1077;&#1079;&#1086;&#1085;&#1099;-&#1075;&#1086;&#1076;&#1072;.&#1088;&#1092;/sites/default/files/images/detym/klen_osenniy_list.jpgtures_2010/ris_10.jpg" TargetMode="External"/><Relationship Id="rId7" Type="http://schemas.openxmlformats.org/officeDocument/2006/relationships/hyperlink" Target="http://static8.depositphotos.com/1001800/830/i/110/depositphotos_8304663-Cones-and-green-pine-branch.jpg" TargetMode="External"/><Relationship Id="rId12" Type="http://schemas.openxmlformats.org/officeDocument/2006/relationships/hyperlink" Target="http://prodetsad.spb.ru/fotki/2012-10-23/mimio_zanyatie_pro_les_9.jpg" TargetMode="External"/><Relationship Id="rId2" Type="http://schemas.openxmlformats.org/officeDocument/2006/relationships/hyperlink" Target="http://www.myshared.ru/slide/77104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dhouse.ru/upload/2011/12/elka_w.jpg" TargetMode="External"/><Relationship Id="rId11" Type="http://schemas.openxmlformats.org/officeDocument/2006/relationships/hyperlink" Target="https://fs00.infourok.ru/images/doc/168/193773/img10.jpgp:/reserves-park.ru/images/stories/sosnovie/sosna_smolistaya.jpg" TargetMode="External"/><Relationship Id="rId5" Type="http://schemas.openxmlformats.org/officeDocument/2006/relationships/hyperlink" Target="https://fs00.infourok.ru/images/doc/162/186900/img6.jpg" TargetMode="External"/><Relationship Id="rId10" Type="http://schemas.openxmlformats.org/officeDocument/2006/relationships/hyperlink" Target="http://1.bp.blogspot.com/-YoHQ1mqXaaI/VA9OIrQlpMI/AAAAAAAAAEs/GT4q-95ZjJ0/s1600/6.pngp:/www.price-altai.ru/uploads/2013/05/06230741d7d220.jpeg" TargetMode="External"/><Relationship Id="rId4" Type="http://schemas.openxmlformats.org/officeDocument/2006/relationships/hyperlink" Target="http://sociosphera.com/images/conference/Pictures_2010/ris_10.jpg" TargetMode="External"/><Relationship Id="rId9" Type="http://schemas.openxmlformats.org/officeDocument/2006/relationships/hyperlink" Target="http://satoc.ru/xvoinie2/55.jpg" TargetMode="External"/><Relationship Id="rId14" Type="http://schemas.openxmlformats.org/officeDocument/2006/relationships/hyperlink" Target="https://yt3.ggpht.com/-qod2ZJ9N5oo/AAAAAAAAAAI/AAAAAAAAAAA/TMiPClI9bCQ/s900-c-k-no-rj-c0xffffff/photo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918648" cy="3456384"/>
          </a:xfrm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Что такое хвоинки</a:t>
            </a:r>
            <a:br>
              <a:rPr lang="ru-RU" sz="6000" b="1" dirty="0" smtClean="0">
                <a:solidFill>
                  <a:schemeClr val="tx2"/>
                </a:solidFill>
              </a:rPr>
            </a:br>
            <a:r>
              <a:rPr lang="ru-RU" sz="3600" dirty="0" smtClean="0"/>
              <a:t>Урок окружающего  мира </a:t>
            </a:r>
            <a:br>
              <a:rPr lang="ru-RU" sz="3600" dirty="0" smtClean="0"/>
            </a:br>
            <a:r>
              <a:rPr lang="ru-RU" sz="3600" dirty="0" smtClean="0"/>
              <a:t>1 класс</a:t>
            </a:r>
            <a:br>
              <a:rPr lang="ru-RU" sz="3600" dirty="0" smtClean="0"/>
            </a:br>
            <a:endParaRPr lang="ru-RU" sz="3600" b="1" i="1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ветка ели с шишкой.jpg"/>
          <p:cNvPicPr>
            <a:picLocks noChangeAspect="1"/>
          </p:cNvPicPr>
          <p:nvPr/>
        </p:nvPicPr>
        <p:blipFill>
          <a:blip r:embed="rId2" cstate="print"/>
          <a:srcRect l="14724" t="11905" r="16133" b="19048"/>
          <a:stretch>
            <a:fillRect/>
          </a:stretch>
        </p:blipFill>
        <p:spPr>
          <a:xfrm flipH="1">
            <a:off x="1403648" y="3645024"/>
            <a:ext cx="2160240" cy="2088232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005064"/>
            <a:ext cx="6732240" cy="2664296"/>
          </a:xfrm>
        </p:spPr>
        <p:txBody>
          <a:bodyPr>
            <a:normAutofit/>
          </a:bodyPr>
          <a:lstStyle/>
          <a:p>
            <a:endParaRPr lang="ru-RU" sz="2500" dirty="0">
              <a:solidFill>
                <a:schemeClr val="tx1"/>
              </a:solidFill>
            </a:endParaRPr>
          </a:p>
          <a:p>
            <a:r>
              <a:rPr lang="ru-RU" sz="2500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r>
              <a:rPr lang="ru-RU" sz="2500" dirty="0">
                <a:solidFill>
                  <a:schemeClr val="tx1"/>
                </a:solidFill>
              </a:rPr>
              <a:t> </a:t>
            </a:r>
            <a:r>
              <a:rPr lang="ru-RU" sz="2500" dirty="0" smtClean="0">
                <a:solidFill>
                  <a:schemeClr val="tx1"/>
                </a:solidFill>
              </a:rPr>
              <a:t>                                                 </a:t>
            </a:r>
            <a:r>
              <a:rPr lang="ru-RU" sz="1900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                                                               </a:t>
            </a:r>
            <a:r>
              <a:rPr lang="ru-RU" sz="1900" dirty="0" err="1" smtClean="0">
                <a:solidFill>
                  <a:schemeClr val="tx1"/>
                </a:solidFill>
              </a:rPr>
              <a:t>Чиндяева</a:t>
            </a:r>
            <a:r>
              <a:rPr lang="ru-RU" sz="1900" dirty="0" smtClean="0">
                <a:solidFill>
                  <a:schemeClr val="tx1"/>
                </a:solidFill>
              </a:rPr>
              <a:t> Ольга Юрьевна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                                                    МБОУ СОШ №125  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                                                     г. </a:t>
            </a:r>
            <a:r>
              <a:rPr lang="ru-RU" sz="1900" dirty="0" err="1" smtClean="0">
                <a:solidFill>
                  <a:schemeClr val="tx1"/>
                </a:solidFill>
              </a:rPr>
              <a:t>Снежинск</a:t>
            </a:r>
            <a:endParaRPr lang="ru-RU" sz="19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Рассмотрите ветки ели и сосны. </a:t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>Что общего? Чем различаются?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251520" y="1535113"/>
            <a:ext cx="4104456" cy="639762"/>
          </a:xfrm>
          <a:ln w="28575">
            <a:solidFill>
              <a:schemeClr val="accent2">
                <a:lumMod val="7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Ветка ели</a:t>
            </a:r>
          </a:p>
        </p:txBody>
      </p:sp>
      <p:pic>
        <p:nvPicPr>
          <p:cNvPr id="14" name="Содержимое 13" descr="ветка ели с шишко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04864"/>
            <a:ext cx="3741236" cy="3884264"/>
          </a:xfrm>
          <a:ln w="28575">
            <a:solidFill>
              <a:schemeClr val="accent2">
                <a:lumMod val="40000"/>
                <a:lumOff val="60000"/>
              </a:schemeClr>
            </a:solidFill>
          </a:ln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Ветка сосны</a:t>
            </a:r>
          </a:p>
        </p:txBody>
      </p:sp>
      <p:pic>
        <p:nvPicPr>
          <p:cNvPr id="16" name="Содержимое 15" descr="шишка сосны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8064" y="2227587"/>
            <a:ext cx="3538736" cy="3861541"/>
          </a:xfr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44408" cy="9941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Проверим</a:t>
            </a:r>
          </a:p>
        </p:txBody>
      </p:sp>
      <p:pic>
        <p:nvPicPr>
          <p:cNvPr id="14" name="Рисунок 13" descr="ветка ели с шишк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2028127" cy="1963227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pic>
        <p:nvPicPr>
          <p:cNvPr id="15" name="Рисунок 14" descr="шишка сос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827584" y="3501008"/>
            <a:ext cx="2333103" cy="1552972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563888" y="1196752"/>
            <a:ext cx="51125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обоих деревьев хвоинки, но крепятся они по – разному.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сосны по две хвоинки крепятся к ветке, а у ели – каждая хвоинка.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сосны хвоинки длинные, а у ели – короткие.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Шишки у сосны круглые, а у ели </a:t>
            </a:r>
            <a:r>
              <a:rPr lang="ru-RU" sz="24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– продолговатые.</a:t>
            </a:r>
            <a:endParaRPr lang="ru-RU" sz="2400" b="1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Сравните общий вид деревьев. </a:t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3600" b="1" dirty="0" smtClean="0">
                <a:solidFill>
                  <a:schemeClr val="tx2"/>
                </a:solidFill>
              </a:rPr>
              <a:t>Куда направлены их ветви? Почему?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2792" cy="59774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Ель</a:t>
            </a:r>
          </a:p>
        </p:txBody>
      </p:sp>
      <p:pic>
        <p:nvPicPr>
          <p:cNvPr id="7" name="Содержимое 6" descr="ель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95561" y="2256035"/>
            <a:ext cx="2963466" cy="3951288"/>
          </a:xfr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Сосна</a:t>
            </a:r>
          </a:p>
        </p:txBody>
      </p:sp>
      <p:pic>
        <p:nvPicPr>
          <p:cNvPr id="8" name="Содержимое 7" descr="сосн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92080" y="2276871"/>
            <a:ext cx="2736303" cy="3930451"/>
          </a:xfrm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У сосны ветви расположены далеко от земли и тянутся вверх. 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У ели ветви разной длины опускаются до земли.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2792" cy="59774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Ель</a:t>
            </a:r>
          </a:p>
        </p:txBody>
      </p:sp>
      <p:pic>
        <p:nvPicPr>
          <p:cNvPr id="7" name="Содержимое 6" descr="ель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95561" y="2256035"/>
            <a:ext cx="2963466" cy="3951288"/>
          </a:xfr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Сосна</a:t>
            </a:r>
          </a:p>
        </p:txBody>
      </p:sp>
      <p:pic>
        <p:nvPicPr>
          <p:cNvPr id="8" name="Содержимое 7" descr="сосн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92080" y="2276871"/>
            <a:ext cx="2736303" cy="3930451"/>
          </a:xfrm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332656"/>
            <a:ext cx="67687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Вывод</a:t>
            </a:r>
          </a:p>
          <a:p>
            <a:pPr algn="ctr"/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Ель – 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тенелюбивое растение,</a:t>
            </a:r>
          </a:p>
          <a:p>
            <a:pPr algn="ctr"/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а сосна – 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светолюбивое.</a:t>
            </a:r>
          </a:p>
        </p:txBody>
      </p:sp>
      <p:pic>
        <p:nvPicPr>
          <p:cNvPr id="6" name="Рисунок 5" descr="11999-624x340-300x2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365104"/>
            <a:ext cx="2857500" cy="200977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08720"/>
            <a:ext cx="79928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Опишите каждое дерево по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плану</a:t>
            </a:r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indent="-342900"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Название дерева</a:t>
            </a:r>
          </a:p>
          <a:p>
            <a:pPr indent="-342900"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Расположение веток</a:t>
            </a:r>
          </a:p>
          <a:p>
            <a:pPr indent="-342900"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Особенности хвоинок</a:t>
            </a:r>
          </a:p>
          <a:p>
            <a:pPr indent="-342900"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Особенности  шишек</a:t>
            </a:r>
          </a:p>
        </p:txBody>
      </p:sp>
      <p:pic>
        <p:nvPicPr>
          <p:cNvPr id="3" name="Рисунок 2" descr="SDC161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988840"/>
            <a:ext cx="3275856" cy="3744416"/>
          </a:xfrm>
          <a:prstGeom prst="bevel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 называется лес, состоящий из елей? </a:t>
            </a:r>
          </a:p>
        </p:txBody>
      </p:sp>
      <p:pic>
        <p:nvPicPr>
          <p:cNvPr id="3" name="Рисунок 2" descr="ель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1772816"/>
            <a:ext cx="5080000" cy="3665984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987824" y="566124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ельник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 называется лес, в котором растут только сосны?</a:t>
            </a:r>
          </a:p>
        </p:txBody>
      </p:sp>
      <p:pic>
        <p:nvPicPr>
          <p:cNvPr id="3" name="Рисунок 2" descr="сосновый б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1537" y="2266949"/>
            <a:ext cx="4800927" cy="3183223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771800" y="573325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сосновый 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04665"/>
            <a:ext cx="6408712" cy="5940088"/>
          </a:xfrm>
          <a:custGeom>
            <a:avLst/>
            <a:gdLst>
              <a:gd name="connsiteX0" fmla="*/ 0 w 7848872"/>
              <a:gd name="connsiteY0" fmla="*/ 0 h 4770537"/>
              <a:gd name="connsiteX1" fmla="*/ 7848872 w 7848872"/>
              <a:gd name="connsiteY1" fmla="*/ 0 h 4770537"/>
              <a:gd name="connsiteX2" fmla="*/ 7848872 w 7848872"/>
              <a:gd name="connsiteY2" fmla="*/ 4770537 h 4770537"/>
              <a:gd name="connsiteX3" fmla="*/ 0 w 7848872"/>
              <a:gd name="connsiteY3" fmla="*/ 4770537 h 4770537"/>
              <a:gd name="connsiteX4" fmla="*/ 0 w 7848872"/>
              <a:gd name="connsiteY4" fmla="*/ 0 h 47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8872" h="4770537">
                <a:moveTo>
                  <a:pt x="0" y="0"/>
                </a:moveTo>
                <a:lnTo>
                  <a:pt x="7848872" y="0"/>
                </a:lnTo>
                <a:lnTo>
                  <a:pt x="7848872" y="4770537"/>
                </a:lnTo>
                <a:lnTo>
                  <a:pt x="0" y="47705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Рефлексия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1.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Какую учебную задачу мы ставили на уроке?</a:t>
            </a:r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2.Что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такое хвоинки?</a:t>
            </a:r>
            <a:endParaRPr lang="ru-RU" sz="4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3.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Какие хвойные деревья вы знаете?</a:t>
            </a:r>
          </a:p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4.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 можно различить ель и сосну?</a:t>
            </a:r>
          </a:p>
          <a:p>
            <a:pPr algn="ctr"/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100" dirty="0" smtClean="0">
                <a:hlinkClick r:id="rId2"/>
              </a:rPr>
              <a:t>http://www.myshared.ru/slide/771040/</a:t>
            </a:r>
            <a:endParaRPr lang="ru-RU" sz="1100" dirty="0" smtClean="0"/>
          </a:p>
          <a:p>
            <a:r>
              <a:rPr lang="en-US" sz="1100" dirty="0" smtClean="0">
                <a:hlinkClick r:id="rId3"/>
              </a:rPr>
              <a:t>http://xn----8sbiecm6bhdx8i.xn--p1ai/sites/default/files/images/detym/klen_osenniy_list.jpgtures_2010/ris_10.jpg</a:t>
            </a:r>
            <a:endParaRPr lang="ru-RU" sz="1100" dirty="0" smtClean="0"/>
          </a:p>
          <a:p>
            <a:r>
              <a:rPr lang="en-US" sz="1100" dirty="0" smtClean="0">
                <a:hlinkClick r:id="rId4"/>
              </a:rPr>
              <a:t>http://sociosphera.com/images/conference/Pictures_2010/ris_10.jpg</a:t>
            </a:r>
            <a:endParaRPr lang="ru-RU" sz="1100" dirty="0" smtClean="0"/>
          </a:p>
          <a:p>
            <a:r>
              <a:rPr lang="en-US" sz="1100" dirty="0" smtClean="0">
                <a:hlinkClick r:id="rId5"/>
              </a:rPr>
              <a:t>https://fs00.infourok.ru/images/doc/162/186900/img6.jpg</a:t>
            </a:r>
            <a:endParaRPr lang="ru-RU" sz="1100" dirty="0" smtClean="0"/>
          </a:p>
          <a:p>
            <a:r>
              <a:rPr lang="en-US" sz="1100" dirty="0" smtClean="0">
                <a:hlinkClick r:id="rId6"/>
              </a:rPr>
              <a:t>http://www.goodhouse.ru/upload/2011/12/elka_w.jpg</a:t>
            </a:r>
            <a:endParaRPr lang="ru-RU" sz="1100" dirty="0" smtClean="0"/>
          </a:p>
          <a:p>
            <a:r>
              <a:rPr lang="en-US" sz="1100" dirty="0" smtClean="0">
                <a:hlinkClick r:id="rId7"/>
              </a:rPr>
              <a:t>http://static8.depositphotos.com/1001800/830/i/110/depositphotos_8304663-Cones-and-green-pine-branch.jpg</a:t>
            </a:r>
            <a:endParaRPr lang="ru-RU" sz="1100" dirty="0" smtClean="0"/>
          </a:p>
          <a:p>
            <a:r>
              <a:rPr lang="en-US" sz="1100" dirty="0" smtClean="0">
                <a:hlinkClick r:id="rId8"/>
              </a:rPr>
              <a:t>http://floratver.ru.images.1c-bitrix-cdn.ru/upload/iblock/b5e/b5ec1be3690c72befa08fef4b45c6de0.jpg?1423817958156905</a:t>
            </a:r>
            <a:endParaRPr lang="ru-RU" sz="1100" dirty="0" smtClean="0"/>
          </a:p>
          <a:p>
            <a:r>
              <a:rPr lang="en-US" sz="1100" dirty="0" smtClean="0">
                <a:hlinkClick r:id="rId9"/>
              </a:rPr>
              <a:t>http://satoc.ru/xvoinie2/55.jpg</a:t>
            </a:r>
            <a:endParaRPr lang="ru-RU" sz="1100" dirty="0" smtClean="0"/>
          </a:p>
          <a:p>
            <a:r>
              <a:rPr lang="en-US" sz="1100" dirty="0" smtClean="0">
                <a:hlinkClick r:id="rId10"/>
              </a:rPr>
              <a:t>http://1.bp.blogspot.com/-YoHQ1mqXaaI/VA9OIrQlpMI/AAAAAAAAAEs/GT4q-95ZjJ0/s1600/6.pngp://www.price-altai.ru/uploads/2013/05/06230741d7d220.jpeg</a:t>
            </a:r>
            <a:endParaRPr lang="ru-RU" sz="1100" dirty="0" smtClean="0"/>
          </a:p>
          <a:p>
            <a:r>
              <a:rPr lang="en-US" sz="1100" dirty="0" smtClean="0">
                <a:hlinkClick r:id="rId11"/>
              </a:rPr>
              <a:t>https://fs00.infourok.ru/images/doc/168/193773/img10.jpgp://reserves-park.ru/images/stories/sosnovie/sosna_smolistaya.jpg</a:t>
            </a:r>
            <a:endParaRPr lang="ru-RU" sz="1100" dirty="0" smtClean="0"/>
          </a:p>
          <a:p>
            <a:r>
              <a:rPr lang="en-US" sz="1100" dirty="0" smtClean="0">
                <a:hlinkClick r:id="rId12"/>
              </a:rPr>
              <a:t>http://prodetsad.spb.ru/fotki/2012-10-23/mimio_zanyatie_pro_les_9.jpg</a:t>
            </a:r>
            <a:endParaRPr lang="ru-RU" sz="1100" dirty="0" smtClean="0"/>
          </a:p>
          <a:p>
            <a:r>
              <a:rPr lang="en-US" sz="1100" dirty="0" smtClean="0">
                <a:hlinkClick r:id="rId13"/>
              </a:rPr>
              <a:t>http://static3.depositphotos.com/1004370/190/i/950/depositphotos_1903389-Pine-branch-with-cone.jpg</a:t>
            </a:r>
            <a:endParaRPr lang="ru-RU" sz="1100" dirty="0" smtClean="0"/>
          </a:p>
          <a:p>
            <a:r>
              <a:rPr lang="en-US" sz="1100" dirty="0" smtClean="0"/>
              <a:t>https://ds02.infourok.ru/uploads/ex/0aaa/00011c19-1717733a/hello_html_7ecc41f6.jpg</a:t>
            </a:r>
            <a:endParaRPr lang="ru-RU" sz="1100" dirty="0" smtClean="0"/>
          </a:p>
          <a:p>
            <a:r>
              <a:rPr lang="en-US" sz="1100" dirty="0" smtClean="0">
                <a:hlinkClick r:id="rId14"/>
              </a:rPr>
              <a:t>https://yt3.ggpht.com/-qod2ZJ9N5oo/AAAAAAAAAAI/AAAAAAAAAAA/TMiPClI9bCQ/s900-c-k-no-rj-c0xffffff/photo.jpg</a:t>
            </a:r>
            <a:endParaRPr lang="ru-RU" sz="1100" dirty="0" smtClean="0"/>
          </a:p>
          <a:p>
            <a:r>
              <a:rPr lang="en-US" sz="1100" dirty="0" smtClean="0"/>
              <a:t>http://ds-rodnichok.ru/wp-content/uploads/2014/11/SDC16133.jpg</a:t>
            </a:r>
            <a:endParaRPr lang="ru-RU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16632"/>
            <a:ext cx="6480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Какие   части растений знаете?</a:t>
            </a:r>
          </a:p>
        </p:txBody>
      </p:sp>
      <p:pic>
        <p:nvPicPr>
          <p:cNvPr id="6" name="Рисунок 5" descr="части дере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5" y="1917896"/>
            <a:ext cx="7488831" cy="475146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i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639605" cy="6470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is_1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3868"/>
            <a:ext cx="8640960" cy="6471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кое дерево лишне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412776"/>
            <a:ext cx="4036642" cy="52638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Какое дерево лишнее?  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9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Проблемный вопрос</a:t>
            </a:r>
          </a:p>
        </p:txBody>
      </p:sp>
      <p:sp>
        <p:nvSpPr>
          <p:cNvPr id="3" name="TextBox 2"/>
          <p:cNvSpPr txBox="1"/>
          <p:nvPr/>
        </p:nvSpPr>
        <p:spPr>
          <a:xfrm rot="10800000" flipV="1">
            <a:off x="1835696" y="5781601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Где же у сосны листья?</a:t>
            </a:r>
          </a:p>
        </p:txBody>
      </p:sp>
      <p:pic>
        <p:nvPicPr>
          <p:cNvPr id="6" name="Рисунок 5" descr="сос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7405" y="836713"/>
            <a:ext cx="3509190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764704"/>
            <a:ext cx="6552728" cy="43396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rgbClr val="FF9966"/>
                  </a:solidFill>
                </a:ln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Сегодня на уроке        узнаем</a:t>
            </a:r>
          </a:p>
          <a:p>
            <a:pPr algn="ctr"/>
            <a:endParaRPr lang="ru-RU" sz="6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n w="18000">
                  <a:solidFill>
                    <a:srgbClr val="FF9966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  такое хвоинки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какие бывают хвойные деревья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научимся  сравнивать ель и сосну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476672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Хвоинки – это тоже листья, только особой формы – длинные и узкие. Они способны пережить зиму.</a:t>
            </a:r>
            <a:endParaRPr lang="ru-RU" sz="32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4251399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3446" y="2420888"/>
            <a:ext cx="4937109" cy="3587447"/>
          </a:xfrm>
          <a:prstGeom prst="rect">
            <a:avLst/>
          </a:prstGeom>
          <a:ln w="12700">
            <a:solidFill>
              <a:srgbClr val="FCEF4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Какие хвойные деревья знаете?</a:t>
            </a:r>
          </a:p>
        </p:txBody>
      </p:sp>
      <p:pic>
        <p:nvPicPr>
          <p:cNvPr id="6" name="Рисунок 5" descr="hello_html_7ecc41f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8988" y="1052736"/>
            <a:ext cx="6701404" cy="518457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301</Words>
  <Application>Microsoft Office PowerPoint</Application>
  <PresentationFormat>Экран (4:3)</PresentationFormat>
  <Paragraphs>71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Что такое хвоинки Урок окружающего  мира  1 класс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Рассмотрите ветки ели и сосны.  Что общего? Чем различаются?</vt:lpstr>
      <vt:lpstr>Проверим</vt:lpstr>
      <vt:lpstr>Сравните общий вид деревьев.  Куда направлены их ветви? Почему?</vt:lpstr>
      <vt:lpstr>У сосны ветви расположены далеко от земли и тянутся вверх.  У ели ветви разной длины опускаются до земли.</vt:lpstr>
      <vt:lpstr>Слайд 14</vt:lpstr>
      <vt:lpstr>Слайд 15</vt:lpstr>
      <vt:lpstr>Слайд 16</vt:lpstr>
      <vt:lpstr>Слайд 17</vt:lpstr>
      <vt:lpstr>Слайд 18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хвоинки</dc:title>
  <dc:creator>User</dc:creator>
  <cp:lastModifiedBy>User</cp:lastModifiedBy>
  <cp:revision>49</cp:revision>
  <dcterms:created xsi:type="dcterms:W3CDTF">2016-10-21T10:29:02Z</dcterms:created>
  <dcterms:modified xsi:type="dcterms:W3CDTF">2016-10-22T10:21:26Z</dcterms:modified>
</cp:coreProperties>
</file>