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85" r:id="rId2"/>
    <p:sldId id="258" r:id="rId3"/>
    <p:sldId id="257" r:id="rId4"/>
    <p:sldId id="270" r:id="rId5"/>
    <p:sldId id="280" r:id="rId6"/>
    <p:sldId id="260" r:id="rId7"/>
    <p:sldId id="262" r:id="rId8"/>
    <p:sldId id="278" r:id="rId9"/>
    <p:sldId id="279" r:id="rId10"/>
    <p:sldId id="282" r:id="rId11"/>
    <p:sldId id="261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2" r:id="rId20"/>
    <p:sldId id="273" r:id="rId21"/>
    <p:sldId id="274" r:id="rId22"/>
    <p:sldId id="275" r:id="rId23"/>
    <p:sldId id="276" r:id="rId24"/>
    <p:sldId id="277" r:id="rId25"/>
    <p:sldId id="284" r:id="rId26"/>
    <p:sldId id="283" r:id="rId27"/>
    <p:sldId id="286" r:id="rId2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t>10/17/2015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10/17/2015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10/17/2015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10/17/2015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10/17/2015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10/17/2015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10/17/2015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10/17/2015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10/17/2015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10/17/2015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10/17/2015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10/17/2015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10/17/2015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10/17/2015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10/17/2015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10/17/2015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10/17/2015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dirty="0"/>
              <a:t>10/17/2015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03312" y="695460"/>
            <a:ext cx="8946541" cy="5552940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dirty="0" smtClean="0"/>
              <a:t>Презентация на тему</a:t>
            </a:r>
          </a:p>
          <a:p>
            <a:pPr marL="0" indent="0" algn="ctr">
              <a:buNone/>
            </a:pPr>
            <a:r>
              <a:rPr lang="ru-RU" b="1" dirty="0" smtClean="0"/>
              <a:t> « И.И Левитан - русский художник, мастер пейзажа настроения»</a:t>
            </a:r>
          </a:p>
          <a:p>
            <a:pPr marL="0" indent="0" algn="ctr">
              <a:buNone/>
            </a:pPr>
            <a:r>
              <a:rPr lang="ru-RU" dirty="0"/>
              <a:t>к</a:t>
            </a:r>
            <a:r>
              <a:rPr lang="ru-RU" dirty="0" smtClean="0"/>
              <a:t> </a:t>
            </a:r>
            <a:r>
              <a:rPr lang="ru-RU" dirty="0" smtClean="0"/>
              <a:t>уроку русского языка</a:t>
            </a:r>
          </a:p>
          <a:p>
            <a:pPr marL="0" indent="0" algn="ctr">
              <a:buNone/>
            </a:pPr>
            <a:r>
              <a:rPr lang="ru-RU" b="1" dirty="0" smtClean="0"/>
              <a:t> «Сочинение </a:t>
            </a:r>
            <a:r>
              <a:rPr lang="ru-RU" b="1" dirty="0"/>
              <a:t>по картине И.И   Левитана «Золотая </a:t>
            </a:r>
            <a:r>
              <a:rPr lang="ru-RU" b="1" dirty="0" smtClean="0"/>
              <a:t>осень» 4 класс</a:t>
            </a:r>
          </a:p>
          <a:p>
            <a:pPr marL="0" indent="0" algn="ctr">
              <a:buNone/>
            </a:pPr>
            <a:endParaRPr lang="ru-RU" b="1" dirty="0"/>
          </a:p>
          <a:p>
            <a:pPr marL="0" indent="0" algn="ctr">
              <a:buNone/>
            </a:pPr>
            <a:endParaRPr lang="ru-RU" b="1" dirty="0" smtClean="0"/>
          </a:p>
          <a:p>
            <a:pPr marL="0" indent="0" algn="ctr">
              <a:buNone/>
            </a:pPr>
            <a:endParaRPr lang="ru-RU" b="1" dirty="0"/>
          </a:p>
          <a:p>
            <a:pPr marL="0" indent="0" algn="ctr">
              <a:buNone/>
            </a:pPr>
            <a:r>
              <a:rPr lang="ru-RU" dirty="0" smtClean="0"/>
              <a:t>Автор: </a:t>
            </a:r>
            <a:r>
              <a:rPr lang="ru-RU" dirty="0" err="1" smtClean="0"/>
              <a:t>Купцова</a:t>
            </a:r>
            <a:r>
              <a:rPr lang="ru-RU" dirty="0" smtClean="0"/>
              <a:t> Наталья Викторовна,</a:t>
            </a:r>
          </a:p>
          <a:p>
            <a:pPr marL="0" indent="0" algn="ctr">
              <a:buNone/>
            </a:pPr>
            <a:r>
              <a:rPr lang="ru-RU" dirty="0"/>
              <a:t>у</a:t>
            </a:r>
            <a:r>
              <a:rPr lang="ru-RU" dirty="0" smtClean="0"/>
              <a:t>читель начальных классов</a:t>
            </a:r>
          </a:p>
          <a:p>
            <a:pPr marL="0" indent="0" algn="ctr">
              <a:buNone/>
            </a:pPr>
            <a:r>
              <a:rPr lang="ru-RU" dirty="0"/>
              <a:t>п</a:t>
            </a:r>
            <a:r>
              <a:rPr lang="ru-RU" dirty="0" smtClean="0"/>
              <a:t>ервой квалификационной категории</a:t>
            </a:r>
          </a:p>
          <a:p>
            <a:pPr marL="0" indent="0" algn="ctr">
              <a:buNone/>
            </a:pPr>
            <a:r>
              <a:rPr lang="ru-RU" dirty="0" smtClean="0"/>
              <a:t>МБОУ НШ №13</a:t>
            </a:r>
          </a:p>
          <a:p>
            <a:pPr marL="0" indent="0" algn="ctr">
              <a:buNone/>
            </a:pPr>
            <a:r>
              <a:rPr lang="ru-RU" dirty="0" err="1" smtClean="0"/>
              <a:t>Г.Железнодорожный</a:t>
            </a:r>
            <a:r>
              <a:rPr lang="ru-RU" dirty="0" smtClean="0"/>
              <a:t> </a:t>
            </a:r>
          </a:p>
          <a:p>
            <a:pPr marL="0" indent="0" algn="ctr">
              <a:buNone/>
            </a:pPr>
            <a:r>
              <a:rPr lang="ru-RU" dirty="0" smtClean="0"/>
              <a:t>2015г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08393" y="4272098"/>
            <a:ext cx="2488305" cy="2260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04019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6691" y="143301"/>
            <a:ext cx="9404723" cy="1400530"/>
          </a:xfrm>
        </p:spPr>
        <p:txBody>
          <a:bodyPr/>
          <a:lstStyle/>
          <a:p>
            <a:pPr algn="ctr"/>
            <a:r>
              <a:rPr lang="ru-RU" sz="3200" dirty="0" smtClean="0"/>
              <a:t>Вечер после дождя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9559" y="689019"/>
            <a:ext cx="8728071" cy="6014434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9195515" y="2819073"/>
            <a:ext cx="2575776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На деньги, вырученные от продажи картины «Вечер после дождя» (1879, частное собрание), Левитан спустя год снял меблированную комнату на Большой Лубянке</a:t>
            </a:r>
          </a:p>
        </p:txBody>
      </p:sp>
    </p:spTree>
    <p:extLst>
      <p:ext uri="{BB962C8B-B14F-4D97-AF65-F5344CB8AC3E}">
        <p14:creationId xmlns:p14="http://schemas.microsoft.com/office/powerpoint/2010/main" val="27631088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111" y="0"/>
            <a:ext cx="9404723" cy="1400530"/>
          </a:xfrm>
        </p:spPr>
        <p:txBody>
          <a:bodyPr/>
          <a:lstStyle/>
          <a:p>
            <a:r>
              <a:rPr lang="ru-RU" sz="3200" b="1" dirty="0"/>
              <a:t>«Осенний день. Сокольники»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028090" y="376915"/>
            <a:ext cx="3163910" cy="6248399"/>
          </a:xfrm>
        </p:spPr>
        <p:txBody>
          <a:bodyPr>
            <a:normAutofit/>
          </a:bodyPr>
          <a:lstStyle/>
          <a:p>
            <a:r>
              <a:rPr lang="ru-RU" dirty="0"/>
              <a:t>С самого начала учёбы Левитан зарабатывал на жизнь уроками и заказными портретами.   </a:t>
            </a:r>
            <a:endParaRPr lang="ru-RU" dirty="0" smtClean="0"/>
          </a:p>
          <a:p>
            <a:endParaRPr lang="ru-RU" dirty="0"/>
          </a:p>
          <a:p>
            <a:r>
              <a:rPr lang="ru-RU" dirty="0" smtClean="0"/>
              <a:t>Упорство</a:t>
            </a:r>
            <a:r>
              <a:rPr lang="ru-RU" dirty="0"/>
              <a:t>, вера и работа дают свои плоды. В 1880 году картина «Осенний день. Сокольники» было высоко оценено коллекционером и основателем художественной галереи   Павлом Третьяковым.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288454" y="3244334"/>
            <a:ext cx="36150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«Осенний день. Сокольники»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111" y="602017"/>
            <a:ext cx="8031062" cy="6023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1735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324304" y="2052918"/>
            <a:ext cx="2434107" cy="4195481"/>
          </a:xfrm>
        </p:spPr>
        <p:txBody>
          <a:bodyPr/>
          <a:lstStyle/>
          <a:p>
            <a:r>
              <a:rPr lang="ru-RU" dirty="0"/>
              <a:t>С 1880 по 1884 </a:t>
            </a:r>
            <a:r>
              <a:rPr lang="ru-RU" dirty="0" smtClean="0"/>
              <a:t>год </a:t>
            </a:r>
            <a:r>
              <a:rPr lang="ru-RU" dirty="0"/>
              <a:t>он пишет </a:t>
            </a:r>
            <a:r>
              <a:rPr lang="ru-RU" dirty="0" smtClean="0"/>
              <a:t>с натуры в Останкино </a:t>
            </a:r>
            <a:r>
              <a:rPr lang="ru-RU" sz="3200" b="1" dirty="0" smtClean="0"/>
              <a:t>«Сосны»,</a:t>
            </a:r>
            <a:endParaRPr lang="ru-RU" sz="32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819575" y="3244334"/>
            <a:ext cx="455284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С 1880 по 1884 год он пишет картины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424" y="756166"/>
            <a:ext cx="7620000" cy="571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8804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975084" y="1062319"/>
            <a:ext cx="3090930" cy="5795681"/>
          </a:xfrm>
        </p:spPr>
        <p:txBody>
          <a:bodyPr/>
          <a:lstStyle/>
          <a:p>
            <a:r>
              <a:rPr lang="ru-RU" sz="3200" b="1" dirty="0" smtClean="0"/>
              <a:t>«</a:t>
            </a:r>
            <a:r>
              <a:rPr lang="ru-RU" sz="3200" b="1" dirty="0"/>
              <a:t>Дубовая роща. </a:t>
            </a:r>
            <a:r>
              <a:rPr lang="ru-RU" sz="3200" b="1" dirty="0" smtClean="0"/>
              <a:t>Осень»</a:t>
            </a:r>
            <a:endParaRPr lang="ru-RU" sz="3200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0152" y="0"/>
            <a:ext cx="10271298" cy="6568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39874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H="1">
            <a:off x="9741740" y="2114093"/>
            <a:ext cx="2016670" cy="1400530"/>
          </a:xfrm>
        </p:spPr>
        <p:txBody>
          <a:bodyPr/>
          <a:lstStyle/>
          <a:p>
            <a:r>
              <a:rPr lang="ru-RU" sz="3200" b="1" dirty="0" smtClean="0"/>
              <a:t> </a:t>
            </a:r>
            <a:r>
              <a:rPr lang="ru-RU" sz="3200" b="1" dirty="0"/>
              <a:t>«Дуб»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058" y="130746"/>
            <a:ext cx="6415975" cy="6405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685080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920986" y="1859735"/>
            <a:ext cx="2271014" cy="6537291"/>
          </a:xfrm>
        </p:spPr>
        <p:txBody>
          <a:bodyPr/>
          <a:lstStyle/>
          <a:p>
            <a:r>
              <a:rPr lang="ru-RU" dirty="0"/>
              <a:t>В 1887 году Левитан отправляется на Волгу. Волжская  природа даёт вдохновение на создание полотен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307" y="778837"/>
            <a:ext cx="8628845" cy="5918768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995056" y="-20581"/>
            <a:ext cx="509947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/>
              <a:t>«Вечер. Золотой плёс», 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42439574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8235" y="169382"/>
            <a:ext cx="9404723" cy="1400530"/>
          </a:xfrm>
        </p:spPr>
        <p:txBody>
          <a:bodyPr/>
          <a:lstStyle/>
          <a:p>
            <a:pPr algn="ctr"/>
            <a:r>
              <a:rPr lang="ru-RU" sz="3200" b="1" dirty="0" smtClean="0"/>
              <a:t>«</a:t>
            </a:r>
            <a:r>
              <a:rPr lang="ru-RU" sz="3200" b="1" dirty="0"/>
              <a:t>После дождя Плёс</a:t>
            </a:r>
            <a:r>
              <a:rPr lang="ru-RU" sz="3200" b="1" dirty="0" smtClean="0"/>
              <a:t>»</a:t>
            </a:r>
            <a:endParaRPr lang="ru-RU" sz="3200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0458" y="869647"/>
            <a:ext cx="8572500" cy="5600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988878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dirty="0" smtClean="0"/>
              <a:t>«</a:t>
            </a:r>
            <a:r>
              <a:rPr lang="ru-RU" sz="3200" b="1" dirty="0"/>
              <a:t>Вечер на  Волге»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959" y="1107688"/>
            <a:ext cx="8572500" cy="5210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226764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43459" y="5754122"/>
            <a:ext cx="11453589" cy="2639872"/>
          </a:xfrm>
        </p:spPr>
        <p:txBody>
          <a:bodyPr/>
          <a:lstStyle/>
          <a:p>
            <a:r>
              <a:rPr lang="ru-RU" dirty="0"/>
              <a:t> Первую крупную картину </a:t>
            </a:r>
            <a:r>
              <a:rPr lang="ru-RU" sz="3200" b="1" dirty="0"/>
              <a:t>«Тихая обитель» </a:t>
            </a:r>
            <a:r>
              <a:rPr lang="ru-RU" dirty="0"/>
              <a:t>он написал после поездки в 1890 г. по Русскому Северу. Полотно приобрёл П. М. Третьяков для своей галереи.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0163" y="249900"/>
            <a:ext cx="9393871" cy="5504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706562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7170" y="5929459"/>
            <a:ext cx="11545889" cy="1295589"/>
          </a:xfrm>
        </p:spPr>
        <p:txBody>
          <a:bodyPr/>
          <a:lstStyle/>
          <a:p>
            <a:r>
              <a:rPr lang="ru-RU" dirty="0"/>
              <a:t>В 90-х гг. Левитан совершил ещё одно путешествие, на этот раз по Волге. Там родилась картина </a:t>
            </a:r>
            <a:r>
              <a:rPr lang="ru-RU" sz="3200" b="1" dirty="0"/>
              <a:t>«Свежий ветер. Волга» </a:t>
            </a:r>
            <a:r>
              <a:rPr lang="ru-RU" dirty="0"/>
              <a:t>(1891—1895 гг.).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170" y="-300653"/>
            <a:ext cx="10972800" cy="6230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85467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И.И. </a:t>
            </a:r>
            <a:r>
              <a:rPr lang="ru-RU" dirty="0"/>
              <a:t>Л</a:t>
            </a:r>
            <a:r>
              <a:rPr lang="ru-RU" dirty="0" smtClean="0"/>
              <a:t>евитан </a:t>
            </a:r>
            <a:br>
              <a:rPr lang="ru-RU" dirty="0" smtClean="0"/>
            </a:br>
            <a:r>
              <a:rPr lang="ru-RU" dirty="0" smtClean="0"/>
              <a:t>(1860-1900)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1999" y="2052638"/>
            <a:ext cx="3429778" cy="4195762"/>
          </a:xfrm>
        </p:spPr>
      </p:pic>
      <p:sp>
        <p:nvSpPr>
          <p:cNvPr id="6" name="Прямоугольник 5"/>
          <p:cNvSpPr/>
          <p:nvPr/>
        </p:nvSpPr>
        <p:spPr>
          <a:xfrm>
            <a:off x="7486878" y="5412649"/>
            <a:ext cx="380905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русский художник, </a:t>
            </a:r>
            <a:endParaRPr lang="ru-RU" dirty="0" smtClean="0"/>
          </a:p>
          <a:p>
            <a:r>
              <a:rPr lang="ru-RU" dirty="0" smtClean="0"/>
              <a:t>мастер </a:t>
            </a:r>
            <a:r>
              <a:rPr lang="ru-RU" dirty="0"/>
              <a:t>«пейзажа настроения»</a:t>
            </a:r>
          </a:p>
        </p:txBody>
      </p:sp>
    </p:spTree>
    <p:extLst>
      <p:ext uri="{BB962C8B-B14F-4D97-AF65-F5344CB8AC3E}">
        <p14:creationId xmlns:p14="http://schemas.microsoft.com/office/powerpoint/2010/main" val="299789589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937938" y="1532585"/>
            <a:ext cx="2923504" cy="5179453"/>
          </a:xfrm>
        </p:spPr>
        <p:txBody>
          <a:bodyPr>
            <a:normAutofit/>
          </a:bodyPr>
          <a:lstStyle/>
          <a:p>
            <a:r>
              <a:rPr lang="ru-RU" dirty="0"/>
              <a:t>Весной 1894 года художник приезжает в тверскую губернию Здесь им написаны картины </a:t>
            </a:r>
            <a:r>
              <a:rPr lang="ru-RU" sz="3200" b="1" dirty="0"/>
              <a:t>«</a:t>
            </a:r>
            <a:r>
              <a:rPr lang="ru-RU" sz="3200" b="1" dirty="0" smtClean="0"/>
              <a:t>Весна. </a:t>
            </a:r>
            <a:r>
              <a:rPr lang="ru-RU" sz="3200" b="1" dirty="0"/>
              <a:t>Последний снег</a:t>
            </a:r>
            <a:r>
              <a:rPr lang="ru-RU" sz="3200" b="1" dirty="0" smtClean="0"/>
              <a:t>», </a:t>
            </a:r>
            <a:endParaRPr lang="ru-RU" sz="3200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820" y="591891"/>
            <a:ext cx="8269846" cy="5921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789976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111" y="0"/>
            <a:ext cx="9404723" cy="1400530"/>
          </a:xfrm>
        </p:spPr>
        <p:txBody>
          <a:bodyPr/>
          <a:lstStyle/>
          <a:p>
            <a:pPr algn="ctr"/>
            <a:r>
              <a:rPr lang="ru-RU" sz="3200" b="1" dirty="0"/>
              <a:t>«Март», 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5364" y="700265"/>
            <a:ext cx="8359561" cy="5851693"/>
          </a:xfrm>
        </p:spPr>
      </p:pic>
    </p:spTree>
    <p:extLst>
      <p:ext uri="{BB962C8B-B14F-4D97-AF65-F5344CB8AC3E}">
        <p14:creationId xmlns:p14="http://schemas.microsoft.com/office/powerpoint/2010/main" val="44144880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478851" y="1431512"/>
            <a:ext cx="2713149" cy="1400530"/>
          </a:xfrm>
        </p:spPr>
        <p:txBody>
          <a:bodyPr/>
          <a:lstStyle/>
          <a:p>
            <a:pPr algn="ctr"/>
            <a:r>
              <a:rPr lang="ru-RU" sz="3200" b="1" dirty="0"/>
              <a:t>«Золотая осень»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760" y="122673"/>
            <a:ext cx="8718997" cy="6528650"/>
          </a:xfrm>
        </p:spPr>
      </p:pic>
    </p:spTree>
    <p:extLst>
      <p:ext uri="{BB962C8B-B14F-4D97-AF65-F5344CB8AC3E}">
        <p14:creationId xmlns:p14="http://schemas.microsoft.com/office/powerpoint/2010/main" val="361965705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6619" y="217276"/>
            <a:ext cx="6605709" cy="6505496"/>
          </a:xfrm>
          <a:prstGeom prst="rect">
            <a:avLst/>
          </a:prstGeom>
        </p:spPr>
      </p:pic>
      <p:sp>
        <p:nvSpPr>
          <p:cNvPr id="7" name="Объект 6"/>
          <p:cNvSpPr>
            <a:spLocks noGrp="1"/>
          </p:cNvSpPr>
          <p:nvPr>
            <p:ph idx="1"/>
          </p:nvPr>
        </p:nvSpPr>
        <p:spPr>
          <a:xfrm>
            <a:off x="7727324" y="417301"/>
            <a:ext cx="4069724" cy="6305471"/>
          </a:xfrm>
        </p:spPr>
        <p:txBody>
          <a:bodyPr/>
          <a:lstStyle/>
          <a:p>
            <a:r>
              <a:rPr lang="ru-RU" dirty="0"/>
              <a:t>В 1898 году И Левитан удостаивается звания академика пейзажной живописи</a:t>
            </a:r>
          </a:p>
          <a:p>
            <a:r>
              <a:rPr lang="ru-RU" dirty="0" err="1"/>
              <a:t>Возвратясь</a:t>
            </a:r>
            <a:r>
              <a:rPr lang="ru-RU" dirty="0"/>
              <a:t> домой, с 1898 г. Левитан начал вести класс пейзажа в училище, которое окончил. Здоровье его ухудшалось, и в 1899 г. художник по приглашению А. П. Чехова уехал в Ялту.</a:t>
            </a:r>
          </a:p>
          <a:p>
            <a:r>
              <a:rPr lang="ru-RU" dirty="0"/>
              <a:t>Вернувшись, вновь начал преподавать, но здоровье продолжало ухудшаться, и 4 августа 1900 г. Левитан скончался.</a:t>
            </a:r>
          </a:p>
        </p:txBody>
      </p:sp>
    </p:spTree>
    <p:extLst>
      <p:ext uri="{BB962C8B-B14F-4D97-AF65-F5344CB8AC3E}">
        <p14:creationId xmlns:p14="http://schemas.microsoft.com/office/powerpoint/2010/main" val="299506259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448541" y="360608"/>
            <a:ext cx="3477296" cy="5887791"/>
          </a:xfrm>
        </p:spPr>
        <p:txBody>
          <a:bodyPr>
            <a:normAutofit/>
          </a:bodyPr>
          <a:lstStyle/>
          <a:p>
            <a:r>
              <a:rPr lang="ru-RU" dirty="0"/>
              <a:t>И. Левитан меньше, чем за четверть века написал около тысячи картин, этюдов, рисунков и эскизов </a:t>
            </a:r>
          </a:p>
          <a:p>
            <a:r>
              <a:rPr lang="ru-RU" dirty="0"/>
              <a:t>Пейзажи певца русской природы не просто фотографическое изображение натуры — художнику удалось передать её живое дыхание. Недаром критик В. В. Стасов называл картины Левитана эмоциональными поэмами. 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9570" y="184447"/>
            <a:ext cx="4609362" cy="6240111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833498" y="6488668"/>
            <a:ext cx="430543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Исаак Левитан, Автопортрет (1880)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1797" y="360608"/>
            <a:ext cx="2873598" cy="164082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27637" y="1596979"/>
            <a:ext cx="2320904" cy="181726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52800" y="2593082"/>
            <a:ext cx="1748610" cy="205753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72683" y="3919998"/>
            <a:ext cx="2332954" cy="139199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28053" y="4966855"/>
            <a:ext cx="2401085" cy="1457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487174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7071" y="128789"/>
            <a:ext cx="11551339" cy="6729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388907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75279" y="327149"/>
            <a:ext cx="10745251" cy="6369865"/>
          </a:xfrm>
        </p:spPr>
        <p:txBody>
          <a:bodyPr>
            <a:normAutofit/>
          </a:bodyPr>
          <a:lstStyle/>
          <a:p>
            <a:pPr algn="ctr"/>
            <a:r>
              <a:rPr lang="ru-RU" dirty="0"/>
              <a:t>Обсуждение структуры сочинения . </a:t>
            </a:r>
          </a:p>
          <a:p>
            <a:r>
              <a:rPr lang="ru-RU" b="1" dirty="0"/>
              <a:t>Вступление</a:t>
            </a:r>
          </a:p>
          <a:p>
            <a:r>
              <a:rPr lang="ru-RU" i="1" dirty="0"/>
              <a:t>     Я рассматриваю картину И Левитана «Золотая осень»  Художник описал пору </a:t>
            </a:r>
            <a:r>
              <a:rPr lang="ru-RU" i="1" dirty="0" err="1"/>
              <a:t>золотй</a:t>
            </a:r>
            <a:r>
              <a:rPr lang="ru-RU" i="1" dirty="0"/>
              <a:t> осени …</a:t>
            </a:r>
          </a:p>
          <a:p>
            <a:r>
              <a:rPr lang="ru-RU" i="1" dirty="0"/>
              <a:t>    Художник И </a:t>
            </a:r>
            <a:r>
              <a:rPr lang="ru-RU" i="1" dirty="0" err="1"/>
              <a:t>Лувитан</a:t>
            </a:r>
            <a:r>
              <a:rPr lang="ru-RU" i="1" dirty="0"/>
              <a:t> написал </a:t>
            </a:r>
            <a:r>
              <a:rPr lang="ru-RU" i="1" dirty="0" err="1"/>
              <a:t>замечательну</a:t>
            </a:r>
            <a:r>
              <a:rPr lang="ru-RU" i="1" dirty="0"/>
              <a:t> картину о той поре осени, которую поэты </a:t>
            </a:r>
            <a:r>
              <a:rPr lang="ru-RU" i="1" dirty="0" err="1"/>
              <a:t>назыали</a:t>
            </a:r>
            <a:r>
              <a:rPr lang="ru-RU" i="1" dirty="0"/>
              <a:t> золотой Он так и назвал её –«Золотая осень»</a:t>
            </a:r>
          </a:p>
          <a:p>
            <a:r>
              <a:rPr lang="ru-RU" b="1" dirty="0"/>
              <a:t>Основная часть </a:t>
            </a:r>
            <a:endParaRPr lang="ru-RU" b="1" dirty="0" smtClean="0"/>
          </a:p>
          <a:p>
            <a:r>
              <a:rPr lang="ru-RU" dirty="0" smtClean="0"/>
              <a:t>…</a:t>
            </a:r>
            <a:endParaRPr lang="ru-RU" dirty="0"/>
          </a:p>
          <a:p>
            <a:endParaRPr lang="ru-RU" dirty="0" smtClean="0"/>
          </a:p>
          <a:p>
            <a:r>
              <a:rPr lang="ru-RU" b="1" dirty="0" smtClean="0"/>
              <a:t>Заключение </a:t>
            </a:r>
            <a:endParaRPr lang="ru-RU" b="1" dirty="0"/>
          </a:p>
          <a:p>
            <a:r>
              <a:rPr lang="ru-RU" i="1" dirty="0"/>
              <a:t>Рассматривая картин, я вспомнил строчки из стихотворения..</a:t>
            </a:r>
          </a:p>
          <a:p>
            <a:r>
              <a:rPr lang="ru-RU" i="1" dirty="0"/>
              <a:t>Картина </a:t>
            </a:r>
            <a:r>
              <a:rPr lang="ru-RU" i="1" dirty="0" err="1"/>
              <a:t>вызала</a:t>
            </a:r>
            <a:r>
              <a:rPr lang="ru-RU" i="1" dirty="0"/>
              <a:t> у меня воспоминания..</a:t>
            </a:r>
          </a:p>
          <a:p>
            <a:r>
              <a:rPr lang="ru-RU" i="1" dirty="0"/>
              <a:t>Когда смотришь на «Золотую осень», на душе становится тепло. Сразу вспоминаются осенние каникулы, проведенные у бабушки в деревне. Картина дает ощущение родных мест.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0631532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Начинаем писать …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29308" y="2207185"/>
            <a:ext cx="5837581" cy="4195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60037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84371" y="404422"/>
            <a:ext cx="8946541" cy="4195481"/>
          </a:xfrm>
        </p:spPr>
        <p:txBody>
          <a:bodyPr>
            <a:normAutofit/>
          </a:bodyPr>
          <a:lstStyle/>
          <a:p>
            <a:r>
              <a:rPr lang="ru-RU" sz="2400" dirty="0"/>
              <a:t>Художественное училище (1873—1885). училище живописи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9419" y="793701"/>
            <a:ext cx="7061916" cy="4722657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30556" y="5127079"/>
            <a:ext cx="10925577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Будущий живописец родился 18 (30) августа 1860 в небольшом литовском местечке </a:t>
            </a:r>
            <a:r>
              <a:rPr lang="ru-RU" dirty="0" err="1"/>
              <a:t>Кибарты</a:t>
            </a:r>
            <a:r>
              <a:rPr lang="ru-RU" dirty="0"/>
              <a:t>, в интеллигентной еврейской семье. Отец художника, будучи простым учителем иностранных языков дал детям первоначальное образование , а в самом конце 1860-х годов перевез семью в Москву, чтобы обеспечить детям возможность выйти в люди. </a:t>
            </a:r>
          </a:p>
          <a:p>
            <a:r>
              <a:rPr lang="ru-RU" dirty="0" smtClean="0"/>
              <a:t>В </a:t>
            </a:r>
            <a:r>
              <a:rPr lang="ru-RU" dirty="0"/>
              <a:t>13 лет Исаака приняли в Московское училище живописи, ваяния и зодчества</a:t>
            </a:r>
          </a:p>
        </p:txBody>
      </p:sp>
    </p:spTree>
    <p:extLst>
      <p:ext uri="{BB962C8B-B14F-4D97-AF65-F5344CB8AC3E}">
        <p14:creationId xmlns:p14="http://schemas.microsoft.com/office/powerpoint/2010/main" val="6863892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31820" y="452718"/>
            <a:ext cx="9818033" cy="5795681"/>
          </a:xfrm>
        </p:spPr>
        <p:txBody>
          <a:bodyPr>
            <a:normAutofit/>
          </a:bodyPr>
          <a:lstStyle/>
          <a:p>
            <a:r>
              <a:rPr lang="ru-RU" dirty="0" smtClean="0"/>
              <a:t>В</a:t>
            </a:r>
            <a:r>
              <a:rPr lang="ru-RU" dirty="0"/>
              <a:t> 1875 умерла мать Левитана, и серьёзно заболел отец.</a:t>
            </a:r>
          </a:p>
          <a:p>
            <a:r>
              <a:rPr lang="ru-RU" dirty="0"/>
              <a:t>Вынужденный по болезни оставить работу на железной дороге, отец Левитана не мог содержать четверых детей репетиторством </a:t>
            </a:r>
          </a:p>
          <a:p>
            <a:r>
              <a:rPr lang="ru-RU" dirty="0"/>
              <a:t>Материальное положение семьи было таким, что училище время от времени оказывало братьям материальную помощь, а в 1876 освободило их от оплаты обучения «ввиду крайней бедности» и как «оказавших большие успехи в искусстве».</a:t>
            </a:r>
          </a:p>
          <a:p>
            <a:r>
              <a:rPr lang="ru-RU" dirty="0"/>
              <a:t>3 февраля 1877 умер от тифа отец </a:t>
            </a:r>
          </a:p>
          <a:p>
            <a:r>
              <a:rPr lang="ru-RU" dirty="0"/>
              <a:t>Для Левитана, его брата и сестёр наступает время крайней нужды </a:t>
            </a:r>
          </a:p>
        </p:txBody>
      </p:sp>
    </p:spTree>
    <p:extLst>
      <p:ext uri="{BB962C8B-B14F-4D97-AF65-F5344CB8AC3E}">
        <p14:creationId xmlns:p14="http://schemas.microsoft.com/office/powerpoint/2010/main" val="10194724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98307" y="4262907"/>
            <a:ext cx="8946541" cy="2294585"/>
          </a:xfrm>
        </p:spPr>
        <p:txBody>
          <a:bodyPr>
            <a:normAutofit fontScale="92500" lnSpcReduction="20000"/>
          </a:bodyPr>
          <a:lstStyle/>
          <a:p>
            <a:r>
              <a:rPr lang="ru-RU" dirty="0"/>
              <a:t>Художник учился тогда в четвёртом «натурном» классе у Василия Перова </a:t>
            </a:r>
          </a:p>
          <a:p>
            <a:r>
              <a:rPr lang="ru-RU" dirty="0"/>
              <a:t>Друг Перова, Алексей Саврасов, обратил внимание на Левитана и взял его к себе в пейзажный класс</a:t>
            </a:r>
          </a:p>
          <a:p>
            <a:r>
              <a:rPr lang="ru-RU" dirty="0"/>
              <a:t>В марте 1877 две работы Левитана, экспонировавшиеся на выставке, были отмечены прессой, а шестнадцатилетний художник получил малую серебряную медаль и 220 рублей «для возможности продолжить занятия»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8307" y="228835"/>
            <a:ext cx="3255546" cy="3724979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953853" y="3030484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Перов </a:t>
            </a:r>
          </a:p>
          <a:p>
            <a:r>
              <a:rPr lang="ru-RU" dirty="0"/>
              <a:t>Василий </a:t>
            </a:r>
          </a:p>
          <a:p>
            <a:r>
              <a:rPr lang="ru-RU" dirty="0"/>
              <a:t>Григорьевич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0800" y="228836"/>
            <a:ext cx="3104526" cy="3984914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9505326" y="3290420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Саврасов </a:t>
            </a:r>
          </a:p>
          <a:p>
            <a:r>
              <a:rPr lang="ru-RU" dirty="0"/>
              <a:t>Алексей </a:t>
            </a:r>
          </a:p>
          <a:p>
            <a:r>
              <a:rPr lang="ru-RU" dirty="0"/>
              <a:t>Кондратьевич </a:t>
            </a:r>
          </a:p>
        </p:txBody>
      </p:sp>
    </p:spTree>
    <p:extLst>
      <p:ext uri="{BB962C8B-B14F-4D97-AF65-F5344CB8AC3E}">
        <p14:creationId xmlns:p14="http://schemas.microsoft.com/office/powerpoint/2010/main" val="8213145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554257" y="206063"/>
            <a:ext cx="2258135" cy="6228252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Прочтите </a:t>
            </a:r>
            <a:r>
              <a:rPr lang="ru-RU" dirty="0"/>
              <a:t>строки из газеты "Русские ведомости", в которых отмечают удачу пейзажей Куинджи, Шишкина, </a:t>
            </a:r>
            <a:r>
              <a:rPr lang="ru-RU" dirty="0" err="1"/>
              <a:t>Саврасова</a:t>
            </a:r>
            <a:r>
              <a:rPr lang="ru-RU" dirty="0"/>
              <a:t> и...</a:t>
            </a:r>
          </a:p>
          <a:p>
            <a:endParaRPr lang="ru-RU" dirty="0"/>
          </a:p>
          <a:p>
            <a:r>
              <a:rPr lang="ru-RU" dirty="0"/>
              <a:t>    "Пейзажист </a:t>
            </a:r>
            <a:r>
              <a:rPr lang="ru-RU" dirty="0" smtClean="0"/>
              <a:t>господин Левитан </a:t>
            </a:r>
            <a:r>
              <a:rPr lang="ru-RU" dirty="0"/>
              <a:t>выставил две вещи: одну - "</a:t>
            </a:r>
            <a:r>
              <a:rPr lang="ru-RU" sz="3500" b="1" dirty="0"/>
              <a:t>Осень"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086" y="148107"/>
            <a:ext cx="9596272" cy="6709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47493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"Заросший дворик".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272788" y="141668"/>
            <a:ext cx="2730321" cy="6716332"/>
          </a:xfrm>
        </p:spPr>
        <p:txBody>
          <a:bodyPr>
            <a:normAutofit/>
          </a:bodyPr>
          <a:lstStyle/>
          <a:p>
            <a:r>
              <a:rPr lang="ru-RU" dirty="0"/>
              <a:t>и другую - </a:t>
            </a:r>
            <a:r>
              <a:rPr lang="ru-RU" sz="3500" b="1" dirty="0"/>
              <a:t>"Заросший дворик". </a:t>
            </a:r>
            <a:endParaRPr lang="ru-RU" sz="3500" b="1" dirty="0" smtClean="0"/>
          </a:p>
          <a:p>
            <a:endParaRPr lang="ru-RU" sz="3500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208" y="712441"/>
            <a:ext cx="9232118" cy="5847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9155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44426" y="798490"/>
            <a:ext cx="4819702" cy="5849155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5701048" y="798490"/>
            <a:ext cx="6096000" cy="286232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 Дальше им дается высокая оценка: "Все это написано Просто мастерски, во всем проглядывает чувство художника, его бесспорно жизненное впечатление от природы; судя по этим двум картинам, нет сомнения, что задатки г. Левитана весьма недюжинного характера</a:t>
            </a:r>
            <a:r>
              <a:rPr lang="ru-RU" dirty="0" smtClean="0"/>
              <a:t>".</a:t>
            </a:r>
          </a:p>
          <a:p>
            <a:endParaRPr lang="ru-RU" dirty="0"/>
          </a:p>
          <a:p>
            <a:endParaRPr lang="ru-RU" dirty="0"/>
          </a:p>
          <a:p>
            <a:r>
              <a:rPr lang="ru-RU" dirty="0" smtClean="0"/>
              <a:t>Господин </a:t>
            </a:r>
            <a:r>
              <a:rPr lang="ru-RU" dirty="0"/>
              <a:t>Левитан... А в это время юному живописцу - всего семнадцать лет.</a:t>
            </a:r>
          </a:p>
        </p:txBody>
      </p:sp>
    </p:spTree>
    <p:extLst>
      <p:ext uri="{BB962C8B-B14F-4D97-AF65-F5344CB8AC3E}">
        <p14:creationId xmlns:p14="http://schemas.microsoft.com/office/powerpoint/2010/main" val="9216296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93995" y="465596"/>
            <a:ext cx="3898005" cy="5795681"/>
          </a:xfrm>
        </p:spPr>
        <p:txBody>
          <a:bodyPr>
            <a:normAutofit fontScale="92500"/>
          </a:bodyPr>
          <a:lstStyle/>
          <a:p>
            <a:r>
              <a:rPr lang="ru-RU" dirty="0"/>
              <a:t>В 1879 году, после покушения Александра Соловьева, отнюдь не бывшего евреем, на царя Александра II, совершённого 2 апреля, вышел царский указ, запрещающий жить евреям в «исконно русской столице»</a:t>
            </a:r>
          </a:p>
          <a:p>
            <a:r>
              <a:rPr lang="ru-RU" dirty="0"/>
              <a:t>Восемнадцатилетнего Левитана выслали из Москвы и он на ближайшие пару лет вместе с братом, сестрой и зятем обосновался на небольшой даче в подмосковной Салтыковке (окрестности </a:t>
            </a:r>
            <a:r>
              <a:rPr lang="ru-RU" dirty="0" smtClean="0"/>
              <a:t>Балашихи)</a:t>
            </a:r>
            <a:endParaRPr lang="ru-RU" dirty="0"/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8594" y="104573"/>
            <a:ext cx="8238583" cy="5980694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799578" y="6261277"/>
            <a:ext cx="509306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/>
              <a:t>«</a:t>
            </a:r>
            <a:r>
              <a:rPr lang="ru-RU" sz="3200" dirty="0" err="1"/>
              <a:t>Владимирка</a:t>
            </a:r>
            <a:r>
              <a:rPr lang="ru-RU" sz="3200" dirty="0"/>
              <a:t>» (1892 г.). </a:t>
            </a:r>
          </a:p>
        </p:txBody>
      </p:sp>
    </p:spTree>
    <p:extLst>
      <p:ext uri="{BB962C8B-B14F-4D97-AF65-F5344CB8AC3E}">
        <p14:creationId xmlns:p14="http://schemas.microsoft.com/office/powerpoint/2010/main" val="91015163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127</TotalTime>
  <Words>708</Words>
  <Application>Microsoft Office PowerPoint</Application>
  <PresentationFormat>Широкоэкранный</PresentationFormat>
  <Paragraphs>83</Paragraphs>
  <Slides>27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31" baseType="lpstr">
      <vt:lpstr>Arial</vt:lpstr>
      <vt:lpstr>Century Gothic</vt:lpstr>
      <vt:lpstr>Wingdings 3</vt:lpstr>
      <vt:lpstr>Ион</vt:lpstr>
      <vt:lpstr>Презентация PowerPoint</vt:lpstr>
      <vt:lpstr>И.И. Левитан  (1860-1900)</vt:lpstr>
      <vt:lpstr>Презентация PowerPoint</vt:lpstr>
      <vt:lpstr>Презентация PowerPoint</vt:lpstr>
      <vt:lpstr>Презентация PowerPoint</vt:lpstr>
      <vt:lpstr>Презентация PowerPoint</vt:lpstr>
      <vt:lpstr>"Заросший дворик". </vt:lpstr>
      <vt:lpstr>Презентация PowerPoint</vt:lpstr>
      <vt:lpstr>Презентация PowerPoint</vt:lpstr>
      <vt:lpstr>Вечер после дождя  </vt:lpstr>
      <vt:lpstr>«Осенний день. Сокольники» </vt:lpstr>
      <vt:lpstr>Презентация PowerPoint</vt:lpstr>
      <vt:lpstr>«Дубовая роща. Осень»</vt:lpstr>
      <vt:lpstr> «Дуб»</vt:lpstr>
      <vt:lpstr>Презентация PowerPoint</vt:lpstr>
      <vt:lpstr>«После дождя Плёс»</vt:lpstr>
      <vt:lpstr>«Вечер на  Волге» </vt:lpstr>
      <vt:lpstr>Презентация PowerPoint</vt:lpstr>
      <vt:lpstr>Презентация PowerPoint</vt:lpstr>
      <vt:lpstr>Презентация PowerPoint</vt:lpstr>
      <vt:lpstr>«Март», </vt:lpstr>
      <vt:lpstr>«Золотая осень»</vt:lpstr>
      <vt:lpstr>Презентация PowerPoint</vt:lpstr>
      <vt:lpstr>Презентация PowerPoint</vt:lpstr>
      <vt:lpstr>Презентация PowerPoint</vt:lpstr>
      <vt:lpstr>Презентация PowerPoint</vt:lpstr>
      <vt:lpstr>Начинаем писать …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И.И. Левитан  1860-1900</dc:title>
  <dc:creator>Пользователь</dc:creator>
  <cp:lastModifiedBy>Пользователь</cp:lastModifiedBy>
  <cp:revision>15</cp:revision>
  <dcterms:created xsi:type="dcterms:W3CDTF">2015-09-20T11:15:44Z</dcterms:created>
  <dcterms:modified xsi:type="dcterms:W3CDTF">2015-10-17T13:57:38Z</dcterms:modified>
</cp:coreProperties>
</file>