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29"/>
  </p:notesMasterIdLst>
  <p:handoutMasterIdLst>
    <p:handoutMasterId r:id="rId30"/>
  </p:handoutMasterIdLst>
  <p:sldIdLst>
    <p:sldId id="256" r:id="rId2"/>
    <p:sldId id="294" r:id="rId3"/>
    <p:sldId id="257" r:id="rId4"/>
    <p:sldId id="290" r:id="rId5"/>
    <p:sldId id="259" r:id="rId6"/>
    <p:sldId id="28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6" r:id="rId25"/>
    <p:sldId id="291" r:id="rId26"/>
    <p:sldId id="292" r:id="rId27"/>
    <p:sldId id="29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66078" autoAdjust="0"/>
  </p:normalViewPr>
  <p:slideViewPr>
    <p:cSldViewPr snapToGrid="0">
      <p:cViewPr varScale="1">
        <p:scale>
          <a:sx n="103" d="100"/>
          <a:sy n="103" d="100"/>
        </p:scale>
        <p:origin x="150" y="312"/>
      </p:cViewPr>
      <p:guideLst/>
    </p:cSldViewPr>
  </p:slideViewPr>
  <p:notesTextViewPr>
    <p:cViewPr>
      <p:scale>
        <a:sx n="1" d="1"/>
        <a:sy n="1" d="1"/>
      </p:scale>
      <p:origin x="0" y="0"/>
    </p:cViewPr>
  </p:notesTextViewPr>
  <p:notesViewPr>
    <p:cSldViewPr snapToGrid="0">
      <p:cViewPr varScale="1">
        <p:scale>
          <a:sx n="84" d="100"/>
          <a:sy n="84" d="100"/>
        </p:scale>
        <p:origin x="3150" y="-3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8958D-E4D9-4A6F-AC77-DBB6F09628D9}" type="doc">
      <dgm:prSet loTypeId="urn:microsoft.com/office/officeart/2005/8/layout/hierarchy3" loCatId="list" qsTypeId="urn:microsoft.com/office/officeart/2005/8/quickstyle/3d2" qsCatId="3D" csTypeId="urn:microsoft.com/office/officeart/2005/8/colors/accent3_4" csCatId="accent3" phldr="1"/>
      <dgm:spPr/>
      <dgm:t>
        <a:bodyPr/>
        <a:lstStyle/>
        <a:p>
          <a:endParaRPr lang="en-US"/>
        </a:p>
      </dgm:t>
    </dgm:pt>
    <dgm:pt modelId="{37B1155D-7196-4357-9FA4-8BECB73544F3}">
      <dgm:prSet/>
      <dgm:spPr/>
      <dgm:t>
        <a:bodyPr/>
        <a:lstStyle/>
        <a:p>
          <a:pPr rtl="0"/>
          <a:r>
            <a:rPr lang="en-US" b="1" dirty="0">
              <a:latin typeface="Arial" pitchFamily="34" charset="0"/>
              <a:cs typeface="Arial" pitchFamily="34" charset="0"/>
            </a:rPr>
            <a:t>Control Environment</a:t>
          </a:r>
        </a:p>
      </dgm:t>
    </dgm:pt>
    <dgm:pt modelId="{402AAB8F-9732-47E0-9051-8ED34189094A}" type="parTrans" cxnId="{E803EFF9-542B-47DC-8C82-1A625021BC3E}">
      <dgm:prSet/>
      <dgm:spPr/>
      <dgm:t>
        <a:bodyPr/>
        <a:lstStyle/>
        <a:p>
          <a:endParaRPr lang="en-US"/>
        </a:p>
      </dgm:t>
    </dgm:pt>
    <dgm:pt modelId="{0A736DE0-F7CA-493E-ADA6-A628DC14B301}" type="sibTrans" cxnId="{E803EFF9-542B-47DC-8C82-1A625021BC3E}">
      <dgm:prSet/>
      <dgm:spPr/>
      <dgm:t>
        <a:bodyPr/>
        <a:lstStyle/>
        <a:p>
          <a:endParaRPr lang="en-US"/>
        </a:p>
      </dgm:t>
    </dgm:pt>
    <dgm:pt modelId="{2EAD6BA7-7A24-4551-A8A1-3DC61716018E}">
      <dgm:prSet/>
      <dgm:spPr/>
      <dgm:t>
        <a:bodyPr/>
        <a:lstStyle/>
        <a:p>
          <a:pPr rtl="0"/>
          <a:r>
            <a:rPr lang="en-US" dirty="0">
              <a:latin typeface="Arial" pitchFamily="34" charset="0"/>
              <a:cs typeface="Arial" pitchFamily="34" charset="0"/>
            </a:rPr>
            <a:t>2. Exercises oversight responsibility</a:t>
          </a:r>
        </a:p>
      </dgm:t>
    </dgm:pt>
    <dgm:pt modelId="{A1FF7A9A-EE9A-485B-A262-BE90D4036740}" type="parTrans" cxnId="{DD8CC86A-B933-44C1-8D29-853A40087B5C}">
      <dgm:prSet/>
      <dgm:spPr/>
      <dgm:t>
        <a:bodyPr/>
        <a:lstStyle/>
        <a:p>
          <a:endParaRPr lang="en-US"/>
        </a:p>
      </dgm:t>
    </dgm:pt>
    <dgm:pt modelId="{67D9F7F6-EF8C-4821-9B8B-86DB161A901A}" type="sibTrans" cxnId="{DD8CC86A-B933-44C1-8D29-853A40087B5C}">
      <dgm:prSet/>
      <dgm:spPr/>
      <dgm:t>
        <a:bodyPr/>
        <a:lstStyle/>
        <a:p>
          <a:endParaRPr lang="en-US"/>
        </a:p>
      </dgm:t>
    </dgm:pt>
    <dgm:pt modelId="{0B00C3CC-86A4-4DDB-AC37-B6C4BE0FC557}">
      <dgm:prSet/>
      <dgm:spPr/>
      <dgm:t>
        <a:bodyPr/>
        <a:lstStyle/>
        <a:p>
          <a:pPr rtl="0"/>
          <a:r>
            <a:rPr lang="en-US" dirty="0">
              <a:latin typeface="Arial" pitchFamily="34" charset="0"/>
              <a:cs typeface="Arial" pitchFamily="34" charset="0"/>
            </a:rPr>
            <a:t>3. Establishes structure, authority and responsibility</a:t>
          </a:r>
        </a:p>
      </dgm:t>
    </dgm:pt>
    <dgm:pt modelId="{153D0056-6A6D-49AB-AEB0-061A6F45DF84}" type="parTrans" cxnId="{48F939DE-B186-456F-BB5E-FF055F6FD1A6}">
      <dgm:prSet/>
      <dgm:spPr/>
      <dgm:t>
        <a:bodyPr/>
        <a:lstStyle/>
        <a:p>
          <a:endParaRPr lang="en-US"/>
        </a:p>
      </dgm:t>
    </dgm:pt>
    <dgm:pt modelId="{54BE3FCD-BB89-442B-B5D8-4C419048D19B}" type="sibTrans" cxnId="{48F939DE-B186-456F-BB5E-FF055F6FD1A6}">
      <dgm:prSet/>
      <dgm:spPr/>
      <dgm:t>
        <a:bodyPr/>
        <a:lstStyle/>
        <a:p>
          <a:endParaRPr lang="en-US"/>
        </a:p>
      </dgm:t>
    </dgm:pt>
    <dgm:pt modelId="{29B94575-4E6C-4E2D-BFEC-BC735FE10F50}">
      <dgm:prSet/>
      <dgm:spPr/>
      <dgm:t>
        <a:bodyPr/>
        <a:lstStyle/>
        <a:p>
          <a:pPr rtl="0"/>
          <a:r>
            <a:rPr lang="en-US" dirty="0">
              <a:latin typeface="Arial" pitchFamily="34" charset="0"/>
              <a:cs typeface="Arial" pitchFamily="34" charset="0"/>
            </a:rPr>
            <a:t>4. Demonstrates commitment to competence</a:t>
          </a:r>
        </a:p>
      </dgm:t>
    </dgm:pt>
    <dgm:pt modelId="{46B4FBCE-C5A7-4116-8262-565A2486D531}" type="parTrans" cxnId="{B6675AEB-BB9E-4C12-814F-7FDE9607A1C9}">
      <dgm:prSet/>
      <dgm:spPr/>
      <dgm:t>
        <a:bodyPr/>
        <a:lstStyle/>
        <a:p>
          <a:endParaRPr lang="en-US"/>
        </a:p>
      </dgm:t>
    </dgm:pt>
    <dgm:pt modelId="{387E81A6-E760-4A9F-A426-83A6D1747604}" type="sibTrans" cxnId="{B6675AEB-BB9E-4C12-814F-7FDE9607A1C9}">
      <dgm:prSet/>
      <dgm:spPr/>
      <dgm:t>
        <a:bodyPr/>
        <a:lstStyle/>
        <a:p>
          <a:endParaRPr lang="en-US"/>
        </a:p>
      </dgm:t>
    </dgm:pt>
    <dgm:pt modelId="{3CB9AF5A-1D7D-492F-A3EA-56049059C21B}">
      <dgm:prSet/>
      <dgm:spPr/>
      <dgm:t>
        <a:bodyPr/>
        <a:lstStyle/>
        <a:p>
          <a:pPr rtl="0"/>
          <a:r>
            <a:rPr lang="en-US" dirty="0">
              <a:latin typeface="Arial" pitchFamily="34" charset="0"/>
              <a:cs typeface="Arial" pitchFamily="34" charset="0"/>
            </a:rPr>
            <a:t>5. Enforces accountability</a:t>
          </a:r>
        </a:p>
      </dgm:t>
    </dgm:pt>
    <dgm:pt modelId="{777BDA4C-4D45-401F-9B75-95E8C2191DF5}" type="parTrans" cxnId="{97C76CE5-3C84-419B-BBF8-560D0EA7B9B5}">
      <dgm:prSet/>
      <dgm:spPr/>
      <dgm:t>
        <a:bodyPr/>
        <a:lstStyle/>
        <a:p>
          <a:endParaRPr lang="en-US"/>
        </a:p>
      </dgm:t>
    </dgm:pt>
    <dgm:pt modelId="{3243666B-17C6-42DE-9991-A33B9BC47D47}" type="sibTrans" cxnId="{97C76CE5-3C84-419B-BBF8-560D0EA7B9B5}">
      <dgm:prSet/>
      <dgm:spPr/>
      <dgm:t>
        <a:bodyPr/>
        <a:lstStyle/>
        <a:p>
          <a:endParaRPr lang="en-US"/>
        </a:p>
      </dgm:t>
    </dgm:pt>
    <dgm:pt modelId="{379A0A0B-0820-4EDB-85E8-5492D9DC9779}">
      <dgm:prSet/>
      <dgm:spPr/>
      <dgm:t>
        <a:bodyPr/>
        <a:lstStyle/>
        <a:p>
          <a:pPr rtl="0"/>
          <a:r>
            <a:rPr lang="en-US" b="1" dirty="0">
              <a:latin typeface="Arial" pitchFamily="34" charset="0"/>
              <a:cs typeface="Arial" pitchFamily="34" charset="0"/>
            </a:rPr>
            <a:t>Risk Assessment</a:t>
          </a:r>
        </a:p>
      </dgm:t>
    </dgm:pt>
    <dgm:pt modelId="{E7D5FF62-9EBD-4F6B-9B49-B4A65324CF08}" type="parTrans" cxnId="{EA6F76C0-A807-4E24-8BE5-E6AB8EA2F6BE}">
      <dgm:prSet/>
      <dgm:spPr/>
      <dgm:t>
        <a:bodyPr/>
        <a:lstStyle/>
        <a:p>
          <a:endParaRPr lang="en-US"/>
        </a:p>
      </dgm:t>
    </dgm:pt>
    <dgm:pt modelId="{04505DF4-1CC1-414C-9575-B80700146AD6}" type="sibTrans" cxnId="{EA6F76C0-A807-4E24-8BE5-E6AB8EA2F6BE}">
      <dgm:prSet/>
      <dgm:spPr/>
      <dgm:t>
        <a:bodyPr/>
        <a:lstStyle/>
        <a:p>
          <a:endParaRPr lang="en-US"/>
        </a:p>
      </dgm:t>
    </dgm:pt>
    <dgm:pt modelId="{FCC0227B-9B84-457F-A0D1-AAB7200C4D05}">
      <dgm:prSet/>
      <dgm:spPr/>
      <dgm:t>
        <a:bodyPr/>
        <a:lstStyle/>
        <a:p>
          <a:pPr rtl="0"/>
          <a:r>
            <a:rPr lang="en-US" dirty="0">
              <a:latin typeface="Arial" pitchFamily="34" charset="0"/>
              <a:cs typeface="Arial" pitchFamily="34" charset="0"/>
            </a:rPr>
            <a:t>6. Specifies suitable objectives</a:t>
          </a:r>
        </a:p>
      </dgm:t>
    </dgm:pt>
    <dgm:pt modelId="{A569D0F6-186D-419C-8281-0FDFA97BC330}" type="parTrans" cxnId="{420D96E9-80EF-407F-8EAD-8C7ADD8D8D90}">
      <dgm:prSet/>
      <dgm:spPr/>
      <dgm:t>
        <a:bodyPr/>
        <a:lstStyle/>
        <a:p>
          <a:endParaRPr lang="en-US"/>
        </a:p>
      </dgm:t>
    </dgm:pt>
    <dgm:pt modelId="{7D232E39-E231-4AC3-88D6-84B2EB5CB11B}" type="sibTrans" cxnId="{420D96E9-80EF-407F-8EAD-8C7ADD8D8D90}">
      <dgm:prSet/>
      <dgm:spPr/>
      <dgm:t>
        <a:bodyPr/>
        <a:lstStyle/>
        <a:p>
          <a:endParaRPr lang="en-US"/>
        </a:p>
      </dgm:t>
    </dgm:pt>
    <dgm:pt modelId="{416879D8-385F-4278-800B-9DA38F30341D}">
      <dgm:prSet custT="1"/>
      <dgm:spPr/>
      <dgm:t>
        <a:bodyPr/>
        <a:lstStyle/>
        <a:p>
          <a:pPr rtl="0"/>
          <a:r>
            <a:rPr lang="en-US" sz="1100" dirty="0">
              <a:latin typeface="Arial" pitchFamily="34" charset="0"/>
              <a:cs typeface="Arial" pitchFamily="34" charset="0"/>
            </a:rPr>
            <a:t>7. Identifies and analyzes risk</a:t>
          </a:r>
        </a:p>
      </dgm:t>
    </dgm:pt>
    <dgm:pt modelId="{9C20A50B-952E-4BFA-A3B4-A4306613AA97}" type="parTrans" cxnId="{98A4824D-5D84-4876-9571-331759C1087B}">
      <dgm:prSet/>
      <dgm:spPr/>
      <dgm:t>
        <a:bodyPr/>
        <a:lstStyle/>
        <a:p>
          <a:endParaRPr lang="en-US"/>
        </a:p>
      </dgm:t>
    </dgm:pt>
    <dgm:pt modelId="{E0CF4552-B7E6-4CD7-AD38-462FB4598CED}" type="sibTrans" cxnId="{98A4824D-5D84-4876-9571-331759C1087B}">
      <dgm:prSet/>
      <dgm:spPr/>
      <dgm:t>
        <a:bodyPr/>
        <a:lstStyle/>
        <a:p>
          <a:endParaRPr lang="en-US"/>
        </a:p>
      </dgm:t>
    </dgm:pt>
    <dgm:pt modelId="{878282ED-F986-4CE6-A70E-029DD0A5D979}">
      <dgm:prSet/>
      <dgm:spPr/>
      <dgm:t>
        <a:bodyPr/>
        <a:lstStyle/>
        <a:p>
          <a:pPr rtl="0"/>
          <a:r>
            <a:rPr lang="en-US" dirty="0">
              <a:latin typeface="Arial" pitchFamily="34" charset="0"/>
              <a:cs typeface="Arial" pitchFamily="34" charset="0"/>
            </a:rPr>
            <a:t>8. Assesses fraud risk</a:t>
          </a:r>
        </a:p>
      </dgm:t>
    </dgm:pt>
    <dgm:pt modelId="{74198207-30FE-49F7-A512-1E0DB5CA21B8}" type="parTrans" cxnId="{543D565D-2B0D-475C-B85A-E618D3EF9EC3}">
      <dgm:prSet/>
      <dgm:spPr/>
      <dgm:t>
        <a:bodyPr/>
        <a:lstStyle/>
        <a:p>
          <a:endParaRPr lang="en-US"/>
        </a:p>
      </dgm:t>
    </dgm:pt>
    <dgm:pt modelId="{0873F956-0FDC-4836-BD6B-EFBB288181EF}" type="sibTrans" cxnId="{543D565D-2B0D-475C-B85A-E618D3EF9EC3}">
      <dgm:prSet/>
      <dgm:spPr/>
      <dgm:t>
        <a:bodyPr/>
        <a:lstStyle/>
        <a:p>
          <a:endParaRPr lang="en-US"/>
        </a:p>
      </dgm:t>
    </dgm:pt>
    <dgm:pt modelId="{0ADFF8AF-8AE4-454A-AFAE-54AD7FE0335C}">
      <dgm:prSet/>
      <dgm:spPr/>
      <dgm:t>
        <a:bodyPr/>
        <a:lstStyle/>
        <a:p>
          <a:pPr rtl="0"/>
          <a:r>
            <a:rPr lang="en-US" dirty="0">
              <a:latin typeface="Arial" pitchFamily="34" charset="0"/>
              <a:cs typeface="Arial" pitchFamily="34" charset="0"/>
            </a:rPr>
            <a:t>9. Identifies and analyzes significant change</a:t>
          </a:r>
        </a:p>
      </dgm:t>
    </dgm:pt>
    <dgm:pt modelId="{93C88D01-0E6C-4A2D-955F-C2FAEEFAE615}" type="parTrans" cxnId="{A69D2D4D-79BD-4016-961F-C63E33145697}">
      <dgm:prSet/>
      <dgm:spPr/>
      <dgm:t>
        <a:bodyPr/>
        <a:lstStyle/>
        <a:p>
          <a:endParaRPr lang="en-US"/>
        </a:p>
      </dgm:t>
    </dgm:pt>
    <dgm:pt modelId="{F2092C4D-B8EC-4E8C-9D12-5D6FD284D780}" type="sibTrans" cxnId="{A69D2D4D-79BD-4016-961F-C63E33145697}">
      <dgm:prSet/>
      <dgm:spPr/>
      <dgm:t>
        <a:bodyPr/>
        <a:lstStyle/>
        <a:p>
          <a:endParaRPr lang="en-US"/>
        </a:p>
      </dgm:t>
    </dgm:pt>
    <dgm:pt modelId="{E11F332D-1CB0-406D-8A3A-8F1348F84FE3}">
      <dgm:prSet/>
      <dgm:spPr/>
      <dgm:t>
        <a:bodyPr/>
        <a:lstStyle/>
        <a:p>
          <a:pPr rtl="0"/>
          <a:r>
            <a:rPr lang="en-US" b="1" dirty="0">
              <a:latin typeface="Arial" pitchFamily="34" charset="0"/>
              <a:cs typeface="Arial" pitchFamily="34" charset="0"/>
            </a:rPr>
            <a:t>Control Activities</a:t>
          </a:r>
        </a:p>
      </dgm:t>
    </dgm:pt>
    <dgm:pt modelId="{CFC3B95E-F1DB-48FE-A695-B2E683FA7DFB}" type="parTrans" cxnId="{A4BA952F-17B3-458D-A1F9-5CBEEE1C4359}">
      <dgm:prSet/>
      <dgm:spPr/>
      <dgm:t>
        <a:bodyPr/>
        <a:lstStyle/>
        <a:p>
          <a:endParaRPr lang="en-US"/>
        </a:p>
      </dgm:t>
    </dgm:pt>
    <dgm:pt modelId="{7F2ADFAC-3F22-4042-B82D-F1173B2804CA}" type="sibTrans" cxnId="{A4BA952F-17B3-458D-A1F9-5CBEEE1C4359}">
      <dgm:prSet/>
      <dgm:spPr/>
      <dgm:t>
        <a:bodyPr/>
        <a:lstStyle/>
        <a:p>
          <a:endParaRPr lang="en-US"/>
        </a:p>
      </dgm:t>
    </dgm:pt>
    <dgm:pt modelId="{960BBA72-4A5E-48AF-88E3-F6C5C488EFC5}">
      <dgm:prSet/>
      <dgm:spPr/>
      <dgm:t>
        <a:bodyPr/>
        <a:lstStyle/>
        <a:p>
          <a:pPr rtl="0"/>
          <a:r>
            <a:rPr lang="en-US" dirty="0">
              <a:latin typeface="Arial" pitchFamily="34" charset="0"/>
              <a:cs typeface="Arial" pitchFamily="34" charset="0"/>
            </a:rPr>
            <a:t>10. Selects and develops control activities</a:t>
          </a:r>
        </a:p>
      </dgm:t>
    </dgm:pt>
    <dgm:pt modelId="{150E4761-35F2-4B13-829B-B860A38883FC}" type="parTrans" cxnId="{251F643A-7E63-494D-994E-86F386B3B032}">
      <dgm:prSet/>
      <dgm:spPr/>
      <dgm:t>
        <a:bodyPr/>
        <a:lstStyle/>
        <a:p>
          <a:endParaRPr lang="en-US"/>
        </a:p>
      </dgm:t>
    </dgm:pt>
    <dgm:pt modelId="{4ABF4081-5849-4F14-A28D-1830FE798B67}" type="sibTrans" cxnId="{251F643A-7E63-494D-994E-86F386B3B032}">
      <dgm:prSet/>
      <dgm:spPr/>
      <dgm:t>
        <a:bodyPr/>
        <a:lstStyle/>
        <a:p>
          <a:endParaRPr lang="en-US"/>
        </a:p>
      </dgm:t>
    </dgm:pt>
    <dgm:pt modelId="{42FA10DF-796D-4ED1-A7BC-07E7C2610DE0}">
      <dgm:prSet/>
      <dgm:spPr/>
      <dgm:t>
        <a:bodyPr/>
        <a:lstStyle/>
        <a:p>
          <a:pPr rtl="0"/>
          <a:r>
            <a:rPr lang="en-US" dirty="0">
              <a:latin typeface="Arial" pitchFamily="34" charset="0"/>
              <a:cs typeface="Arial" pitchFamily="34" charset="0"/>
            </a:rPr>
            <a:t>11. Selects and develops general controls over technology</a:t>
          </a:r>
        </a:p>
      </dgm:t>
    </dgm:pt>
    <dgm:pt modelId="{B304EE21-9381-4F15-98A7-25287D332692}" type="parTrans" cxnId="{D38D94CC-33EE-473B-968A-2D1CA73B753B}">
      <dgm:prSet/>
      <dgm:spPr/>
      <dgm:t>
        <a:bodyPr/>
        <a:lstStyle/>
        <a:p>
          <a:endParaRPr lang="en-US"/>
        </a:p>
      </dgm:t>
    </dgm:pt>
    <dgm:pt modelId="{293A038E-5D1C-4F65-B306-A93D7FFB6497}" type="sibTrans" cxnId="{D38D94CC-33EE-473B-968A-2D1CA73B753B}">
      <dgm:prSet/>
      <dgm:spPr/>
      <dgm:t>
        <a:bodyPr/>
        <a:lstStyle/>
        <a:p>
          <a:endParaRPr lang="en-US"/>
        </a:p>
      </dgm:t>
    </dgm:pt>
    <dgm:pt modelId="{CEF08EFA-EE87-4E75-A9D8-9ADE264C0396}">
      <dgm:prSet/>
      <dgm:spPr/>
      <dgm:t>
        <a:bodyPr/>
        <a:lstStyle/>
        <a:p>
          <a:pPr rtl="0"/>
          <a:r>
            <a:rPr lang="en-US" dirty="0">
              <a:latin typeface="Arial" pitchFamily="34" charset="0"/>
              <a:cs typeface="Arial" pitchFamily="34" charset="0"/>
            </a:rPr>
            <a:t>12. Deploys through policies and procedures</a:t>
          </a:r>
        </a:p>
      </dgm:t>
    </dgm:pt>
    <dgm:pt modelId="{A108DF86-E885-407E-9884-8C25730DB97F}" type="parTrans" cxnId="{A316D709-804D-4C32-B517-201D33702052}">
      <dgm:prSet/>
      <dgm:spPr/>
      <dgm:t>
        <a:bodyPr/>
        <a:lstStyle/>
        <a:p>
          <a:endParaRPr lang="en-US"/>
        </a:p>
      </dgm:t>
    </dgm:pt>
    <dgm:pt modelId="{E7486902-363D-4610-8E7F-D7D625C67604}" type="sibTrans" cxnId="{A316D709-804D-4C32-B517-201D33702052}">
      <dgm:prSet/>
      <dgm:spPr/>
      <dgm:t>
        <a:bodyPr/>
        <a:lstStyle/>
        <a:p>
          <a:endParaRPr lang="en-US"/>
        </a:p>
      </dgm:t>
    </dgm:pt>
    <dgm:pt modelId="{A8B019F6-660F-4514-9FF4-5BBD7667C0F3}">
      <dgm:prSet/>
      <dgm:spPr/>
      <dgm:t>
        <a:bodyPr/>
        <a:lstStyle/>
        <a:p>
          <a:pPr rtl="0"/>
          <a:r>
            <a:rPr lang="en-US" b="1" dirty="0">
              <a:latin typeface="Arial" pitchFamily="34" charset="0"/>
              <a:cs typeface="Arial" pitchFamily="34" charset="0"/>
            </a:rPr>
            <a:t>Information &amp; Communication</a:t>
          </a:r>
        </a:p>
      </dgm:t>
    </dgm:pt>
    <dgm:pt modelId="{7CFE8E77-AB45-4C8C-B645-0E5020408D5D}" type="parTrans" cxnId="{37ACFE08-C01C-4E3D-A312-93B728B119D5}">
      <dgm:prSet/>
      <dgm:spPr/>
      <dgm:t>
        <a:bodyPr/>
        <a:lstStyle/>
        <a:p>
          <a:endParaRPr lang="en-US"/>
        </a:p>
      </dgm:t>
    </dgm:pt>
    <dgm:pt modelId="{59FC0408-26D6-4DAB-B0AD-0AFF3801F458}" type="sibTrans" cxnId="{37ACFE08-C01C-4E3D-A312-93B728B119D5}">
      <dgm:prSet/>
      <dgm:spPr/>
      <dgm:t>
        <a:bodyPr/>
        <a:lstStyle/>
        <a:p>
          <a:endParaRPr lang="en-US"/>
        </a:p>
      </dgm:t>
    </dgm:pt>
    <dgm:pt modelId="{ADE56993-9776-48B5-84D0-16C00731A272}">
      <dgm:prSet/>
      <dgm:spPr/>
      <dgm:t>
        <a:bodyPr/>
        <a:lstStyle/>
        <a:p>
          <a:pPr rtl="0"/>
          <a:r>
            <a:rPr lang="en-US" dirty="0">
              <a:latin typeface="Arial" pitchFamily="34" charset="0"/>
              <a:cs typeface="Arial" pitchFamily="34" charset="0"/>
            </a:rPr>
            <a:t>13. Uses relevant information</a:t>
          </a:r>
        </a:p>
      </dgm:t>
    </dgm:pt>
    <dgm:pt modelId="{12EF530A-D26F-4323-94D6-C441B8FBC2BA}" type="parTrans" cxnId="{EA2B4DD1-4930-419B-9C73-BC7C5D9CAF0A}">
      <dgm:prSet/>
      <dgm:spPr/>
      <dgm:t>
        <a:bodyPr/>
        <a:lstStyle/>
        <a:p>
          <a:endParaRPr lang="en-US"/>
        </a:p>
      </dgm:t>
    </dgm:pt>
    <dgm:pt modelId="{CD7673AB-00F1-417C-8378-91D487CB5D81}" type="sibTrans" cxnId="{EA2B4DD1-4930-419B-9C73-BC7C5D9CAF0A}">
      <dgm:prSet/>
      <dgm:spPr/>
      <dgm:t>
        <a:bodyPr/>
        <a:lstStyle/>
        <a:p>
          <a:endParaRPr lang="en-US"/>
        </a:p>
      </dgm:t>
    </dgm:pt>
    <dgm:pt modelId="{ABEA48F5-31ED-4344-97C2-BD31464B2C69}">
      <dgm:prSet/>
      <dgm:spPr/>
      <dgm:t>
        <a:bodyPr/>
        <a:lstStyle/>
        <a:p>
          <a:pPr rtl="0"/>
          <a:r>
            <a:rPr lang="en-US" dirty="0">
              <a:latin typeface="Arial" pitchFamily="34" charset="0"/>
              <a:cs typeface="Arial" pitchFamily="34" charset="0"/>
            </a:rPr>
            <a:t>14. Communicates internally</a:t>
          </a:r>
        </a:p>
      </dgm:t>
    </dgm:pt>
    <dgm:pt modelId="{7124D47F-B09D-4E4B-AEC1-05A6CDE34C38}" type="parTrans" cxnId="{67B65D7A-927C-4F0F-9267-ACCEDB9ED474}">
      <dgm:prSet/>
      <dgm:spPr/>
      <dgm:t>
        <a:bodyPr/>
        <a:lstStyle/>
        <a:p>
          <a:endParaRPr lang="en-US"/>
        </a:p>
      </dgm:t>
    </dgm:pt>
    <dgm:pt modelId="{AFE28797-183B-4D10-B968-80E78028C912}" type="sibTrans" cxnId="{67B65D7A-927C-4F0F-9267-ACCEDB9ED474}">
      <dgm:prSet/>
      <dgm:spPr/>
      <dgm:t>
        <a:bodyPr/>
        <a:lstStyle/>
        <a:p>
          <a:endParaRPr lang="en-US"/>
        </a:p>
      </dgm:t>
    </dgm:pt>
    <dgm:pt modelId="{311D6573-3E44-4064-B079-DA7F23327691}">
      <dgm:prSet/>
      <dgm:spPr/>
      <dgm:t>
        <a:bodyPr/>
        <a:lstStyle/>
        <a:p>
          <a:pPr rtl="0"/>
          <a:r>
            <a:rPr lang="en-US" dirty="0">
              <a:latin typeface="Arial" pitchFamily="34" charset="0"/>
              <a:cs typeface="Arial" pitchFamily="34" charset="0"/>
            </a:rPr>
            <a:t>15. Communicates externally</a:t>
          </a:r>
        </a:p>
      </dgm:t>
    </dgm:pt>
    <dgm:pt modelId="{B4636ED2-AD23-4DAF-A98F-0B0F77ACB64A}" type="parTrans" cxnId="{0E20BEAE-5E3F-4BFE-8A1A-0A7F21DB7561}">
      <dgm:prSet/>
      <dgm:spPr/>
      <dgm:t>
        <a:bodyPr/>
        <a:lstStyle/>
        <a:p>
          <a:endParaRPr lang="en-US"/>
        </a:p>
      </dgm:t>
    </dgm:pt>
    <dgm:pt modelId="{33180DFA-2DC0-4868-9A67-8446AF116739}" type="sibTrans" cxnId="{0E20BEAE-5E3F-4BFE-8A1A-0A7F21DB7561}">
      <dgm:prSet/>
      <dgm:spPr/>
      <dgm:t>
        <a:bodyPr/>
        <a:lstStyle/>
        <a:p>
          <a:endParaRPr lang="en-US"/>
        </a:p>
      </dgm:t>
    </dgm:pt>
    <dgm:pt modelId="{9496EAE8-90E1-4064-9FFA-86D3ADFA8055}">
      <dgm:prSet/>
      <dgm:spPr/>
      <dgm:t>
        <a:bodyPr/>
        <a:lstStyle/>
        <a:p>
          <a:pPr rtl="0"/>
          <a:r>
            <a:rPr lang="en-US" b="1" dirty="0">
              <a:latin typeface="Arial" pitchFamily="34" charset="0"/>
              <a:cs typeface="Arial" pitchFamily="34" charset="0"/>
            </a:rPr>
            <a:t>Monitoring Activities</a:t>
          </a:r>
        </a:p>
      </dgm:t>
    </dgm:pt>
    <dgm:pt modelId="{5D34366F-3CED-41EE-91E1-8ADB14C5546D}" type="parTrans" cxnId="{2A6B32F7-7256-4E76-AEFA-034EAB0E8F5B}">
      <dgm:prSet/>
      <dgm:spPr/>
      <dgm:t>
        <a:bodyPr/>
        <a:lstStyle/>
        <a:p>
          <a:endParaRPr lang="en-US"/>
        </a:p>
      </dgm:t>
    </dgm:pt>
    <dgm:pt modelId="{2A3FD096-A7C7-4559-B31F-2E93B7AC3DC4}" type="sibTrans" cxnId="{2A6B32F7-7256-4E76-AEFA-034EAB0E8F5B}">
      <dgm:prSet/>
      <dgm:spPr/>
      <dgm:t>
        <a:bodyPr/>
        <a:lstStyle/>
        <a:p>
          <a:endParaRPr lang="en-US"/>
        </a:p>
      </dgm:t>
    </dgm:pt>
    <dgm:pt modelId="{1A7DF679-90A8-4F3D-915D-9DB3F7B378A9}">
      <dgm:prSet/>
      <dgm:spPr/>
      <dgm:t>
        <a:bodyPr/>
        <a:lstStyle/>
        <a:p>
          <a:pPr rtl="0"/>
          <a:r>
            <a:rPr lang="en-US" dirty="0">
              <a:latin typeface="Arial" pitchFamily="34" charset="0"/>
              <a:cs typeface="Arial" pitchFamily="34" charset="0"/>
            </a:rPr>
            <a:t>16. Conducts ongoing and/or separate evaluations</a:t>
          </a:r>
        </a:p>
      </dgm:t>
    </dgm:pt>
    <dgm:pt modelId="{52D1C8C4-8715-4DC1-AF5E-8776F6EE3514}" type="parTrans" cxnId="{FC9D45DE-2619-47A6-8922-54363A2FC965}">
      <dgm:prSet/>
      <dgm:spPr/>
      <dgm:t>
        <a:bodyPr/>
        <a:lstStyle/>
        <a:p>
          <a:endParaRPr lang="en-US"/>
        </a:p>
      </dgm:t>
    </dgm:pt>
    <dgm:pt modelId="{597A289E-47D0-49B4-B750-547BB1DDB641}" type="sibTrans" cxnId="{FC9D45DE-2619-47A6-8922-54363A2FC965}">
      <dgm:prSet/>
      <dgm:spPr/>
      <dgm:t>
        <a:bodyPr/>
        <a:lstStyle/>
        <a:p>
          <a:endParaRPr lang="en-US"/>
        </a:p>
      </dgm:t>
    </dgm:pt>
    <dgm:pt modelId="{4CAAC512-4AF1-46A9-9883-4D0FC93FDEE6}">
      <dgm:prSet/>
      <dgm:spPr/>
      <dgm:t>
        <a:bodyPr/>
        <a:lstStyle/>
        <a:p>
          <a:pPr rtl="0"/>
          <a:r>
            <a:rPr lang="en-US" dirty="0">
              <a:latin typeface="Arial" pitchFamily="34" charset="0"/>
              <a:cs typeface="Arial" pitchFamily="34" charset="0"/>
            </a:rPr>
            <a:t>17. Evaluates and communicates deficiencies</a:t>
          </a:r>
        </a:p>
      </dgm:t>
    </dgm:pt>
    <dgm:pt modelId="{E4D2430B-CC08-46B2-840E-2DF799C954B2}" type="parTrans" cxnId="{4BA57D1E-0EEE-48B0-81AF-9B14560EF1CE}">
      <dgm:prSet/>
      <dgm:spPr/>
      <dgm:t>
        <a:bodyPr/>
        <a:lstStyle/>
        <a:p>
          <a:endParaRPr lang="en-US"/>
        </a:p>
      </dgm:t>
    </dgm:pt>
    <dgm:pt modelId="{09B63939-B91C-45BA-8A34-F9B71BDBB0C7}" type="sibTrans" cxnId="{4BA57D1E-0EEE-48B0-81AF-9B14560EF1CE}">
      <dgm:prSet/>
      <dgm:spPr/>
      <dgm:t>
        <a:bodyPr/>
        <a:lstStyle/>
        <a:p>
          <a:endParaRPr lang="en-US"/>
        </a:p>
      </dgm:t>
    </dgm:pt>
    <dgm:pt modelId="{69D04A34-4D32-4891-B5CA-BC66C407479E}">
      <dgm:prSet/>
      <dgm:spPr/>
      <dgm:t>
        <a:bodyPr/>
        <a:lstStyle/>
        <a:p>
          <a:pPr algn="ctr" rtl="0"/>
          <a:r>
            <a:rPr lang="en-US" dirty="0">
              <a:latin typeface="Arial" pitchFamily="34" charset="0"/>
              <a:cs typeface="Arial" pitchFamily="34" charset="0"/>
            </a:rPr>
            <a:t>1. Demonstrates commitment to integrity and ethical values</a:t>
          </a:r>
        </a:p>
      </dgm:t>
    </dgm:pt>
    <dgm:pt modelId="{BC7B8998-99D2-45E3-B71A-33B23545F54F}" type="sibTrans" cxnId="{C7ECDCAA-F914-4C63-9C84-558DF64C08C4}">
      <dgm:prSet/>
      <dgm:spPr/>
      <dgm:t>
        <a:bodyPr/>
        <a:lstStyle/>
        <a:p>
          <a:endParaRPr lang="en-US"/>
        </a:p>
      </dgm:t>
    </dgm:pt>
    <dgm:pt modelId="{36B829B8-3FC1-48D4-BEB7-2F7901CFC3ED}" type="parTrans" cxnId="{C7ECDCAA-F914-4C63-9C84-558DF64C08C4}">
      <dgm:prSet/>
      <dgm:spPr/>
      <dgm:t>
        <a:bodyPr/>
        <a:lstStyle/>
        <a:p>
          <a:endParaRPr lang="en-US"/>
        </a:p>
      </dgm:t>
    </dgm:pt>
    <dgm:pt modelId="{103B2CAE-00F4-4D9C-A7A1-B9EAC09DAF67}" type="pres">
      <dgm:prSet presAssocID="{2518958D-E4D9-4A6F-AC77-DBB6F09628D9}" presName="diagram" presStyleCnt="0">
        <dgm:presLayoutVars>
          <dgm:chPref val="1"/>
          <dgm:dir/>
          <dgm:animOne val="branch"/>
          <dgm:animLvl val="lvl"/>
          <dgm:resizeHandles/>
        </dgm:presLayoutVars>
      </dgm:prSet>
      <dgm:spPr/>
      <dgm:t>
        <a:bodyPr/>
        <a:lstStyle/>
        <a:p>
          <a:endParaRPr lang="en-US"/>
        </a:p>
      </dgm:t>
    </dgm:pt>
    <dgm:pt modelId="{DE29E842-B009-4B61-9951-948E86E23626}" type="pres">
      <dgm:prSet presAssocID="{37B1155D-7196-4357-9FA4-8BECB73544F3}" presName="root" presStyleCnt="0"/>
      <dgm:spPr/>
    </dgm:pt>
    <dgm:pt modelId="{14D1DB95-49E3-4BE3-A9BD-1592FA4B9A5C}" type="pres">
      <dgm:prSet presAssocID="{37B1155D-7196-4357-9FA4-8BECB73544F3}" presName="rootComposite" presStyleCnt="0"/>
      <dgm:spPr/>
    </dgm:pt>
    <dgm:pt modelId="{7781E20D-B7AF-4F22-AD3E-DAA8A257FA87}" type="pres">
      <dgm:prSet presAssocID="{37B1155D-7196-4357-9FA4-8BECB73544F3}" presName="rootText" presStyleLbl="node1" presStyleIdx="0" presStyleCnt="5"/>
      <dgm:spPr/>
      <dgm:t>
        <a:bodyPr/>
        <a:lstStyle/>
        <a:p>
          <a:endParaRPr lang="en-US"/>
        </a:p>
      </dgm:t>
    </dgm:pt>
    <dgm:pt modelId="{B0328DDF-1662-497C-9B4F-BE822A7C2352}" type="pres">
      <dgm:prSet presAssocID="{37B1155D-7196-4357-9FA4-8BECB73544F3}" presName="rootConnector" presStyleLbl="node1" presStyleIdx="0" presStyleCnt="5"/>
      <dgm:spPr/>
      <dgm:t>
        <a:bodyPr/>
        <a:lstStyle/>
        <a:p>
          <a:endParaRPr lang="en-US"/>
        </a:p>
      </dgm:t>
    </dgm:pt>
    <dgm:pt modelId="{2E4D9343-D3CC-41B2-977B-3C7BB0B2EAB5}" type="pres">
      <dgm:prSet presAssocID="{37B1155D-7196-4357-9FA4-8BECB73544F3}" presName="childShape" presStyleCnt="0"/>
      <dgm:spPr/>
    </dgm:pt>
    <dgm:pt modelId="{4D8F5C1A-920C-4D83-A928-077BA692EE17}" type="pres">
      <dgm:prSet presAssocID="{36B829B8-3FC1-48D4-BEB7-2F7901CFC3ED}" presName="Name13" presStyleLbl="parChTrans1D2" presStyleIdx="0" presStyleCnt="17"/>
      <dgm:spPr/>
      <dgm:t>
        <a:bodyPr/>
        <a:lstStyle/>
        <a:p>
          <a:endParaRPr lang="en-US"/>
        </a:p>
      </dgm:t>
    </dgm:pt>
    <dgm:pt modelId="{6EF6A2BC-EAC7-46F5-A4B8-2BC8B3271EEE}" type="pres">
      <dgm:prSet presAssocID="{69D04A34-4D32-4891-B5CA-BC66C407479E}" presName="childText" presStyleLbl="bgAcc1" presStyleIdx="0" presStyleCnt="17">
        <dgm:presLayoutVars>
          <dgm:bulletEnabled val="1"/>
        </dgm:presLayoutVars>
      </dgm:prSet>
      <dgm:spPr/>
      <dgm:t>
        <a:bodyPr/>
        <a:lstStyle/>
        <a:p>
          <a:endParaRPr lang="en-US"/>
        </a:p>
      </dgm:t>
    </dgm:pt>
    <dgm:pt modelId="{380C6C94-EDCA-43CE-B49F-3AA3E9FE22AA}" type="pres">
      <dgm:prSet presAssocID="{A1FF7A9A-EE9A-485B-A262-BE90D4036740}" presName="Name13" presStyleLbl="parChTrans1D2" presStyleIdx="1" presStyleCnt="17"/>
      <dgm:spPr/>
      <dgm:t>
        <a:bodyPr/>
        <a:lstStyle/>
        <a:p>
          <a:endParaRPr lang="en-US"/>
        </a:p>
      </dgm:t>
    </dgm:pt>
    <dgm:pt modelId="{05443876-15DE-472A-9B9F-742DB18646D2}" type="pres">
      <dgm:prSet presAssocID="{2EAD6BA7-7A24-4551-A8A1-3DC61716018E}" presName="childText" presStyleLbl="bgAcc1" presStyleIdx="1" presStyleCnt="17">
        <dgm:presLayoutVars>
          <dgm:bulletEnabled val="1"/>
        </dgm:presLayoutVars>
      </dgm:prSet>
      <dgm:spPr/>
      <dgm:t>
        <a:bodyPr/>
        <a:lstStyle/>
        <a:p>
          <a:endParaRPr lang="en-US"/>
        </a:p>
      </dgm:t>
    </dgm:pt>
    <dgm:pt modelId="{3CBE5328-51D9-449B-A4D4-C99CCB5A2AE3}" type="pres">
      <dgm:prSet presAssocID="{153D0056-6A6D-49AB-AEB0-061A6F45DF84}" presName="Name13" presStyleLbl="parChTrans1D2" presStyleIdx="2" presStyleCnt="17"/>
      <dgm:spPr/>
      <dgm:t>
        <a:bodyPr/>
        <a:lstStyle/>
        <a:p>
          <a:endParaRPr lang="en-US"/>
        </a:p>
      </dgm:t>
    </dgm:pt>
    <dgm:pt modelId="{06E6E5E9-89AD-408B-8FC7-66D063F4029A}" type="pres">
      <dgm:prSet presAssocID="{0B00C3CC-86A4-4DDB-AC37-B6C4BE0FC557}" presName="childText" presStyleLbl="bgAcc1" presStyleIdx="2" presStyleCnt="17">
        <dgm:presLayoutVars>
          <dgm:bulletEnabled val="1"/>
        </dgm:presLayoutVars>
      </dgm:prSet>
      <dgm:spPr/>
      <dgm:t>
        <a:bodyPr/>
        <a:lstStyle/>
        <a:p>
          <a:endParaRPr lang="en-US"/>
        </a:p>
      </dgm:t>
    </dgm:pt>
    <dgm:pt modelId="{9D91C16C-56E6-4E08-B011-FFF7AB99C439}" type="pres">
      <dgm:prSet presAssocID="{46B4FBCE-C5A7-4116-8262-565A2486D531}" presName="Name13" presStyleLbl="parChTrans1D2" presStyleIdx="3" presStyleCnt="17"/>
      <dgm:spPr/>
      <dgm:t>
        <a:bodyPr/>
        <a:lstStyle/>
        <a:p>
          <a:endParaRPr lang="en-US"/>
        </a:p>
      </dgm:t>
    </dgm:pt>
    <dgm:pt modelId="{53FC00CC-5716-4F08-A057-FC5F4729E967}" type="pres">
      <dgm:prSet presAssocID="{29B94575-4E6C-4E2D-BFEC-BC735FE10F50}" presName="childText" presStyleLbl="bgAcc1" presStyleIdx="3" presStyleCnt="17">
        <dgm:presLayoutVars>
          <dgm:bulletEnabled val="1"/>
        </dgm:presLayoutVars>
      </dgm:prSet>
      <dgm:spPr/>
      <dgm:t>
        <a:bodyPr/>
        <a:lstStyle/>
        <a:p>
          <a:endParaRPr lang="en-US"/>
        </a:p>
      </dgm:t>
    </dgm:pt>
    <dgm:pt modelId="{3D04677F-26E1-47D5-AEB6-BB60AFC74904}" type="pres">
      <dgm:prSet presAssocID="{777BDA4C-4D45-401F-9B75-95E8C2191DF5}" presName="Name13" presStyleLbl="parChTrans1D2" presStyleIdx="4" presStyleCnt="17"/>
      <dgm:spPr/>
      <dgm:t>
        <a:bodyPr/>
        <a:lstStyle/>
        <a:p>
          <a:endParaRPr lang="en-US"/>
        </a:p>
      </dgm:t>
    </dgm:pt>
    <dgm:pt modelId="{37C940B5-FEDD-4F6F-85E8-91505742E484}" type="pres">
      <dgm:prSet presAssocID="{3CB9AF5A-1D7D-492F-A3EA-56049059C21B}" presName="childText" presStyleLbl="bgAcc1" presStyleIdx="4" presStyleCnt="17">
        <dgm:presLayoutVars>
          <dgm:bulletEnabled val="1"/>
        </dgm:presLayoutVars>
      </dgm:prSet>
      <dgm:spPr/>
      <dgm:t>
        <a:bodyPr/>
        <a:lstStyle/>
        <a:p>
          <a:endParaRPr lang="en-US"/>
        </a:p>
      </dgm:t>
    </dgm:pt>
    <dgm:pt modelId="{8A06DB96-E21F-4580-98BC-5A713E4D03DD}" type="pres">
      <dgm:prSet presAssocID="{379A0A0B-0820-4EDB-85E8-5492D9DC9779}" presName="root" presStyleCnt="0"/>
      <dgm:spPr/>
    </dgm:pt>
    <dgm:pt modelId="{A3A2ACDA-3BE1-4F00-8B4E-ABF246FD2E45}" type="pres">
      <dgm:prSet presAssocID="{379A0A0B-0820-4EDB-85E8-5492D9DC9779}" presName="rootComposite" presStyleCnt="0"/>
      <dgm:spPr/>
    </dgm:pt>
    <dgm:pt modelId="{0685C621-1ACF-4BCD-9FD0-4B1208478772}" type="pres">
      <dgm:prSet presAssocID="{379A0A0B-0820-4EDB-85E8-5492D9DC9779}" presName="rootText" presStyleLbl="node1" presStyleIdx="1" presStyleCnt="5"/>
      <dgm:spPr/>
      <dgm:t>
        <a:bodyPr/>
        <a:lstStyle/>
        <a:p>
          <a:endParaRPr lang="en-US"/>
        </a:p>
      </dgm:t>
    </dgm:pt>
    <dgm:pt modelId="{714215B7-5D71-4602-A73D-336D85FCEED1}" type="pres">
      <dgm:prSet presAssocID="{379A0A0B-0820-4EDB-85E8-5492D9DC9779}" presName="rootConnector" presStyleLbl="node1" presStyleIdx="1" presStyleCnt="5"/>
      <dgm:spPr/>
      <dgm:t>
        <a:bodyPr/>
        <a:lstStyle/>
        <a:p>
          <a:endParaRPr lang="en-US"/>
        </a:p>
      </dgm:t>
    </dgm:pt>
    <dgm:pt modelId="{36FC544B-0F02-4A7D-A70C-C042BAD5E900}" type="pres">
      <dgm:prSet presAssocID="{379A0A0B-0820-4EDB-85E8-5492D9DC9779}" presName="childShape" presStyleCnt="0"/>
      <dgm:spPr/>
    </dgm:pt>
    <dgm:pt modelId="{BB3A433A-60BE-4E68-82FE-9D353DE14ECF}" type="pres">
      <dgm:prSet presAssocID="{A569D0F6-186D-419C-8281-0FDFA97BC330}" presName="Name13" presStyleLbl="parChTrans1D2" presStyleIdx="5" presStyleCnt="17"/>
      <dgm:spPr/>
      <dgm:t>
        <a:bodyPr/>
        <a:lstStyle/>
        <a:p>
          <a:endParaRPr lang="en-US"/>
        </a:p>
      </dgm:t>
    </dgm:pt>
    <dgm:pt modelId="{95589348-83FC-456A-94A4-E33DD8A52C7B}" type="pres">
      <dgm:prSet presAssocID="{FCC0227B-9B84-457F-A0D1-AAB7200C4D05}" presName="childText" presStyleLbl="bgAcc1" presStyleIdx="5" presStyleCnt="17">
        <dgm:presLayoutVars>
          <dgm:bulletEnabled val="1"/>
        </dgm:presLayoutVars>
      </dgm:prSet>
      <dgm:spPr/>
      <dgm:t>
        <a:bodyPr/>
        <a:lstStyle/>
        <a:p>
          <a:endParaRPr lang="en-US"/>
        </a:p>
      </dgm:t>
    </dgm:pt>
    <dgm:pt modelId="{3FBB014D-0883-4C0E-B1AE-18B6663DB9A0}" type="pres">
      <dgm:prSet presAssocID="{9C20A50B-952E-4BFA-A3B4-A4306613AA97}" presName="Name13" presStyleLbl="parChTrans1D2" presStyleIdx="6" presStyleCnt="17"/>
      <dgm:spPr/>
      <dgm:t>
        <a:bodyPr/>
        <a:lstStyle/>
        <a:p>
          <a:endParaRPr lang="en-US"/>
        </a:p>
      </dgm:t>
    </dgm:pt>
    <dgm:pt modelId="{19590F83-6429-4E02-B341-6572F3B84744}" type="pres">
      <dgm:prSet presAssocID="{416879D8-385F-4278-800B-9DA38F30341D}" presName="childText" presStyleLbl="bgAcc1" presStyleIdx="6" presStyleCnt="17">
        <dgm:presLayoutVars>
          <dgm:bulletEnabled val="1"/>
        </dgm:presLayoutVars>
      </dgm:prSet>
      <dgm:spPr/>
      <dgm:t>
        <a:bodyPr/>
        <a:lstStyle/>
        <a:p>
          <a:endParaRPr lang="en-US"/>
        </a:p>
      </dgm:t>
    </dgm:pt>
    <dgm:pt modelId="{4E29D777-DEFA-443E-9415-DE6CBC1B3571}" type="pres">
      <dgm:prSet presAssocID="{74198207-30FE-49F7-A512-1E0DB5CA21B8}" presName="Name13" presStyleLbl="parChTrans1D2" presStyleIdx="7" presStyleCnt="17"/>
      <dgm:spPr/>
      <dgm:t>
        <a:bodyPr/>
        <a:lstStyle/>
        <a:p>
          <a:endParaRPr lang="en-US"/>
        </a:p>
      </dgm:t>
    </dgm:pt>
    <dgm:pt modelId="{63E6A679-976A-4E93-B103-EE102ED881D5}" type="pres">
      <dgm:prSet presAssocID="{878282ED-F986-4CE6-A70E-029DD0A5D979}" presName="childText" presStyleLbl="bgAcc1" presStyleIdx="7" presStyleCnt="17">
        <dgm:presLayoutVars>
          <dgm:bulletEnabled val="1"/>
        </dgm:presLayoutVars>
      </dgm:prSet>
      <dgm:spPr/>
      <dgm:t>
        <a:bodyPr/>
        <a:lstStyle/>
        <a:p>
          <a:endParaRPr lang="en-US"/>
        </a:p>
      </dgm:t>
    </dgm:pt>
    <dgm:pt modelId="{FC08E47B-C29A-468B-8D47-D1679F10EC84}" type="pres">
      <dgm:prSet presAssocID="{93C88D01-0E6C-4A2D-955F-C2FAEEFAE615}" presName="Name13" presStyleLbl="parChTrans1D2" presStyleIdx="8" presStyleCnt="17"/>
      <dgm:spPr/>
      <dgm:t>
        <a:bodyPr/>
        <a:lstStyle/>
        <a:p>
          <a:endParaRPr lang="en-US"/>
        </a:p>
      </dgm:t>
    </dgm:pt>
    <dgm:pt modelId="{1D74BEB4-8211-4795-BF1F-EC41DC7CB474}" type="pres">
      <dgm:prSet presAssocID="{0ADFF8AF-8AE4-454A-AFAE-54AD7FE0335C}" presName="childText" presStyleLbl="bgAcc1" presStyleIdx="8" presStyleCnt="17">
        <dgm:presLayoutVars>
          <dgm:bulletEnabled val="1"/>
        </dgm:presLayoutVars>
      </dgm:prSet>
      <dgm:spPr/>
      <dgm:t>
        <a:bodyPr/>
        <a:lstStyle/>
        <a:p>
          <a:endParaRPr lang="en-US"/>
        </a:p>
      </dgm:t>
    </dgm:pt>
    <dgm:pt modelId="{A86C7A46-32FC-4F5F-AAE3-2412B633E8B8}" type="pres">
      <dgm:prSet presAssocID="{E11F332D-1CB0-406D-8A3A-8F1348F84FE3}" presName="root" presStyleCnt="0"/>
      <dgm:spPr/>
    </dgm:pt>
    <dgm:pt modelId="{8E62F651-01BB-4847-9EF7-FE932559BA94}" type="pres">
      <dgm:prSet presAssocID="{E11F332D-1CB0-406D-8A3A-8F1348F84FE3}" presName="rootComposite" presStyleCnt="0"/>
      <dgm:spPr/>
    </dgm:pt>
    <dgm:pt modelId="{A914C8C8-9CD0-4722-AC69-C55E01C3CF52}" type="pres">
      <dgm:prSet presAssocID="{E11F332D-1CB0-406D-8A3A-8F1348F84FE3}" presName="rootText" presStyleLbl="node1" presStyleIdx="2" presStyleCnt="5"/>
      <dgm:spPr/>
      <dgm:t>
        <a:bodyPr/>
        <a:lstStyle/>
        <a:p>
          <a:endParaRPr lang="en-US"/>
        </a:p>
      </dgm:t>
    </dgm:pt>
    <dgm:pt modelId="{382D79E0-193D-4D38-95ED-DC30F059701B}" type="pres">
      <dgm:prSet presAssocID="{E11F332D-1CB0-406D-8A3A-8F1348F84FE3}" presName="rootConnector" presStyleLbl="node1" presStyleIdx="2" presStyleCnt="5"/>
      <dgm:spPr/>
      <dgm:t>
        <a:bodyPr/>
        <a:lstStyle/>
        <a:p>
          <a:endParaRPr lang="en-US"/>
        </a:p>
      </dgm:t>
    </dgm:pt>
    <dgm:pt modelId="{43D05689-EDA2-4B9A-896B-7D35C1524540}" type="pres">
      <dgm:prSet presAssocID="{E11F332D-1CB0-406D-8A3A-8F1348F84FE3}" presName="childShape" presStyleCnt="0"/>
      <dgm:spPr/>
    </dgm:pt>
    <dgm:pt modelId="{777663A9-C8CF-47AA-87D5-AAAB0C25D274}" type="pres">
      <dgm:prSet presAssocID="{150E4761-35F2-4B13-829B-B860A38883FC}" presName="Name13" presStyleLbl="parChTrans1D2" presStyleIdx="9" presStyleCnt="17"/>
      <dgm:spPr/>
      <dgm:t>
        <a:bodyPr/>
        <a:lstStyle/>
        <a:p>
          <a:endParaRPr lang="en-US"/>
        </a:p>
      </dgm:t>
    </dgm:pt>
    <dgm:pt modelId="{62A8EFF2-CE1A-4BBF-858C-F2F82365BD6D}" type="pres">
      <dgm:prSet presAssocID="{960BBA72-4A5E-48AF-88E3-F6C5C488EFC5}" presName="childText" presStyleLbl="bgAcc1" presStyleIdx="9" presStyleCnt="17">
        <dgm:presLayoutVars>
          <dgm:bulletEnabled val="1"/>
        </dgm:presLayoutVars>
      </dgm:prSet>
      <dgm:spPr/>
      <dgm:t>
        <a:bodyPr/>
        <a:lstStyle/>
        <a:p>
          <a:endParaRPr lang="en-US"/>
        </a:p>
      </dgm:t>
    </dgm:pt>
    <dgm:pt modelId="{3315B1D5-8F68-4EEE-8C77-D5D7A98DD49D}" type="pres">
      <dgm:prSet presAssocID="{B304EE21-9381-4F15-98A7-25287D332692}" presName="Name13" presStyleLbl="parChTrans1D2" presStyleIdx="10" presStyleCnt="17"/>
      <dgm:spPr/>
      <dgm:t>
        <a:bodyPr/>
        <a:lstStyle/>
        <a:p>
          <a:endParaRPr lang="en-US"/>
        </a:p>
      </dgm:t>
    </dgm:pt>
    <dgm:pt modelId="{ED30811D-6302-47AA-9BAF-1B9B6FFF63B1}" type="pres">
      <dgm:prSet presAssocID="{42FA10DF-796D-4ED1-A7BC-07E7C2610DE0}" presName="childText" presStyleLbl="bgAcc1" presStyleIdx="10" presStyleCnt="17">
        <dgm:presLayoutVars>
          <dgm:bulletEnabled val="1"/>
        </dgm:presLayoutVars>
      </dgm:prSet>
      <dgm:spPr/>
      <dgm:t>
        <a:bodyPr/>
        <a:lstStyle/>
        <a:p>
          <a:endParaRPr lang="en-US"/>
        </a:p>
      </dgm:t>
    </dgm:pt>
    <dgm:pt modelId="{8AB33D5E-3E5D-4708-A146-A8F3A426F1E4}" type="pres">
      <dgm:prSet presAssocID="{A108DF86-E885-407E-9884-8C25730DB97F}" presName="Name13" presStyleLbl="parChTrans1D2" presStyleIdx="11" presStyleCnt="17"/>
      <dgm:spPr/>
      <dgm:t>
        <a:bodyPr/>
        <a:lstStyle/>
        <a:p>
          <a:endParaRPr lang="en-US"/>
        </a:p>
      </dgm:t>
    </dgm:pt>
    <dgm:pt modelId="{AF04588B-60F0-45A0-9B94-8AC165328501}" type="pres">
      <dgm:prSet presAssocID="{CEF08EFA-EE87-4E75-A9D8-9ADE264C0396}" presName="childText" presStyleLbl="bgAcc1" presStyleIdx="11" presStyleCnt="17">
        <dgm:presLayoutVars>
          <dgm:bulletEnabled val="1"/>
        </dgm:presLayoutVars>
      </dgm:prSet>
      <dgm:spPr/>
      <dgm:t>
        <a:bodyPr/>
        <a:lstStyle/>
        <a:p>
          <a:endParaRPr lang="en-US"/>
        </a:p>
      </dgm:t>
    </dgm:pt>
    <dgm:pt modelId="{FCC80743-B9A5-4398-A02B-C326913A4EEF}" type="pres">
      <dgm:prSet presAssocID="{A8B019F6-660F-4514-9FF4-5BBD7667C0F3}" presName="root" presStyleCnt="0"/>
      <dgm:spPr/>
    </dgm:pt>
    <dgm:pt modelId="{9C675EFC-C5FA-4525-B91C-51D88AEBC85C}" type="pres">
      <dgm:prSet presAssocID="{A8B019F6-660F-4514-9FF4-5BBD7667C0F3}" presName="rootComposite" presStyleCnt="0"/>
      <dgm:spPr/>
    </dgm:pt>
    <dgm:pt modelId="{33DDB9A1-2568-430A-A7FB-FA4FE88161C1}" type="pres">
      <dgm:prSet presAssocID="{A8B019F6-660F-4514-9FF4-5BBD7667C0F3}" presName="rootText" presStyleLbl="node1" presStyleIdx="3" presStyleCnt="5"/>
      <dgm:spPr/>
      <dgm:t>
        <a:bodyPr/>
        <a:lstStyle/>
        <a:p>
          <a:endParaRPr lang="en-US"/>
        </a:p>
      </dgm:t>
    </dgm:pt>
    <dgm:pt modelId="{D4975E6C-8AB6-4648-98C2-206A005651EE}" type="pres">
      <dgm:prSet presAssocID="{A8B019F6-660F-4514-9FF4-5BBD7667C0F3}" presName="rootConnector" presStyleLbl="node1" presStyleIdx="3" presStyleCnt="5"/>
      <dgm:spPr/>
      <dgm:t>
        <a:bodyPr/>
        <a:lstStyle/>
        <a:p>
          <a:endParaRPr lang="en-US"/>
        </a:p>
      </dgm:t>
    </dgm:pt>
    <dgm:pt modelId="{59A59007-5498-441F-A7B9-8A7BC7798A1C}" type="pres">
      <dgm:prSet presAssocID="{A8B019F6-660F-4514-9FF4-5BBD7667C0F3}" presName="childShape" presStyleCnt="0"/>
      <dgm:spPr/>
    </dgm:pt>
    <dgm:pt modelId="{8EE16F11-C236-4325-B673-FD0B62A9D6E9}" type="pres">
      <dgm:prSet presAssocID="{12EF530A-D26F-4323-94D6-C441B8FBC2BA}" presName="Name13" presStyleLbl="parChTrans1D2" presStyleIdx="12" presStyleCnt="17"/>
      <dgm:spPr/>
      <dgm:t>
        <a:bodyPr/>
        <a:lstStyle/>
        <a:p>
          <a:endParaRPr lang="en-US"/>
        </a:p>
      </dgm:t>
    </dgm:pt>
    <dgm:pt modelId="{BE63A7AD-DA21-4C71-80EE-0522B24D2608}" type="pres">
      <dgm:prSet presAssocID="{ADE56993-9776-48B5-84D0-16C00731A272}" presName="childText" presStyleLbl="bgAcc1" presStyleIdx="12" presStyleCnt="17">
        <dgm:presLayoutVars>
          <dgm:bulletEnabled val="1"/>
        </dgm:presLayoutVars>
      </dgm:prSet>
      <dgm:spPr/>
      <dgm:t>
        <a:bodyPr/>
        <a:lstStyle/>
        <a:p>
          <a:endParaRPr lang="en-US"/>
        </a:p>
      </dgm:t>
    </dgm:pt>
    <dgm:pt modelId="{0D8F848B-1463-4F5D-968A-682131C409ED}" type="pres">
      <dgm:prSet presAssocID="{7124D47F-B09D-4E4B-AEC1-05A6CDE34C38}" presName="Name13" presStyleLbl="parChTrans1D2" presStyleIdx="13" presStyleCnt="17"/>
      <dgm:spPr/>
      <dgm:t>
        <a:bodyPr/>
        <a:lstStyle/>
        <a:p>
          <a:endParaRPr lang="en-US"/>
        </a:p>
      </dgm:t>
    </dgm:pt>
    <dgm:pt modelId="{992C4FDA-5A50-4B23-A958-DB97BA9D114C}" type="pres">
      <dgm:prSet presAssocID="{ABEA48F5-31ED-4344-97C2-BD31464B2C69}" presName="childText" presStyleLbl="bgAcc1" presStyleIdx="13" presStyleCnt="17" custScaleX="99999" custScaleY="78740">
        <dgm:presLayoutVars>
          <dgm:bulletEnabled val="1"/>
        </dgm:presLayoutVars>
      </dgm:prSet>
      <dgm:spPr/>
      <dgm:t>
        <a:bodyPr/>
        <a:lstStyle/>
        <a:p>
          <a:endParaRPr lang="en-US"/>
        </a:p>
      </dgm:t>
    </dgm:pt>
    <dgm:pt modelId="{6525C846-016C-4888-B933-9AE0EB37C859}" type="pres">
      <dgm:prSet presAssocID="{B4636ED2-AD23-4DAF-A98F-0B0F77ACB64A}" presName="Name13" presStyleLbl="parChTrans1D2" presStyleIdx="14" presStyleCnt="17"/>
      <dgm:spPr/>
      <dgm:t>
        <a:bodyPr/>
        <a:lstStyle/>
        <a:p>
          <a:endParaRPr lang="en-US"/>
        </a:p>
      </dgm:t>
    </dgm:pt>
    <dgm:pt modelId="{2B80E1C5-B780-4EF7-89D4-8CF4CB5A5059}" type="pres">
      <dgm:prSet presAssocID="{311D6573-3E44-4064-B079-DA7F23327691}" presName="childText" presStyleLbl="bgAcc1" presStyleIdx="14" presStyleCnt="17">
        <dgm:presLayoutVars>
          <dgm:bulletEnabled val="1"/>
        </dgm:presLayoutVars>
      </dgm:prSet>
      <dgm:spPr/>
      <dgm:t>
        <a:bodyPr/>
        <a:lstStyle/>
        <a:p>
          <a:endParaRPr lang="en-US"/>
        </a:p>
      </dgm:t>
    </dgm:pt>
    <dgm:pt modelId="{4146496A-1F97-4418-BF65-058D18732AEF}" type="pres">
      <dgm:prSet presAssocID="{9496EAE8-90E1-4064-9FFA-86D3ADFA8055}" presName="root" presStyleCnt="0"/>
      <dgm:spPr/>
    </dgm:pt>
    <dgm:pt modelId="{4DB0638A-1D32-42DC-A10D-DC76A969A7C1}" type="pres">
      <dgm:prSet presAssocID="{9496EAE8-90E1-4064-9FFA-86D3ADFA8055}" presName="rootComposite" presStyleCnt="0"/>
      <dgm:spPr/>
    </dgm:pt>
    <dgm:pt modelId="{694E822D-BECF-4DCE-991C-5163C09848E2}" type="pres">
      <dgm:prSet presAssocID="{9496EAE8-90E1-4064-9FFA-86D3ADFA8055}" presName="rootText" presStyleLbl="node1" presStyleIdx="4" presStyleCnt="5"/>
      <dgm:spPr/>
      <dgm:t>
        <a:bodyPr/>
        <a:lstStyle/>
        <a:p>
          <a:endParaRPr lang="en-US"/>
        </a:p>
      </dgm:t>
    </dgm:pt>
    <dgm:pt modelId="{A5FF5A73-A94E-47C2-9C0D-B530E8BF89AC}" type="pres">
      <dgm:prSet presAssocID="{9496EAE8-90E1-4064-9FFA-86D3ADFA8055}" presName="rootConnector" presStyleLbl="node1" presStyleIdx="4" presStyleCnt="5"/>
      <dgm:spPr/>
      <dgm:t>
        <a:bodyPr/>
        <a:lstStyle/>
        <a:p>
          <a:endParaRPr lang="en-US"/>
        </a:p>
      </dgm:t>
    </dgm:pt>
    <dgm:pt modelId="{E2B07441-1617-431B-ADE8-DEF279174473}" type="pres">
      <dgm:prSet presAssocID="{9496EAE8-90E1-4064-9FFA-86D3ADFA8055}" presName="childShape" presStyleCnt="0"/>
      <dgm:spPr/>
    </dgm:pt>
    <dgm:pt modelId="{87A91AD5-3A91-45A6-BE47-3655B05D5048}" type="pres">
      <dgm:prSet presAssocID="{52D1C8C4-8715-4DC1-AF5E-8776F6EE3514}" presName="Name13" presStyleLbl="parChTrans1D2" presStyleIdx="15" presStyleCnt="17"/>
      <dgm:spPr/>
      <dgm:t>
        <a:bodyPr/>
        <a:lstStyle/>
        <a:p>
          <a:endParaRPr lang="en-US"/>
        </a:p>
      </dgm:t>
    </dgm:pt>
    <dgm:pt modelId="{643C4A4B-D20B-416E-B335-6ED5909BAF20}" type="pres">
      <dgm:prSet presAssocID="{1A7DF679-90A8-4F3D-915D-9DB3F7B378A9}" presName="childText" presStyleLbl="bgAcc1" presStyleIdx="15" presStyleCnt="17">
        <dgm:presLayoutVars>
          <dgm:bulletEnabled val="1"/>
        </dgm:presLayoutVars>
      </dgm:prSet>
      <dgm:spPr/>
      <dgm:t>
        <a:bodyPr/>
        <a:lstStyle/>
        <a:p>
          <a:endParaRPr lang="en-US"/>
        </a:p>
      </dgm:t>
    </dgm:pt>
    <dgm:pt modelId="{51C2D7C4-8C71-4CA5-9BFE-E7BBF717B9C6}" type="pres">
      <dgm:prSet presAssocID="{E4D2430B-CC08-46B2-840E-2DF799C954B2}" presName="Name13" presStyleLbl="parChTrans1D2" presStyleIdx="16" presStyleCnt="17"/>
      <dgm:spPr/>
      <dgm:t>
        <a:bodyPr/>
        <a:lstStyle/>
        <a:p>
          <a:endParaRPr lang="en-US"/>
        </a:p>
      </dgm:t>
    </dgm:pt>
    <dgm:pt modelId="{87706292-7983-4CA4-B9E3-9A1070A1D2BC}" type="pres">
      <dgm:prSet presAssocID="{4CAAC512-4AF1-46A9-9883-4D0FC93FDEE6}" presName="childText" presStyleLbl="bgAcc1" presStyleIdx="16" presStyleCnt="17">
        <dgm:presLayoutVars>
          <dgm:bulletEnabled val="1"/>
        </dgm:presLayoutVars>
      </dgm:prSet>
      <dgm:spPr/>
      <dgm:t>
        <a:bodyPr/>
        <a:lstStyle/>
        <a:p>
          <a:endParaRPr lang="en-US"/>
        </a:p>
      </dgm:t>
    </dgm:pt>
  </dgm:ptLst>
  <dgm:cxnLst>
    <dgm:cxn modelId="{543D565D-2B0D-475C-B85A-E618D3EF9EC3}" srcId="{379A0A0B-0820-4EDB-85E8-5492D9DC9779}" destId="{878282ED-F986-4CE6-A70E-029DD0A5D979}" srcOrd="2" destOrd="0" parTransId="{74198207-30FE-49F7-A512-1E0DB5CA21B8}" sibTransId="{0873F956-0FDC-4836-BD6B-EFBB288181EF}"/>
    <dgm:cxn modelId="{6A23D9C4-2F16-4A1D-8E31-74AD68577875}" type="presOf" srcId="{7124D47F-B09D-4E4B-AEC1-05A6CDE34C38}" destId="{0D8F848B-1463-4F5D-968A-682131C409ED}" srcOrd="0" destOrd="0" presId="urn:microsoft.com/office/officeart/2005/8/layout/hierarchy3"/>
    <dgm:cxn modelId="{9EC1473F-F7FD-4057-9418-73A145C327D7}" type="presOf" srcId="{52D1C8C4-8715-4DC1-AF5E-8776F6EE3514}" destId="{87A91AD5-3A91-45A6-BE47-3655B05D5048}" srcOrd="0" destOrd="0" presId="urn:microsoft.com/office/officeart/2005/8/layout/hierarchy3"/>
    <dgm:cxn modelId="{EB026632-FAA1-403B-82AA-9605B9889D5C}" type="presOf" srcId="{E11F332D-1CB0-406D-8A3A-8F1348F84FE3}" destId="{A914C8C8-9CD0-4722-AC69-C55E01C3CF52}" srcOrd="0" destOrd="0" presId="urn:microsoft.com/office/officeart/2005/8/layout/hierarchy3"/>
    <dgm:cxn modelId="{67B65D7A-927C-4F0F-9267-ACCEDB9ED474}" srcId="{A8B019F6-660F-4514-9FF4-5BBD7667C0F3}" destId="{ABEA48F5-31ED-4344-97C2-BD31464B2C69}" srcOrd="1" destOrd="0" parTransId="{7124D47F-B09D-4E4B-AEC1-05A6CDE34C38}" sibTransId="{AFE28797-183B-4D10-B968-80E78028C912}"/>
    <dgm:cxn modelId="{A1DEA2FC-6076-4B17-98C8-E16361D22578}" type="presOf" srcId="{E11F332D-1CB0-406D-8A3A-8F1348F84FE3}" destId="{382D79E0-193D-4D38-95ED-DC30F059701B}" srcOrd="1" destOrd="0" presId="urn:microsoft.com/office/officeart/2005/8/layout/hierarchy3"/>
    <dgm:cxn modelId="{0E20BEAE-5E3F-4BFE-8A1A-0A7F21DB7561}" srcId="{A8B019F6-660F-4514-9FF4-5BBD7667C0F3}" destId="{311D6573-3E44-4064-B079-DA7F23327691}" srcOrd="2" destOrd="0" parTransId="{B4636ED2-AD23-4DAF-A98F-0B0F77ACB64A}" sibTransId="{33180DFA-2DC0-4868-9A67-8446AF116739}"/>
    <dgm:cxn modelId="{B0EF5C2A-13DE-40C0-8106-B8EABF136D34}" type="presOf" srcId="{37B1155D-7196-4357-9FA4-8BECB73544F3}" destId="{B0328DDF-1662-497C-9B4F-BE822A7C2352}" srcOrd="1" destOrd="0" presId="urn:microsoft.com/office/officeart/2005/8/layout/hierarchy3"/>
    <dgm:cxn modelId="{ACBB3D0F-3AEC-4884-8EF0-548DB61E5413}" type="presOf" srcId="{9496EAE8-90E1-4064-9FFA-86D3ADFA8055}" destId="{A5FF5A73-A94E-47C2-9C0D-B530E8BF89AC}" srcOrd="1" destOrd="0" presId="urn:microsoft.com/office/officeart/2005/8/layout/hierarchy3"/>
    <dgm:cxn modelId="{EA6F76C0-A807-4E24-8BE5-E6AB8EA2F6BE}" srcId="{2518958D-E4D9-4A6F-AC77-DBB6F09628D9}" destId="{379A0A0B-0820-4EDB-85E8-5492D9DC9779}" srcOrd="1" destOrd="0" parTransId="{E7D5FF62-9EBD-4F6B-9B49-B4A65324CF08}" sibTransId="{04505DF4-1CC1-414C-9575-B80700146AD6}"/>
    <dgm:cxn modelId="{2A6B32F7-7256-4E76-AEFA-034EAB0E8F5B}" srcId="{2518958D-E4D9-4A6F-AC77-DBB6F09628D9}" destId="{9496EAE8-90E1-4064-9FFA-86D3ADFA8055}" srcOrd="4" destOrd="0" parTransId="{5D34366F-3CED-41EE-91E1-8ADB14C5546D}" sibTransId="{2A3FD096-A7C7-4559-B31F-2E93B7AC3DC4}"/>
    <dgm:cxn modelId="{97C76CE5-3C84-419B-BBF8-560D0EA7B9B5}" srcId="{37B1155D-7196-4357-9FA4-8BECB73544F3}" destId="{3CB9AF5A-1D7D-492F-A3EA-56049059C21B}" srcOrd="4" destOrd="0" parTransId="{777BDA4C-4D45-401F-9B75-95E8C2191DF5}" sibTransId="{3243666B-17C6-42DE-9991-A33B9BC47D47}"/>
    <dgm:cxn modelId="{32A49EFF-4ECB-4140-A42D-1748DF650CAF}" type="presOf" srcId="{777BDA4C-4D45-401F-9B75-95E8C2191DF5}" destId="{3D04677F-26E1-47D5-AEB6-BB60AFC74904}" srcOrd="0" destOrd="0" presId="urn:microsoft.com/office/officeart/2005/8/layout/hierarchy3"/>
    <dgm:cxn modelId="{47C55E58-3018-44CA-A1C1-6C5E1E964F37}" type="presOf" srcId="{36B829B8-3FC1-48D4-BEB7-2F7901CFC3ED}" destId="{4D8F5C1A-920C-4D83-A928-077BA692EE17}" srcOrd="0" destOrd="0" presId="urn:microsoft.com/office/officeart/2005/8/layout/hierarchy3"/>
    <dgm:cxn modelId="{325AE4A4-661E-4E30-989F-248CC130E19D}" type="presOf" srcId="{4CAAC512-4AF1-46A9-9883-4D0FC93FDEE6}" destId="{87706292-7983-4CA4-B9E3-9A1070A1D2BC}" srcOrd="0" destOrd="0" presId="urn:microsoft.com/office/officeart/2005/8/layout/hierarchy3"/>
    <dgm:cxn modelId="{4B258E7C-9619-4C03-889A-46D446207380}" type="presOf" srcId="{29B94575-4E6C-4E2D-BFEC-BC735FE10F50}" destId="{53FC00CC-5716-4F08-A057-FC5F4729E967}" srcOrd="0" destOrd="0" presId="urn:microsoft.com/office/officeart/2005/8/layout/hierarchy3"/>
    <dgm:cxn modelId="{A4207427-7A79-495C-9801-B13DB1F7E98D}" type="presOf" srcId="{74198207-30FE-49F7-A512-1E0DB5CA21B8}" destId="{4E29D777-DEFA-443E-9415-DE6CBC1B3571}" srcOrd="0" destOrd="0" presId="urn:microsoft.com/office/officeart/2005/8/layout/hierarchy3"/>
    <dgm:cxn modelId="{F8426BBD-8559-43DB-9EBB-34BF70D215CF}" type="presOf" srcId="{1A7DF679-90A8-4F3D-915D-9DB3F7B378A9}" destId="{643C4A4B-D20B-416E-B335-6ED5909BAF20}" srcOrd="0" destOrd="0" presId="urn:microsoft.com/office/officeart/2005/8/layout/hierarchy3"/>
    <dgm:cxn modelId="{936A5385-0DA3-4722-BB40-B1E3FF1DFA8C}" type="presOf" srcId="{3CB9AF5A-1D7D-492F-A3EA-56049059C21B}" destId="{37C940B5-FEDD-4F6F-85E8-91505742E484}" srcOrd="0" destOrd="0" presId="urn:microsoft.com/office/officeart/2005/8/layout/hierarchy3"/>
    <dgm:cxn modelId="{37ACFE08-C01C-4E3D-A312-93B728B119D5}" srcId="{2518958D-E4D9-4A6F-AC77-DBB6F09628D9}" destId="{A8B019F6-660F-4514-9FF4-5BBD7667C0F3}" srcOrd="3" destOrd="0" parTransId="{7CFE8E77-AB45-4C8C-B645-0E5020408D5D}" sibTransId="{59FC0408-26D6-4DAB-B0AD-0AFF3801F458}"/>
    <dgm:cxn modelId="{DCB16A43-3C39-4751-BF27-F344367B270A}" type="presOf" srcId="{0ADFF8AF-8AE4-454A-AFAE-54AD7FE0335C}" destId="{1D74BEB4-8211-4795-BF1F-EC41DC7CB474}" srcOrd="0" destOrd="0" presId="urn:microsoft.com/office/officeart/2005/8/layout/hierarchy3"/>
    <dgm:cxn modelId="{A4BA952F-17B3-458D-A1F9-5CBEEE1C4359}" srcId="{2518958D-E4D9-4A6F-AC77-DBB6F09628D9}" destId="{E11F332D-1CB0-406D-8A3A-8F1348F84FE3}" srcOrd="2" destOrd="0" parTransId="{CFC3B95E-F1DB-48FE-A695-B2E683FA7DFB}" sibTransId="{7F2ADFAC-3F22-4042-B82D-F1173B2804CA}"/>
    <dgm:cxn modelId="{98A4824D-5D84-4876-9571-331759C1087B}" srcId="{379A0A0B-0820-4EDB-85E8-5492D9DC9779}" destId="{416879D8-385F-4278-800B-9DA38F30341D}" srcOrd="1" destOrd="0" parTransId="{9C20A50B-952E-4BFA-A3B4-A4306613AA97}" sibTransId="{E0CF4552-B7E6-4CD7-AD38-462FB4598CED}"/>
    <dgm:cxn modelId="{BEB16435-FBDC-428E-9C08-6C6F84E818A6}" type="presOf" srcId="{46B4FBCE-C5A7-4116-8262-565A2486D531}" destId="{9D91C16C-56E6-4E08-B011-FFF7AB99C439}" srcOrd="0" destOrd="0" presId="urn:microsoft.com/office/officeart/2005/8/layout/hierarchy3"/>
    <dgm:cxn modelId="{714837A9-8712-4940-91A8-1E7657354D63}" type="presOf" srcId="{B304EE21-9381-4F15-98A7-25287D332692}" destId="{3315B1D5-8F68-4EEE-8C77-D5D7A98DD49D}" srcOrd="0" destOrd="0" presId="urn:microsoft.com/office/officeart/2005/8/layout/hierarchy3"/>
    <dgm:cxn modelId="{8A02EFCB-7D98-4DE7-8BDF-1557D5A0D09F}" type="presOf" srcId="{416879D8-385F-4278-800B-9DA38F30341D}" destId="{19590F83-6429-4E02-B341-6572F3B84744}" srcOrd="0" destOrd="0" presId="urn:microsoft.com/office/officeart/2005/8/layout/hierarchy3"/>
    <dgm:cxn modelId="{433A4D04-5A12-48CD-8B37-F2FEC5595173}" type="presOf" srcId="{12EF530A-D26F-4323-94D6-C441B8FBC2BA}" destId="{8EE16F11-C236-4325-B673-FD0B62A9D6E9}" srcOrd="0" destOrd="0" presId="urn:microsoft.com/office/officeart/2005/8/layout/hierarchy3"/>
    <dgm:cxn modelId="{DE457B33-AE8E-4A5C-950B-06DF91DCBE11}" type="presOf" srcId="{B4636ED2-AD23-4DAF-A98F-0B0F77ACB64A}" destId="{6525C846-016C-4888-B933-9AE0EB37C859}" srcOrd="0" destOrd="0" presId="urn:microsoft.com/office/officeart/2005/8/layout/hierarchy3"/>
    <dgm:cxn modelId="{E803EFF9-542B-47DC-8C82-1A625021BC3E}" srcId="{2518958D-E4D9-4A6F-AC77-DBB6F09628D9}" destId="{37B1155D-7196-4357-9FA4-8BECB73544F3}" srcOrd="0" destOrd="0" parTransId="{402AAB8F-9732-47E0-9051-8ED34189094A}" sibTransId="{0A736DE0-F7CA-493E-ADA6-A628DC14B301}"/>
    <dgm:cxn modelId="{48F939DE-B186-456F-BB5E-FF055F6FD1A6}" srcId="{37B1155D-7196-4357-9FA4-8BECB73544F3}" destId="{0B00C3CC-86A4-4DDB-AC37-B6C4BE0FC557}" srcOrd="2" destOrd="0" parTransId="{153D0056-6A6D-49AB-AEB0-061A6F45DF84}" sibTransId="{54BE3FCD-BB89-442B-B5D8-4C419048D19B}"/>
    <dgm:cxn modelId="{A316D709-804D-4C32-B517-201D33702052}" srcId="{E11F332D-1CB0-406D-8A3A-8F1348F84FE3}" destId="{CEF08EFA-EE87-4E75-A9D8-9ADE264C0396}" srcOrd="2" destOrd="0" parTransId="{A108DF86-E885-407E-9884-8C25730DB97F}" sibTransId="{E7486902-363D-4610-8E7F-D7D625C67604}"/>
    <dgm:cxn modelId="{BA47B6D3-E6C7-4A87-94C7-4898E9C2116B}" type="presOf" srcId="{ABEA48F5-31ED-4344-97C2-BD31464B2C69}" destId="{992C4FDA-5A50-4B23-A958-DB97BA9D114C}" srcOrd="0" destOrd="0" presId="urn:microsoft.com/office/officeart/2005/8/layout/hierarchy3"/>
    <dgm:cxn modelId="{D38D94CC-33EE-473B-968A-2D1CA73B753B}" srcId="{E11F332D-1CB0-406D-8A3A-8F1348F84FE3}" destId="{42FA10DF-796D-4ED1-A7BC-07E7C2610DE0}" srcOrd="1" destOrd="0" parTransId="{B304EE21-9381-4F15-98A7-25287D332692}" sibTransId="{293A038E-5D1C-4F65-B306-A93D7FFB6497}"/>
    <dgm:cxn modelId="{C03E85BE-9597-4629-B53C-2DFE5B6AAC08}" type="presOf" srcId="{379A0A0B-0820-4EDB-85E8-5492D9DC9779}" destId="{0685C621-1ACF-4BCD-9FD0-4B1208478772}" srcOrd="0" destOrd="0" presId="urn:microsoft.com/office/officeart/2005/8/layout/hierarchy3"/>
    <dgm:cxn modelId="{E0AD010B-2863-42DF-960A-2EBB53B6D53C}" type="presOf" srcId="{2518958D-E4D9-4A6F-AC77-DBB6F09628D9}" destId="{103B2CAE-00F4-4D9C-A7A1-B9EAC09DAF67}" srcOrd="0" destOrd="0" presId="urn:microsoft.com/office/officeart/2005/8/layout/hierarchy3"/>
    <dgm:cxn modelId="{51643DB5-0DFD-4205-AF74-02871D84D52C}" type="presOf" srcId="{FCC0227B-9B84-457F-A0D1-AAB7200C4D05}" destId="{95589348-83FC-456A-94A4-E33DD8A52C7B}" srcOrd="0" destOrd="0" presId="urn:microsoft.com/office/officeart/2005/8/layout/hierarchy3"/>
    <dgm:cxn modelId="{4BA57D1E-0EEE-48B0-81AF-9B14560EF1CE}" srcId="{9496EAE8-90E1-4064-9FFA-86D3ADFA8055}" destId="{4CAAC512-4AF1-46A9-9883-4D0FC93FDEE6}" srcOrd="1" destOrd="0" parTransId="{E4D2430B-CC08-46B2-840E-2DF799C954B2}" sibTransId="{09B63939-B91C-45BA-8A34-F9B71BDBB0C7}"/>
    <dgm:cxn modelId="{B6675AEB-BB9E-4C12-814F-7FDE9607A1C9}" srcId="{37B1155D-7196-4357-9FA4-8BECB73544F3}" destId="{29B94575-4E6C-4E2D-BFEC-BC735FE10F50}" srcOrd="3" destOrd="0" parTransId="{46B4FBCE-C5A7-4116-8262-565A2486D531}" sibTransId="{387E81A6-E760-4A9F-A426-83A6D1747604}"/>
    <dgm:cxn modelId="{D66AD7A5-8084-4A42-A735-91AB716F0B8C}" type="presOf" srcId="{379A0A0B-0820-4EDB-85E8-5492D9DC9779}" destId="{714215B7-5D71-4602-A73D-336D85FCEED1}" srcOrd="1" destOrd="0" presId="urn:microsoft.com/office/officeart/2005/8/layout/hierarchy3"/>
    <dgm:cxn modelId="{434F4B25-12DD-454D-AC48-A9F03295E026}" type="presOf" srcId="{69D04A34-4D32-4891-B5CA-BC66C407479E}" destId="{6EF6A2BC-EAC7-46F5-A4B8-2BC8B3271EEE}" srcOrd="0" destOrd="0" presId="urn:microsoft.com/office/officeart/2005/8/layout/hierarchy3"/>
    <dgm:cxn modelId="{8E747BA6-6B78-49EE-9E0A-C0F4688F896A}" type="presOf" srcId="{93C88D01-0E6C-4A2D-955F-C2FAEEFAE615}" destId="{FC08E47B-C29A-468B-8D47-D1679F10EC84}" srcOrd="0" destOrd="0" presId="urn:microsoft.com/office/officeart/2005/8/layout/hierarchy3"/>
    <dgm:cxn modelId="{C2FF9747-16C2-40C0-8CAF-914EDEFFE8E8}" type="presOf" srcId="{311D6573-3E44-4064-B079-DA7F23327691}" destId="{2B80E1C5-B780-4EF7-89D4-8CF4CB5A5059}" srcOrd="0" destOrd="0" presId="urn:microsoft.com/office/officeart/2005/8/layout/hierarchy3"/>
    <dgm:cxn modelId="{30B5A99B-B9D5-4F67-8A49-B17B138B136D}" type="presOf" srcId="{9C20A50B-952E-4BFA-A3B4-A4306613AA97}" destId="{3FBB014D-0883-4C0E-B1AE-18B6663DB9A0}" srcOrd="0" destOrd="0" presId="urn:microsoft.com/office/officeart/2005/8/layout/hierarchy3"/>
    <dgm:cxn modelId="{EDA8D575-99B5-4922-A2FC-4B036F12D7DB}" type="presOf" srcId="{A108DF86-E885-407E-9884-8C25730DB97F}" destId="{8AB33D5E-3E5D-4708-A146-A8F3A426F1E4}" srcOrd="0" destOrd="0" presId="urn:microsoft.com/office/officeart/2005/8/layout/hierarchy3"/>
    <dgm:cxn modelId="{1442071C-8B6C-4500-BEC1-65B1335C6921}" type="presOf" srcId="{0B00C3CC-86A4-4DDB-AC37-B6C4BE0FC557}" destId="{06E6E5E9-89AD-408B-8FC7-66D063F4029A}" srcOrd="0" destOrd="0" presId="urn:microsoft.com/office/officeart/2005/8/layout/hierarchy3"/>
    <dgm:cxn modelId="{A69D2D4D-79BD-4016-961F-C63E33145697}" srcId="{379A0A0B-0820-4EDB-85E8-5492D9DC9779}" destId="{0ADFF8AF-8AE4-454A-AFAE-54AD7FE0335C}" srcOrd="3" destOrd="0" parTransId="{93C88D01-0E6C-4A2D-955F-C2FAEEFAE615}" sibTransId="{F2092C4D-B8EC-4E8C-9D12-5D6FD284D780}"/>
    <dgm:cxn modelId="{CFEDEBC8-8908-4361-8AFD-9FF3553E5D76}" type="presOf" srcId="{A8B019F6-660F-4514-9FF4-5BBD7667C0F3}" destId="{D4975E6C-8AB6-4648-98C2-206A005651EE}" srcOrd="1" destOrd="0" presId="urn:microsoft.com/office/officeart/2005/8/layout/hierarchy3"/>
    <dgm:cxn modelId="{251F643A-7E63-494D-994E-86F386B3B032}" srcId="{E11F332D-1CB0-406D-8A3A-8F1348F84FE3}" destId="{960BBA72-4A5E-48AF-88E3-F6C5C488EFC5}" srcOrd="0" destOrd="0" parTransId="{150E4761-35F2-4B13-829B-B860A38883FC}" sibTransId="{4ABF4081-5849-4F14-A28D-1830FE798B67}"/>
    <dgm:cxn modelId="{FC984F3A-5EEE-4381-A317-86538CAC58B5}" type="presOf" srcId="{A1FF7A9A-EE9A-485B-A262-BE90D4036740}" destId="{380C6C94-EDCA-43CE-B49F-3AA3E9FE22AA}" srcOrd="0" destOrd="0" presId="urn:microsoft.com/office/officeart/2005/8/layout/hierarchy3"/>
    <dgm:cxn modelId="{8915EF78-8E75-430A-B94C-AE05EB6A5ED2}" type="presOf" srcId="{E4D2430B-CC08-46B2-840E-2DF799C954B2}" destId="{51C2D7C4-8C71-4CA5-9BFE-E7BBF717B9C6}" srcOrd="0" destOrd="0" presId="urn:microsoft.com/office/officeart/2005/8/layout/hierarchy3"/>
    <dgm:cxn modelId="{F548A247-A045-439D-8229-09D8B9878EE5}" type="presOf" srcId="{150E4761-35F2-4B13-829B-B860A38883FC}" destId="{777663A9-C8CF-47AA-87D5-AAAB0C25D274}" srcOrd="0" destOrd="0" presId="urn:microsoft.com/office/officeart/2005/8/layout/hierarchy3"/>
    <dgm:cxn modelId="{420D96E9-80EF-407F-8EAD-8C7ADD8D8D90}" srcId="{379A0A0B-0820-4EDB-85E8-5492D9DC9779}" destId="{FCC0227B-9B84-457F-A0D1-AAB7200C4D05}" srcOrd="0" destOrd="0" parTransId="{A569D0F6-186D-419C-8281-0FDFA97BC330}" sibTransId="{7D232E39-E231-4AC3-88D6-84B2EB5CB11B}"/>
    <dgm:cxn modelId="{BF04D0E2-94F7-4F3B-BC33-2C37A7C77A0F}" type="presOf" srcId="{37B1155D-7196-4357-9FA4-8BECB73544F3}" destId="{7781E20D-B7AF-4F22-AD3E-DAA8A257FA87}" srcOrd="0" destOrd="0" presId="urn:microsoft.com/office/officeart/2005/8/layout/hierarchy3"/>
    <dgm:cxn modelId="{6D04B663-F18B-4383-B2E4-7DBF9F997D92}" type="presOf" srcId="{42FA10DF-796D-4ED1-A7BC-07E7C2610DE0}" destId="{ED30811D-6302-47AA-9BAF-1B9B6FFF63B1}" srcOrd="0" destOrd="0" presId="urn:microsoft.com/office/officeart/2005/8/layout/hierarchy3"/>
    <dgm:cxn modelId="{8FD24B09-221C-460A-BAFE-B62124E2BE7D}" type="presOf" srcId="{ADE56993-9776-48B5-84D0-16C00731A272}" destId="{BE63A7AD-DA21-4C71-80EE-0522B24D2608}" srcOrd="0" destOrd="0" presId="urn:microsoft.com/office/officeart/2005/8/layout/hierarchy3"/>
    <dgm:cxn modelId="{5FC79000-C6AD-4435-843A-D4B2A1977C6A}" type="presOf" srcId="{9496EAE8-90E1-4064-9FFA-86D3ADFA8055}" destId="{694E822D-BECF-4DCE-991C-5163C09848E2}" srcOrd="0" destOrd="0" presId="urn:microsoft.com/office/officeart/2005/8/layout/hierarchy3"/>
    <dgm:cxn modelId="{DB799B8E-05DB-4E94-8653-6BEC928D0003}" type="presOf" srcId="{153D0056-6A6D-49AB-AEB0-061A6F45DF84}" destId="{3CBE5328-51D9-449B-A4D4-C99CCB5A2AE3}" srcOrd="0" destOrd="0" presId="urn:microsoft.com/office/officeart/2005/8/layout/hierarchy3"/>
    <dgm:cxn modelId="{317FC2B2-1803-40FE-8F8D-1BCC3D58BECE}" type="presOf" srcId="{960BBA72-4A5E-48AF-88E3-F6C5C488EFC5}" destId="{62A8EFF2-CE1A-4BBF-858C-F2F82365BD6D}" srcOrd="0" destOrd="0" presId="urn:microsoft.com/office/officeart/2005/8/layout/hierarchy3"/>
    <dgm:cxn modelId="{90ED58C6-B412-4297-BF84-118C82BF0E37}" type="presOf" srcId="{CEF08EFA-EE87-4E75-A9D8-9ADE264C0396}" destId="{AF04588B-60F0-45A0-9B94-8AC165328501}" srcOrd="0" destOrd="0" presId="urn:microsoft.com/office/officeart/2005/8/layout/hierarchy3"/>
    <dgm:cxn modelId="{75493081-5B50-4264-8DF8-8963EC88A510}" type="presOf" srcId="{878282ED-F986-4CE6-A70E-029DD0A5D979}" destId="{63E6A679-976A-4E93-B103-EE102ED881D5}" srcOrd="0" destOrd="0" presId="urn:microsoft.com/office/officeart/2005/8/layout/hierarchy3"/>
    <dgm:cxn modelId="{EA2B4DD1-4930-419B-9C73-BC7C5D9CAF0A}" srcId="{A8B019F6-660F-4514-9FF4-5BBD7667C0F3}" destId="{ADE56993-9776-48B5-84D0-16C00731A272}" srcOrd="0" destOrd="0" parTransId="{12EF530A-D26F-4323-94D6-C441B8FBC2BA}" sibTransId="{CD7673AB-00F1-417C-8378-91D487CB5D81}"/>
    <dgm:cxn modelId="{E93DC21E-657E-4A32-B07D-A6E9010A736F}" type="presOf" srcId="{2EAD6BA7-7A24-4551-A8A1-3DC61716018E}" destId="{05443876-15DE-472A-9B9F-742DB18646D2}" srcOrd="0" destOrd="0" presId="urn:microsoft.com/office/officeart/2005/8/layout/hierarchy3"/>
    <dgm:cxn modelId="{34D0F842-5ACC-4E86-A06A-648B78C1B129}" type="presOf" srcId="{A8B019F6-660F-4514-9FF4-5BBD7667C0F3}" destId="{33DDB9A1-2568-430A-A7FB-FA4FE88161C1}" srcOrd="0" destOrd="0" presId="urn:microsoft.com/office/officeart/2005/8/layout/hierarchy3"/>
    <dgm:cxn modelId="{DD8CC86A-B933-44C1-8D29-853A40087B5C}" srcId="{37B1155D-7196-4357-9FA4-8BECB73544F3}" destId="{2EAD6BA7-7A24-4551-A8A1-3DC61716018E}" srcOrd="1" destOrd="0" parTransId="{A1FF7A9A-EE9A-485B-A262-BE90D4036740}" sibTransId="{67D9F7F6-EF8C-4821-9B8B-86DB161A901A}"/>
    <dgm:cxn modelId="{9AD24471-9D99-46AC-B396-B14491C688D9}" type="presOf" srcId="{A569D0F6-186D-419C-8281-0FDFA97BC330}" destId="{BB3A433A-60BE-4E68-82FE-9D353DE14ECF}" srcOrd="0" destOrd="0" presId="urn:microsoft.com/office/officeart/2005/8/layout/hierarchy3"/>
    <dgm:cxn modelId="{C7ECDCAA-F914-4C63-9C84-558DF64C08C4}" srcId="{37B1155D-7196-4357-9FA4-8BECB73544F3}" destId="{69D04A34-4D32-4891-B5CA-BC66C407479E}" srcOrd="0" destOrd="0" parTransId="{36B829B8-3FC1-48D4-BEB7-2F7901CFC3ED}" sibTransId="{BC7B8998-99D2-45E3-B71A-33B23545F54F}"/>
    <dgm:cxn modelId="{FC9D45DE-2619-47A6-8922-54363A2FC965}" srcId="{9496EAE8-90E1-4064-9FFA-86D3ADFA8055}" destId="{1A7DF679-90A8-4F3D-915D-9DB3F7B378A9}" srcOrd="0" destOrd="0" parTransId="{52D1C8C4-8715-4DC1-AF5E-8776F6EE3514}" sibTransId="{597A289E-47D0-49B4-B750-547BB1DDB641}"/>
    <dgm:cxn modelId="{477BD147-A007-4B49-8AA7-625E3282C788}" type="presParOf" srcId="{103B2CAE-00F4-4D9C-A7A1-B9EAC09DAF67}" destId="{DE29E842-B009-4B61-9951-948E86E23626}" srcOrd="0" destOrd="0" presId="urn:microsoft.com/office/officeart/2005/8/layout/hierarchy3"/>
    <dgm:cxn modelId="{CEB59BBC-CE56-4039-8478-7C43D72E0851}" type="presParOf" srcId="{DE29E842-B009-4B61-9951-948E86E23626}" destId="{14D1DB95-49E3-4BE3-A9BD-1592FA4B9A5C}" srcOrd="0" destOrd="0" presId="urn:microsoft.com/office/officeart/2005/8/layout/hierarchy3"/>
    <dgm:cxn modelId="{E20334C3-9E18-4CE0-9F40-27652503C5E9}" type="presParOf" srcId="{14D1DB95-49E3-4BE3-A9BD-1592FA4B9A5C}" destId="{7781E20D-B7AF-4F22-AD3E-DAA8A257FA87}" srcOrd="0" destOrd="0" presId="urn:microsoft.com/office/officeart/2005/8/layout/hierarchy3"/>
    <dgm:cxn modelId="{C4FCAB13-5CEC-4275-9667-EE72EC364B3F}" type="presParOf" srcId="{14D1DB95-49E3-4BE3-A9BD-1592FA4B9A5C}" destId="{B0328DDF-1662-497C-9B4F-BE822A7C2352}" srcOrd="1" destOrd="0" presId="urn:microsoft.com/office/officeart/2005/8/layout/hierarchy3"/>
    <dgm:cxn modelId="{801B2104-E6FD-4EB5-B432-294DDE441935}" type="presParOf" srcId="{DE29E842-B009-4B61-9951-948E86E23626}" destId="{2E4D9343-D3CC-41B2-977B-3C7BB0B2EAB5}" srcOrd="1" destOrd="0" presId="urn:microsoft.com/office/officeart/2005/8/layout/hierarchy3"/>
    <dgm:cxn modelId="{6631EF0D-BB4E-412D-B688-C328B8A91B90}" type="presParOf" srcId="{2E4D9343-D3CC-41B2-977B-3C7BB0B2EAB5}" destId="{4D8F5C1A-920C-4D83-A928-077BA692EE17}" srcOrd="0" destOrd="0" presId="urn:microsoft.com/office/officeart/2005/8/layout/hierarchy3"/>
    <dgm:cxn modelId="{09D5D0B1-C8C9-44F1-AFE1-841E775E8AE3}" type="presParOf" srcId="{2E4D9343-D3CC-41B2-977B-3C7BB0B2EAB5}" destId="{6EF6A2BC-EAC7-46F5-A4B8-2BC8B3271EEE}" srcOrd="1" destOrd="0" presId="urn:microsoft.com/office/officeart/2005/8/layout/hierarchy3"/>
    <dgm:cxn modelId="{0D9A46A5-EBC9-4E1B-99E7-63EFDB779BD1}" type="presParOf" srcId="{2E4D9343-D3CC-41B2-977B-3C7BB0B2EAB5}" destId="{380C6C94-EDCA-43CE-B49F-3AA3E9FE22AA}" srcOrd="2" destOrd="0" presId="urn:microsoft.com/office/officeart/2005/8/layout/hierarchy3"/>
    <dgm:cxn modelId="{FF003AA1-425B-405C-9828-620D09F79A03}" type="presParOf" srcId="{2E4D9343-D3CC-41B2-977B-3C7BB0B2EAB5}" destId="{05443876-15DE-472A-9B9F-742DB18646D2}" srcOrd="3" destOrd="0" presId="urn:microsoft.com/office/officeart/2005/8/layout/hierarchy3"/>
    <dgm:cxn modelId="{E3A8CBBF-0719-4B42-B30C-5235B6840969}" type="presParOf" srcId="{2E4D9343-D3CC-41B2-977B-3C7BB0B2EAB5}" destId="{3CBE5328-51D9-449B-A4D4-C99CCB5A2AE3}" srcOrd="4" destOrd="0" presId="urn:microsoft.com/office/officeart/2005/8/layout/hierarchy3"/>
    <dgm:cxn modelId="{7DCF5301-D2A1-4635-A431-46726D8E6885}" type="presParOf" srcId="{2E4D9343-D3CC-41B2-977B-3C7BB0B2EAB5}" destId="{06E6E5E9-89AD-408B-8FC7-66D063F4029A}" srcOrd="5" destOrd="0" presId="urn:microsoft.com/office/officeart/2005/8/layout/hierarchy3"/>
    <dgm:cxn modelId="{D394502C-42E4-404C-A143-73AFC4B63188}" type="presParOf" srcId="{2E4D9343-D3CC-41B2-977B-3C7BB0B2EAB5}" destId="{9D91C16C-56E6-4E08-B011-FFF7AB99C439}" srcOrd="6" destOrd="0" presId="urn:microsoft.com/office/officeart/2005/8/layout/hierarchy3"/>
    <dgm:cxn modelId="{D09170CB-2AFF-4D31-B196-E6FF0CDD908B}" type="presParOf" srcId="{2E4D9343-D3CC-41B2-977B-3C7BB0B2EAB5}" destId="{53FC00CC-5716-4F08-A057-FC5F4729E967}" srcOrd="7" destOrd="0" presId="urn:microsoft.com/office/officeart/2005/8/layout/hierarchy3"/>
    <dgm:cxn modelId="{54D779D6-4FFD-4255-8B72-67B2AE339DE4}" type="presParOf" srcId="{2E4D9343-D3CC-41B2-977B-3C7BB0B2EAB5}" destId="{3D04677F-26E1-47D5-AEB6-BB60AFC74904}" srcOrd="8" destOrd="0" presId="urn:microsoft.com/office/officeart/2005/8/layout/hierarchy3"/>
    <dgm:cxn modelId="{2CF95C36-8CC2-46B6-B91B-CC3FF617F632}" type="presParOf" srcId="{2E4D9343-D3CC-41B2-977B-3C7BB0B2EAB5}" destId="{37C940B5-FEDD-4F6F-85E8-91505742E484}" srcOrd="9" destOrd="0" presId="urn:microsoft.com/office/officeart/2005/8/layout/hierarchy3"/>
    <dgm:cxn modelId="{14E461A6-3D6C-428F-B138-11DAF516E203}" type="presParOf" srcId="{103B2CAE-00F4-4D9C-A7A1-B9EAC09DAF67}" destId="{8A06DB96-E21F-4580-98BC-5A713E4D03DD}" srcOrd="1" destOrd="0" presId="urn:microsoft.com/office/officeart/2005/8/layout/hierarchy3"/>
    <dgm:cxn modelId="{D9FCD334-4A36-48E8-B574-B7C1549EC95D}" type="presParOf" srcId="{8A06DB96-E21F-4580-98BC-5A713E4D03DD}" destId="{A3A2ACDA-3BE1-4F00-8B4E-ABF246FD2E45}" srcOrd="0" destOrd="0" presId="urn:microsoft.com/office/officeart/2005/8/layout/hierarchy3"/>
    <dgm:cxn modelId="{2A068778-1569-4581-8D07-4F70F75F3AA0}" type="presParOf" srcId="{A3A2ACDA-3BE1-4F00-8B4E-ABF246FD2E45}" destId="{0685C621-1ACF-4BCD-9FD0-4B1208478772}" srcOrd="0" destOrd="0" presId="urn:microsoft.com/office/officeart/2005/8/layout/hierarchy3"/>
    <dgm:cxn modelId="{57CBFC40-45C7-458C-B263-38D77BA7798A}" type="presParOf" srcId="{A3A2ACDA-3BE1-4F00-8B4E-ABF246FD2E45}" destId="{714215B7-5D71-4602-A73D-336D85FCEED1}" srcOrd="1" destOrd="0" presId="urn:microsoft.com/office/officeart/2005/8/layout/hierarchy3"/>
    <dgm:cxn modelId="{23F94407-5BD7-4E25-B508-D9B7398D4308}" type="presParOf" srcId="{8A06DB96-E21F-4580-98BC-5A713E4D03DD}" destId="{36FC544B-0F02-4A7D-A70C-C042BAD5E900}" srcOrd="1" destOrd="0" presId="urn:microsoft.com/office/officeart/2005/8/layout/hierarchy3"/>
    <dgm:cxn modelId="{A6963153-19DB-4068-B01F-4E9C326C6317}" type="presParOf" srcId="{36FC544B-0F02-4A7D-A70C-C042BAD5E900}" destId="{BB3A433A-60BE-4E68-82FE-9D353DE14ECF}" srcOrd="0" destOrd="0" presId="urn:microsoft.com/office/officeart/2005/8/layout/hierarchy3"/>
    <dgm:cxn modelId="{16CE998A-A1C1-4832-8B6E-D3BB26EE4814}" type="presParOf" srcId="{36FC544B-0F02-4A7D-A70C-C042BAD5E900}" destId="{95589348-83FC-456A-94A4-E33DD8A52C7B}" srcOrd="1" destOrd="0" presId="urn:microsoft.com/office/officeart/2005/8/layout/hierarchy3"/>
    <dgm:cxn modelId="{1C267D55-43AF-4AB7-823D-B0B3A71D9B98}" type="presParOf" srcId="{36FC544B-0F02-4A7D-A70C-C042BAD5E900}" destId="{3FBB014D-0883-4C0E-B1AE-18B6663DB9A0}" srcOrd="2" destOrd="0" presId="urn:microsoft.com/office/officeart/2005/8/layout/hierarchy3"/>
    <dgm:cxn modelId="{A12EB34E-5104-4CD9-AD90-93A27757AEA0}" type="presParOf" srcId="{36FC544B-0F02-4A7D-A70C-C042BAD5E900}" destId="{19590F83-6429-4E02-B341-6572F3B84744}" srcOrd="3" destOrd="0" presId="urn:microsoft.com/office/officeart/2005/8/layout/hierarchy3"/>
    <dgm:cxn modelId="{9A315C49-7FFF-43F6-9940-164963E23FFB}" type="presParOf" srcId="{36FC544B-0F02-4A7D-A70C-C042BAD5E900}" destId="{4E29D777-DEFA-443E-9415-DE6CBC1B3571}" srcOrd="4" destOrd="0" presId="urn:microsoft.com/office/officeart/2005/8/layout/hierarchy3"/>
    <dgm:cxn modelId="{A400BF18-DDDE-402D-9288-C8CF3F4D17CB}" type="presParOf" srcId="{36FC544B-0F02-4A7D-A70C-C042BAD5E900}" destId="{63E6A679-976A-4E93-B103-EE102ED881D5}" srcOrd="5" destOrd="0" presId="urn:microsoft.com/office/officeart/2005/8/layout/hierarchy3"/>
    <dgm:cxn modelId="{A2C09014-FDC1-4516-910A-DCBCDBEAB006}" type="presParOf" srcId="{36FC544B-0F02-4A7D-A70C-C042BAD5E900}" destId="{FC08E47B-C29A-468B-8D47-D1679F10EC84}" srcOrd="6" destOrd="0" presId="urn:microsoft.com/office/officeart/2005/8/layout/hierarchy3"/>
    <dgm:cxn modelId="{B9B70B95-8BA2-450D-A587-37727FD49E3F}" type="presParOf" srcId="{36FC544B-0F02-4A7D-A70C-C042BAD5E900}" destId="{1D74BEB4-8211-4795-BF1F-EC41DC7CB474}" srcOrd="7" destOrd="0" presId="urn:microsoft.com/office/officeart/2005/8/layout/hierarchy3"/>
    <dgm:cxn modelId="{7F88D858-5C46-4CFE-A647-A7834FEC629F}" type="presParOf" srcId="{103B2CAE-00F4-4D9C-A7A1-B9EAC09DAF67}" destId="{A86C7A46-32FC-4F5F-AAE3-2412B633E8B8}" srcOrd="2" destOrd="0" presId="urn:microsoft.com/office/officeart/2005/8/layout/hierarchy3"/>
    <dgm:cxn modelId="{C2D31A27-2ADE-4142-9E8D-E6E0FD2484D2}" type="presParOf" srcId="{A86C7A46-32FC-4F5F-AAE3-2412B633E8B8}" destId="{8E62F651-01BB-4847-9EF7-FE932559BA94}" srcOrd="0" destOrd="0" presId="urn:microsoft.com/office/officeart/2005/8/layout/hierarchy3"/>
    <dgm:cxn modelId="{B71EB91B-9BF7-4E05-8C1D-2BDBBAA80873}" type="presParOf" srcId="{8E62F651-01BB-4847-9EF7-FE932559BA94}" destId="{A914C8C8-9CD0-4722-AC69-C55E01C3CF52}" srcOrd="0" destOrd="0" presId="urn:microsoft.com/office/officeart/2005/8/layout/hierarchy3"/>
    <dgm:cxn modelId="{3436B662-4E20-4691-B18F-E8CF860F2EC2}" type="presParOf" srcId="{8E62F651-01BB-4847-9EF7-FE932559BA94}" destId="{382D79E0-193D-4D38-95ED-DC30F059701B}" srcOrd="1" destOrd="0" presId="urn:microsoft.com/office/officeart/2005/8/layout/hierarchy3"/>
    <dgm:cxn modelId="{63B8B340-A52A-42D5-9E94-97D2901B82DF}" type="presParOf" srcId="{A86C7A46-32FC-4F5F-AAE3-2412B633E8B8}" destId="{43D05689-EDA2-4B9A-896B-7D35C1524540}" srcOrd="1" destOrd="0" presId="urn:microsoft.com/office/officeart/2005/8/layout/hierarchy3"/>
    <dgm:cxn modelId="{2DB84C11-00AE-484A-88A8-6ED278A722C2}" type="presParOf" srcId="{43D05689-EDA2-4B9A-896B-7D35C1524540}" destId="{777663A9-C8CF-47AA-87D5-AAAB0C25D274}" srcOrd="0" destOrd="0" presId="urn:microsoft.com/office/officeart/2005/8/layout/hierarchy3"/>
    <dgm:cxn modelId="{C54E9794-4559-4FA2-818E-D9573D171461}" type="presParOf" srcId="{43D05689-EDA2-4B9A-896B-7D35C1524540}" destId="{62A8EFF2-CE1A-4BBF-858C-F2F82365BD6D}" srcOrd="1" destOrd="0" presId="urn:microsoft.com/office/officeart/2005/8/layout/hierarchy3"/>
    <dgm:cxn modelId="{B38080CA-CBA4-4331-8F87-841438190C42}" type="presParOf" srcId="{43D05689-EDA2-4B9A-896B-7D35C1524540}" destId="{3315B1D5-8F68-4EEE-8C77-D5D7A98DD49D}" srcOrd="2" destOrd="0" presId="urn:microsoft.com/office/officeart/2005/8/layout/hierarchy3"/>
    <dgm:cxn modelId="{A5A1759F-CDC7-4C93-A4B5-D23711A183F3}" type="presParOf" srcId="{43D05689-EDA2-4B9A-896B-7D35C1524540}" destId="{ED30811D-6302-47AA-9BAF-1B9B6FFF63B1}" srcOrd="3" destOrd="0" presId="urn:microsoft.com/office/officeart/2005/8/layout/hierarchy3"/>
    <dgm:cxn modelId="{20B33C70-6252-43FF-96D3-1A6E520BC23B}" type="presParOf" srcId="{43D05689-EDA2-4B9A-896B-7D35C1524540}" destId="{8AB33D5E-3E5D-4708-A146-A8F3A426F1E4}" srcOrd="4" destOrd="0" presId="urn:microsoft.com/office/officeart/2005/8/layout/hierarchy3"/>
    <dgm:cxn modelId="{BFA50250-13AA-4988-A7B4-A9DEC8DAC02F}" type="presParOf" srcId="{43D05689-EDA2-4B9A-896B-7D35C1524540}" destId="{AF04588B-60F0-45A0-9B94-8AC165328501}" srcOrd="5" destOrd="0" presId="urn:microsoft.com/office/officeart/2005/8/layout/hierarchy3"/>
    <dgm:cxn modelId="{64719CD2-0DEE-47D2-A00A-491AC863CDFE}" type="presParOf" srcId="{103B2CAE-00F4-4D9C-A7A1-B9EAC09DAF67}" destId="{FCC80743-B9A5-4398-A02B-C326913A4EEF}" srcOrd="3" destOrd="0" presId="urn:microsoft.com/office/officeart/2005/8/layout/hierarchy3"/>
    <dgm:cxn modelId="{1D51C80F-EF32-44D5-AE75-F14B05BDCCBC}" type="presParOf" srcId="{FCC80743-B9A5-4398-A02B-C326913A4EEF}" destId="{9C675EFC-C5FA-4525-B91C-51D88AEBC85C}" srcOrd="0" destOrd="0" presId="urn:microsoft.com/office/officeart/2005/8/layout/hierarchy3"/>
    <dgm:cxn modelId="{D48A4443-702C-4C01-8C45-6BB51D58E26C}" type="presParOf" srcId="{9C675EFC-C5FA-4525-B91C-51D88AEBC85C}" destId="{33DDB9A1-2568-430A-A7FB-FA4FE88161C1}" srcOrd="0" destOrd="0" presId="urn:microsoft.com/office/officeart/2005/8/layout/hierarchy3"/>
    <dgm:cxn modelId="{9A8E79C9-E311-43EF-B45E-EC43DA36C8CA}" type="presParOf" srcId="{9C675EFC-C5FA-4525-B91C-51D88AEBC85C}" destId="{D4975E6C-8AB6-4648-98C2-206A005651EE}" srcOrd="1" destOrd="0" presId="urn:microsoft.com/office/officeart/2005/8/layout/hierarchy3"/>
    <dgm:cxn modelId="{ECAAB204-AA43-4792-B131-94106BEB8198}" type="presParOf" srcId="{FCC80743-B9A5-4398-A02B-C326913A4EEF}" destId="{59A59007-5498-441F-A7B9-8A7BC7798A1C}" srcOrd="1" destOrd="0" presId="urn:microsoft.com/office/officeart/2005/8/layout/hierarchy3"/>
    <dgm:cxn modelId="{290F9FB4-40FA-47D2-9E53-E577C7F25F1E}" type="presParOf" srcId="{59A59007-5498-441F-A7B9-8A7BC7798A1C}" destId="{8EE16F11-C236-4325-B673-FD0B62A9D6E9}" srcOrd="0" destOrd="0" presId="urn:microsoft.com/office/officeart/2005/8/layout/hierarchy3"/>
    <dgm:cxn modelId="{06A04B9C-F998-40A3-9CFA-309206AB725F}" type="presParOf" srcId="{59A59007-5498-441F-A7B9-8A7BC7798A1C}" destId="{BE63A7AD-DA21-4C71-80EE-0522B24D2608}" srcOrd="1" destOrd="0" presId="urn:microsoft.com/office/officeart/2005/8/layout/hierarchy3"/>
    <dgm:cxn modelId="{9B8215BF-2E15-47AC-BBA1-3DD2C4E691FB}" type="presParOf" srcId="{59A59007-5498-441F-A7B9-8A7BC7798A1C}" destId="{0D8F848B-1463-4F5D-968A-682131C409ED}" srcOrd="2" destOrd="0" presId="urn:microsoft.com/office/officeart/2005/8/layout/hierarchy3"/>
    <dgm:cxn modelId="{E27B857E-DE53-44D8-864B-0824A65A57B7}" type="presParOf" srcId="{59A59007-5498-441F-A7B9-8A7BC7798A1C}" destId="{992C4FDA-5A50-4B23-A958-DB97BA9D114C}" srcOrd="3" destOrd="0" presId="urn:microsoft.com/office/officeart/2005/8/layout/hierarchy3"/>
    <dgm:cxn modelId="{4100261E-CC7B-49CE-B75C-BBECDA760618}" type="presParOf" srcId="{59A59007-5498-441F-A7B9-8A7BC7798A1C}" destId="{6525C846-016C-4888-B933-9AE0EB37C859}" srcOrd="4" destOrd="0" presId="urn:microsoft.com/office/officeart/2005/8/layout/hierarchy3"/>
    <dgm:cxn modelId="{BEFA6385-9437-4EE4-B09A-42E8F3285187}" type="presParOf" srcId="{59A59007-5498-441F-A7B9-8A7BC7798A1C}" destId="{2B80E1C5-B780-4EF7-89D4-8CF4CB5A5059}" srcOrd="5" destOrd="0" presId="urn:microsoft.com/office/officeart/2005/8/layout/hierarchy3"/>
    <dgm:cxn modelId="{8D50654A-438D-4B5D-892D-27FDD9B00ACA}" type="presParOf" srcId="{103B2CAE-00F4-4D9C-A7A1-B9EAC09DAF67}" destId="{4146496A-1F97-4418-BF65-058D18732AEF}" srcOrd="4" destOrd="0" presId="urn:microsoft.com/office/officeart/2005/8/layout/hierarchy3"/>
    <dgm:cxn modelId="{E3F6BABC-017A-43B4-8C3A-816675B26A37}" type="presParOf" srcId="{4146496A-1F97-4418-BF65-058D18732AEF}" destId="{4DB0638A-1D32-42DC-A10D-DC76A969A7C1}" srcOrd="0" destOrd="0" presId="urn:microsoft.com/office/officeart/2005/8/layout/hierarchy3"/>
    <dgm:cxn modelId="{69CAE445-39D7-4F54-99A7-235242BA53F5}" type="presParOf" srcId="{4DB0638A-1D32-42DC-A10D-DC76A969A7C1}" destId="{694E822D-BECF-4DCE-991C-5163C09848E2}" srcOrd="0" destOrd="0" presId="urn:microsoft.com/office/officeart/2005/8/layout/hierarchy3"/>
    <dgm:cxn modelId="{EC866652-A886-4F5C-83D6-D09C26642768}" type="presParOf" srcId="{4DB0638A-1D32-42DC-A10D-DC76A969A7C1}" destId="{A5FF5A73-A94E-47C2-9C0D-B530E8BF89AC}" srcOrd="1" destOrd="0" presId="urn:microsoft.com/office/officeart/2005/8/layout/hierarchy3"/>
    <dgm:cxn modelId="{FAE0608B-18D5-4372-B0E4-7F2366FE7EDC}" type="presParOf" srcId="{4146496A-1F97-4418-BF65-058D18732AEF}" destId="{E2B07441-1617-431B-ADE8-DEF279174473}" srcOrd="1" destOrd="0" presId="urn:microsoft.com/office/officeart/2005/8/layout/hierarchy3"/>
    <dgm:cxn modelId="{034C2912-0A9A-45F4-9FEE-D9434FF83C3D}" type="presParOf" srcId="{E2B07441-1617-431B-ADE8-DEF279174473}" destId="{87A91AD5-3A91-45A6-BE47-3655B05D5048}" srcOrd="0" destOrd="0" presId="urn:microsoft.com/office/officeart/2005/8/layout/hierarchy3"/>
    <dgm:cxn modelId="{54EDCB24-84D4-47FE-B183-391E87BD62B8}" type="presParOf" srcId="{E2B07441-1617-431B-ADE8-DEF279174473}" destId="{643C4A4B-D20B-416E-B335-6ED5909BAF20}" srcOrd="1" destOrd="0" presId="urn:microsoft.com/office/officeart/2005/8/layout/hierarchy3"/>
    <dgm:cxn modelId="{7095709E-799A-412F-B50B-E09922B2DBEF}" type="presParOf" srcId="{E2B07441-1617-431B-ADE8-DEF279174473}" destId="{51C2D7C4-8C71-4CA5-9BFE-E7BBF717B9C6}" srcOrd="2" destOrd="0" presId="urn:microsoft.com/office/officeart/2005/8/layout/hierarchy3"/>
    <dgm:cxn modelId="{9FB03CFD-51A8-4921-8ADF-443557E13E4E}" type="presParOf" srcId="{E2B07441-1617-431B-ADE8-DEF279174473}" destId="{87706292-7983-4CA4-B9E3-9A1070A1D2B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E20D-B7AF-4F22-AD3E-DAA8A257FA87}">
      <dsp:nvSpPr>
        <dsp:cNvPr id="0" name=""/>
        <dsp:cNvSpPr/>
      </dsp:nvSpPr>
      <dsp:spPr>
        <a:xfrm>
          <a:off x="1796247" y="2298"/>
          <a:ext cx="1388671" cy="694335"/>
        </a:xfrm>
        <a:prstGeom prst="roundRect">
          <a:avLst>
            <a:gd name="adj" fmla="val 10000"/>
          </a:avLst>
        </a:prstGeom>
        <a:blipFill rotWithShape="0">
          <a:blip xmlns:r="http://schemas.openxmlformats.org/officeDocument/2006/relationships" r:embed="rId1">
            <a:duotone>
              <a:schemeClr val="accent3">
                <a:shade val="50000"/>
                <a:hueOff val="0"/>
                <a:satOff val="0"/>
                <a:lumOff val="0"/>
                <a:alphaOff val="0"/>
                <a:shade val="36000"/>
                <a:satMod val="120000"/>
              </a:schemeClr>
              <a:schemeClr val="accent3">
                <a:shade val="50000"/>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a:latin typeface="Arial" pitchFamily="34" charset="0"/>
              <a:cs typeface="Arial" pitchFamily="34" charset="0"/>
            </a:rPr>
            <a:t>Control Environment</a:t>
          </a:r>
        </a:p>
      </dsp:txBody>
      <dsp:txXfrm>
        <a:off x="1816583" y="22634"/>
        <a:ext cx="1347999" cy="653663"/>
      </dsp:txXfrm>
    </dsp:sp>
    <dsp:sp modelId="{4D8F5C1A-920C-4D83-A928-077BA692EE17}">
      <dsp:nvSpPr>
        <dsp:cNvPr id="0" name=""/>
        <dsp:cNvSpPr/>
      </dsp:nvSpPr>
      <dsp:spPr>
        <a:xfrm>
          <a:off x="1935114" y="696634"/>
          <a:ext cx="138867" cy="520751"/>
        </a:xfrm>
        <a:custGeom>
          <a:avLst/>
          <a:gdLst/>
          <a:ahLst/>
          <a:cxnLst/>
          <a:rect l="0" t="0" r="0" b="0"/>
          <a:pathLst>
            <a:path>
              <a:moveTo>
                <a:pt x="0" y="0"/>
              </a:moveTo>
              <a:lnTo>
                <a:pt x="0" y="520751"/>
              </a:lnTo>
              <a:lnTo>
                <a:pt x="138867" y="52075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F6A2BC-EAC7-46F5-A4B8-2BC8B3271EEE}">
      <dsp:nvSpPr>
        <dsp:cNvPr id="0" name=""/>
        <dsp:cNvSpPr/>
      </dsp:nvSpPr>
      <dsp:spPr>
        <a:xfrm>
          <a:off x="2073981" y="870218"/>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 Demonstrates commitment to integrity and ethical values</a:t>
          </a:r>
        </a:p>
      </dsp:txBody>
      <dsp:txXfrm>
        <a:off x="2094317" y="890554"/>
        <a:ext cx="1070265" cy="653663"/>
      </dsp:txXfrm>
    </dsp:sp>
    <dsp:sp modelId="{380C6C94-EDCA-43CE-B49F-3AA3E9FE22AA}">
      <dsp:nvSpPr>
        <dsp:cNvPr id="0" name=""/>
        <dsp:cNvSpPr/>
      </dsp:nvSpPr>
      <dsp:spPr>
        <a:xfrm>
          <a:off x="1935114" y="696634"/>
          <a:ext cx="138867" cy="1388671"/>
        </a:xfrm>
        <a:custGeom>
          <a:avLst/>
          <a:gdLst/>
          <a:ahLst/>
          <a:cxnLst/>
          <a:rect l="0" t="0" r="0" b="0"/>
          <a:pathLst>
            <a:path>
              <a:moveTo>
                <a:pt x="0" y="0"/>
              </a:moveTo>
              <a:lnTo>
                <a:pt x="0" y="1388671"/>
              </a:lnTo>
              <a:lnTo>
                <a:pt x="138867" y="138867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443876-15DE-472A-9B9F-742DB18646D2}">
      <dsp:nvSpPr>
        <dsp:cNvPr id="0" name=""/>
        <dsp:cNvSpPr/>
      </dsp:nvSpPr>
      <dsp:spPr>
        <a:xfrm>
          <a:off x="2073981" y="173813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9737"/>
              <a:satOff val="-540"/>
              <a:lumOff val="482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2. Exercises oversight responsibility</a:t>
          </a:r>
        </a:p>
      </dsp:txBody>
      <dsp:txXfrm>
        <a:off x="2094317" y="1758473"/>
        <a:ext cx="1070265" cy="653663"/>
      </dsp:txXfrm>
    </dsp:sp>
    <dsp:sp modelId="{3CBE5328-51D9-449B-A4D4-C99CCB5A2AE3}">
      <dsp:nvSpPr>
        <dsp:cNvPr id="0" name=""/>
        <dsp:cNvSpPr/>
      </dsp:nvSpPr>
      <dsp:spPr>
        <a:xfrm>
          <a:off x="1935114" y="696634"/>
          <a:ext cx="138867" cy="2256590"/>
        </a:xfrm>
        <a:custGeom>
          <a:avLst/>
          <a:gdLst/>
          <a:ahLst/>
          <a:cxnLst/>
          <a:rect l="0" t="0" r="0" b="0"/>
          <a:pathLst>
            <a:path>
              <a:moveTo>
                <a:pt x="0" y="0"/>
              </a:moveTo>
              <a:lnTo>
                <a:pt x="0" y="2256590"/>
              </a:lnTo>
              <a:lnTo>
                <a:pt x="138867" y="2256590"/>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E6E5E9-89AD-408B-8FC7-66D063F4029A}">
      <dsp:nvSpPr>
        <dsp:cNvPr id="0" name=""/>
        <dsp:cNvSpPr/>
      </dsp:nvSpPr>
      <dsp:spPr>
        <a:xfrm>
          <a:off x="2073981" y="260605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39473"/>
              <a:satOff val="-1080"/>
              <a:lumOff val="96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3. Establishes structure, authority and responsibility</a:t>
          </a:r>
        </a:p>
      </dsp:txBody>
      <dsp:txXfrm>
        <a:off x="2094317" y="2626393"/>
        <a:ext cx="1070265" cy="653663"/>
      </dsp:txXfrm>
    </dsp:sp>
    <dsp:sp modelId="{9D91C16C-56E6-4E08-B011-FFF7AB99C439}">
      <dsp:nvSpPr>
        <dsp:cNvPr id="0" name=""/>
        <dsp:cNvSpPr/>
      </dsp:nvSpPr>
      <dsp:spPr>
        <a:xfrm>
          <a:off x="1935114" y="696634"/>
          <a:ext cx="138867" cy="3124510"/>
        </a:xfrm>
        <a:custGeom>
          <a:avLst/>
          <a:gdLst/>
          <a:ahLst/>
          <a:cxnLst/>
          <a:rect l="0" t="0" r="0" b="0"/>
          <a:pathLst>
            <a:path>
              <a:moveTo>
                <a:pt x="0" y="0"/>
              </a:moveTo>
              <a:lnTo>
                <a:pt x="0" y="3124510"/>
              </a:lnTo>
              <a:lnTo>
                <a:pt x="138867" y="3124510"/>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FC00CC-5716-4F08-A057-FC5F4729E967}">
      <dsp:nvSpPr>
        <dsp:cNvPr id="0" name=""/>
        <dsp:cNvSpPr/>
      </dsp:nvSpPr>
      <dsp:spPr>
        <a:xfrm>
          <a:off x="2073981" y="3473976"/>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59210"/>
              <a:satOff val="-1620"/>
              <a:lumOff val="1447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4. Demonstrates commitment to competence</a:t>
          </a:r>
        </a:p>
      </dsp:txBody>
      <dsp:txXfrm>
        <a:off x="2094317" y="3494312"/>
        <a:ext cx="1070265" cy="653663"/>
      </dsp:txXfrm>
    </dsp:sp>
    <dsp:sp modelId="{3D04677F-26E1-47D5-AEB6-BB60AFC74904}">
      <dsp:nvSpPr>
        <dsp:cNvPr id="0" name=""/>
        <dsp:cNvSpPr/>
      </dsp:nvSpPr>
      <dsp:spPr>
        <a:xfrm>
          <a:off x="1935114" y="696634"/>
          <a:ext cx="138867" cy="3992429"/>
        </a:xfrm>
        <a:custGeom>
          <a:avLst/>
          <a:gdLst/>
          <a:ahLst/>
          <a:cxnLst/>
          <a:rect l="0" t="0" r="0" b="0"/>
          <a:pathLst>
            <a:path>
              <a:moveTo>
                <a:pt x="0" y="0"/>
              </a:moveTo>
              <a:lnTo>
                <a:pt x="0" y="3992429"/>
              </a:lnTo>
              <a:lnTo>
                <a:pt x="138867" y="3992429"/>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7C940B5-FEDD-4F6F-85E8-91505742E484}">
      <dsp:nvSpPr>
        <dsp:cNvPr id="0" name=""/>
        <dsp:cNvSpPr/>
      </dsp:nvSpPr>
      <dsp:spPr>
        <a:xfrm>
          <a:off x="2073981" y="4341896"/>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78947"/>
              <a:satOff val="-2160"/>
              <a:lumOff val="1930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5. Enforces accountability</a:t>
          </a:r>
        </a:p>
      </dsp:txBody>
      <dsp:txXfrm>
        <a:off x="2094317" y="4362232"/>
        <a:ext cx="1070265" cy="653663"/>
      </dsp:txXfrm>
    </dsp:sp>
    <dsp:sp modelId="{0685C621-1ACF-4BCD-9FD0-4B1208478772}">
      <dsp:nvSpPr>
        <dsp:cNvPr id="0" name=""/>
        <dsp:cNvSpPr/>
      </dsp:nvSpPr>
      <dsp:spPr>
        <a:xfrm>
          <a:off x="3532086" y="2298"/>
          <a:ext cx="1388671" cy="694335"/>
        </a:xfrm>
        <a:prstGeom prst="roundRect">
          <a:avLst>
            <a:gd name="adj" fmla="val 10000"/>
          </a:avLst>
        </a:prstGeom>
        <a:blipFill rotWithShape="0">
          <a:blip xmlns:r="http://schemas.openxmlformats.org/officeDocument/2006/relationships" r:embed="rId1">
            <a:duotone>
              <a:schemeClr val="accent3">
                <a:shade val="50000"/>
                <a:hueOff val="-67105"/>
                <a:satOff val="-1836"/>
                <a:lumOff val="16409"/>
                <a:alphaOff val="0"/>
                <a:shade val="36000"/>
                <a:satMod val="120000"/>
              </a:schemeClr>
              <a:schemeClr val="accent3">
                <a:shade val="50000"/>
                <a:hueOff val="-67105"/>
                <a:satOff val="-1836"/>
                <a:lumOff val="16409"/>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a:latin typeface="Arial" pitchFamily="34" charset="0"/>
              <a:cs typeface="Arial" pitchFamily="34" charset="0"/>
            </a:rPr>
            <a:t>Risk Assessment</a:t>
          </a:r>
        </a:p>
      </dsp:txBody>
      <dsp:txXfrm>
        <a:off x="3552422" y="22634"/>
        <a:ext cx="1347999" cy="653663"/>
      </dsp:txXfrm>
    </dsp:sp>
    <dsp:sp modelId="{BB3A433A-60BE-4E68-82FE-9D353DE14ECF}">
      <dsp:nvSpPr>
        <dsp:cNvPr id="0" name=""/>
        <dsp:cNvSpPr/>
      </dsp:nvSpPr>
      <dsp:spPr>
        <a:xfrm>
          <a:off x="3670953" y="696634"/>
          <a:ext cx="138867" cy="520751"/>
        </a:xfrm>
        <a:custGeom>
          <a:avLst/>
          <a:gdLst/>
          <a:ahLst/>
          <a:cxnLst/>
          <a:rect l="0" t="0" r="0" b="0"/>
          <a:pathLst>
            <a:path>
              <a:moveTo>
                <a:pt x="0" y="0"/>
              </a:moveTo>
              <a:lnTo>
                <a:pt x="0" y="520751"/>
              </a:lnTo>
              <a:lnTo>
                <a:pt x="138867" y="52075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589348-83FC-456A-94A4-E33DD8A52C7B}">
      <dsp:nvSpPr>
        <dsp:cNvPr id="0" name=""/>
        <dsp:cNvSpPr/>
      </dsp:nvSpPr>
      <dsp:spPr>
        <a:xfrm>
          <a:off x="3809821" y="870218"/>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98683"/>
              <a:satOff val="-2701"/>
              <a:lumOff val="2413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6. Specifies suitable objectives</a:t>
          </a:r>
        </a:p>
      </dsp:txBody>
      <dsp:txXfrm>
        <a:off x="3830157" y="890554"/>
        <a:ext cx="1070265" cy="653663"/>
      </dsp:txXfrm>
    </dsp:sp>
    <dsp:sp modelId="{3FBB014D-0883-4C0E-B1AE-18B6663DB9A0}">
      <dsp:nvSpPr>
        <dsp:cNvPr id="0" name=""/>
        <dsp:cNvSpPr/>
      </dsp:nvSpPr>
      <dsp:spPr>
        <a:xfrm>
          <a:off x="3670953" y="696634"/>
          <a:ext cx="138867" cy="1388671"/>
        </a:xfrm>
        <a:custGeom>
          <a:avLst/>
          <a:gdLst/>
          <a:ahLst/>
          <a:cxnLst/>
          <a:rect l="0" t="0" r="0" b="0"/>
          <a:pathLst>
            <a:path>
              <a:moveTo>
                <a:pt x="0" y="0"/>
              </a:moveTo>
              <a:lnTo>
                <a:pt x="0" y="1388671"/>
              </a:lnTo>
              <a:lnTo>
                <a:pt x="138867" y="138867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9590F83-6429-4E02-B341-6572F3B84744}">
      <dsp:nvSpPr>
        <dsp:cNvPr id="0" name=""/>
        <dsp:cNvSpPr/>
      </dsp:nvSpPr>
      <dsp:spPr>
        <a:xfrm>
          <a:off x="3809821" y="173813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18420"/>
              <a:satOff val="-3241"/>
              <a:lumOff val="2895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7. Identifies and analyzes risk</a:t>
          </a:r>
        </a:p>
      </dsp:txBody>
      <dsp:txXfrm>
        <a:off x="3830157" y="1758473"/>
        <a:ext cx="1070265" cy="653663"/>
      </dsp:txXfrm>
    </dsp:sp>
    <dsp:sp modelId="{4E29D777-DEFA-443E-9415-DE6CBC1B3571}">
      <dsp:nvSpPr>
        <dsp:cNvPr id="0" name=""/>
        <dsp:cNvSpPr/>
      </dsp:nvSpPr>
      <dsp:spPr>
        <a:xfrm>
          <a:off x="3670953" y="696634"/>
          <a:ext cx="138867" cy="2256590"/>
        </a:xfrm>
        <a:custGeom>
          <a:avLst/>
          <a:gdLst/>
          <a:ahLst/>
          <a:cxnLst/>
          <a:rect l="0" t="0" r="0" b="0"/>
          <a:pathLst>
            <a:path>
              <a:moveTo>
                <a:pt x="0" y="0"/>
              </a:moveTo>
              <a:lnTo>
                <a:pt x="0" y="2256590"/>
              </a:lnTo>
              <a:lnTo>
                <a:pt x="138867" y="2256590"/>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E6A679-976A-4E93-B103-EE102ED881D5}">
      <dsp:nvSpPr>
        <dsp:cNvPr id="0" name=""/>
        <dsp:cNvSpPr/>
      </dsp:nvSpPr>
      <dsp:spPr>
        <a:xfrm>
          <a:off x="3809821" y="260605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38157"/>
              <a:satOff val="-3781"/>
              <a:lumOff val="3378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8. Assesses fraud risk</a:t>
          </a:r>
        </a:p>
      </dsp:txBody>
      <dsp:txXfrm>
        <a:off x="3830157" y="2626393"/>
        <a:ext cx="1070265" cy="653663"/>
      </dsp:txXfrm>
    </dsp:sp>
    <dsp:sp modelId="{FC08E47B-C29A-468B-8D47-D1679F10EC84}">
      <dsp:nvSpPr>
        <dsp:cNvPr id="0" name=""/>
        <dsp:cNvSpPr/>
      </dsp:nvSpPr>
      <dsp:spPr>
        <a:xfrm>
          <a:off x="3670953" y="696634"/>
          <a:ext cx="138867" cy="3124510"/>
        </a:xfrm>
        <a:custGeom>
          <a:avLst/>
          <a:gdLst/>
          <a:ahLst/>
          <a:cxnLst/>
          <a:rect l="0" t="0" r="0" b="0"/>
          <a:pathLst>
            <a:path>
              <a:moveTo>
                <a:pt x="0" y="0"/>
              </a:moveTo>
              <a:lnTo>
                <a:pt x="0" y="3124510"/>
              </a:lnTo>
              <a:lnTo>
                <a:pt x="138867" y="3124510"/>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74BEB4-8211-4795-BF1F-EC41DC7CB474}">
      <dsp:nvSpPr>
        <dsp:cNvPr id="0" name=""/>
        <dsp:cNvSpPr/>
      </dsp:nvSpPr>
      <dsp:spPr>
        <a:xfrm>
          <a:off x="3809821" y="3473976"/>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57894"/>
              <a:satOff val="-4321"/>
              <a:lumOff val="3861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9. Identifies and analyzes significant change</a:t>
          </a:r>
        </a:p>
      </dsp:txBody>
      <dsp:txXfrm>
        <a:off x="3830157" y="3494312"/>
        <a:ext cx="1070265" cy="653663"/>
      </dsp:txXfrm>
    </dsp:sp>
    <dsp:sp modelId="{A914C8C8-9CD0-4722-AC69-C55E01C3CF52}">
      <dsp:nvSpPr>
        <dsp:cNvPr id="0" name=""/>
        <dsp:cNvSpPr/>
      </dsp:nvSpPr>
      <dsp:spPr>
        <a:xfrm>
          <a:off x="5267925" y="2298"/>
          <a:ext cx="1388671" cy="694335"/>
        </a:xfrm>
        <a:prstGeom prst="roundRect">
          <a:avLst>
            <a:gd name="adj" fmla="val 10000"/>
          </a:avLst>
        </a:prstGeom>
        <a:blipFill rotWithShape="0">
          <a:blip xmlns:r="http://schemas.openxmlformats.org/officeDocument/2006/relationships" r:embed="rId1">
            <a:duotone>
              <a:schemeClr val="accent3">
                <a:shade val="50000"/>
                <a:hueOff val="-134210"/>
                <a:satOff val="-3673"/>
                <a:lumOff val="32818"/>
                <a:alphaOff val="0"/>
                <a:shade val="36000"/>
                <a:satMod val="120000"/>
              </a:schemeClr>
              <a:schemeClr val="accent3">
                <a:shade val="50000"/>
                <a:hueOff val="-134210"/>
                <a:satOff val="-3673"/>
                <a:lumOff val="32818"/>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a:latin typeface="Arial" pitchFamily="34" charset="0"/>
              <a:cs typeface="Arial" pitchFamily="34" charset="0"/>
            </a:rPr>
            <a:t>Control Activities</a:t>
          </a:r>
        </a:p>
      </dsp:txBody>
      <dsp:txXfrm>
        <a:off x="5288261" y="22634"/>
        <a:ext cx="1347999" cy="653663"/>
      </dsp:txXfrm>
    </dsp:sp>
    <dsp:sp modelId="{777663A9-C8CF-47AA-87D5-AAAB0C25D274}">
      <dsp:nvSpPr>
        <dsp:cNvPr id="0" name=""/>
        <dsp:cNvSpPr/>
      </dsp:nvSpPr>
      <dsp:spPr>
        <a:xfrm>
          <a:off x="5406792" y="696634"/>
          <a:ext cx="138867" cy="520751"/>
        </a:xfrm>
        <a:custGeom>
          <a:avLst/>
          <a:gdLst/>
          <a:ahLst/>
          <a:cxnLst/>
          <a:rect l="0" t="0" r="0" b="0"/>
          <a:pathLst>
            <a:path>
              <a:moveTo>
                <a:pt x="0" y="0"/>
              </a:moveTo>
              <a:lnTo>
                <a:pt x="0" y="520751"/>
              </a:lnTo>
              <a:lnTo>
                <a:pt x="138867" y="52075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A8EFF2-CE1A-4BBF-858C-F2F82365BD6D}">
      <dsp:nvSpPr>
        <dsp:cNvPr id="0" name=""/>
        <dsp:cNvSpPr/>
      </dsp:nvSpPr>
      <dsp:spPr>
        <a:xfrm>
          <a:off x="5545660" y="870218"/>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57894"/>
              <a:satOff val="-4321"/>
              <a:lumOff val="3861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10. Selects and develops control activities</a:t>
          </a:r>
        </a:p>
      </dsp:txBody>
      <dsp:txXfrm>
        <a:off x="5565996" y="890554"/>
        <a:ext cx="1070265" cy="653663"/>
      </dsp:txXfrm>
    </dsp:sp>
    <dsp:sp modelId="{3315B1D5-8F68-4EEE-8C77-D5D7A98DD49D}">
      <dsp:nvSpPr>
        <dsp:cNvPr id="0" name=""/>
        <dsp:cNvSpPr/>
      </dsp:nvSpPr>
      <dsp:spPr>
        <a:xfrm>
          <a:off x="5406792" y="696634"/>
          <a:ext cx="138867" cy="1388671"/>
        </a:xfrm>
        <a:custGeom>
          <a:avLst/>
          <a:gdLst/>
          <a:ahLst/>
          <a:cxnLst/>
          <a:rect l="0" t="0" r="0" b="0"/>
          <a:pathLst>
            <a:path>
              <a:moveTo>
                <a:pt x="0" y="0"/>
              </a:moveTo>
              <a:lnTo>
                <a:pt x="0" y="1388671"/>
              </a:lnTo>
              <a:lnTo>
                <a:pt x="138867" y="138867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30811D-6302-47AA-9BAF-1B9B6FFF63B1}">
      <dsp:nvSpPr>
        <dsp:cNvPr id="0" name=""/>
        <dsp:cNvSpPr/>
      </dsp:nvSpPr>
      <dsp:spPr>
        <a:xfrm>
          <a:off x="5545660" y="173813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38157"/>
              <a:satOff val="-3781"/>
              <a:lumOff val="3378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11. Selects and develops general controls over technology</a:t>
          </a:r>
        </a:p>
      </dsp:txBody>
      <dsp:txXfrm>
        <a:off x="5565996" y="1758473"/>
        <a:ext cx="1070265" cy="653663"/>
      </dsp:txXfrm>
    </dsp:sp>
    <dsp:sp modelId="{8AB33D5E-3E5D-4708-A146-A8F3A426F1E4}">
      <dsp:nvSpPr>
        <dsp:cNvPr id="0" name=""/>
        <dsp:cNvSpPr/>
      </dsp:nvSpPr>
      <dsp:spPr>
        <a:xfrm>
          <a:off x="5406792" y="696634"/>
          <a:ext cx="138867" cy="2256590"/>
        </a:xfrm>
        <a:custGeom>
          <a:avLst/>
          <a:gdLst/>
          <a:ahLst/>
          <a:cxnLst/>
          <a:rect l="0" t="0" r="0" b="0"/>
          <a:pathLst>
            <a:path>
              <a:moveTo>
                <a:pt x="0" y="0"/>
              </a:moveTo>
              <a:lnTo>
                <a:pt x="0" y="2256590"/>
              </a:lnTo>
              <a:lnTo>
                <a:pt x="138867" y="2256590"/>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04588B-60F0-45A0-9B94-8AC165328501}">
      <dsp:nvSpPr>
        <dsp:cNvPr id="0" name=""/>
        <dsp:cNvSpPr/>
      </dsp:nvSpPr>
      <dsp:spPr>
        <a:xfrm>
          <a:off x="5545660" y="260605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18420"/>
              <a:satOff val="-3241"/>
              <a:lumOff val="2895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12. Deploys through policies and procedures</a:t>
          </a:r>
        </a:p>
      </dsp:txBody>
      <dsp:txXfrm>
        <a:off x="5565996" y="2626393"/>
        <a:ext cx="1070265" cy="653663"/>
      </dsp:txXfrm>
    </dsp:sp>
    <dsp:sp modelId="{33DDB9A1-2568-430A-A7FB-FA4FE88161C1}">
      <dsp:nvSpPr>
        <dsp:cNvPr id="0" name=""/>
        <dsp:cNvSpPr/>
      </dsp:nvSpPr>
      <dsp:spPr>
        <a:xfrm>
          <a:off x="7003764" y="2298"/>
          <a:ext cx="1388671" cy="694335"/>
        </a:xfrm>
        <a:prstGeom prst="roundRect">
          <a:avLst>
            <a:gd name="adj" fmla="val 10000"/>
          </a:avLst>
        </a:prstGeom>
        <a:blipFill rotWithShape="0">
          <a:blip xmlns:r="http://schemas.openxmlformats.org/officeDocument/2006/relationships" r:embed="rId1">
            <a:duotone>
              <a:schemeClr val="accent3">
                <a:shade val="50000"/>
                <a:hueOff val="-134210"/>
                <a:satOff val="-3673"/>
                <a:lumOff val="32818"/>
                <a:alphaOff val="0"/>
                <a:shade val="36000"/>
                <a:satMod val="120000"/>
              </a:schemeClr>
              <a:schemeClr val="accent3">
                <a:shade val="50000"/>
                <a:hueOff val="-134210"/>
                <a:satOff val="-3673"/>
                <a:lumOff val="32818"/>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a:latin typeface="Arial" pitchFamily="34" charset="0"/>
              <a:cs typeface="Arial" pitchFamily="34" charset="0"/>
            </a:rPr>
            <a:t>Information &amp; Communication</a:t>
          </a:r>
        </a:p>
      </dsp:txBody>
      <dsp:txXfrm>
        <a:off x="7024100" y="22634"/>
        <a:ext cx="1347999" cy="653663"/>
      </dsp:txXfrm>
    </dsp:sp>
    <dsp:sp modelId="{8EE16F11-C236-4325-B673-FD0B62A9D6E9}">
      <dsp:nvSpPr>
        <dsp:cNvPr id="0" name=""/>
        <dsp:cNvSpPr/>
      </dsp:nvSpPr>
      <dsp:spPr>
        <a:xfrm>
          <a:off x="7142632" y="696634"/>
          <a:ext cx="138867" cy="520751"/>
        </a:xfrm>
        <a:custGeom>
          <a:avLst/>
          <a:gdLst/>
          <a:ahLst/>
          <a:cxnLst/>
          <a:rect l="0" t="0" r="0" b="0"/>
          <a:pathLst>
            <a:path>
              <a:moveTo>
                <a:pt x="0" y="0"/>
              </a:moveTo>
              <a:lnTo>
                <a:pt x="0" y="520751"/>
              </a:lnTo>
              <a:lnTo>
                <a:pt x="138867" y="52075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63A7AD-DA21-4C71-80EE-0522B24D2608}">
      <dsp:nvSpPr>
        <dsp:cNvPr id="0" name=""/>
        <dsp:cNvSpPr/>
      </dsp:nvSpPr>
      <dsp:spPr>
        <a:xfrm>
          <a:off x="7281499" y="870218"/>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98683"/>
              <a:satOff val="-2701"/>
              <a:lumOff val="2413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13. Uses relevant information</a:t>
          </a:r>
        </a:p>
      </dsp:txBody>
      <dsp:txXfrm>
        <a:off x="7301835" y="890554"/>
        <a:ext cx="1070265" cy="653663"/>
      </dsp:txXfrm>
    </dsp:sp>
    <dsp:sp modelId="{0D8F848B-1463-4F5D-968A-682131C409ED}">
      <dsp:nvSpPr>
        <dsp:cNvPr id="0" name=""/>
        <dsp:cNvSpPr/>
      </dsp:nvSpPr>
      <dsp:spPr>
        <a:xfrm>
          <a:off x="7142632" y="696634"/>
          <a:ext cx="138867" cy="1314863"/>
        </a:xfrm>
        <a:custGeom>
          <a:avLst/>
          <a:gdLst/>
          <a:ahLst/>
          <a:cxnLst/>
          <a:rect l="0" t="0" r="0" b="0"/>
          <a:pathLst>
            <a:path>
              <a:moveTo>
                <a:pt x="0" y="0"/>
              </a:moveTo>
              <a:lnTo>
                <a:pt x="0" y="1314863"/>
              </a:lnTo>
              <a:lnTo>
                <a:pt x="138867" y="1314863"/>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2C4FDA-5A50-4B23-A958-DB97BA9D114C}">
      <dsp:nvSpPr>
        <dsp:cNvPr id="0" name=""/>
        <dsp:cNvSpPr/>
      </dsp:nvSpPr>
      <dsp:spPr>
        <a:xfrm>
          <a:off x="7281499" y="1738137"/>
          <a:ext cx="1110925" cy="546719"/>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78947"/>
              <a:satOff val="-2160"/>
              <a:lumOff val="1930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14. Communicates internally</a:t>
          </a:r>
        </a:p>
      </dsp:txBody>
      <dsp:txXfrm>
        <a:off x="7297512" y="1754150"/>
        <a:ext cx="1078899" cy="514693"/>
      </dsp:txXfrm>
    </dsp:sp>
    <dsp:sp modelId="{6525C846-016C-4888-B933-9AE0EB37C859}">
      <dsp:nvSpPr>
        <dsp:cNvPr id="0" name=""/>
        <dsp:cNvSpPr/>
      </dsp:nvSpPr>
      <dsp:spPr>
        <a:xfrm>
          <a:off x="7142632" y="696634"/>
          <a:ext cx="138867" cy="2108975"/>
        </a:xfrm>
        <a:custGeom>
          <a:avLst/>
          <a:gdLst/>
          <a:ahLst/>
          <a:cxnLst/>
          <a:rect l="0" t="0" r="0" b="0"/>
          <a:pathLst>
            <a:path>
              <a:moveTo>
                <a:pt x="0" y="0"/>
              </a:moveTo>
              <a:lnTo>
                <a:pt x="0" y="2108975"/>
              </a:lnTo>
              <a:lnTo>
                <a:pt x="138867" y="2108975"/>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B80E1C5-B780-4EF7-89D4-8CF4CB5A5059}">
      <dsp:nvSpPr>
        <dsp:cNvPr id="0" name=""/>
        <dsp:cNvSpPr/>
      </dsp:nvSpPr>
      <dsp:spPr>
        <a:xfrm>
          <a:off x="7281499" y="2458441"/>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59210"/>
              <a:satOff val="-1620"/>
              <a:lumOff val="1447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15. Communicates externally</a:t>
          </a:r>
        </a:p>
      </dsp:txBody>
      <dsp:txXfrm>
        <a:off x="7301835" y="2478777"/>
        <a:ext cx="1070265" cy="653663"/>
      </dsp:txXfrm>
    </dsp:sp>
    <dsp:sp modelId="{694E822D-BECF-4DCE-991C-5163C09848E2}">
      <dsp:nvSpPr>
        <dsp:cNvPr id="0" name=""/>
        <dsp:cNvSpPr/>
      </dsp:nvSpPr>
      <dsp:spPr>
        <a:xfrm>
          <a:off x="8739604" y="2298"/>
          <a:ext cx="1388671" cy="694335"/>
        </a:xfrm>
        <a:prstGeom prst="roundRect">
          <a:avLst>
            <a:gd name="adj" fmla="val 10000"/>
          </a:avLst>
        </a:prstGeom>
        <a:blipFill rotWithShape="0">
          <a:blip xmlns:r="http://schemas.openxmlformats.org/officeDocument/2006/relationships" r:embed="rId1">
            <a:duotone>
              <a:schemeClr val="accent3">
                <a:shade val="50000"/>
                <a:hueOff val="-67105"/>
                <a:satOff val="-1836"/>
                <a:lumOff val="16409"/>
                <a:alphaOff val="0"/>
                <a:shade val="36000"/>
                <a:satMod val="120000"/>
              </a:schemeClr>
              <a:schemeClr val="accent3">
                <a:shade val="50000"/>
                <a:hueOff val="-67105"/>
                <a:satOff val="-1836"/>
                <a:lumOff val="16409"/>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b="1" kern="1200" dirty="0">
              <a:latin typeface="Arial" pitchFamily="34" charset="0"/>
              <a:cs typeface="Arial" pitchFamily="34" charset="0"/>
            </a:rPr>
            <a:t>Monitoring Activities</a:t>
          </a:r>
        </a:p>
      </dsp:txBody>
      <dsp:txXfrm>
        <a:off x="8759940" y="22634"/>
        <a:ext cx="1347999" cy="653663"/>
      </dsp:txXfrm>
    </dsp:sp>
    <dsp:sp modelId="{87A91AD5-3A91-45A6-BE47-3655B05D5048}">
      <dsp:nvSpPr>
        <dsp:cNvPr id="0" name=""/>
        <dsp:cNvSpPr/>
      </dsp:nvSpPr>
      <dsp:spPr>
        <a:xfrm>
          <a:off x="8878471" y="696634"/>
          <a:ext cx="138867" cy="520751"/>
        </a:xfrm>
        <a:custGeom>
          <a:avLst/>
          <a:gdLst/>
          <a:ahLst/>
          <a:cxnLst/>
          <a:rect l="0" t="0" r="0" b="0"/>
          <a:pathLst>
            <a:path>
              <a:moveTo>
                <a:pt x="0" y="0"/>
              </a:moveTo>
              <a:lnTo>
                <a:pt x="0" y="520751"/>
              </a:lnTo>
              <a:lnTo>
                <a:pt x="138867" y="52075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3C4A4B-D20B-416E-B335-6ED5909BAF20}">
      <dsp:nvSpPr>
        <dsp:cNvPr id="0" name=""/>
        <dsp:cNvSpPr/>
      </dsp:nvSpPr>
      <dsp:spPr>
        <a:xfrm>
          <a:off x="9017338" y="870218"/>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39473"/>
              <a:satOff val="-1080"/>
              <a:lumOff val="96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16. Conducts ongoing and/or separate evaluations</a:t>
          </a:r>
        </a:p>
      </dsp:txBody>
      <dsp:txXfrm>
        <a:off x="9037674" y="890554"/>
        <a:ext cx="1070265" cy="653663"/>
      </dsp:txXfrm>
    </dsp:sp>
    <dsp:sp modelId="{51C2D7C4-8C71-4CA5-9BFE-E7BBF717B9C6}">
      <dsp:nvSpPr>
        <dsp:cNvPr id="0" name=""/>
        <dsp:cNvSpPr/>
      </dsp:nvSpPr>
      <dsp:spPr>
        <a:xfrm>
          <a:off x="8878471" y="696634"/>
          <a:ext cx="138867" cy="1388671"/>
        </a:xfrm>
        <a:custGeom>
          <a:avLst/>
          <a:gdLst/>
          <a:ahLst/>
          <a:cxnLst/>
          <a:rect l="0" t="0" r="0" b="0"/>
          <a:pathLst>
            <a:path>
              <a:moveTo>
                <a:pt x="0" y="0"/>
              </a:moveTo>
              <a:lnTo>
                <a:pt x="0" y="1388671"/>
              </a:lnTo>
              <a:lnTo>
                <a:pt x="138867" y="1388671"/>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706292-7983-4CA4-B9E3-9A1070A1D2BC}">
      <dsp:nvSpPr>
        <dsp:cNvPr id="0" name=""/>
        <dsp:cNvSpPr/>
      </dsp:nvSpPr>
      <dsp:spPr>
        <a:xfrm>
          <a:off x="9017338" y="1738137"/>
          <a:ext cx="1110937" cy="694335"/>
        </a:xfrm>
        <a:prstGeom prst="roundRect">
          <a:avLst>
            <a:gd name="adj" fmla="val 10000"/>
          </a:avLst>
        </a:prstGeom>
        <a:solidFill>
          <a:schemeClr val="lt1">
            <a:alpha val="90000"/>
            <a:hueOff val="0"/>
            <a:satOff val="0"/>
            <a:lumOff val="0"/>
            <a:alphaOff val="0"/>
          </a:schemeClr>
        </a:solidFill>
        <a:ln w="6350" cap="flat" cmpd="sng" algn="ctr">
          <a:solidFill>
            <a:schemeClr val="accent3">
              <a:shade val="50000"/>
              <a:hueOff val="-19737"/>
              <a:satOff val="-540"/>
              <a:lumOff val="482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a:latin typeface="Arial" pitchFamily="34" charset="0"/>
              <a:cs typeface="Arial" pitchFamily="34" charset="0"/>
            </a:rPr>
            <a:t>17. Evaluates and communicates deficiencies</a:t>
          </a:r>
        </a:p>
      </dsp:txBody>
      <dsp:txXfrm>
        <a:off x="9037674" y="1758473"/>
        <a:ext cx="1070265" cy="653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1ECF70-3482-4D5E-881A-BD297C6EEA98}" type="datetimeFigureOut">
              <a:rPr lang="en-US" smtClean="0"/>
              <a:t>8/15/2017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AD2CD7-C728-4602-9E42-E5E656F861F4}" type="slidenum">
              <a:rPr lang="en-US" smtClean="0"/>
              <a:t>‹#›</a:t>
            </a:fld>
            <a:endParaRPr lang="en-US" dirty="0"/>
          </a:p>
        </p:txBody>
      </p:sp>
    </p:spTree>
    <p:extLst>
      <p:ext uri="{BB962C8B-B14F-4D97-AF65-F5344CB8AC3E}">
        <p14:creationId xmlns:p14="http://schemas.microsoft.com/office/powerpoint/2010/main" val="1516352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28F382-5BCB-45CC-874D-7DCF8D79CEFF}" type="datetimeFigureOut">
              <a:rPr lang="en-US" smtClean="0"/>
              <a:t>8/15/2017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1B9EE0-FD17-40BD-A8CB-75AB4AF7A03C}" type="slidenum">
              <a:rPr lang="en-US" smtClean="0"/>
              <a:t>‹#›</a:t>
            </a:fld>
            <a:endParaRPr lang="en-US" dirty="0"/>
          </a:p>
        </p:txBody>
      </p:sp>
    </p:spTree>
    <p:extLst>
      <p:ext uri="{BB962C8B-B14F-4D97-AF65-F5344CB8AC3E}">
        <p14:creationId xmlns:p14="http://schemas.microsoft.com/office/powerpoint/2010/main" val="389929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a:t>
            </a:fld>
            <a:endParaRPr lang="en-US" dirty="0"/>
          </a:p>
        </p:txBody>
      </p:sp>
    </p:spTree>
    <p:extLst>
      <p:ext uri="{BB962C8B-B14F-4D97-AF65-F5344CB8AC3E}">
        <p14:creationId xmlns:p14="http://schemas.microsoft.com/office/powerpoint/2010/main" val="114964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Establishes Policies and Practices</a:t>
            </a:r>
            <a:r>
              <a:rPr lang="en-US" dirty="0"/>
              <a:t> – Policies and practices reflect expectations of competence necessary to support the achievement of objectives.</a:t>
            </a:r>
          </a:p>
          <a:p>
            <a:pPr lvl="0"/>
            <a:r>
              <a:rPr lang="en-US" i="1" dirty="0"/>
              <a:t>Evaluates Competence and Addresses Shortcomings</a:t>
            </a:r>
            <a:r>
              <a:rPr lang="en-US" dirty="0"/>
              <a:t> – The board of directors and management evaluate competence across the organization and in outsourced service providers in relation to established policies and practices, and act as necessary to address shortcomings.</a:t>
            </a:r>
          </a:p>
          <a:p>
            <a:pPr lvl="0"/>
            <a:r>
              <a:rPr lang="en-US" i="1" dirty="0"/>
              <a:t>Attracts, Develops, and retains Individuals</a:t>
            </a:r>
            <a:r>
              <a:rPr lang="en-US" dirty="0"/>
              <a:t> – The organization provides the mentoring and training needed to attract, develop, and retain sufficient and competent personal and outsourced service providers to support the achievement of objectives.</a:t>
            </a:r>
          </a:p>
          <a:p>
            <a:pPr lvl="0"/>
            <a:r>
              <a:rPr lang="en-US" i="1" dirty="0"/>
              <a:t>Plans and prepares for Succession</a:t>
            </a:r>
            <a:r>
              <a:rPr lang="en-US" dirty="0"/>
              <a:t> – Senior management and the board of directors develop contingency plans for assignments of responsibility important for internal control.</a:t>
            </a:r>
          </a:p>
          <a:p>
            <a:pPr lvl="0"/>
            <a:endParaRPr lang="en-US" b="1" u="sng" dirty="0"/>
          </a:p>
          <a:p>
            <a:pPr lvl="0"/>
            <a:r>
              <a:rPr lang="en-US" b="1" u="sng" dirty="0"/>
              <a:t>Principle 4 Approach</a:t>
            </a:r>
            <a:endParaRPr lang="en-US" dirty="0"/>
          </a:p>
          <a:p>
            <a:pPr lvl="1"/>
            <a:r>
              <a:rPr lang="en-US" dirty="0"/>
              <a:t>Establish required knowledge, skills, and expertise</a:t>
            </a:r>
          </a:p>
          <a:p>
            <a:pPr lvl="1"/>
            <a:r>
              <a:rPr lang="en-US" dirty="0"/>
              <a:t>Link competence standards to established policies and practices in hiring, training, and retention decisions</a:t>
            </a:r>
          </a:p>
          <a:p>
            <a:pPr lvl="1"/>
            <a:r>
              <a:rPr lang="en-US" dirty="0"/>
              <a:t>Identify and deliver on financial reporting related training as needed</a:t>
            </a:r>
          </a:p>
          <a:p>
            <a:pPr lvl="1"/>
            <a:r>
              <a:rPr lang="en-US" dirty="0"/>
              <a:t>Select appropriate outsourced service providers</a:t>
            </a:r>
          </a:p>
          <a:p>
            <a:pPr lvl="1"/>
            <a:r>
              <a:rPr lang="en-US" dirty="0"/>
              <a:t>Evaluate competence and behavior</a:t>
            </a:r>
          </a:p>
          <a:p>
            <a:pPr lvl="1"/>
            <a:r>
              <a:rPr lang="en-US" dirty="0"/>
              <a:t>Evaluate the capacity of finance personnel</a:t>
            </a:r>
          </a:p>
          <a:p>
            <a:pPr lvl="1"/>
            <a:r>
              <a:rPr lang="en-US" dirty="0"/>
              <a:t>Develop alternate candidates for key financial reporting roles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10</a:t>
            </a:fld>
            <a:endParaRPr lang="en-US" dirty="0"/>
          </a:p>
        </p:txBody>
      </p:sp>
    </p:spTree>
    <p:extLst>
      <p:ext uri="{BB962C8B-B14F-4D97-AF65-F5344CB8AC3E}">
        <p14:creationId xmlns:p14="http://schemas.microsoft.com/office/powerpoint/2010/main" val="191494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Enforces Accountability through Structures, Authorities, and Responsibilities</a:t>
            </a:r>
            <a:r>
              <a:rPr lang="en-US" dirty="0"/>
              <a:t> – Management and the board of directors establish the mechanisms to communicate and hold individuals accountable for performance of internal control responsibilities across the organization and implement corrective action as necessary.</a:t>
            </a:r>
          </a:p>
          <a:p>
            <a:pPr lvl="0"/>
            <a:r>
              <a:rPr lang="en-US" i="1" dirty="0"/>
              <a:t>Establishes Performance Measures, incentives, and Rewards</a:t>
            </a:r>
            <a:r>
              <a:rPr lang="en-US" dirty="0"/>
              <a:t> – Management and the board of directors establish performance measures, incentives, and other rewards appropriate for responsibilities at all levels of the entity, reflecting appropriate dimensions of performance and expected standards of conduct, and considering the achievement of both short-term and longer-term objectives.</a:t>
            </a:r>
          </a:p>
          <a:p>
            <a:pPr lvl="0"/>
            <a:r>
              <a:rPr lang="en-US" i="1" dirty="0"/>
              <a:t>Evaluates Performance Measures, Incentives, and Rewards for Ongoing Relevance</a:t>
            </a:r>
            <a:r>
              <a:rPr lang="en-US" dirty="0"/>
              <a:t> – Management and the board of directors align incentives and rewards with the fulfillment of internal control responsibilities in the achievement of objectives.</a:t>
            </a:r>
          </a:p>
          <a:p>
            <a:pPr lvl="0"/>
            <a:r>
              <a:rPr lang="en-US" i="1" dirty="0"/>
              <a:t>Considers Excessive Pressures</a:t>
            </a:r>
            <a:r>
              <a:rPr lang="en-US" dirty="0"/>
              <a:t> – Management and the board of directors evaluate and adjust pressures associated with the achievement of objectives as they assign responsibilities, develop performance measures, and evaluate performance.</a:t>
            </a:r>
          </a:p>
          <a:p>
            <a:pPr lvl="0"/>
            <a:r>
              <a:rPr lang="en-US" i="1" dirty="0"/>
              <a:t>Evaluates Performance and Rewards or Disciplines Individuals</a:t>
            </a:r>
            <a:r>
              <a:rPr lang="en-US" dirty="0"/>
              <a:t> – Management and the board of directors evaluate performance or internal control responsibilities, including adherence to standards of conduct and expected levels of competence and provide rewards or exercise disciplinary action as appropriate.</a:t>
            </a:r>
          </a:p>
          <a:p>
            <a:pPr lvl="0"/>
            <a:endParaRPr lang="en-US" b="1" u="sng" dirty="0"/>
          </a:p>
          <a:p>
            <a:pPr lvl="0"/>
            <a:r>
              <a:rPr lang="en-US" b="1" u="sng" dirty="0"/>
              <a:t>Principle 5 Approach</a:t>
            </a:r>
            <a:endParaRPr lang="en-US" dirty="0"/>
          </a:p>
          <a:p>
            <a:pPr lvl="1"/>
            <a:r>
              <a:rPr lang="en-US" dirty="0"/>
              <a:t>Define and confirm responsibilities</a:t>
            </a:r>
          </a:p>
          <a:p>
            <a:pPr lvl="1"/>
            <a:r>
              <a:rPr lang="en-US" dirty="0"/>
              <a:t>Develop balanced performance measures, incentives, and rewards</a:t>
            </a:r>
          </a:p>
          <a:p>
            <a:pPr lvl="1"/>
            <a:r>
              <a:rPr lang="en-US" dirty="0"/>
              <a:t>Evaluate performance measures for intended influence</a:t>
            </a:r>
          </a:p>
          <a:p>
            <a:r>
              <a:rPr lang="en-US" dirty="0"/>
              <a:t>            Link compensation and other rewards to performance</a:t>
            </a:r>
          </a:p>
        </p:txBody>
      </p:sp>
      <p:sp>
        <p:nvSpPr>
          <p:cNvPr id="4" name="Slide Number Placeholder 3"/>
          <p:cNvSpPr>
            <a:spLocks noGrp="1"/>
          </p:cNvSpPr>
          <p:nvPr>
            <p:ph type="sldNum" sz="quarter" idx="10"/>
          </p:nvPr>
        </p:nvSpPr>
        <p:spPr/>
        <p:txBody>
          <a:bodyPr/>
          <a:lstStyle/>
          <a:p>
            <a:fld id="{B51B9EE0-FD17-40BD-A8CB-75AB4AF7A03C}" type="slidenum">
              <a:rPr lang="en-US" smtClean="0"/>
              <a:t>11</a:t>
            </a:fld>
            <a:endParaRPr lang="en-US" dirty="0"/>
          </a:p>
        </p:txBody>
      </p:sp>
    </p:spTree>
    <p:extLst>
      <p:ext uri="{BB962C8B-B14F-4D97-AF65-F5344CB8AC3E}">
        <p14:creationId xmlns:p14="http://schemas.microsoft.com/office/powerpoint/2010/main" val="166479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dirty="0"/>
              <a:t>Operations Objectives</a:t>
            </a:r>
          </a:p>
          <a:p>
            <a:pPr lvl="1"/>
            <a:r>
              <a:rPr lang="en-US" i="1" dirty="0"/>
              <a:t>Reflects Management’s Choices</a:t>
            </a:r>
            <a:r>
              <a:rPr lang="en-US" dirty="0"/>
              <a:t> – Operations objectives reflect management’s choices about structure, industry considerations, and performance of the entity.</a:t>
            </a:r>
          </a:p>
          <a:p>
            <a:pPr lvl="1"/>
            <a:r>
              <a:rPr lang="en-US" i="1" dirty="0"/>
              <a:t>Considers Tolerances for Risk</a:t>
            </a:r>
            <a:r>
              <a:rPr lang="en-US" dirty="0"/>
              <a:t> – Management considers the acceptable level of variation relative to the achievement of operations objectives.</a:t>
            </a:r>
          </a:p>
          <a:p>
            <a:pPr lvl="1"/>
            <a:r>
              <a:rPr lang="en-US" i="1" dirty="0"/>
              <a:t>Includes Operations and Financial Performance Goals</a:t>
            </a:r>
            <a:r>
              <a:rPr lang="en-US" dirty="0"/>
              <a:t> – The organization reflects the desired level of operations and financial performance for the entity within operations objectives.</a:t>
            </a:r>
          </a:p>
          <a:p>
            <a:pPr lvl="1"/>
            <a:r>
              <a:rPr lang="en-US" i="1" dirty="0"/>
              <a:t>Forms a Basis for Committing of resources</a:t>
            </a:r>
            <a:r>
              <a:rPr lang="en-US" dirty="0"/>
              <a:t> – management uses operations objectives as a basis for allocating resources needed to attain desired operations and financial performance.</a:t>
            </a:r>
          </a:p>
          <a:p>
            <a:pPr lvl="0"/>
            <a:r>
              <a:rPr lang="en-US" dirty="0"/>
              <a:t>External Financial Reporting Objectives</a:t>
            </a:r>
          </a:p>
          <a:p>
            <a:pPr lvl="1"/>
            <a:r>
              <a:rPr lang="en-US" i="1" dirty="0"/>
              <a:t>Complies with Applicable Accounting Standards</a:t>
            </a:r>
            <a:r>
              <a:rPr lang="en-US" dirty="0"/>
              <a:t> – Financial reporting objectives are consistent with accounting principles suitable and available for that entity. The accounting principles selected are appropriate in the circumstances.</a:t>
            </a:r>
          </a:p>
          <a:p>
            <a:pPr lvl="1"/>
            <a:r>
              <a:rPr lang="en-US" i="1" dirty="0"/>
              <a:t>Considers Materiality</a:t>
            </a:r>
            <a:r>
              <a:rPr lang="en-US" dirty="0"/>
              <a:t> – management considers materiality in financial statement presentation.</a:t>
            </a:r>
          </a:p>
          <a:p>
            <a:pPr lvl="1"/>
            <a:r>
              <a:rPr lang="en-US" i="1" dirty="0"/>
              <a:t>Reflects Entity Activities</a:t>
            </a:r>
            <a:r>
              <a:rPr lang="en-US" dirty="0"/>
              <a:t> – External reporting reflects the underlying transactions and events to show qualitative characteristics and assertions.</a:t>
            </a:r>
          </a:p>
          <a:p>
            <a:pPr lvl="0"/>
            <a:r>
              <a:rPr lang="en-US" dirty="0"/>
              <a:t>External Non-Financial Reporting Objectives</a:t>
            </a:r>
          </a:p>
          <a:p>
            <a:pPr lvl="1"/>
            <a:r>
              <a:rPr lang="en-US" i="1" dirty="0"/>
              <a:t>Complies with Externally Established Standards and Frameworks</a:t>
            </a:r>
            <a:r>
              <a:rPr lang="en-US" dirty="0"/>
              <a:t> – Management establishes objectives consistent with laws and regulations, or standards and frameworks of recognized external organizations.</a:t>
            </a:r>
          </a:p>
          <a:p>
            <a:pPr lvl="1"/>
            <a:r>
              <a:rPr lang="en-US" i="1" dirty="0"/>
              <a:t>Considers the Required Level of Precision</a:t>
            </a:r>
            <a:r>
              <a:rPr lang="en-US" dirty="0"/>
              <a:t> – management reflects the required level of precision and accuracy suitable for user needs and as based on criteria established by third parties in non-financial reporting.</a:t>
            </a:r>
          </a:p>
          <a:p>
            <a:pPr lvl="1"/>
            <a:r>
              <a:rPr lang="en-US" i="1" dirty="0"/>
              <a:t>Reflects Entity Activities</a:t>
            </a:r>
            <a:r>
              <a:rPr lang="en-US" dirty="0"/>
              <a:t> – External reporting reflects the underlying transactions and events within a range if acceptable limits.</a:t>
            </a:r>
          </a:p>
          <a:p>
            <a:pPr lvl="0"/>
            <a:r>
              <a:rPr lang="en-US" dirty="0"/>
              <a:t>Internal Reporting Objectives</a:t>
            </a:r>
          </a:p>
          <a:p>
            <a:pPr lvl="1"/>
            <a:r>
              <a:rPr lang="en-US" i="1" dirty="0"/>
              <a:t>Reflects Management’s Choices</a:t>
            </a:r>
            <a:r>
              <a:rPr lang="en-US" dirty="0"/>
              <a:t> – Internal reporting provides management with accurate and complete information regarding management’s choices and information needed in managing the entity.</a:t>
            </a:r>
          </a:p>
          <a:p>
            <a:pPr lvl="1"/>
            <a:r>
              <a:rPr lang="en-US" i="1" dirty="0"/>
              <a:t>Considers the Required Level of Precision</a:t>
            </a:r>
            <a:r>
              <a:rPr lang="en-US" dirty="0"/>
              <a:t> – Management reflects the required level of precision and accuracy suitable for user needs in non-financial reporting objectives, and materiality within financial reporting objectives.</a:t>
            </a:r>
          </a:p>
          <a:p>
            <a:pPr lvl="1"/>
            <a:r>
              <a:rPr lang="en-US" i="1" dirty="0"/>
              <a:t>Reflects Entity Activities</a:t>
            </a:r>
            <a:r>
              <a:rPr lang="en-US" dirty="0"/>
              <a:t> – Internal Reporting reflects the underlying transactions and events within a range of acceptable limits.</a:t>
            </a:r>
          </a:p>
          <a:p>
            <a:pPr lvl="0"/>
            <a:r>
              <a:rPr lang="en-US" dirty="0"/>
              <a:t>Compliance Objectives </a:t>
            </a:r>
          </a:p>
          <a:p>
            <a:pPr lvl="1"/>
            <a:r>
              <a:rPr lang="en-US" i="1" dirty="0"/>
              <a:t>Reflects External Laws and Regulations</a:t>
            </a:r>
            <a:r>
              <a:rPr lang="en-US" dirty="0"/>
              <a:t> – Laws and regulations establish minimum standards of conduct which the entity integrates into compliance objectives.</a:t>
            </a:r>
          </a:p>
          <a:p>
            <a:pPr lvl="1"/>
            <a:r>
              <a:rPr lang="en-US" i="1" dirty="0"/>
              <a:t>Considers Tolerances for Risk</a:t>
            </a:r>
            <a:r>
              <a:rPr lang="en-US" dirty="0"/>
              <a:t> – Management considers to acceptable levels of variation relative to the achievement of compliance objectives.</a:t>
            </a:r>
          </a:p>
          <a:p>
            <a:pPr lvl="0"/>
            <a:endParaRPr lang="en-US" b="1" u="sng" dirty="0"/>
          </a:p>
          <a:p>
            <a:pPr lvl="0"/>
            <a:r>
              <a:rPr lang="en-US" b="1" u="sng" dirty="0"/>
              <a:t>Principle 6 Approach (financial objectives)</a:t>
            </a:r>
            <a:endParaRPr lang="en-US" dirty="0"/>
          </a:p>
          <a:p>
            <a:pPr lvl="1"/>
            <a:r>
              <a:rPr lang="en-US" dirty="0"/>
              <a:t>Identify financial statement accounts, disclosures, and assertions</a:t>
            </a:r>
          </a:p>
          <a:p>
            <a:pPr lvl="1"/>
            <a:r>
              <a:rPr lang="en-US" dirty="0"/>
              <a:t>Specify financial reporting objectives</a:t>
            </a:r>
          </a:p>
          <a:p>
            <a:pPr lvl="1"/>
            <a:r>
              <a:rPr lang="en-US" dirty="0"/>
              <a:t>Assess materiality</a:t>
            </a:r>
          </a:p>
          <a:p>
            <a:pPr lvl="1"/>
            <a:r>
              <a:rPr lang="en-US" dirty="0"/>
              <a:t>Review and update understanding of applicable standards</a:t>
            </a:r>
          </a:p>
          <a:p>
            <a:pPr lvl="1"/>
            <a:r>
              <a:rPr lang="en-US" dirty="0"/>
              <a:t>Consider the range of entity activities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12</a:t>
            </a:fld>
            <a:endParaRPr lang="en-US" dirty="0"/>
          </a:p>
        </p:txBody>
      </p:sp>
    </p:spTree>
    <p:extLst>
      <p:ext uri="{BB962C8B-B14F-4D97-AF65-F5344CB8AC3E}">
        <p14:creationId xmlns:p14="http://schemas.microsoft.com/office/powerpoint/2010/main" val="3402605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Includes Entity, Subsidiary, Division, Operating Unit, and Functional Levels</a:t>
            </a:r>
            <a:r>
              <a:rPr lang="en-US" dirty="0"/>
              <a:t> – The organization identifies and assess risks at the entity, subsidiary, division, operating unit, and functional levels relevant to the achievement of objectives.</a:t>
            </a:r>
          </a:p>
          <a:p>
            <a:pPr lvl="0"/>
            <a:r>
              <a:rPr lang="en-US" i="1" dirty="0"/>
              <a:t>Analyzes Internal and External Factors</a:t>
            </a:r>
            <a:r>
              <a:rPr lang="en-US" dirty="0"/>
              <a:t> – Risk identification considers both internal and external factors and their impact on the achievement of objectives.</a:t>
            </a:r>
          </a:p>
          <a:p>
            <a:pPr lvl="0"/>
            <a:r>
              <a:rPr lang="en-US" i="1" dirty="0"/>
              <a:t>Involves Appropriate Levels of Management</a:t>
            </a:r>
            <a:r>
              <a:rPr lang="en-US" dirty="0"/>
              <a:t> – The organization puts into place effective risk assessment mechanisms that involve appropriate levels of management.</a:t>
            </a:r>
          </a:p>
          <a:p>
            <a:pPr lvl="0"/>
            <a:r>
              <a:rPr lang="en-US" i="1" dirty="0"/>
              <a:t>Estimates Significance of risks Identified</a:t>
            </a:r>
            <a:r>
              <a:rPr lang="en-US" dirty="0"/>
              <a:t> – Identified risks are analyzed through a process that includes estimating the potential significance of the risk.</a:t>
            </a:r>
          </a:p>
          <a:p>
            <a:pPr lvl="0"/>
            <a:r>
              <a:rPr lang="en-US" i="1" dirty="0"/>
              <a:t>Determine How to respond to Risks</a:t>
            </a:r>
            <a:r>
              <a:rPr lang="en-US" dirty="0"/>
              <a:t> – Risk assessment includes considering how the risk should be managed and whether to accept, avoid, reduce, or share the risk.</a:t>
            </a:r>
          </a:p>
          <a:p>
            <a:pPr lvl="0"/>
            <a:endParaRPr lang="en-US" b="1" u="sng" dirty="0"/>
          </a:p>
          <a:p>
            <a:pPr lvl="0"/>
            <a:r>
              <a:rPr lang="en-US" b="1" u="sng" dirty="0"/>
              <a:t>Principle 7 Approach</a:t>
            </a:r>
            <a:endParaRPr lang="en-US" dirty="0"/>
          </a:p>
          <a:p>
            <a:pPr lvl="1"/>
            <a:r>
              <a:rPr lang="en-US" dirty="0"/>
              <a:t>Apply a risk identification process</a:t>
            </a:r>
          </a:p>
          <a:p>
            <a:pPr lvl="1"/>
            <a:r>
              <a:rPr lang="en-US" dirty="0"/>
              <a:t>Assess risks to significant financial statement accounts</a:t>
            </a:r>
          </a:p>
          <a:p>
            <a:pPr lvl="1"/>
            <a:r>
              <a:rPr lang="en-US" dirty="0"/>
              <a:t>Meet with entity personnel</a:t>
            </a:r>
          </a:p>
          <a:p>
            <a:pPr lvl="1"/>
            <a:r>
              <a:rPr lang="en-US" dirty="0"/>
              <a:t>Assess the likelihood and significance of identified risks</a:t>
            </a:r>
          </a:p>
          <a:p>
            <a:pPr lvl="1"/>
            <a:r>
              <a:rPr lang="en-US" dirty="0"/>
              <a:t>Consider internal and external factors</a:t>
            </a:r>
          </a:p>
          <a:p>
            <a:pPr lvl="1"/>
            <a:r>
              <a:rPr lang="en-US" dirty="0"/>
              <a:t>Evaluate risk responses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13</a:t>
            </a:fld>
            <a:endParaRPr lang="en-US" dirty="0"/>
          </a:p>
        </p:txBody>
      </p:sp>
    </p:spTree>
    <p:extLst>
      <p:ext uri="{BB962C8B-B14F-4D97-AF65-F5344CB8AC3E}">
        <p14:creationId xmlns:p14="http://schemas.microsoft.com/office/powerpoint/2010/main" val="260215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Considers Various Types of Fraud</a:t>
            </a:r>
            <a:r>
              <a:rPr lang="en-US" dirty="0"/>
              <a:t> – the assessment of fraud considers fraudulent reporting, possible loss of assets, and corruption resulting from the various ways that fraud and misconduct can occur.</a:t>
            </a:r>
          </a:p>
          <a:p>
            <a:pPr lvl="0"/>
            <a:r>
              <a:rPr lang="en-US" i="1" dirty="0"/>
              <a:t>Assesses Incentive and Pressures</a:t>
            </a:r>
            <a:r>
              <a:rPr lang="en-US" dirty="0"/>
              <a:t> – The assessment of fraud risk considers incentives and pressures.</a:t>
            </a:r>
          </a:p>
          <a:p>
            <a:pPr lvl="0"/>
            <a:r>
              <a:rPr lang="en-US" i="1" dirty="0"/>
              <a:t>Assess Opportunities</a:t>
            </a:r>
            <a:r>
              <a:rPr lang="en-US" dirty="0"/>
              <a:t> – The assessment of fraud risk considers opportunities for unauthorized acquisition, use, or disposal of assets, altering of the entity’s reporting records, or committing other inappropriate acts.</a:t>
            </a:r>
          </a:p>
          <a:p>
            <a:pPr lvl="0"/>
            <a:r>
              <a:rPr lang="en-US" i="1" dirty="0"/>
              <a:t>Assesses Attitudes and Rationalizations</a:t>
            </a:r>
            <a:r>
              <a:rPr lang="en-US" dirty="0"/>
              <a:t> – The assessment of fraud risk considers how management and other personnel might engage in or justify inappropriate actions.</a:t>
            </a:r>
          </a:p>
          <a:p>
            <a:pPr lvl="0"/>
            <a:endParaRPr lang="en-US" b="1" u="sng" dirty="0"/>
          </a:p>
          <a:p>
            <a:pPr lvl="0"/>
            <a:r>
              <a:rPr lang="en-US" b="1" u="sng" dirty="0"/>
              <a:t>Principle 8 Approach</a:t>
            </a:r>
            <a:endParaRPr lang="en-US" dirty="0"/>
          </a:p>
          <a:p>
            <a:pPr lvl="1"/>
            <a:r>
              <a:rPr lang="en-US" dirty="0"/>
              <a:t>Conduct fraud risk assessments</a:t>
            </a:r>
          </a:p>
          <a:p>
            <a:pPr lvl="1"/>
            <a:r>
              <a:rPr lang="en-US" dirty="0"/>
              <a:t>Consider approaches to circumvent or override controls</a:t>
            </a:r>
          </a:p>
          <a:p>
            <a:pPr lvl="1"/>
            <a:r>
              <a:rPr lang="en-US" dirty="0"/>
              <a:t>Consider fraud risk in the internal audit plan</a:t>
            </a:r>
          </a:p>
          <a:p>
            <a:pPr lvl="1"/>
            <a:r>
              <a:rPr lang="en-US" dirty="0"/>
              <a:t>Review incentives and pressures related to compensation programs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14</a:t>
            </a:fld>
            <a:endParaRPr lang="en-US" dirty="0"/>
          </a:p>
        </p:txBody>
      </p:sp>
    </p:spTree>
    <p:extLst>
      <p:ext uri="{BB962C8B-B14F-4D97-AF65-F5344CB8AC3E}">
        <p14:creationId xmlns:p14="http://schemas.microsoft.com/office/powerpoint/2010/main" val="243643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Assesses Changes in the External Environment</a:t>
            </a:r>
            <a:r>
              <a:rPr lang="en-US" dirty="0"/>
              <a:t> – The risk identification process considers changes to the regulatory, economic, and physical environment in which the entity operates.</a:t>
            </a:r>
          </a:p>
          <a:p>
            <a:pPr lvl="0"/>
            <a:r>
              <a:rPr lang="en-US" i="1" dirty="0"/>
              <a:t>Assesses Changes in the Business Model</a:t>
            </a:r>
            <a:r>
              <a:rPr lang="en-US" dirty="0"/>
              <a:t> – The organization considers the potential impacts of new business lines, dramatically altered compositions of existing business lines, acquired or divested business operations on the system of internal control, rapid growth, changing reliance on foreign geographies, and new technologies.</a:t>
            </a:r>
          </a:p>
          <a:p>
            <a:pPr lvl="0"/>
            <a:r>
              <a:rPr lang="en-US" i="1" dirty="0"/>
              <a:t>Assesses Changes in Leadership </a:t>
            </a:r>
            <a:r>
              <a:rPr lang="en-US" dirty="0"/>
              <a:t>– The organization considers changes in management and respective attitudes and philosophies on the system of internal control.</a:t>
            </a:r>
          </a:p>
          <a:p>
            <a:pPr lvl="0"/>
            <a:endParaRPr lang="en-US" b="1" u="sng" dirty="0"/>
          </a:p>
          <a:p>
            <a:pPr lvl="0"/>
            <a:r>
              <a:rPr lang="en-US" b="1" u="sng" dirty="0"/>
              <a:t>Principle 9 Approach</a:t>
            </a:r>
            <a:endParaRPr lang="en-US" dirty="0"/>
          </a:p>
          <a:p>
            <a:pPr lvl="1"/>
            <a:r>
              <a:rPr lang="en-US" dirty="0"/>
              <a:t>Assess change in external environment</a:t>
            </a:r>
          </a:p>
          <a:p>
            <a:pPr lvl="1"/>
            <a:r>
              <a:rPr lang="en-US" dirty="0"/>
              <a:t>Conduct risk assessments relating to significant change</a:t>
            </a:r>
          </a:p>
          <a:p>
            <a:pPr lvl="1"/>
            <a:r>
              <a:rPr lang="en-US" dirty="0"/>
              <a:t>Consider change through succession</a:t>
            </a:r>
          </a:p>
          <a:p>
            <a:pPr lvl="1"/>
            <a:r>
              <a:rPr lang="en-US" dirty="0"/>
              <a:t>Consider CEO and senior executive changes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15</a:t>
            </a:fld>
            <a:endParaRPr lang="en-US" dirty="0"/>
          </a:p>
        </p:txBody>
      </p:sp>
    </p:spTree>
    <p:extLst>
      <p:ext uri="{BB962C8B-B14F-4D97-AF65-F5344CB8AC3E}">
        <p14:creationId xmlns:p14="http://schemas.microsoft.com/office/powerpoint/2010/main" val="764017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Integrates with Risk Assessment</a:t>
            </a:r>
            <a:r>
              <a:rPr lang="en-US" dirty="0"/>
              <a:t> – Control activities help ensure that risk responses that address and mitigate risks are carried out.</a:t>
            </a:r>
          </a:p>
          <a:p>
            <a:pPr lvl="0"/>
            <a:r>
              <a:rPr lang="en-US" i="1" dirty="0"/>
              <a:t>Considers Entity Specific Factors</a:t>
            </a:r>
            <a:r>
              <a:rPr lang="en-US" dirty="0"/>
              <a:t> – Management considers how the environment, complexity, nature, and scope of its operations, as well as the specific characteristics of its organization, affect the selection and development of control activities.</a:t>
            </a:r>
          </a:p>
          <a:p>
            <a:pPr lvl="0"/>
            <a:r>
              <a:rPr lang="en-US" i="1" dirty="0"/>
              <a:t>Determines Relevant Business Processes</a:t>
            </a:r>
            <a:r>
              <a:rPr lang="en-US" dirty="0"/>
              <a:t> – Management determines which relevant business processes require control activities.</a:t>
            </a:r>
          </a:p>
          <a:p>
            <a:pPr lvl="0"/>
            <a:r>
              <a:rPr lang="en-US" i="1" dirty="0"/>
              <a:t>Evaluates a Mix of Control Activity Types</a:t>
            </a:r>
            <a:r>
              <a:rPr lang="en-US" dirty="0"/>
              <a:t> – Control activities include a range and variety of controls and may include a balance of approaches to mitigate risks, considering both manual and automated controls, and preventive and detective controls.</a:t>
            </a:r>
          </a:p>
          <a:p>
            <a:pPr lvl="0"/>
            <a:r>
              <a:rPr lang="en-US" i="1" dirty="0"/>
              <a:t>Considers at What Level Activities Are Applied</a:t>
            </a:r>
            <a:r>
              <a:rPr lang="en-US" dirty="0"/>
              <a:t> – Management considers control activities at various levels in the entity.</a:t>
            </a:r>
          </a:p>
          <a:p>
            <a:pPr lvl="0"/>
            <a:r>
              <a:rPr lang="en-US" i="1" dirty="0"/>
              <a:t>Addresses Segregation of Duties</a:t>
            </a:r>
            <a:r>
              <a:rPr lang="en-US" dirty="0"/>
              <a:t> – Management segregates incompatible duties, and where such segregation is not practical management selects and develops alternative control activities.</a:t>
            </a:r>
          </a:p>
          <a:p>
            <a:pPr lvl="0"/>
            <a:endParaRPr lang="en-US" b="1" u="sng" dirty="0"/>
          </a:p>
          <a:p>
            <a:pPr lvl="0"/>
            <a:r>
              <a:rPr lang="en-US" b="1" u="sng" dirty="0"/>
              <a:t>Principle 10 Approach</a:t>
            </a:r>
            <a:endParaRPr lang="en-US" dirty="0"/>
          </a:p>
          <a:p>
            <a:pPr lvl="1"/>
            <a:r>
              <a:rPr lang="en-US" dirty="0"/>
              <a:t>Use matrices, workshops, or an inventory of control activities to map identified risks to control activities</a:t>
            </a:r>
          </a:p>
          <a:p>
            <a:pPr lvl="1"/>
            <a:r>
              <a:rPr lang="en-US" dirty="0"/>
              <a:t>Implement or monitor control activities when outsourcing to a third party </a:t>
            </a:r>
          </a:p>
          <a:p>
            <a:pPr lvl="1"/>
            <a:r>
              <a:rPr lang="en-US" dirty="0"/>
              <a:t>Consider the types of control activities</a:t>
            </a:r>
          </a:p>
          <a:p>
            <a:pPr lvl="1"/>
            <a:r>
              <a:rPr lang="en-US" dirty="0"/>
              <a:t>Consider alternative control activities to the segregation of duties</a:t>
            </a:r>
          </a:p>
          <a:p>
            <a:pPr lvl="1"/>
            <a:r>
              <a:rPr lang="en-US" dirty="0"/>
              <a:t>Identify incompatible functions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16</a:t>
            </a:fld>
            <a:endParaRPr lang="en-US" dirty="0"/>
          </a:p>
        </p:txBody>
      </p:sp>
    </p:spTree>
    <p:extLst>
      <p:ext uri="{BB962C8B-B14F-4D97-AF65-F5344CB8AC3E}">
        <p14:creationId xmlns:p14="http://schemas.microsoft.com/office/powerpoint/2010/main" val="300035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Determines Dependency between the Use of Technology in Business Processes and Technology General Controls</a:t>
            </a:r>
            <a:r>
              <a:rPr lang="en-US" dirty="0"/>
              <a:t> – Management understands and determines the dependency and linkage between business processes, automated control activities, and technology general controls.</a:t>
            </a:r>
          </a:p>
          <a:p>
            <a:pPr lvl="0"/>
            <a:r>
              <a:rPr lang="en-US" i="1" dirty="0"/>
              <a:t>Establishes Relevant Technology Infrastructure Control Activities</a:t>
            </a:r>
            <a:r>
              <a:rPr lang="en-US" dirty="0"/>
              <a:t> – Management selects and develops control activities over the technology infrastructure, which are designed and implemented to help ensure completeness, accuracy, and availability of technology processing.</a:t>
            </a:r>
          </a:p>
          <a:p>
            <a:pPr lvl="0"/>
            <a:r>
              <a:rPr lang="en-US" i="1" dirty="0"/>
              <a:t>Establishes Relevant Security Management Process Control Activities</a:t>
            </a:r>
            <a:r>
              <a:rPr lang="en-US" dirty="0"/>
              <a:t> – Management selects and develops control activities that are designed and implemented to restrict technology access rights to authorized users commensurate with their job responsibilities and to protect the entity’s assets from external threats.</a:t>
            </a:r>
          </a:p>
          <a:p>
            <a:pPr lvl="0"/>
            <a:r>
              <a:rPr lang="en-US" i="1" dirty="0"/>
              <a:t>Establishes Relevant Technology Acquisition, Development, and Maintenance Process Control Activities</a:t>
            </a:r>
            <a:r>
              <a:rPr lang="en-US" dirty="0"/>
              <a:t> – Management selects and develops control activities over the acquisition, development, and maintenance of technology and its infrastructure to achieve management’s objectives.</a:t>
            </a:r>
          </a:p>
          <a:p>
            <a:pPr lvl="0"/>
            <a:endParaRPr lang="en-US" b="1" u="sng" dirty="0"/>
          </a:p>
          <a:p>
            <a:pPr lvl="0"/>
            <a:r>
              <a:rPr lang="en-US" b="1" u="sng" dirty="0"/>
              <a:t>Principle 11 Approach</a:t>
            </a:r>
            <a:endParaRPr lang="en-US" dirty="0"/>
          </a:p>
          <a:p>
            <a:pPr lvl="1"/>
            <a:r>
              <a:rPr lang="en-US" dirty="0"/>
              <a:t>Use risk and control matrices to document technology dependencies</a:t>
            </a:r>
          </a:p>
          <a:p>
            <a:pPr lvl="1"/>
            <a:r>
              <a:rPr lang="en-US" dirty="0"/>
              <a:t>Evaluate end-user computing</a:t>
            </a:r>
          </a:p>
          <a:p>
            <a:pPr lvl="1"/>
            <a:r>
              <a:rPr lang="en-US" dirty="0"/>
              <a:t>Implement or monitor control activities when outsourcing IT functions to a third party</a:t>
            </a:r>
          </a:p>
          <a:p>
            <a:pPr lvl="1"/>
            <a:r>
              <a:rPr lang="en-US" dirty="0"/>
              <a:t>Configure the IT infrastructure to support restricted access and segregation of duties</a:t>
            </a:r>
          </a:p>
          <a:p>
            <a:pPr lvl="1"/>
            <a:r>
              <a:rPr lang="en-US" dirty="0"/>
              <a:t>Configure IT to support the complete , accurate, and valid processing of transactions data</a:t>
            </a:r>
          </a:p>
          <a:p>
            <a:pPr lvl="1"/>
            <a:r>
              <a:rPr lang="en-US" dirty="0"/>
              <a:t>Administer security and access</a:t>
            </a:r>
          </a:p>
          <a:p>
            <a:pPr lvl="1"/>
            <a:r>
              <a:rPr lang="en-US" dirty="0"/>
              <a:t>Apply a system development life cycle over packaged software</a:t>
            </a:r>
          </a:p>
          <a:p>
            <a:pPr lvl="1"/>
            <a:r>
              <a:rPr lang="en-US" dirty="0"/>
              <a:t>Apply a system development life cycle over software developed in-house</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17</a:t>
            </a:fld>
            <a:endParaRPr lang="en-US" dirty="0"/>
          </a:p>
        </p:txBody>
      </p:sp>
    </p:spTree>
    <p:extLst>
      <p:ext uri="{BB962C8B-B14F-4D97-AF65-F5344CB8AC3E}">
        <p14:creationId xmlns:p14="http://schemas.microsoft.com/office/powerpoint/2010/main" val="322459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Establishes Policies and Procedures to Support Deployment of Management’s Directives</a:t>
            </a:r>
            <a:r>
              <a:rPr lang="en-US" dirty="0"/>
              <a:t> – Management establishes control activities that are built into business processes and employees’ day-to-day activities through policies establishing what is expected and relevant procedures specifying actions.</a:t>
            </a:r>
          </a:p>
          <a:p>
            <a:pPr lvl="0"/>
            <a:r>
              <a:rPr lang="en-US" i="1" dirty="0"/>
              <a:t>Establishes Responsibility and Accountability for Executing Policies and Procedures</a:t>
            </a:r>
            <a:r>
              <a:rPr lang="en-US" dirty="0"/>
              <a:t> – Management establishes responsibility and accountability for control activities with management (or other designated personnel) of the business unit or function in which the relevant risks reside.</a:t>
            </a:r>
          </a:p>
          <a:p>
            <a:pPr lvl="0"/>
            <a:r>
              <a:rPr lang="en-US" i="1" dirty="0"/>
              <a:t>Performs in a Timely Manner</a:t>
            </a:r>
            <a:r>
              <a:rPr lang="en-US" dirty="0"/>
              <a:t> – Responsible personnel perform control activities in a timely manner as defined by the policies and procedures.</a:t>
            </a:r>
          </a:p>
          <a:p>
            <a:pPr lvl="0"/>
            <a:r>
              <a:rPr lang="en-US" i="1" dirty="0"/>
              <a:t>Takes Corrective Action</a:t>
            </a:r>
            <a:r>
              <a:rPr lang="en-US" dirty="0"/>
              <a:t> – Responsible personnel investigate and act on matters identified as a result of executing control activities.</a:t>
            </a:r>
          </a:p>
          <a:p>
            <a:pPr lvl="0"/>
            <a:r>
              <a:rPr lang="en-US" i="1" dirty="0"/>
              <a:t>Performs Using Competent Personnel</a:t>
            </a:r>
            <a:r>
              <a:rPr lang="en-US" dirty="0"/>
              <a:t> – Competent personnel with sufficient authority perform control activities with diligence and continuing focus.</a:t>
            </a:r>
          </a:p>
          <a:p>
            <a:pPr lvl="0"/>
            <a:r>
              <a:rPr lang="en-US" i="1" dirty="0"/>
              <a:t>Reassesses Policies and Procedures</a:t>
            </a:r>
            <a:r>
              <a:rPr lang="en-US" dirty="0"/>
              <a:t> – Management periodically review CIOs control activities to determine their continued relevance, and refreshes them when necessary.</a:t>
            </a:r>
          </a:p>
          <a:p>
            <a:pPr lvl="0"/>
            <a:endParaRPr lang="en-US" b="1" u="sng" dirty="0"/>
          </a:p>
          <a:p>
            <a:pPr lvl="0"/>
            <a:r>
              <a:rPr lang="en-US" b="1" u="sng" dirty="0"/>
              <a:t>Principle 12 Approach</a:t>
            </a:r>
            <a:endParaRPr lang="en-US" dirty="0"/>
          </a:p>
          <a:p>
            <a:pPr lvl="1"/>
            <a:r>
              <a:rPr lang="en-US" dirty="0"/>
              <a:t>Develop and document policies and procedures</a:t>
            </a:r>
          </a:p>
          <a:p>
            <a:pPr lvl="1"/>
            <a:r>
              <a:rPr lang="en-US" dirty="0"/>
              <a:t>Deploy control activities through business unit or functional leaders</a:t>
            </a:r>
          </a:p>
          <a:p>
            <a:pPr lvl="1"/>
            <a:r>
              <a:rPr lang="en-US" dirty="0"/>
              <a:t>Conducting regular and ad hoc assessments of control activities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18</a:t>
            </a:fld>
            <a:endParaRPr lang="en-US" dirty="0"/>
          </a:p>
        </p:txBody>
      </p:sp>
    </p:spTree>
    <p:extLst>
      <p:ext uri="{BB962C8B-B14F-4D97-AF65-F5344CB8AC3E}">
        <p14:creationId xmlns:p14="http://schemas.microsoft.com/office/powerpoint/2010/main" val="165528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Identifies Information Requirements</a:t>
            </a:r>
            <a:r>
              <a:rPr lang="en-US" dirty="0"/>
              <a:t> – A process is in place to identify the information required and expected to support the functioning of the other components of internal control and the achievement of the entity’s objectives.</a:t>
            </a:r>
          </a:p>
          <a:p>
            <a:pPr lvl="0"/>
            <a:r>
              <a:rPr lang="en-US" i="1" dirty="0"/>
              <a:t>Captures Internal and External Sources of Data</a:t>
            </a:r>
            <a:r>
              <a:rPr lang="en-US" dirty="0"/>
              <a:t> – Information systems capture internal and external sources of data.</a:t>
            </a:r>
          </a:p>
          <a:p>
            <a:pPr lvl="0"/>
            <a:r>
              <a:rPr lang="en-US" i="1" dirty="0"/>
              <a:t>Processes Relevant Data into Information</a:t>
            </a:r>
            <a:r>
              <a:rPr lang="en-US" dirty="0"/>
              <a:t> – Information systems process and transform relevant data into information.</a:t>
            </a:r>
          </a:p>
          <a:p>
            <a:pPr lvl="0"/>
            <a:r>
              <a:rPr lang="en-US" i="1" dirty="0"/>
              <a:t>Maintains Quality throughout Processing</a:t>
            </a:r>
            <a:r>
              <a:rPr lang="en-US" dirty="0"/>
              <a:t> – Information systems produce information that is timely, current, accurate, complete, accessible, protected, and verifiable and retained. Information is reviewed to assess its relevance in supporting the internal control components.</a:t>
            </a:r>
          </a:p>
          <a:p>
            <a:pPr lvl="0"/>
            <a:r>
              <a:rPr lang="en-US" i="1" dirty="0"/>
              <a:t>Considers Costs and Benefits</a:t>
            </a:r>
            <a:r>
              <a:rPr lang="en-US" dirty="0"/>
              <a:t> – The nature, quantity, and precision of information communicated are commensurate with and support the achievement of objectives.</a:t>
            </a:r>
          </a:p>
          <a:p>
            <a:pPr lvl="0"/>
            <a:endParaRPr lang="en-US" b="1" u="sng" dirty="0"/>
          </a:p>
          <a:p>
            <a:pPr lvl="0"/>
            <a:r>
              <a:rPr lang="en-US" b="1" u="sng" dirty="0"/>
              <a:t>Principle 13 Approach</a:t>
            </a:r>
            <a:endParaRPr lang="en-US" dirty="0"/>
          </a:p>
          <a:p>
            <a:pPr lvl="1"/>
            <a:r>
              <a:rPr lang="en-US" dirty="0"/>
              <a:t>Create an inventory of information requirements</a:t>
            </a:r>
          </a:p>
          <a:p>
            <a:pPr lvl="1"/>
            <a:r>
              <a:rPr lang="en-US" dirty="0"/>
              <a:t>Obtain information from external sources</a:t>
            </a:r>
          </a:p>
          <a:p>
            <a:pPr lvl="1"/>
            <a:r>
              <a:rPr lang="en-US" dirty="0"/>
              <a:t>Obtain information from non-finance management</a:t>
            </a:r>
          </a:p>
          <a:p>
            <a:pPr lvl="1"/>
            <a:r>
              <a:rPr lang="en-US" dirty="0"/>
              <a:t>Create and maintain information repositories</a:t>
            </a:r>
          </a:p>
          <a:p>
            <a:pPr lvl="1"/>
            <a:r>
              <a:rPr lang="en-US" dirty="0"/>
              <a:t>Use an application to process data into information</a:t>
            </a:r>
          </a:p>
          <a:p>
            <a:pPr lvl="1"/>
            <a:r>
              <a:rPr lang="en-US" dirty="0"/>
              <a:t>Enhance information quality through a data governance program</a:t>
            </a:r>
          </a:p>
          <a:p>
            <a:pPr lvl="1"/>
            <a:r>
              <a:rPr lang="en-US" dirty="0"/>
              <a:t>Identify, secure, and retain financial data and information</a:t>
            </a:r>
          </a:p>
        </p:txBody>
      </p:sp>
      <p:sp>
        <p:nvSpPr>
          <p:cNvPr id="4" name="Slide Number Placeholder 3"/>
          <p:cNvSpPr>
            <a:spLocks noGrp="1"/>
          </p:cNvSpPr>
          <p:nvPr>
            <p:ph type="sldNum" sz="quarter" idx="10"/>
          </p:nvPr>
        </p:nvSpPr>
        <p:spPr/>
        <p:txBody>
          <a:bodyPr/>
          <a:lstStyle/>
          <a:p>
            <a:fld id="{B51B9EE0-FD17-40BD-A8CB-75AB4AF7A03C}" type="slidenum">
              <a:rPr lang="en-US" smtClean="0"/>
              <a:t>19</a:t>
            </a:fld>
            <a:endParaRPr lang="en-US" dirty="0"/>
          </a:p>
        </p:txBody>
      </p:sp>
    </p:spTree>
    <p:extLst>
      <p:ext uri="{BB962C8B-B14F-4D97-AF65-F5344CB8AC3E}">
        <p14:creationId xmlns:p14="http://schemas.microsoft.com/office/powerpoint/2010/main" val="412057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a:t>
            </a:fld>
            <a:endParaRPr lang="en-US" dirty="0"/>
          </a:p>
        </p:txBody>
      </p:sp>
    </p:spTree>
    <p:extLst>
      <p:ext uri="{BB962C8B-B14F-4D97-AF65-F5344CB8AC3E}">
        <p14:creationId xmlns:p14="http://schemas.microsoft.com/office/powerpoint/2010/main" val="665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Communicates Internal Control Information</a:t>
            </a:r>
            <a:r>
              <a:rPr lang="en-US" dirty="0"/>
              <a:t> – A process is in place to communicate required information to enable all personnel to understand and carry out their internal control responsibilities.</a:t>
            </a:r>
          </a:p>
          <a:p>
            <a:pPr lvl="0"/>
            <a:r>
              <a:rPr lang="en-US" i="1" dirty="0"/>
              <a:t>Communicates with the Board of Directors</a:t>
            </a:r>
            <a:r>
              <a:rPr lang="en-US" dirty="0"/>
              <a:t> – Communication exists between management and the board of directors so that both have information needed to fulfill their roles with respect to the entity’s objectives.</a:t>
            </a:r>
          </a:p>
          <a:p>
            <a:pPr lvl="0"/>
            <a:r>
              <a:rPr lang="en-US" i="1" dirty="0"/>
              <a:t>Provides Separate Communication Lines</a:t>
            </a:r>
            <a:r>
              <a:rPr lang="en-US" dirty="0"/>
              <a:t> – Separate communication channels, such as whistle-blower hotlines, are in place and serve as fail-safe mechanisms to enable anonymous or confidential communication when normal channels are inoperative or ineffective.</a:t>
            </a:r>
          </a:p>
          <a:p>
            <a:pPr lvl="0"/>
            <a:r>
              <a:rPr lang="en-US" i="1" dirty="0"/>
              <a:t>Selects Relevant Method of Communication</a:t>
            </a:r>
            <a:r>
              <a:rPr lang="en-US" dirty="0"/>
              <a:t> – The method of communication considers the timing, audience, and nature of the information.</a:t>
            </a:r>
          </a:p>
          <a:p>
            <a:pPr lvl="0"/>
            <a:endParaRPr lang="en-US" b="1" u="sng" dirty="0"/>
          </a:p>
          <a:p>
            <a:pPr lvl="0"/>
            <a:r>
              <a:rPr lang="en-US" b="1" u="sng" dirty="0"/>
              <a:t>Principle 14 Approach </a:t>
            </a:r>
            <a:endParaRPr lang="en-US" dirty="0"/>
          </a:p>
          <a:p>
            <a:pPr lvl="1"/>
            <a:r>
              <a:rPr lang="en-US" dirty="0"/>
              <a:t>Communicate information regarding external financial reporting objectives and internal control</a:t>
            </a:r>
          </a:p>
          <a:p>
            <a:pPr lvl="1"/>
            <a:r>
              <a:rPr lang="en-US" dirty="0"/>
              <a:t>Communicate internal control responsibilities</a:t>
            </a:r>
          </a:p>
          <a:p>
            <a:pPr lvl="1"/>
            <a:r>
              <a:rPr lang="en-US" dirty="0"/>
              <a:t>Develop guidelines for communication to the board of directors</a:t>
            </a:r>
          </a:p>
          <a:p>
            <a:pPr lvl="1"/>
            <a:r>
              <a:rPr lang="en-US" dirty="0"/>
              <a:t>Review financial and internal control information with the board of directors</a:t>
            </a:r>
          </a:p>
          <a:p>
            <a:pPr lvl="1"/>
            <a:r>
              <a:rPr lang="en-US" dirty="0"/>
              <a:t>Communicate a whistle-blower program to company personnel</a:t>
            </a:r>
          </a:p>
          <a:p>
            <a:pPr lvl="1"/>
            <a:r>
              <a:rPr lang="en-US" dirty="0"/>
              <a:t>Communicate through administrative reporting channels</a:t>
            </a:r>
          </a:p>
          <a:p>
            <a:pPr lvl="1"/>
            <a:r>
              <a:rPr lang="en-US" dirty="0"/>
              <a:t>Establish cross-functional and multidirectional internal control communication processes and forums</a:t>
            </a:r>
          </a:p>
        </p:txBody>
      </p:sp>
      <p:sp>
        <p:nvSpPr>
          <p:cNvPr id="4" name="Slide Number Placeholder 3"/>
          <p:cNvSpPr>
            <a:spLocks noGrp="1"/>
          </p:cNvSpPr>
          <p:nvPr>
            <p:ph type="sldNum" sz="quarter" idx="10"/>
          </p:nvPr>
        </p:nvSpPr>
        <p:spPr/>
        <p:txBody>
          <a:bodyPr/>
          <a:lstStyle/>
          <a:p>
            <a:fld id="{B51B9EE0-FD17-40BD-A8CB-75AB4AF7A03C}" type="slidenum">
              <a:rPr lang="en-US" smtClean="0"/>
              <a:t>20</a:t>
            </a:fld>
            <a:endParaRPr lang="en-US" dirty="0"/>
          </a:p>
        </p:txBody>
      </p:sp>
    </p:spTree>
    <p:extLst>
      <p:ext uri="{BB962C8B-B14F-4D97-AF65-F5344CB8AC3E}">
        <p14:creationId xmlns:p14="http://schemas.microsoft.com/office/powerpoint/2010/main" val="182250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Communicates to External Parties</a:t>
            </a:r>
            <a:r>
              <a:rPr lang="en-US" dirty="0"/>
              <a:t> – Processes are in place to communicate relevant and timely information to external parties including shareholders, partners, owners, regulators, customers, and financial analysts and other external parties.</a:t>
            </a:r>
          </a:p>
          <a:p>
            <a:pPr lvl="0"/>
            <a:r>
              <a:rPr lang="en-US" i="1" dirty="0"/>
              <a:t>Enables Inbound Communications</a:t>
            </a:r>
            <a:r>
              <a:rPr lang="en-US" dirty="0"/>
              <a:t> – Open communication channels allow input from customers, consumers, suppliers, external auditors, regulators, financial analysts, and others, providing management and the board of directors with relevant information.</a:t>
            </a:r>
          </a:p>
          <a:p>
            <a:pPr lvl="0"/>
            <a:r>
              <a:rPr lang="en-US" i="1" dirty="0"/>
              <a:t>Communicates with the Board of Directors</a:t>
            </a:r>
            <a:r>
              <a:rPr lang="en-US" dirty="0"/>
              <a:t> – Relevant information resulting from assessments conducted by external parties is communicated to the board of directors.</a:t>
            </a:r>
          </a:p>
          <a:p>
            <a:pPr lvl="0"/>
            <a:r>
              <a:rPr lang="en-US" i="1" dirty="0"/>
              <a:t>Provides Separate Communication Lines</a:t>
            </a:r>
            <a:r>
              <a:rPr lang="en-US" dirty="0"/>
              <a:t> – Separate communication channels, such as whistle-blower hotlines, are in place and serve as fail-safe mechanisms to enable anonymous or confidential communication when normal channels are inoperative or ineffective.</a:t>
            </a:r>
          </a:p>
          <a:p>
            <a:pPr lvl="0"/>
            <a:r>
              <a:rPr lang="en-US" i="1" dirty="0"/>
              <a:t>Selects Relevant Method of Communication</a:t>
            </a:r>
            <a:r>
              <a:rPr lang="en-US" dirty="0"/>
              <a:t> – The method of communication considers the timing, audience, and nature of the communication and legal, regulatory, and fiduciary requirements and expectations.</a:t>
            </a:r>
          </a:p>
          <a:p>
            <a:pPr lvl="0"/>
            <a:endParaRPr lang="en-US" b="1" u="sng" dirty="0"/>
          </a:p>
          <a:p>
            <a:pPr lvl="0"/>
            <a:r>
              <a:rPr lang="en-US" b="1" u="sng" dirty="0"/>
              <a:t>Principle 15 Approach</a:t>
            </a:r>
            <a:endParaRPr lang="en-US" dirty="0"/>
          </a:p>
          <a:p>
            <a:pPr lvl="1"/>
            <a:r>
              <a:rPr lang="en-US" dirty="0"/>
              <a:t>Communicate information to relevant external parties</a:t>
            </a:r>
          </a:p>
          <a:p>
            <a:pPr lvl="1"/>
            <a:r>
              <a:rPr lang="en-US" dirty="0"/>
              <a:t>Obtain information from outside sources</a:t>
            </a:r>
          </a:p>
          <a:p>
            <a:pPr lvl="1"/>
            <a:r>
              <a:rPr lang="en-US" dirty="0"/>
              <a:t>Survey external parties</a:t>
            </a:r>
          </a:p>
          <a:p>
            <a:pPr lvl="1"/>
            <a:r>
              <a:rPr lang="en-US" dirty="0"/>
              <a:t>Communicate the whistle-blower program to outside parties</a:t>
            </a:r>
          </a:p>
          <a:p>
            <a:pPr lvl="1"/>
            <a:r>
              <a:rPr lang="en-US" dirty="0"/>
              <a:t>Review external audit communications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21</a:t>
            </a:fld>
            <a:endParaRPr lang="en-US" dirty="0"/>
          </a:p>
        </p:txBody>
      </p:sp>
    </p:spTree>
    <p:extLst>
      <p:ext uri="{BB962C8B-B14F-4D97-AF65-F5344CB8AC3E}">
        <p14:creationId xmlns:p14="http://schemas.microsoft.com/office/powerpoint/2010/main" val="90696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Considers a Mix of Ongoing and Separate Evaluations</a:t>
            </a:r>
            <a:r>
              <a:rPr lang="en-US" dirty="0"/>
              <a:t> – Management includes a balance of ongoing and separate evaluations.</a:t>
            </a:r>
          </a:p>
          <a:p>
            <a:pPr lvl="0"/>
            <a:r>
              <a:rPr lang="en-US" i="1" dirty="0"/>
              <a:t>Considers Rate of Change</a:t>
            </a:r>
            <a:r>
              <a:rPr lang="en-US" dirty="0"/>
              <a:t> – Management considers the rate of change in business and business processes when selecting and developing ongoing and separate evaluations.</a:t>
            </a:r>
          </a:p>
          <a:p>
            <a:pPr lvl="0"/>
            <a:r>
              <a:rPr lang="en-US" i="1" dirty="0"/>
              <a:t>Establishes Baseline Understanding</a:t>
            </a:r>
            <a:r>
              <a:rPr lang="en-US" dirty="0"/>
              <a:t> – The design and current state of an internal control system are used to establish a baseline for ongoing and separate evaluations.</a:t>
            </a:r>
          </a:p>
          <a:p>
            <a:pPr lvl="0"/>
            <a:r>
              <a:rPr lang="en-US" i="1" dirty="0"/>
              <a:t>Uses Knowledgeable Personnel</a:t>
            </a:r>
            <a:r>
              <a:rPr lang="en-US" dirty="0"/>
              <a:t> – Evaluators performing ongoing and separate evaluations have sufficient knowledge to understand what is being evaluated.</a:t>
            </a:r>
          </a:p>
          <a:p>
            <a:pPr lvl="0"/>
            <a:r>
              <a:rPr lang="en-US" i="1" dirty="0"/>
              <a:t>Integrates with Business Processes</a:t>
            </a:r>
            <a:r>
              <a:rPr lang="en-US" dirty="0"/>
              <a:t> – Ongoing evaluations are built into the business process and adjust to changing conditions.</a:t>
            </a:r>
          </a:p>
          <a:p>
            <a:pPr lvl="0"/>
            <a:r>
              <a:rPr lang="en-US" i="1" dirty="0"/>
              <a:t>Adjusts Scope and Frequency</a:t>
            </a:r>
            <a:r>
              <a:rPr lang="en-US" dirty="0"/>
              <a:t> – management varies the scope and frequency of separate evaluations depending of risk.</a:t>
            </a:r>
          </a:p>
          <a:p>
            <a:pPr lvl="0"/>
            <a:r>
              <a:rPr lang="en-US" i="1" dirty="0"/>
              <a:t>Objectively Evaluates</a:t>
            </a:r>
            <a:r>
              <a:rPr lang="en-US" dirty="0"/>
              <a:t> – Separate evaluations are performed periodically to provide objective feedback.</a:t>
            </a:r>
          </a:p>
          <a:p>
            <a:pPr lvl="0"/>
            <a:endParaRPr lang="en-US" b="1" dirty="0"/>
          </a:p>
          <a:p>
            <a:pPr lvl="0"/>
            <a:r>
              <a:rPr lang="en-US" b="1" dirty="0"/>
              <a:t>Principle 16 Approach</a:t>
            </a:r>
            <a:endParaRPr lang="en-US" dirty="0"/>
          </a:p>
          <a:p>
            <a:pPr lvl="1"/>
            <a:r>
              <a:rPr lang="en-US" dirty="0"/>
              <a:t>Periodically review the mix of monitoring activities</a:t>
            </a:r>
          </a:p>
          <a:p>
            <a:pPr lvl="1"/>
            <a:r>
              <a:rPr lang="en-US" dirty="0"/>
              <a:t>Establish a baseline</a:t>
            </a:r>
          </a:p>
          <a:p>
            <a:pPr lvl="1"/>
            <a:r>
              <a:rPr lang="en-US" dirty="0"/>
              <a:t>Identify and use metrics</a:t>
            </a:r>
          </a:p>
          <a:p>
            <a:pPr lvl="1"/>
            <a:r>
              <a:rPr lang="en-US" dirty="0"/>
              <a:t>Design and implement a dashboard</a:t>
            </a:r>
          </a:p>
          <a:p>
            <a:pPr lvl="1"/>
            <a:r>
              <a:rPr lang="en-US" dirty="0"/>
              <a:t>Use technology to support monitoring activities</a:t>
            </a:r>
          </a:p>
          <a:p>
            <a:pPr lvl="1"/>
            <a:r>
              <a:rPr lang="en-US" dirty="0"/>
              <a:t>Conduct separate evaluations</a:t>
            </a:r>
          </a:p>
          <a:p>
            <a:pPr lvl="1"/>
            <a:r>
              <a:rPr lang="en-US" dirty="0"/>
              <a:t>Use internal audit to conduct separate evaluations</a:t>
            </a:r>
          </a:p>
          <a:p>
            <a:pPr lvl="1"/>
            <a:r>
              <a:rPr lang="en-US" dirty="0"/>
              <a:t>Understand controls at an outsourced service provider</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22</a:t>
            </a:fld>
            <a:endParaRPr lang="en-US" dirty="0"/>
          </a:p>
        </p:txBody>
      </p:sp>
    </p:spTree>
    <p:extLst>
      <p:ext uri="{BB962C8B-B14F-4D97-AF65-F5344CB8AC3E}">
        <p14:creationId xmlns:p14="http://schemas.microsoft.com/office/powerpoint/2010/main" val="78810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Assess Results</a:t>
            </a:r>
            <a:r>
              <a:rPr lang="en-US" dirty="0"/>
              <a:t> – Management and the board of directors, as appropriate, assess results of ongoing and separate evaluations.</a:t>
            </a:r>
          </a:p>
          <a:p>
            <a:pPr lvl="0"/>
            <a:r>
              <a:rPr lang="en-US" i="1" dirty="0"/>
              <a:t>Communicates Deficiencies</a:t>
            </a:r>
            <a:r>
              <a:rPr lang="en-US" dirty="0"/>
              <a:t> – Deficiencies are communicated to parties responsible for taking corrective action and to senior management and the board of directors, as appropriate.</a:t>
            </a:r>
          </a:p>
          <a:p>
            <a:pPr lvl="0"/>
            <a:r>
              <a:rPr lang="en-US" i="1" dirty="0"/>
              <a:t>Monitors Corrective Actions</a:t>
            </a:r>
            <a:r>
              <a:rPr lang="en-US" dirty="0"/>
              <a:t> – Management tracks whether deficiencies are remediated on a timely basis.</a:t>
            </a:r>
          </a:p>
          <a:p>
            <a:pPr lvl="0"/>
            <a:endParaRPr lang="en-US" b="1" u="sng" dirty="0"/>
          </a:p>
          <a:p>
            <a:pPr lvl="0"/>
            <a:r>
              <a:rPr lang="en-US" b="1" u="sng" dirty="0"/>
              <a:t>Principle 17 Approach</a:t>
            </a:r>
            <a:endParaRPr lang="en-US" dirty="0"/>
          </a:p>
          <a:p>
            <a:pPr lvl="1"/>
            <a:r>
              <a:rPr lang="en-US" dirty="0"/>
              <a:t>Assess and report deficiencies</a:t>
            </a:r>
          </a:p>
          <a:p>
            <a:pPr lvl="1"/>
            <a:r>
              <a:rPr lang="en-US" dirty="0"/>
              <a:t>Monitor corrective action</a:t>
            </a:r>
          </a:p>
          <a:p>
            <a:pPr lvl="1"/>
            <a:r>
              <a:rPr lang="en-US" dirty="0"/>
              <a:t>Develop guidelines for reporting deficiencies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23</a:t>
            </a:fld>
            <a:endParaRPr lang="en-US" dirty="0"/>
          </a:p>
        </p:txBody>
      </p:sp>
    </p:spTree>
    <p:extLst>
      <p:ext uri="{BB962C8B-B14F-4D97-AF65-F5344CB8AC3E}">
        <p14:creationId xmlns:p14="http://schemas.microsoft.com/office/powerpoint/2010/main" val="251829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24</a:t>
            </a:fld>
            <a:endParaRPr lang="en-US" dirty="0"/>
          </a:p>
        </p:txBody>
      </p:sp>
    </p:spTree>
    <p:extLst>
      <p:ext uri="{BB962C8B-B14F-4D97-AF65-F5344CB8AC3E}">
        <p14:creationId xmlns:p14="http://schemas.microsoft.com/office/powerpoint/2010/main" val="1278894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25</a:t>
            </a:fld>
            <a:endParaRPr lang="en-US" dirty="0"/>
          </a:p>
        </p:txBody>
      </p:sp>
    </p:spTree>
    <p:extLst>
      <p:ext uri="{BB962C8B-B14F-4D97-AF65-F5344CB8AC3E}">
        <p14:creationId xmlns:p14="http://schemas.microsoft.com/office/powerpoint/2010/main" val="469704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26</a:t>
            </a:fld>
            <a:endParaRPr lang="en-US" dirty="0"/>
          </a:p>
        </p:txBody>
      </p:sp>
    </p:spTree>
    <p:extLst>
      <p:ext uri="{BB962C8B-B14F-4D97-AF65-F5344CB8AC3E}">
        <p14:creationId xmlns:p14="http://schemas.microsoft.com/office/powerpoint/2010/main" val="169493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27</a:t>
            </a:fld>
            <a:endParaRPr lang="en-US" dirty="0"/>
          </a:p>
        </p:txBody>
      </p:sp>
    </p:spTree>
    <p:extLst>
      <p:ext uri="{BB962C8B-B14F-4D97-AF65-F5344CB8AC3E}">
        <p14:creationId xmlns:p14="http://schemas.microsoft.com/office/powerpoint/2010/main" val="19584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51B9EE0-FD17-40BD-A8CB-75AB4AF7A03C}" type="slidenum">
              <a:rPr lang="en-US" smtClean="0"/>
              <a:t>3</a:t>
            </a:fld>
            <a:endParaRPr lang="en-US" dirty="0"/>
          </a:p>
        </p:txBody>
      </p:sp>
    </p:spTree>
    <p:extLst>
      <p:ext uri="{BB962C8B-B14F-4D97-AF65-F5344CB8AC3E}">
        <p14:creationId xmlns:p14="http://schemas.microsoft.com/office/powerpoint/2010/main" val="50871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4</a:t>
            </a:fld>
            <a:endParaRPr lang="en-US" dirty="0"/>
          </a:p>
        </p:txBody>
      </p:sp>
    </p:spTree>
    <p:extLst>
      <p:ext uri="{BB962C8B-B14F-4D97-AF65-F5344CB8AC3E}">
        <p14:creationId xmlns:p14="http://schemas.microsoft.com/office/powerpoint/2010/main" val="94603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5</a:t>
            </a:fld>
            <a:endParaRPr lang="en-US" dirty="0"/>
          </a:p>
        </p:txBody>
      </p:sp>
    </p:spTree>
    <p:extLst>
      <p:ext uri="{BB962C8B-B14F-4D97-AF65-F5344CB8AC3E}">
        <p14:creationId xmlns:p14="http://schemas.microsoft.com/office/powerpoint/2010/main" val="112736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6</a:t>
            </a:fld>
            <a:endParaRPr lang="en-US" dirty="0"/>
          </a:p>
        </p:txBody>
      </p:sp>
    </p:spTree>
    <p:extLst>
      <p:ext uri="{BB962C8B-B14F-4D97-AF65-F5344CB8AC3E}">
        <p14:creationId xmlns:p14="http://schemas.microsoft.com/office/powerpoint/2010/main" val="14011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Sets the Tone at the Top</a:t>
            </a:r>
            <a:r>
              <a:rPr lang="en-US" dirty="0"/>
              <a:t> – The board of directors and management at all levels of the entity demonstrate through their directives, actions, and behavior the importance of integrity and ethical values to support the functioning of the system of internal control.</a:t>
            </a:r>
          </a:p>
          <a:p>
            <a:pPr lvl="1"/>
            <a:r>
              <a:rPr lang="en-US" dirty="0"/>
              <a:t>Mission and values statements</a:t>
            </a:r>
          </a:p>
          <a:p>
            <a:pPr lvl="1"/>
            <a:r>
              <a:rPr lang="en-US" dirty="0"/>
              <a:t>Standards or codes of conduct</a:t>
            </a:r>
          </a:p>
          <a:p>
            <a:pPr lvl="1"/>
            <a:r>
              <a:rPr lang="en-US" dirty="0"/>
              <a:t>Policies and practices</a:t>
            </a:r>
          </a:p>
          <a:p>
            <a:pPr lvl="1"/>
            <a:r>
              <a:rPr lang="en-US" dirty="0"/>
              <a:t>Operating principles</a:t>
            </a:r>
          </a:p>
          <a:p>
            <a:pPr lvl="1"/>
            <a:r>
              <a:rPr lang="en-US" dirty="0"/>
              <a:t>Directives, guidelines, and other supporting communications</a:t>
            </a:r>
          </a:p>
          <a:p>
            <a:pPr lvl="1"/>
            <a:r>
              <a:rPr lang="en-US" dirty="0"/>
              <a:t>Actions and decisions of management at various levels and of the board of directors</a:t>
            </a:r>
          </a:p>
          <a:p>
            <a:pPr lvl="1"/>
            <a:r>
              <a:rPr lang="en-US" dirty="0"/>
              <a:t>Attitudes and responses to deviations from expected standards of conduct</a:t>
            </a:r>
          </a:p>
          <a:p>
            <a:pPr lvl="1"/>
            <a:r>
              <a:rPr lang="en-US" dirty="0"/>
              <a:t>Informal and routine actions and communication of leaders at all levels of the entity</a:t>
            </a:r>
          </a:p>
          <a:p>
            <a:pPr lvl="0"/>
            <a:r>
              <a:rPr lang="en-US" i="1" dirty="0"/>
              <a:t>Standards of Conduct</a:t>
            </a:r>
            <a:r>
              <a:rPr lang="en-US" dirty="0"/>
              <a:t> – The expectations of the board of directors and senior management concerning integrity and ethical values are defined in the entity’s standards of conduct and understood at all levels of the organization and by outsourced providers and business partners.</a:t>
            </a:r>
          </a:p>
          <a:p>
            <a:pPr lvl="1"/>
            <a:r>
              <a:rPr lang="en-US" dirty="0"/>
              <a:t>Establishing what is right and wrong</a:t>
            </a:r>
          </a:p>
          <a:p>
            <a:pPr lvl="1"/>
            <a:r>
              <a:rPr lang="en-US" dirty="0"/>
              <a:t>Providing guidance for navigating what lies in between, considering associated risks</a:t>
            </a:r>
          </a:p>
          <a:p>
            <a:pPr lvl="1"/>
            <a:r>
              <a:rPr lang="en-US" dirty="0"/>
              <a:t>Reflecting governing laws, rules regulations, standards, and other expectations that the organization’s stakeholders may have, such as corporate social responsibility</a:t>
            </a:r>
          </a:p>
          <a:p>
            <a:pPr lvl="0"/>
            <a:r>
              <a:rPr lang="en-US" i="1" dirty="0"/>
              <a:t>Adherence to Standards of Conduct</a:t>
            </a:r>
            <a:r>
              <a:rPr lang="en-US" dirty="0"/>
              <a:t> – Processes are in place to evaluate the performance of individuals and teams against the entity’s expected standards of conduct.</a:t>
            </a:r>
          </a:p>
          <a:p>
            <a:pPr lvl="0"/>
            <a:r>
              <a:rPr lang="en-US" i="1" dirty="0"/>
              <a:t>Addresses Deviations in a Timely Manner</a:t>
            </a:r>
            <a:r>
              <a:rPr lang="en-US" dirty="0"/>
              <a:t> – Deviations from the entity’s expected standards of conduct are identified and remedied in a timely and consistent manner.</a:t>
            </a:r>
          </a:p>
          <a:p>
            <a:pPr lvl="0"/>
            <a:endParaRPr lang="en-US" b="1" u="sng" dirty="0"/>
          </a:p>
          <a:p>
            <a:pPr lvl="0"/>
            <a:r>
              <a:rPr lang="en-US" b="1" u="sng" dirty="0"/>
              <a:t>Principle 1 Approach</a:t>
            </a:r>
            <a:endParaRPr lang="en-US" dirty="0"/>
          </a:p>
          <a:p>
            <a:pPr lvl="1"/>
            <a:r>
              <a:rPr lang="en-US" dirty="0"/>
              <a:t>Establish Standards of Conduct</a:t>
            </a:r>
          </a:p>
          <a:p>
            <a:pPr lvl="1"/>
            <a:r>
              <a:rPr lang="en-US" dirty="0"/>
              <a:t>Lead by example on matters of integrity and ethics</a:t>
            </a:r>
          </a:p>
          <a:p>
            <a:pPr lvl="1"/>
            <a:r>
              <a:rPr lang="en-US" dirty="0"/>
              <a:t>Evaluate management and other personnel, outsourced service providers, and business partners for adherence to standards of conduct</a:t>
            </a:r>
          </a:p>
          <a:p>
            <a:pPr lvl="1"/>
            <a:r>
              <a:rPr lang="en-US" dirty="0"/>
              <a:t>Develop processes to report and promptly act on deviations from standards of conduct</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7</a:t>
            </a:fld>
            <a:endParaRPr lang="en-US" dirty="0"/>
          </a:p>
        </p:txBody>
      </p:sp>
    </p:spTree>
    <p:extLst>
      <p:ext uri="{BB962C8B-B14F-4D97-AF65-F5344CB8AC3E}">
        <p14:creationId xmlns:p14="http://schemas.microsoft.com/office/powerpoint/2010/main" val="346847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Establish Oversight Responsibilities</a:t>
            </a:r>
            <a:r>
              <a:rPr lang="en-US" dirty="0"/>
              <a:t> – The board of directors identifies and accepts its oversight responsibilities in relation to established requirements and expectations.</a:t>
            </a:r>
          </a:p>
          <a:p>
            <a:pPr lvl="0"/>
            <a:r>
              <a:rPr lang="en-US" i="1" dirty="0"/>
              <a:t>Applies Relevant Expertise</a:t>
            </a:r>
            <a:r>
              <a:rPr lang="en-US" dirty="0"/>
              <a:t> – The board of directors defines, maintains, and periodically evaluates the skills and expertise needed among its members to enable them to ask probing questions of senior management and take commensurate actions.</a:t>
            </a:r>
          </a:p>
          <a:p>
            <a:pPr lvl="0"/>
            <a:r>
              <a:rPr lang="en-US" i="1" dirty="0"/>
              <a:t>Operates Independently</a:t>
            </a:r>
            <a:r>
              <a:rPr lang="en-US" dirty="0"/>
              <a:t> – The board of directors has sufficient members who are independent from management and objective in evaluations and decision making.</a:t>
            </a:r>
          </a:p>
          <a:p>
            <a:pPr lvl="0"/>
            <a:r>
              <a:rPr lang="en-US" i="1" dirty="0"/>
              <a:t>Provides Oversight for the System of Internal Control</a:t>
            </a:r>
            <a:r>
              <a:rPr lang="en-US" dirty="0"/>
              <a:t> – The board of directors retains oversight responsibility for management’s design, implementation, and conduct of internal control.</a:t>
            </a:r>
          </a:p>
          <a:p>
            <a:pPr lvl="1"/>
            <a:r>
              <a:rPr lang="en-US" i="1" dirty="0"/>
              <a:t>Control Environment</a:t>
            </a:r>
            <a:r>
              <a:rPr lang="en-US" dirty="0"/>
              <a:t> – Establishing integrity and ethical values, oversight structures, authority and responsibility, expectations of competence, and accountability to the board.</a:t>
            </a:r>
          </a:p>
          <a:p>
            <a:pPr lvl="1"/>
            <a:r>
              <a:rPr lang="en-US" i="1" dirty="0"/>
              <a:t>Risk Assessment</a:t>
            </a:r>
            <a:r>
              <a:rPr lang="en-US" dirty="0"/>
              <a:t> – Overseeing management’s assessment of risks to the achievement of objectives, including the potential impact of significant changes, fraud, and management override of internal controls.</a:t>
            </a:r>
          </a:p>
          <a:p>
            <a:pPr lvl="1"/>
            <a:r>
              <a:rPr lang="en-US" i="1" dirty="0"/>
              <a:t>Control Activities</a:t>
            </a:r>
            <a:r>
              <a:rPr lang="en-US" dirty="0"/>
              <a:t> – Providing oversight to senior management in the development and performance of control activities.</a:t>
            </a:r>
          </a:p>
          <a:p>
            <a:pPr lvl="1"/>
            <a:r>
              <a:rPr lang="en-US" i="1" dirty="0"/>
              <a:t>Information and Communication</a:t>
            </a:r>
            <a:r>
              <a:rPr lang="en-US" dirty="0"/>
              <a:t> – Analyzing and discussing information relating to the entity’s achievement of objectives</a:t>
            </a:r>
          </a:p>
          <a:p>
            <a:pPr lvl="1"/>
            <a:r>
              <a:rPr lang="en-US" i="1" dirty="0"/>
              <a:t>Monitoring Activities</a:t>
            </a:r>
            <a:r>
              <a:rPr lang="en-US" dirty="0"/>
              <a:t> – Assessing and overseeing the nature and scope of monitoring activities and management’s evaluation and remediation of deficiencies.</a:t>
            </a:r>
          </a:p>
          <a:p>
            <a:pPr lvl="0"/>
            <a:endParaRPr lang="en-US" b="1" u="sng" dirty="0"/>
          </a:p>
          <a:p>
            <a:pPr lvl="0"/>
            <a:r>
              <a:rPr lang="en-US" b="1" u="sng" dirty="0"/>
              <a:t>Principle 2 Approach</a:t>
            </a:r>
            <a:endParaRPr lang="en-US" dirty="0"/>
          </a:p>
          <a:p>
            <a:pPr lvl="1"/>
            <a:r>
              <a:rPr lang="en-US" dirty="0"/>
              <a:t>Establish the roles, responsibilities, and delegation of authority of the board of directors</a:t>
            </a:r>
          </a:p>
          <a:p>
            <a:pPr lvl="1"/>
            <a:r>
              <a:rPr lang="en-US" dirty="0"/>
              <a:t>Establish policies and practices for meetings between the board of directors and management</a:t>
            </a:r>
          </a:p>
          <a:p>
            <a:pPr lvl="1"/>
            <a:r>
              <a:rPr lang="en-US" dirty="0"/>
              <a:t>Identify and review board of director candidates</a:t>
            </a:r>
          </a:p>
          <a:p>
            <a:pPr lvl="1"/>
            <a:r>
              <a:rPr lang="en-US" dirty="0"/>
              <a:t>Review management’s assertions and judgements</a:t>
            </a:r>
          </a:p>
          <a:p>
            <a:pPr lvl="1"/>
            <a:r>
              <a:rPr lang="en-US" dirty="0"/>
              <a:t>Obtain an external review</a:t>
            </a:r>
          </a:p>
          <a:p>
            <a:pPr lvl="1"/>
            <a:r>
              <a:rPr lang="en-US" dirty="0"/>
              <a:t>Consider whistle-blower information about financial statement errors and irregularities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8</a:t>
            </a:fld>
            <a:endParaRPr lang="en-US" dirty="0"/>
          </a:p>
        </p:txBody>
      </p:sp>
    </p:spTree>
    <p:extLst>
      <p:ext uri="{BB962C8B-B14F-4D97-AF65-F5344CB8AC3E}">
        <p14:creationId xmlns:p14="http://schemas.microsoft.com/office/powerpoint/2010/main" val="255174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Points of Focus</a:t>
            </a:r>
          </a:p>
          <a:p>
            <a:pPr lvl="0"/>
            <a:r>
              <a:rPr lang="en-US" i="1" dirty="0"/>
              <a:t>Considers All Structures of the Entity</a:t>
            </a:r>
            <a:r>
              <a:rPr lang="en-US" dirty="0"/>
              <a:t> – Management and the board of directors consider the multiple structures used (including operating units, legal entities, geographic distribution, and outsourced service providers) to support the achievement of objectives.</a:t>
            </a:r>
          </a:p>
          <a:p>
            <a:pPr lvl="0"/>
            <a:r>
              <a:rPr lang="en-US" i="1" dirty="0"/>
              <a:t>Establishes Reporting Lines</a:t>
            </a:r>
            <a:r>
              <a:rPr lang="en-US" dirty="0"/>
              <a:t> – Management designs and evaluates lines of reporting for each entity structure to enable execution of authorities of the entity.</a:t>
            </a:r>
          </a:p>
          <a:p>
            <a:pPr lvl="0"/>
            <a:r>
              <a:rPr lang="en-US" i="1" dirty="0"/>
              <a:t>Defines, Assigns, and Limits Authorities and Responsibilities</a:t>
            </a:r>
            <a:r>
              <a:rPr lang="en-US" dirty="0"/>
              <a:t> – Management and the board of directors delegate authority, define responsibilities, and use appropriate processes and technology to assign responsibility and segregate duties as necessary at the various levels of the organization:</a:t>
            </a:r>
          </a:p>
          <a:p>
            <a:pPr lvl="1"/>
            <a:r>
              <a:rPr lang="en-US" i="1" dirty="0"/>
              <a:t>Board of Directors</a:t>
            </a:r>
            <a:r>
              <a:rPr lang="en-US" dirty="0"/>
              <a:t> – Retains authority over significant decisions and reviews management’s assignments and limitations of authorities and responsibilities.</a:t>
            </a:r>
          </a:p>
          <a:p>
            <a:pPr lvl="1"/>
            <a:r>
              <a:rPr lang="en-US" i="1" dirty="0"/>
              <a:t>Senior Management</a:t>
            </a:r>
            <a:r>
              <a:rPr lang="en-US" dirty="0"/>
              <a:t> – Establishes directives, guidance, and control to enable management and other personnel to understand and carry out their internal control responsibilities.</a:t>
            </a:r>
          </a:p>
          <a:p>
            <a:pPr lvl="1"/>
            <a:r>
              <a:rPr lang="en-US" i="1" dirty="0"/>
              <a:t>Management</a:t>
            </a:r>
            <a:r>
              <a:rPr lang="en-US" dirty="0"/>
              <a:t> – Guides and facilitates the execution of senior management directives within the entity and its subunits.</a:t>
            </a:r>
          </a:p>
          <a:p>
            <a:pPr lvl="1"/>
            <a:r>
              <a:rPr lang="en-US" i="1" dirty="0"/>
              <a:t>Personnel</a:t>
            </a:r>
            <a:r>
              <a:rPr lang="en-US" dirty="0"/>
              <a:t> – Understands the entity’s standard of conduct, assessed risks to objectives, and the related control activities at their respective levels of the entity, the expected information and communication flow, and monitoring activities relevant to their achievement of objectives.</a:t>
            </a:r>
          </a:p>
          <a:p>
            <a:pPr lvl="1"/>
            <a:r>
              <a:rPr lang="en-US" i="1" dirty="0"/>
              <a:t>Outsourced Service Providers</a:t>
            </a:r>
            <a:r>
              <a:rPr lang="en-US" dirty="0"/>
              <a:t> – Adheres to management’s definition of the scope of authority and responsibility for all non-employees engaged.</a:t>
            </a:r>
          </a:p>
          <a:p>
            <a:pPr lvl="0"/>
            <a:endParaRPr lang="en-US" b="1" u="sng" dirty="0"/>
          </a:p>
          <a:p>
            <a:pPr lvl="0"/>
            <a:r>
              <a:rPr lang="en-US" b="1" u="sng" dirty="0"/>
              <a:t>Principle 3 Approach</a:t>
            </a:r>
            <a:endParaRPr lang="en-US" dirty="0"/>
          </a:p>
          <a:p>
            <a:pPr lvl="1"/>
            <a:r>
              <a:rPr lang="en-US" dirty="0"/>
              <a:t>Define roles and reporting lines and assess them for relevance</a:t>
            </a:r>
          </a:p>
          <a:p>
            <a:pPr lvl="1"/>
            <a:r>
              <a:rPr lang="en-US" dirty="0"/>
              <a:t>Define authority at different levels of management</a:t>
            </a:r>
          </a:p>
          <a:p>
            <a:pPr lvl="1"/>
            <a:r>
              <a:rPr lang="en-US" dirty="0"/>
              <a:t>Maintain job descriptions and service-level agreements</a:t>
            </a:r>
          </a:p>
          <a:p>
            <a:pPr lvl="1"/>
            <a:r>
              <a:rPr lang="en-US" dirty="0"/>
              <a:t>Define the role of internal auditors</a:t>
            </a:r>
          </a:p>
          <a:p>
            <a:endParaRPr lang="en-US" dirty="0"/>
          </a:p>
        </p:txBody>
      </p:sp>
      <p:sp>
        <p:nvSpPr>
          <p:cNvPr id="4" name="Slide Number Placeholder 3"/>
          <p:cNvSpPr>
            <a:spLocks noGrp="1"/>
          </p:cNvSpPr>
          <p:nvPr>
            <p:ph type="sldNum" sz="quarter" idx="10"/>
          </p:nvPr>
        </p:nvSpPr>
        <p:spPr/>
        <p:txBody>
          <a:bodyPr/>
          <a:lstStyle/>
          <a:p>
            <a:fld id="{B51B9EE0-FD17-40BD-A8CB-75AB4AF7A03C}" type="slidenum">
              <a:rPr lang="en-US" smtClean="0"/>
              <a:t>9</a:t>
            </a:fld>
            <a:endParaRPr lang="en-US" dirty="0"/>
          </a:p>
        </p:txBody>
      </p:sp>
    </p:spTree>
    <p:extLst>
      <p:ext uri="{BB962C8B-B14F-4D97-AF65-F5344CB8AC3E}">
        <p14:creationId xmlns:p14="http://schemas.microsoft.com/office/powerpoint/2010/main" val="3418960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AE09E0C-9874-4975-90D9-F98F4293B8AE}" type="slidenum">
              <a:rPr lang="en-US" smtClean="0"/>
              <a:t>‹#›</a:t>
            </a:fld>
            <a:endParaRPr lang="en-US" dirty="0"/>
          </a:p>
        </p:txBody>
      </p:sp>
    </p:spTree>
    <p:extLst>
      <p:ext uri="{BB962C8B-B14F-4D97-AF65-F5344CB8AC3E}">
        <p14:creationId xmlns:p14="http://schemas.microsoft.com/office/powerpoint/2010/main" val="12297979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157524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5206076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221400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A350B7F-25E1-4750-BD38-2DAB30FE4616}" type="datetimeFigureOut">
              <a:rPr lang="en-US" smtClean="0"/>
              <a:t>8/15/2017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AE09E0C-9874-4975-90D9-F98F4293B8AE}" type="slidenum">
              <a:rPr lang="en-US" smtClean="0"/>
              <a:t>‹#›</a:t>
            </a:fld>
            <a:endParaRPr lang="en-US" dirty="0"/>
          </a:p>
        </p:txBody>
      </p:sp>
    </p:spTree>
    <p:extLst>
      <p:ext uri="{BB962C8B-B14F-4D97-AF65-F5344CB8AC3E}">
        <p14:creationId xmlns:p14="http://schemas.microsoft.com/office/powerpoint/2010/main" val="28126668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129695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211515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59495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341574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50B7F-25E1-4750-BD38-2DAB30FE4616}" type="datetimeFigureOut">
              <a:rPr lang="en-US" smtClean="0"/>
              <a:t>8/15/2017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307303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50B7F-25E1-4750-BD38-2DAB30FE4616}" type="datetimeFigureOut">
              <a:rPr lang="en-US" smtClean="0"/>
              <a:t>8/15/2017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AE09E0C-9874-4975-90D9-F98F4293B8AE}" type="slidenum">
              <a:rPr lang="en-US" smtClean="0"/>
              <a:t>‹#›</a:t>
            </a:fld>
            <a:endParaRPr lang="en-US" dirty="0"/>
          </a:p>
        </p:txBody>
      </p:sp>
    </p:spTree>
    <p:extLst>
      <p:ext uri="{BB962C8B-B14F-4D97-AF65-F5344CB8AC3E}">
        <p14:creationId xmlns:p14="http://schemas.microsoft.com/office/powerpoint/2010/main" val="256862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A350B7F-25E1-4750-BD38-2DAB30FE4616}" type="datetimeFigureOut">
              <a:rPr lang="en-US" smtClean="0"/>
              <a:t>8/15/2017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AE09E0C-9874-4975-90D9-F98F4293B8AE}" type="slidenum">
              <a:rPr lang="en-US" smtClean="0"/>
              <a:t>‹#›</a:t>
            </a:fld>
            <a:endParaRPr lang="en-US" dirty="0"/>
          </a:p>
        </p:txBody>
      </p:sp>
    </p:spTree>
    <p:extLst>
      <p:ext uri="{BB962C8B-B14F-4D97-AF65-F5344CB8AC3E}">
        <p14:creationId xmlns:p14="http://schemas.microsoft.com/office/powerpoint/2010/main" val="196640969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The COSO Internal Control—Integrated Framework</a:t>
            </a:r>
            <a:endParaRPr lang="en-US" dirty="0"/>
          </a:p>
        </p:txBody>
      </p:sp>
      <p:sp>
        <p:nvSpPr>
          <p:cNvPr id="3" name="Subtitle 2"/>
          <p:cNvSpPr>
            <a:spLocks noGrp="1"/>
          </p:cNvSpPr>
          <p:nvPr>
            <p:ph type="subTitle" idx="1"/>
          </p:nvPr>
        </p:nvSpPr>
        <p:spPr>
          <a:xfrm>
            <a:off x="1069848" y="4389116"/>
            <a:ext cx="7891272" cy="2039676"/>
          </a:xfrm>
        </p:spPr>
        <p:txBody>
          <a:bodyPr>
            <a:normAutofit fontScale="70000" lnSpcReduction="20000"/>
          </a:bodyPr>
          <a:lstStyle/>
          <a:p>
            <a:endParaRPr lang="en-US" dirty="0" smtClean="0"/>
          </a:p>
          <a:p>
            <a:r>
              <a:rPr lang="en-US" sz="2600" u="sng" dirty="0"/>
              <a:t>Lanigan &amp; Associates, P.C </a:t>
            </a:r>
            <a:endParaRPr lang="en-US" sz="2600" u="sng" dirty="0" smtClean="0"/>
          </a:p>
          <a:p>
            <a:r>
              <a:rPr lang="en-US" sz="2600" dirty="0" smtClean="0"/>
              <a:t>Erik Luoma, CPA</a:t>
            </a:r>
          </a:p>
          <a:p>
            <a:r>
              <a:rPr lang="en-US" sz="2600" dirty="0" smtClean="0"/>
              <a:t>John Keillor, CPA, CIA</a:t>
            </a:r>
          </a:p>
          <a:p>
            <a:endParaRPr lang="en-US" sz="2600" dirty="0"/>
          </a:p>
          <a:p>
            <a:r>
              <a:rPr lang="en-US" sz="2600" dirty="0" smtClean="0"/>
              <a:t>August 25, 2017</a:t>
            </a:r>
          </a:p>
          <a:p>
            <a:endParaRPr lang="en-US" dirty="0"/>
          </a:p>
        </p:txBody>
      </p:sp>
    </p:spTree>
    <p:extLst>
      <p:ext uri="{BB962C8B-B14F-4D97-AF65-F5344CB8AC3E}">
        <p14:creationId xmlns:p14="http://schemas.microsoft.com/office/powerpoint/2010/main" val="407236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t>Control </a:t>
            </a:r>
            <a:r>
              <a:rPr lang="en-US" dirty="0" smtClean="0"/>
              <a:t>Environment</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4: </a:t>
            </a:r>
            <a:endParaRPr lang="en-US" sz="2400" u="sng" dirty="0" smtClean="0"/>
          </a:p>
          <a:p>
            <a:pPr marL="100584" lvl="1" indent="0">
              <a:buNone/>
            </a:pPr>
            <a:r>
              <a:rPr lang="en-US" sz="2400" dirty="0" smtClean="0"/>
              <a:t>The </a:t>
            </a:r>
            <a:r>
              <a:rPr lang="en-US" sz="2400" dirty="0"/>
              <a:t>organization demonstrates a commitment to attract, develop, and retain competent individuals in alignment with objectives.</a:t>
            </a:r>
          </a:p>
          <a:p>
            <a:endParaRPr lang="en-US" dirty="0"/>
          </a:p>
        </p:txBody>
      </p:sp>
      <p:pic>
        <p:nvPicPr>
          <p:cNvPr id="4098" name="Picture 2" descr="Image result for recru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747" y="3366865"/>
            <a:ext cx="3784601" cy="3046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52938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t>Control </a:t>
            </a:r>
            <a:r>
              <a:rPr lang="en-US" dirty="0" smtClean="0"/>
              <a:t>Environment</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5: </a:t>
            </a:r>
            <a:endParaRPr lang="en-US" sz="2400" u="sng" dirty="0" smtClean="0"/>
          </a:p>
          <a:p>
            <a:pPr marL="100584" lvl="1" indent="0">
              <a:buNone/>
            </a:pPr>
            <a:r>
              <a:rPr lang="en-US" sz="2400" dirty="0" smtClean="0"/>
              <a:t>The </a:t>
            </a:r>
            <a:r>
              <a:rPr lang="en-US" sz="2400" dirty="0"/>
              <a:t>organization holds individuals accountable for their internal control responsibilities in the pursuit of objectives.</a:t>
            </a:r>
          </a:p>
          <a:p>
            <a:endParaRPr lang="en-US" dirty="0"/>
          </a:p>
        </p:txBody>
      </p:sp>
      <p:pic>
        <p:nvPicPr>
          <p:cNvPr id="5122" name="Picture 2" descr="Image result for accoun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590" y="3313987"/>
            <a:ext cx="5402915" cy="3216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71309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Assessment </a:t>
            </a:r>
            <a:endParaRPr lang="en-US" dirty="0"/>
          </a:p>
        </p:txBody>
      </p:sp>
      <p:sp>
        <p:nvSpPr>
          <p:cNvPr id="3" name="Content Placeholder 2"/>
          <p:cNvSpPr>
            <a:spLocks noGrp="1"/>
          </p:cNvSpPr>
          <p:nvPr>
            <p:ph idx="1"/>
          </p:nvPr>
        </p:nvSpPr>
        <p:spPr/>
        <p:txBody>
          <a:bodyPr/>
          <a:lstStyle/>
          <a:p>
            <a:pPr marL="100584" lvl="1" indent="0">
              <a:buNone/>
            </a:pPr>
            <a:r>
              <a:rPr lang="en-US" sz="2400" u="sng" dirty="0"/>
              <a:t>Principle 6: </a:t>
            </a:r>
            <a:endParaRPr lang="en-US" sz="2400" u="sng" dirty="0" smtClean="0"/>
          </a:p>
          <a:p>
            <a:pPr marL="100584" lvl="1" indent="0">
              <a:buNone/>
            </a:pPr>
            <a:r>
              <a:rPr lang="en-US" sz="2400" dirty="0" smtClean="0"/>
              <a:t>The </a:t>
            </a:r>
            <a:r>
              <a:rPr lang="en-US" sz="2400" dirty="0"/>
              <a:t>organization specifies objectives with sufficient clarity to enable the identification and assessment of risks relating to objectives.</a:t>
            </a:r>
          </a:p>
          <a:p>
            <a:endParaRPr lang="en-US" dirty="0"/>
          </a:p>
        </p:txBody>
      </p:sp>
      <p:pic>
        <p:nvPicPr>
          <p:cNvPr id="6146" name="Picture 2" descr="Image result for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947" y="3345865"/>
            <a:ext cx="5094202" cy="33961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53213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Assessment </a:t>
            </a:r>
            <a:endParaRPr lang="en-US" dirty="0"/>
          </a:p>
        </p:txBody>
      </p:sp>
      <p:sp>
        <p:nvSpPr>
          <p:cNvPr id="3" name="Content Placeholder 2"/>
          <p:cNvSpPr>
            <a:spLocks noGrp="1"/>
          </p:cNvSpPr>
          <p:nvPr>
            <p:ph idx="1"/>
          </p:nvPr>
        </p:nvSpPr>
        <p:spPr/>
        <p:txBody>
          <a:bodyPr>
            <a:normAutofit/>
          </a:bodyPr>
          <a:lstStyle/>
          <a:p>
            <a:pPr marL="100584" lvl="1" indent="0">
              <a:buNone/>
            </a:pPr>
            <a:r>
              <a:rPr lang="en-US" sz="2400" u="sng" dirty="0" smtClean="0"/>
              <a:t>Principle </a:t>
            </a:r>
            <a:r>
              <a:rPr lang="en-US" sz="2400" u="sng" dirty="0"/>
              <a:t>7: </a:t>
            </a:r>
            <a:endParaRPr lang="en-US" sz="2400" u="sng" dirty="0" smtClean="0"/>
          </a:p>
          <a:p>
            <a:pPr marL="100584" lvl="1" indent="0">
              <a:buNone/>
            </a:pPr>
            <a:r>
              <a:rPr lang="en-US" sz="2400" dirty="0" smtClean="0"/>
              <a:t>The </a:t>
            </a:r>
            <a:r>
              <a:rPr lang="en-US" sz="2400" dirty="0"/>
              <a:t>organization identifies risks to the achievement of its objectives across the entity and analyses risks as a basis for determining how the risks should be managed</a:t>
            </a:r>
            <a:r>
              <a:rPr lang="en-US" sz="2400" dirty="0" smtClean="0"/>
              <a:t>.</a:t>
            </a:r>
            <a:endParaRPr lang="en-US" sz="2400" dirty="0"/>
          </a:p>
        </p:txBody>
      </p:sp>
      <p:pic>
        <p:nvPicPr>
          <p:cNvPr id="8194" name="Picture 2" descr="Image result for ri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002" y="3594327"/>
            <a:ext cx="3118092" cy="3015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43000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Assessment </a:t>
            </a:r>
            <a:endParaRPr lang="en-US" dirty="0"/>
          </a:p>
        </p:txBody>
      </p:sp>
      <p:sp>
        <p:nvSpPr>
          <p:cNvPr id="3" name="Content Placeholder 2"/>
          <p:cNvSpPr>
            <a:spLocks noGrp="1"/>
          </p:cNvSpPr>
          <p:nvPr>
            <p:ph idx="1"/>
          </p:nvPr>
        </p:nvSpPr>
        <p:spPr/>
        <p:txBody>
          <a:bodyPr>
            <a:normAutofit/>
          </a:bodyPr>
          <a:lstStyle/>
          <a:p>
            <a:pPr marL="100584" lvl="1" indent="0">
              <a:buNone/>
            </a:pPr>
            <a:r>
              <a:rPr lang="en-US" sz="2400" u="sng" dirty="0" smtClean="0"/>
              <a:t>Principle </a:t>
            </a:r>
            <a:r>
              <a:rPr lang="en-US" sz="2400" u="sng" dirty="0"/>
              <a:t>8: </a:t>
            </a:r>
            <a:endParaRPr lang="en-US" sz="2400" u="sng" dirty="0" smtClean="0"/>
          </a:p>
          <a:p>
            <a:pPr marL="100584" lvl="1" indent="0">
              <a:buNone/>
            </a:pPr>
            <a:r>
              <a:rPr lang="en-US" sz="2400" dirty="0" smtClean="0"/>
              <a:t>The </a:t>
            </a:r>
            <a:r>
              <a:rPr lang="en-US" sz="2400" dirty="0"/>
              <a:t>organization considers the potential for fraud in assessing risks to the achievement of objectives</a:t>
            </a:r>
            <a:r>
              <a:rPr lang="en-US" sz="2400" dirty="0" smtClean="0"/>
              <a:t>.</a:t>
            </a:r>
            <a:endParaRPr lang="en-US" sz="2400" dirty="0"/>
          </a:p>
        </p:txBody>
      </p:sp>
      <p:pic>
        <p:nvPicPr>
          <p:cNvPr id="1026" name="Picture 2" descr="Image result for office sp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570" y="3888259"/>
            <a:ext cx="5006955" cy="2816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8847" y="3426594"/>
            <a:ext cx="3200400" cy="461665"/>
          </a:xfrm>
          <a:prstGeom prst="rect">
            <a:avLst/>
          </a:prstGeom>
          <a:noFill/>
        </p:spPr>
        <p:txBody>
          <a:bodyPr wrap="square" rtlCol="0">
            <a:spAutoFit/>
          </a:bodyPr>
          <a:lstStyle/>
          <a:p>
            <a:pPr algn="ctr"/>
            <a:r>
              <a:rPr lang="en-US" sz="2400" dirty="0" smtClean="0"/>
              <a:t>Pressure</a:t>
            </a:r>
            <a:endParaRPr lang="en-US" sz="2400" dirty="0"/>
          </a:p>
        </p:txBody>
      </p:sp>
      <p:sp>
        <p:nvSpPr>
          <p:cNvPr id="5" name="TextBox 4"/>
          <p:cNvSpPr txBox="1"/>
          <p:nvPr/>
        </p:nvSpPr>
        <p:spPr>
          <a:xfrm>
            <a:off x="8602525" y="6243006"/>
            <a:ext cx="2514600" cy="461665"/>
          </a:xfrm>
          <a:prstGeom prst="rect">
            <a:avLst/>
          </a:prstGeom>
          <a:noFill/>
        </p:spPr>
        <p:txBody>
          <a:bodyPr wrap="square" rtlCol="0">
            <a:spAutoFit/>
          </a:bodyPr>
          <a:lstStyle/>
          <a:p>
            <a:pPr algn="ctr"/>
            <a:r>
              <a:rPr lang="en-US" sz="2400" dirty="0" smtClean="0"/>
              <a:t>Opportunity</a:t>
            </a:r>
            <a:endParaRPr lang="en-US" sz="2400" dirty="0"/>
          </a:p>
        </p:txBody>
      </p:sp>
      <p:sp>
        <p:nvSpPr>
          <p:cNvPr id="6" name="TextBox 5"/>
          <p:cNvSpPr txBox="1"/>
          <p:nvPr/>
        </p:nvSpPr>
        <p:spPr>
          <a:xfrm>
            <a:off x="1023820" y="6243006"/>
            <a:ext cx="2571750" cy="461665"/>
          </a:xfrm>
          <a:prstGeom prst="rect">
            <a:avLst/>
          </a:prstGeom>
          <a:noFill/>
        </p:spPr>
        <p:txBody>
          <a:bodyPr wrap="square" rtlCol="0">
            <a:spAutoFit/>
          </a:bodyPr>
          <a:lstStyle/>
          <a:p>
            <a:pPr algn="ctr"/>
            <a:r>
              <a:rPr lang="en-US" sz="2400" dirty="0" smtClean="0"/>
              <a:t>Rationalization</a:t>
            </a:r>
            <a:endParaRPr lang="en-US" sz="2400" dirty="0"/>
          </a:p>
        </p:txBody>
      </p:sp>
    </p:spTree>
    <p:extLst>
      <p:ext uri="{BB962C8B-B14F-4D97-AF65-F5344CB8AC3E}">
        <p14:creationId xmlns:p14="http://schemas.microsoft.com/office/powerpoint/2010/main" val="223458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Assessment </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9: </a:t>
            </a:r>
            <a:endParaRPr lang="en-US" sz="2400" u="sng" dirty="0" smtClean="0"/>
          </a:p>
          <a:p>
            <a:pPr marL="100584" lvl="1" indent="0">
              <a:buNone/>
            </a:pPr>
            <a:r>
              <a:rPr lang="en-US" sz="2400" dirty="0" smtClean="0"/>
              <a:t>The </a:t>
            </a:r>
            <a:r>
              <a:rPr lang="en-US" sz="2400" dirty="0"/>
              <a:t>organization identifies and assesses changes that could significantly impact the system of internal control.</a:t>
            </a:r>
          </a:p>
          <a:p>
            <a:endParaRPr lang="en-US" dirty="0"/>
          </a:p>
        </p:txBody>
      </p:sp>
      <p:pic>
        <p:nvPicPr>
          <p:cNvPr id="10242" name="Picture 2" descr="Image result for 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589" y="3342761"/>
            <a:ext cx="4356917" cy="3267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57456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 Activities</a:t>
            </a:r>
            <a:endParaRPr lang="en-US" dirty="0"/>
          </a:p>
        </p:txBody>
      </p:sp>
      <p:sp>
        <p:nvSpPr>
          <p:cNvPr id="3" name="Content Placeholder 2"/>
          <p:cNvSpPr>
            <a:spLocks noGrp="1"/>
          </p:cNvSpPr>
          <p:nvPr>
            <p:ph idx="1"/>
          </p:nvPr>
        </p:nvSpPr>
        <p:spPr/>
        <p:txBody>
          <a:bodyPr>
            <a:normAutofit/>
          </a:bodyPr>
          <a:lstStyle/>
          <a:p>
            <a:pPr marL="100584" lvl="1" indent="0">
              <a:buNone/>
            </a:pPr>
            <a:r>
              <a:rPr lang="en-US" sz="2400" u="sng" dirty="0"/>
              <a:t>Principle 10: </a:t>
            </a:r>
            <a:endParaRPr lang="en-US" sz="2400" u="sng" dirty="0" smtClean="0"/>
          </a:p>
          <a:p>
            <a:pPr marL="100584" lvl="1" indent="0">
              <a:buNone/>
            </a:pPr>
            <a:r>
              <a:rPr lang="en-US" sz="2400" dirty="0" smtClean="0"/>
              <a:t>The </a:t>
            </a:r>
            <a:r>
              <a:rPr lang="en-US" sz="2400" dirty="0"/>
              <a:t>organization selects and develops control activities that contribute to the mitigation of risks to the achievement of objectives to acceptable levels</a:t>
            </a:r>
            <a:r>
              <a:rPr lang="en-US" sz="2400" dirty="0" smtClean="0"/>
              <a:t>.</a:t>
            </a:r>
            <a:endParaRPr lang="en-US" sz="2400" dirty="0"/>
          </a:p>
        </p:txBody>
      </p:sp>
      <p:pic>
        <p:nvPicPr>
          <p:cNvPr id="11266" name="Picture 2" descr="Image result for control activ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953" y="3514226"/>
            <a:ext cx="5104190" cy="3109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49503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 Activities</a:t>
            </a:r>
            <a:endParaRPr lang="en-US" dirty="0"/>
          </a:p>
        </p:txBody>
      </p:sp>
      <p:sp>
        <p:nvSpPr>
          <p:cNvPr id="3" name="Content Placeholder 2"/>
          <p:cNvSpPr>
            <a:spLocks noGrp="1"/>
          </p:cNvSpPr>
          <p:nvPr>
            <p:ph idx="1"/>
          </p:nvPr>
        </p:nvSpPr>
        <p:spPr/>
        <p:txBody>
          <a:bodyPr>
            <a:normAutofit/>
          </a:bodyPr>
          <a:lstStyle/>
          <a:p>
            <a:pPr marL="100584" lvl="1" indent="0">
              <a:buNone/>
            </a:pPr>
            <a:r>
              <a:rPr lang="en-US" sz="2400" u="sng" dirty="0" smtClean="0"/>
              <a:t>Principle </a:t>
            </a:r>
            <a:r>
              <a:rPr lang="en-US" sz="2400" u="sng" dirty="0"/>
              <a:t>11: </a:t>
            </a:r>
            <a:endParaRPr lang="en-US" sz="2400" u="sng" dirty="0" smtClean="0"/>
          </a:p>
          <a:p>
            <a:pPr marL="100584" lvl="1" indent="0">
              <a:buNone/>
            </a:pPr>
            <a:r>
              <a:rPr lang="en-US" sz="2400" dirty="0" smtClean="0"/>
              <a:t>The </a:t>
            </a:r>
            <a:r>
              <a:rPr lang="en-US" sz="2400" dirty="0"/>
              <a:t>organization selects and develops general control activities over technology to support the achievement of objectives</a:t>
            </a:r>
            <a:r>
              <a:rPr lang="en-US" sz="2400" dirty="0" smtClean="0"/>
              <a:t>.</a:t>
            </a:r>
            <a:endParaRPr lang="en-US" sz="2400" dirty="0"/>
          </a:p>
        </p:txBody>
      </p:sp>
      <p:pic>
        <p:nvPicPr>
          <p:cNvPr id="12294" name="Picture 6" descr="Image result for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330" y="3457073"/>
            <a:ext cx="5169435" cy="3279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02434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 Activities</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12: </a:t>
            </a:r>
            <a:endParaRPr lang="en-US" sz="2400" u="sng" dirty="0" smtClean="0"/>
          </a:p>
          <a:p>
            <a:pPr marL="100584" lvl="1" indent="0">
              <a:buNone/>
            </a:pPr>
            <a:r>
              <a:rPr lang="en-US" sz="2400" dirty="0" smtClean="0"/>
              <a:t>The </a:t>
            </a:r>
            <a:r>
              <a:rPr lang="en-US" sz="2400" dirty="0"/>
              <a:t>organization deploys control activities through policies that establish what is expected and in procedures that put policies into action.</a:t>
            </a:r>
          </a:p>
          <a:p>
            <a:endParaRPr lang="en-US" dirty="0"/>
          </a:p>
        </p:txBody>
      </p:sp>
      <p:pic>
        <p:nvPicPr>
          <p:cNvPr id="13314" name="Picture 2" descr="Image result for poli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219" y="3520453"/>
            <a:ext cx="4249657" cy="3191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418295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Information and Communication</a:t>
            </a:r>
            <a:endParaRPr lang="en-US" dirty="0"/>
          </a:p>
        </p:txBody>
      </p:sp>
      <p:sp>
        <p:nvSpPr>
          <p:cNvPr id="3" name="Content Placeholder 2"/>
          <p:cNvSpPr>
            <a:spLocks noGrp="1"/>
          </p:cNvSpPr>
          <p:nvPr>
            <p:ph idx="1"/>
          </p:nvPr>
        </p:nvSpPr>
        <p:spPr/>
        <p:txBody>
          <a:bodyPr/>
          <a:lstStyle/>
          <a:p>
            <a:pPr marL="100584" lvl="1" indent="0">
              <a:buNone/>
            </a:pPr>
            <a:r>
              <a:rPr lang="en-US" sz="2400" u="sng" dirty="0"/>
              <a:t>Principle 13: </a:t>
            </a:r>
            <a:endParaRPr lang="en-US" sz="2400" u="sng" dirty="0" smtClean="0"/>
          </a:p>
          <a:p>
            <a:pPr marL="100584" lvl="1" indent="0">
              <a:buNone/>
            </a:pPr>
            <a:r>
              <a:rPr lang="en-US" sz="2400" dirty="0" smtClean="0"/>
              <a:t>The </a:t>
            </a:r>
            <a:r>
              <a:rPr lang="en-US" sz="2400" dirty="0"/>
              <a:t>organization obtains or generates and uses relevant, quality information to support the functioning of internal control.</a:t>
            </a:r>
          </a:p>
          <a:p>
            <a:endParaRPr lang="en-US" dirty="0"/>
          </a:p>
        </p:txBody>
      </p:sp>
      <p:pic>
        <p:nvPicPr>
          <p:cNvPr id="14338" name="Picture 2" descr="Image result for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975" y="3403118"/>
            <a:ext cx="4244146" cy="3249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5536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Points</a:t>
            </a:r>
            <a:endParaRPr lang="en-US" dirty="0"/>
          </a:p>
        </p:txBody>
      </p:sp>
      <p:sp>
        <p:nvSpPr>
          <p:cNvPr id="3" name="Content Placeholder 2"/>
          <p:cNvSpPr>
            <a:spLocks noGrp="1"/>
          </p:cNvSpPr>
          <p:nvPr>
            <p:ph idx="1"/>
          </p:nvPr>
        </p:nvSpPr>
        <p:spPr/>
        <p:txBody>
          <a:bodyPr>
            <a:normAutofit/>
          </a:bodyPr>
          <a:lstStyle/>
          <a:p>
            <a:r>
              <a:rPr lang="en-US" sz="2400" dirty="0" smtClean="0"/>
              <a:t>Introduction to the COSO Internal Control—Integrated Framework</a:t>
            </a:r>
          </a:p>
          <a:p>
            <a:endParaRPr lang="en-US" sz="2400" dirty="0" smtClean="0"/>
          </a:p>
          <a:p>
            <a:r>
              <a:rPr lang="en-US" sz="2400" dirty="0"/>
              <a:t>T</a:t>
            </a:r>
            <a:r>
              <a:rPr lang="en-US" sz="2400" dirty="0" smtClean="0"/>
              <a:t>he 5 components and 17 underlying principles of internal control</a:t>
            </a:r>
          </a:p>
          <a:p>
            <a:endParaRPr lang="en-US" sz="2400" dirty="0" smtClean="0"/>
          </a:p>
          <a:p>
            <a:r>
              <a:rPr lang="en-US" sz="2400" dirty="0" smtClean="0"/>
              <a:t>Case studies</a:t>
            </a:r>
            <a:endParaRPr lang="en-US" sz="2400" dirty="0"/>
          </a:p>
        </p:txBody>
      </p:sp>
      <p:pic>
        <p:nvPicPr>
          <p:cNvPr id="1034" name="Picture 10" descr="Image result for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485" y="4558402"/>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19366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Information and Communication</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14: </a:t>
            </a:r>
            <a:endParaRPr lang="en-US" sz="2400" u="sng" dirty="0" smtClean="0"/>
          </a:p>
          <a:p>
            <a:pPr marL="100584" lvl="1" indent="0">
              <a:buNone/>
            </a:pPr>
            <a:r>
              <a:rPr lang="en-US" sz="2400" dirty="0" smtClean="0"/>
              <a:t>The </a:t>
            </a:r>
            <a:r>
              <a:rPr lang="en-US" sz="2400" dirty="0"/>
              <a:t>organization internally communicates information, including objectives and responsibilities for internal control, necessary to support the functioning of internal control.</a:t>
            </a:r>
          </a:p>
          <a:p>
            <a:endParaRPr lang="en-US" dirty="0"/>
          </a:p>
        </p:txBody>
      </p:sp>
      <p:pic>
        <p:nvPicPr>
          <p:cNvPr id="15362" name="Picture 2" descr="Image result for internal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875" y="3574474"/>
            <a:ext cx="4254346" cy="3190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80395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Information and Communication</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15: </a:t>
            </a:r>
            <a:endParaRPr lang="en-US" sz="2400" u="sng" dirty="0" smtClean="0"/>
          </a:p>
          <a:p>
            <a:pPr marL="100584" lvl="1" indent="0">
              <a:buNone/>
            </a:pPr>
            <a:r>
              <a:rPr lang="en-US" sz="2400" dirty="0" smtClean="0"/>
              <a:t>The </a:t>
            </a:r>
            <a:r>
              <a:rPr lang="en-US" sz="2400" dirty="0"/>
              <a:t>organization communicates with external parties regarding matters affecting the functioning of internal control.</a:t>
            </a:r>
          </a:p>
          <a:p>
            <a:endParaRPr lang="en-US" dirty="0"/>
          </a:p>
        </p:txBody>
      </p:sp>
      <p:pic>
        <p:nvPicPr>
          <p:cNvPr id="16386" name="Picture 2" descr="Image result for external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199" y="3301955"/>
            <a:ext cx="4425401" cy="3518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46017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Monitoring Activities</a:t>
            </a:r>
            <a:endParaRPr lang="en-US" dirty="0"/>
          </a:p>
        </p:txBody>
      </p:sp>
      <p:sp>
        <p:nvSpPr>
          <p:cNvPr id="3" name="Content Placeholder 2"/>
          <p:cNvSpPr>
            <a:spLocks noGrp="1"/>
          </p:cNvSpPr>
          <p:nvPr>
            <p:ph idx="1"/>
          </p:nvPr>
        </p:nvSpPr>
        <p:spPr/>
        <p:txBody>
          <a:bodyPr/>
          <a:lstStyle/>
          <a:p>
            <a:pPr marL="100584" lvl="1" indent="0">
              <a:buNone/>
            </a:pPr>
            <a:r>
              <a:rPr lang="en-US" sz="2400" u="sng" dirty="0"/>
              <a:t>Principle 16: </a:t>
            </a:r>
            <a:endParaRPr lang="en-US" sz="2400" u="sng" dirty="0" smtClean="0"/>
          </a:p>
          <a:p>
            <a:pPr marL="100584" lvl="1" indent="0">
              <a:buNone/>
            </a:pPr>
            <a:r>
              <a:rPr lang="en-US" sz="2400" dirty="0" smtClean="0"/>
              <a:t>The </a:t>
            </a:r>
            <a:r>
              <a:rPr lang="en-US" sz="2400" dirty="0"/>
              <a:t>organization selects, develops, and performs ongoing and/or separate evaluations to ascertain whether the components of internal control are present and functioning.</a:t>
            </a:r>
          </a:p>
          <a:p>
            <a:endParaRPr lang="en-US" dirty="0"/>
          </a:p>
        </p:txBody>
      </p:sp>
      <p:pic>
        <p:nvPicPr>
          <p:cNvPr id="17412" name="Picture 4" descr="Image result for evalu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005" y="3596349"/>
            <a:ext cx="5436085" cy="3261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438975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Monitoring Activities</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17: </a:t>
            </a:r>
          </a:p>
          <a:p>
            <a:pPr marL="100584" lvl="1" indent="0">
              <a:buNone/>
            </a:pPr>
            <a:r>
              <a:rPr lang="en-US" sz="2400" dirty="0" smtClean="0"/>
              <a:t>The organization evaluates and communicates internal control deficiencies in a timely manner to those parties responsible for taking corrective action, including senior management and the board of directors, as appropriate.</a:t>
            </a:r>
          </a:p>
          <a:p>
            <a:pPr algn="ctr"/>
            <a:endParaRPr lang="en-US" dirty="0"/>
          </a:p>
        </p:txBody>
      </p:sp>
      <p:pic>
        <p:nvPicPr>
          <p:cNvPr id="18436" name="Picture 4" descr="Image result for defici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723" y="4030663"/>
            <a:ext cx="367665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03329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 of Internal Control</a:t>
            </a:r>
            <a:endParaRPr lang="en-US" dirty="0"/>
          </a:p>
        </p:txBody>
      </p:sp>
      <p:sp>
        <p:nvSpPr>
          <p:cNvPr id="3" name="Content Placeholder 2"/>
          <p:cNvSpPr>
            <a:spLocks noGrp="1"/>
          </p:cNvSpPr>
          <p:nvPr>
            <p:ph idx="1"/>
          </p:nvPr>
        </p:nvSpPr>
        <p:spPr/>
        <p:txBody>
          <a:bodyPr>
            <a:normAutofit fontScale="92500" lnSpcReduction="10000"/>
          </a:bodyPr>
          <a:lstStyle/>
          <a:p>
            <a:pPr marL="283464" lvl="1">
              <a:buFont typeface="Arial" panose="020B0604020202020204" pitchFamily="34" charset="0"/>
              <a:buChar char="•"/>
            </a:pPr>
            <a:r>
              <a:rPr lang="en-US" sz="2400" dirty="0"/>
              <a:t>Preconditions of Internal </a:t>
            </a:r>
            <a:r>
              <a:rPr lang="en-US" sz="2400" dirty="0" smtClean="0"/>
              <a:t>Control</a:t>
            </a:r>
          </a:p>
          <a:p>
            <a:pPr marL="283464" lvl="1">
              <a:buFont typeface="Arial" panose="020B0604020202020204" pitchFamily="34" charset="0"/>
              <a:buChar char="•"/>
            </a:pPr>
            <a:endParaRPr lang="en-US" sz="2400" dirty="0"/>
          </a:p>
          <a:p>
            <a:pPr marL="283464" lvl="1">
              <a:buFont typeface="Arial" panose="020B0604020202020204" pitchFamily="34" charset="0"/>
              <a:buChar char="•"/>
            </a:pPr>
            <a:r>
              <a:rPr lang="en-US" sz="2400" dirty="0" smtClean="0"/>
              <a:t>Judgement</a:t>
            </a:r>
          </a:p>
          <a:p>
            <a:pPr marL="283464" lvl="1">
              <a:buFont typeface="Arial" panose="020B0604020202020204" pitchFamily="34" charset="0"/>
              <a:buChar char="•"/>
            </a:pPr>
            <a:endParaRPr lang="en-US" sz="2400" dirty="0"/>
          </a:p>
          <a:p>
            <a:pPr marL="283464" lvl="1">
              <a:buFont typeface="Arial" panose="020B0604020202020204" pitchFamily="34" charset="0"/>
              <a:buChar char="•"/>
            </a:pPr>
            <a:r>
              <a:rPr lang="en-US" sz="2400" dirty="0"/>
              <a:t>External </a:t>
            </a:r>
            <a:r>
              <a:rPr lang="en-US" sz="2400" dirty="0" smtClean="0"/>
              <a:t>Events</a:t>
            </a:r>
          </a:p>
          <a:p>
            <a:pPr marL="283464" lvl="1">
              <a:buFont typeface="Arial" panose="020B0604020202020204" pitchFamily="34" charset="0"/>
              <a:buChar char="•"/>
            </a:pPr>
            <a:endParaRPr lang="en-US" sz="2400" dirty="0"/>
          </a:p>
          <a:p>
            <a:pPr marL="283464" lvl="1">
              <a:buFont typeface="Arial" panose="020B0604020202020204" pitchFamily="34" charset="0"/>
              <a:buChar char="•"/>
            </a:pPr>
            <a:r>
              <a:rPr lang="en-US" sz="2400" dirty="0" smtClean="0"/>
              <a:t>Breakdowns</a:t>
            </a:r>
          </a:p>
          <a:p>
            <a:pPr marL="283464" lvl="1">
              <a:buFont typeface="Arial" panose="020B0604020202020204" pitchFamily="34" charset="0"/>
              <a:buChar char="•"/>
            </a:pPr>
            <a:endParaRPr lang="en-US" sz="2400" dirty="0"/>
          </a:p>
          <a:p>
            <a:pPr marL="283464" lvl="1">
              <a:buFont typeface="Arial" panose="020B0604020202020204" pitchFamily="34" charset="0"/>
              <a:buChar char="•"/>
            </a:pPr>
            <a:r>
              <a:rPr lang="en-US" sz="2400" dirty="0"/>
              <a:t>Management </a:t>
            </a:r>
            <a:r>
              <a:rPr lang="en-US" sz="2400" dirty="0" smtClean="0"/>
              <a:t>Override</a:t>
            </a:r>
          </a:p>
          <a:p>
            <a:pPr marL="283464" lvl="1">
              <a:buFont typeface="Arial" panose="020B0604020202020204" pitchFamily="34" charset="0"/>
              <a:buChar char="•"/>
            </a:pPr>
            <a:endParaRPr lang="en-US" sz="2400" dirty="0"/>
          </a:p>
          <a:p>
            <a:pPr marL="283464" lvl="1">
              <a:buFont typeface="Arial" panose="020B0604020202020204" pitchFamily="34" charset="0"/>
              <a:buChar char="•"/>
            </a:pPr>
            <a:r>
              <a:rPr lang="en-US" sz="2400" dirty="0"/>
              <a:t>Collusion</a:t>
            </a:r>
          </a:p>
          <a:p>
            <a:endParaRPr lang="en-US" dirty="0"/>
          </a:p>
        </p:txBody>
      </p:sp>
      <p:pic>
        <p:nvPicPr>
          <p:cNvPr id="19458" name="Picture 2" descr="Image result for limit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131" y="2974053"/>
            <a:ext cx="4168047" cy="2345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39554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br>
              <a:rPr lang="en-US" dirty="0" smtClean="0"/>
            </a:br>
            <a:r>
              <a:rPr lang="en-US" dirty="0" smtClean="0"/>
              <a:t>INNOVATION PARK—TALLAHASSEE, FL</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2530" name="Picture 2" descr="Image result for innovation park tallahass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209" y="2595589"/>
            <a:ext cx="6495678" cy="3823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75608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br>
              <a:rPr lang="en-US" dirty="0" smtClean="0"/>
            </a:br>
            <a:r>
              <a:rPr lang="en-US" dirty="0" smtClean="0"/>
              <a:t>CITY OF DIXON, IL</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23554" name="Picture 2" descr="Image result for city of dixon 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976" y="2499425"/>
            <a:ext cx="6578143" cy="3700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61283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Questions/comments</a:t>
            </a:r>
            <a:endParaRPr lang="en-US" dirty="0"/>
          </a:p>
        </p:txBody>
      </p:sp>
      <p:pic>
        <p:nvPicPr>
          <p:cNvPr id="24578"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548" y="2174032"/>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5587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t> Definition of Internal Control</a:t>
            </a:r>
            <a:br>
              <a:rPr lang="en-US" dirty="0"/>
            </a:br>
            <a:endParaRPr lang="en-US" dirty="0"/>
          </a:p>
        </p:txBody>
      </p:sp>
      <p:sp>
        <p:nvSpPr>
          <p:cNvPr id="3" name="Content Placeholder 2"/>
          <p:cNvSpPr>
            <a:spLocks noGrp="1"/>
          </p:cNvSpPr>
          <p:nvPr>
            <p:ph idx="1"/>
          </p:nvPr>
        </p:nvSpPr>
        <p:spPr/>
        <p:txBody>
          <a:bodyPr>
            <a:normAutofit lnSpcReduction="10000"/>
          </a:bodyPr>
          <a:lstStyle/>
          <a:p>
            <a:pPr marL="0" lvl="1" indent="0">
              <a:spcBef>
                <a:spcPts val="1000"/>
              </a:spcBef>
              <a:buNone/>
            </a:pPr>
            <a:r>
              <a:rPr lang="en-US" sz="2400" i="1" dirty="0"/>
              <a:t>Internal Control </a:t>
            </a:r>
            <a:r>
              <a:rPr lang="en-US" sz="2400" dirty="0"/>
              <a:t>is a process, effected by an entity’s board of directors, management, and other personnel, designed to provide reasonable assurance regarding the achievement of objectives relating to operations, reporting, and compliance</a:t>
            </a:r>
            <a:r>
              <a:rPr lang="en-US" sz="2400" dirty="0" smtClean="0"/>
              <a:t>.</a:t>
            </a:r>
          </a:p>
          <a:p>
            <a:pPr marL="0" lvl="1" indent="0">
              <a:spcBef>
                <a:spcPts val="1000"/>
              </a:spcBef>
              <a:buNone/>
            </a:pPr>
            <a:endParaRPr lang="en-US" sz="2000" dirty="0"/>
          </a:p>
          <a:p>
            <a:pPr lvl="2"/>
            <a:r>
              <a:rPr lang="en-US" sz="2400" dirty="0"/>
              <a:t>Geared to the </a:t>
            </a:r>
            <a:r>
              <a:rPr lang="en-US" sz="2400" dirty="0" smtClean="0"/>
              <a:t>achievement </a:t>
            </a:r>
            <a:r>
              <a:rPr lang="en-US" sz="2400" dirty="0"/>
              <a:t>of </a:t>
            </a:r>
            <a:r>
              <a:rPr lang="en-US" sz="2400" dirty="0" smtClean="0"/>
              <a:t>objectives (operational, reporting, compliance)</a:t>
            </a:r>
            <a:endParaRPr lang="en-US" sz="2400" dirty="0"/>
          </a:p>
          <a:p>
            <a:pPr lvl="2"/>
            <a:r>
              <a:rPr lang="en-US" sz="2400" dirty="0" smtClean="0"/>
              <a:t>A dynamic, iterative, integrated process</a:t>
            </a:r>
            <a:endParaRPr lang="en-US" sz="2400" dirty="0"/>
          </a:p>
          <a:p>
            <a:pPr lvl="2"/>
            <a:r>
              <a:rPr lang="en-US" sz="2400" dirty="0" smtClean="0"/>
              <a:t>Effected </a:t>
            </a:r>
            <a:r>
              <a:rPr lang="en-US" sz="2400" dirty="0"/>
              <a:t>by </a:t>
            </a:r>
            <a:r>
              <a:rPr lang="en-US" sz="2400" dirty="0" smtClean="0"/>
              <a:t>people</a:t>
            </a:r>
            <a:endParaRPr lang="en-US" sz="2400" dirty="0"/>
          </a:p>
          <a:p>
            <a:pPr lvl="2"/>
            <a:r>
              <a:rPr lang="en-US" sz="2400" dirty="0" smtClean="0"/>
              <a:t>Provides reasonable assurance</a:t>
            </a:r>
            <a:endParaRPr lang="en-US" sz="2400" dirty="0"/>
          </a:p>
          <a:p>
            <a:pPr lvl="2"/>
            <a:r>
              <a:rPr lang="en-US" sz="2400" dirty="0"/>
              <a:t>Adaptable to the </a:t>
            </a:r>
            <a:r>
              <a:rPr lang="en-US" sz="2400" dirty="0" smtClean="0"/>
              <a:t>entity structure</a:t>
            </a:r>
            <a:endParaRPr lang="en-US" sz="2400" dirty="0"/>
          </a:p>
          <a:p>
            <a:endParaRPr lang="en-US" dirty="0"/>
          </a:p>
        </p:txBody>
      </p:sp>
      <p:pic>
        <p:nvPicPr>
          <p:cNvPr id="20482" name="Picture 2" descr="Image result for internal contr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907" y="4452731"/>
            <a:ext cx="2755822" cy="1577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49660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Define your objectives</a:t>
            </a:r>
            <a:endParaRPr lang="en-US" dirty="0"/>
          </a:p>
        </p:txBody>
      </p:sp>
      <p:sp>
        <p:nvSpPr>
          <p:cNvPr id="3" name="Content Placeholder 2"/>
          <p:cNvSpPr>
            <a:spLocks noGrp="1"/>
          </p:cNvSpPr>
          <p:nvPr>
            <p:ph idx="1"/>
          </p:nvPr>
        </p:nvSpPr>
        <p:spPr>
          <a:xfrm>
            <a:off x="1069848" y="2093976"/>
            <a:ext cx="10058400" cy="4050792"/>
          </a:xfrm>
        </p:spPr>
        <p:txBody>
          <a:bodyPr>
            <a:normAutofit/>
          </a:bodyPr>
          <a:lstStyle/>
          <a:p>
            <a:pPr marL="0" indent="0">
              <a:buNone/>
            </a:pPr>
            <a:r>
              <a:rPr lang="en-US" sz="3600" dirty="0" smtClean="0"/>
              <a:t>What are you trying to achieve?</a:t>
            </a:r>
          </a:p>
          <a:p>
            <a:endParaRPr lang="en-US" sz="3600" dirty="0" smtClean="0"/>
          </a:p>
          <a:p>
            <a:pPr lvl="1"/>
            <a:r>
              <a:rPr lang="en-US" sz="3400" dirty="0" smtClean="0"/>
              <a:t>Operations Objectives</a:t>
            </a:r>
          </a:p>
          <a:p>
            <a:pPr lvl="1"/>
            <a:endParaRPr lang="en-US" sz="3400" dirty="0" smtClean="0"/>
          </a:p>
          <a:p>
            <a:pPr lvl="1"/>
            <a:r>
              <a:rPr lang="en-US" sz="3400" dirty="0" smtClean="0"/>
              <a:t>Reporting Objectives</a:t>
            </a:r>
          </a:p>
          <a:p>
            <a:pPr lvl="1"/>
            <a:endParaRPr lang="en-US" sz="3400" dirty="0" smtClean="0"/>
          </a:p>
          <a:p>
            <a:pPr lvl="1"/>
            <a:r>
              <a:rPr lang="en-US" sz="3400" dirty="0" smtClean="0"/>
              <a:t>Compliance Objectives</a:t>
            </a:r>
            <a:endParaRPr lang="en-US" sz="3400" dirty="0"/>
          </a:p>
        </p:txBody>
      </p:sp>
      <p:pic>
        <p:nvPicPr>
          <p:cNvPr id="7174" name="Picture 6" descr="Image result for achie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173808"/>
            <a:ext cx="3761356" cy="18911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3905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5 Components of Internal Control</a:t>
            </a:r>
            <a:endParaRPr lang="en-US" dirty="0"/>
          </a:p>
        </p:txBody>
      </p:sp>
      <p:sp>
        <p:nvSpPr>
          <p:cNvPr id="3" name="Content Placeholder 2"/>
          <p:cNvSpPr>
            <a:spLocks noGrp="1"/>
          </p:cNvSpPr>
          <p:nvPr>
            <p:ph idx="1"/>
          </p:nvPr>
        </p:nvSpPr>
        <p:spPr/>
        <p:txBody>
          <a:bodyPr>
            <a:normAutofit fontScale="77500" lnSpcReduction="20000"/>
          </a:bodyPr>
          <a:lstStyle/>
          <a:p>
            <a:pPr lvl="2"/>
            <a:endParaRPr lang="en-US" sz="3600" dirty="0" smtClean="0"/>
          </a:p>
          <a:p>
            <a:pPr lvl="2"/>
            <a:r>
              <a:rPr lang="en-US" sz="3600" dirty="0" smtClean="0"/>
              <a:t>Control Environment</a:t>
            </a:r>
          </a:p>
          <a:p>
            <a:pPr lvl="2"/>
            <a:endParaRPr lang="en-US" sz="3600" dirty="0"/>
          </a:p>
          <a:p>
            <a:pPr lvl="2"/>
            <a:r>
              <a:rPr lang="en-US" sz="3600" dirty="0"/>
              <a:t>Risk </a:t>
            </a:r>
            <a:r>
              <a:rPr lang="en-US" sz="3600" dirty="0" smtClean="0"/>
              <a:t>Assessment</a:t>
            </a:r>
          </a:p>
          <a:p>
            <a:pPr lvl="2"/>
            <a:endParaRPr lang="en-US" sz="3600" dirty="0"/>
          </a:p>
          <a:p>
            <a:pPr lvl="2"/>
            <a:r>
              <a:rPr lang="en-US" sz="3600" dirty="0"/>
              <a:t>Control </a:t>
            </a:r>
            <a:r>
              <a:rPr lang="en-US" sz="3600" dirty="0" smtClean="0"/>
              <a:t>Activities</a:t>
            </a:r>
          </a:p>
          <a:p>
            <a:pPr lvl="2"/>
            <a:endParaRPr lang="en-US" sz="3600" dirty="0"/>
          </a:p>
          <a:p>
            <a:pPr lvl="2"/>
            <a:r>
              <a:rPr lang="en-US" sz="3600" dirty="0"/>
              <a:t>Information and </a:t>
            </a:r>
            <a:r>
              <a:rPr lang="en-US" sz="3600" dirty="0" smtClean="0"/>
              <a:t>Communication</a:t>
            </a:r>
          </a:p>
          <a:p>
            <a:pPr lvl="2"/>
            <a:endParaRPr lang="en-US" sz="3600" dirty="0" smtClean="0"/>
          </a:p>
          <a:p>
            <a:pPr lvl="2"/>
            <a:r>
              <a:rPr lang="en-US" sz="3600" dirty="0" smtClean="0"/>
              <a:t>Monitoring </a:t>
            </a:r>
            <a:r>
              <a:rPr lang="en-US" sz="3600" dirty="0"/>
              <a:t>Activities</a:t>
            </a:r>
          </a:p>
          <a:p>
            <a:endParaRPr lang="en-US" dirty="0"/>
          </a:p>
        </p:txBody>
      </p:sp>
      <p:pic>
        <p:nvPicPr>
          <p:cNvPr id="4" name="Picture 3" descr="cube_framework_new2-01.JPG"/>
          <p:cNvPicPr>
            <a:picLocks noChangeAspect="1"/>
          </p:cNvPicPr>
          <p:nvPr/>
        </p:nvPicPr>
        <p:blipFill>
          <a:blip r:embed="rId3" cstate="print"/>
          <a:stretch>
            <a:fillRect/>
          </a:stretch>
        </p:blipFill>
        <p:spPr>
          <a:xfrm>
            <a:off x="8080311" y="2121408"/>
            <a:ext cx="27432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954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89" y="135479"/>
            <a:ext cx="10058400" cy="1609344"/>
          </a:xfrm>
        </p:spPr>
        <p:txBody>
          <a:bodyPr/>
          <a:lstStyle/>
          <a:p>
            <a:pPr algn="ctr"/>
            <a:r>
              <a:rPr lang="en-US" dirty="0" smtClean="0"/>
              <a:t>PRINCIPLES OF EACH COMPONENT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4098075"/>
              </p:ext>
            </p:extLst>
          </p:nvPr>
        </p:nvGraphicFramePr>
        <p:xfrm>
          <a:off x="130627" y="1576872"/>
          <a:ext cx="11924523" cy="50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72155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t>Control </a:t>
            </a:r>
            <a:r>
              <a:rPr lang="en-US" dirty="0" smtClean="0"/>
              <a:t>Environment</a:t>
            </a:r>
            <a:endParaRPr lang="en-US" dirty="0"/>
          </a:p>
        </p:txBody>
      </p:sp>
      <p:sp>
        <p:nvSpPr>
          <p:cNvPr id="3" name="Content Placeholder 2"/>
          <p:cNvSpPr>
            <a:spLocks noGrp="1"/>
          </p:cNvSpPr>
          <p:nvPr>
            <p:ph idx="1"/>
          </p:nvPr>
        </p:nvSpPr>
        <p:spPr/>
        <p:txBody>
          <a:bodyPr/>
          <a:lstStyle/>
          <a:p>
            <a:pPr marL="0" lvl="1" indent="0">
              <a:buNone/>
            </a:pPr>
            <a:r>
              <a:rPr lang="en-US" sz="2400" u="sng" dirty="0"/>
              <a:t>Principle 1</a:t>
            </a:r>
            <a:r>
              <a:rPr lang="en-US" sz="2400" u="sng" dirty="0" smtClean="0"/>
              <a:t>: </a:t>
            </a:r>
          </a:p>
          <a:p>
            <a:pPr marL="0" lvl="1" indent="0">
              <a:buNone/>
            </a:pPr>
            <a:r>
              <a:rPr lang="en-US" sz="2400" dirty="0" smtClean="0"/>
              <a:t>The Organization demonstrates a commitment to integrity and ethical values.</a:t>
            </a:r>
          </a:p>
          <a:p>
            <a:endParaRPr lang="en-US" dirty="0" smtClean="0"/>
          </a:p>
          <a:p>
            <a:endParaRPr lang="en-US" sz="2400" dirty="0" smtClean="0"/>
          </a:p>
          <a:p>
            <a:pPr marL="0" indent="0">
              <a:buNone/>
            </a:pPr>
            <a:r>
              <a:rPr lang="en-US" sz="2400" dirty="0" smtClean="0"/>
              <a:t>Monkey see, monkey do</a:t>
            </a:r>
            <a:endParaRPr lang="en-US" sz="2400" dirty="0"/>
          </a:p>
        </p:txBody>
      </p:sp>
      <p:pic>
        <p:nvPicPr>
          <p:cNvPr id="1026" name="Picture 2" descr="Image result for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713" y="3051726"/>
            <a:ext cx="2350670" cy="3578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336557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t>Control </a:t>
            </a:r>
            <a:r>
              <a:rPr lang="en-US" dirty="0" smtClean="0"/>
              <a:t>Environment</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2: </a:t>
            </a:r>
            <a:endParaRPr lang="en-US" sz="2400" u="sng" dirty="0" smtClean="0"/>
          </a:p>
          <a:p>
            <a:pPr marL="100584" lvl="1" indent="0">
              <a:buNone/>
            </a:pPr>
            <a:r>
              <a:rPr lang="en-US" sz="2400" dirty="0" smtClean="0"/>
              <a:t>The </a:t>
            </a:r>
            <a:r>
              <a:rPr lang="en-US" sz="2400" dirty="0"/>
              <a:t>board of directors demonstrates independence from management and exercises oversight of the development and performance of internal control.</a:t>
            </a:r>
          </a:p>
          <a:p>
            <a:endParaRPr lang="en-US" dirty="0"/>
          </a:p>
        </p:txBody>
      </p:sp>
      <p:sp>
        <p:nvSpPr>
          <p:cNvPr id="4" name="AutoShape 2" descr="Image result for independence"/>
          <p:cNvSpPr>
            <a:spLocks noChangeAspect="1" noChangeArrowheads="1"/>
          </p:cNvSpPr>
          <p:nvPr/>
        </p:nvSpPr>
        <p:spPr bwMode="auto">
          <a:xfrm>
            <a:off x="155574" y="-144463"/>
            <a:ext cx="2935355" cy="2935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Image result for 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019" y="3828049"/>
            <a:ext cx="4030058" cy="2344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271604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r>
              <a:rPr lang="en-US" dirty="0"/>
              <a:t>Control </a:t>
            </a:r>
            <a:r>
              <a:rPr lang="en-US" dirty="0" smtClean="0"/>
              <a:t>Environment</a:t>
            </a:r>
            <a:endParaRPr lang="en-US" dirty="0"/>
          </a:p>
        </p:txBody>
      </p:sp>
      <p:sp>
        <p:nvSpPr>
          <p:cNvPr id="3" name="Content Placeholder 2"/>
          <p:cNvSpPr>
            <a:spLocks noGrp="1"/>
          </p:cNvSpPr>
          <p:nvPr>
            <p:ph idx="1"/>
          </p:nvPr>
        </p:nvSpPr>
        <p:spPr/>
        <p:txBody>
          <a:bodyPr/>
          <a:lstStyle/>
          <a:p>
            <a:pPr marL="100584" lvl="1" indent="0">
              <a:buNone/>
            </a:pPr>
            <a:r>
              <a:rPr lang="en-US" sz="2400" u="sng" dirty="0" smtClean="0"/>
              <a:t>Principle </a:t>
            </a:r>
            <a:r>
              <a:rPr lang="en-US" sz="2400" u="sng" dirty="0"/>
              <a:t>3: </a:t>
            </a:r>
            <a:endParaRPr lang="en-US" sz="2400" u="sng" dirty="0" smtClean="0"/>
          </a:p>
          <a:p>
            <a:pPr marL="100584" lvl="1" indent="0">
              <a:buNone/>
            </a:pPr>
            <a:r>
              <a:rPr lang="en-US" sz="2400" dirty="0" smtClean="0"/>
              <a:t>Management </a:t>
            </a:r>
            <a:r>
              <a:rPr lang="en-US" sz="2400" dirty="0"/>
              <a:t>establishes, with board oversight, structures, reporting lines, and appropriate authorities and responsibilities in the pursuit of objectives.</a:t>
            </a:r>
          </a:p>
          <a:p>
            <a:endParaRPr lang="en-US" dirty="0"/>
          </a:p>
        </p:txBody>
      </p:sp>
      <p:pic>
        <p:nvPicPr>
          <p:cNvPr id="3080" name="Picture 8" descr="Image result for org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33" y="3220397"/>
            <a:ext cx="2884884" cy="3396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9635"/>
            <a:ext cx="1203223" cy="428648"/>
          </a:xfrm>
          <a:prstGeom prst="rect">
            <a:avLst/>
          </a:prstGeom>
        </p:spPr>
      </p:pic>
    </p:spTree>
    <p:extLst>
      <p:ext uri="{BB962C8B-B14F-4D97-AF65-F5344CB8AC3E}">
        <p14:creationId xmlns:p14="http://schemas.microsoft.com/office/powerpoint/2010/main" val="1723666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2227</TotalTime>
  <Words>4358</Words>
  <Application>Microsoft Office PowerPoint</Application>
  <PresentationFormat>Widescreen</PresentationFormat>
  <Paragraphs>418</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Rockwell</vt:lpstr>
      <vt:lpstr>Rockwell Condensed</vt:lpstr>
      <vt:lpstr>Wingdings</vt:lpstr>
      <vt:lpstr>Wood Type</vt:lpstr>
      <vt:lpstr>The COSO Internal Control—Integrated Framework</vt:lpstr>
      <vt:lpstr>Discussion Points</vt:lpstr>
      <vt:lpstr> Definition of Internal Control </vt:lpstr>
      <vt:lpstr>Define your objectives</vt:lpstr>
      <vt:lpstr>The 5 Components of Internal Control</vt:lpstr>
      <vt:lpstr>PRINCIPLES OF EACH COMPONENT</vt:lpstr>
      <vt:lpstr>Control Environment</vt:lpstr>
      <vt:lpstr>Control Environment</vt:lpstr>
      <vt:lpstr>Control Environment</vt:lpstr>
      <vt:lpstr>Control Environment</vt:lpstr>
      <vt:lpstr>Control Environment</vt:lpstr>
      <vt:lpstr>Risk Assessment </vt:lpstr>
      <vt:lpstr>Risk Assessment </vt:lpstr>
      <vt:lpstr>Risk Assessment </vt:lpstr>
      <vt:lpstr>Risk Assessment </vt:lpstr>
      <vt:lpstr>Control Activities</vt:lpstr>
      <vt:lpstr>Control Activities</vt:lpstr>
      <vt:lpstr>Control Activities</vt:lpstr>
      <vt:lpstr>Information and Communication</vt:lpstr>
      <vt:lpstr>Information and Communication</vt:lpstr>
      <vt:lpstr>Information and Communication</vt:lpstr>
      <vt:lpstr>Monitoring Activities</vt:lpstr>
      <vt:lpstr>Monitoring Activities</vt:lpstr>
      <vt:lpstr>Limitations of Internal Control</vt:lpstr>
      <vt:lpstr>Case Study #1 INNOVATION PARK—TALLAHASSEE, FL</vt:lpstr>
      <vt:lpstr>Case Study #2 CITY OF DIXON, IL</vt:lpstr>
      <vt:lpstr>Questions/comments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Luoma</dc:creator>
  <cp:lastModifiedBy>John Keillor</cp:lastModifiedBy>
  <cp:revision>151</cp:revision>
  <cp:lastPrinted>2017-08-14T17:54:00Z</cp:lastPrinted>
  <dcterms:created xsi:type="dcterms:W3CDTF">2016-09-09T20:13:02Z</dcterms:created>
  <dcterms:modified xsi:type="dcterms:W3CDTF">2017-08-15T15:05:35Z</dcterms:modified>
</cp:coreProperties>
</file>