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0" r:id="rId2"/>
    <p:sldId id="269" r:id="rId3"/>
    <p:sldId id="257" r:id="rId4"/>
    <p:sldId id="275" r:id="rId5"/>
    <p:sldId id="271" r:id="rId6"/>
    <p:sldId id="283" r:id="rId7"/>
    <p:sldId id="273" r:id="rId8"/>
    <p:sldId id="284" r:id="rId9"/>
    <p:sldId id="272" r:id="rId10"/>
    <p:sldId id="288" r:id="rId11"/>
    <p:sldId id="282" r:id="rId12"/>
    <p:sldId id="285" r:id="rId13"/>
    <p:sldId id="280" r:id="rId14"/>
    <p:sldId id="261" r:id="rId15"/>
    <p:sldId id="286" r:id="rId16"/>
    <p:sldId id="276" r:id="rId17"/>
    <p:sldId id="287" r:id="rId18"/>
    <p:sldId id="289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C6FF"/>
    <a:srgbClr val="FFFF99"/>
    <a:srgbClr val="5BD4FF"/>
    <a:srgbClr val="00F26D"/>
    <a:srgbClr val="00EE6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EE111-8C7F-49AC-B573-11C7E48D6F08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E4186-2D3B-43B4-80D3-8256FD5D6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316A46-C5D5-4C6F-9D04-D7841BCC8184}" type="slidenum">
              <a:rPr lang="ru-RU"/>
              <a:pPr/>
              <a:t>5</a:t>
            </a:fld>
            <a:endParaRPr lang="ru-RU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000F29D5-850A-4BCE-B76A-767D166691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487B9-D8A0-43FB-9047-770809F57A61}" type="datetimeFigureOut">
              <a:rPr lang="ru-RU" smtClean="0"/>
              <a:pPr/>
              <a:t>02.11.2015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1E25D-3247-4DB1-8354-A9FDE6E74F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71613"/>
            <a:ext cx="7772400" cy="20288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Презентация к уроку истории в 5 классе на тему: «В гаванях афинского порта </a:t>
            </a:r>
            <a:r>
              <a:rPr lang="ru-RU" dirty="0" err="1" smtClean="0"/>
              <a:t>Пирей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Учитель истории и обществознания МОБУ ООШ № 6 г. Якутска Республики Саха (Якутия)</a:t>
            </a:r>
          </a:p>
          <a:p>
            <a:r>
              <a:rPr lang="ru-RU" dirty="0" smtClean="0"/>
              <a:t>Софронова Лена Георгиевна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Оцените свою работу на уроке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072198" y="1071547"/>
          <a:ext cx="2857520" cy="475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71504"/>
                <a:gridCol w="642942"/>
                <a:gridCol w="928694"/>
              </a:tblGrid>
              <a:tr h="164307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№ задания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Справился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совсем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справился</a:t>
                      </a:r>
                    </a:p>
                  </a:txBody>
                  <a:tcPr vert="vert270"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0118cef13dde719d9ef3a41aa3f-600-95-bFFFFFF-t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514353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85926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4. Придумайте формат таблицы на тему «Группы населения Афин»и начните ее заполнение. </a:t>
            </a:r>
            <a:endParaRPr lang="ru-RU" sz="40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1785926"/>
          <a:ext cx="9144000" cy="48910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40"/>
                <a:gridCol w="6000760"/>
              </a:tblGrid>
              <a:tr h="571504">
                <a:tc>
                  <a:txBody>
                    <a:bodyPr/>
                    <a:lstStyle/>
                    <a:p>
                      <a:pPr algn="ctr"/>
                      <a:r>
                        <a:rPr lang="ru-RU" sz="3600" b="0" dirty="0" smtClean="0">
                          <a:solidFill>
                            <a:schemeClr val="bg1"/>
                          </a:solidFill>
                        </a:rPr>
                        <a:t>Группы </a:t>
                      </a:r>
                      <a:endParaRPr lang="ru-RU" sz="36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0" dirty="0" smtClean="0">
                          <a:solidFill>
                            <a:schemeClr val="bg1"/>
                          </a:solidFill>
                        </a:rPr>
                        <a:t>Их положение</a:t>
                      </a:r>
                      <a:endParaRPr lang="ru-RU" sz="36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978322">
                <a:tc>
                  <a:txBody>
                    <a:bodyPr/>
                    <a:lstStyle/>
                    <a:p>
                      <a:endParaRPr lang="ru-RU" sz="3600" dirty="0" smtClean="0"/>
                    </a:p>
                    <a:p>
                      <a:endParaRPr lang="ru-RU" sz="3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684825">
                <a:tc>
                  <a:txBody>
                    <a:bodyPr/>
                    <a:lstStyle/>
                    <a:p>
                      <a:endParaRPr lang="ru-RU" sz="3600" dirty="0" smtClean="0"/>
                    </a:p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684825">
                <a:tc>
                  <a:txBody>
                    <a:bodyPr/>
                    <a:lstStyle/>
                    <a:p>
                      <a:endParaRPr lang="ru-RU" sz="3600" dirty="0" smtClean="0"/>
                    </a:p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  <a:tr h="684825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0" y="2428868"/>
            <a:ext cx="3143240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3200" dirty="0" smtClean="0">
              <a:solidFill>
                <a:schemeClr val="tx1"/>
              </a:solidFill>
            </a:endParaRPr>
          </a:p>
          <a:p>
            <a:r>
              <a:rPr lang="ru-RU" sz="3600" dirty="0" smtClean="0">
                <a:solidFill>
                  <a:schemeClr val="tx1"/>
                </a:solidFill>
              </a:rPr>
              <a:t>Афинские 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граждане</a:t>
            </a:r>
          </a:p>
          <a:p>
            <a:pPr algn="ctr"/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3500438"/>
            <a:ext cx="3143240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</a:rPr>
              <a:t>Рабы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2428868"/>
            <a:ext cx="6000760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Коренные афиняне</a:t>
            </a:r>
          </a:p>
          <a:p>
            <a:pPr algn="ctr"/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3240" y="3500438"/>
            <a:ext cx="6000760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Несвободные, не имели никаких прав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4572008"/>
            <a:ext cx="3143240" cy="1143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Иностранцы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4572008"/>
            <a:ext cx="6000760" cy="1143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Платили пошлину за право торговать в Афинах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642910" y="0"/>
            <a:ext cx="7858180" cy="1928802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пункт 2 и дополните таблицу.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5715016"/>
            <a:ext cx="3143240" cy="11429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Греки-переселенцы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43240" y="5715016"/>
            <a:ext cx="6000760" cy="11429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Платили налог за право жить в Афинах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Горизонтальный свиток 15"/>
          <p:cNvSpPr/>
          <p:nvPr/>
        </p:nvSpPr>
        <p:spPr>
          <a:xfrm>
            <a:off x="571472" y="0"/>
            <a:ext cx="8001056" cy="2071678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Чье положение было самым лучшим? Почему? Дополните таблицу.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43240" y="2928934"/>
            <a:ext cx="6000760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 налогов не платили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Оцените свою работу на уроке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072198" y="1071547"/>
          <a:ext cx="2857520" cy="475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71504"/>
                <a:gridCol w="642942"/>
                <a:gridCol w="928694"/>
              </a:tblGrid>
              <a:tr h="164307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№ задания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Справился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совсем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справился</a:t>
                      </a:r>
                    </a:p>
                  </a:txBody>
                  <a:tcPr vert="vert270"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0118cef13dde719d9ef3a41aa3f-600-95-bFFFFFF-t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514353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4643470"/>
          </a:xfrm>
        </p:spPr>
        <p:txBody>
          <a:bodyPr>
            <a:normAutofit/>
          </a:bodyPr>
          <a:lstStyle/>
          <a:p>
            <a:r>
              <a:rPr lang="ru-RU" dirty="0" smtClean="0"/>
              <a:t>Загадка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В океане ходим мы</a:t>
            </a:r>
            <a:br>
              <a:rPr lang="ru-RU" dirty="0" smtClean="0"/>
            </a:br>
            <a:r>
              <a:rPr lang="ru-RU" dirty="0" smtClean="0"/>
              <a:t>Словно синие холмы.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6"/>
            <a:ext cx="8229600" cy="112552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F:\a1d2f21521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58016" y="5643578"/>
            <a:ext cx="2071702" cy="71438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Физкультминутка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228601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StandardPoster" pitchFamily="34" charset="0"/>
              </a:rPr>
              <a:t>5. Распределите товары в таблицу: </a:t>
            </a:r>
            <a:r>
              <a:rPr lang="ru-RU" sz="3600" b="1" i="1" dirty="0" smtClean="0">
                <a:solidFill>
                  <a:srgbClr val="C00000"/>
                </a:solidFill>
                <a:latin typeface="StandardPoster" pitchFamily="34" charset="0"/>
              </a:rPr>
              <a:t>зерно, масло, рабы, вино, глиняные сосуды, папирус, слоновая кость, мраморные статуи.</a:t>
            </a:r>
            <a:r>
              <a:rPr lang="ru-RU" sz="3600" i="1" dirty="0" smtClean="0">
                <a:latin typeface="StandardPoster" pitchFamily="34" charset="0"/>
              </a:rPr>
              <a:t/>
            </a:r>
            <a:br>
              <a:rPr lang="ru-RU" sz="3600" i="1" dirty="0" smtClean="0">
                <a:latin typeface="StandardPoster" pitchFamily="34" charset="0"/>
              </a:rPr>
            </a:br>
            <a:r>
              <a:rPr lang="ru-RU" sz="3600" dirty="0" smtClean="0">
                <a:latin typeface="StandardPoster" pitchFamily="34" charset="0"/>
              </a:rPr>
              <a:t>Объясните свой выбор.</a:t>
            </a:r>
            <a:endParaRPr lang="ru-RU" sz="3600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0" y="2571750"/>
          <a:ext cx="9144000" cy="3929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675028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Ввоз </a:t>
                      </a:r>
                      <a:endParaRPr lang="ru-RU" sz="3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Вывоз</a:t>
                      </a:r>
                      <a:endParaRPr lang="ru-RU" sz="3600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25405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72000" y="3286124"/>
            <a:ext cx="4572000" cy="31432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масло,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вино,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глиняные сосуды,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мраморные статуи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286124"/>
            <a:ext cx="4572000" cy="31432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зерно,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рабы,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папирус,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слоновая кость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9144000" cy="25717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Какие занятия приносили Афинскому полису прибыль?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Оцените свою работу на уроке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072198" y="1071547"/>
          <a:ext cx="2857520" cy="475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71504"/>
                <a:gridCol w="642942"/>
                <a:gridCol w="928694"/>
              </a:tblGrid>
              <a:tr h="164307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№ задания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Справился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совсем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справился</a:t>
                      </a:r>
                    </a:p>
                  </a:txBody>
                  <a:tcPr vert="vert270"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0118cef13dde719d9ef3a41aa3f-600-95-bFFFFFF-t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514353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6. Сделайте выводы о </a:t>
            </a:r>
            <a:r>
              <a:rPr lang="ru-RU" i="1" dirty="0" smtClean="0"/>
              <a:t>значении порта </a:t>
            </a:r>
            <a:r>
              <a:rPr lang="ru-RU" i="1" dirty="0" err="1" smtClean="0"/>
              <a:t>Пирей</a:t>
            </a:r>
            <a:r>
              <a:rPr lang="ru-RU" i="1" dirty="0" smtClean="0"/>
              <a:t> в жизни Афин.</a:t>
            </a:r>
            <a:endParaRPr lang="ru-RU" dirty="0"/>
          </a:p>
        </p:txBody>
      </p:sp>
      <p:pic>
        <p:nvPicPr>
          <p:cNvPr id="3074" name="Picture 2" descr="F:\piraeus-port.jpg"/>
          <p:cNvPicPr>
            <a:picLocks noChangeAspect="1" noChangeArrowheads="1"/>
          </p:cNvPicPr>
          <p:nvPr/>
        </p:nvPicPr>
        <p:blipFill>
          <a:blip r:embed="rId2"/>
          <a:srcRect l="16071" r="7857"/>
          <a:stretch>
            <a:fillRect/>
          </a:stretch>
        </p:blipFill>
        <p:spPr bwMode="auto">
          <a:xfrm>
            <a:off x="1214414" y="1428736"/>
            <a:ext cx="6786610" cy="5429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Оцените свою работу на уроке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072198" y="1071547"/>
          <a:ext cx="2857520" cy="475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71504"/>
                <a:gridCol w="642942"/>
                <a:gridCol w="928694"/>
              </a:tblGrid>
              <a:tr h="164307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№ задания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Справился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совсем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справился</a:t>
                      </a:r>
                    </a:p>
                  </a:txBody>
                  <a:tcPr vert="vert270"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0118cef13dde719d9ef3a41aa3f-600-95-bFFFFFF-t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514353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87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Подведите итоги своей деятельности на уроке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929322" y="1571612"/>
          <a:ext cx="2857520" cy="4823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71504"/>
                <a:gridCol w="642942"/>
                <a:gridCol w="928694"/>
              </a:tblGrid>
              <a:tr h="1617786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№ задания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Справился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совсем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справился</a:t>
                      </a:r>
                    </a:p>
                  </a:txBody>
                  <a:tcPr vert="vert270"/>
                </a:tc>
              </a:tr>
              <a:tr h="53428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3428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3428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3428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3428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534281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0118cef13dde719d9ef3a41aa3f-600-95-bFFFFFF-t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514353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ru-RU" sz="4000" dirty="0" smtClean="0"/>
              <a:t>Чтение п. 36</a:t>
            </a:r>
          </a:p>
          <a:p>
            <a:pPr>
              <a:buFont typeface="Wingdings" pitchFamily="2" charset="2"/>
              <a:buNone/>
            </a:pPr>
            <a:r>
              <a:rPr lang="ru-RU" sz="4000" dirty="0" smtClean="0"/>
              <a:t>1 – составить предложения, используя новые знания (термины)</a:t>
            </a:r>
          </a:p>
          <a:p>
            <a:pPr>
              <a:buFont typeface="Wingdings" pitchFamily="2" charset="2"/>
              <a:buNone/>
            </a:pPr>
            <a:r>
              <a:rPr lang="ru-RU" sz="4000" dirty="0" smtClean="0"/>
              <a:t>2 – составить текст о порте </a:t>
            </a:r>
            <a:r>
              <a:rPr lang="ru-RU" sz="4000" dirty="0" err="1" smtClean="0"/>
              <a:t>Пирей</a:t>
            </a:r>
            <a:endParaRPr lang="ru-RU" sz="4000" dirty="0" smtClean="0"/>
          </a:p>
          <a:p>
            <a:pPr>
              <a:buFont typeface="Wingdings" pitchFamily="2" charset="2"/>
              <a:buNone/>
            </a:pPr>
            <a:r>
              <a:rPr lang="ru-RU" sz="4000" dirty="0" smtClean="0"/>
              <a:t>3 – написать сочинение от имени иностранного купца или жителя Афин о порте </a:t>
            </a:r>
            <a:r>
              <a:rPr lang="ru-RU" sz="4000" dirty="0" err="1" smtClean="0"/>
              <a:t>Пирей</a:t>
            </a:r>
            <a:endParaRPr lang="ru-RU" sz="4000" dirty="0" smtClean="0"/>
          </a:p>
          <a:p>
            <a:pPr>
              <a:buFont typeface="Wingdings" pitchFamily="2" charset="2"/>
              <a:buNone/>
            </a:pPr>
            <a:endParaRPr lang="ru-RU" sz="4000" dirty="0" smtClean="0"/>
          </a:p>
          <a:p>
            <a:pPr>
              <a:buFont typeface="Wingdings" pitchFamily="2" charset="2"/>
              <a:buNone/>
            </a:pPr>
            <a:endParaRPr lang="ru-RU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786050" y="642918"/>
            <a:ext cx="6143668" cy="5286412"/>
          </a:xfrm>
        </p:spPr>
        <p:txBody>
          <a:bodyPr>
            <a:normAutofit/>
          </a:bodyPr>
          <a:lstStyle/>
          <a:p>
            <a:r>
              <a:rPr lang="ru-RU" dirty="0" smtClean="0"/>
              <a:t>Корабль поднимает якоря,</a:t>
            </a:r>
            <a:br>
              <a:rPr lang="ru-RU" dirty="0" smtClean="0"/>
            </a:br>
            <a:r>
              <a:rPr lang="ru-RU" dirty="0" smtClean="0"/>
              <a:t>Возит он грузы за моря.</a:t>
            </a:r>
            <a:br>
              <a:rPr lang="ru-RU" dirty="0" smtClean="0"/>
            </a:br>
            <a:r>
              <a:rPr lang="ru-RU" dirty="0" smtClean="0"/>
              <a:t>А потом назад идет,</a:t>
            </a:r>
            <a:br>
              <a:rPr lang="ru-RU" dirty="0" smtClean="0"/>
            </a:br>
            <a:r>
              <a:rPr lang="ru-RU" dirty="0" smtClean="0"/>
              <a:t>Возвращаясь в морской … </a:t>
            </a:r>
            <a:endParaRPr lang="ru-RU" dirty="0"/>
          </a:p>
        </p:txBody>
      </p:sp>
      <p:pic>
        <p:nvPicPr>
          <p:cNvPr id="13314" name="Picture 2" descr="http://www.solnet.ee/sol/002/pic/img1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2571768" cy="32861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628" y="5000636"/>
            <a:ext cx="1571636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порт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539750" y="0"/>
            <a:ext cx="8229600" cy="1571612"/>
          </a:xfrm>
        </p:spPr>
        <p:txBody>
          <a:bodyPr/>
          <a:lstStyle/>
          <a:p>
            <a:r>
              <a:rPr lang="ru-RU" sz="4800" dirty="0"/>
              <a:t>В гаванях афинского порта </a:t>
            </a:r>
            <a:r>
              <a:rPr lang="ru-RU" sz="4800" dirty="0" err="1"/>
              <a:t>Пирей</a:t>
            </a:r>
            <a:r>
              <a:rPr lang="ru-RU" sz="4800" dirty="0"/>
              <a:t>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8032753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ятиугольник 4"/>
          <p:cNvSpPr/>
          <p:nvPr/>
        </p:nvSpPr>
        <p:spPr>
          <a:xfrm>
            <a:off x="1142976" y="0"/>
            <a:ext cx="7429552" cy="1357322"/>
          </a:xfrm>
          <a:prstGeom prst="homePlat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 вам непонятны?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/>
          <a:srcRect b="5767"/>
          <a:stretch>
            <a:fillRect/>
          </a:stretch>
        </p:blipFill>
        <p:spPr bwMode="auto">
          <a:xfrm>
            <a:off x="285721" y="1285860"/>
            <a:ext cx="857256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0" y="0"/>
            <a:ext cx="91439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dirty="0" smtClean="0"/>
              <a:t>Гавань – место </a:t>
            </a:r>
            <a:r>
              <a:rPr lang="ru-RU" sz="3600" dirty="0" smtClean="0"/>
              <a:t>причала кораблей,                                          </a:t>
            </a:r>
            <a:r>
              <a:rPr lang="ru-RU" sz="3600" b="1" dirty="0" err="1" smtClean="0"/>
              <a:t>Пирей</a:t>
            </a:r>
            <a:r>
              <a:rPr lang="ru-RU" sz="3600" b="1" dirty="0" smtClean="0"/>
              <a:t> </a:t>
            </a:r>
            <a:r>
              <a:rPr lang="ru-RU" sz="3600" dirty="0" smtClean="0"/>
              <a:t>(греч. переплывать, переходить)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Рисунок1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/>
          <a:stretch>
            <a:fillRect/>
          </a:stretch>
        </p:blipFill>
        <p:spPr bwMode="auto">
          <a:xfrm>
            <a:off x="0" y="214291"/>
            <a:ext cx="9144000" cy="6573860"/>
          </a:xfrm>
          <a:prstGeom prst="rect">
            <a:avLst/>
          </a:prstGeom>
          <a:noFill/>
        </p:spPr>
      </p:pic>
      <p:sp>
        <p:nvSpPr>
          <p:cNvPr id="74761" name="Line 9"/>
          <p:cNvSpPr>
            <a:spLocks noChangeShapeType="1"/>
          </p:cNvSpPr>
          <p:nvPr/>
        </p:nvSpPr>
        <p:spPr bwMode="auto">
          <a:xfrm>
            <a:off x="7694613" y="3352800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764" name="Text Box 12"/>
          <p:cNvSpPr txBox="1">
            <a:spLocks noGrp="1" noChangeArrowheads="1"/>
          </p:cNvSpPr>
          <p:nvPr>
            <p:ph type="body" sz="half" idx="2"/>
          </p:nvPr>
        </p:nvSpPr>
        <p:spPr>
          <a:xfrm rot="20046058">
            <a:off x="4036525" y="3204675"/>
            <a:ext cx="1914803" cy="383721"/>
          </a:xfrm>
          <a:solidFill>
            <a:srgbClr val="FFFF99"/>
          </a:solidFill>
          <a:ln w="12700" cap="flat">
            <a:solidFill>
              <a:schemeClr val="bg2"/>
            </a:solidFill>
            <a:headEnd type="none" w="sm" len="sm"/>
            <a:tailEnd type="none" w="sm" len="sm"/>
          </a:ln>
        </p:spPr>
        <p:txBody>
          <a:bodyPr lIns="92075" tIns="46038" rIns="92075" bIns="46038"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ru-RU" b="1" dirty="0" smtClean="0"/>
              <a:t>5 - 6 км</a:t>
            </a:r>
            <a:endParaRPr lang="ru-RU" dirty="0"/>
          </a:p>
        </p:txBody>
      </p:sp>
      <p:sp>
        <p:nvSpPr>
          <p:cNvPr id="74775" name="AutoShape 23"/>
          <p:cNvSpPr>
            <a:spLocks noChangeArrowheads="1"/>
          </p:cNvSpPr>
          <p:nvPr/>
        </p:nvSpPr>
        <p:spPr bwMode="auto">
          <a:xfrm rot="2626073">
            <a:off x="2375755" y="5342260"/>
            <a:ext cx="563208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4" name="AutoShape 23"/>
          <p:cNvSpPr>
            <a:spLocks noChangeArrowheads="1"/>
          </p:cNvSpPr>
          <p:nvPr/>
        </p:nvSpPr>
        <p:spPr bwMode="auto">
          <a:xfrm rot="2626073">
            <a:off x="3225844" y="5145787"/>
            <a:ext cx="614796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6" name="AutoShape 23"/>
          <p:cNvSpPr>
            <a:spLocks noChangeArrowheads="1"/>
          </p:cNvSpPr>
          <p:nvPr/>
        </p:nvSpPr>
        <p:spPr bwMode="auto">
          <a:xfrm rot="9693920">
            <a:off x="461822" y="4590542"/>
            <a:ext cx="647872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00B05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072034" y="4000480"/>
            <a:ext cx="4071966" cy="285752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chemeClr val="tx1"/>
                </a:solidFill>
              </a:rPr>
              <a:t>Военные гавани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Торговая гавань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Длинные стены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5" name="AutoShape 23"/>
          <p:cNvSpPr>
            <a:spLocks noChangeArrowheads="1"/>
          </p:cNvSpPr>
          <p:nvPr/>
        </p:nvSpPr>
        <p:spPr bwMode="auto">
          <a:xfrm rot="10800000">
            <a:off x="8429652" y="4643445"/>
            <a:ext cx="500066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6" name="AutoShape 23"/>
          <p:cNvSpPr>
            <a:spLocks noChangeArrowheads="1"/>
          </p:cNvSpPr>
          <p:nvPr/>
        </p:nvSpPr>
        <p:spPr bwMode="auto">
          <a:xfrm rot="10800000">
            <a:off x="8501090" y="5214950"/>
            <a:ext cx="443018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00B050"/>
          </a:solidFill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" name="Минус 47"/>
          <p:cNvSpPr/>
          <p:nvPr/>
        </p:nvSpPr>
        <p:spPr>
          <a:xfrm>
            <a:off x="8229600" y="5643578"/>
            <a:ext cx="914400" cy="785818"/>
          </a:xfrm>
          <a:prstGeom prst="mathMinu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7215206" y="1142984"/>
            <a:ext cx="1785950" cy="571504"/>
          </a:xfrm>
          <a:prstGeom prst="rect">
            <a:avLst/>
          </a:prstGeom>
          <a:solidFill>
            <a:srgbClr val="00F26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Афины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51096" y="5180267"/>
            <a:ext cx="1579592" cy="571504"/>
          </a:xfrm>
          <a:prstGeom prst="rect">
            <a:avLst/>
          </a:prstGeom>
          <a:solidFill>
            <a:srgbClr val="5BD4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</a:rPr>
              <a:t>Пирей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214290"/>
            <a:ext cx="3929058" cy="30718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/>
            <a:r>
              <a:rPr lang="ru-RU" sz="3400" dirty="0" smtClean="0">
                <a:solidFill>
                  <a:schemeClr val="tx1"/>
                </a:solidFill>
              </a:rPr>
              <a:t>1.Рассмотрите карту порта. Сделайте выводы и запишите в тетрадь.</a:t>
            </a:r>
            <a:endParaRPr lang="ru-RU" sz="3400" dirty="0">
              <a:solidFill>
                <a:schemeClr val="tx1"/>
              </a:solidFill>
            </a:endParaRPr>
          </a:p>
        </p:txBody>
      </p:sp>
      <p:sp>
        <p:nvSpPr>
          <p:cNvPr id="54" name="Минус 53"/>
          <p:cNvSpPr/>
          <p:nvPr/>
        </p:nvSpPr>
        <p:spPr>
          <a:xfrm>
            <a:off x="8229600" y="5929330"/>
            <a:ext cx="914400" cy="500066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Минус 54"/>
          <p:cNvSpPr/>
          <p:nvPr/>
        </p:nvSpPr>
        <p:spPr>
          <a:xfrm>
            <a:off x="8229600" y="5643578"/>
            <a:ext cx="914400" cy="500066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Оцените свою работу на уроке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072198" y="1071547"/>
          <a:ext cx="2857520" cy="475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71504"/>
                <a:gridCol w="642942"/>
                <a:gridCol w="928694"/>
              </a:tblGrid>
              <a:tr h="164307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№ задания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Справился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совсем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справился</a:t>
                      </a:r>
                    </a:p>
                  </a:txBody>
                  <a:tcPr vert="vert270"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0118cef13dde719d9ef3a41aa3f-600-95-bFFFFFF-t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514353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>
            <a:normAutofit fontScale="90000"/>
          </a:bodyPr>
          <a:lstStyle/>
          <a:p>
            <a:r>
              <a:rPr lang="ru-RU" sz="3800" dirty="0" smtClean="0"/>
              <a:t/>
            </a:r>
            <a:br>
              <a:rPr lang="ru-RU" sz="3800" dirty="0" smtClean="0"/>
            </a:br>
            <a:r>
              <a:rPr lang="ru-RU" sz="4000" dirty="0" smtClean="0"/>
              <a:t>2.Работа в парах. Прочитайте пункт 1.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786314" y="1428736"/>
            <a:ext cx="3900486" cy="5072098"/>
          </a:xfrm>
        </p:spPr>
        <p:txBody>
          <a:bodyPr/>
          <a:lstStyle/>
          <a:p>
            <a:r>
              <a:rPr lang="ru-RU" dirty="0" smtClean="0"/>
              <a:t>Составьте вопросы по прочитанному тексту,</a:t>
            </a:r>
          </a:p>
          <a:p>
            <a:r>
              <a:rPr lang="ru-RU" dirty="0" smtClean="0"/>
              <a:t>Задайте свои вопросы друг другу, </a:t>
            </a:r>
          </a:p>
          <a:p>
            <a:r>
              <a:rPr lang="ru-RU" dirty="0" smtClean="0"/>
              <a:t>Поставьте оценку своему товарищу.</a:t>
            </a:r>
            <a:endParaRPr lang="ru-RU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l="38675" r="7317"/>
          <a:stretch>
            <a:fillRect/>
          </a:stretch>
        </p:blipFill>
        <p:spPr>
          <a:xfrm>
            <a:off x="285720" y="1571612"/>
            <a:ext cx="4214842" cy="3971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dirty="0" smtClean="0"/>
              <a:t>Оцените свою работу на уроке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072198" y="1071547"/>
          <a:ext cx="2857520" cy="4752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571504"/>
                <a:gridCol w="642942"/>
                <a:gridCol w="928694"/>
              </a:tblGrid>
              <a:tr h="1643073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№ задания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Справился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совсем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Не справился</a:t>
                      </a:r>
                    </a:p>
                  </a:txBody>
                  <a:tcPr vert="vert270"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508172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F:\0118cef13dde719d9ef3a41aa3f-600-95-bFFFFFF-tw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5143536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AutoShap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7161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3. Рассмотрите рисунок, выделите группы людей. Объясните свое мнение.</a:t>
            </a:r>
            <a:endParaRPr lang="ru-RU" sz="4000" dirty="0"/>
          </a:p>
        </p:txBody>
      </p:sp>
      <p:pic>
        <p:nvPicPr>
          <p:cNvPr id="71686" name="Picture 6" descr="Изображение 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001056" cy="528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418</Words>
  <Application>Microsoft Office PowerPoint</Application>
  <PresentationFormat>Экран (4:3)</PresentationFormat>
  <Paragraphs>134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к уроку истории в 5 классе на тему: «В гаванях афинского порта Пирей»</vt:lpstr>
      <vt:lpstr>Корабль поднимает якоря, Возит он грузы за моря. А потом назад идет, Возвращаясь в морской … </vt:lpstr>
      <vt:lpstr>В гаванях афинского порта Пирей.</vt:lpstr>
      <vt:lpstr>Слайд 4</vt:lpstr>
      <vt:lpstr>Слайд 5</vt:lpstr>
      <vt:lpstr>Оцените свою работу на уроке</vt:lpstr>
      <vt:lpstr> 2.Работа в парах. Прочитайте пункт 1.  </vt:lpstr>
      <vt:lpstr>Оцените свою работу на уроке</vt:lpstr>
      <vt:lpstr>3. Рассмотрите рисунок, выделите группы людей. Объясните свое мнение.</vt:lpstr>
      <vt:lpstr>Оцените свою работу на уроке</vt:lpstr>
      <vt:lpstr>4. Придумайте формат таблицы на тему «Группы населения Афин»и начните ее заполнение. </vt:lpstr>
      <vt:lpstr>Оцените свою работу на уроке</vt:lpstr>
      <vt:lpstr>Загадка   В океане ходим мы Словно синие холмы.  </vt:lpstr>
      <vt:lpstr>5. Распределите товары в таблицу: зерно, масло, рабы, вино, глиняные сосуды, папирус, слоновая кость, мраморные статуи. Объясните свой выбор.</vt:lpstr>
      <vt:lpstr>Оцените свою работу на уроке</vt:lpstr>
      <vt:lpstr>6. Сделайте выводы о значении порта Пирей в жизни Афин.</vt:lpstr>
      <vt:lpstr>Оцените свою работу на уроке</vt:lpstr>
      <vt:lpstr>Подведите итоги своей деятельности на уроке</vt:lpstr>
      <vt:lpstr>Домашнее задание</vt:lpstr>
    </vt:vector>
  </TitlesOfParts>
  <Company>*Питер-Company*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гаванях афинского порта Пирей.</dc:title>
  <dc:creator>Дмитрий Каленюк</dc:creator>
  <cp:lastModifiedBy>1</cp:lastModifiedBy>
  <cp:revision>93</cp:revision>
  <dcterms:created xsi:type="dcterms:W3CDTF">2015-01-29T10:12:25Z</dcterms:created>
  <dcterms:modified xsi:type="dcterms:W3CDTF">2015-11-02T09:20:52Z</dcterms:modified>
</cp:coreProperties>
</file>