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8" r:id="rId2"/>
    <p:sldId id="289" r:id="rId3"/>
    <p:sldId id="274" r:id="rId4"/>
    <p:sldId id="273" r:id="rId5"/>
    <p:sldId id="269" r:id="rId6"/>
    <p:sldId id="276" r:id="rId7"/>
    <p:sldId id="263" r:id="rId8"/>
    <p:sldId id="278" r:id="rId9"/>
    <p:sldId id="279" r:id="rId10"/>
    <p:sldId id="271" r:id="rId11"/>
    <p:sldId id="280" r:id="rId12"/>
    <p:sldId id="281" r:id="rId13"/>
    <p:sldId id="282" r:id="rId14"/>
    <p:sldId id="264" r:id="rId15"/>
    <p:sldId id="265" r:id="rId16"/>
    <p:sldId id="283" r:id="rId17"/>
    <p:sldId id="267" r:id="rId18"/>
    <p:sldId id="259" r:id="rId19"/>
    <p:sldId id="284" r:id="rId20"/>
    <p:sldId id="285" r:id="rId21"/>
    <p:sldId id="286" r:id="rId22"/>
    <p:sldId id="28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007F-0ECC-450D-86F7-29B32C274EF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0DE7-4291-45A9-BD3F-180046B9D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EC84C-0B0F-4D2B-B3AA-E21FEF9E6F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38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EC84C-0B0F-4D2B-B3AA-E21FEF9E6F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4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A22D-B72C-4862-BD0C-4633F616E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A91C-C476-41A1-BAA6-F179286D3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E6C59-1EC5-4778-BC5E-41871B2B2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6E4A-CCAE-4EEC-92E7-9739EDC72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137F-E2FB-47C6-923B-D21091AEC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C767C-AD57-45A0-BE4E-95CCC3DCC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F25F-C233-4C26-9BAC-03B3EC8E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0970-0AF4-4845-8AFA-2B26EAB12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C019-D2C3-42D6-8AD7-DC437E286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E32A-CAA6-4E7E-9306-D8AAA018B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F8749-B596-4125-8A36-F29FE60E7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EE9CDAA-34FF-490E-AE37-5CF90DD76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286808" cy="1470025"/>
          </a:xfrm>
        </p:spPr>
        <p:txBody>
          <a:bodyPr/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Презентация к уроку по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учебному предмету «Немецкий язык»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6-ом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классе на тему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«Начало учебного года. Везде ли оно одинаково?».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6400800" cy="1752600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Разработчик презентации: Сергеева Наталья Артуровна;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Должность: учитель немецкого языка;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 работы: МАОУ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Дятьковская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городская гимназия»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Дятьковского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района Брянской области.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smtClean="0">
                <a:solidFill>
                  <a:srgbClr val="1F497D"/>
                </a:solidFill>
                <a:latin typeface="Arial Rounded MT Bold" pitchFamily="34" charset="0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rgbClr val="1F497D"/>
                </a:solidFill>
                <a:latin typeface="Arial Rounded MT Bold" pitchFamily="34" charset="0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rgbClr val="1F497D"/>
                </a:solidFill>
                <a:latin typeface="Arial Rounded MT Bold" pitchFamily="34" charset="0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rgbClr val="1F497D"/>
                </a:solidFill>
                <a:latin typeface="Arial Rounded MT Bold" pitchFamily="34" charset="0"/>
                <a:ea typeface="+mn-ea"/>
                <a:cs typeface="+mn-cs"/>
              </a:rPr>
            </a:br>
            <a:endParaRPr lang="ru-RU" sz="4000" i="1" u="sng" dirty="0"/>
          </a:p>
        </p:txBody>
      </p:sp>
      <p:pic>
        <p:nvPicPr>
          <p:cNvPr id="7" name="Picture 5" descr="CAOHYT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2714644" cy="203084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642918"/>
            <a:ext cx="3071802" cy="2310698"/>
          </a:xfrm>
          <a:prstGeom prst="rect">
            <a:avLst/>
          </a:prstGeom>
          <a:noFill/>
        </p:spPr>
      </p:pic>
      <p:pic>
        <p:nvPicPr>
          <p:cNvPr id="9" name="Picture 4" descr="volkssch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071810"/>
            <a:ext cx="2608263" cy="2921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3071810"/>
            <a:ext cx="6077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Was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wünschen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sich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die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Schüler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u="sng" dirty="0" err="1" smtClean="0">
                <a:solidFill>
                  <a:srgbClr val="C00000"/>
                </a:solidFill>
              </a:rPr>
              <a:t>zum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Schulanfang</a:t>
            </a:r>
            <a:r>
              <a:rPr lang="en-US" sz="2800" b="1" i="1" u="sng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tV6esPkGUaA/UENT1aKFs-I/AAAAAAAADpc/7Mgpc5le8VU/s1600/DSC09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36724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SZRlLsvj8FS2hzXtyYG_s3xCnZpPuYnVenKrciRtUppTm9J30SG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6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3429000"/>
            <a:ext cx="6170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Wie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findet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ihr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 den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Sculanfang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  <a:latin typeface="+mj-lt"/>
              </a:rPr>
              <a:t>?</a:t>
            </a:r>
          </a:p>
          <a:p>
            <a:pPr fontAlgn="base"/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214546" y="3857628"/>
            <a:ext cx="78581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9124" y="3857628"/>
            <a:ext cx="121444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43042" y="457200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</a:rPr>
              <a:t>schön</a:t>
            </a:r>
            <a:r>
              <a:rPr lang="en-US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450057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</a:rPr>
              <a:t>nicht</a:t>
            </a:r>
            <a:r>
              <a:rPr lang="en-US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</a:rPr>
              <a:t>schön</a:t>
            </a:r>
            <a:r>
              <a:rPr lang="en-US" b="1" dirty="0" smtClean="0">
                <a:solidFill>
                  <a:srgbClr val="C00000"/>
                </a:solidFill>
                <a:effectLst>
                  <a:outerShdw dist="53848" dir="2700000" algn="ctr">
                    <a:srgbClr val="C0C0C0">
                      <a:alpha val="8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464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9072626" cy="576064"/>
          </a:xfrm>
          <a:noFill/>
          <a:effectLst/>
        </p:spPr>
        <p:txBody>
          <a:bodyPr>
            <a:noAutofit/>
          </a:bodyPr>
          <a:lstStyle/>
          <a:p>
            <a:pPr marL="182880" indent="0" algn="l" fontAlgn="t">
              <a:buNone/>
            </a:pP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b="1" dirty="0" smtClean="0">
                <a:solidFill>
                  <a:srgbClr val="C00000"/>
                </a:solidFill>
              </a:rPr>
              <a:t>Worüber ärgern sich die Kinder? Worüber/ worauf freuen sich die Kinder?</a:t>
            </a:r>
            <a:br>
              <a:rPr lang="de-DE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1285860"/>
            <a:ext cx="2088232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FF0000"/>
                </a:solidFill>
              </a:rPr>
              <a:t>Die Kinder freuen sich über/auf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82575" y="3501009"/>
            <a:ext cx="2997200" cy="194421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/>
              <a:t>Die Kinder ärgern sich  über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028343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das neue Schuljahr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langweilige Stunden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neue Bücher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das Wiedersehen mit Freunden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das schöne Wetter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interessante Stunden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schlechte Noten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neue Schulfächer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schönen</a:t>
            </a:r>
            <a:r>
              <a:rPr lang="en-US" dirty="0"/>
              <a:t> </a:t>
            </a:r>
            <a:r>
              <a:rPr lang="en-US" dirty="0" err="1"/>
              <a:t>Zuckertüten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Freunde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Herbstferien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die  </a:t>
            </a:r>
            <a:r>
              <a:rPr lang="en-US" dirty="0" err="1"/>
              <a:t>vielen</a:t>
            </a:r>
            <a:r>
              <a:rPr lang="en-US" dirty="0"/>
              <a:t> </a:t>
            </a:r>
            <a:r>
              <a:rPr lang="en-US" dirty="0" err="1"/>
              <a:t>Hausaufgaben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Arbeit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Schulgarten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das </a:t>
            </a:r>
            <a:r>
              <a:rPr lang="en-US" dirty="0" err="1"/>
              <a:t>Reinemachen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Klassenzimmer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die </a:t>
            </a:r>
            <a:r>
              <a:rPr lang="en-US" dirty="0" err="1" smtClean="0"/>
              <a:t>schwere</a:t>
            </a:r>
            <a:r>
              <a:rPr lang="en-US" dirty="0" smtClean="0"/>
              <a:t> </a:t>
            </a:r>
            <a:r>
              <a:rPr lang="en-US" dirty="0" err="1" smtClean="0"/>
              <a:t>Mathematikaufgaben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bevorstehende</a:t>
            </a:r>
            <a:r>
              <a:rPr lang="en-US" dirty="0"/>
              <a:t> </a:t>
            </a:r>
            <a:r>
              <a:rPr lang="en-US" dirty="0" err="1" smtClean="0"/>
              <a:t>Klassenfahrt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355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9072626" cy="576064"/>
          </a:xfrm>
          <a:noFill/>
          <a:effectLst/>
        </p:spPr>
        <p:txBody>
          <a:bodyPr>
            <a:noAutofit/>
          </a:bodyPr>
          <a:lstStyle/>
          <a:p>
            <a:pPr marL="182880" indent="0" algn="l" fontAlgn="t">
              <a:buNone/>
            </a:pP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dirty="0" smtClean="0">
                <a:solidFill>
                  <a:srgbClr val="C00000"/>
                </a:solidFill>
              </a:rPr>
              <a:t/>
            </a:r>
            <a:br>
              <a:rPr lang="de-DE" sz="1800" dirty="0" smtClean="0">
                <a:solidFill>
                  <a:srgbClr val="C00000"/>
                </a:solidFill>
              </a:rPr>
            </a:br>
            <a:r>
              <a:rPr lang="de-DE" sz="1800" b="1" dirty="0" smtClean="0">
                <a:solidFill>
                  <a:srgbClr val="C00000"/>
                </a:solidFill>
              </a:rPr>
              <a:t>Worüber freust du dich?                             Worüber ärgerst du dich ?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858180" cy="1752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Ich </a:t>
            </a:r>
            <a:r>
              <a:rPr lang="en-US" sz="2000" dirty="0" err="1" smtClean="0">
                <a:solidFill>
                  <a:schemeClr val="tx2"/>
                </a:solidFill>
              </a:rPr>
              <a:t>finde</a:t>
            </a:r>
            <a:r>
              <a:rPr lang="en-US" sz="2000" dirty="0" smtClean="0">
                <a:solidFill>
                  <a:schemeClr val="tx2"/>
                </a:solidFill>
              </a:rPr>
              <a:t> den </a:t>
            </a:r>
            <a:r>
              <a:rPr lang="en-US" sz="2000" dirty="0" err="1" smtClean="0">
                <a:solidFill>
                  <a:schemeClr val="tx2"/>
                </a:solidFill>
              </a:rPr>
              <a:t>Schulanfang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                 </a:t>
            </a:r>
            <a:r>
              <a:rPr lang="en-US" sz="2000" dirty="0" err="1" smtClean="0">
                <a:solidFill>
                  <a:schemeClr val="tx2"/>
                </a:solidFill>
              </a:rPr>
              <a:t>sch</a:t>
            </a:r>
            <a:r>
              <a:rPr lang="en-US" sz="2000" dirty="0" err="1" smtClean="0">
                <a:solidFill>
                  <a:schemeClr val="tx2"/>
                </a:solidFill>
                <a:latin typeface="Constantia"/>
              </a:rPr>
              <a:t>ön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                                         </a:t>
            </a:r>
            <a:r>
              <a:rPr lang="en-US" sz="2000" dirty="0" err="1" smtClean="0">
                <a:solidFill>
                  <a:schemeClr val="tx2"/>
                </a:solidFill>
                <a:latin typeface="Constantia"/>
              </a:rPr>
              <a:t>nicht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   </a:t>
            </a:r>
            <a:r>
              <a:rPr lang="en-US" sz="2000" dirty="0" err="1" smtClean="0">
                <a:solidFill>
                  <a:schemeClr val="tx2"/>
                </a:solidFill>
              </a:rPr>
              <a:t>sch</a:t>
            </a:r>
            <a:r>
              <a:rPr lang="en-US" sz="2000" dirty="0" err="1" smtClean="0">
                <a:solidFill>
                  <a:schemeClr val="tx2"/>
                </a:solidFill>
                <a:latin typeface="Constantia"/>
              </a:rPr>
              <a:t>ön</a:t>
            </a:r>
            <a:endParaRPr lang="en-US" sz="2000" dirty="0" smtClean="0">
              <a:solidFill>
                <a:schemeClr val="tx2"/>
              </a:solidFill>
              <a:latin typeface="Constantia"/>
            </a:endParaRPr>
          </a:p>
          <a:p>
            <a:pPr algn="l"/>
            <a:r>
              <a:rPr lang="de-DE" sz="2000" dirty="0" smtClean="0">
                <a:solidFill>
                  <a:schemeClr val="tx2"/>
                </a:solidFill>
              </a:rPr>
              <a:t>Ich freue mich über …                        Ich ärgere mich über…</a:t>
            </a:r>
          </a:p>
          <a:p>
            <a:pPr algn="l"/>
            <a:r>
              <a:rPr lang="de-DE" sz="2000" dirty="0" smtClean="0">
                <a:solidFill>
                  <a:schemeClr val="tx2"/>
                </a:solidFill>
              </a:rPr>
              <a:t>Ich w</a:t>
            </a:r>
            <a:r>
              <a:rPr lang="de-DE" sz="2000" dirty="0" smtClean="0">
                <a:solidFill>
                  <a:schemeClr val="tx2"/>
                </a:solidFill>
                <a:latin typeface="Constantia"/>
              </a:rPr>
              <a:t>ünsche den Schülern …                </a:t>
            </a:r>
            <a:r>
              <a:rPr lang="de-DE" sz="2000" dirty="0" smtClean="0">
                <a:solidFill>
                  <a:schemeClr val="tx2"/>
                </a:solidFill>
              </a:rPr>
              <a:t>Ich w</a:t>
            </a:r>
            <a:r>
              <a:rPr lang="de-DE" sz="2000" dirty="0" smtClean="0">
                <a:solidFill>
                  <a:schemeClr val="tx2"/>
                </a:solidFill>
                <a:latin typeface="Constantia"/>
              </a:rPr>
              <a:t>ünsche den Schülern …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l"/>
            <a:endParaRPr lang="ru-RU" sz="1800" dirty="0" smtClean="0">
              <a:solidFill>
                <a:srgbClr val="C00000"/>
              </a:solidFill>
            </a:endParaRPr>
          </a:p>
          <a:p>
            <a:endParaRPr lang="en-US" sz="1800" dirty="0" smtClean="0"/>
          </a:p>
          <a:p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643174" y="2214554"/>
            <a:ext cx="114300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2214554"/>
            <a:ext cx="100013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355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714625" y="2781300"/>
            <a:ext cx="5961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554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u="sng" dirty="0" err="1" smtClean="0">
                <a:solidFill>
                  <a:srgbClr val="C00000"/>
                </a:solidFill>
              </a:rPr>
              <a:t>Machen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wir</a:t>
            </a:r>
            <a:r>
              <a:rPr lang="en-US" sz="3200" i="1" u="sng" dirty="0" smtClean="0">
                <a:solidFill>
                  <a:srgbClr val="C00000"/>
                </a:solidFill>
              </a:rPr>
              <a:t> 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eine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Turnpause</a:t>
            </a:r>
            <a:r>
              <a:rPr lang="en-US" sz="3200" i="1" u="sng" dirty="0" smtClean="0">
                <a:solidFill>
                  <a:srgbClr val="C00000"/>
                </a:solidFill>
              </a:rPr>
              <a:t>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2214554"/>
            <a:ext cx="50720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Ich bin </a:t>
            </a:r>
            <a:r>
              <a:rPr lang="en-US" sz="2800" i="1" dirty="0" err="1" smtClean="0">
                <a:solidFill>
                  <a:schemeClr val="tx2"/>
                </a:solidFill>
              </a:rPr>
              <a:t>gro</a:t>
            </a:r>
            <a:r>
              <a:rPr lang="el-GR" sz="2800" i="1" dirty="0" smtClean="0">
                <a:solidFill>
                  <a:schemeClr val="tx2"/>
                </a:solidFill>
                <a:latin typeface="Constantia"/>
              </a:rPr>
              <a:t>β</a:t>
            </a:r>
            <a:r>
              <a:rPr lang="en-US" sz="2800" i="1" dirty="0" smtClean="0">
                <a:solidFill>
                  <a:schemeClr val="tx2"/>
                </a:solidFill>
                <a:latin typeface="Constantia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Constantia"/>
              </a:rPr>
              <a:t>wie</a:t>
            </a:r>
            <a:r>
              <a:rPr lang="en-US" sz="2800" i="1" dirty="0" smtClean="0">
                <a:solidFill>
                  <a:schemeClr val="tx2"/>
                </a:solidFill>
                <a:latin typeface="Constantia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Constantia"/>
              </a:rPr>
              <a:t>ein</a:t>
            </a:r>
            <a:r>
              <a:rPr lang="en-US" sz="2800" i="1" dirty="0" smtClean="0">
                <a:solidFill>
                  <a:schemeClr val="tx2"/>
                </a:solidFill>
                <a:latin typeface="Constantia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latin typeface="Constantia"/>
              </a:rPr>
              <a:t>Haus</a:t>
            </a:r>
            <a:r>
              <a:rPr lang="en-US" sz="2800" i="1" dirty="0" smtClean="0">
                <a:solidFill>
                  <a:schemeClr val="tx2"/>
                </a:solidFill>
                <a:latin typeface="Constantia"/>
              </a:rPr>
              <a:t>,</a:t>
            </a:r>
          </a:p>
          <a:p>
            <a:r>
              <a:rPr lang="en-US" sz="2800" i="1" dirty="0" smtClean="0">
                <a:solidFill>
                  <a:schemeClr val="tx2"/>
                </a:solidFill>
                <a:latin typeface="Constantia"/>
              </a:rPr>
              <a:t> </a:t>
            </a:r>
          </a:p>
          <a:p>
            <a:r>
              <a:rPr lang="en-US" sz="2800" i="1" dirty="0" smtClean="0">
                <a:solidFill>
                  <a:schemeClr val="tx2"/>
                </a:solidFill>
              </a:rPr>
              <a:t>Ich bin </a:t>
            </a:r>
            <a:r>
              <a:rPr lang="en-US" sz="2800" i="1" dirty="0" err="1" smtClean="0">
                <a:solidFill>
                  <a:schemeClr val="tx2"/>
                </a:solidFill>
              </a:rPr>
              <a:t>klein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wie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ein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Maus</a:t>
            </a:r>
            <a:r>
              <a:rPr lang="en-US" sz="2800" i="1" dirty="0" smtClean="0">
                <a:solidFill>
                  <a:schemeClr val="tx2"/>
                </a:solidFill>
              </a:rPr>
              <a:t>.</a:t>
            </a:r>
            <a:endParaRPr lang="en-US" sz="2800" i="1" dirty="0" smtClean="0">
              <a:solidFill>
                <a:schemeClr val="tx2"/>
              </a:solidFill>
              <a:latin typeface="Constantia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/>
            </a:r>
            <a:br>
              <a:rPr lang="en-US" sz="2000" b="1" i="1" dirty="0" smtClean="0">
                <a:solidFill>
                  <a:srgbClr val="C00000"/>
                </a:solidFill>
              </a:rPr>
            </a:br>
            <a:r>
              <a:rPr lang="en-US" sz="2000" b="1" i="1" dirty="0" smtClean="0">
                <a:solidFill>
                  <a:srgbClr val="C00000"/>
                </a:solidFill>
              </a:rPr>
              <a:t/>
            </a:r>
            <a:br>
              <a:rPr lang="en-US" sz="2000" b="1" i="1" dirty="0" smtClean="0">
                <a:solidFill>
                  <a:srgbClr val="C00000"/>
                </a:solidFill>
              </a:rPr>
            </a:br>
            <a:r>
              <a:rPr lang="en-US" sz="2000" b="1" i="1" dirty="0" smtClean="0">
                <a:solidFill>
                  <a:srgbClr val="C00000"/>
                </a:solidFill>
              </a:rPr>
              <a:t/>
            </a:r>
            <a:br>
              <a:rPr lang="en-US" sz="2000" b="1" i="1" dirty="0" smtClean="0">
                <a:solidFill>
                  <a:srgbClr val="C00000"/>
                </a:solidFill>
              </a:rPr>
            </a:br>
            <a:r>
              <a:rPr lang="en-US" sz="2000" b="1" i="1" dirty="0" smtClean="0">
                <a:solidFill>
                  <a:srgbClr val="C00000"/>
                </a:solidFill>
              </a:rPr>
              <a:t>Was haben die Kinder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im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Sommer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gemacht</a:t>
            </a:r>
            <a:r>
              <a:rPr lang="en-US" sz="2000" b="1" i="1" dirty="0" smtClean="0">
                <a:solidFill>
                  <a:srgbClr val="C00000"/>
                </a:solidFill>
              </a:rPr>
              <a:t>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638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err="1"/>
                        <a:t>ich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haben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err="1"/>
                        <a:t>im</a:t>
                      </a:r>
                      <a:r>
                        <a:rPr lang="en-US" sz="1600" b="0" kern="1200" dirty="0"/>
                        <a:t> </a:t>
                      </a:r>
                      <a:r>
                        <a:rPr lang="en-US" sz="1600" b="0" kern="1200" dirty="0" err="1"/>
                        <a:t>Flüss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/>
                        <a:t>geturnt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du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habt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/>
                        <a:t>eine interessante Wanderung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/>
                        <a:t>gemacht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Mein Freund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hat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jeden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Morgen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/>
                        <a:t>gebadet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/>
                        <a:t>ihr</a:t>
                      </a:r>
                      <a:r>
                        <a:rPr lang="en-US" sz="1600" kern="1200" dirty="0" smtClean="0"/>
                        <a:t>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habe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mit</a:t>
                      </a:r>
                      <a:r>
                        <a:rPr lang="en-US" sz="1600" kern="1200" dirty="0"/>
                        <a:t> den </a:t>
                      </a:r>
                      <a:r>
                        <a:rPr lang="en-US" sz="1600" kern="1200" dirty="0" err="1" smtClean="0"/>
                        <a:t>Freunden</a:t>
                      </a:r>
                      <a:r>
                        <a:rPr lang="en-US" sz="1600" kern="1200" dirty="0" smtClean="0"/>
                        <a:t> Ball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/>
                        <a:t>gemalt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er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hast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viele</a:t>
                      </a:r>
                      <a:r>
                        <a:rPr lang="en-US" sz="1600" kern="1200" dirty="0"/>
                        <a:t> </a:t>
                      </a:r>
                      <a:r>
                        <a:rPr lang="en-US" sz="1600" kern="1200" dirty="0" err="1"/>
                        <a:t>Fotos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/>
                        <a:t>gesucht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sie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latin typeface="Calibri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/>
                        <a:t>schöne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/>
                        <a:t>Bilder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/>
                        <a:t>gesammelt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wir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latin typeface="Calibri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/>
                        <a:t>Pilze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/>
                        <a:t>gespielt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357166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 smtClean="0">
                <a:solidFill>
                  <a:srgbClr val="C00000"/>
                </a:solidFill>
              </a:rPr>
              <a:t>Perfekt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u="sng" dirty="0" smtClean="0">
                <a:solidFill>
                  <a:srgbClr val="C00000"/>
                </a:solidFill>
              </a:rPr>
              <a:t>Was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fehlt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hier</a:t>
            </a:r>
            <a:r>
              <a:rPr lang="en-US" sz="3200" i="1" u="sng" dirty="0" smtClean="0">
                <a:solidFill>
                  <a:srgbClr val="C00000"/>
                </a:solidFill>
              </a:rPr>
              <a:t>?</a:t>
            </a:r>
            <a:endParaRPr lang="ru-RU" sz="32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In der </a:t>
            </a:r>
            <a:r>
              <a:rPr lang="de-DE" sz="2400" dirty="0" err="1" smtClean="0"/>
              <a:t>Geographiestunde</a:t>
            </a:r>
            <a:r>
              <a:rPr lang="de-DE" sz="2400" dirty="0" smtClean="0"/>
              <a:t> ….die Kinder an der Karte… (</a:t>
            </a:r>
            <a:r>
              <a:rPr lang="de-DE" sz="2400" b="1" i="1" dirty="0" smtClean="0"/>
              <a:t>antworten</a:t>
            </a:r>
            <a:r>
              <a:rPr lang="de-DE" sz="2400" dirty="0" smtClean="0"/>
              <a:t>).</a:t>
            </a:r>
            <a:br>
              <a:rPr lang="de-DE" sz="2400" dirty="0" smtClean="0"/>
            </a:br>
            <a:r>
              <a:rPr lang="de-DE" sz="2400" dirty="0" smtClean="0"/>
              <a:t>2. In der Deutschstunde …sie (</a:t>
            </a:r>
            <a:r>
              <a:rPr lang="de-DE" sz="2400" dirty="0" err="1" smtClean="0"/>
              <a:t>он</a:t>
            </a:r>
            <a:r>
              <a:rPr lang="ru-RU" sz="2400" dirty="0" smtClean="0"/>
              <a:t>а</a:t>
            </a:r>
            <a:r>
              <a:rPr lang="de-DE" sz="2400" dirty="0" smtClean="0"/>
              <a:t>) Übungen… (</a:t>
            </a:r>
            <a:r>
              <a:rPr lang="de-DE" sz="2400" b="1" i="1" dirty="0" smtClean="0"/>
              <a:t>machen</a:t>
            </a:r>
            <a:r>
              <a:rPr lang="de-DE" sz="2400" dirty="0" smtClean="0"/>
              <a:t>).</a:t>
            </a:r>
            <a:br>
              <a:rPr lang="de-DE" sz="2400" dirty="0" smtClean="0"/>
            </a:br>
            <a:r>
              <a:rPr lang="de-DE" sz="2400" dirty="0" smtClean="0"/>
              <a:t>3. In der Turnstunde …ich …(</a:t>
            </a:r>
            <a:r>
              <a:rPr lang="de-DE" sz="2400" b="1" i="1" dirty="0" smtClean="0"/>
              <a:t>turnen</a:t>
            </a:r>
            <a:r>
              <a:rPr lang="de-DE" sz="2400" dirty="0" smtClean="0"/>
              <a:t>) und Ball … (</a:t>
            </a:r>
            <a:r>
              <a:rPr lang="de-DE" sz="2400" b="1" i="1" dirty="0" smtClean="0"/>
              <a:t>spielen</a:t>
            </a:r>
            <a:r>
              <a:rPr lang="de-DE" sz="2400" dirty="0" smtClean="0"/>
              <a:t>).</a:t>
            </a:r>
            <a:br>
              <a:rPr lang="de-DE" sz="2400" dirty="0" smtClean="0"/>
            </a:br>
            <a:r>
              <a:rPr lang="de-DE" sz="2400" dirty="0" smtClean="0"/>
              <a:t>4. In der Musikstunde …nicht alle Schüler… (</a:t>
            </a:r>
            <a:r>
              <a:rPr lang="de-DE" sz="2400" b="1" dirty="0" smtClean="0"/>
              <a:t>tanzen</a:t>
            </a:r>
            <a:r>
              <a:rPr lang="de-DE" sz="2400" dirty="0" smtClean="0"/>
              <a:t>).</a:t>
            </a:r>
            <a:br>
              <a:rPr lang="de-DE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i="1" u="sng" dirty="0" err="1" smtClean="0">
                <a:solidFill>
                  <a:srgbClr val="C00000"/>
                </a:solidFill>
              </a:rPr>
              <a:t>Pr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Constantia"/>
              </a:rPr>
              <a:t>üfen</a:t>
            </a:r>
            <a:r>
              <a:rPr lang="en-US" sz="3200" b="1" i="1" u="sng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Constantia"/>
              </a:rPr>
              <a:t>wir</a:t>
            </a:r>
            <a:r>
              <a:rPr lang="en-US" sz="3200" b="1" i="1" u="sng" dirty="0" smtClean="0">
                <a:solidFill>
                  <a:srgbClr val="C00000"/>
                </a:solidFill>
                <a:latin typeface="Constantia"/>
              </a:rPr>
              <a:t>!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2296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de-DE" sz="2400" dirty="0" smtClean="0"/>
              <a:t>1.In der </a:t>
            </a:r>
            <a:r>
              <a:rPr lang="de-DE" sz="2400" dirty="0" err="1" smtClean="0"/>
              <a:t>Geographiestunde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haben</a:t>
            </a:r>
            <a:r>
              <a:rPr lang="de-DE" sz="2400" dirty="0" smtClean="0"/>
              <a:t> die Kinder an der Karte</a:t>
            </a:r>
            <a:r>
              <a:rPr lang="de-DE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geantwortet.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de-DE" sz="2400" dirty="0" smtClean="0"/>
              <a:t>2. In der Deutschstunde </a:t>
            </a:r>
            <a:r>
              <a:rPr lang="de-DE" sz="2400" b="1" dirty="0" smtClean="0">
                <a:solidFill>
                  <a:srgbClr val="C00000"/>
                </a:solidFill>
              </a:rPr>
              <a:t>hat</a:t>
            </a:r>
            <a:r>
              <a:rPr lang="de-DE" sz="2400" dirty="0" smtClean="0"/>
              <a:t> sie Übungen </a:t>
            </a:r>
            <a:r>
              <a:rPr lang="de-DE" sz="2400" b="1" dirty="0" smtClean="0">
                <a:solidFill>
                  <a:srgbClr val="C00000"/>
                </a:solidFill>
              </a:rPr>
              <a:t>gemacht</a:t>
            </a:r>
          </a:p>
          <a:p>
            <a:pPr marL="457200" indent="-457200">
              <a:buNone/>
            </a:pPr>
            <a:r>
              <a:rPr lang="de-DE" sz="2400" dirty="0" smtClean="0"/>
              <a:t>3. In der Turnstunde </a:t>
            </a:r>
            <a:r>
              <a:rPr lang="de-DE" sz="2400" b="1" dirty="0" smtClean="0">
                <a:solidFill>
                  <a:srgbClr val="C00000"/>
                </a:solidFill>
              </a:rPr>
              <a:t>habe</a:t>
            </a:r>
            <a:r>
              <a:rPr lang="de-DE" sz="2400" dirty="0" smtClean="0"/>
              <a:t> ich </a:t>
            </a:r>
            <a:r>
              <a:rPr lang="de-DE" sz="2400" b="1" dirty="0" smtClean="0">
                <a:solidFill>
                  <a:srgbClr val="C00000"/>
                </a:solidFill>
              </a:rPr>
              <a:t>geturnt</a:t>
            </a:r>
            <a:r>
              <a:rPr lang="de-DE" sz="2400" dirty="0" smtClean="0"/>
              <a:t> und Ball </a:t>
            </a:r>
            <a:r>
              <a:rPr lang="de-DE" sz="2400" b="1" dirty="0" smtClean="0">
                <a:solidFill>
                  <a:srgbClr val="C00000"/>
                </a:solidFill>
              </a:rPr>
              <a:t>gespielt</a:t>
            </a:r>
          </a:p>
          <a:p>
            <a:pPr marL="457200" indent="-457200">
              <a:buNone/>
            </a:pPr>
            <a:r>
              <a:rPr lang="de-DE" sz="2400" dirty="0" smtClean="0"/>
              <a:t>4. In der Musikstunde </a:t>
            </a:r>
            <a:r>
              <a:rPr lang="de-DE" sz="2400" b="1" dirty="0" smtClean="0">
                <a:solidFill>
                  <a:srgbClr val="C00000"/>
                </a:solidFill>
              </a:rPr>
              <a:t>haben </a:t>
            </a:r>
            <a:r>
              <a:rPr lang="de-DE" sz="2400" dirty="0" smtClean="0"/>
              <a:t>nicht alle Schüler </a:t>
            </a:r>
            <a:r>
              <a:rPr lang="de-DE" sz="2400" b="1" dirty="0" smtClean="0">
                <a:solidFill>
                  <a:srgbClr val="C00000"/>
                </a:solidFill>
              </a:rPr>
              <a:t>getanzt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</p:txBody>
      </p:sp>
      <p:pic>
        <p:nvPicPr>
          <p:cNvPr id="4" name="Picture 5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14752"/>
            <a:ext cx="2719001" cy="276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4643438" y="214290"/>
            <a:ext cx="3500462" cy="2071702"/>
          </a:xfrm>
          <a:prstGeom prst="wedgeEllipseCallout">
            <a:avLst>
              <a:gd name="adj1" fmla="val 49819"/>
              <a:gd name="adj2" fmla="val 6366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kein Fehler – 5</a:t>
            </a:r>
            <a:br>
              <a:rPr kumimoji="0" lang="de-D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ein Fehler – 4</a:t>
            </a:r>
            <a:br>
              <a:rPr kumimoji="0" lang="de-D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zwei Fehler - 3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714625" y="2781300"/>
            <a:ext cx="5961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143116"/>
            <a:ext cx="5841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tx2"/>
                </a:solidFill>
                <a:latin typeface="Baskerville Old Face" pitchFamily="18" charset="0"/>
              </a:rPr>
              <a:t>Singen wir ein Lied!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714625" y="2781300"/>
            <a:ext cx="5961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928670"/>
            <a:ext cx="4679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C00000"/>
                </a:solidFill>
                <a:latin typeface="Baskerville Old Face" pitchFamily="18" charset="0"/>
              </a:rPr>
              <a:t>Arbeiten wir am Text!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428868"/>
            <a:ext cx="5134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</a:rPr>
              <a:t>«</a:t>
            </a:r>
            <a:r>
              <a:rPr lang="de-DE" sz="3600" b="1" i="1" dirty="0" smtClean="0">
                <a:solidFill>
                  <a:schemeClr val="tx2"/>
                </a:solidFill>
              </a:rPr>
              <a:t>Schulanfang. </a:t>
            </a:r>
          </a:p>
          <a:p>
            <a:pPr algn="ctr"/>
            <a:r>
              <a:rPr lang="de-DE" sz="3600" b="1" i="1" dirty="0" smtClean="0">
                <a:solidFill>
                  <a:schemeClr val="tx2"/>
                </a:solidFill>
              </a:rPr>
              <a:t>Ist es überall gleich?</a:t>
            </a:r>
            <a:r>
              <a:rPr lang="ru-RU" sz="3600" b="1" i="1" dirty="0" smtClean="0">
                <a:solidFill>
                  <a:schemeClr val="tx2"/>
                </a:solidFill>
              </a:rPr>
              <a:t>» 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2810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/>
              <a:t>Ratet</a:t>
            </a:r>
            <a:r>
              <a:rPr lang="en-US" sz="4000" b="1" i="1" dirty="0" smtClean="0"/>
              <a:t> mal! </a:t>
            </a:r>
            <a:endParaRPr lang="ru-RU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7"/>
            <a:ext cx="32400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586170" cy="2643206"/>
          </a:xfrm>
          <a:prstGeom prst="rect">
            <a:avLst/>
          </a:prstGeom>
          <a:noFill/>
        </p:spPr>
      </p:pic>
      <p:pic>
        <p:nvPicPr>
          <p:cNvPr id="5" name="Picture 4" descr="volkssch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643314"/>
            <a:ext cx="3000396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714625" y="2781300"/>
            <a:ext cx="5961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3815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gency FB" pitchFamily="32" charset="0"/>
              </a:rPr>
              <a:t>Wo</a:t>
            </a:r>
            <a:r>
              <a:rPr lang="en-US" sz="4000" dirty="0" smtClean="0">
                <a:solidFill>
                  <a:srgbClr val="C00000"/>
                </a:solidFill>
                <a:latin typeface="Agency FB" pitchFamily="3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gency FB" pitchFamily="32" charset="0"/>
              </a:rPr>
              <a:t>passiert</a:t>
            </a:r>
            <a:r>
              <a:rPr lang="en-US" sz="4000" dirty="0" smtClean="0">
                <a:solidFill>
                  <a:srgbClr val="C00000"/>
                </a:solidFill>
                <a:latin typeface="Agency FB" pitchFamily="32" charset="0"/>
              </a:rPr>
              <a:t> das </a:t>
            </a:r>
            <a:r>
              <a:rPr lang="en-US" sz="4000" dirty="0" err="1" smtClean="0">
                <a:solidFill>
                  <a:srgbClr val="C00000"/>
                </a:solidFill>
                <a:latin typeface="Agency FB" pitchFamily="32" charset="0"/>
              </a:rPr>
              <a:t>alles</a:t>
            </a:r>
            <a:r>
              <a:rPr lang="en-US" sz="4000" dirty="0" smtClean="0">
                <a:solidFill>
                  <a:srgbClr val="C00000"/>
                </a:solidFill>
                <a:latin typeface="Agency FB" pitchFamily="32" charset="0"/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1"/>
            <a:ext cx="2571768" cy="246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2662240" cy="2418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6" descr="0,,16196677_303,00"/>
          <p:cNvPicPr>
            <a:picLocks noChangeAspect="1" noChangeArrowheads="1"/>
          </p:cNvPicPr>
          <p:nvPr/>
        </p:nvPicPr>
        <p:blipFill>
          <a:blip r:embed="rId4" cstate="print"/>
          <a:srcRect l="26457" r="10258"/>
          <a:stretch>
            <a:fillRect/>
          </a:stretch>
        </p:blipFill>
        <p:spPr bwMode="auto">
          <a:xfrm>
            <a:off x="6072198" y="1285860"/>
            <a:ext cx="2643206" cy="235084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378619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Der </a:t>
            </a:r>
            <a:r>
              <a:rPr lang="en-US" b="1" dirty="0" err="1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Schulanfang</a:t>
            </a:r>
            <a:r>
              <a:rPr lang="en-US" b="1" dirty="0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…</a:t>
            </a:r>
            <a:endParaRPr lang="en-US" b="1" dirty="0">
              <a:solidFill>
                <a:srgbClr val="0808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85776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Der </a:t>
            </a:r>
            <a:r>
              <a:rPr lang="en-US" b="1" dirty="0" err="1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Schulanfang</a:t>
            </a:r>
            <a:r>
              <a:rPr lang="en-US" b="1" dirty="0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…</a:t>
            </a:r>
            <a:endParaRPr lang="en-US" b="1" dirty="0">
              <a:solidFill>
                <a:srgbClr val="0808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714752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1" dirty="0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Der </a:t>
            </a:r>
            <a:r>
              <a:rPr lang="en-US" b="1" dirty="0" err="1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Schulanfang</a:t>
            </a:r>
            <a:r>
              <a:rPr lang="en-US" b="1" dirty="0" smtClean="0">
                <a:solidFill>
                  <a:srgbClr val="08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…</a:t>
            </a:r>
            <a:endParaRPr lang="en-US" b="1" dirty="0">
              <a:solidFill>
                <a:srgbClr val="0808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714625" y="2781300"/>
            <a:ext cx="5961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00108"/>
            <a:ext cx="5134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«</a:t>
            </a:r>
            <a:r>
              <a:rPr lang="de-DE" sz="3600" b="1" i="1" dirty="0" smtClean="0">
                <a:solidFill>
                  <a:schemeClr val="tx2"/>
                </a:solidFill>
              </a:rPr>
              <a:t>Schulanfang. </a:t>
            </a:r>
          </a:p>
          <a:p>
            <a:r>
              <a:rPr lang="de-DE" sz="3600" b="1" i="1" dirty="0" smtClean="0">
                <a:solidFill>
                  <a:schemeClr val="tx2"/>
                </a:solidFill>
              </a:rPr>
              <a:t>Ist es überall gleich?</a:t>
            </a:r>
            <a:r>
              <a:rPr lang="ru-RU" sz="3600" b="1" i="1" dirty="0" smtClean="0">
                <a:solidFill>
                  <a:schemeClr val="tx2"/>
                </a:solidFill>
              </a:rPr>
              <a:t>» 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857496"/>
            <a:ext cx="6710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i="1" dirty="0" smtClean="0">
                <a:solidFill>
                  <a:schemeClr val="tx2"/>
                </a:solidFill>
              </a:rPr>
              <a:t>Schulanfang in verschiedenen Ländern ist 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2714625" y="2781300"/>
            <a:ext cx="59610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00108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chemeClr val="tx2"/>
                </a:solidFill>
              </a:rPr>
              <a:t>Hausaufgabe</a:t>
            </a:r>
            <a:r>
              <a:rPr lang="en-US" sz="3600" b="1" i="1" dirty="0" smtClean="0">
                <a:solidFill>
                  <a:schemeClr val="tx2"/>
                </a:solidFill>
              </a:rPr>
              <a:t>!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857496"/>
            <a:ext cx="79430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На «5,4» – стр.47, упр.1 – перевод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На «3» - стр.47, упр.1 – списать слова в словарик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u="sng" dirty="0" smtClean="0">
                <a:solidFill>
                  <a:srgbClr val="1F497D"/>
                </a:solidFill>
                <a:latin typeface="Book Antiqua" pitchFamily="18" charset="0"/>
              </a:rPr>
              <a:t>«</a:t>
            </a:r>
            <a:r>
              <a:rPr lang="ru-RU" sz="2800" b="1" i="1" u="sng" dirty="0" err="1" smtClean="0">
                <a:solidFill>
                  <a:srgbClr val="1F497D"/>
                </a:solidFill>
                <a:latin typeface="Book Antiqua" pitchFamily="18" charset="0"/>
              </a:rPr>
              <a:t>Плюс-минус-интересно</a:t>
            </a:r>
            <a:r>
              <a:rPr lang="ru-RU" sz="2800" b="1" i="1" u="sng" dirty="0" smtClean="0">
                <a:solidFill>
                  <a:srgbClr val="1F497D"/>
                </a:solidFill>
                <a:latin typeface="Book Antiqua" pitchFamily="18" charset="0"/>
              </a:rPr>
              <a:t>»</a:t>
            </a:r>
            <a:br>
              <a:rPr lang="ru-RU" sz="2800" b="1" i="1" u="sng" dirty="0" smtClean="0">
                <a:solidFill>
                  <a:srgbClr val="1F497D"/>
                </a:solidFill>
                <a:latin typeface="Book Antiqua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714488"/>
          <a:ext cx="6215106" cy="3855720"/>
        </p:xfrm>
        <a:graphic>
          <a:graphicData uri="http://schemas.openxmlformats.org/drawingml/2006/table">
            <a:tbl>
              <a:tblPr/>
              <a:tblGrid>
                <a:gridCol w="1947545"/>
                <a:gridCol w="2171065"/>
                <a:gridCol w="2096496"/>
              </a:tblGrid>
              <a:tr h="6429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смог …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научился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выполнял задания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Было интересно …..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 дал мне для жизни …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Было трудно и непонятно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Было скучным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меня было не интересным и не нужным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Сегодня я узнал …..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Меня удивило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хотел бы узнать ещё ….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b="1" i="1" dirty="0" smtClean="0"/>
              <a:t>Das </a:t>
            </a:r>
            <a:r>
              <a:rPr lang="en-US" b="1" i="1" dirty="0" err="1" smtClean="0"/>
              <a:t>Thema</a:t>
            </a:r>
            <a:r>
              <a:rPr lang="en-US" b="1" i="1" dirty="0" smtClean="0"/>
              <a:t>: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ru-RU" b="1" i="1" dirty="0" smtClean="0"/>
              <a:t>«</a:t>
            </a:r>
            <a:r>
              <a:rPr lang="de-DE" b="1" i="1" dirty="0" smtClean="0"/>
              <a:t>Schulanfang. Ist es überall gleich?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Was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machen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wir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heute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in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der</a:t>
            </a:r>
            <a:r>
              <a:rPr lang="en-US" sz="2800" b="1" i="1" u="sng" dirty="0" smtClean="0">
                <a:solidFill>
                  <a:srgbClr val="C0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Stunde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>
              <a:buNone/>
            </a:pPr>
            <a:r>
              <a:rPr lang="en-US" dirty="0" smtClean="0"/>
              <a:t>                  </a:t>
            </a:r>
            <a:r>
              <a:rPr lang="en-US" i="1" dirty="0" err="1" smtClean="0">
                <a:solidFill>
                  <a:schemeClr val="tx2"/>
                </a:solidFill>
                <a:latin typeface="Arial Rounded MT Bold" pitchFamily="34" charset="0"/>
              </a:rPr>
              <a:t>lesen</a:t>
            </a:r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ru-RU" dirty="0" smtClean="0">
                <a:solidFill>
                  <a:schemeClr val="tx2"/>
                </a:solidFill>
              </a:rPr>
              <a:t>         </a:t>
            </a:r>
            <a:r>
              <a:rPr lang="en-US" sz="2800" dirty="0" err="1" smtClean="0">
                <a:solidFill>
                  <a:schemeClr val="tx2"/>
                </a:solidFill>
              </a:rPr>
              <a:t>wir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</a:p>
          <a:p>
            <a:pPr>
              <a:buNone/>
            </a:pPr>
            <a:r>
              <a:rPr lang="en-US" i="1" dirty="0" err="1" smtClean="0">
                <a:solidFill>
                  <a:schemeClr val="tx2"/>
                </a:solidFill>
                <a:latin typeface="Arial Rounded MT Bold" pitchFamily="34" charset="0"/>
              </a:rPr>
              <a:t>schreiben</a:t>
            </a: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ru-RU" dirty="0" smtClean="0">
                <a:solidFill>
                  <a:schemeClr val="tx2"/>
                </a:solidFill>
              </a:rPr>
              <a:t>        </a:t>
            </a:r>
            <a:r>
              <a:rPr lang="en-US" sz="2800" dirty="0" err="1" smtClean="0">
                <a:solidFill>
                  <a:schemeClr val="tx2"/>
                </a:solidFill>
              </a:rPr>
              <a:t>wir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</a:t>
            </a:r>
            <a:r>
              <a:rPr lang="en-US" i="1" dirty="0" err="1" smtClean="0">
                <a:solidFill>
                  <a:schemeClr val="tx2"/>
                </a:solidFill>
                <a:latin typeface="Arial Rounded MT Bold" pitchFamily="34" charset="0"/>
              </a:rPr>
              <a:t>wiederholen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sz="2800" dirty="0" err="1" smtClean="0">
                <a:solidFill>
                  <a:schemeClr val="tx2"/>
                </a:solidFill>
              </a:rPr>
              <a:t>wir</a:t>
            </a:r>
            <a:r>
              <a:rPr lang="en-US" sz="2800" dirty="0" smtClean="0">
                <a:solidFill>
                  <a:schemeClr val="tx2"/>
                </a:solidFill>
              </a:rPr>
              <a:t>          das </a:t>
            </a:r>
            <a:r>
              <a:rPr lang="en-US" sz="2800" dirty="0" err="1" smtClean="0">
                <a:solidFill>
                  <a:schemeClr val="tx2"/>
                </a:solidFill>
              </a:rPr>
              <a:t>Perfekt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die </a:t>
            </a:r>
            <a:r>
              <a:rPr lang="en-US" dirty="0" err="1" smtClean="0">
                <a:solidFill>
                  <a:schemeClr val="tx2"/>
                </a:solidFill>
              </a:rPr>
              <a:t>Fragen</a:t>
            </a:r>
            <a:r>
              <a:rPr lang="en-US" dirty="0" smtClean="0">
                <a:solidFill>
                  <a:schemeClr val="tx2"/>
                </a:solidFill>
              </a:rPr>
              <a:t>        </a:t>
            </a:r>
            <a:r>
              <a:rPr lang="en-US" i="1" dirty="0" err="1" smtClean="0">
                <a:solidFill>
                  <a:schemeClr val="tx2"/>
                </a:solidFill>
                <a:latin typeface="Arial Rounded MT Bold" pitchFamily="34" charset="0"/>
              </a:rPr>
              <a:t>beantworten</a:t>
            </a:r>
            <a:r>
              <a:rPr lang="en-US" dirty="0" smtClean="0">
                <a:solidFill>
                  <a:schemeClr val="tx2"/>
                </a:solidFill>
              </a:rPr>
              <a:t>      </a:t>
            </a:r>
            <a:r>
              <a:rPr lang="en-US" dirty="0" err="1" smtClean="0">
                <a:solidFill>
                  <a:schemeClr val="tx2"/>
                </a:solidFill>
              </a:rPr>
              <a:t>wir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  <a:latin typeface="Arial Rounded MT Bold" pitchFamily="34" charset="0"/>
              </a:rPr>
              <a:t>            </a:t>
            </a:r>
            <a:r>
              <a:rPr lang="en-US" i="1" dirty="0" err="1" smtClean="0">
                <a:solidFill>
                  <a:schemeClr val="tx2"/>
                </a:solidFill>
                <a:latin typeface="Arial Rounded MT Bold" pitchFamily="34" charset="0"/>
              </a:rPr>
              <a:t>wiederholen</a:t>
            </a:r>
            <a:r>
              <a:rPr lang="ru-RU" i="1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Baskerville Old Face" pitchFamily="18" charset="0"/>
              </a:rPr>
              <a:t>    </a:t>
            </a:r>
            <a:r>
              <a:rPr lang="en-US" i="1" dirty="0" err="1" smtClean="0">
                <a:solidFill>
                  <a:schemeClr val="tx2"/>
                </a:solidFill>
              </a:rPr>
              <a:t>wir</a:t>
            </a:r>
            <a:r>
              <a:rPr lang="en-US" dirty="0" smtClean="0">
                <a:solidFill>
                  <a:schemeClr val="tx2"/>
                </a:solidFill>
              </a:rPr>
              <a:t>     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alle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W</a:t>
            </a:r>
            <a:r>
              <a:rPr lang="en-US" sz="2800" dirty="0" err="1" smtClean="0">
                <a:solidFill>
                  <a:schemeClr val="tx2"/>
                </a:solidFill>
                <a:latin typeface="Constantia"/>
              </a:rPr>
              <a:t>örter</a:t>
            </a:r>
            <a:r>
              <a:rPr lang="en-US" sz="2800" dirty="0" smtClean="0">
                <a:solidFill>
                  <a:schemeClr val="tx2"/>
                </a:solidFill>
                <a:latin typeface="Constantia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Constantia"/>
              </a:rPr>
              <a:t>   </a:t>
            </a:r>
            <a:r>
              <a:rPr lang="en-US" sz="2800" dirty="0" err="1" smtClean="0">
                <a:solidFill>
                  <a:schemeClr val="tx2"/>
                </a:solidFill>
                <a:latin typeface="Constantia"/>
              </a:rPr>
              <a:t>zum</a:t>
            </a:r>
            <a:r>
              <a:rPr lang="en-US" sz="2800" dirty="0" smtClean="0">
                <a:solidFill>
                  <a:schemeClr val="tx2"/>
                </a:solidFill>
                <a:latin typeface="Constantia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onstantia"/>
              </a:rPr>
              <a:t>Thema</a:t>
            </a:r>
            <a:r>
              <a:rPr lang="en-US" sz="2800" dirty="0" smtClean="0">
                <a:solidFill>
                  <a:schemeClr val="tx2"/>
                </a:solidFill>
                <a:latin typeface="Constantia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Constantia"/>
              </a:rPr>
              <a:t>«</a:t>
            </a:r>
            <a:r>
              <a:rPr lang="en-US" sz="2800" dirty="0" err="1" smtClean="0">
                <a:solidFill>
                  <a:schemeClr val="tx2"/>
                </a:solidFill>
                <a:latin typeface="Constantia"/>
              </a:rPr>
              <a:t>Schulanfang</a:t>
            </a:r>
            <a:r>
              <a:rPr lang="ru-RU" sz="2800" dirty="0" smtClean="0">
                <a:solidFill>
                  <a:schemeClr val="tx2"/>
                </a:solidFill>
                <a:latin typeface="Constantia"/>
              </a:rPr>
              <a:t>»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i="1" u="sng" dirty="0" smtClean="0">
                <a:solidFill>
                  <a:srgbClr val="C00000"/>
                </a:solidFill>
              </a:rPr>
              <a:t>Das ist der Plan der Stunde </a:t>
            </a:r>
            <a:endParaRPr lang="ru-RU" sz="28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Heute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wiederholen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wir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alle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Wörter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zum Thema «</a:t>
            </a:r>
            <a:r>
              <a:rPr lang="de-DE" sz="24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Schulanfang. Ist es überall gleich?</a:t>
            </a: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».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Wir beantworten die Frage unserer Stunde</a:t>
            </a:r>
            <a:endParaRPr lang="ru-RU" sz="2400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Wir  wiederholen unsere Grammatik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Perfekt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Heute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arbeiten wir am Text.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Er hei</a:t>
            </a:r>
            <a:r>
              <a:rPr lang="de-DE" sz="2400" dirty="0" smtClean="0">
                <a:solidFill>
                  <a:schemeClr val="tx2"/>
                </a:solidFill>
                <a:latin typeface="Constantia"/>
                <a:ea typeface="Times New Roman"/>
                <a:cs typeface="Times New Roman"/>
              </a:rPr>
              <a:t>ß</a:t>
            </a: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t </a:t>
            </a:r>
            <a:r>
              <a:rPr lang="en-US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de-DE" sz="24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Schulanfang. Ist es überall gleich?</a:t>
            </a:r>
            <a:r>
              <a:rPr lang="de-DE" sz="24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».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Lesen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wir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zusammen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43312"/>
          </a:xfrm>
        </p:spPr>
        <p:txBody>
          <a:bodyPr/>
          <a:lstStyle/>
          <a:p>
            <a:pPr>
              <a:buNone/>
            </a:pPr>
            <a:r>
              <a:rPr lang="en-US" sz="2400" i="1" dirty="0" err="1" smtClean="0"/>
              <a:t>Jetzt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fängt</a:t>
            </a:r>
            <a:r>
              <a:rPr lang="en-US" sz="2400" i="1" dirty="0" smtClean="0"/>
              <a:t> die </a:t>
            </a:r>
            <a:r>
              <a:rPr lang="en-US" sz="2400" i="1" dirty="0" err="1" smtClean="0"/>
              <a:t>Schule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wieder</a:t>
            </a:r>
            <a:r>
              <a:rPr lang="en-US" sz="2400" i="1" dirty="0" smtClean="0"/>
              <a:t> an</a:t>
            </a:r>
          </a:p>
          <a:p>
            <a:pPr>
              <a:buNone/>
            </a:pPr>
            <a:r>
              <a:rPr lang="en-US" sz="2400" i="1" dirty="0" err="1" smtClean="0"/>
              <a:t>nach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langer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Ferienzeit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und </a:t>
            </a:r>
            <a:r>
              <a:rPr lang="en-US" sz="2400" i="1" dirty="0" err="1" smtClean="0"/>
              <a:t>jeder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ist</a:t>
            </a:r>
            <a:r>
              <a:rPr lang="en-US" sz="2400" i="1" dirty="0" smtClean="0"/>
              <a:t> , so gut </a:t>
            </a:r>
            <a:r>
              <a:rPr lang="en-US" sz="2400" i="1" dirty="0" err="1" smtClean="0"/>
              <a:t>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kann</a:t>
            </a:r>
            <a:r>
              <a:rPr lang="en-US" sz="2400" i="1" dirty="0" smtClean="0"/>
              <a:t>, </a:t>
            </a:r>
          </a:p>
          <a:p>
            <a:pPr>
              <a:buNone/>
            </a:pPr>
            <a:r>
              <a:rPr lang="en-US" sz="2400" i="1" dirty="0" err="1" smtClean="0"/>
              <a:t>zum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Lernen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auch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bereit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/>
              <a:t>Wir </a:t>
            </a:r>
            <a:r>
              <a:rPr lang="en-US" sz="2400" i="1" dirty="0" err="1" smtClean="0"/>
              <a:t>kehren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frisch</a:t>
            </a:r>
            <a:r>
              <a:rPr lang="en-US" sz="2400" i="1" dirty="0" smtClean="0"/>
              <a:t> und </a:t>
            </a:r>
            <a:r>
              <a:rPr lang="en-US" sz="2400" i="1" dirty="0" err="1" smtClean="0"/>
              <a:t>braun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gebrannt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err="1" smtClean="0"/>
              <a:t>vom</a:t>
            </a:r>
            <a:r>
              <a:rPr lang="en-US" sz="2400" i="1" dirty="0" smtClean="0"/>
              <a:t> Wind und </a:t>
            </a:r>
            <a:r>
              <a:rPr lang="en-US" sz="2400" i="1" dirty="0" err="1" smtClean="0"/>
              <a:t>Sonnenschein</a:t>
            </a:r>
            <a:r>
              <a:rPr lang="en-US" sz="2400" i="1" dirty="0" smtClean="0"/>
              <a:t>, </a:t>
            </a:r>
          </a:p>
          <a:p>
            <a:pPr>
              <a:buNone/>
            </a:pPr>
            <a:r>
              <a:rPr lang="en-US" sz="2400" i="1" dirty="0" err="1" smtClean="0"/>
              <a:t>vom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Ferienlager</a:t>
            </a:r>
            <a:r>
              <a:rPr lang="en-US" sz="2400" i="1" dirty="0" smtClean="0"/>
              <a:t> auf </a:t>
            </a:r>
            <a:r>
              <a:rPr lang="en-US" sz="2400" i="1" dirty="0" err="1" smtClean="0"/>
              <a:t>dem</a:t>
            </a:r>
            <a:r>
              <a:rPr lang="en-US" sz="2400" i="1" dirty="0" smtClean="0"/>
              <a:t> Land, </a:t>
            </a:r>
          </a:p>
          <a:p>
            <a:pPr>
              <a:buNone/>
            </a:pPr>
            <a:r>
              <a:rPr lang="en-US" sz="2400" i="1" dirty="0" err="1" smtClean="0"/>
              <a:t>im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Schulhaus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wieder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ein</a:t>
            </a:r>
            <a:r>
              <a:rPr lang="en-US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u="sng" dirty="0" smtClean="0">
                <a:solidFill>
                  <a:srgbClr val="C00000"/>
                </a:solidFill>
              </a:rPr>
              <a:t>Spielen </a:t>
            </a:r>
            <a:r>
              <a:rPr lang="en-US" sz="3600" i="1" u="sng" dirty="0" err="1" smtClean="0">
                <a:solidFill>
                  <a:srgbClr val="C00000"/>
                </a:solidFill>
              </a:rPr>
              <a:t>wir</a:t>
            </a:r>
            <a:r>
              <a:rPr lang="en-US" sz="3600" i="1" u="sng" dirty="0" smtClean="0">
                <a:solidFill>
                  <a:srgbClr val="C00000"/>
                </a:solidFill>
              </a:rPr>
              <a:t> das </a:t>
            </a:r>
            <a:r>
              <a:rPr lang="en-US" sz="3600" i="1" u="sng" dirty="0" err="1" smtClean="0">
                <a:solidFill>
                  <a:srgbClr val="C00000"/>
                </a:solidFill>
              </a:rPr>
              <a:t>Kettenspiel</a:t>
            </a:r>
            <a:r>
              <a:rPr lang="en-US" sz="3600" i="1" u="sng" dirty="0" smtClean="0">
                <a:solidFill>
                  <a:srgbClr val="C00000"/>
                </a:solidFill>
              </a:rPr>
              <a:t>!</a:t>
            </a:r>
            <a:endParaRPr lang="ru-RU" sz="36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numCol="1" anchor="t"/>
          <a:lstStyle/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Was </a:t>
            </a:r>
            <a:r>
              <a:rPr lang="en-US" dirty="0" err="1" smtClean="0">
                <a:solidFill>
                  <a:schemeClr val="tx2"/>
                </a:solidFill>
                <a:latin typeface="Arial Rounded MT Bold" pitchFamily="34" charset="0"/>
              </a:rPr>
              <a:t>machst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 du in </a:t>
            </a:r>
            <a:r>
              <a:rPr lang="en-US" dirty="0" err="1" smtClean="0">
                <a:solidFill>
                  <a:schemeClr val="tx2"/>
                </a:solidFill>
                <a:latin typeface="Arial Rounded MT Bold" pitchFamily="34" charset="0"/>
              </a:rPr>
              <a:t>der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Rounded MT Bold" pitchFamily="34" charset="0"/>
              </a:rPr>
              <a:t>Deutschstunde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?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Ich …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Und du? Was </a:t>
            </a:r>
            <a:r>
              <a:rPr lang="en-US" dirty="0" err="1" smtClean="0">
                <a:solidFill>
                  <a:schemeClr val="tx2"/>
                </a:solidFill>
                <a:latin typeface="Arial Rounded MT Bold" pitchFamily="34" charset="0"/>
              </a:rPr>
              <a:t>machst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 du? 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2914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solidFill>
                  <a:srgbClr val="C00000"/>
                </a:solidFill>
              </a:rPr>
              <a:t>Was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passt</a:t>
            </a:r>
            <a:r>
              <a:rPr lang="en-US" sz="2800" i="1" u="sng" dirty="0" smtClean="0">
                <a:solidFill>
                  <a:srgbClr val="C00000"/>
                </a:solidFill>
              </a:rPr>
              <a:t>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nicht</a:t>
            </a:r>
            <a:r>
              <a:rPr lang="en-US" sz="2800" i="1" u="sng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5011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1)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stellen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h</a:t>
            </a:r>
            <a:r>
              <a:rPr lang="en-US" sz="3200" b="1" dirty="0" err="1" smtClean="0">
                <a:solidFill>
                  <a:schemeClr val="tx2"/>
                </a:solidFill>
                <a:latin typeface="Constantia"/>
                <a:ea typeface="Times New Roman"/>
                <a:cs typeface="Times New Roman"/>
              </a:rPr>
              <a:t>ä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ngen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zu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Ende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sein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legen</a:t>
            </a:r>
            <a:endParaRPr lang="ru-RU" sz="3200" b="1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sz="3200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2)	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erfahren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w</a:t>
            </a:r>
            <a:r>
              <a:rPr lang="en-US" sz="3200" b="1" dirty="0" err="1" smtClean="0">
                <a:solidFill>
                  <a:schemeClr val="tx2"/>
                </a:solidFill>
                <a:latin typeface="Constantia"/>
                <a:ea typeface="Times New Roman"/>
                <a:cs typeface="Times New Roman"/>
              </a:rPr>
              <a:t>ü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nschen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finden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sich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Constantia"/>
                <a:ea typeface="Times New Roman"/>
                <a:cs typeface="Times New Roman"/>
              </a:rPr>
              <a:t>ä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rgern</a:t>
            </a:r>
            <a:endParaRPr lang="ru-RU" sz="3200" b="1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sz="3200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3)	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setzen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gehängt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gelegt</a:t>
            </a:r>
            <a:r>
              <a:rPr lang="en-US" sz="32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gestellt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5" y="260647"/>
            <a:ext cx="8856978" cy="640871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             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2428868"/>
            <a:ext cx="2304255" cy="3672408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der ABC-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Schütze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die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Zuckertüte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der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Schulanfang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die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Hausaufgabe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de-DE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die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Stunde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de-DE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</a:rPr>
              <a:t>das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Schulfach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640" y="0"/>
            <a:ext cx="32403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42852"/>
            <a:ext cx="2160240" cy="273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0760" y="2071678"/>
            <a:ext cx="280830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288031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448272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7060" y="1948190"/>
            <a:ext cx="3193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2786058"/>
            <a:ext cx="3193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6000768"/>
            <a:ext cx="3193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01090" y="3500438"/>
            <a:ext cx="3193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939467" y="1732736"/>
            <a:ext cx="3193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6264141"/>
            <a:ext cx="3193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3</a:t>
            </a:r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429000"/>
            <a:ext cx="2928958" cy="29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670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606</Words>
  <Application>Microsoft Office PowerPoint</Application>
  <PresentationFormat>Экран (4:3)</PresentationFormat>
  <Paragraphs>160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к уроку по учебному предмету «Немецкий язык» в 6-ом классе на тему «Начало учебного года. Везде ли оно одинаково?».</vt:lpstr>
      <vt:lpstr>Слайд 2</vt:lpstr>
      <vt:lpstr>Das Thema:  «Schulanfang. Ist es überall gleich?» </vt:lpstr>
      <vt:lpstr>Was machen wir heute in der Stunde?</vt:lpstr>
      <vt:lpstr>Das ist der Plan der Stunde </vt:lpstr>
      <vt:lpstr>Lesen wir alle zusammen!</vt:lpstr>
      <vt:lpstr>Spielen wir das Kettenspiel!</vt:lpstr>
      <vt:lpstr>Слайд 8</vt:lpstr>
      <vt:lpstr>                            </vt:lpstr>
      <vt:lpstr>  </vt:lpstr>
      <vt:lpstr>Слайд 11</vt:lpstr>
      <vt:lpstr>   Worüber ärgern sich die Kinder? Worüber/ worauf freuen sich die Kinder? </vt:lpstr>
      <vt:lpstr>    Worüber freust du dich?                             Worüber ärgerst du dich ? </vt:lpstr>
      <vt:lpstr>Слайд 14</vt:lpstr>
      <vt:lpstr>   Was haben die Kinder im Sommer gemacht?</vt:lpstr>
      <vt:lpstr>Was fehlt hier?</vt:lpstr>
      <vt:lpstr>Prüfen wir!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Thema:  «Wir bauen unsere eigene Stadt» </dc:title>
  <cp:lastModifiedBy>игорь</cp:lastModifiedBy>
  <cp:revision>66</cp:revision>
  <dcterms:modified xsi:type="dcterms:W3CDTF">2016-09-20T19:12:48Z</dcterms:modified>
</cp:coreProperties>
</file>