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8" r:id="rId4"/>
    <p:sldId id="256" r:id="rId5"/>
    <p:sldId id="259" r:id="rId6"/>
    <p:sldId id="268" r:id="rId7"/>
    <p:sldId id="271" r:id="rId8"/>
    <p:sldId id="263" r:id="rId9"/>
    <p:sldId id="265" r:id="rId10"/>
    <p:sldId id="270" r:id="rId11"/>
    <p:sldId id="264" r:id="rId12"/>
    <p:sldId id="273" r:id="rId13"/>
    <p:sldId id="272" r:id="rId14"/>
    <p:sldId id="260" r:id="rId15"/>
    <p:sldId id="275" r:id="rId16"/>
    <p:sldId id="277" r:id="rId17"/>
    <p:sldId id="278" r:id="rId18"/>
    <p:sldId id="276" r:id="rId19"/>
    <p:sldId id="279" r:id="rId20"/>
    <p:sldId id="280" r:id="rId21"/>
    <p:sldId id="281" r:id="rId22"/>
    <p:sldId id="262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6600"/>
    <a:srgbClr val="CD898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B8CFF-B2A5-4A0F-A30F-B1BA6BF38809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21AB2-63CA-4A15-8574-A14FA1B4C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lantarium.ru/dat/plants/4/422/31422_b6f047d3.jpg" TargetMode="External"/><Relationship Id="rId13" Type="http://schemas.openxmlformats.org/officeDocument/2006/relationships/hyperlink" Target="http://celebnietravi.ru/images/korostavnik-polevoy_7_large.jpg" TargetMode="External"/><Relationship Id="rId18" Type="http://schemas.openxmlformats.org/officeDocument/2006/relationships/hyperlink" Target="http://ti-poet.ru/stih.php?b=150826" TargetMode="External"/><Relationship Id="rId26" Type="http://schemas.openxmlformats.org/officeDocument/2006/relationships/hyperlink" Target="http://www.obshelit.ru/works/263550/" TargetMode="External"/><Relationship Id="rId3" Type="http://schemas.openxmlformats.org/officeDocument/2006/relationships/hyperlink" Target="http://www.nastol.com.ua/pic/201407/1600x900/nastol.com.ua-104118.jpg" TargetMode="External"/><Relationship Id="rId21" Type="http://schemas.openxmlformats.org/officeDocument/2006/relationships/hyperlink" Target="http://colxoz.com/wp-content/uploads/2012/01/Matricaria.jpg" TargetMode="External"/><Relationship Id="rId7" Type="http://schemas.openxmlformats.org/officeDocument/2006/relationships/hyperlink" Target="http://chto-takoe-lyubov.net/stikhi-o-lyubvi/kollektsii-stikhov/7652-stixi-pro-klever" TargetMode="External"/><Relationship Id="rId12" Type="http://schemas.openxmlformats.org/officeDocument/2006/relationships/hyperlink" Target="http://www.stihi.ru/2016/01/01/1022" TargetMode="External"/><Relationship Id="rId17" Type="http://schemas.openxmlformats.org/officeDocument/2006/relationships/hyperlink" Target="http://travialtaja.ru/static/img/0000/0001/5179/15179525.3isbbokyc0.jpg" TargetMode="External"/><Relationship Id="rId25" Type="http://schemas.openxmlformats.org/officeDocument/2006/relationships/hyperlink" Target="http://www.kartinki24.ru/uploads/gallery/main/456/kartinki24_ru_wildflowers_14.jpg" TargetMode="External"/><Relationship Id="rId2" Type="http://schemas.openxmlformats.org/officeDocument/2006/relationships/image" Target="../media/image4.jpeg"/><Relationship Id="rId16" Type="http://schemas.openxmlformats.org/officeDocument/2006/relationships/hyperlink" Target="http://www.numama.ru/blogs/kopilka-detskih-stihov/stihi-pro-lyutik.html" TargetMode="External"/><Relationship Id="rId20" Type="http://schemas.openxmlformats.org/officeDocument/2006/relationships/hyperlink" Target="http://axmama.ru/stihotvorno/stihi-pro-romashki-dlya-detej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unhome.ru/poetry/1115953" TargetMode="External"/><Relationship Id="rId11" Type="http://schemas.openxmlformats.org/officeDocument/2006/relationships/hyperlink" Target="http://axmama.ru/stihotvorno/stihi-pro-tsvety-kolokol-chiki-dlya-detej/" TargetMode="External"/><Relationship Id="rId24" Type="http://schemas.openxmlformats.org/officeDocument/2006/relationships/hyperlink" Target="http://www.playcast.ru/uploads/2014/12/05/10940413.jpg" TargetMode="External"/><Relationship Id="rId5" Type="http://schemas.openxmlformats.org/officeDocument/2006/relationships/hyperlink" Target="http://www.publicdomainpictures.net/pictures/100000/velka/colorful-wildflowers-1411744539SV0.jpg" TargetMode="External"/><Relationship Id="rId15" Type="http://schemas.openxmlformats.org/officeDocument/2006/relationships/hyperlink" Target="http://kremenchug-sity.narod.ru/CVETI/FOTO/Lutik_Edkiy/Lutic_flamula_02.jpg" TargetMode="External"/><Relationship Id="rId23" Type="http://schemas.openxmlformats.org/officeDocument/2006/relationships/hyperlink" Target="http://ds167.centerstart.ru/sites/ds167.centerstart.ru/files/97455.jpg" TargetMode="External"/><Relationship Id="rId10" Type="http://schemas.openxmlformats.org/officeDocument/2006/relationships/hyperlink" Target="http://s018.radikal.ru/i504/1202/e1/149a43fd758b.jpg" TargetMode="External"/><Relationship Id="rId19" Type="http://schemas.openxmlformats.org/officeDocument/2006/relationships/hyperlink" Target="http://molbiol.ru/forums/uploads/a001/b010/post-12150-1171827121.jpg" TargetMode="External"/><Relationship Id="rId4" Type="http://schemas.openxmlformats.org/officeDocument/2006/relationships/hyperlink" Target="http://i005.radikal.ru/1106/67/87d6121006b2.jpg" TargetMode="External"/><Relationship Id="rId9" Type="http://schemas.openxmlformats.org/officeDocument/2006/relationships/hyperlink" Target="http://desktopwallpapers.org.ua/pic/201204/1400x1050/desktopwallpapers.org.ua-16144.jpg" TargetMode="External"/><Relationship Id="rId14" Type="http://schemas.openxmlformats.org/officeDocument/2006/relationships/hyperlink" Target="http://www.anuznieroz.pl/wp-content/uploads/2015/04/trendy-%C5%9Blubne-2015-bukiety-4.jpg" TargetMode="External"/><Relationship Id="rId22" Type="http://schemas.openxmlformats.org/officeDocument/2006/relationships/hyperlink" Target="http://www.rusmedserver.ru/images/upload/Nivjanik_obyknovennyj.jpg" TargetMode="External"/><Relationship Id="rId27" Type="http://schemas.openxmlformats.org/officeDocument/2006/relationships/hyperlink" Target="http://liter.assistancerussia.org/liter.php?proizvid=10343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sevr.ucoz.ru/Jivotniye/materukhin.ru.jpg" TargetMode="External"/><Relationship Id="rId13" Type="http://schemas.openxmlformats.org/officeDocument/2006/relationships/hyperlink" Target="http://macroid.ru/mdata/05/2848.jpg" TargetMode="External"/><Relationship Id="rId18" Type="http://schemas.openxmlformats.org/officeDocument/2006/relationships/hyperlink" Target="http://3.bp.blogspot.com/-iIQWYEUL7QQ/Tbe3KOyAC9I/AAAAAAAAAFU/xqjXjt5c3h4/s1600/1119174.jpg" TargetMode="External"/><Relationship Id="rId3" Type="http://schemas.openxmlformats.org/officeDocument/2006/relationships/hyperlink" Target="http://logopeddoma.ru/_nw/2/s57731330.jpg" TargetMode="External"/><Relationship Id="rId21" Type="http://schemas.openxmlformats.org/officeDocument/2006/relationships/hyperlink" Target="http://forum.guns.ru/forums/icons/avatars/00000151/151070.jpg" TargetMode="External"/><Relationship Id="rId7" Type="http://schemas.openxmlformats.org/officeDocument/2006/relationships/hyperlink" Target="http://ok-t.ru/studopediaru/baza10/1197431671831.files/image003.jpg" TargetMode="External"/><Relationship Id="rId12" Type="http://schemas.openxmlformats.org/officeDocument/2006/relationships/hyperlink" Target="http://namonitore.ru/uploads/catalog/insects/pestryanka_1440.jpg" TargetMode="External"/><Relationship Id="rId17" Type="http://schemas.openxmlformats.org/officeDocument/2006/relationships/hyperlink" Target="http://morestihov.ru/zivoy-ugolok/stixi-o-nasekomyx/korotkie-stixi-pro-babochek.html" TargetMode="External"/><Relationship Id="rId2" Type="http://schemas.openxmlformats.org/officeDocument/2006/relationships/image" Target="../media/image50.jpeg"/><Relationship Id="rId16" Type="http://schemas.openxmlformats.org/officeDocument/2006/relationships/hyperlink" Target="http://www.viktoria-latka.com/wp-content/uploads/2016/02/boy_magnifyingglass_9001.jpg" TargetMode="External"/><Relationship Id="rId20" Type="http://schemas.openxmlformats.org/officeDocument/2006/relationships/hyperlink" Target="http://900igr.net/datai/okruzhajuschij-mir/Pravila-v-lesu/0015-043-Ne-lovite-babochek-i-strekoz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4vector.com/i/free-vector-countryside-scenery-vector_004194_nvw%202.jpg" TargetMode="External"/><Relationship Id="rId11" Type="http://schemas.openxmlformats.org/officeDocument/2006/relationships/hyperlink" Target="http://www.warwickshire-butterflies.org.uk/species/butterflies/orange-tip-small.jpg" TargetMode="External"/><Relationship Id="rId5" Type="http://schemas.openxmlformats.org/officeDocument/2006/relationships/hyperlink" Target="http://st.stranamam.ru/data/cache/2014jan/12/47/10751275_99903.jpg" TargetMode="External"/><Relationship Id="rId15" Type="http://schemas.openxmlformats.org/officeDocument/2006/relationships/hyperlink" Target="http://www.aceworkersmagalluf.com/img/56aa97da96553.jpeg" TargetMode="External"/><Relationship Id="rId23" Type="http://schemas.openxmlformats.org/officeDocument/2006/relationships/hyperlink" Target="http://mypresentation.ru/documents/a5325064742653fa8ac4e1a6a83fc6e7/img11.jpg" TargetMode="External"/><Relationship Id="rId10" Type="http://schemas.openxmlformats.org/officeDocument/2006/relationships/hyperlink" Target="http://www.stihi.ru/pics/2010/08/05/54.jpg" TargetMode="External"/><Relationship Id="rId19" Type="http://schemas.openxmlformats.org/officeDocument/2006/relationships/hyperlink" Target="http://thenaturallivingsite.com/blog/wp-content/uploads/2015/10/meadowflowers.jpg" TargetMode="External"/><Relationship Id="rId4" Type="http://schemas.openxmlformats.org/officeDocument/2006/relationships/hyperlink" Target="http://www.playcast.ru/uploads/2015/02/26/12343287.gif" TargetMode="External"/><Relationship Id="rId9" Type="http://schemas.openxmlformats.org/officeDocument/2006/relationships/hyperlink" Target="http://associationsnow.com/wp-content/uploads/2013/07/0723_cycle.jpg" TargetMode="External"/><Relationship Id="rId14" Type="http://schemas.openxmlformats.org/officeDocument/2006/relationships/hyperlink" Target="http://operationseedtoharvest.com/wp-content/uploads/2015/03/7ebcac2fb1b8140bd3a8145d773d99a7.jpg" TargetMode="External"/><Relationship Id="rId22" Type="http://schemas.openxmlformats.org/officeDocument/2006/relationships/hyperlink" Target="http://static5.depositphotos.com/1003043/534/i/950/depositphotos_5347556-Crushed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nastol.com.ua/pic/201407/1600x900/nastol.com.ua-10411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35696" y="404664"/>
            <a:ext cx="5517857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Презентация к уроку </a:t>
            </a: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окружающий мир</a:t>
            </a: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 1 классе</a:t>
            </a: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на тему: </a:t>
            </a:r>
          </a:p>
          <a:p>
            <a:pPr algn="ctr"/>
            <a:r>
              <a:rPr lang="ru-RU" sz="2800" b="1" kern="0" dirty="0" smtClean="0">
                <a:latin typeface="Times New Roman" pitchFamily="18" charset="0"/>
                <a:ea typeface="MS Gothic"/>
                <a:cs typeface="Times New Roman" pitchFamily="18" charset="0"/>
              </a:rPr>
              <a:t>«Почему мы не будем </a:t>
            </a:r>
          </a:p>
          <a:p>
            <a:pPr algn="ctr"/>
            <a:r>
              <a:rPr lang="ru-RU" sz="2800" b="1" kern="0" dirty="0" smtClean="0">
                <a:latin typeface="Times New Roman" pitchFamily="18" charset="0"/>
                <a:ea typeface="MS Gothic"/>
                <a:cs typeface="Times New Roman" pitchFamily="18" charset="0"/>
              </a:rPr>
              <a:t>рвать цветы и ловить бабочек?»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(УМК «Школа России»)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5085184"/>
            <a:ext cx="360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Мишукова Ольга Ивановна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Сосновская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СОШ №1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Сосновского района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Тамбовской области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005.radikal.ru/1106/67/87d6121006b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83568" y="3861048"/>
            <a:ext cx="3995936" cy="2769989"/>
          </a:xfrm>
          <a:prstGeom prst="rect">
            <a:avLst/>
          </a:prstGeom>
          <a:ln>
            <a:solidFill>
              <a:srgbClr val="CD898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91411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Бежит тропинка через луг, </a:t>
            </a:r>
          </a:p>
          <a:p>
            <a:pPr lvl="0" defTabSz="91411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Ныряет влево, вправо. </a:t>
            </a:r>
          </a:p>
          <a:p>
            <a:pPr lvl="0" defTabSz="91411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Куда ни глянь, цветы вокруг, </a:t>
            </a:r>
          </a:p>
          <a:p>
            <a:pPr lvl="0" defTabSz="91411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Да по колено травы. </a:t>
            </a:r>
          </a:p>
          <a:p>
            <a:pPr lvl="0" defTabSz="91411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Зеленый луг, как чудный сад, </a:t>
            </a:r>
          </a:p>
          <a:p>
            <a:pPr lvl="0" defTabSz="91411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Пахуч и свеж в часы рассвета. </a:t>
            </a:r>
          </a:p>
          <a:p>
            <a:pPr lvl="0" defTabSz="91411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Красивых, радужных цветов </a:t>
            </a:r>
          </a:p>
          <a:p>
            <a:pPr lvl="0" defTabSz="91411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На них разбросаны букеты.</a:t>
            </a:r>
          </a:p>
          <a:p>
            <a:pPr lvl="0" defTabSz="91411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(И. Суриков)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vector.com/i/free-vector-countryside-scenery-vector_004194_nvw%2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57150"/>
            <a:ext cx="9144000" cy="69151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67544" y="332656"/>
            <a:ext cx="8280920" cy="144655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kern="0" dirty="0" smtClean="0">
                <a:solidFill>
                  <a:srgbClr val="FFFF00"/>
                </a:solidFill>
                <a:latin typeface="Times New Roman" pitchFamily="18" charset="0"/>
                <a:ea typeface="MS Gothic"/>
                <a:cs typeface="Times New Roman" pitchFamily="18" charset="0"/>
              </a:rPr>
              <a:t>Почему мы не будем рвать цветы и ловить бабочек?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060848"/>
            <a:ext cx="6318448" cy="274113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</a:pPr>
            <a:r>
              <a:rPr lang="ru-RU" sz="3200" kern="0" dirty="0" smtClean="0">
                <a:solidFill>
                  <a:srgbClr val="000000"/>
                </a:solidFill>
                <a:latin typeface="Arial"/>
                <a:ea typeface="MS Gothic"/>
              </a:rPr>
              <a:t>   </a:t>
            </a:r>
            <a:r>
              <a:rPr lang="ru-RU" sz="3200" b="1" kern="0" dirty="0" smtClean="0">
                <a:solidFill>
                  <a:srgbClr val="FFFF00"/>
                </a:solidFill>
                <a:latin typeface="Arial"/>
                <a:ea typeface="MS Gothic"/>
              </a:rPr>
              <a:t>Узнаем:</a:t>
            </a:r>
          </a:p>
          <a:p>
            <a:pPr marL="342900" lvl="0" indent="-342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C00000"/>
              </a:buClr>
              <a:buSzPct val="100000"/>
              <a:buFont typeface="Wingdings" pitchFamily="2" charset="2"/>
              <a:buChar char="§"/>
            </a:pPr>
            <a:r>
              <a:rPr lang="ru-RU" sz="3200" b="1" kern="0" dirty="0" smtClean="0">
                <a:solidFill>
                  <a:srgbClr val="FFFF00"/>
                </a:solidFill>
                <a:latin typeface="Arial"/>
                <a:ea typeface="MS Gothic"/>
              </a:rPr>
              <a:t>Какие цветы и бабочки живут на лугу.</a:t>
            </a:r>
          </a:p>
          <a:p>
            <a:pPr marL="342900" lvl="0" indent="-3429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C00000"/>
              </a:buClr>
              <a:buSzPct val="100000"/>
              <a:buFont typeface="Wingdings" pitchFamily="2" charset="2"/>
              <a:buChar char="§"/>
            </a:pPr>
            <a:r>
              <a:rPr lang="ru-RU" sz="3200" b="1" kern="0" dirty="0" smtClean="0">
                <a:solidFill>
                  <a:srgbClr val="FFFF00"/>
                </a:solidFill>
                <a:latin typeface="Arial"/>
                <a:ea typeface="MS Gothic"/>
              </a:rPr>
              <a:t>Важные правила поведения в природе.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ublicdomainpictures.net/pictures/100000/velka/colorful-wildflowers-1411744539SV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39943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55576" y="332656"/>
            <a:ext cx="7098482" cy="86177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5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ЗАЧЕМ  ЦВЕТУТ  ЦВЕТЫ?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12776"/>
            <a:ext cx="8676456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FFFF00"/>
              </a:buClr>
              <a:buSzPct val="95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FF00"/>
                </a:solidFill>
                <a:latin typeface="Constantia"/>
              </a:rPr>
              <a:t>Из  цветов  образуются  плоды  с  семенами.</a:t>
            </a:r>
          </a:p>
          <a:p>
            <a:pPr marL="274320" lvl="0" indent="-274320">
              <a:spcBef>
                <a:spcPct val="20000"/>
              </a:spcBef>
              <a:buClr>
                <a:srgbClr val="FFFF00"/>
              </a:buClr>
              <a:buSzPct val="95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FF00"/>
                </a:solidFill>
                <a:latin typeface="Constantia"/>
              </a:rPr>
              <a:t>Нектаром  цветка  питаются  насекомые  и  птицы.</a:t>
            </a:r>
          </a:p>
          <a:p>
            <a:pPr marL="274320" lvl="0" indent="-274320">
              <a:spcBef>
                <a:spcPct val="20000"/>
              </a:spcBef>
              <a:buClr>
                <a:srgbClr val="FFFF00"/>
              </a:buClr>
              <a:buSzPct val="95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FF00"/>
                </a:solidFill>
                <a:latin typeface="Constantia"/>
              </a:rPr>
              <a:t>Цветы  украшают  планету.</a:t>
            </a:r>
          </a:p>
          <a:p>
            <a:pPr marL="274320" lvl="0" indent="-274320">
              <a:spcBef>
                <a:spcPct val="20000"/>
              </a:spcBef>
              <a:buClr>
                <a:srgbClr val="FFFF00"/>
              </a:buClr>
              <a:buSzPct val="95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FFFF00"/>
                </a:solidFill>
                <a:latin typeface="Constantia"/>
              </a:rPr>
              <a:t>Цветы  можно  подарить.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ublicdomainpictures.net/pictures/100000/velka/colorful-wildflowers-1411744539SV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39943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2636912"/>
            <a:ext cx="8473795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ЗНАЕШЬ  ЛИ  ТЫ  ЦВЕТЫ?</a:t>
            </a:r>
            <a:endParaRPr lang="ru-RU" sz="4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desktopwallpapers.org.ua/pic/201204/1400x1050/desktopwallpapers.org.ua-1614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 descr="http://www.plantarium.ru/dat/plants/4/422/31422_b6f047d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20072" y="188640"/>
            <a:ext cx="3528392" cy="4699388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39700" prst="cross"/>
          </a:sp3d>
        </p:spPr>
      </p:pic>
      <p:sp>
        <p:nvSpPr>
          <p:cNvPr id="7" name="Прямоугольник 6"/>
          <p:cNvSpPr/>
          <p:nvPr/>
        </p:nvSpPr>
        <p:spPr>
          <a:xfrm>
            <a:off x="251520" y="620688"/>
            <a:ext cx="4572000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Клевер тих и невысок,</a:t>
            </a:r>
            <a:br>
              <a:rPr lang="ru-RU" sz="2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И хранит он сладкий сок.</a:t>
            </a:r>
            <a:br>
              <a:rPr lang="ru-RU" sz="2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Пчёлы ведь к нему недаром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Прилетают за нектаром.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s018.radikal.ru/i504/1202/e1/149a43fd758b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20072" y="188640"/>
            <a:ext cx="3568985" cy="4760566"/>
          </a:xfrm>
          <a:prstGeom prst="ellipse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1520" y="620688"/>
            <a:ext cx="4824536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Колокольчик голубой,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Поиграй-ка ты со мной,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Позвони мне в свой звоночек,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Скромный луговой цветочек!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http://celebnietravi.ru/images/korostavnik-polevoy_7_large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148064" y="188640"/>
            <a:ext cx="3816424" cy="4752528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10" name="Прямоугольник 9"/>
          <p:cNvSpPr/>
          <p:nvPr/>
        </p:nvSpPr>
        <p:spPr>
          <a:xfrm>
            <a:off x="251520" y="620688"/>
            <a:ext cx="4824536" cy="34163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 короставник и цветок,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степном безводье на просторах,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предгорьях гор и на лугах,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Покрыт он нежностью лиловой,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пчел он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друже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синий брат,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Цветет с весны в пределах лета,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Нектар струею небольшою,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Гуляет в зобе раз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двас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...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Наполнив соты и не раз.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://kremenchug-sity.narod.ru/CVETI/FOTO/Lutik_Edkiy/Lutic_flamula_0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148064" y="188640"/>
            <a:ext cx="3995936" cy="4752528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1" name="Прямоугольник 10"/>
          <p:cNvSpPr/>
          <p:nvPr/>
        </p:nvSpPr>
        <p:spPr>
          <a:xfrm>
            <a:off x="251520" y="620688"/>
            <a:ext cx="4824536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Лютик, лютик золотой!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Ярким солнцем налитой!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каждом маленьком цветочке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Пять блестящих лепесточков.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http://travialtaja.ru/static/img/0000/0001/5179/15179525.3isbbokyc0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148064" y="188640"/>
            <a:ext cx="3995936" cy="4752528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2" name="Прямоугольник 11"/>
          <p:cNvSpPr/>
          <p:nvPr/>
        </p:nvSpPr>
        <p:spPr>
          <a:xfrm>
            <a:off x="251520" y="620688"/>
            <a:ext cx="489654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Лабазник растет везде и повсюду,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ТАВОЛГОЙ зовут его люди.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Мне растенье с детства знакомо,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ним пивали чай мы всем домом.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://molbiol.ru/forums/uploads/a001/b010/post-12150-1171827121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076056" y="188640"/>
            <a:ext cx="4067944" cy="4752528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5" name="Прямоугольник 14"/>
          <p:cNvSpPr/>
          <p:nvPr/>
        </p:nvSpPr>
        <p:spPr>
          <a:xfrm>
            <a:off x="251520" y="620688"/>
            <a:ext cx="4824536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Золотая серединка,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лучи идут кругом, —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может быть картинка: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Солнце в небе голубом?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Нет не солнце, на бумажке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лугу цветок ромашки.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10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10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sktopwallpapers.org.ua/pic/201204/1400x1050/desktopwallpapers.org.ua-1614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692696"/>
            <a:ext cx="6624186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СРАВНИ и ЗАПОМНИ</a:t>
            </a:r>
            <a:endParaRPr lang="ru-RU" sz="4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http://colxoz.com/wp-content/uploads/2012/01/Matricari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2348880"/>
            <a:ext cx="4283968" cy="32129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5805264"/>
            <a:ext cx="38919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ромашка непахучая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4" descr="&amp;Ncy;&amp;icy;&amp;vcy;&amp;yacy;&amp;ncy;&amp;icy;&amp;kcy; &amp;ocy;&amp;bcy;&amp;ycy;&amp;kcy;&amp;ncy;&amp;ocy;&amp;vcy;&amp;iecy;&amp;ncy;&amp;ncy;&amp;ycy;&amp;jcy;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23520" y="2276872"/>
            <a:ext cx="4320480" cy="3240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9" name="TextBox 8"/>
          <p:cNvSpPr txBox="1"/>
          <p:nvPr/>
        </p:nvSpPr>
        <p:spPr>
          <a:xfrm>
            <a:off x="5652120" y="5805264"/>
            <a:ext cx="2309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НИВЯНИК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7.images.xmagazin.hu/2014/05/01/21/32/www.tvn.hu_a24aa767c896230968d25517e71a8a6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76056" y="980728"/>
            <a:ext cx="3852936" cy="50167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 рвите цветов, не рвите...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Они ведь, как мы, Живые...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Любите вы их, любите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Они же нам сестры, родные...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Склонитесь над ними, склонитесь,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они вам расскажут о жизни...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Любите, друзья , любите!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Их СВЕТ для нас самый ближний...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 рвите цветов... Не рвите...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Душою , друзья, живите!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8" name="Picture 14" descr="http://ds167.centerstart.ru/sites/ds167.centerstart.ru/files/9745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620688"/>
            <a:ext cx="4464496" cy="57820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D898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2" name="Picture 8" descr="http://www.playcast.ru/uploads/2014/12/05/1094041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51382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8" name="Picture 2" descr="http://www.anuznieroz.pl/wp-content/uploads/2015/04/trendy-%C5%9Blubne-2015-bukiety-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620688"/>
            <a:ext cx="4040609" cy="5430416"/>
          </a:xfrm>
          <a:prstGeom prst="ellipse">
            <a:avLst/>
          </a:prstGeom>
          <a:ln w="63500" cap="rnd">
            <a:solidFill>
              <a:srgbClr val="CD898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10" name="Picture 4" descr="http://rasfokus.ru/images/photos/medium/46263f452ef51c9ecf65a4e4305030b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548680"/>
            <a:ext cx="4248472" cy="5616624"/>
          </a:xfrm>
          <a:prstGeom prst="ellipse">
            <a:avLst/>
          </a:prstGeom>
          <a:ln w="63500" cap="rnd">
            <a:solidFill>
              <a:srgbClr val="CD898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4716016" y="1196752"/>
            <a:ext cx="4248472" cy="470898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Вот букет, он брошен вместе с сором.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Умирают, сжавшись, лепестки.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Это мы срываем без разбора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Нежные, тугие стебельки.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 зачем мы рвали их – не знаю,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Быстро вянет первоцвет.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Пусто, скучно стало на поляне,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Вестников весны там больше нет.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Очень просто погубить живое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Ведь не могут же подснежники сказать: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«Наслаждайтесь нашей красотою,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Только очень просим нас не рвать». </a:t>
            </a:r>
            <a:r>
              <a:rPr lang="ru-RU" sz="1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(К. Гордеева, 14 лет)</a:t>
            </a:r>
            <a:endParaRPr lang="ru-RU" sz="2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kartinki24.ru/uploads/gallery/main/456/kartinki24_ru_wildflowers_1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20484" name="Picture 4" descr="http://pandia.ru/text/77/493/images/image001_127.jpg"/>
          <p:cNvPicPr>
            <a:picLocks noChangeAspect="1" noChangeArrowheads="1"/>
          </p:cNvPicPr>
          <p:nvPr/>
        </p:nvPicPr>
        <p:blipFill>
          <a:blip r:embed="rId3" cstate="email">
            <a:lum/>
          </a:blip>
          <a:srcRect/>
          <a:stretch>
            <a:fillRect/>
          </a:stretch>
        </p:blipFill>
        <p:spPr bwMode="auto">
          <a:xfrm>
            <a:off x="5580112" y="1772816"/>
            <a:ext cx="2915816" cy="2897819"/>
          </a:xfrm>
          <a:prstGeom prst="ellipse">
            <a:avLst/>
          </a:prstGeom>
          <a:ln w="63500" cap="rnd">
            <a:solidFill>
              <a:schemeClr val="accent1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hardEdge"/>
            <a:contourClr>
              <a:srgbClr val="333333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323528" y="188640"/>
            <a:ext cx="4824536" cy="637097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Василька срывать не стану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ромашки золотой.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Лучше сразу всю поляну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Увезу к себе домой.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Прихвачу тихонько поле,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в росе блестящий луг.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Поселю их в нашей школе,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Подарю тебе, мой друг.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когда чуть-чуть взгрустнется,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Снег весь мир заполонит, 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Одуванчик улыбнется,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Колокольчик зазвенит.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завянет медуница,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погаснет мой букет.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Наше лето сохранится</a:t>
            </a:r>
            <a:b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рисунке или снимке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Много-много лет…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(М. Симонова)</a:t>
            </a:r>
            <a:endParaRPr lang="ru-RU" sz="24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260648"/>
            <a:ext cx="662473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Почему нельзя рвать цветы?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sktopwallpapers.org.ua/pic/201204/1400x1050/desktopwallpapers.org.ua-1614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260648"/>
            <a:ext cx="662473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НАСЕКОМЫЕ ЛУГА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0" name="Picture 10" descr="http://logopeddoma.ru/_nw/2/s57731330.jpg"/>
          <p:cNvPicPr>
            <a:picLocks noChangeAspect="1" noChangeArrowheads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2771800" y="1340768"/>
            <a:ext cx="5472608" cy="51032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2D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987824" y="2564904"/>
            <a:ext cx="4572000" cy="206210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Шевелились у цветка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Все четыре лепестка.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 сорвать его хотел -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 вспорхнул и улетел.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4" name="Picture 14" descr="http://www.playcast.ru/uploads/2015/02/26/1234328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067720">
            <a:off x="3128287" y="2276872"/>
            <a:ext cx="4103015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L 0.59497 -0.5261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" y="-2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nastol.com.ua/pic/201407/1600x900/nastol.com.ua-10411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0"/>
            <a:ext cx="7632848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ПОЧЕМУ  БАБОЧКИ И ЦВЕТЫ НЕРАЗЛУЧНЫ ?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340768"/>
            <a:ext cx="662473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ЗАЧЕМ  ЖИВУТ  БАБОЧКИ?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204865"/>
            <a:ext cx="7632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Бабочки  переносят  пыльцу  с  цветка  на  цветок.</a:t>
            </a:r>
          </a:p>
          <a:p>
            <a:pPr>
              <a:buFont typeface="Wingdings" pitchFamily="2" charset="2"/>
              <a:buChar char="§"/>
            </a:pP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Бабочки  и  их  личинки(гусеницы)  служат  пищей для  насекомых, птиц  и  животных.</a:t>
            </a:r>
          </a:p>
          <a:p>
            <a:pPr>
              <a:buFont typeface="Wingdings" pitchFamily="2" charset="2"/>
              <a:buChar char="§"/>
            </a:pP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Бабочки  украшают  планету.</a:t>
            </a:r>
          </a:p>
          <a:p>
            <a:pPr>
              <a:buFont typeface="Wingdings" pitchFamily="2" charset="2"/>
              <a:buChar char="§"/>
            </a:pP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За  бабочками  можно  наблюдать  и  изучать  их.</a:t>
            </a:r>
          </a:p>
          <a:p>
            <a:pPr>
              <a:buFont typeface="Wingdings" pitchFamily="2" charset="2"/>
              <a:buChar char="§"/>
            </a:pPr>
            <a:endParaRPr lang="ru-RU" sz="3200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dirty="0" smtClean="0"/>
          </a:p>
          <a:p>
            <a:pPr>
              <a:buFont typeface="Wingdings" pitchFamily="2" charset="2"/>
              <a:buChar char="§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vector.com/i/free-vector-countryside-scenery-vector_004194_nvw%2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260648"/>
            <a:ext cx="770485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ЭТАПЫ РАЗВИТИЯ БАБОЧКИ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/>
          <a:srcRect b="50136"/>
          <a:stretch>
            <a:fillRect/>
          </a:stretch>
        </p:blipFill>
        <p:spPr bwMode="auto">
          <a:xfrm>
            <a:off x="5220072" y="1196752"/>
            <a:ext cx="3638550" cy="20795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8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http://ok-t.ru/studopediaru/baza10/1197431671831.files/image00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5536" y="1268760"/>
            <a:ext cx="2915816" cy="3773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8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http://associationsnow.com/wp-content/uploads/2013/07/0723_cycle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635896" y="3573016"/>
            <a:ext cx="4046307" cy="24277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8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st.stranamam.ru/data/cache/2014jan/12/47/10751275_9990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3225"/>
            <a:ext cx="9144000" cy="68612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260648"/>
            <a:ext cx="8352928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РАЗНООБРАЗНЫЙ МИР БАБОЧЕК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vector.com/i/free-vector-countryside-scenery-vector_004194_nvw%2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4" name="Picture 4" descr="http://www.warwickshire-butterflies.org.uk/species/butterflies/orange-tip-smal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79712" y="332656"/>
            <a:ext cx="5256584" cy="5256584"/>
          </a:xfrm>
          <a:prstGeom prst="ellipse">
            <a:avLst/>
          </a:prstGeom>
          <a:ln w="63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63888" y="5445224"/>
            <a:ext cx="2795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зорька</a:t>
            </a:r>
            <a:endParaRPr lang="ru-RU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0" name="Picture 10" descr="http://www.graycell.ru/picture/big/krapivnic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979712" y="332656"/>
            <a:ext cx="5256584" cy="5256584"/>
          </a:xfrm>
          <a:prstGeom prst="ellipse">
            <a:avLst/>
          </a:prstGeom>
          <a:ln w="63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2483768" y="5589240"/>
            <a:ext cx="40211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крапивница</a:t>
            </a:r>
            <a:endParaRPr lang="ru-RU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2" name="Picture 12" descr="http://macroid.ru/mdata/99/1280_102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979712" y="332656"/>
            <a:ext cx="5328591" cy="5284649"/>
          </a:xfrm>
          <a:prstGeom prst="ellipse">
            <a:avLst/>
          </a:prstGeom>
          <a:ln w="63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2915816" y="5661248"/>
            <a:ext cx="37230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лимонница</a:t>
            </a:r>
            <a:endParaRPr lang="ru-RU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4" name="Picture 14" descr="http://namonitore.ru/uploads/catalog/insects/pestryanka_144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907704" y="260648"/>
            <a:ext cx="5472608" cy="5328592"/>
          </a:xfrm>
          <a:prstGeom prst="ellipse">
            <a:avLst/>
          </a:prstGeom>
          <a:ln w="63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2843808" y="5589240"/>
            <a:ext cx="34500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пестрянка</a:t>
            </a:r>
            <a:endParaRPr lang="ru-RU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8" name="Picture 18" descr="http://macroid.ru/mdata/05/2848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907704" y="188640"/>
            <a:ext cx="5472608" cy="5468888"/>
          </a:xfrm>
          <a:prstGeom prst="ellipse">
            <a:avLst/>
          </a:prstGeom>
          <a:ln w="63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3131840" y="5661248"/>
            <a:ext cx="33820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голубянка</a:t>
            </a:r>
            <a:endParaRPr lang="ru-RU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40" name="Picture 20" descr="http://operationseedtoharvest.com/wp-content/uploads/2015/03/7ebcac2fb1b8140bd3a8145d773d99a7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835696" y="188640"/>
            <a:ext cx="5544615" cy="5429399"/>
          </a:xfrm>
          <a:prstGeom prst="ellipse">
            <a:avLst/>
          </a:prstGeom>
          <a:ln w="63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TextBox 21"/>
          <p:cNvSpPr txBox="1"/>
          <p:nvPr/>
        </p:nvSpPr>
        <p:spPr>
          <a:xfrm>
            <a:off x="2915816" y="5517232"/>
            <a:ext cx="33700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желтушка</a:t>
            </a:r>
            <a:endParaRPr lang="ru-RU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42" name="Picture 22" descr="https://im2-tub-ru.yandex.net/i?id=89591463b6776ca1918712dcd7ee8ac5&amp;n=33&amp;h=215&amp;w=306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835696" y="188640"/>
            <a:ext cx="5544616" cy="5400600"/>
          </a:xfrm>
          <a:prstGeom prst="ellipse">
            <a:avLst/>
          </a:prstGeom>
          <a:ln w="63500" cap="rnd">
            <a:solidFill>
              <a:schemeClr val="tx2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3059832" y="5589240"/>
            <a:ext cx="28773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адмирал</a:t>
            </a:r>
            <a:endParaRPr lang="ru-RU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img-2004-08.photosight.ru/06/574499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1835696" y="188640"/>
            <a:ext cx="5544616" cy="5472608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3491880" y="5589240"/>
            <a:ext cx="24262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махаон</a:t>
            </a:r>
            <a:endParaRPr lang="ru-RU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99592" y="2924944"/>
            <a:ext cx="770485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БАБОЧКИ РОССИИ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2" grpId="0"/>
      <p:bldP spid="12" grpId="1"/>
      <p:bldP spid="14" grpId="0"/>
      <p:bldP spid="14" grpId="1"/>
      <p:bldP spid="16" grpId="0"/>
      <p:bldP spid="16" grpId="1"/>
      <p:bldP spid="19" grpId="0"/>
      <p:bldP spid="19" grpId="1"/>
      <p:bldP spid="22" grpId="0"/>
      <p:bldP spid="22" grpId="1"/>
      <p:bldP spid="24" grpId="0"/>
      <p:bldP spid="24" grpId="1"/>
      <p:bldP spid="18" grpId="0"/>
      <p:bldP spid="18" grpId="1"/>
      <p:bldP spid="20" grpId="0" animBg="1"/>
      <p:bldP spid="2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steriy.com/uploads/gallery/14/1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18533"/>
            <a:ext cx="9144000" cy="697653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44008" y="1268760"/>
            <a:ext cx="4320480" cy="193899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Могут ли цветы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бабочки жить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друг без друга?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8024" y="620688"/>
            <a:ext cx="4355976" cy="39703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Я, ребята, бабочка…</a:t>
            </a:r>
            <a:b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Домик мой – не баночка.</a:t>
            </a:r>
            <a:b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Уберите свой сачок</a:t>
            </a:r>
            <a:b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закройте на крючок.</a:t>
            </a:r>
            <a:b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Потихоньку подходите.</a:t>
            </a:r>
            <a:b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Полюбуйтесь-поглядите!</a:t>
            </a:r>
            <a:b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 появится охота –</a:t>
            </a:r>
            <a:b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Можно даже сделать фото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(Н. Шумов)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viktoria-latka.com/wp-content/uploads/2016/02/boy_magnifyingglass_900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836712"/>
            <a:ext cx="453650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УЗНАЙ МЕНЯ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vector.com/i/free-vector-countryside-scenery-vector_004194_nvw%2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92080" y="332656"/>
            <a:ext cx="3336032" cy="2592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http://macroclub.ru/gallery/data/507/1900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3528" y="404664"/>
            <a:ext cx="3349947" cy="2592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http://wallpapers1920.ru/img/picture/Jan/24/9b45de09fc06b725475817558b7a9dc7/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1520" y="3717032"/>
            <a:ext cx="3401219" cy="25509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http://s1.fotokto.ru/photo/full/120/1201656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076056" y="3717032"/>
            <a:ext cx="3600400" cy="25742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67544" y="548680"/>
            <a:ext cx="1276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зорька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6096" y="548680"/>
            <a:ext cx="1843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голубянка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3645024"/>
            <a:ext cx="2174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крапивница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224" y="3789040"/>
            <a:ext cx="20201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лимонница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vector.com/i/free-vector-countryside-scenery-vector_004194_nvw%2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8450455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ЭКОЛОГИЧЕСКАЯ ЗАДАЧА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 descr="http://3.bp.blogspot.com/-iIQWYEUL7QQ/Tbe3KOyAC9I/AAAAAAAAAFU/xqjXjt5c3h4/s1600/111917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15816" y="4867265"/>
            <a:ext cx="2952328" cy="1990735"/>
          </a:xfrm>
          <a:prstGeom prst="ellipse">
            <a:avLst/>
          </a:prstGeom>
          <a:ln w="63500" cap="rnd">
            <a:solidFill>
              <a:srgbClr val="008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8" name="Picture 6" descr="http://thenaturallivingsite.com/blog/wp-content/uploads/2015/10/meadowflowers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55945">
            <a:off x="107467" y="4087069"/>
            <a:ext cx="3096344" cy="2240012"/>
          </a:xfrm>
          <a:prstGeom prst="ellipse">
            <a:avLst/>
          </a:prstGeom>
          <a:ln w="63500" cap="rnd">
            <a:solidFill>
              <a:srgbClr val="008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80" name="Picture 8" descr="http://900igr.net/datai/okruzhajuschij-mir/Pravila-v-lesu/0015-043-Ne-lovite-babochek-i-strekoz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409736">
            <a:off x="3395082" y="1309052"/>
            <a:ext cx="2088232" cy="3341171"/>
          </a:xfrm>
          <a:prstGeom prst="rect">
            <a:avLst/>
          </a:prstGeom>
          <a:ln w="88900" cap="sq" cmpd="thickThin">
            <a:solidFill>
              <a:srgbClr val="008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82" name="Picture 10" descr="http://forum.guns.ru/forums/icons/avatars/00000151/15107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20727426">
            <a:off x="197147" y="1533598"/>
            <a:ext cx="2930979" cy="1944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8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86" name="Picture 14" descr="http://i2.imgbb.ru/img7/c/7/1/c713df71b162b469341d5b42374687df_h.jpg"/>
          <p:cNvPicPr>
            <a:picLocks noChangeAspect="1" noChangeArrowheads="1"/>
          </p:cNvPicPr>
          <p:nvPr/>
        </p:nvPicPr>
        <p:blipFill>
          <a:blip r:embed="rId7" cstate="email">
            <a:lum contrast="30000"/>
          </a:blip>
          <a:srcRect/>
          <a:stretch>
            <a:fillRect/>
          </a:stretch>
        </p:blipFill>
        <p:spPr bwMode="auto">
          <a:xfrm>
            <a:off x="2843808" y="2636912"/>
            <a:ext cx="228025" cy="273630"/>
          </a:xfrm>
          <a:prstGeom prst="rect">
            <a:avLst/>
          </a:prstGeom>
          <a:noFill/>
        </p:spPr>
      </p:pic>
      <p:pic>
        <p:nvPicPr>
          <p:cNvPr id="3088" name="Picture 16" descr="https://img1.badfon.ru/original/1680x1050/1/9b/devushka-leto-cvety-kamera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20621004">
            <a:off x="5796136" y="2060848"/>
            <a:ext cx="3088631" cy="1930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8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90" name="Picture 18" descr="http://static5.depositphotos.com/1003043/534/i/950/depositphotos_5347556-Crushed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rot="20919730">
            <a:off x="5851301" y="4411465"/>
            <a:ext cx="3248031" cy="2165354"/>
          </a:xfrm>
          <a:prstGeom prst="ellipse">
            <a:avLst/>
          </a:prstGeom>
          <a:ln w="63500" cap="rnd">
            <a:solidFill>
              <a:srgbClr val="008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 rot="410500">
            <a:off x="5002544" y="4229607"/>
            <a:ext cx="361034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20473738">
            <a:off x="8342511" y="3090778"/>
            <a:ext cx="393914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410500">
            <a:off x="2366033" y="1431489"/>
            <a:ext cx="341752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410500">
            <a:off x="2077932" y="5609101"/>
            <a:ext cx="361034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410500">
            <a:off x="5390301" y="5609100"/>
            <a:ext cx="361034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410500">
            <a:off x="7838572" y="5825124"/>
            <a:ext cx="361034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419872" y="1628800"/>
            <a:ext cx="2232248" cy="28083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67544" y="4049688"/>
            <a:ext cx="1872208" cy="23316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444208" y="4509120"/>
            <a:ext cx="2304256" cy="21602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2987824" y="2060848"/>
            <a:ext cx="3024336" cy="1800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251520" y="4077072"/>
            <a:ext cx="1944216" cy="20882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6948264" y="4221088"/>
            <a:ext cx="1008112" cy="24482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vector.com/i/free-vector-countryside-scenery-vector_004194_nvw%2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260648"/>
            <a:ext cx="7776864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ПРАВИЛА друзей природы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://mypresentation.ru/documents/a5325064742653fa8ac4e1a6a83fc6e7/img1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59632" y="1484784"/>
            <a:ext cx="6120680" cy="3894978"/>
          </a:xfrm>
          <a:prstGeom prst="rect">
            <a:avLst/>
          </a:prstGeom>
          <a:ln w="228600" cap="sq" cmpd="thickThin">
            <a:solidFill>
              <a:srgbClr val="008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547664" y="5733256"/>
            <a:ext cx="5256584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БЕРЕГИ природу!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ublicdomainpictures.net/pictures/100000/velka/colorful-wildflowers-1411744539SV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39943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0"/>
            <a:ext cx="889248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Интернет ресурсы: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http://www.nastol.com.ua/pic/201407/1600x900/nastol.com.ua-104118.jpg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фон луг</a:t>
            </a:r>
          </a:p>
          <a:p>
            <a:r>
              <a:rPr lang="en-US" sz="1400" dirty="0" smtClean="0">
                <a:hlinkClick r:id="rId4"/>
              </a:rPr>
              <a:t>http://i005.radikal.ru/1106/67/87d6121006b2.jpg</a:t>
            </a:r>
            <a:r>
              <a:rPr lang="ru-RU" sz="1400" dirty="0" smtClean="0"/>
              <a:t>  - фон с тропинкой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http://www.publicdomainpictures.net/pictures/100000/velka/colorful-wildflowers-1411744539SV0.jpg</a:t>
            </a:r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http://www.sunhome.ru/poetry/1115953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стих «Не рвите цветов…»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http://chto-takoe-lyubov.net/stikhi-o-lyubvi/kollektsii-stikhov/7652-stixi-pro-klever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стих про клевер</a:t>
            </a:r>
          </a:p>
          <a:p>
            <a:r>
              <a:rPr lang="en-US" sz="1400" dirty="0" smtClean="0">
                <a:hlinkClick r:id="rId8"/>
              </a:rPr>
              <a:t>www.plantarium.ru/dat/plants/4/422/31422_b6f047d3.jpg</a:t>
            </a:r>
            <a:r>
              <a:rPr lang="ru-RU" sz="1400" dirty="0" smtClean="0"/>
              <a:t> - клевер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hlinkClick r:id="rId9"/>
              </a:rPr>
              <a:t>http://desktopwallpapers.org.ua/pic/201204/1400x1050/desktopwallpapers.org.ua-16144.jpg</a:t>
            </a:r>
            <a:r>
              <a:rPr lang="ru-RU" sz="1400" dirty="0" smtClean="0"/>
              <a:t> - фон с ромашкой</a:t>
            </a:r>
          </a:p>
          <a:p>
            <a:r>
              <a:rPr lang="en-US" sz="1400" dirty="0" smtClean="0">
                <a:hlinkClick r:id="rId10"/>
              </a:rPr>
              <a:t>http://s018.radikal.ru/i504/1202/e1/149a43fd758b.jpg</a:t>
            </a:r>
            <a:r>
              <a:rPr lang="ru-RU" sz="1400" dirty="0" smtClean="0"/>
              <a:t>  - колокольчик</a:t>
            </a:r>
          </a:p>
          <a:p>
            <a:r>
              <a:rPr lang="en-US" sz="1400" dirty="0" smtClean="0">
                <a:hlinkClick r:id="rId11"/>
              </a:rPr>
              <a:t>http://axmama.ru/stihotvorno/stihi-pro-tsvety-kolokol-chiki-dlya-detej/</a:t>
            </a:r>
            <a:r>
              <a:rPr lang="ru-RU" sz="1400" dirty="0" smtClean="0"/>
              <a:t> - стих про колокольчик</a:t>
            </a:r>
          </a:p>
          <a:p>
            <a:r>
              <a:rPr lang="en-US" sz="1400" dirty="0" smtClean="0">
                <a:hlinkClick r:id="rId12"/>
              </a:rPr>
              <a:t>http://www.stihi.ru/2016/01/01/1022</a:t>
            </a:r>
            <a:r>
              <a:rPr lang="ru-RU" sz="1400" dirty="0" smtClean="0"/>
              <a:t> - стих про короставник </a:t>
            </a:r>
          </a:p>
          <a:p>
            <a:r>
              <a:rPr lang="en-US" sz="1400" dirty="0" smtClean="0">
                <a:hlinkClick r:id="rId13"/>
              </a:rPr>
              <a:t>http://celebnietravi.ru/images/korostavnik-polevoy_7_large.jpg</a:t>
            </a:r>
            <a:r>
              <a:rPr lang="ru-RU" sz="1400" dirty="0" smtClean="0"/>
              <a:t> - короставник</a:t>
            </a:r>
          </a:p>
          <a:p>
            <a:r>
              <a:rPr lang="en-US" sz="1400" dirty="0" smtClean="0">
                <a:hlinkClick r:id="rId14"/>
              </a:rPr>
              <a:t>http://www.anuznieroz.pl/wp-content/uploads/2015/04/trendy-%C5%9Blubne-2015-bukiety-4.jpg</a:t>
            </a:r>
            <a:r>
              <a:rPr lang="ru-RU" sz="1400" dirty="0" smtClean="0"/>
              <a:t> –букет</a:t>
            </a:r>
          </a:p>
          <a:p>
            <a:r>
              <a:rPr lang="en-US" sz="1400" dirty="0" smtClean="0">
                <a:hlinkClick r:id="rId15"/>
              </a:rPr>
              <a:t>http://kremenchug-sity.narod.ru/CVETI/FOTO/Lutik_Edkiy/Lutic_flamula_02.jpg</a:t>
            </a:r>
            <a:r>
              <a:rPr lang="ru-RU" sz="1400" dirty="0" smtClean="0"/>
              <a:t> -лютик</a:t>
            </a:r>
            <a:r>
              <a:rPr lang="en-US" sz="1400" dirty="0" smtClean="0"/>
              <a:t> </a:t>
            </a:r>
            <a:r>
              <a:rPr lang="en-US" sz="1400" dirty="0" smtClean="0">
                <a:hlinkClick r:id="rId16"/>
              </a:rPr>
              <a:t>http://www.numama.ru/blogs/kopilka-detskih-stihov/stihi-pro-lyutik.html</a:t>
            </a:r>
            <a:r>
              <a:rPr lang="ru-RU" sz="1400" dirty="0" smtClean="0"/>
              <a:t> - стих про лютик</a:t>
            </a:r>
            <a:r>
              <a:rPr lang="en-US" sz="1400" dirty="0" smtClean="0"/>
              <a:t> </a:t>
            </a:r>
            <a:r>
              <a:rPr lang="en-US" sz="1400" dirty="0" smtClean="0">
                <a:hlinkClick r:id="rId17"/>
              </a:rPr>
              <a:t>http://travialtaja.ru/static/img/0000/0001/5179/15179525.3isbbokyc0.jpg</a:t>
            </a:r>
            <a:r>
              <a:rPr lang="ru-RU" sz="1400" dirty="0" smtClean="0"/>
              <a:t> - таволга</a:t>
            </a:r>
          </a:p>
          <a:p>
            <a:r>
              <a:rPr lang="ru-RU" sz="1400" dirty="0" smtClean="0"/>
              <a:t> </a:t>
            </a:r>
            <a:r>
              <a:rPr lang="en-US" sz="1400" dirty="0" smtClean="0">
                <a:hlinkClick r:id="rId18"/>
              </a:rPr>
              <a:t>http://ti-poet.ru/stih.php?b=150826</a:t>
            </a:r>
            <a:r>
              <a:rPr lang="ru-RU" sz="1400" dirty="0" smtClean="0"/>
              <a:t> – стих про таволгу</a:t>
            </a:r>
          </a:p>
          <a:p>
            <a:r>
              <a:rPr lang="ru-RU" sz="1400" dirty="0" smtClean="0"/>
              <a:t> </a:t>
            </a:r>
            <a:r>
              <a:rPr lang="en-US" sz="1400" dirty="0" smtClean="0">
                <a:hlinkClick r:id="rId19"/>
              </a:rPr>
              <a:t>http://molbiol.ru/forums/uploads/a001/b010/post-12150-1171827121.jpg</a:t>
            </a:r>
            <a:r>
              <a:rPr lang="ru-RU" sz="1400" dirty="0" smtClean="0"/>
              <a:t> - ромашка непахучая </a:t>
            </a:r>
          </a:p>
          <a:p>
            <a:r>
              <a:rPr lang="en-US" sz="1400" dirty="0" smtClean="0">
                <a:hlinkClick r:id="rId20"/>
              </a:rPr>
              <a:t>http://axmama.ru/stihotvorno/stihi-pro-romashki-dlya-detej/</a:t>
            </a:r>
            <a:r>
              <a:rPr lang="ru-RU" sz="1400" dirty="0" smtClean="0"/>
              <a:t> - стих про ромашку </a:t>
            </a:r>
          </a:p>
          <a:p>
            <a:r>
              <a:rPr lang="en-US" sz="1400" dirty="0" smtClean="0">
                <a:hlinkClick r:id="rId21"/>
              </a:rPr>
              <a:t>http://colxoz.com/wp-content/uploads/2012/01/Matricaria.jpg</a:t>
            </a:r>
            <a:r>
              <a:rPr lang="ru-RU" sz="1400" dirty="0" smtClean="0"/>
              <a:t> - ромашка непахучая </a:t>
            </a:r>
            <a:r>
              <a:rPr lang="en-US" sz="1400" dirty="0" smtClean="0">
                <a:hlinkClick r:id="rId22"/>
              </a:rPr>
              <a:t>http://www.rusmedserver.ru/images/upload/Nivjanik_obyknovennyj.jpg</a:t>
            </a:r>
            <a:r>
              <a:rPr lang="ru-RU" sz="1400" dirty="0" smtClean="0"/>
              <a:t> - нивяник </a:t>
            </a:r>
            <a:r>
              <a:rPr lang="en-US" sz="1400" dirty="0" smtClean="0">
                <a:hlinkClick r:id="rId22"/>
              </a:rPr>
              <a:t>http://www.rusmedserver.ru/images/upload/Nivjanik_obyknovennyj.jpg</a:t>
            </a:r>
            <a:r>
              <a:rPr lang="ru-RU" sz="1400" dirty="0" smtClean="0"/>
              <a:t> - фон дети рвут цветы </a:t>
            </a:r>
            <a:r>
              <a:rPr lang="en-US" sz="1400" dirty="0" smtClean="0">
                <a:hlinkClick r:id="rId23"/>
              </a:rPr>
              <a:t>http://ds167.centerstart.ru/sites/ds167.centerstart.ru/files/97455.jpg</a:t>
            </a:r>
            <a:r>
              <a:rPr lang="ru-RU" sz="1400" dirty="0" smtClean="0"/>
              <a:t>  - ребёнок нюхает цветы </a:t>
            </a:r>
            <a:r>
              <a:rPr lang="en-US" sz="1400" dirty="0" smtClean="0">
                <a:hlinkClick r:id="rId24"/>
              </a:rPr>
              <a:t>http://www.playcast.ru/uploads/2014/12/05/10940413.jpg</a:t>
            </a:r>
            <a:r>
              <a:rPr lang="ru-RU" sz="1400" dirty="0" smtClean="0"/>
              <a:t>  фон луг  </a:t>
            </a:r>
            <a:r>
              <a:rPr lang="en-US" sz="1400" dirty="0" smtClean="0">
                <a:hlinkClick r:id="rId25"/>
              </a:rPr>
              <a:t>http://www.kartinki24.ru/uploads/gallery/main/456/kartinki24_ru_wildflowers_14.jpg</a:t>
            </a:r>
            <a:r>
              <a:rPr lang="ru-RU" sz="1400" dirty="0" smtClean="0"/>
              <a:t>  - фон луг с васильками </a:t>
            </a:r>
            <a:r>
              <a:rPr lang="en-US" sz="1400" dirty="0" smtClean="0">
                <a:hlinkClick r:id="rId26"/>
              </a:rPr>
              <a:t>http://www.obshelit.ru/works/263550/</a:t>
            </a:r>
            <a:r>
              <a:rPr lang="ru-RU" sz="1400" dirty="0" smtClean="0"/>
              <a:t> - стих  «Васильков срывать не стану…»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7"/>
              </a:rPr>
              <a:t>http://liter.assistancerussia.org/liter.php?proizvid=10343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стих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Брошеный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букет»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vector.com/i/free-vector-countryside-scenery-vector_004194_nvw%20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260648"/>
            <a:ext cx="9321503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Интернет ресурсы: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http://logopeddoma.ru/_nw/2/s57731330.jpg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насекомые луга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http://www.playcast.ru/uploads/2015/02/26/12343287.gif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бабочка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http://st.stranamam.ru/data/cache/2014jan/12/47/10751275_99903.jpg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фон луг с бабочками</a:t>
            </a:r>
          </a:p>
          <a:p>
            <a:r>
              <a:rPr lang="en-US" sz="1400" dirty="0" smtClean="0">
                <a:hlinkClick r:id="rId6"/>
              </a:rPr>
              <a:t>http://4vector.com/i/free-vector-countryside-scenery-vector_004194_nvw%202.jpg</a:t>
            </a:r>
            <a:r>
              <a:rPr lang="ru-RU" sz="1400" dirty="0" smtClean="0"/>
              <a:t> –фон луг</a:t>
            </a:r>
          </a:p>
          <a:p>
            <a:r>
              <a:rPr lang="en-US" sz="1400" dirty="0" smtClean="0">
                <a:hlinkClick r:id="rId7"/>
              </a:rPr>
              <a:t>http://ok-t.ru/studopediaru/baza10/1197431671831.files/image003.jpg</a:t>
            </a:r>
            <a:r>
              <a:rPr lang="ru-RU" sz="1400" dirty="0" smtClean="0"/>
              <a:t> - этапы развития бабочки </a:t>
            </a:r>
          </a:p>
          <a:p>
            <a:r>
              <a:rPr lang="en-US" sz="1400" dirty="0" smtClean="0">
                <a:hlinkClick r:id="rId8"/>
              </a:rPr>
              <a:t>http://sevr.ucoz.ru/Jivotniye/materukhin.ru.jpg</a:t>
            </a:r>
            <a:r>
              <a:rPr lang="ru-RU" sz="1400" dirty="0" smtClean="0"/>
              <a:t> -рождение гусеницы</a:t>
            </a:r>
          </a:p>
          <a:p>
            <a:r>
              <a:rPr lang="en-US" sz="1400" dirty="0" smtClean="0">
                <a:hlinkClick r:id="rId9"/>
              </a:rPr>
              <a:t>http://associationsnow.com/wp-content/uploads/2013/07/0723_cycle.jpg</a:t>
            </a:r>
            <a:r>
              <a:rPr lang="ru-RU" sz="1400" dirty="0" smtClean="0"/>
              <a:t> -рождение бабочки</a:t>
            </a:r>
          </a:p>
          <a:p>
            <a:r>
              <a:rPr lang="en-US" sz="1400" dirty="0" smtClean="0">
                <a:hlinkClick r:id="rId10"/>
              </a:rPr>
              <a:t>http://www.stihi.ru/pics/2010/08/05/54.jpg</a:t>
            </a:r>
            <a:r>
              <a:rPr lang="ru-RU" sz="1400" dirty="0" smtClean="0"/>
              <a:t> - лимонница</a:t>
            </a:r>
          </a:p>
          <a:p>
            <a:r>
              <a:rPr lang="en-US" sz="1400" dirty="0" smtClean="0">
                <a:hlinkClick r:id="rId11"/>
              </a:rPr>
              <a:t>http://www.warwickshire-butterflies.org.uk/species/butterflies/orange-tip-small.jpg</a:t>
            </a:r>
            <a:r>
              <a:rPr lang="ru-RU" sz="1400" dirty="0" smtClean="0"/>
              <a:t> -зорька</a:t>
            </a:r>
          </a:p>
          <a:p>
            <a:r>
              <a:rPr lang="en-US" sz="1400" dirty="0" smtClean="0">
                <a:hlinkClick r:id="rId12"/>
              </a:rPr>
              <a:t>http://namonitore.ru/uploads/catalog/insects/pestryanka_1440.jpg</a:t>
            </a:r>
            <a:r>
              <a:rPr lang="ru-RU" sz="1400" dirty="0" smtClean="0"/>
              <a:t> -пестрянка</a:t>
            </a:r>
          </a:p>
          <a:p>
            <a:r>
              <a:rPr lang="en-US" sz="1400" dirty="0" smtClean="0">
                <a:hlinkClick r:id="rId13"/>
              </a:rPr>
              <a:t>http://macroid.ru/mdata/05/2848.jpg</a:t>
            </a:r>
            <a:r>
              <a:rPr lang="ru-RU" sz="1400" dirty="0" smtClean="0"/>
              <a:t> - голубянка</a:t>
            </a:r>
          </a:p>
          <a:p>
            <a:r>
              <a:rPr lang="en-US" sz="1400" dirty="0" smtClean="0">
                <a:hlinkClick r:id="rId14"/>
              </a:rPr>
              <a:t>http://operationseedtoharvest.com/wp-content/uploads/2015/03/7ebcac2fb1b8140bd3a8145d773d99a7.jpg</a:t>
            </a:r>
            <a:r>
              <a:rPr lang="ru-RU" sz="1400" dirty="0" smtClean="0"/>
              <a:t> -желтушка</a:t>
            </a:r>
          </a:p>
          <a:p>
            <a:r>
              <a:rPr lang="en-US" sz="1400" dirty="0" smtClean="0">
                <a:hlinkClick r:id="rId15"/>
              </a:rPr>
              <a:t>http://www.aceworkersmagalluf.com/img/56aa97da96553.jpeg</a:t>
            </a:r>
            <a:r>
              <a:rPr lang="ru-RU" sz="1400" dirty="0" smtClean="0"/>
              <a:t> - адмирал</a:t>
            </a:r>
          </a:p>
          <a:p>
            <a:r>
              <a:rPr lang="en-US" sz="1400" dirty="0" smtClean="0">
                <a:hlinkClick r:id="rId16"/>
              </a:rPr>
              <a:t>http://www.viktoria-latka.com/wp-content/uploads/2016/02/boy_magnifyingglass_9001.jpg</a:t>
            </a:r>
            <a:r>
              <a:rPr lang="ru-RU" sz="1400" dirty="0" smtClean="0"/>
              <a:t> - мальчик с лупой </a:t>
            </a:r>
          </a:p>
          <a:p>
            <a:r>
              <a:rPr lang="en-US" sz="1400" dirty="0" smtClean="0">
                <a:hlinkClick r:id="rId17"/>
              </a:rPr>
              <a:t>http://morestihov.ru/zivoy-ugolok/stixi-o-nasekomyx/korotkie-stixi-pro-babochek.html</a:t>
            </a:r>
            <a:r>
              <a:rPr lang="ru-RU" sz="1400" dirty="0" smtClean="0"/>
              <a:t> - стих «Я, ребята, бабочка…»</a:t>
            </a:r>
          </a:p>
          <a:p>
            <a:r>
              <a:rPr lang="en-US" sz="1400" dirty="0" smtClean="0">
                <a:hlinkClick r:id="rId18"/>
              </a:rPr>
              <a:t>http://3.bp.blogspot.com/-iIQWYEUL7QQ/Tbe3KOyAC9I/AAAAAAAAAFU/xqjXjt5c3h4/s1600/1119174.jpg</a:t>
            </a:r>
            <a:r>
              <a:rPr lang="ru-RU" sz="1400" dirty="0" smtClean="0"/>
              <a:t> -ребёнок на лугу</a:t>
            </a:r>
          </a:p>
          <a:p>
            <a:r>
              <a:rPr lang="en-US" sz="1400" dirty="0" smtClean="0">
                <a:hlinkClick r:id="rId19"/>
              </a:rPr>
              <a:t>http://thenaturallivingsite.com/blog/wp-content/uploads/2015/10/meadowflowers.jpg</a:t>
            </a:r>
            <a:r>
              <a:rPr lang="ru-RU" sz="1400" dirty="0" smtClean="0"/>
              <a:t> -дети на лугу </a:t>
            </a:r>
            <a:r>
              <a:rPr lang="en-US" sz="1400" dirty="0" smtClean="0">
                <a:hlinkClick r:id="rId20"/>
              </a:rPr>
              <a:t>http://900igr.net/datai/okruzhajuschij-mir/Pravila-v-lesu/0015-043-Ne-lovite-babochek-i-strekoz.jpg</a:t>
            </a:r>
            <a:r>
              <a:rPr lang="ru-RU" sz="1400" dirty="0" smtClean="0"/>
              <a:t> -ловит сочком</a:t>
            </a:r>
          </a:p>
          <a:p>
            <a:r>
              <a:rPr lang="en-US" sz="1400" dirty="0" smtClean="0">
                <a:hlinkClick r:id="rId21"/>
              </a:rPr>
              <a:t>http://forum.guns.ru/forums/icons/avatars/00000151/151070.jpg</a:t>
            </a:r>
            <a:r>
              <a:rPr lang="ru-RU" sz="1400" dirty="0" smtClean="0"/>
              <a:t> -рассматривает в лупу</a:t>
            </a:r>
          </a:p>
          <a:p>
            <a:r>
              <a:rPr lang="en-US" sz="1400" dirty="0" smtClean="0">
                <a:hlinkClick r:id="rId22"/>
              </a:rPr>
              <a:t>http://static5.depositphotos.com/1003043/534/i/950/depositphotos_5347556-Crushed.jpg</a:t>
            </a:r>
            <a:r>
              <a:rPr lang="ru-RU" sz="1400" dirty="0" smtClean="0"/>
              <a:t> -наступил на цветок</a:t>
            </a:r>
          </a:p>
          <a:p>
            <a:r>
              <a:rPr lang="en-US" sz="1400" dirty="0" smtClean="0">
                <a:hlinkClick r:id="rId23"/>
              </a:rPr>
              <a:t>http://mypresentation.ru/documents/a5325064742653fa8ac4e1a6a83fc6e7/img11.jpg</a:t>
            </a:r>
            <a:r>
              <a:rPr lang="ru-RU" sz="1400" dirty="0" smtClean="0"/>
              <a:t> -правила поведения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646</Words>
  <Application>Microsoft Office PowerPoint</Application>
  <PresentationFormat>Экран (4:3)</PresentationFormat>
  <Paragraphs>124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Мишукова Ольга Ивановна</cp:lastModifiedBy>
  <cp:revision>185</cp:revision>
  <dcterms:created xsi:type="dcterms:W3CDTF">2016-04-02T08:52:05Z</dcterms:created>
  <dcterms:modified xsi:type="dcterms:W3CDTF">2016-10-16T13:45:25Z</dcterms:modified>
</cp:coreProperties>
</file>