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58CB7-2D94-41E4-955B-B7E30CC142E0}" type="datetimeFigureOut">
              <a:rPr lang="id-ID" smtClean="0"/>
              <a:pPr/>
              <a:t>16/02/2012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35DC6-C0FF-4734-ADFC-9F670658500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5DC6-C0FF-4734-ADFC-9F6706585003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35DC6-C0FF-4734-ADFC-9F6706585003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914F-1AF1-41B0-8929-1D95B3ADE2F4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47FB-46A8-428C-B096-2379589B76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3739" y="71414"/>
            <a:ext cx="8963877" cy="6557986"/>
            <a:chOff x="133739" y="71414"/>
            <a:chExt cx="8963877" cy="6557986"/>
          </a:xfrm>
        </p:grpSpPr>
        <p:sp>
          <p:nvSpPr>
            <p:cNvPr id="8" name="Rectangle 7"/>
            <p:cNvSpPr/>
            <p:nvPr userDrawn="1"/>
          </p:nvSpPr>
          <p:spPr>
            <a:xfrm>
              <a:off x="133739" y="247650"/>
              <a:ext cx="8839200" cy="638175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686800" y="71414"/>
              <a:ext cx="410816" cy="30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43400" y="1371600"/>
            <a:ext cx="4800600" cy="19812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miliki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mempel</a:t>
            </a:r>
            <a:r>
              <a:rPr lang="id-ID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jari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bab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id-ID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apat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mendeskripsikan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gejala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ciri-ciri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umum</a:t>
            </a: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3733800"/>
            <a:ext cx="449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AutoNum type="alphaUcPeriod"/>
            </a:pP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Pemahaman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Gelombang</a:t>
            </a:r>
            <a:endPara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AutoNum type="alphaUcPeriod"/>
            </a:pP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Berjalan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Stasioner</a:t>
            </a:r>
            <a:endParaRPr lang="en-US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AutoNum type="alphaUcPeriod"/>
            </a:pP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Gejala-gejala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038600" cy="618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Kecepatan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Percepatan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Partikel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7200" y="1794808"/>
            <a:ext cx="5029200" cy="1938992"/>
            <a:chOff x="457200" y="1794808"/>
            <a:chExt cx="5029200" cy="1938992"/>
          </a:xfrm>
        </p:grpSpPr>
        <p:grpSp>
          <p:nvGrpSpPr>
            <p:cNvPr id="4" name="Group 3"/>
            <p:cNvGrpSpPr/>
            <p:nvPr/>
          </p:nvGrpSpPr>
          <p:grpSpPr>
            <a:xfrm>
              <a:off x="1271337" y="2380345"/>
              <a:ext cx="609600" cy="914400"/>
              <a:chOff x="457200" y="1752600"/>
              <a:chExt cx="609600" cy="914400"/>
            </a:xfrm>
          </p:grpSpPr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2057400"/>
                <a:ext cx="60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dt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1752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dy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109537" y="2380345"/>
              <a:ext cx="609600" cy="914400"/>
              <a:chOff x="457200" y="1752600"/>
              <a:chExt cx="609600" cy="914400"/>
            </a:xfrm>
          </p:grpSpPr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" y="2057400"/>
                <a:ext cx="60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dt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200" y="1752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57200" y="1794808"/>
              <a:ext cx="5029200" cy="193899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Kecepatan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partikel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id-ID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vp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= 	    = 	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[ A sin (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t –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kx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)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]</a:t>
              </a: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endParaRPr lang="en-US" sz="2400" i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vp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cos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(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t –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kx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05200" y="4191000"/>
            <a:ext cx="5410200" cy="1938992"/>
            <a:chOff x="3505200" y="4191000"/>
            <a:chExt cx="5410200" cy="1938992"/>
          </a:xfrm>
        </p:grpSpPr>
        <p:grpSp>
          <p:nvGrpSpPr>
            <p:cNvPr id="12" name="Group 11"/>
            <p:cNvGrpSpPr/>
            <p:nvPr/>
          </p:nvGrpSpPr>
          <p:grpSpPr>
            <a:xfrm>
              <a:off x="4162926" y="4876800"/>
              <a:ext cx="762000" cy="914400"/>
              <a:chOff x="457200" y="1752600"/>
              <a:chExt cx="609600" cy="914400"/>
            </a:xfrm>
          </p:grpSpPr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2057400"/>
                <a:ext cx="60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dt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57200" y="1752600"/>
                <a:ext cx="60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dy</a:t>
                </a:r>
                <a:r>
                  <a:rPr kumimoji="0" lang="en-US" sz="19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9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105400" y="4876800"/>
              <a:ext cx="609600" cy="914400"/>
              <a:chOff x="457200" y="1752600"/>
              <a:chExt cx="609600" cy="914400"/>
            </a:xfrm>
          </p:grpSpPr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57200" y="2057400"/>
                <a:ext cx="60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i="1" dirty="0" err="1" smtClean="0">
                    <a:latin typeface="Arial" pitchFamily="34" charset="0"/>
                    <a:cs typeface="Arial" pitchFamily="34" charset="0"/>
                  </a:rPr>
                  <a:t>dt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457200" y="1752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505200" y="4191000"/>
              <a:ext cx="5410200" cy="193899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Percepatan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partikel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id-ID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ap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=       </a:t>
              </a:r>
              <a:r>
                <a:rPr lang="id-ID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= 	 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[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cos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(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t –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kx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]</a:t>
              </a:r>
            </a:p>
            <a:p>
              <a:pPr>
                <a:buNone/>
              </a:pP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vp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A sin (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t – 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kx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) = -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ω²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yp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9060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Sudut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Beda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Berjalan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14400" y="4114800"/>
            <a:ext cx="7086600" cy="2384524"/>
            <a:chOff x="585537" y="4114800"/>
            <a:chExt cx="7086600" cy="2384524"/>
          </a:xfrm>
        </p:grpSpPr>
        <p:grpSp>
          <p:nvGrpSpPr>
            <p:cNvPr id="37" name="Group 36"/>
            <p:cNvGrpSpPr/>
            <p:nvPr/>
          </p:nvGrpSpPr>
          <p:grpSpPr>
            <a:xfrm>
              <a:off x="5486400" y="4824663"/>
              <a:ext cx="838200" cy="966537"/>
              <a:chOff x="457200" y="1752600"/>
              <a:chExt cx="609600" cy="966537"/>
            </a:xfrm>
          </p:grpSpPr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457200" y="2109537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π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457200" y="1752600"/>
                <a:ext cx="60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l-GR" sz="24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θ</a:t>
                </a:r>
                <a:r>
                  <a:rPr kumimoji="0" lang="en-US" sz="19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9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267200" y="5486400"/>
              <a:ext cx="1905000" cy="990600"/>
              <a:chOff x="3124200" y="3200400"/>
              <a:chExt cx="1905000" cy="990600"/>
            </a:xfrm>
          </p:grpSpPr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3841869" y="3662680"/>
                <a:ext cx="349133" cy="5283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λ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3124200" y="3661304"/>
                <a:ext cx="1714500" cy="13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3124200" y="3200400"/>
                <a:ext cx="1905000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-(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en-US" sz="32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324601" y="5562600"/>
              <a:ext cx="990599" cy="838200"/>
              <a:chOff x="337838" y="1661160"/>
              <a:chExt cx="775855" cy="1005840"/>
            </a:xfrm>
          </p:grpSpPr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512618" y="2057400"/>
                <a:ext cx="387927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λ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Content Placeholder 2"/>
              <p:cNvSpPr txBox="1">
                <a:spLocks/>
              </p:cNvSpPr>
              <p:nvPr/>
            </p:nvSpPr>
            <p:spPr>
              <a:xfrm>
                <a:off x="337838" y="1661160"/>
                <a:ext cx="775855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kumimoji="0" lang="en-US" sz="2400" b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l-GR" sz="2400" b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Δ</a:t>
                </a:r>
                <a:r>
                  <a:rPr kumimoji="0" lang="en-US" sz="2400" b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x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85537" y="4191000"/>
              <a:ext cx="7086600" cy="23083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udut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fase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		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id-ID" sz="2400" baseline="-25000" dirty="0" smtClean="0"/>
                <a:t> p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 –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kx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= 2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π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 		)</a:t>
              </a: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Fase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gelombang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 φ</a:t>
              </a:r>
              <a:r>
                <a:rPr lang="id-ID" sz="2400" baseline="-25000" dirty="0" smtClean="0"/>
                <a:t> p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=	      	=  </a:t>
              </a: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beda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fase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		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Δ φ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=		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      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=  </a:t>
              </a:r>
            </a:p>
            <a:p>
              <a:endParaRPr lang="id-ID" sz="24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986629" y="4114800"/>
              <a:ext cx="1099971" cy="990600"/>
              <a:chOff x="3319629" y="3581400"/>
              <a:chExt cx="1099971" cy="990600"/>
            </a:xfrm>
          </p:grpSpPr>
          <p:grpSp>
            <p:nvGrpSpPr>
              <p:cNvPr id="52" name="Group 19"/>
              <p:cNvGrpSpPr/>
              <p:nvPr/>
            </p:nvGrpSpPr>
            <p:grpSpPr>
              <a:xfrm>
                <a:off x="3924300" y="3581400"/>
                <a:ext cx="495300" cy="952500"/>
                <a:chOff x="457200" y="1733550"/>
                <a:chExt cx="495300" cy="952500"/>
              </a:xfrm>
            </p:grpSpPr>
            <p:sp>
              <p:nvSpPr>
                <p:cNvPr id="58" name="Content Placeholder 2"/>
                <p:cNvSpPr txBox="1">
                  <a:spLocks/>
                </p:cNvSpPr>
                <p:nvPr/>
              </p:nvSpPr>
              <p:spPr>
                <a:xfrm>
                  <a:off x="476250" y="20764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en-US" sz="2400" i="1" dirty="0">
                      <a:latin typeface="Arial" pitchFamily="34" charset="0"/>
                      <a:cs typeface="Arial" pitchFamily="34" charset="0"/>
                    </a:rPr>
                    <a:t>λ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57200" y="2132012"/>
                  <a:ext cx="381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Content Placeholder 2"/>
                <p:cNvSpPr txBox="1">
                  <a:spLocks/>
                </p:cNvSpPr>
                <p:nvPr/>
              </p:nvSpPr>
              <p:spPr>
                <a:xfrm>
                  <a:off x="495300" y="17335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en-US" sz="2400" i="1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3" name="Group 15"/>
              <p:cNvGrpSpPr/>
              <p:nvPr/>
            </p:nvGrpSpPr>
            <p:grpSpPr>
              <a:xfrm>
                <a:off x="3319629" y="3619500"/>
                <a:ext cx="533400" cy="952500"/>
                <a:chOff x="381000" y="1771650"/>
                <a:chExt cx="533400" cy="952500"/>
              </a:xfrm>
            </p:grpSpPr>
            <p:sp>
              <p:nvSpPr>
                <p:cNvPr id="55" name="Content Placeholder 2"/>
                <p:cNvSpPr txBox="1">
                  <a:spLocks/>
                </p:cNvSpPr>
                <p:nvPr/>
              </p:nvSpPr>
              <p:spPr>
                <a:xfrm>
                  <a:off x="381000" y="21145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81000" y="2132012"/>
                  <a:ext cx="381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Content Placeholder 2"/>
                <p:cNvSpPr txBox="1">
                  <a:spLocks/>
                </p:cNvSpPr>
                <p:nvPr/>
              </p:nvSpPr>
              <p:spPr>
                <a:xfrm>
                  <a:off x="457200" y="17716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3657600" y="3714750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-</a:t>
                </a:r>
                <a:endParaRPr lang="id-ID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157829" y="4800600"/>
              <a:ext cx="1099971" cy="990600"/>
              <a:chOff x="3319629" y="3581400"/>
              <a:chExt cx="1099971" cy="990600"/>
            </a:xfrm>
          </p:grpSpPr>
          <p:grpSp>
            <p:nvGrpSpPr>
              <p:cNvPr id="62" name="Group 19"/>
              <p:cNvGrpSpPr/>
              <p:nvPr/>
            </p:nvGrpSpPr>
            <p:grpSpPr>
              <a:xfrm>
                <a:off x="3924300" y="3581400"/>
                <a:ext cx="495300" cy="952500"/>
                <a:chOff x="457200" y="1733550"/>
                <a:chExt cx="495300" cy="952500"/>
              </a:xfrm>
            </p:grpSpPr>
            <p:sp>
              <p:nvSpPr>
                <p:cNvPr id="68" name="Content Placeholder 2"/>
                <p:cNvSpPr txBox="1">
                  <a:spLocks/>
                </p:cNvSpPr>
                <p:nvPr/>
              </p:nvSpPr>
              <p:spPr>
                <a:xfrm>
                  <a:off x="476250" y="20764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en-US" sz="2400" i="1" dirty="0">
                      <a:latin typeface="Arial" pitchFamily="34" charset="0"/>
                      <a:cs typeface="Arial" pitchFamily="34" charset="0"/>
                    </a:rPr>
                    <a:t>λ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57200" y="2132012"/>
                  <a:ext cx="381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Content Placeholder 2"/>
                <p:cNvSpPr txBox="1">
                  <a:spLocks/>
                </p:cNvSpPr>
                <p:nvPr/>
              </p:nvSpPr>
              <p:spPr>
                <a:xfrm>
                  <a:off x="495300" y="17335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en-US" sz="2400" i="1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3" name="Group 15"/>
              <p:cNvGrpSpPr/>
              <p:nvPr/>
            </p:nvGrpSpPr>
            <p:grpSpPr>
              <a:xfrm>
                <a:off x="3319629" y="3619500"/>
                <a:ext cx="566571" cy="952500"/>
                <a:chOff x="381000" y="1771650"/>
                <a:chExt cx="566571" cy="952500"/>
              </a:xfrm>
            </p:grpSpPr>
            <p:sp>
              <p:nvSpPr>
                <p:cNvPr id="65" name="Content Placeholder 2"/>
                <p:cNvSpPr txBox="1">
                  <a:spLocks/>
                </p:cNvSpPr>
                <p:nvPr/>
              </p:nvSpPr>
              <p:spPr>
                <a:xfrm>
                  <a:off x="381000" y="21145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81000" y="2132012"/>
                  <a:ext cx="381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Content Placeholder 2"/>
                <p:cNvSpPr txBox="1">
                  <a:spLocks/>
                </p:cNvSpPr>
                <p:nvPr/>
              </p:nvSpPr>
              <p:spPr>
                <a:xfrm>
                  <a:off x="490371" y="17716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3657600" y="3714750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-</a:t>
                </a:r>
                <a:endParaRPr lang="id-ID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96174"/>
            <a:ext cx="7467600" cy="284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57" y="1066800"/>
            <a:ext cx="7895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Stasioner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22976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Prinsip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superposisi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linear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bersamaan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resultan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gangguan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gangguan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Formulasi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Stasioner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Ujung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Tetap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048000"/>
            <a:ext cx="487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Resultan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y₁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y₂</a:t>
            </a:r>
          </a:p>
          <a:p>
            <a:pPr>
              <a:spcBef>
                <a:spcPts val="1200"/>
              </a:spcBef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	y = 2A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kx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spcBef>
                <a:spcPts val="1200"/>
              </a:spcBef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	y = 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spcBef>
                <a:spcPts val="1200"/>
              </a:spcBef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	As = 2A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kx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399"/>
            <a:ext cx="4267200" cy="44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1905000"/>
            <a:ext cx="68862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y₂ = -A sin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 -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kx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sz="2400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d-ID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y₂ = A sin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kx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l-GR" sz="2400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066800"/>
            <a:ext cx="4724400" cy="40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simpul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perut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" y="4936959"/>
            <a:ext cx="8153400" cy="1768641"/>
            <a:chOff x="457200" y="3870159"/>
            <a:chExt cx="8153400" cy="1768641"/>
          </a:xfrm>
        </p:grpSpPr>
        <p:grpSp>
          <p:nvGrpSpPr>
            <p:cNvPr id="4" name="Group 3"/>
            <p:cNvGrpSpPr/>
            <p:nvPr/>
          </p:nvGrpSpPr>
          <p:grpSpPr>
            <a:xfrm>
              <a:off x="4772526" y="3870159"/>
              <a:ext cx="509337" cy="1010652"/>
              <a:chOff x="457200" y="1752600"/>
              <a:chExt cx="509337" cy="1010652"/>
            </a:xfrm>
          </p:grpSpPr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81263" y="2153652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09337" y="1752600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λ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57200" y="3966627"/>
              <a:ext cx="8153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Letak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simpul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= 2n x    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;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 =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0, 1, 2, . . .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buNone/>
              </a:pPr>
              <a:endParaRPr lang="en-US" sz="2400" i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Letak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perut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		</a:t>
              </a:r>
              <a:r>
                <a:rPr lang="en-US" sz="2400" i="1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2n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+ 1 )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;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 =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0, 1, 2, . . .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endParaRPr lang="id-ID" sz="2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458326" y="4628148"/>
              <a:ext cx="509337" cy="1010652"/>
              <a:chOff x="457200" y="1752600"/>
              <a:chExt cx="509337" cy="1010652"/>
            </a:xfrm>
          </p:grpSpPr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81263" y="2153652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09337" y="1752600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λ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Formulasi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Stasioner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Ujung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Bebas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017455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y₁ = 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sin (-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kx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y₂ = A sin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 -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kx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superposisi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stasioner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y = y₁ + y₂</a:t>
            </a:r>
          </a:p>
          <a:p>
            <a:pPr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 = 2A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kx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 =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sin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As = 2A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kx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11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Letak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simpul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9600" y="4495800"/>
            <a:ext cx="8534400" cy="1752600"/>
            <a:chOff x="609600" y="4495800"/>
            <a:chExt cx="8534400" cy="1752600"/>
          </a:xfrm>
        </p:grpSpPr>
        <p:grpSp>
          <p:nvGrpSpPr>
            <p:cNvPr id="4" name="Group 3"/>
            <p:cNvGrpSpPr/>
            <p:nvPr/>
          </p:nvGrpSpPr>
          <p:grpSpPr>
            <a:xfrm>
              <a:off x="5590674" y="4495800"/>
              <a:ext cx="505326" cy="1010652"/>
              <a:chOff x="433137" y="1728537"/>
              <a:chExt cx="505326" cy="1010652"/>
            </a:xfrm>
          </p:grpSpPr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33137" y="2129589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81263" y="1728537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λ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572000"/>
              <a:ext cx="853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Letak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simpul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(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2n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+ 1 )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;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 =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0, 1, 2, . . .</a:t>
              </a: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None/>
              </a:pP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Letak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perut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2400" i="1" dirty="0" smtClean="0">
                  <a:latin typeface="Arial" pitchFamily="34" charset="0"/>
                  <a:cs typeface="Arial" pitchFamily="34" charset="0"/>
                </a:rPr>
                <a:t>		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400" baseline="-25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= 2n x    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;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 =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0, 1, 2, . . .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981074" y="5237748"/>
              <a:ext cx="505326" cy="1010652"/>
              <a:chOff x="433137" y="1728537"/>
              <a:chExt cx="505326" cy="1010652"/>
            </a:xfrm>
          </p:grpSpPr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33137" y="2129589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81263" y="1728537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λ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6415"/>
            <a:ext cx="8458200" cy="29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Gejala-gejala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388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spcBef>
                <a:spcPts val="1200"/>
              </a:spcBef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Dispersi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merambat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medium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indent="-514350">
              <a:spcBef>
                <a:spcPts val="12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Udara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medium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nondispersi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bunyi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-514350">
              <a:spcBef>
                <a:spcPts val="1200"/>
              </a:spcBef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mekanik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merambat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medium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nondispersi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sepanjang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perambatan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ya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berubah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362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Pemantulan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2209800"/>
            <a:ext cx="2895600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Superposisi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pantul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stasioner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permukaan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diamati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tangki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riak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tangki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gelombang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5013118" cy="48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Pengertian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Muka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id-ID" sz="20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uka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front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kedudukan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titik-titik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8001000" cy="352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Pemahaman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Gelombang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81748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mengamati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rambat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getarnya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dikelompokkan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transversal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longitudinal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transversal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rambatnya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tegak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lurus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getara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longitudinal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merambatnya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searah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getara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Pemantulan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Permukaan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Air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Pemantulan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lurus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datar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878165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Pemantulan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lingkaran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datar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92" y="1676400"/>
            <a:ext cx="88270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78443"/>
            <a:ext cx="4648200" cy="33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Pembiasan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3581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dangkal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dibiaskan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mendekati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garis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normal (r &lt;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) . </a:t>
            </a:r>
          </a:p>
          <a:p>
            <a:pPr>
              <a:spcBef>
                <a:spcPts val="1200"/>
              </a:spcBef>
              <a:buNone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Sebaliknya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sinar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dangkal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dibiaskan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menjauhi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garis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normal ( r &gt; </a:t>
            </a:r>
            <a:r>
              <a:rPr lang="id-ID" sz="2000" i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407" y="2438400"/>
            <a:ext cx="5562601" cy="411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Penurunan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Persamaan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Pembiasan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200" y="3048000"/>
            <a:ext cx="5105400" cy="2031325"/>
            <a:chOff x="4419600" y="3657600"/>
            <a:chExt cx="5105400" cy="2031325"/>
          </a:xfrm>
        </p:grpSpPr>
        <p:grpSp>
          <p:nvGrpSpPr>
            <p:cNvPr id="12" name="Group 11"/>
            <p:cNvGrpSpPr/>
            <p:nvPr/>
          </p:nvGrpSpPr>
          <p:grpSpPr>
            <a:xfrm>
              <a:off x="5029200" y="4038600"/>
              <a:ext cx="457200" cy="914400"/>
              <a:chOff x="457200" y="1752600"/>
              <a:chExt cx="457200" cy="914400"/>
            </a:xfrm>
          </p:grpSpPr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2057400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n₁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57200" y="1752600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n₂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419600" y="3657600"/>
              <a:ext cx="5105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buNone/>
              </a:pP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Pengertian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Indeks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Bias</a:t>
              </a:r>
            </a:p>
            <a:p>
              <a:pPr>
                <a:spcBef>
                  <a:spcPts val="1200"/>
                </a:spcBef>
                <a:buNone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n=	  </a:t>
              </a:r>
              <a:endParaRPr lang="id-ID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1200"/>
                </a:spcBef>
                <a:buNone/>
              </a:pP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r =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el-GR" sz="2400" i="1" dirty="0" smtClean="0">
                  <a:latin typeface="Arial" pitchFamily="34" charset="0"/>
                  <a:cs typeface="Arial" pitchFamily="34" charset="0"/>
                </a:rPr>
                <a:t>₂</a:t>
              </a:r>
              <a:endParaRPr lang="en-US" sz="2400" i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1200"/>
                </a:spcBef>
                <a:buNone/>
              </a:pP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n₁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sin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el-GR" sz="2400" i="1" dirty="0" smtClean="0">
                  <a:latin typeface="Arial" pitchFamily="34" charset="0"/>
                  <a:cs typeface="Arial" pitchFamily="34" charset="0"/>
                </a:rPr>
                <a:t>₁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 = n₂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sin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el-GR" sz="2400" i="1" dirty="0" smtClean="0">
                  <a:latin typeface="Arial" pitchFamily="34" charset="0"/>
                  <a:cs typeface="Arial" pitchFamily="34" charset="0"/>
                </a:rPr>
                <a:t>₂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38200" y="1981200"/>
            <a:ext cx="3645550" cy="966537"/>
            <a:chOff x="2667000" y="2109537"/>
            <a:chExt cx="3645550" cy="966537"/>
          </a:xfrm>
        </p:grpSpPr>
        <p:grpSp>
          <p:nvGrpSpPr>
            <p:cNvPr id="4" name="Group 3"/>
            <p:cNvGrpSpPr/>
            <p:nvPr/>
          </p:nvGrpSpPr>
          <p:grpSpPr>
            <a:xfrm>
              <a:off x="4034589" y="2161674"/>
              <a:ext cx="838200" cy="914400"/>
              <a:chOff x="457200" y="1752600"/>
              <a:chExt cx="457200" cy="914400"/>
            </a:xfrm>
          </p:grpSpPr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2057400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Sin r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1752600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Sin</a:t>
                </a:r>
                <a:r>
                  <a:rPr kumimoji="0" lang="en-US" sz="2400" b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2400" b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kumimoji="0" lang="en-US" sz="2400" b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181600" y="2109537"/>
              <a:ext cx="457200" cy="962526"/>
              <a:chOff x="457200" y="1704474"/>
              <a:chExt cx="457200" cy="962526"/>
            </a:xfrm>
          </p:grpSpPr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57200" y="2057400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v₂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457200" y="2132012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57200" y="1704474"/>
                <a:ext cx="4572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v₁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667000" y="2286000"/>
              <a:ext cx="3645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		  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=	   = </a:t>
              </a:r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Difraksi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Lenturan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disebabkan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penghalang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celah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dinamakan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Difraksi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06391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Interferensi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424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Pengaruh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ditimbulkan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gelombang-gelombang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berpadu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Interferensi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saling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memperkuat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inteferensi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konstruktif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saling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memperlemah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meniadakan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inteferensi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destruktif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06" y="3581400"/>
            <a:ext cx="85104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Interferensi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permukaan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air (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dimensi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646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amplitudo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frekuensi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dinamakan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koheren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08" y="2895600"/>
            <a:ext cx="8773458" cy="37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Polarisasi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terpolarisasi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linear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getaran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selalu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saja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polarisasi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5438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polarisasi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transversal?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2209800" cy="30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1242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mengamati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medium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perambatan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dikelompokan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mekanik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elektromagnetik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mekanik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memerlukan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perambatan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elektromagnetik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merambat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medium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vakum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medium)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343400" y="4838700"/>
            <a:ext cx="533400" cy="981393"/>
            <a:chOff x="3810000" y="3707367"/>
            <a:chExt cx="533400" cy="1321833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810000" y="44196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</a:t>
              </a: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886200" y="4418012"/>
              <a:ext cx="381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886200" y="3707367"/>
              <a:ext cx="457200" cy="6096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4907340"/>
            <a:ext cx="7620000" cy="15696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d-ID" sz="32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f</a:t>
            </a:r>
            <a:endParaRPr lang="id-ID" sz="32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2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persamaan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v = </a:t>
            </a:r>
            <a:r>
              <a:rPr lang="el-GR" sz="3200" i="1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f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88" y="381000"/>
            <a:ext cx="834731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>
            <a:no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Istilah-istilah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Transversal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0" indent="-2571750">
              <a:spcBef>
                <a:spcPts val="600"/>
              </a:spcBef>
              <a:buNone/>
              <a:tabLst>
                <a:tab pos="2457450" algn="l"/>
              </a:tabLs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Puncak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titik-titik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2571750" indent="-2571750">
              <a:spcBef>
                <a:spcPts val="600"/>
              </a:spcBef>
              <a:buNone/>
              <a:tabLst>
                <a:tab pos="2457450" algn="l"/>
              </a:tabLs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titik-titik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terendah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2571750" indent="-2571750">
              <a:spcBef>
                <a:spcPts val="600"/>
              </a:spcBef>
              <a:buNone/>
              <a:tabLst>
                <a:tab pos="245745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Bukit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lengkungan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obc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efg</a:t>
            </a:r>
            <a:endParaRPr lang="id-ID" i="1" dirty="0" smtClean="0">
              <a:latin typeface="Arial" pitchFamily="34" charset="0"/>
              <a:cs typeface="Arial" pitchFamily="34" charset="0"/>
            </a:endParaRPr>
          </a:p>
          <a:p>
            <a:pPr marL="2571750" indent="-2571750">
              <a:spcBef>
                <a:spcPts val="600"/>
              </a:spcBef>
              <a:buNone/>
              <a:tabLst>
                <a:tab pos="2457450" algn="l"/>
              </a:tabLs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Lembah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cekungan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cde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ghi</a:t>
            </a:r>
            <a:endParaRPr lang="id-ID" i="1" dirty="0" smtClean="0">
              <a:latin typeface="Arial" pitchFamily="34" charset="0"/>
              <a:cs typeface="Arial" pitchFamily="34" charset="0"/>
            </a:endParaRPr>
          </a:p>
          <a:p>
            <a:pPr marL="2571750" indent="-2571750">
              <a:spcBef>
                <a:spcPts val="600"/>
              </a:spcBef>
              <a:buNone/>
              <a:tabLst>
                <a:tab pos="2457450" algn="l"/>
              </a:tabLs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Amplitudo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(A)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mutlak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simpangan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terbesar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2571750" indent="-2571750">
              <a:spcBef>
                <a:spcPts val="600"/>
              </a:spcBef>
              <a:buNone/>
              <a:tabLst>
                <a:tab pos="2457450" algn="l"/>
              </a:tabLs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puncak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berurutan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berurutan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2571750" indent="-2571750">
              <a:spcBef>
                <a:spcPts val="600"/>
              </a:spcBef>
              <a:buNone/>
              <a:tabLst>
                <a:tab pos="2457450" algn="l"/>
              </a:tabLs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Periode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(T)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dipelukan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menempuh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puncak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beruruta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37" y="914400"/>
            <a:ext cx="81647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Istilah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istilah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Longitudinal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286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id-ID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didefinisikan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rapatan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berdekatan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pusat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renggangan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berdekatan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8861316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Berjalan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Stasioner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53831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dikelompokkan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berubah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tidaknya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amplitudo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gelombang</a:t>
            </a:r>
            <a:endParaRPr lang="id-ID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berjalan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merambat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amplitudo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tetap</a:t>
            </a:r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stasioner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merambat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amplitudo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berubah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Berjalan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371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Formulasi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Gelombang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Berjalan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222725" y="4397514"/>
            <a:ext cx="6168675" cy="1622286"/>
            <a:chOff x="1222725" y="4016514"/>
            <a:chExt cx="6168675" cy="1622286"/>
          </a:xfrm>
        </p:grpSpPr>
        <p:sp>
          <p:nvSpPr>
            <p:cNvPr id="26" name="TextBox 25"/>
            <p:cNvSpPr txBox="1"/>
            <p:nvPr/>
          </p:nvSpPr>
          <p:spPr>
            <a:xfrm>
              <a:off x="1222725" y="4016514"/>
              <a:ext cx="6168675" cy="707886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marL="514350" indent="-514350" algn="ctr">
                <a:buNone/>
              </a:pP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simpangan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getaran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harmonik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sederhana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 algn="ctr">
                <a:buNone/>
              </a:pP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y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= A sin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ω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t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y = A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sin 2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π φ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657600" y="4686300"/>
              <a:ext cx="1186029" cy="952500"/>
              <a:chOff x="2090571" y="4019550"/>
              <a:chExt cx="1186029" cy="9525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743200" y="4019550"/>
                <a:ext cx="533400" cy="952500"/>
                <a:chOff x="381000" y="1771650"/>
                <a:chExt cx="533400" cy="952500"/>
              </a:xfrm>
            </p:grpSpPr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381000" y="21145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endPara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81000" y="2132012"/>
                  <a:ext cx="381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>
                <a:xfrm>
                  <a:off x="457200" y="17716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0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endPara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090571" y="4114800"/>
                <a:ext cx="649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φ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 =</a:t>
                </a:r>
                <a:endParaRPr lang="id-ID" sz="2400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09600" y="5638800"/>
            <a:ext cx="4724400" cy="990600"/>
            <a:chOff x="609600" y="5410200"/>
            <a:chExt cx="4724400" cy="990600"/>
          </a:xfrm>
        </p:grpSpPr>
        <p:sp>
          <p:nvSpPr>
            <p:cNvPr id="28" name="TextBox 27"/>
            <p:cNvSpPr txBox="1"/>
            <p:nvPr/>
          </p:nvSpPr>
          <p:spPr>
            <a:xfrm>
              <a:off x="609600" y="5619690"/>
              <a:ext cx="2667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Fase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gelombang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05200" y="5543550"/>
              <a:ext cx="724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φ</a:t>
              </a:r>
              <a:r>
                <a:rPr lang="id-ID" sz="2400" baseline="-25000" dirty="0" smtClean="0"/>
                <a:t> </a:t>
              </a:r>
              <a:r>
                <a:rPr lang="id-ID" sz="24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id-ID" sz="2400" dirty="0" smtClean="0">
                  <a:latin typeface="Arial" pitchFamily="34" charset="0"/>
                  <a:cs typeface="Arial" pitchFamily="34" charset="0"/>
                </a:rPr>
                <a:t>=</a:t>
              </a:r>
              <a:endParaRPr lang="id-ID" sz="2400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234029" y="5410200"/>
              <a:ext cx="1099971" cy="990600"/>
              <a:chOff x="3319629" y="3581400"/>
              <a:chExt cx="1099971" cy="990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924300" y="3581400"/>
                <a:ext cx="495300" cy="952500"/>
                <a:chOff x="457200" y="1733550"/>
                <a:chExt cx="495300" cy="952500"/>
              </a:xfrm>
            </p:grpSpPr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476250" y="20764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en-US" sz="2400" i="1" dirty="0">
                      <a:latin typeface="Arial" pitchFamily="34" charset="0"/>
                      <a:cs typeface="Arial" pitchFamily="34" charset="0"/>
                    </a:rPr>
                    <a:t>λ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57200" y="2132012"/>
                  <a:ext cx="381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495300" y="17335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en-US" sz="2400" i="1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15"/>
              <p:cNvGrpSpPr/>
              <p:nvPr/>
            </p:nvGrpSpPr>
            <p:grpSpPr>
              <a:xfrm>
                <a:off x="3319629" y="3619500"/>
                <a:ext cx="533400" cy="952500"/>
                <a:chOff x="381000" y="1771650"/>
                <a:chExt cx="533400" cy="952500"/>
              </a:xfrm>
            </p:grpSpPr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381000" y="21145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81000" y="2132012"/>
                  <a:ext cx="381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Content Placeholder 2"/>
                <p:cNvSpPr txBox="1">
                  <a:spLocks/>
                </p:cNvSpPr>
                <p:nvPr/>
              </p:nvSpPr>
              <p:spPr>
                <a:xfrm>
                  <a:off x="457200" y="1771650"/>
                  <a:ext cx="4572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240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endPara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3657600" y="3714750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-</a:t>
                </a:r>
                <a:endParaRPr lang="id-ID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9009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0600" y="2286000"/>
            <a:ext cx="6627135" cy="2554545"/>
            <a:chOff x="990600" y="2286000"/>
            <a:chExt cx="6627135" cy="2554545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2286000"/>
              <a:ext cx="6627135" cy="255454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marL="514350" indent="-514350" algn="ctr">
                <a:buNone/>
              </a:pP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umum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persamaan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getaran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id-ID" sz="32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None/>
              </a:pPr>
              <a:endParaRPr lang="en-US" sz="32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None/>
              </a:pP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i="1" dirty="0" smtClean="0">
                  <a:latin typeface="Arial" pitchFamily="34" charset="0"/>
                  <a:cs typeface="Arial" pitchFamily="34" charset="0"/>
                </a:rPr>
                <a:t>y </a:t>
              </a:r>
              <a:r>
                <a:rPr lang="id-ID" sz="3200" i="1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3200" i="1" dirty="0" smtClean="0">
                  <a:latin typeface="Arial" pitchFamily="34" charset="0"/>
                  <a:cs typeface="Arial" pitchFamily="34" charset="0"/>
                </a:rPr>
                <a:t>= ± A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sin 2</a:t>
              </a:r>
              <a:r>
                <a:rPr lang="el-GR" sz="3200" dirty="0" smtClean="0">
                  <a:latin typeface="Arial" pitchFamily="34" charset="0"/>
                  <a:cs typeface="Arial" pitchFamily="34" charset="0"/>
                </a:rPr>
                <a:t>π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id-ID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  ± </a:t>
              </a:r>
              <a:r>
                <a:rPr lang="id-ID" sz="32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514350" indent="-514350">
                <a:buNone/>
              </a:pPr>
              <a:endParaRPr lang="id-ID" sz="32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>
                <a:buNone/>
              </a:pPr>
              <a:r>
                <a:rPr lang="id-ID" sz="32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= ± </a:t>
              </a:r>
              <a:r>
                <a:rPr lang="en-US" sz="3200" i="1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sin 2</a:t>
              </a:r>
              <a:r>
                <a:rPr lang="el-GR" sz="3200" dirty="0" smtClean="0">
                  <a:latin typeface="Arial" pitchFamily="34" charset="0"/>
                  <a:cs typeface="Arial" pitchFamily="34" charset="0"/>
                </a:rPr>
                <a:t> π φ</a:t>
              </a:r>
              <a:endParaRPr lang="en-US" sz="3200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9"/>
            <p:cNvGrpSpPr/>
            <p:nvPr/>
          </p:nvGrpSpPr>
          <p:grpSpPr>
            <a:xfrm>
              <a:off x="4933081" y="3220452"/>
              <a:ext cx="629519" cy="1046748"/>
              <a:chOff x="476250" y="1639302"/>
              <a:chExt cx="476250" cy="1046748"/>
            </a:xfrm>
            <a:solidFill>
              <a:srgbClr val="FFC000"/>
            </a:solidFill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76250" y="2076450"/>
                <a:ext cx="457200" cy="609600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λ</a:t>
                </a:r>
                <a:endParaRPr kumimoji="0" lang="en-US" sz="32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95300" y="1639302"/>
                <a:ext cx="457200" cy="609600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i="1" u="sng" dirty="0">
                    <a:latin typeface="Arial" pitchFamily="34" charset="0"/>
                    <a:cs typeface="Arial" pitchFamily="34" charset="0"/>
                  </a:rPr>
                  <a:t>x</a:t>
                </a:r>
                <a:endParaRPr kumimoji="0" lang="en-US" sz="3200" i="1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15"/>
            <p:cNvGrpSpPr/>
            <p:nvPr/>
          </p:nvGrpSpPr>
          <p:grpSpPr>
            <a:xfrm>
              <a:off x="4019338" y="3200400"/>
              <a:ext cx="647665" cy="1066800"/>
              <a:chOff x="381000" y="1657350"/>
              <a:chExt cx="489977" cy="1066800"/>
            </a:xfrm>
            <a:solidFill>
              <a:srgbClr val="FFC000"/>
            </a:solidFill>
          </p:grpSpPr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0" y="2114550"/>
                <a:ext cx="457200" cy="609600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32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13777" y="1657350"/>
                <a:ext cx="457200" cy="609600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id-ID" sz="3200" i="1" u="sng" dirty="0" smtClean="0">
                    <a:latin typeface="Arial" pitchFamily="34" charset="0"/>
                    <a:cs typeface="Arial" pitchFamily="34" charset="0"/>
                  </a:rPr>
                  <a:t> t</a:t>
                </a:r>
                <a:endParaRPr kumimoji="0" lang="en-US" sz="3200" i="1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572000" y="3381876"/>
              <a:ext cx="372582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id-ID" sz="3200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id-ID" sz="3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732</Words>
  <Application>Microsoft Office PowerPoint</Application>
  <PresentationFormat>On-screen Show (4:3)</PresentationFormat>
  <Paragraphs>176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Pemahaman tentang Gelombang</vt:lpstr>
      <vt:lpstr>Slide 3</vt:lpstr>
      <vt:lpstr>Slide 4</vt:lpstr>
      <vt:lpstr>Istilah-istilah pada Gelombang Transversal</vt:lpstr>
      <vt:lpstr>Istilah – istilah pada Gelombang Longitudinal</vt:lpstr>
      <vt:lpstr>Gelombang Berjalan dan Gelombang Stasioner</vt:lpstr>
      <vt:lpstr>Gelombang Berjalan</vt:lpstr>
      <vt:lpstr>Slide 9</vt:lpstr>
      <vt:lpstr>Kecepatan dan Percepatan Partikel</vt:lpstr>
      <vt:lpstr>Sudut Fase, Fase, dan Beda Fase Gelombang Berjalan</vt:lpstr>
      <vt:lpstr>Gelombang Stasioner </vt:lpstr>
      <vt:lpstr>Formulasi Gelombang Stasioner pada Ujung Tetap </vt:lpstr>
      <vt:lpstr>Letak simpul dan perut</vt:lpstr>
      <vt:lpstr>Formulasi Gelombang Stasioner pada Ujung Bebas </vt:lpstr>
      <vt:lpstr>Letak simpul dan perut </vt:lpstr>
      <vt:lpstr>Gejala-gejala Gelombang </vt:lpstr>
      <vt:lpstr>Pemantulan Gelombang </vt:lpstr>
      <vt:lpstr>Pengertian Muka Gelombang dan Sinar Gelombang </vt:lpstr>
      <vt:lpstr>Pemantulan Gelombang Permukaan Air</vt:lpstr>
      <vt:lpstr>Pemantulan gelombang lingkaran oleh bidang datar </vt:lpstr>
      <vt:lpstr>Pembiasan Gelombang </vt:lpstr>
      <vt:lpstr>Penurunan Persamaan Umum Pembiasan Gelombang </vt:lpstr>
      <vt:lpstr>Difraksi Gelombang </vt:lpstr>
      <vt:lpstr>Interferensi Gelombang </vt:lpstr>
      <vt:lpstr>Interferensi gelombang permukaan air ( dua dimensi )</vt:lpstr>
      <vt:lpstr>Polarisasi Gelombang 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 Gejala Gelombang</dc:title>
  <dc:creator>BAMBANG</dc:creator>
  <cp:lastModifiedBy>Bambang</cp:lastModifiedBy>
  <cp:revision>36</cp:revision>
  <dcterms:created xsi:type="dcterms:W3CDTF">2012-01-05T07:21:25Z</dcterms:created>
  <dcterms:modified xsi:type="dcterms:W3CDTF">2012-02-16T06:15:30Z</dcterms:modified>
</cp:coreProperties>
</file>