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60" r:id="rId2"/>
    <p:sldId id="261" r:id="rId3"/>
    <p:sldId id="263" r:id="rId4"/>
    <p:sldId id="264" r:id="rId5"/>
    <p:sldId id="266" r:id="rId6"/>
    <p:sldId id="267" r:id="rId7"/>
    <p:sldId id="268" r:id="rId8"/>
    <p:sldId id="284" r:id="rId9"/>
    <p:sldId id="285" r:id="rId10"/>
    <p:sldId id="286" r:id="rId11"/>
    <p:sldId id="287" r:id="rId12"/>
    <p:sldId id="288" r:id="rId13"/>
    <p:sldId id="269" r:id="rId14"/>
    <p:sldId id="274" r:id="rId15"/>
    <p:sldId id="275" r:id="rId16"/>
    <p:sldId id="277" r:id="rId17"/>
    <p:sldId id="278" r:id="rId18"/>
    <p:sldId id="281" r:id="rId19"/>
    <p:sldId id="283" r:id="rId20"/>
    <p:sldId id="282" r:id="rId2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E00"/>
    <a:srgbClr val="CC00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98FED0-0A48-482A-A9C2-016B518A7E82}" type="datetimeFigureOut">
              <a:rPr lang="id-ID" smtClean="0"/>
              <a:pPr/>
              <a:t>11/06/2013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469060-A39C-4089-9CC1-25DA7EA627E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026999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 userDrawn="1"/>
        </p:nvSpPr>
        <p:spPr>
          <a:xfrm>
            <a:off x="823269" y="5778398"/>
            <a:ext cx="7662325" cy="458914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ln w="3175">
                  <a:noFill/>
                </a:ln>
                <a:solidFill>
                  <a:prstClr val="black"/>
                </a:solidFill>
                <a:effectLst/>
                <a:ea typeface="Tahoma" pitchFamily="34" charset="0"/>
                <a:cs typeface="Tahoma" pitchFamily="34" charset="0"/>
              </a:rPr>
              <a:t>KEMENTERIAN PENDIDIKAN DAN KEBUDAYAAN</a:t>
            </a:r>
            <a:endParaRPr lang="id-ID" sz="2000" b="1" dirty="0">
              <a:ln w="3175">
                <a:noFill/>
              </a:ln>
              <a:solidFill>
                <a:prstClr val="black"/>
              </a:solidFill>
              <a:effectLst/>
              <a:ea typeface="Tahoma" pitchFamily="34" charset="0"/>
              <a:cs typeface="Tahoma" pitchFamily="34" charset="0"/>
            </a:endParaRPr>
          </a:p>
        </p:txBody>
      </p:sp>
      <p:sp>
        <p:nvSpPr>
          <p:cNvPr id="24" name="Rectangle 23"/>
          <p:cNvSpPr/>
          <p:nvPr userDrawn="1"/>
        </p:nvSpPr>
        <p:spPr>
          <a:xfrm>
            <a:off x="560398" y="5270430"/>
            <a:ext cx="8188066" cy="492443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d-ID" sz="1600" b="1" dirty="0">
                <a:ln w="3175">
                  <a:noFill/>
                </a:ln>
                <a:solidFill>
                  <a:prstClr val="black"/>
                </a:solidFill>
                <a:ea typeface="Tahoma" pitchFamily="34" charset="0"/>
                <a:cs typeface="Tahoma" pitchFamily="34" charset="0"/>
              </a:rPr>
              <a:t>BADAN PENGEMBANGAN SUMBER DAYA MANUSIA PENDIDIKAN DAN KEBUDAYAAN                      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d-ID" sz="1600" b="1" dirty="0">
                <a:ln w="3175">
                  <a:noFill/>
                </a:ln>
                <a:solidFill>
                  <a:prstClr val="black"/>
                </a:solidFill>
                <a:ea typeface="Tahoma" pitchFamily="34" charset="0"/>
                <a:cs typeface="Tahoma" pitchFamily="34" charset="0"/>
              </a:rPr>
              <a:t>DAN PENJAMINAN MUTU PENDIDIKAN</a:t>
            </a:r>
          </a:p>
        </p:txBody>
      </p:sp>
      <p:sp>
        <p:nvSpPr>
          <p:cNvPr id="7" name="Title 6"/>
          <p:cNvSpPr>
            <a:spLocks noGrp="1"/>
          </p:cNvSpPr>
          <p:nvPr userDrawn="1">
            <p:ph type="title" hasCustomPrompt="1"/>
          </p:nvPr>
        </p:nvSpPr>
        <p:spPr>
          <a:xfrm>
            <a:off x="385074" y="1772816"/>
            <a:ext cx="8363389" cy="2592288"/>
          </a:xfrm>
        </p:spPr>
        <p:txBody>
          <a:bodyPr anchor="t">
            <a:noAutofit/>
          </a:bodyPr>
          <a:lstStyle>
            <a:lvl1pPr algn="ctr">
              <a:defRPr sz="4400">
                <a:solidFill>
                  <a:srgbClr val="000066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110191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3008313" cy="9786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96752"/>
            <a:ext cx="5111750" cy="49294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75414"/>
            <a:ext cx="3008313" cy="39507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32440" y="5877272"/>
            <a:ext cx="750887" cy="365125"/>
          </a:xfrm>
        </p:spPr>
        <p:txBody>
          <a:bodyPr/>
          <a:lstStyle>
            <a:lvl1pPr>
              <a:defRPr sz="2000"/>
            </a:lvl1pPr>
          </a:lstStyle>
          <a:p>
            <a:pPr>
              <a:defRPr/>
            </a:pPr>
            <a:fld id="{1F5A19C7-6415-4229-8752-6BC3B9934FF5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701930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96751"/>
            <a:ext cx="5486400" cy="3530823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0229" y="5013176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ea typeface="宋体" pitchFamily="2" charset="-122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01633" y="5872187"/>
            <a:ext cx="7508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E98A6-1048-4E0E-A173-E5FECEFDB08A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900471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576" y="1193074"/>
            <a:ext cx="8102165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01633" y="5877272"/>
            <a:ext cx="750887" cy="365125"/>
          </a:xfrm>
        </p:spPr>
        <p:txBody>
          <a:bodyPr/>
          <a:lstStyle>
            <a:lvl1pPr>
              <a:defRPr sz="2000"/>
            </a:lvl1pPr>
          </a:lstStyle>
          <a:p>
            <a:pPr>
              <a:defRPr/>
            </a:pPr>
            <a:fld id="{184AB42E-53CA-4EDA-8C63-2F5C84661A8C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984753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01633" y="5877272"/>
            <a:ext cx="750887" cy="365125"/>
          </a:xfrm>
        </p:spPr>
        <p:txBody>
          <a:bodyPr/>
          <a:lstStyle>
            <a:lvl1pPr>
              <a:defRPr sz="2000"/>
            </a:lvl1pPr>
          </a:lstStyle>
          <a:p>
            <a:pPr>
              <a:defRPr/>
            </a:pPr>
            <a:fld id="{16A5B94C-D580-4BAA-BA75-7A95934547E0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4549973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524" y="2708920"/>
            <a:ext cx="7772400" cy="1907927"/>
          </a:xfrm>
        </p:spPr>
        <p:txBody>
          <a:bodyPr anchor="ctr">
            <a:noAutofit/>
          </a:bodyPr>
          <a:lstStyle>
            <a:lvl1pPr algn="ctr">
              <a:defRPr sz="4400" b="1" cap="all"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522270" y="5877272"/>
            <a:ext cx="730250" cy="365125"/>
          </a:xfrm>
        </p:spPr>
        <p:txBody>
          <a:bodyPr/>
          <a:lstStyle>
            <a:lvl1pPr>
              <a:defRPr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defRPr>
            </a:lvl1pPr>
          </a:lstStyle>
          <a:p>
            <a:pPr>
              <a:defRPr/>
            </a:pPr>
            <a:fld id="{6CF84370-FEF3-495E-B20F-85BDEA017A7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98924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124096"/>
            <a:ext cx="7772400" cy="762000"/>
          </a:xfrm>
        </p:spPr>
        <p:txBody>
          <a:bodyPr>
            <a:normAutofit/>
          </a:bodyPr>
          <a:lstStyle>
            <a:lvl1pPr algn="ctr">
              <a:defRPr sz="4000" b="0" cap="none" spc="0">
                <a:ln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/>
            </a:lvl1pPr>
            <a:lvl2pPr>
              <a:defRPr b="0"/>
            </a:lvl2pPr>
            <a:lvl3pPr>
              <a:defRPr b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485188" y="6416675"/>
            <a:ext cx="735012" cy="365125"/>
          </a:xfrm>
        </p:spPr>
        <p:txBody>
          <a:bodyPr/>
          <a:lstStyle>
            <a:lvl1pPr algn="ctr">
              <a:defRPr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defRPr>
            </a:lvl1pPr>
          </a:lstStyle>
          <a:p>
            <a:pPr>
              <a:defRPr/>
            </a:pPr>
            <a:fld id="{415432E0-48D8-42A9-A660-1994DB42BE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22585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 userDrawn="1"/>
        </p:nvSpPr>
        <p:spPr>
          <a:xfrm>
            <a:off x="7596336" y="224797"/>
            <a:ext cx="1008112" cy="762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haroni" pitchFamily="2" charset="-79"/>
                <a:ea typeface="+mj-ea"/>
                <a:cs typeface="Aharoni" pitchFamily="2" charset="-79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Aharoni" pitchFamily="2" charset="-79"/>
                <a:ea typeface="宋体" pitchFamily="2" charset="-122"/>
                <a:cs typeface="Aharoni" pitchFamily="2" charset="-79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Aharoni" pitchFamily="2" charset="-79"/>
                <a:ea typeface="宋体" pitchFamily="2" charset="-122"/>
                <a:cs typeface="Aharoni" pitchFamily="2" charset="-79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Aharoni" pitchFamily="2" charset="-79"/>
                <a:ea typeface="宋体" pitchFamily="2" charset="-122"/>
                <a:cs typeface="Aharoni" pitchFamily="2" charset="-79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Aharoni" pitchFamily="2" charset="-79"/>
                <a:ea typeface="宋体" pitchFamily="2" charset="-122"/>
                <a:cs typeface="Aharoni" pitchFamily="2" charset="-79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Aharoni" pitchFamily="2" charset="-79"/>
                <a:ea typeface="宋体" pitchFamily="2" charset="-122"/>
                <a:cs typeface="Aharoni" pitchFamily="2" charset="-79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Aharoni" pitchFamily="2" charset="-79"/>
                <a:ea typeface="宋体" pitchFamily="2" charset="-122"/>
                <a:cs typeface="Aharoni" pitchFamily="2" charset="-79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Aharoni" pitchFamily="2" charset="-79"/>
                <a:ea typeface="宋体" pitchFamily="2" charset="-122"/>
                <a:cs typeface="Aharoni" pitchFamily="2" charset="-79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Aharoni" pitchFamily="2" charset="-79"/>
                <a:ea typeface="宋体" pitchFamily="2" charset="-122"/>
                <a:cs typeface="Aharoni" pitchFamily="2" charset="-79"/>
              </a:defRPr>
            </a:lvl9pPr>
          </a:lstStyle>
          <a:p>
            <a:pPr>
              <a:defRPr/>
            </a:pPr>
            <a:r>
              <a:rPr lang="id-ID" sz="2000" dirty="0" smtClean="0">
                <a:ln w="10160">
                  <a:noFill/>
                  <a:prstDash val="solid"/>
                </a:ln>
                <a:solidFill>
                  <a:srgbClr val="FFFF00"/>
                </a:solidFill>
              </a:rPr>
              <a:t>(Lanj)</a:t>
            </a:r>
            <a:endParaRPr lang="en-US" sz="2000" dirty="0">
              <a:ln w="10160">
                <a:noFill/>
                <a:prstDash val="solid"/>
              </a:ln>
              <a:solidFill>
                <a:srgbClr val="FFFF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116632"/>
            <a:ext cx="7050360" cy="762000"/>
          </a:xfrm>
        </p:spPr>
        <p:txBody>
          <a:bodyPr>
            <a:noAutofit/>
          </a:bodyPr>
          <a:lstStyle>
            <a:lvl1pPr>
              <a:defRPr sz="3600" b="0" cap="none" spc="0">
                <a:ln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517507" y="5877272"/>
            <a:ext cx="735013" cy="365125"/>
          </a:xfrm>
        </p:spPr>
        <p:txBody>
          <a:bodyPr/>
          <a:lstStyle>
            <a:lvl1pPr algn="ctr">
              <a:defRPr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defRPr>
            </a:lvl1pPr>
          </a:lstStyle>
          <a:p>
            <a:pPr>
              <a:defRPr/>
            </a:pPr>
            <a:fld id="{DAC0F0C3-6B95-4476-8FFD-293251647F9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64778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006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522270" y="5877272"/>
            <a:ext cx="730250" cy="365125"/>
          </a:xfrm>
        </p:spPr>
        <p:txBody>
          <a:bodyPr/>
          <a:lstStyle>
            <a:lvl1pPr>
              <a:defRPr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defRPr>
            </a:lvl1pPr>
          </a:lstStyle>
          <a:p>
            <a:pPr>
              <a:defRPr/>
            </a:pPr>
            <a:fld id="{60BECE76-9751-424A-AAA4-85BFA8B0C36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927122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57563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7563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01633" y="5877272"/>
            <a:ext cx="750887" cy="365125"/>
          </a:xfrm>
        </p:spPr>
        <p:txBody>
          <a:bodyPr/>
          <a:lstStyle>
            <a:lvl1pPr>
              <a:defRPr sz="20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D076C88-4540-4595-B5C0-2D8F088196BC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603337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65665"/>
            <a:ext cx="4040188" cy="82035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170626"/>
            <a:ext cx="4040188" cy="50666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65665"/>
            <a:ext cx="4041775" cy="82035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170626"/>
            <a:ext cx="4041775" cy="50666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01633" y="5877272"/>
            <a:ext cx="750887" cy="365125"/>
          </a:xfrm>
        </p:spPr>
        <p:txBody>
          <a:bodyPr/>
          <a:lstStyle>
            <a:lvl1pPr>
              <a:defRPr sz="20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2F3DCF3-FA44-4DC6-8159-0AB119BB04E1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689345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01632" y="6477000"/>
            <a:ext cx="750888" cy="365125"/>
          </a:xfrm>
        </p:spPr>
        <p:txBody>
          <a:bodyPr/>
          <a:lstStyle>
            <a:lvl1pPr algn="ctr">
              <a:defRPr sz="20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76D704E-A187-4D1F-94B5-BBD9F630A3A5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50037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104819"/>
            <a:ext cx="6906344" cy="792162"/>
          </a:xfr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600" b="1" kern="1200" dirty="0">
                <a:ln w="1016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01632" y="5877272"/>
            <a:ext cx="750888" cy="365125"/>
          </a:xfrm>
        </p:spPr>
        <p:txBody>
          <a:bodyPr/>
          <a:lstStyle>
            <a:lvl1pPr algn="ctr"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7AAA8BF-0B0D-47EA-973D-EF85F416085C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7668344" y="267018"/>
            <a:ext cx="1008112" cy="762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haroni" pitchFamily="2" charset="-79"/>
                <a:ea typeface="+mj-ea"/>
                <a:cs typeface="Aharoni" pitchFamily="2" charset="-79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Aharoni" pitchFamily="2" charset="-79"/>
                <a:ea typeface="宋体" pitchFamily="2" charset="-122"/>
                <a:cs typeface="Aharoni" pitchFamily="2" charset="-79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Aharoni" pitchFamily="2" charset="-79"/>
                <a:ea typeface="宋体" pitchFamily="2" charset="-122"/>
                <a:cs typeface="Aharoni" pitchFamily="2" charset="-79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Aharoni" pitchFamily="2" charset="-79"/>
                <a:ea typeface="宋体" pitchFamily="2" charset="-122"/>
                <a:cs typeface="Aharoni" pitchFamily="2" charset="-79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Aharoni" pitchFamily="2" charset="-79"/>
                <a:ea typeface="宋体" pitchFamily="2" charset="-122"/>
                <a:cs typeface="Aharoni" pitchFamily="2" charset="-79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Aharoni" pitchFamily="2" charset="-79"/>
                <a:ea typeface="宋体" pitchFamily="2" charset="-122"/>
                <a:cs typeface="Aharoni" pitchFamily="2" charset="-79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Aharoni" pitchFamily="2" charset="-79"/>
                <a:ea typeface="宋体" pitchFamily="2" charset="-122"/>
                <a:cs typeface="Aharoni" pitchFamily="2" charset="-79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Aharoni" pitchFamily="2" charset="-79"/>
                <a:ea typeface="宋体" pitchFamily="2" charset="-122"/>
                <a:cs typeface="Aharoni" pitchFamily="2" charset="-79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Aharoni" pitchFamily="2" charset="-79"/>
                <a:ea typeface="宋体" pitchFamily="2" charset="-122"/>
                <a:cs typeface="Aharoni" pitchFamily="2" charset="-79"/>
              </a:defRPr>
            </a:lvl9pPr>
          </a:lstStyle>
          <a:p>
            <a:pPr>
              <a:defRPr/>
            </a:pPr>
            <a:r>
              <a:rPr lang="id-ID" sz="2000" dirty="0" smtClean="0">
                <a:ln w="10160">
                  <a:noFill/>
                  <a:prstDash val="solid"/>
                </a:ln>
                <a:solidFill>
                  <a:srgbClr val="FFFF00"/>
                </a:solidFill>
              </a:rPr>
              <a:t>(Lanj)</a:t>
            </a:r>
            <a:endParaRPr lang="en-US" sz="2000" dirty="0">
              <a:ln w="10160">
                <a:noFill/>
                <a:prstDash val="solid"/>
              </a:ln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766587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01633" y="6416675"/>
            <a:ext cx="750887" cy="365125"/>
          </a:xfrm>
        </p:spPr>
        <p:txBody>
          <a:bodyPr/>
          <a:lstStyle>
            <a:lvl1pPr>
              <a:defRPr sz="2000"/>
            </a:lvl1pPr>
          </a:lstStyle>
          <a:p>
            <a:pPr>
              <a:defRPr/>
            </a:pPr>
            <a:fld id="{30935EC6-4084-4CEE-8F8D-A46F35AB7E8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475576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6" descr="diknas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73400" y="126623"/>
            <a:ext cx="660459" cy="710089"/>
          </a:xfrm>
          <a:prstGeom prst="rect">
            <a:avLst/>
          </a:prstGeom>
          <a:ln>
            <a:noFill/>
          </a:ln>
          <a:effectLst/>
        </p:spPr>
      </p:pic>
      <p:sp>
        <p:nvSpPr>
          <p:cNvPr id="2" name="Title Placeholder 1"/>
          <p:cNvSpPr>
            <a:spLocks noGrp="1" noChangeAspect="1"/>
          </p:cNvSpPr>
          <p:nvPr>
            <p:ph type="title"/>
          </p:nvPr>
        </p:nvSpPr>
        <p:spPr>
          <a:xfrm>
            <a:off x="762000" y="103571"/>
            <a:ext cx="7671968" cy="6129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 noChangeAspect="1"/>
          </p:cNvSpPr>
          <p:nvPr>
            <p:ph type="body" idx="1"/>
          </p:nvPr>
        </p:nvSpPr>
        <p:spPr bwMode="auto">
          <a:xfrm>
            <a:off x="718505" y="1193074"/>
            <a:ext cx="8102165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0" y="914400"/>
            <a:ext cx="9189720" cy="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8501633" y="6416675"/>
            <a:ext cx="750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76A831-4205-4B35-AD20-B5EBE995015B}" type="slidenum">
              <a:rPr lang="en-US" smtClean="0">
                <a:solidFill>
                  <a:prstClr val="black"/>
                </a:solidFill>
                <a:ea typeface="宋体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  <a:ea typeface="宋体" pitchFamily="2" charset="-122"/>
            </a:endParaRPr>
          </a:p>
        </p:txBody>
      </p:sp>
      <p:pic>
        <p:nvPicPr>
          <p:cNvPr id="25" name="Picture 24" descr="C:\Users\Santi A\Documents\5 KURIKULUM 2013\5 RANCANGAN SASARAN KURIKULUM\logo kurikulum.png"/>
          <p:cNvPicPr/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20839" y="126622"/>
            <a:ext cx="670761" cy="7100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846700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US" sz="4000" b="0" kern="1200" cap="none" spc="0" dirty="0">
          <a:ln>
            <a:noFill/>
          </a:ln>
          <a:solidFill>
            <a:schemeClr val="tx1"/>
          </a:solidFill>
          <a:effectLst/>
          <a:latin typeface="Calibri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haroni" pitchFamily="2" charset="-79"/>
          <a:ea typeface="宋体" pitchFamily="2" charset="-122"/>
          <a:cs typeface="Aharoni" pitchFamily="2" charset="-79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haroni" pitchFamily="2" charset="-79"/>
          <a:ea typeface="宋体" pitchFamily="2" charset="-122"/>
          <a:cs typeface="Aharoni" pitchFamily="2" charset="-79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haroni" pitchFamily="2" charset="-79"/>
          <a:ea typeface="宋体" pitchFamily="2" charset="-122"/>
          <a:cs typeface="Aharoni" pitchFamily="2" charset="-79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haroni" pitchFamily="2" charset="-79"/>
          <a:ea typeface="宋体" pitchFamily="2" charset="-122"/>
          <a:cs typeface="Aharoni" pitchFamily="2" charset="-79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haroni" pitchFamily="2" charset="-79"/>
          <a:ea typeface="宋体" pitchFamily="2" charset="-122"/>
          <a:cs typeface="Aharoni" pitchFamily="2" charset="-79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haroni" pitchFamily="2" charset="-79"/>
          <a:ea typeface="宋体" pitchFamily="2" charset="-122"/>
          <a:cs typeface="Aharoni" pitchFamily="2" charset="-79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haroni" pitchFamily="2" charset="-79"/>
          <a:ea typeface="宋体" pitchFamily="2" charset="-122"/>
          <a:cs typeface="Aharoni" pitchFamily="2" charset="-79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haroni" pitchFamily="2" charset="-79"/>
          <a:ea typeface="宋体" pitchFamily="2" charset="-122"/>
          <a:cs typeface="Aharoni" pitchFamily="2" charset="-79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600" b="1" kern="1200">
          <a:solidFill>
            <a:schemeClr val="tx1"/>
          </a:solidFill>
          <a:latin typeface="Calibri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200" b="1" kern="1200">
          <a:solidFill>
            <a:schemeClr val="tx1"/>
          </a:solidFill>
          <a:latin typeface="Calibri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b="1" kern="1200">
          <a:solidFill>
            <a:schemeClr val="tx1"/>
          </a:solidFill>
          <a:latin typeface="Calibri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alibri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Calibri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audio" Target="../media/audio1.wav"/><Relationship Id="rId7" Type="http://schemas.openxmlformats.org/officeDocument/2006/relationships/audio" Target="../media/audio3.wav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9.png"/><Relationship Id="rId5" Type="http://schemas.openxmlformats.org/officeDocument/2006/relationships/audio" Target="../media/audio2.wav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23.pn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2.wmf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916832"/>
            <a:ext cx="8136904" cy="1512168"/>
          </a:xfrm>
        </p:spPr>
        <p:txBody>
          <a:bodyPr anchor="ctr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sz="3200" b="1" dirty="0" smtClean="0">
                <a:solidFill>
                  <a:srgbClr val="C00000"/>
                </a:solidFill>
                <a:latin typeface="+mn-lt"/>
              </a:rPr>
              <a:t>CONTOH PENERAPAN</a:t>
            </a:r>
            <a:r>
              <a:rPr lang="id-ID" sz="3200" b="1" dirty="0" smtClean="0">
                <a:latin typeface="+mn-lt"/>
              </a:rPr>
              <a:t/>
            </a:r>
            <a:br>
              <a:rPr lang="id-ID" sz="3200" b="1" dirty="0" smtClean="0">
                <a:latin typeface="+mn-lt"/>
              </a:rPr>
            </a:br>
            <a:r>
              <a:rPr lang="id-ID" sz="3200" b="1" dirty="0" smtClean="0">
                <a:latin typeface="+mn-lt"/>
              </a:rPr>
              <a:t>PENDEKATAN </a:t>
            </a:r>
            <a:r>
              <a:rPr lang="id-ID" sz="3200" b="1" i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SCIENTIFIC </a:t>
            </a:r>
            <a:r>
              <a:rPr lang="id-ID" sz="3200" b="1" dirty="0">
                <a:latin typeface="+mn-lt"/>
              </a:rPr>
              <a:t>DALAM </a:t>
            </a:r>
            <a:r>
              <a:rPr lang="id-ID" sz="3200" b="1" dirty="0" smtClean="0">
                <a:latin typeface="+mn-lt"/>
              </a:rPr>
              <a:t>PEMBELAJARAN TEMATIK</a:t>
            </a:r>
            <a:endParaRPr lang="id-ID" sz="3200" b="1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95936" y="3789040"/>
            <a:ext cx="158417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PPT – 2.2-2</a:t>
            </a:r>
            <a:endParaRPr lang="id-I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91979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828800" y="381000"/>
            <a:ext cx="545585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smtClean="0">
                <a:solidFill>
                  <a:srgbClr val="FF33CC"/>
                </a:solidFill>
                <a:latin typeface="Calibri" pitchFamily="34" charset="0"/>
              </a:rPr>
              <a:t>Apa yg Anda rasa?</a:t>
            </a:r>
            <a:endParaRPr lang="en-US" b="1">
              <a:solidFill>
                <a:srgbClr val="FF33CC"/>
              </a:solidFill>
              <a:latin typeface="Calibri" pitchFamily="34" charset="0"/>
            </a:endParaRPr>
          </a:p>
        </p:txBody>
      </p:sp>
      <p:pic>
        <p:nvPicPr>
          <p:cNvPr id="6147" name="Picture 3" descr="A:\han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066800"/>
            <a:ext cx="658813" cy="849313"/>
          </a:xfrm>
          <a:prstGeom prst="rect">
            <a:avLst/>
          </a:prstGeom>
          <a:noFill/>
        </p:spPr>
      </p:pic>
      <p:pic>
        <p:nvPicPr>
          <p:cNvPr id="6148" name="Picture 4" descr="A:\han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066800"/>
            <a:ext cx="658813" cy="849313"/>
          </a:xfrm>
          <a:prstGeom prst="rect">
            <a:avLst/>
          </a:prstGeom>
          <a:noFill/>
        </p:spPr>
      </p:pic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447800" y="1371600"/>
            <a:ext cx="510998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smtClean="0">
                <a:latin typeface="Calibri" pitchFamily="34" charset="0"/>
              </a:rPr>
              <a:t>Contoh Pengamatan menggunakan indera rasa:</a:t>
            </a:r>
            <a:endParaRPr lang="en-US" sz="2000">
              <a:latin typeface="Calibri" pitchFamily="34" charset="0"/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2286000" y="2438400"/>
            <a:ext cx="2454967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smtClean="0">
                <a:latin typeface="Calibri" pitchFamily="34" charset="0"/>
              </a:rPr>
              <a:t>Gunting tajam.</a:t>
            </a:r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 smtClean="0">
                <a:latin typeface="Calibri" pitchFamily="34" charset="0"/>
              </a:rPr>
              <a:t>Bulu kucing halus.</a:t>
            </a:r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 smtClean="0">
                <a:latin typeface="Calibri" pitchFamily="34" charset="0"/>
              </a:rPr>
              <a:t>Sabun licin.</a:t>
            </a:r>
            <a:endParaRPr lang="en-US" sz="2400">
              <a:latin typeface="Calibri" pitchFamily="34" charset="0"/>
            </a:endParaRPr>
          </a:p>
        </p:txBody>
      </p:sp>
      <p:pic>
        <p:nvPicPr>
          <p:cNvPr id="6155" name="Picture 11" descr="C:\Program Files\Microsoft Office\Clipart\standard\stddir1\AN01693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3429000"/>
            <a:ext cx="754063" cy="879475"/>
          </a:xfrm>
          <a:prstGeom prst="rect">
            <a:avLst/>
          </a:prstGeom>
          <a:noFill/>
        </p:spPr>
      </p:pic>
      <p:pic>
        <p:nvPicPr>
          <p:cNvPr id="6156" name="Picture 12" descr="A:\soap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4495800"/>
            <a:ext cx="914400" cy="760413"/>
          </a:xfrm>
          <a:prstGeom prst="rect">
            <a:avLst/>
          </a:prstGeom>
          <a:noFill/>
        </p:spPr>
      </p:pic>
      <p:pic>
        <p:nvPicPr>
          <p:cNvPr id="6159" name="Picture 15" descr="G:\7 Tech\Sons_Becky\5016\pictures\scisscol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29200" y="2286000"/>
            <a:ext cx="857250" cy="9144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524000" y="228600"/>
            <a:ext cx="626229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smtClean="0">
                <a:solidFill>
                  <a:srgbClr val="FF33CC"/>
                </a:solidFill>
                <a:latin typeface="Calibri" pitchFamily="34" charset="0"/>
              </a:rPr>
              <a:t>Apa yg Anda dengar?</a:t>
            </a:r>
            <a:endParaRPr lang="en-US" b="1">
              <a:solidFill>
                <a:srgbClr val="FF33CC"/>
              </a:solidFill>
              <a:latin typeface="Calibri" pitchFamily="34" charset="0"/>
            </a:endParaRPr>
          </a:p>
        </p:txBody>
      </p:sp>
      <p:pic>
        <p:nvPicPr>
          <p:cNvPr id="7171" name="Picture 3" descr="A:\ea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29600" y="914400"/>
            <a:ext cx="633413" cy="990600"/>
          </a:xfrm>
          <a:prstGeom prst="rect">
            <a:avLst/>
          </a:prstGeom>
          <a:noFill/>
        </p:spPr>
      </p:pic>
      <p:pic>
        <p:nvPicPr>
          <p:cNvPr id="7172" name="Picture 4" descr="A:\ea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371600"/>
            <a:ext cx="633413" cy="990600"/>
          </a:xfrm>
          <a:prstGeom prst="rect">
            <a:avLst/>
          </a:prstGeom>
          <a:noFill/>
        </p:spPr>
      </p:pic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362200" y="2438400"/>
            <a:ext cx="319068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smtClean="0">
                <a:latin typeface="Calibri" pitchFamily="34" charset="0"/>
              </a:rPr>
              <a:t>Suara anak perempuan.</a:t>
            </a:r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 smtClean="0">
                <a:latin typeface="Calibri" pitchFamily="34" charset="0"/>
              </a:rPr>
              <a:t>Suara tepuk tangan.</a:t>
            </a:r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 smtClean="0">
                <a:latin typeface="Calibri" pitchFamily="34" charset="0"/>
              </a:rPr>
              <a:t>Suara bilasan toilet.</a:t>
            </a:r>
            <a:endParaRPr lang="en-US" sz="2400">
              <a:latin typeface="Calibri" pitchFamily="34" charset="0"/>
            </a:endParaRPr>
          </a:p>
        </p:txBody>
      </p:sp>
      <p:pic>
        <p:nvPicPr>
          <p:cNvPr id="7176" name="Picture 8" descr="A:\clapping-hands.gif">
            <a:hlinkClick r:id="" action="ppaction://noaction">
              <a:snd r:embed="rId3" name="applaus.wav"/>
            </a:hlinkClick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3352800"/>
            <a:ext cx="1009650" cy="962025"/>
          </a:xfrm>
          <a:prstGeom prst="rect">
            <a:avLst/>
          </a:prstGeom>
          <a:noFill/>
        </p:spPr>
      </p:pic>
      <p:pic>
        <p:nvPicPr>
          <p:cNvPr id="7177" name="Picture 9" descr="A:\girl.gif">
            <a:hlinkClick r:id="" action="ppaction://noaction">
              <a:snd r:embed="rId5" name="giggle.wav"/>
            </a:hlinkClick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91200" y="2286000"/>
            <a:ext cx="838200" cy="1066800"/>
          </a:xfrm>
          <a:prstGeom prst="rect">
            <a:avLst/>
          </a:prstGeom>
          <a:noFill/>
        </p:spPr>
      </p:pic>
      <p:pic>
        <p:nvPicPr>
          <p:cNvPr id="7179" name="Picture 11" descr="A:\toilet.gif">
            <a:hlinkClick r:id="" action="ppaction://noaction">
              <a:snd r:embed="rId7" name="toilet.wav"/>
            </a:hlinkClick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91200" y="4495800"/>
            <a:ext cx="892175" cy="8382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676400" y="381000"/>
            <a:ext cx="545585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smtClean="0">
                <a:solidFill>
                  <a:srgbClr val="FF33CC"/>
                </a:solidFill>
                <a:latin typeface="Calibri" pitchFamily="34" charset="0"/>
              </a:rPr>
              <a:t>Apa yg Anda rasa?</a:t>
            </a:r>
            <a:endParaRPr lang="en-US" b="1">
              <a:solidFill>
                <a:srgbClr val="FF33CC"/>
              </a:solidFill>
              <a:latin typeface="Calibri" pitchFamily="34" charset="0"/>
            </a:endParaRPr>
          </a:p>
        </p:txBody>
      </p:sp>
      <p:pic>
        <p:nvPicPr>
          <p:cNvPr id="8198" name="Picture 6" descr="G:\7 Tech\Sons_Becky\5016\pictures\BRACE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066800"/>
            <a:ext cx="914400" cy="609600"/>
          </a:xfrm>
          <a:prstGeom prst="rect">
            <a:avLst/>
          </a:prstGeom>
          <a:noFill/>
        </p:spPr>
      </p:pic>
      <p:pic>
        <p:nvPicPr>
          <p:cNvPr id="8199" name="Picture 7" descr="G:\7 Tech\Sons_Becky\5016\pictures\BRACE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1066800"/>
            <a:ext cx="914400" cy="609600"/>
          </a:xfrm>
          <a:prstGeom prst="rect">
            <a:avLst/>
          </a:prstGeom>
          <a:noFill/>
        </p:spPr>
      </p:pic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1752600" y="2209800"/>
            <a:ext cx="3222357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Calibri" pitchFamily="34" charset="0"/>
              </a:rPr>
              <a:t>Rasa </a:t>
            </a:r>
            <a:r>
              <a:rPr lang="en-US" sz="2400" dirty="0" err="1" smtClean="0">
                <a:latin typeface="Calibri" pitchFamily="34" charset="0"/>
              </a:rPr>
              <a:t>buah</a:t>
            </a:r>
            <a:r>
              <a:rPr lang="en-US" sz="2400" dirty="0" smtClean="0">
                <a:latin typeface="Calibri" pitchFamily="34" charset="0"/>
              </a:rPr>
              <a:t> melon</a:t>
            </a:r>
            <a:r>
              <a:rPr lang="id-ID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manis</a:t>
            </a:r>
            <a:r>
              <a:rPr lang="en-US" sz="2400" dirty="0" smtClean="0">
                <a:latin typeface="Calibri" pitchFamily="34" charset="0"/>
              </a:rPr>
              <a:t>.</a:t>
            </a:r>
            <a:endParaRPr lang="en-US" sz="2400" dirty="0">
              <a:latin typeface="Calibri" pitchFamily="34" charset="0"/>
            </a:endParaRPr>
          </a:p>
          <a:p>
            <a:endParaRPr lang="en-US" sz="2400" dirty="0">
              <a:latin typeface="Calibri" pitchFamily="34" charset="0"/>
            </a:endParaRPr>
          </a:p>
          <a:p>
            <a:endParaRPr lang="en-US" sz="2400" dirty="0">
              <a:latin typeface="Calibri" pitchFamily="34" charset="0"/>
            </a:endParaRPr>
          </a:p>
          <a:p>
            <a:r>
              <a:rPr lang="en-US" sz="2400" dirty="0" smtClean="0">
                <a:latin typeface="Calibri" pitchFamily="34" charset="0"/>
              </a:rPr>
              <a:t>Rasa </a:t>
            </a:r>
            <a:r>
              <a:rPr lang="en-US" sz="2400" dirty="0" err="1" smtClean="0">
                <a:latin typeface="Calibri" pitchFamily="34" charset="0"/>
              </a:rPr>
              <a:t>cabe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pedas</a:t>
            </a:r>
            <a:r>
              <a:rPr lang="en-US" sz="2400" dirty="0" smtClean="0">
                <a:latin typeface="Calibri" pitchFamily="34" charset="0"/>
              </a:rPr>
              <a:t>.</a:t>
            </a:r>
            <a:endParaRPr lang="en-US" sz="2400" dirty="0">
              <a:latin typeface="Calibri" pitchFamily="34" charset="0"/>
            </a:endParaRPr>
          </a:p>
          <a:p>
            <a:endParaRPr lang="en-US" sz="2400" dirty="0">
              <a:latin typeface="Calibri" pitchFamily="34" charset="0"/>
            </a:endParaRPr>
          </a:p>
          <a:p>
            <a:endParaRPr lang="en-US" sz="2400" dirty="0">
              <a:latin typeface="Calibri" pitchFamily="34" charset="0"/>
            </a:endParaRPr>
          </a:p>
          <a:p>
            <a:r>
              <a:rPr lang="en-US" sz="2400" dirty="0" smtClean="0">
                <a:latin typeface="Calibri" pitchFamily="34" charset="0"/>
              </a:rPr>
              <a:t>Rasa </a:t>
            </a:r>
            <a:r>
              <a:rPr lang="en-US" sz="2400" dirty="0" err="1" smtClean="0">
                <a:latin typeface="Calibri" pitchFamily="34" charset="0"/>
              </a:rPr>
              <a:t>susu</a:t>
            </a:r>
            <a:r>
              <a:rPr lang="id-ID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asam</a:t>
            </a:r>
            <a:r>
              <a:rPr lang="en-US" sz="2400" dirty="0" smtClean="0">
                <a:latin typeface="Calibri" pitchFamily="34" charset="0"/>
              </a:rPr>
              <a:t>.</a:t>
            </a:r>
            <a:endParaRPr lang="en-US" sz="2400" dirty="0">
              <a:latin typeface="Calibri" pitchFamily="34" charset="0"/>
            </a:endParaRPr>
          </a:p>
        </p:txBody>
      </p:sp>
      <p:pic>
        <p:nvPicPr>
          <p:cNvPr id="8201" name="Picture 9" descr="A:\milk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4038600"/>
            <a:ext cx="981075" cy="827088"/>
          </a:xfrm>
          <a:prstGeom prst="rect">
            <a:avLst/>
          </a:prstGeom>
          <a:noFill/>
        </p:spPr>
      </p:pic>
      <p:pic>
        <p:nvPicPr>
          <p:cNvPr id="8202" name="Picture 10" descr="A:\watermelon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1981200"/>
            <a:ext cx="1295400" cy="866775"/>
          </a:xfrm>
          <a:prstGeom prst="rect">
            <a:avLst/>
          </a:prstGeom>
          <a:noFill/>
        </p:spPr>
      </p:pic>
      <p:pic>
        <p:nvPicPr>
          <p:cNvPr id="8203" name="Picture 11" descr="A:\chili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0" y="2895600"/>
            <a:ext cx="657225" cy="92551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18505" y="1193074"/>
            <a:ext cx="8102165" cy="579742"/>
          </a:xfrm>
        </p:spPr>
        <p:txBody>
          <a:bodyPr anchor="t"/>
          <a:lstStyle/>
          <a:p>
            <a:r>
              <a:rPr lang="id-ID" smtClean="0"/>
              <a:t>Contoh</a:t>
            </a:r>
            <a:endParaRPr lang="id-ID" sz="180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6D704E-A187-4D1F-94B5-BBD9F630A3A5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lum bright="-20000" contrast="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3" y="1786470"/>
            <a:ext cx="8453255" cy="3586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762000" y="44624"/>
            <a:ext cx="7772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n-US" sz="4000" b="0" kern="1200" cap="none" spc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Aharoni" pitchFamily="2" charset="-79"/>
                <a:ea typeface="宋体" pitchFamily="2" charset="-122"/>
                <a:cs typeface="Aharoni" pitchFamily="2" charset="-79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Aharoni" pitchFamily="2" charset="-79"/>
                <a:ea typeface="宋体" pitchFamily="2" charset="-122"/>
                <a:cs typeface="Aharoni" pitchFamily="2" charset="-79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Aharoni" pitchFamily="2" charset="-79"/>
                <a:ea typeface="宋体" pitchFamily="2" charset="-122"/>
                <a:cs typeface="Aharoni" pitchFamily="2" charset="-79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Aharoni" pitchFamily="2" charset="-79"/>
                <a:ea typeface="宋体" pitchFamily="2" charset="-122"/>
                <a:cs typeface="Aharoni" pitchFamily="2" charset="-79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Aharoni" pitchFamily="2" charset="-79"/>
                <a:ea typeface="宋体" pitchFamily="2" charset="-122"/>
                <a:cs typeface="Aharoni" pitchFamily="2" charset="-79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Aharoni" pitchFamily="2" charset="-79"/>
                <a:ea typeface="宋体" pitchFamily="2" charset="-122"/>
                <a:cs typeface="Aharoni" pitchFamily="2" charset="-79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Aharoni" pitchFamily="2" charset="-79"/>
                <a:ea typeface="宋体" pitchFamily="2" charset="-122"/>
                <a:cs typeface="Aharoni" pitchFamily="2" charset="-79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Aharoni" pitchFamily="2" charset="-79"/>
                <a:ea typeface="宋体" pitchFamily="2" charset="-122"/>
                <a:cs typeface="Aharoni" pitchFamily="2" charset="-79"/>
              </a:defRPr>
            </a:lvl9pPr>
          </a:lstStyle>
          <a:p>
            <a:r>
              <a:rPr lang="id-ID" sz="2800" dirty="0" smtClean="0"/>
              <a:t>Contoh Penerapan Keterampilan Proses </a:t>
            </a:r>
            <a:br>
              <a:rPr lang="id-ID" sz="2800" dirty="0" smtClean="0"/>
            </a:br>
            <a:r>
              <a:rPr lang="id-ID" sz="2800" dirty="0" smtClean="0"/>
              <a:t>dalam PBM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xmlns="" val="12030075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4624"/>
            <a:ext cx="7772400" cy="762000"/>
          </a:xfrm>
        </p:spPr>
        <p:txBody>
          <a:bodyPr>
            <a:noAutofit/>
          </a:bodyPr>
          <a:lstStyle/>
          <a:p>
            <a:r>
              <a:rPr lang="id-ID" sz="2800" dirty="0" smtClean="0"/>
              <a:t>Contoh Penerapan Keterampilan Proses </a:t>
            </a:r>
            <a:br>
              <a:rPr lang="id-ID" sz="2800" dirty="0" smtClean="0"/>
            </a:br>
            <a:r>
              <a:rPr lang="id-ID" sz="2800" dirty="0" smtClean="0"/>
              <a:t>dalam PBM IPA </a:t>
            </a:r>
            <a:endParaRPr lang="id-ID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3568" y="1540167"/>
            <a:ext cx="8102165" cy="4121081"/>
          </a:xfrm>
        </p:spPr>
        <p:txBody>
          <a:bodyPr anchor="t"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d-ID" sz="2800" dirty="0" smtClean="0"/>
              <a:t>Komunikasi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id-ID" sz="2400" dirty="0"/>
              <a:t>M</a:t>
            </a:r>
            <a:r>
              <a:rPr lang="en-US" sz="2400" dirty="0" err="1" smtClean="0"/>
              <a:t>enyampaikan</a:t>
            </a:r>
            <a:r>
              <a:rPr lang="en-US" sz="2400" dirty="0" smtClean="0"/>
              <a:t> </a:t>
            </a:r>
            <a:r>
              <a:rPr lang="en-US" sz="2400" dirty="0" err="1"/>
              <a:t>pendapat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keterampilan</a:t>
            </a:r>
            <a:r>
              <a:rPr lang="en-US" sz="2400" dirty="0"/>
              <a:t> proses </a:t>
            </a:r>
            <a:r>
              <a:rPr lang="en-US" sz="2400" dirty="0" err="1"/>
              <a:t>lainnya</a:t>
            </a:r>
            <a:r>
              <a:rPr lang="en-US" sz="2400" dirty="0"/>
              <a:t>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lisan</a:t>
            </a:r>
            <a:r>
              <a:rPr lang="en-US" sz="2400" dirty="0"/>
              <a:t> </a:t>
            </a:r>
            <a:r>
              <a:rPr lang="en-US" sz="2400" dirty="0" err="1"/>
              <a:t>maupun</a:t>
            </a:r>
            <a:r>
              <a:rPr lang="en-US" sz="2400" dirty="0"/>
              <a:t> </a:t>
            </a:r>
            <a:r>
              <a:rPr lang="en-US" sz="2400" dirty="0" err="1" smtClean="0"/>
              <a:t>tulisan</a:t>
            </a:r>
            <a:endParaRPr lang="id-ID" sz="24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id-ID" sz="2400" dirty="0" smtClean="0"/>
              <a:t>Beberapa </a:t>
            </a:r>
            <a:r>
              <a:rPr lang="en-US" sz="2400" dirty="0" err="1" smtClean="0"/>
              <a:t>Keterampilan</a:t>
            </a:r>
            <a:r>
              <a:rPr lang="en-US" sz="2400" dirty="0" smtClean="0"/>
              <a:t> k</a:t>
            </a:r>
            <a:r>
              <a:rPr lang="id-ID" sz="2400" dirty="0" smtClean="0"/>
              <a:t>omunikasi</a:t>
            </a:r>
            <a:endParaRPr lang="id-ID" sz="2400" dirty="0"/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dirty="0" err="1"/>
              <a:t>Mengutarakan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.</a:t>
            </a:r>
            <a:endParaRPr lang="id-ID" dirty="0"/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/>
              <a:t>penggunaan</a:t>
            </a:r>
            <a:r>
              <a:rPr lang="en-US" dirty="0"/>
              <a:t> data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penginderaan</a:t>
            </a:r>
            <a:r>
              <a:rPr lang="en-US" dirty="0"/>
              <a:t>/</a:t>
            </a:r>
            <a:r>
              <a:rPr lang="en-US" dirty="0" err="1"/>
              <a:t>memeriksa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akurat</a:t>
            </a:r>
            <a:r>
              <a:rPr lang="en-US" dirty="0"/>
              <a:t> 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 smtClean="0"/>
              <a:t>kejadian</a:t>
            </a:r>
            <a:endParaRPr lang="id-ID" dirty="0" smtClean="0"/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/>
              <a:t>data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</a:t>
            </a:r>
            <a:endParaRPr lang="id-ID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6D704E-A187-4D1F-94B5-BBD9F630A3A5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954441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4624"/>
            <a:ext cx="7772400" cy="762000"/>
          </a:xfrm>
        </p:spPr>
        <p:txBody>
          <a:bodyPr>
            <a:noAutofit/>
          </a:bodyPr>
          <a:lstStyle/>
          <a:p>
            <a:r>
              <a:rPr lang="id-ID" sz="2800" dirty="0" smtClean="0"/>
              <a:t>Contoh Penerapan Keterampilan Proses </a:t>
            </a:r>
            <a:br>
              <a:rPr lang="id-ID" sz="2800" dirty="0" smtClean="0"/>
            </a:br>
            <a:r>
              <a:rPr lang="id-ID" sz="2800" dirty="0" smtClean="0"/>
              <a:t>dalam PBM IPA </a:t>
            </a:r>
            <a:endParaRPr lang="id-ID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3568" y="1340768"/>
            <a:ext cx="8102165" cy="4769153"/>
          </a:xfrm>
        </p:spPr>
        <p:txBody>
          <a:bodyPr anchor="t"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d-ID" sz="2800" dirty="0" smtClean="0"/>
              <a:t>Prediksi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id-ID" sz="2000" dirty="0"/>
              <a:t>P</a:t>
            </a:r>
            <a:r>
              <a:rPr lang="en-US" sz="2000" dirty="0" err="1" smtClean="0"/>
              <a:t>erkiraan</a:t>
            </a:r>
            <a:r>
              <a:rPr lang="en-US" sz="2000" dirty="0" smtClean="0"/>
              <a:t> </a:t>
            </a:r>
            <a:r>
              <a:rPr lang="en-US" sz="2000" dirty="0"/>
              <a:t>yang </a:t>
            </a:r>
            <a:r>
              <a:rPr lang="en-US" sz="2000" dirty="0" err="1"/>
              <a:t>didasarkan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hasil</a:t>
            </a:r>
            <a:r>
              <a:rPr lang="en-US" sz="2000" dirty="0"/>
              <a:t> </a:t>
            </a:r>
            <a:r>
              <a:rPr lang="en-US" sz="2000" dirty="0" err="1"/>
              <a:t>pengamatan</a:t>
            </a:r>
            <a:r>
              <a:rPr lang="en-US" sz="2000" dirty="0"/>
              <a:t> yang </a:t>
            </a:r>
            <a:r>
              <a:rPr lang="en-US" sz="2000" dirty="0" err="1" smtClean="0"/>
              <a:t>nyata</a:t>
            </a:r>
            <a:endParaRPr lang="id-ID" sz="20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id-ID" sz="2000" dirty="0" smtClean="0"/>
              <a:t>M</a:t>
            </a:r>
            <a:r>
              <a:rPr lang="en-US" sz="2000" dirty="0" err="1" smtClean="0"/>
              <a:t>encakup</a:t>
            </a:r>
            <a:r>
              <a:rPr lang="en-US" sz="2000" dirty="0" smtClean="0"/>
              <a:t> </a:t>
            </a:r>
            <a:r>
              <a:rPr lang="en-US" sz="2000" dirty="0" err="1"/>
              <a:t>keterampilan</a:t>
            </a:r>
            <a:r>
              <a:rPr lang="en-US" sz="2000" dirty="0"/>
              <a:t> </a:t>
            </a:r>
            <a:r>
              <a:rPr lang="en-US" sz="2000" dirty="0" err="1"/>
              <a:t>mengajukan</a:t>
            </a:r>
            <a:r>
              <a:rPr lang="en-US" sz="2000" dirty="0"/>
              <a:t> </a:t>
            </a:r>
            <a:r>
              <a:rPr lang="en-US" sz="2000" dirty="0" err="1"/>
              <a:t>perkiraan</a:t>
            </a:r>
            <a:r>
              <a:rPr lang="en-US" sz="2000" dirty="0"/>
              <a:t> </a:t>
            </a:r>
            <a:r>
              <a:rPr lang="en-US" sz="2000" dirty="0" err="1"/>
              <a:t>tentang</a:t>
            </a:r>
            <a:r>
              <a:rPr lang="en-US" sz="2000" dirty="0"/>
              <a:t> </a:t>
            </a:r>
            <a:r>
              <a:rPr lang="en-US" sz="2000" dirty="0" err="1"/>
              <a:t>sesuatu</a:t>
            </a:r>
            <a:r>
              <a:rPr lang="en-US" sz="2000" dirty="0"/>
              <a:t> yang </a:t>
            </a:r>
            <a:r>
              <a:rPr lang="en-US" sz="2000" dirty="0" err="1"/>
              <a:t>belum</a:t>
            </a:r>
            <a:r>
              <a:rPr lang="en-US" sz="2000" dirty="0"/>
              <a:t> </a:t>
            </a:r>
            <a:r>
              <a:rPr lang="en-US" sz="2000" dirty="0" err="1"/>
              <a:t>terjadi</a:t>
            </a:r>
            <a:r>
              <a:rPr lang="en-US" sz="2000" dirty="0"/>
              <a:t> </a:t>
            </a:r>
            <a:r>
              <a:rPr lang="en-US" sz="2000" dirty="0" err="1"/>
              <a:t>berdasarkan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 smtClean="0"/>
              <a:t>kecenderungan</a:t>
            </a:r>
            <a:r>
              <a:rPr lang="id-ID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/>
              <a:t>pola</a:t>
            </a:r>
            <a:r>
              <a:rPr lang="en-US" sz="2000" dirty="0"/>
              <a:t> yang </a:t>
            </a:r>
            <a:r>
              <a:rPr lang="en-US" sz="2000" dirty="0" err="1"/>
              <a:t>sudah</a:t>
            </a:r>
            <a:r>
              <a:rPr lang="en-US" sz="2000" dirty="0"/>
              <a:t> </a:t>
            </a:r>
            <a:r>
              <a:rPr lang="en-US" sz="2000" dirty="0" err="1" smtClean="0"/>
              <a:t>ada</a:t>
            </a:r>
            <a:endParaRPr lang="id-ID" sz="20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id-ID" sz="2000" dirty="0" smtClean="0"/>
              <a:t>Contoh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id-ID" sz="2000" dirty="0" smtClean="0"/>
              <a:t>    </a:t>
            </a:r>
            <a:r>
              <a:rPr lang="it-IT" sz="2000" dirty="0" smtClean="0"/>
              <a:t>Peserta </a:t>
            </a:r>
            <a:r>
              <a:rPr lang="it-IT" sz="2000" dirty="0"/>
              <a:t>didik diminta membuat </a:t>
            </a:r>
            <a:r>
              <a:rPr lang="id-ID" sz="2000" dirty="0"/>
              <a:t>suatu </a:t>
            </a:r>
            <a:r>
              <a:rPr lang="it-IT" sz="2000" dirty="0"/>
              <a:t>prediksi </a:t>
            </a:r>
            <a:endParaRPr lang="id-ID" sz="2000" dirty="0" smtClean="0"/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it-IT" sz="1800" dirty="0" smtClean="0"/>
              <a:t>Apa </a:t>
            </a:r>
            <a:r>
              <a:rPr lang="it-IT" sz="1800" dirty="0"/>
              <a:t>yang akan terjadi </a:t>
            </a:r>
            <a:r>
              <a:rPr lang="id-ID" sz="1800" dirty="0"/>
              <a:t>jika air </a:t>
            </a:r>
            <a:r>
              <a:rPr lang="id-ID" sz="1800" dirty="0" smtClean="0"/>
              <a:t>didalam </a:t>
            </a:r>
            <a:r>
              <a:rPr lang="id-ID" sz="1800" dirty="0"/>
              <a:t>piring lebar dibiarkan </a:t>
            </a:r>
            <a:r>
              <a:rPr lang="id-ID" sz="1800" dirty="0" smtClean="0"/>
              <a:t>berhari-hari?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it-IT" sz="1800" dirty="0" smtClean="0"/>
              <a:t>Apa </a:t>
            </a:r>
            <a:r>
              <a:rPr lang="it-IT" sz="1800" dirty="0"/>
              <a:t>yang akan terjadi pada </a:t>
            </a:r>
            <a:r>
              <a:rPr lang="id-ID" sz="1800" dirty="0"/>
              <a:t>lampu senter </a:t>
            </a:r>
            <a:r>
              <a:rPr lang="it-IT" sz="1800" dirty="0"/>
              <a:t> jika </a:t>
            </a:r>
            <a:r>
              <a:rPr lang="id-ID" sz="1800" dirty="0" smtClean="0"/>
              <a:t>pemasangan </a:t>
            </a:r>
            <a:r>
              <a:rPr lang="id-ID" sz="1800" dirty="0"/>
              <a:t>batu bater</a:t>
            </a:r>
            <a:r>
              <a:rPr lang="en-US" sz="1800" dirty="0" err="1"/>
              <a:t>ey</a:t>
            </a:r>
            <a:r>
              <a:rPr lang="en-US" sz="1800" dirty="0"/>
              <a:t> </a:t>
            </a:r>
            <a:r>
              <a:rPr lang="id-ID" sz="1800" dirty="0"/>
              <a:t>nya </a:t>
            </a:r>
            <a:r>
              <a:rPr lang="id-ID" sz="1800" dirty="0" smtClean="0"/>
              <a:t>terbalik</a:t>
            </a:r>
            <a:r>
              <a:rPr lang="it-IT" sz="1800" dirty="0" smtClean="0"/>
              <a:t>?</a:t>
            </a:r>
            <a:endParaRPr lang="id-ID" sz="1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6D704E-A187-4D1F-94B5-BBD9F630A3A5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538943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4624"/>
            <a:ext cx="7772400" cy="762000"/>
          </a:xfrm>
        </p:spPr>
        <p:txBody>
          <a:bodyPr>
            <a:noAutofit/>
          </a:bodyPr>
          <a:lstStyle/>
          <a:p>
            <a:r>
              <a:rPr lang="id-ID" sz="2800" dirty="0" smtClean="0"/>
              <a:t>Contoh Penerapan Keterampilan Proses </a:t>
            </a:r>
            <a:br>
              <a:rPr lang="id-ID" sz="2800" dirty="0" smtClean="0"/>
            </a:br>
            <a:r>
              <a:rPr lang="id-ID" sz="2800" dirty="0" smtClean="0"/>
              <a:t>dalam PBM IPA </a:t>
            </a:r>
            <a:endParaRPr lang="id-ID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3568" y="1396151"/>
            <a:ext cx="8102165" cy="4697145"/>
          </a:xfrm>
        </p:spPr>
        <p:txBody>
          <a:bodyPr anchor="t"/>
          <a:lstStyle/>
          <a:p>
            <a:pPr lvl="0">
              <a:spcBef>
                <a:spcPts val="600"/>
              </a:spcBef>
              <a:spcAft>
                <a:spcPts val="300"/>
              </a:spcAft>
            </a:pPr>
            <a:r>
              <a:rPr lang="en-US" sz="2800" dirty="0" smtClean="0"/>
              <a:t>I</a:t>
            </a:r>
            <a:r>
              <a:rPr lang="id-ID" sz="2800" dirty="0" smtClean="0"/>
              <a:t>nterpretasi Data</a:t>
            </a:r>
            <a:endParaRPr lang="id-ID" sz="2800" dirty="0"/>
          </a:p>
          <a:p>
            <a:pPr lvl="1">
              <a:spcBef>
                <a:spcPts val="600"/>
              </a:spcBef>
              <a:spcAft>
                <a:spcPts val="300"/>
              </a:spcAft>
            </a:pPr>
            <a:r>
              <a:rPr lang="id-ID" sz="2000" dirty="0" smtClean="0"/>
              <a:t>Data            </a:t>
            </a:r>
            <a:r>
              <a:rPr lang="id-ID" sz="2000" dirty="0" smtClean="0"/>
              <a:t>  </a:t>
            </a:r>
            <a:r>
              <a:rPr lang="en-US" sz="2000" dirty="0" err="1" smtClean="0"/>
              <a:t>Pola</a:t>
            </a:r>
            <a:r>
              <a:rPr lang="en-US" sz="2000" dirty="0" smtClean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 smtClean="0"/>
              <a:t>fakta</a:t>
            </a:r>
            <a:r>
              <a:rPr lang="en-US" sz="2000" dirty="0" smtClean="0"/>
              <a:t>/data</a:t>
            </a:r>
            <a:r>
              <a:rPr lang="id-ID" sz="2000" dirty="0" smtClean="0"/>
              <a:t>             </a:t>
            </a:r>
            <a:r>
              <a:rPr lang="en-US" sz="2000" dirty="0" smtClean="0"/>
              <a:t>P</a:t>
            </a:r>
            <a:r>
              <a:rPr lang="id-ID" sz="2000" dirty="0" smtClean="0"/>
              <a:t>enjelasan Logis</a:t>
            </a:r>
          </a:p>
          <a:p>
            <a:pPr lvl="1">
              <a:spcBef>
                <a:spcPts val="600"/>
              </a:spcBef>
              <a:spcAft>
                <a:spcPts val="300"/>
              </a:spcAft>
            </a:pPr>
            <a:r>
              <a:rPr lang="en-US" sz="2000" dirty="0" err="1" smtClean="0"/>
              <a:t>Karakteristik</a:t>
            </a:r>
            <a:endParaRPr lang="id-ID" sz="2000" dirty="0" smtClean="0"/>
          </a:p>
          <a:p>
            <a:pPr lvl="2">
              <a:spcBef>
                <a:spcPts val="600"/>
              </a:spcBef>
              <a:spcAft>
                <a:spcPts val="300"/>
              </a:spcAft>
            </a:pPr>
            <a:r>
              <a:rPr lang="en-US" sz="1800" dirty="0" err="1"/>
              <a:t>mencatat</a:t>
            </a:r>
            <a:r>
              <a:rPr lang="en-US" sz="1800" dirty="0"/>
              <a:t> </a:t>
            </a:r>
            <a:r>
              <a:rPr lang="en-US" sz="1800" dirty="0" err="1"/>
              <a:t>setiap</a:t>
            </a:r>
            <a:r>
              <a:rPr lang="en-US" sz="1800" dirty="0"/>
              <a:t> </a:t>
            </a:r>
            <a:r>
              <a:rPr lang="en-US" sz="1800" dirty="0" err="1"/>
              <a:t>hasil</a:t>
            </a:r>
            <a:r>
              <a:rPr lang="en-US" sz="1800" dirty="0"/>
              <a:t> </a:t>
            </a:r>
            <a:r>
              <a:rPr lang="en-US" sz="1800" dirty="0" err="1"/>
              <a:t>pengamatan</a:t>
            </a:r>
            <a:r>
              <a:rPr lang="en-US" sz="1800" dirty="0"/>
              <a:t>, </a:t>
            </a:r>
            <a:endParaRPr lang="id-ID" sz="1800" dirty="0" smtClean="0"/>
          </a:p>
          <a:p>
            <a:pPr lvl="2">
              <a:spcBef>
                <a:spcPts val="600"/>
              </a:spcBef>
              <a:spcAft>
                <a:spcPts val="300"/>
              </a:spcAft>
            </a:pPr>
            <a:r>
              <a:rPr lang="en-US" sz="1800" dirty="0" err="1" smtClean="0"/>
              <a:t>menghubungkan-hubungkan</a:t>
            </a:r>
            <a:r>
              <a:rPr lang="en-US" sz="1800" dirty="0" smtClean="0"/>
              <a:t> </a:t>
            </a:r>
            <a:r>
              <a:rPr lang="en-US" sz="1800" dirty="0" err="1"/>
              <a:t>hasil</a:t>
            </a:r>
            <a:r>
              <a:rPr lang="en-US" sz="1800" dirty="0"/>
              <a:t> </a:t>
            </a:r>
            <a:r>
              <a:rPr lang="en-US" sz="1800" dirty="0" err="1"/>
              <a:t>pengamatan</a:t>
            </a:r>
            <a:r>
              <a:rPr lang="en-US" sz="1800" dirty="0"/>
              <a:t>, </a:t>
            </a:r>
            <a:endParaRPr lang="id-ID" sz="1800" dirty="0" smtClean="0"/>
          </a:p>
          <a:p>
            <a:pPr lvl="2">
              <a:spcBef>
                <a:spcPts val="600"/>
              </a:spcBef>
              <a:spcAft>
                <a:spcPts val="300"/>
              </a:spcAft>
            </a:pPr>
            <a:r>
              <a:rPr lang="en-US" sz="1800" dirty="0" err="1" smtClean="0"/>
              <a:t>menemukan</a:t>
            </a:r>
            <a:r>
              <a:rPr lang="en-US" sz="1800" dirty="0" smtClean="0"/>
              <a:t> </a:t>
            </a:r>
            <a:r>
              <a:rPr lang="en-US" sz="1800" dirty="0" err="1"/>
              <a:t>pola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keteraturan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id-ID" sz="1800" dirty="0" smtClean="0"/>
              <a:t>rangkaian  </a:t>
            </a:r>
            <a:r>
              <a:rPr lang="en-US" sz="1800" dirty="0" err="1" smtClean="0"/>
              <a:t>pengamatan</a:t>
            </a:r>
            <a:endParaRPr lang="id-ID" sz="1800" dirty="0" smtClean="0"/>
          </a:p>
          <a:p>
            <a:pPr lvl="2">
              <a:spcBef>
                <a:spcPts val="600"/>
              </a:spcBef>
              <a:spcAft>
                <a:spcPts val="300"/>
              </a:spcAft>
            </a:pPr>
            <a:r>
              <a:rPr lang="en-US" sz="1800" dirty="0" err="1" smtClean="0"/>
              <a:t>menarik</a:t>
            </a:r>
            <a:r>
              <a:rPr lang="en-US" sz="1800" dirty="0" smtClean="0"/>
              <a:t> </a:t>
            </a:r>
            <a:r>
              <a:rPr lang="en-US" sz="1800" dirty="0" err="1" smtClean="0"/>
              <a:t>kesimpulan</a:t>
            </a:r>
            <a:endParaRPr lang="id-ID" sz="1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6D704E-A187-4D1F-94B5-BBD9F630A3A5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133600" y="2133600"/>
            <a:ext cx="648072" cy="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800600" y="2133600"/>
            <a:ext cx="648072" cy="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385049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4624"/>
            <a:ext cx="7772400" cy="762000"/>
          </a:xfrm>
        </p:spPr>
        <p:txBody>
          <a:bodyPr>
            <a:noAutofit/>
          </a:bodyPr>
          <a:lstStyle/>
          <a:p>
            <a:r>
              <a:rPr lang="id-ID" sz="2800" dirty="0" smtClean="0"/>
              <a:t>Contoh Penerapan Keterampilan Proses </a:t>
            </a:r>
            <a:br>
              <a:rPr lang="id-ID" sz="2800" dirty="0" smtClean="0"/>
            </a:br>
            <a:r>
              <a:rPr lang="id-ID" sz="2800" dirty="0" smtClean="0"/>
              <a:t>dalam PBM IPA </a:t>
            </a:r>
            <a:endParaRPr lang="id-ID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3568" y="1396151"/>
            <a:ext cx="8102165" cy="4697145"/>
          </a:xfrm>
        </p:spPr>
        <p:txBody>
          <a:bodyPr anchor="t"/>
          <a:lstStyle/>
          <a:p>
            <a:pPr lvl="0">
              <a:spcBef>
                <a:spcPts val="600"/>
              </a:spcBef>
              <a:spcAft>
                <a:spcPts val="300"/>
              </a:spcAft>
            </a:pPr>
            <a:r>
              <a:rPr lang="en-US" sz="2800" smtClean="0"/>
              <a:t>H</a:t>
            </a:r>
            <a:r>
              <a:rPr lang="id-ID" sz="2800" smtClean="0"/>
              <a:t>ipotesis</a:t>
            </a:r>
          </a:p>
          <a:p>
            <a:pPr lvl="1">
              <a:spcBef>
                <a:spcPts val="600"/>
              </a:spcBef>
              <a:spcAft>
                <a:spcPts val="300"/>
              </a:spcAft>
            </a:pPr>
            <a:r>
              <a:rPr lang="id-ID" sz="2000"/>
              <a:t>D</a:t>
            </a:r>
            <a:r>
              <a:rPr lang="en-US" sz="2000" smtClean="0"/>
              <a:t>irumuskan </a:t>
            </a:r>
            <a:r>
              <a:rPr lang="en-US" sz="2000"/>
              <a:t>dalam bentuk pernyataan bukan </a:t>
            </a:r>
            <a:r>
              <a:rPr lang="en-US" sz="2000" smtClean="0"/>
              <a:t>pertanyaan,</a:t>
            </a:r>
            <a:endParaRPr lang="id-ID" sz="2000" smtClean="0"/>
          </a:p>
          <a:p>
            <a:pPr lvl="1">
              <a:spcBef>
                <a:spcPts val="600"/>
              </a:spcBef>
              <a:spcAft>
                <a:spcPts val="300"/>
              </a:spcAft>
            </a:pPr>
            <a:r>
              <a:rPr lang="id-ID" sz="2000" smtClean="0"/>
              <a:t>P</a:t>
            </a:r>
            <a:r>
              <a:rPr lang="en-US" sz="2000" smtClean="0"/>
              <a:t>ertanyaan </a:t>
            </a:r>
            <a:r>
              <a:rPr lang="en-US" sz="2000"/>
              <a:t>biasanya digunakan dalam merumuskan masalah yang akan diteliti </a:t>
            </a:r>
            <a:endParaRPr lang="id-ID" sz="2000" smtClean="0"/>
          </a:p>
          <a:p>
            <a:pPr lvl="1">
              <a:spcBef>
                <a:spcPts val="600"/>
              </a:spcBef>
              <a:spcAft>
                <a:spcPts val="300"/>
              </a:spcAft>
            </a:pPr>
            <a:r>
              <a:rPr lang="en-US" sz="2000" smtClean="0"/>
              <a:t>Karakteristik</a:t>
            </a:r>
            <a:endParaRPr lang="id-ID" sz="2000" smtClean="0"/>
          </a:p>
          <a:p>
            <a:pPr lvl="2">
              <a:spcBef>
                <a:spcPts val="600"/>
              </a:spcBef>
              <a:spcAft>
                <a:spcPts val="300"/>
              </a:spcAft>
            </a:pPr>
            <a:r>
              <a:rPr lang="en-US" sz="1800"/>
              <a:t>mencatat setiap hasil pengamatan, </a:t>
            </a:r>
            <a:endParaRPr lang="id-ID" sz="1800" smtClean="0"/>
          </a:p>
          <a:p>
            <a:pPr lvl="2">
              <a:spcBef>
                <a:spcPts val="600"/>
              </a:spcBef>
              <a:spcAft>
                <a:spcPts val="300"/>
              </a:spcAft>
            </a:pPr>
            <a:r>
              <a:rPr lang="en-US" sz="1800" smtClean="0"/>
              <a:t>menghubungkan-hubungkan </a:t>
            </a:r>
            <a:r>
              <a:rPr lang="en-US" sz="1800"/>
              <a:t>hasil pengamatan, </a:t>
            </a:r>
            <a:endParaRPr lang="id-ID" sz="1800" smtClean="0"/>
          </a:p>
          <a:p>
            <a:pPr lvl="2">
              <a:spcBef>
                <a:spcPts val="600"/>
              </a:spcBef>
              <a:spcAft>
                <a:spcPts val="300"/>
              </a:spcAft>
            </a:pPr>
            <a:r>
              <a:rPr lang="en-US" sz="1800" smtClean="0"/>
              <a:t>menemukan </a:t>
            </a:r>
            <a:r>
              <a:rPr lang="en-US" sz="1800"/>
              <a:t>pola atau keteraturan dari </a:t>
            </a:r>
            <a:r>
              <a:rPr lang="id-ID" sz="1800" smtClean="0"/>
              <a:t>rangkaian  </a:t>
            </a:r>
            <a:r>
              <a:rPr lang="en-US" sz="1800" smtClean="0"/>
              <a:t>pengamatan</a:t>
            </a:r>
            <a:endParaRPr lang="id-ID" sz="1800" smtClean="0"/>
          </a:p>
          <a:p>
            <a:pPr lvl="2">
              <a:spcBef>
                <a:spcPts val="600"/>
              </a:spcBef>
              <a:spcAft>
                <a:spcPts val="300"/>
              </a:spcAft>
            </a:pPr>
            <a:r>
              <a:rPr lang="en-US" sz="1800" smtClean="0"/>
              <a:t>menarik kesimpulan</a:t>
            </a:r>
            <a:endParaRPr lang="id-ID" sz="180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6D704E-A187-4D1F-94B5-BBD9F630A3A5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97828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4624"/>
            <a:ext cx="7772400" cy="762000"/>
          </a:xfrm>
        </p:spPr>
        <p:txBody>
          <a:bodyPr>
            <a:noAutofit/>
          </a:bodyPr>
          <a:lstStyle/>
          <a:p>
            <a:r>
              <a:rPr lang="id-ID" sz="2800" dirty="0"/>
              <a:t>Contoh Penerapan Keterampilan Proses </a:t>
            </a:r>
            <a:r>
              <a:rPr lang="id-ID" sz="2800" dirty="0" smtClean="0"/>
              <a:t/>
            </a:r>
            <a:br>
              <a:rPr lang="id-ID" sz="2800" dirty="0" smtClean="0"/>
            </a:br>
            <a:r>
              <a:rPr lang="id-ID" sz="2800" dirty="0" smtClean="0"/>
              <a:t>dalam </a:t>
            </a:r>
            <a:r>
              <a:rPr lang="id-ID" sz="2800" dirty="0"/>
              <a:t>PBM IPA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3568" y="1628800"/>
            <a:ext cx="8102165" cy="4176464"/>
          </a:xfrm>
        </p:spPr>
        <p:txBody>
          <a:bodyPr anchor="t"/>
          <a:lstStyle/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US" sz="2800" dirty="0" smtClean="0"/>
              <a:t>E</a:t>
            </a:r>
            <a:r>
              <a:rPr lang="id-ID" sz="2800" dirty="0" smtClean="0"/>
              <a:t>ksperimen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id-ID" sz="2000" dirty="0" smtClean="0"/>
              <a:t>K</a:t>
            </a:r>
            <a:r>
              <a:rPr lang="en-US" sz="2000" dirty="0" err="1" smtClean="0"/>
              <a:t>egiatan</a:t>
            </a:r>
            <a:r>
              <a:rPr lang="en-US" sz="2000" dirty="0" smtClean="0"/>
              <a:t> </a:t>
            </a:r>
            <a:r>
              <a:rPr lang="en-US" sz="2000" dirty="0" err="1"/>
              <a:t>terinci</a:t>
            </a:r>
            <a:r>
              <a:rPr lang="en-US" sz="2000" dirty="0"/>
              <a:t> yang </a:t>
            </a:r>
            <a:r>
              <a:rPr lang="en-US" sz="2000" dirty="0" err="1"/>
              <a:t>direncanakan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menghasilkan</a:t>
            </a:r>
            <a:r>
              <a:rPr lang="en-US" sz="2000" dirty="0"/>
              <a:t> data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menjawab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masalah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menguji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 smtClean="0"/>
              <a:t>hipotesis</a:t>
            </a:r>
            <a:endParaRPr lang="id-ID" sz="2000" dirty="0" smtClean="0"/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id-ID" sz="2000" dirty="0"/>
              <a:t>Melatihkan merencanakan eksperimen tidak harus selalu dalam bentuk penelitian yang rumit, tetapi cukup dilatihkan dengan menguji hipotesis-hipotesis yang berhubungan dengan konsep-konsep didalam kurikulum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6D704E-A187-4D1F-94B5-BBD9F630A3A5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670008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4624"/>
            <a:ext cx="7772400" cy="762000"/>
          </a:xfrm>
        </p:spPr>
        <p:txBody>
          <a:bodyPr>
            <a:noAutofit/>
          </a:bodyPr>
          <a:lstStyle/>
          <a:p>
            <a:r>
              <a:rPr lang="id-ID" sz="2800" dirty="0" smtClean="0"/>
              <a:t>Contoh Penerapan Keterampilan Proses </a:t>
            </a:r>
            <a:br>
              <a:rPr lang="id-ID" sz="2800" dirty="0" smtClean="0"/>
            </a:br>
            <a:r>
              <a:rPr lang="id-ID" sz="2800" dirty="0" smtClean="0"/>
              <a:t>dalam PBM IPA </a:t>
            </a:r>
            <a:endParaRPr lang="id-ID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3568" y="1196752"/>
            <a:ext cx="8102165" cy="1656184"/>
          </a:xfrm>
        </p:spPr>
        <p:txBody>
          <a:bodyPr anchor="t"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d-ID" sz="2400" dirty="0" smtClean="0"/>
              <a:t>Menyimpulan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id-ID" sz="2000" dirty="0" smtClean="0"/>
              <a:t>Inferensi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id-ID" sz="2000" dirty="0" smtClean="0"/>
              <a:t>Sebuah </a:t>
            </a:r>
            <a:r>
              <a:rPr lang="id-ID" sz="2000" dirty="0"/>
              <a:t>pernyataan yang dibuat berdasarkan fakta hasil </a:t>
            </a:r>
            <a:r>
              <a:rPr lang="id-ID" sz="2000" dirty="0" smtClean="0"/>
              <a:t>pengamatan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6D704E-A187-4D1F-94B5-BBD9F630A3A5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7759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24096"/>
            <a:ext cx="7772400" cy="762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sz="3400" smtClean="0"/>
              <a:t>Pendahuluan</a:t>
            </a:r>
            <a:endParaRPr lang="id-ID" sz="3400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>
              <a:spcAft>
                <a:spcPts val="600"/>
              </a:spcAft>
            </a:pPr>
            <a:r>
              <a:rPr lang="en-US" sz="2400" dirty="0" err="1"/>
              <a:t>Kurikulum</a:t>
            </a:r>
            <a:r>
              <a:rPr lang="en-US" sz="2400" dirty="0"/>
              <a:t> 2013 </a:t>
            </a:r>
            <a:r>
              <a:rPr lang="en-US" sz="2400" dirty="0" err="1"/>
              <a:t>menekankan</a:t>
            </a:r>
            <a:r>
              <a:rPr lang="en-US" sz="2400" dirty="0"/>
              <a:t> </a:t>
            </a:r>
            <a:r>
              <a:rPr lang="en-US" sz="2400" dirty="0" err="1"/>
              <a:t>penerapan</a:t>
            </a:r>
            <a:r>
              <a:rPr lang="en-US" sz="2400" dirty="0"/>
              <a:t> </a:t>
            </a:r>
            <a:r>
              <a:rPr lang="en-US" sz="2400" dirty="0" err="1"/>
              <a:t>pendekatan</a:t>
            </a:r>
            <a:r>
              <a:rPr lang="en-US" sz="2400" dirty="0"/>
              <a:t> </a:t>
            </a:r>
            <a:r>
              <a:rPr lang="en-US" sz="2400" dirty="0" smtClean="0"/>
              <a:t>s</a:t>
            </a:r>
            <a:r>
              <a:rPr lang="id-ID" sz="2400" dirty="0" smtClean="0"/>
              <a:t>cientific (meliputi: m</a:t>
            </a:r>
            <a:r>
              <a:rPr lang="en-US" sz="2400" dirty="0" err="1" smtClean="0"/>
              <a:t>engamati</a:t>
            </a:r>
            <a:r>
              <a:rPr lang="en-US" sz="2400" dirty="0"/>
              <a:t>, </a:t>
            </a:r>
            <a:r>
              <a:rPr lang="en-US" sz="2400" dirty="0" err="1"/>
              <a:t>menanya</a:t>
            </a:r>
            <a:r>
              <a:rPr lang="en-US" sz="2400" dirty="0"/>
              <a:t>, </a:t>
            </a:r>
            <a:r>
              <a:rPr lang="en-US" sz="2400" dirty="0" err="1"/>
              <a:t>mencoba</a:t>
            </a:r>
            <a:r>
              <a:rPr lang="en-US" sz="2400" dirty="0"/>
              <a:t>, </a:t>
            </a:r>
            <a:r>
              <a:rPr lang="en-US" sz="2400" dirty="0" err="1"/>
              <a:t>mengolah</a:t>
            </a:r>
            <a:r>
              <a:rPr lang="en-US" sz="2400" dirty="0"/>
              <a:t>, </a:t>
            </a:r>
            <a:r>
              <a:rPr lang="en-US" sz="2400" dirty="0" err="1"/>
              <a:t>menyajikan</a:t>
            </a:r>
            <a:r>
              <a:rPr lang="en-US" sz="2400" dirty="0"/>
              <a:t>, </a:t>
            </a:r>
            <a:r>
              <a:rPr lang="en-US" sz="2400" dirty="0" err="1"/>
              <a:t>menyimpulkan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mencipta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mata</a:t>
            </a:r>
            <a:r>
              <a:rPr lang="en-US" sz="2400" dirty="0"/>
              <a:t> </a:t>
            </a:r>
            <a:r>
              <a:rPr lang="en-US" sz="2400" dirty="0" err="1" smtClean="0"/>
              <a:t>pelajaran</a:t>
            </a:r>
            <a:r>
              <a:rPr lang="id-ID" sz="2400" dirty="0" smtClean="0"/>
              <a:t>)</a:t>
            </a:r>
            <a:r>
              <a:rPr lang="id-ID" sz="2400" dirty="0"/>
              <a:t> </a:t>
            </a:r>
            <a:r>
              <a:rPr lang="en-US" sz="2400" dirty="0" smtClean="0"/>
              <a:t>(</a:t>
            </a:r>
            <a:r>
              <a:rPr lang="en-US" sz="2400" dirty="0" err="1"/>
              <a:t>Sudarwan</a:t>
            </a:r>
            <a:r>
              <a:rPr lang="en-US" sz="2400" dirty="0"/>
              <a:t>, 2013). </a:t>
            </a:r>
            <a:endParaRPr lang="id-ID" sz="2400" dirty="0" smtClean="0"/>
          </a:p>
          <a:p>
            <a:pPr>
              <a:spcAft>
                <a:spcPts val="600"/>
              </a:spcAft>
            </a:pPr>
            <a:r>
              <a:rPr lang="id-ID" sz="2400" dirty="0" smtClean="0"/>
              <a:t>K</a:t>
            </a:r>
            <a:r>
              <a:rPr lang="en-US" sz="2400" dirty="0" err="1" smtClean="0"/>
              <a:t>omponen-komponen</a:t>
            </a:r>
            <a:r>
              <a:rPr lang="en-US" sz="2400" dirty="0" smtClean="0"/>
              <a:t> </a:t>
            </a:r>
            <a:r>
              <a:rPr lang="en-US" sz="2400" dirty="0" err="1"/>
              <a:t>penting</a:t>
            </a:r>
            <a:r>
              <a:rPr lang="en-US" sz="2400" dirty="0"/>
              <a:t> 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mengajar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i="1" dirty="0" err="1"/>
              <a:t>pendekatan</a:t>
            </a:r>
            <a:r>
              <a:rPr lang="en-US" sz="2400" i="1" dirty="0"/>
              <a:t> </a:t>
            </a:r>
            <a:r>
              <a:rPr lang="en-US" sz="2400" i="1" dirty="0" smtClean="0"/>
              <a:t>scientific</a:t>
            </a:r>
            <a:r>
              <a:rPr lang="id-ID" sz="2400" i="1" dirty="0" smtClean="0"/>
              <a:t> </a:t>
            </a:r>
            <a:r>
              <a:rPr lang="id-ID" sz="1200" dirty="0" smtClean="0"/>
              <a:t>(</a:t>
            </a:r>
            <a:r>
              <a:rPr lang="en-US" sz="1200" dirty="0" smtClean="0"/>
              <a:t>McCollum</a:t>
            </a:r>
            <a:r>
              <a:rPr lang="id-ID" sz="1200" dirty="0" smtClean="0"/>
              <a:t> : </a:t>
            </a:r>
            <a:r>
              <a:rPr lang="en-US" sz="1200" dirty="0" smtClean="0"/>
              <a:t>2009</a:t>
            </a:r>
            <a:r>
              <a:rPr lang="en-US" sz="1200" dirty="0"/>
              <a:t>) </a:t>
            </a:r>
            <a:endParaRPr lang="id-ID" sz="1200" dirty="0"/>
          </a:p>
          <a:p>
            <a:pPr lvl="1">
              <a:spcAft>
                <a:spcPts val="600"/>
              </a:spcAft>
            </a:pPr>
            <a:r>
              <a:rPr lang="id-ID" sz="2000" dirty="0" smtClean="0"/>
              <a:t>M</a:t>
            </a:r>
            <a:r>
              <a:rPr lang="en-US" sz="2000" dirty="0" err="1" smtClean="0"/>
              <a:t>enyajikan</a:t>
            </a:r>
            <a:r>
              <a:rPr lang="en-US" sz="2000" dirty="0" smtClean="0"/>
              <a:t> </a:t>
            </a:r>
            <a:r>
              <a:rPr lang="en-US" sz="2000" dirty="0" err="1"/>
              <a:t>pembelajaran</a:t>
            </a:r>
            <a:r>
              <a:rPr lang="en-US" sz="2000" dirty="0"/>
              <a:t> yang </a:t>
            </a:r>
            <a:r>
              <a:rPr lang="en-US" sz="2000" dirty="0" err="1"/>
              <a:t>dapat</a:t>
            </a:r>
            <a:r>
              <a:rPr lang="en-US" sz="2000" dirty="0"/>
              <a:t>  </a:t>
            </a:r>
            <a:r>
              <a:rPr lang="en-US" sz="2000" dirty="0" err="1"/>
              <a:t>meningkatkan</a:t>
            </a:r>
            <a:r>
              <a:rPr lang="en-US" sz="2000" dirty="0"/>
              <a:t> rasa </a:t>
            </a:r>
            <a:r>
              <a:rPr lang="en-US" sz="2000" dirty="0" err="1"/>
              <a:t>keingintahuan</a:t>
            </a:r>
            <a:r>
              <a:rPr lang="en-US" sz="2000" dirty="0"/>
              <a:t> (</a:t>
            </a:r>
            <a:r>
              <a:rPr lang="en-US" sz="2000" i="1" dirty="0"/>
              <a:t>Foster a sense of wonder),</a:t>
            </a:r>
            <a:r>
              <a:rPr lang="en-US" sz="2000" dirty="0"/>
              <a:t> </a:t>
            </a:r>
            <a:endParaRPr lang="id-ID" sz="2000" dirty="0" smtClean="0"/>
          </a:p>
          <a:p>
            <a:pPr lvl="1">
              <a:spcAft>
                <a:spcPts val="600"/>
              </a:spcAft>
            </a:pPr>
            <a:r>
              <a:rPr lang="id-ID" sz="2000" dirty="0" smtClean="0"/>
              <a:t>M</a:t>
            </a:r>
            <a:r>
              <a:rPr lang="en-US" sz="2000" dirty="0" err="1" smtClean="0"/>
              <a:t>eningkatkan</a:t>
            </a:r>
            <a:r>
              <a:rPr lang="en-US" sz="2000" dirty="0" smtClean="0"/>
              <a:t> </a:t>
            </a:r>
            <a:r>
              <a:rPr lang="en-US" sz="2000" dirty="0" err="1"/>
              <a:t>keterampilan</a:t>
            </a:r>
            <a:r>
              <a:rPr lang="en-US" sz="2000" dirty="0"/>
              <a:t> </a:t>
            </a:r>
            <a:r>
              <a:rPr lang="en-US" sz="2000" dirty="0" err="1"/>
              <a:t>mengamati</a:t>
            </a:r>
            <a:r>
              <a:rPr lang="en-US" sz="2000" dirty="0"/>
              <a:t> (</a:t>
            </a:r>
            <a:r>
              <a:rPr lang="en-US" sz="2000" i="1" dirty="0"/>
              <a:t>Encourage observation</a:t>
            </a:r>
            <a:r>
              <a:rPr lang="en-US" sz="2000" dirty="0"/>
              <a:t>), </a:t>
            </a:r>
            <a:endParaRPr lang="id-ID" sz="2000" dirty="0" smtClean="0"/>
          </a:p>
          <a:p>
            <a:pPr lvl="1">
              <a:spcAft>
                <a:spcPts val="600"/>
              </a:spcAft>
            </a:pPr>
            <a:r>
              <a:rPr lang="id-ID" sz="2000" dirty="0" smtClean="0"/>
              <a:t>M</a:t>
            </a:r>
            <a:r>
              <a:rPr lang="en-US" sz="2000" dirty="0" err="1" smtClean="0"/>
              <a:t>elakukan</a:t>
            </a:r>
            <a:r>
              <a:rPr lang="en-US" sz="2000" dirty="0" smtClean="0"/>
              <a:t> </a:t>
            </a:r>
            <a:r>
              <a:rPr lang="en-US" sz="2000" dirty="0" err="1"/>
              <a:t>analisis</a:t>
            </a:r>
            <a:r>
              <a:rPr lang="en-US" sz="2000" dirty="0"/>
              <a:t> ( </a:t>
            </a:r>
            <a:r>
              <a:rPr lang="en-US" sz="2000" i="1" dirty="0"/>
              <a:t>Push for analysis</a:t>
            </a:r>
            <a:r>
              <a:rPr lang="en-US" sz="2000" dirty="0"/>
              <a:t>) </a:t>
            </a:r>
            <a:r>
              <a:rPr lang="en-US" sz="2000" dirty="0" err="1" smtClean="0"/>
              <a:t>dan</a:t>
            </a:r>
            <a:endParaRPr lang="id-ID" sz="2000" dirty="0" smtClean="0"/>
          </a:p>
          <a:p>
            <a:pPr lvl="1">
              <a:spcAft>
                <a:spcPts val="600"/>
              </a:spcAft>
            </a:pPr>
            <a:r>
              <a:rPr lang="id-ID" sz="2000" dirty="0" smtClean="0"/>
              <a:t>B</a:t>
            </a:r>
            <a:r>
              <a:rPr lang="en-US" sz="2000" dirty="0" err="1" smtClean="0"/>
              <a:t>erkomunikasi</a:t>
            </a:r>
            <a:r>
              <a:rPr lang="en-US" sz="2000" dirty="0" smtClean="0"/>
              <a:t> </a:t>
            </a:r>
            <a:r>
              <a:rPr lang="en-US" sz="2000" dirty="0"/>
              <a:t>(</a:t>
            </a:r>
            <a:r>
              <a:rPr lang="en-US" sz="2000" i="1" dirty="0"/>
              <a:t>Require communication</a:t>
            </a:r>
            <a:r>
              <a:rPr lang="en-US" sz="2000" dirty="0"/>
              <a:t>)</a:t>
            </a:r>
            <a:endParaRPr lang="id-ID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BFBEF0-373E-49BA-B965-E125594C9236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529419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Terima Kasih</a:t>
            </a:r>
            <a:endParaRPr lang="id-ID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BC3139-ED61-48AA-B2DE-7A32E6FA71D9}" type="slidenum">
              <a:rPr lang="en-US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26790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3200" dirty="0" err="1">
                <a:effectLst/>
              </a:rPr>
              <a:t>Pendekatan</a:t>
            </a:r>
            <a:r>
              <a:rPr lang="en-US" sz="3200" dirty="0">
                <a:effectLst/>
              </a:rPr>
              <a:t> </a:t>
            </a:r>
            <a:r>
              <a:rPr lang="en-US" sz="3200" i="1" dirty="0">
                <a:effectLst/>
              </a:rPr>
              <a:t>Scientific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pada</a:t>
            </a:r>
            <a:r>
              <a:rPr lang="en-US" sz="3200" dirty="0">
                <a:effectLst/>
              </a:rPr>
              <a:t> </a:t>
            </a:r>
            <a:r>
              <a:rPr lang="en-US" sz="3200" dirty="0" err="1" smtClean="0">
                <a:effectLst/>
              </a:rPr>
              <a:t>Pembelajaran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>
              <a:spcAft>
                <a:spcPts val="600"/>
              </a:spcAft>
            </a:pPr>
            <a:r>
              <a:rPr lang="en-US" sz="2400" dirty="0" err="1" smtClean="0"/>
              <a:t>Aspek-aspek</a:t>
            </a:r>
            <a:r>
              <a:rPr lang="en-US" sz="2400" dirty="0" smtClean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pendekatan</a:t>
            </a:r>
            <a:r>
              <a:rPr lang="en-US" sz="2400" dirty="0"/>
              <a:t> </a:t>
            </a:r>
            <a:r>
              <a:rPr lang="en-US" sz="2400" i="1" dirty="0"/>
              <a:t>scientific </a:t>
            </a:r>
            <a:r>
              <a:rPr lang="en-US" sz="2400" dirty="0" err="1"/>
              <a:t>terintegrasi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pendekatan</a:t>
            </a:r>
            <a:r>
              <a:rPr lang="en-US" sz="2400" dirty="0"/>
              <a:t> </a:t>
            </a:r>
            <a:r>
              <a:rPr lang="en-US" sz="2400" dirty="0" err="1"/>
              <a:t>keterampilan</a:t>
            </a:r>
            <a:r>
              <a:rPr lang="en-US" sz="2400" dirty="0"/>
              <a:t> proses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en-US" sz="2400" dirty="0" err="1" smtClean="0"/>
              <a:t>ilmiah</a:t>
            </a:r>
            <a:endParaRPr lang="id-ID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err="1" smtClean="0"/>
              <a:t>Keterampilan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sains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seperangkat</a:t>
            </a:r>
            <a:r>
              <a:rPr lang="en-US" sz="2400" dirty="0" smtClean="0"/>
              <a:t> </a:t>
            </a:r>
            <a:r>
              <a:rPr lang="en-US" sz="2400" dirty="0" err="1" smtClean="0"/>
              <a:t>keterampilan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</a:t>
            </a:r>
            <a:r>
              <a:rPr lang="en-US" sz="2400" dirty="0" err="1" smtClean="0"/>
              <a:t>ilmuwan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penyelidikan</a:t>
            </a:r>
            <a:r>
              <a:rPr lang="en-US" sz="2400" dirty="0" smtClean="0"/>
              <a:t> </a:t>
            </a:r>
            <a:r>
              <a:rPr lang="en-US" sz="2400" dirty="0" err="1" smtClean="0"/>
              <a:t>ilmiah</a:t>
            </a:r>
            <a:endParaRPr lang="id-ID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d-ID" sz="2400" dirty="0" smtClean="0"/>
              <a:t>K</a:t>
            </a:r>
            <a:r>
              <a:rPr lang="en-US" sz="2400" dirty="0" err="1" smtClean="0"/>
              <a:t>eterampilan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dikembangkan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pengalaman-pengalaman</a:t>
            </a:r>
            <a:r>
              <a:rPr lang="en-US" sz="2400" dirty="0" smtClean="0"/>
              <a:t> </a:t>
            </a:r>
            <a:r>
              <a:rPr lang="en-US" sz="2400" dirty="0" err="1" smtClean="0"/>
              <a:t>langsung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pengalaman</a:t>
            </a:r>
            <a:r>
              <a:rPr lang="en-US" sz="2400" dirty="0" smtClean="0"/>
              <a:t> </a:t>
            </a:r>
            <a:r>
              <a:rPr lang="en-US" sz="2400" dirty="0" err="1" smtClean="0"/>
              <a:t>pembelajaran</a:t>
            </a:r>
            <a:r>
              <a:rPr lang="en-US" sz="2400" dirty="0" smtClean="0"/>
              <a:t> </a:t>
            </a:r>
            <a:r>
              <a:rPr lang="id-ID" sz="2400" dirty="0" smtClean="0"/>
              <a:t>(</a:t>
            </a:r>
            <a:r>
              <a:rPr lang="en-US" sz="2400" dirty="0" err="1" smtClean="0"/>
              <a:t>Rustaman</a:t>
            </a:r>
            <a:r>
              <a:rPr lang="id-ID" sz="2400" dirty="0" smtClean="0"/>
              <a:t> :</a:t>
            </a:r>
            <a:r>
              <a:rPr lang="en-US" sz="2400" dirty="0" smtClean="0"/>
              <a:t>2005)</a:t>
            </a:r>
            <a:endParaRPr lang="id-ID" sz="2400" dirty="0" smtClean="0"/>
          </a:p>
          <a:p>
            <a:pPr>
              <a:spcAft>
                <a:spcPts val="600"/>
              </a:spcAft>
              <a:buNone/>
            </a:pPr>
            <a:endParaRPr lang="id-ID" sz="2400" dirty="0"/>
          </a:p>
          <a:p>
            <a:pPr>
              <a:spcAft>
                <a:spcPts val="600"/>
              </a:spcAft>
            </a:pPr>
            <a:endParaRPr lang="id-ID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5432E0-48D8-42A9-A660-1994DB42BEF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6676055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3200" dirty="0" err="1">
                <a:effectLst/>
              </a:rPr>
              <a:t>Pendekatan</a:t>
            </a:r>
            <a:r>
              <a:rPr lang="en-US" sz="3200" dirty="0">
                <a:effectLst/>
              </a:rPr>
              <a:t> </a:t>
            </a:r>
            <a:r>
              <a:rPr lang="en-US" sz="3200" i="1" dirty="0">
                <a:effectLst/>
              </a:rPr>
              <a:t>Scientific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pada</a:t>
            </a:r>
            <a:r>
              <a:rPr lang="en-US" sz="3200" dirty="0">
                <a:effectLst/>
              </a:rPr>
              <a:t> </a:t>
            </a:r>
            <a:r>
              <a:rPr lang="en-US" sz="3200" dirty="0" err="1" smtClean="0">
                <a:effectLst/>
              </a:rPr>
              <a:t>Pembelajaran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 smtClean="0"/>
              <a:t>Langkah-langkah</a:t>
            </a:r>
            <a:r>
              <a:rPr lang="en-US" sz="2800" dirty="0" smtClean="0"/>
              <a:t> </a:t>
            </a:r>
            <a:r>
              <a:rPr lang="en-US" sz="2800" dirty="0" err="1" smtClean="0"/>
              <a:t>metode</a:t>
            </a:r>
            <a:r>
              <a:rPr lang="en-US" sz="2800" dirty="0" smtClean="0"/>
              <a:t> </a:t>
            </a:r>
            <a:r>
              <a:rPr lang="en-US" sz="2800" dirty="0" err="1" smtClean="0"/>
              <a:t>ilmiah</a:t>
            </a:r>
            <a:r>
              <a:rPr lang="id-ID" sz="2800" dirty="0" smtClean="0"/>
              <a:t> </a:t>
            </a:r>
            <a:r>
              <a:rPr lang="en-US" sz="1600" dirty="0"/>
              <a:t>(</a:t>
            </a:r>
            <a:r>
              <a:rPr lang="en-US" sz="1600" dirty="0" err="1"/>
              <a:t>Helmenstine</a:t>
            </a:r>
            <a:r>
              <a:rPr lang="en-US" sz="1600" dirty="0"/>
              <a:t>, 2013)</a:t>
            </a:r>
            <a:r>
              <a:rPr lang="id-ID" sz="1600" dirty="0" smtClean="0"/>
              <a:t>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/>
              <a:t>pengamatan</a:t>
            </a:r>
            <a:r>
              <a:rPr lang="en-US" sz="2400" dirty="0"/>
              <a:t>, </a:t>
            </a:r>
            <a:endParaRPr lang="id-ID" sz="24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/>
              <a:t>hipotesis</a:t>
            </a:r>
            <a:r>
              <a:rPr lang="en-US" sz="2400" dirty="0"/>
              <a:t>, </a:t>
            </a:r>
            <a:endParaRPr lang="id-ID" sz="24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 err="1" smtClean="0"/>
              <a:t>merancang</a:t>
            </a:r>
            <a:r>
              <a:rPr lang="en-US" sz="2400" dirty="0" smtClean="0"/>
              <a:t> </a:t>
            </a:r>
            <a:r>
              <a:rPr lang="en-US" sz="2400" dirty="0" err="1"/>
              <a:t>eksperimen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menguji</a:t>
            </a:r>
            <a:r>
              <a:rPr lang="en-US" sz="2400" dirty="0"/>
              <a:t> </a:t>
            </a:r>
            <a:r>
              <a:rPr lang="en-US" sz="2400" dirty="0" err="1"/>
              <a:t>hipotesis</a:t>
            </a:r>
            <a:r>
              <a:rPr lang="en-US" sz="2400" dirty="0"/>
              <a:t>, </a:t>
            </a:r>
            <a:endParaRPr lang="id-ID" sz="24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 err="1" smtClean="0"/>
              <a:t>menguji</a:t>
            </a:r>
            <a:r>
              <a:rPr lang="en-US" sz="2400" dirty="0" smtClean="0"/>
              <a:t> </a:t>
            </a:r>
            <a:r>
              <a:rPr lang="en-US" sz="2400" dirty="0" err="1"/>
              <a:t>hipotesis</a:t>
            </a:r>
            <a:r>
              <a:rPr lang="en-US" sz="2400" dirty="0"/>
              <a:t>, </a:t>
            </a:r>
            <a:endParaRPr lang="id-ID" sz="24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 err="1" smtClean="0"/>
              <a:t>menerima</a:t>
            </a:r>
            <a:r>
              <a:rPr lang="en-US" sz="2400" dirty="0" smtClean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menolak</a:t>
            </a:r>
            <a:r>
              <a:rPr lang="en-US" sz="2400" dirty="0"/>
              <a:t> </a:t>
            </a:r>
            <a:r>
              <a:rPr lang="en-US" sz="2400" dirty="0" err="1" smtClean="0"/>
              <a:t>hipotesis</a:t>
            </a:r>
            <a:r>
              <a:rPr lang="id-ID" sz="2400" dirty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/>
              <a:t>merevisi</a:t>
            </a:r>
            <a:r>
              <a:rPr lang="en-US" sz="2400" dirty="0"/>
              <a:t> </a:t>
            </a:r>
            <a:r>
              <a:rPr lang="en-US" sz="2400" dirty="0" err="1"/>
              <a:t>hipotesis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endParaRPr lang="id-ID" sz="24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dirty="0" err="1" smtClean="0"/>
              <a:t>kesimpulan</a:t>
            </a:r>
            <a:endParaRPr lang="id-ID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5432E0-48D8-42A9-A660-1994DB42BEF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5550903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3200" dirty="0" err="1" smtClean="0">
                <a:effectLst/>
              </a:rPr>
              <a:t>Keterampilan</a:t>
            </a:r>
            <a:r>
              <a:rPr lang="en-US" sz="3200" dirty="0" smtClean="0">
                <a:effectLst/>
              </a:rPr>
              <a:t> </a:t>
            </a:r>
            <a:r>
              <a:rPr sz="3200" smtClean="0"/>
              <a:t>Proses </a:t>
            </a:r>
            <a:r>
              <a:rPr lang="en-US" sz="3200" dirty="0" err="1" smtClean="0">
                <a:effectLst/>
              </a:rPr>
              <a:t>pada</a:t>
            </a:r>
            <a:r>
              <a:rPr lang="en-US" sz="3200" dirty="0" smtClean="0">
                <a:effectLst/>
              </a:rPr>
              <a:t> </a:t>
            </a:r>
            <a:r>
              <a:rPr lang="en-US" sz="3200" dirty="0" err="1" smtClean="0">
                <a:effectLst/>
              </a:rPr>
              <a:t>Pembelajaran</a:t>
            </a:r>
            <a:endParaRPr lang="id-ID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id-ID" sz="2400" dirty="0" smtClean="0"/>
              <a:t>K</a:t>
            </a:r>
            <a:r>
              <a:rPr lang="en-US" sz="2400" dirty="0" err="1" smtClean="0"/>
              <a:t>eterampilan</a:t>
            </a:r>
            <a:r>
              <a:rPr lang="en-US" sz="2400" dirty="0" smtClean="0"/>
              <a:t> </a:t>
            </a:r>
            <a:r>
              <a:rPr lang="en-US" sz="2400" dirty="0" err="1"/>
              <a:t>proses</a:t>
            </a:r>
            <a:r>
              <a:rPr lang="en-US" sz="2400" dirty="0"/>
              <a:t> </a:t>
            </a:r>
            <a:r>
              <a:rPr lang="id-ID" sz="2400" dirty="0" smtClean="0"/>
              <a:t>diklasifikasikan </a:t>
            </a:r>
            <a:r>
              <a:rPr lang="id-ID" sz="2400" dirty="0"/>
              <a:t>menjadi keterampilan proses dasar dan keterampilan proses terpadu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5432E0-48D8-42A9-A660-1994DB42BEF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lum bright="-20000" contrast="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0147" y="2492896"/>
            <a:ext cx="6984776" cy="3633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70165423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sz="3600" smtClean="0"/>
              <a:t>Indikator Keterampilan Proses</a:t>
            </a:r>
            <a:endParaRPr lang="id-ID" sz="36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5432E0-48D8-42A9-A660-1994DB42BEF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lum bright="-20000" contrast="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03463" y="1163502"/>
            <a:ext cx="6537074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7322125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04"/>
            <a:ext cx="7772400" cy="762000"/>
          </a:xfrm>
        </p:spPr>
        <p:txBody>
          <a:bodyPr>
            <a:noAutofit/>
          </a:bodyPr>
          <a:lstStyle/>
          <a:p>
            <a:r>
              <a:rPr lang="id-ID" sz="2800" dirty="0" smtClean="0"/>
              <a:t>Contoh Penerapan Keterampilan Proses </a:t>
            </a:r>
            <a:br>
              <a:rPr lang="id-ID" sz="2800" dirty="0" smtClean="0"/>
            </a:br>
            <a:r>
              <a:rPr lang="id-ID" sz="2800" dirty="0" smtClean="0"/>
              <a:t>dalam PBM</a:t>
            </a:r>
            <a:endParaRPr lang="id-ID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18505" y="1409098"/>
            <a:ext cx="8102165" cy="4540182"/>
          </a:xfrm>
        </p:spPr>
        <p:txBody>
          <a:bodyPr anchor="t"/>
          <a:lstStyle/>
          <a:p>
            <a:r>
              <a:rPr lang="id-ID" sz="2800" dirty="0" smtClean="0"/>
              <a:t>Pengamatan</a:t>
            </a:r>
          </a:p>
          <a:p>
            <a:pPr lvl="1"/>
            <a:r>
              <a:rPr lang="id-ID" sz="2000" dirty="0" smtClean="0"/>
              <a:t>K</a:t>
            </a:r>
            <a:r>
              <a:rPr lang="en-US" sz="2000" dirty="0" err="1" smtClean="0"/>
              <a:t>egiatan</a:t>
            </a:r>
            <a:r>
              <a:rPr lang="en-US" sz="2000" dirty="0" smtClean="0"/>
              <a:t> </a:t>
            </a:r>
            <a:r>
              <a:rPr lang="en-US" sz="2000" dirty="0" err="1"/>
              <a:t>mengidentifikasi</a:t>
            </a:r>
            <a:r>
              <a:rPr lang="en-US" sz="2000" dirty="0"/>
              <a:t> </a:t>
            </a:r>
            <a:r>
              <a:rPr lang="en-US" sz="2000" dirty="0" err="1"/>
              <a:t>ciri-ciri</a:t>
            </a:r>
            <a:r>
              <a:rPr lang="en-US" sz="2000" dirty="0"/>
              <a:t> </a:t>
            </a:r>
            <a:r>
              <a:rPr lang="en-US" sz="2000" dirty="0" err="1"/>
              <a:t>objek</a:t>
            </a:r>
            <a:r>
              <a:rPr lang="en-US" sz="2000" dirty="0"/>
              <a:t> </a:t>
            </a:r>
            <a:r>
              <a:rPr lang="en-US" sz="2000" dirty="0" err="1"/>
              <a:t>tertentu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alat</a:t>
            </a:r>
            <a:r>
              <a:rPr lang="en-US" sz="2000" dirty="0"/>
              <a:t> </a:t>
            </a:r>
            <a:r>
              <a:rPr lang="en-US" sz="2000" dirty="0" err="1"/>
              <a:t>inderanya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teliti</a:t>
            </a:r>
            <a:r>
              <a:rPr lang="en-US" sz="2000" dirty="0"/>
              <a:t>, </a:t>
            </a:r>
            <a:endParaRPr lang="id-ID" sz="2000" dirty="0" smtClean="0"/>
          </a:p>
          <a:p>
            <a:pPr lvl="1"/>
            <a:r>
              <a:rPr lang="id-ID" sz="2000" dirty="0"/>
              <a:t>M</a:t>
            </a:r>
            <a:r>
              <a:rPr lang="en-US" sz="2000" dirty="0" err="1" smtClean="0"/>
              <a:t>enggunakan</a:t>
            </a:r>
            <a:r>
              <a:rPr lang="en-US" sz="2000" dirty="0" smtClean="0"/>
              <a:t> </a:t>
            </a:r>
            <a:r>
              <a:rPr lang="en-US" sz="2000" dirty="0" err="1"/>
              <a:t>fakta</a:t>
            </a:r>
            <a:r>
              <a:rPr lang="en-US" sz="2000" dirty="0"/>
              <a:t> yang </a:t>
            </a:r>
            <a:r>
              <a:rPr lang="en-US" sz="2000" dirty="0" err="1"/>
              <a:t>relevan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memadai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hasil</a:t>
            </a:r>
            <a:r>
              <a:rPr lang="en-US" sz="2000" dirty="0"/>
              <a:t> </a:t>
            </a:r>
            <a:r>
              <a:rPr lang="en-US" sz="2000" dirty="0" err="1"/>
              <a:t>pengamatan</a:t>
            </a:r>
            <a:r>
              <a:rPr lang="en-US" sz="2000" dirty="0"/>
              <a:t>, </a:t>
            </a:r>
            <a:endParaRPr lang="id-ID" sz="2000" dirty="0" smtClean="0"/>
          </a:p>
          <a:p>
            <a:pPr lvl="1"/>
            <a:r>
              <a:rPr lang="id-ID" sz="2000" dirty="0" smtClean="0"/>
              <a:t>M</a:t>
            </a:r>
            <a:r>
              <a:rPr lang="en-US" sz="2000" dirty="0" err="1" smtClean="0"/>
              <a:t>enggunakan</a:t>
            </a:r>
            <a:r>
              <a:rPr lang="en-US" sz="2000" dirty="0" smtClean="0"/>
              <a:t> </a:t>
            </a:r>
            <a:r>
              <a:rPr lang="en-US" sz="2000" dirty="0" err="1"/>
              <a:t>alat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bahan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alat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mengamati</a:t>
            </a:r>
            <a:r>
              <a:rPr lang="en-US" sz="2000" dirty="0"/>
              <a:t> </a:t>
            </a:r>
            <a:r>
              <a:rPr lang="en-US" sz="2000" dirty="0" err="1"/>
              <a:t>objek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rangka</a:t>
            </a:r>
            <a:r>
              <a:rPr lang="en-US" sz="2000" dirty="0"/>
              <a:t> </a:t>
            </a:r>
            <a:r>
              <a:rPr lang="en-US" sz="2000" dirty="0" err="1"/>
              <a:t>pengumpulan</a:t>
            </a:r>
            <a:r>
              <a:rPr lang="en-US" sz="2000" dirty="0"/>
              <a:t> data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 smtClean="0"/>
              <a:t>informasi</a:t>
            </a:r>
            <a:endParaRPr lang="id-ID" sz="2000" dirty="0" smtClean="0"/>
          </a:p>
          <a:p>
            <a:pPr lvl="1"/>
            <a:r>
              <a:rPr lang="id-ID" sz="2000" dirty="0" smtClean="0"/>
              <a:t>D</a:t>
            </a:r>
            <a:r>
              <a:rPr lang="fi-FI" sz="2000" dirty="0" smtClean="0"/>
              <a:t>ilakukan </a:t>
            </a:r>
            <a:r>
              <a:rPr lang="fi-FI" sz="2000" dirty="0"/>
              <a:t>dengan cara menggunakan lima indera </a:t>
            </a:r>
            <a:endParaRPr lang="id-ID" sz="2000" dirty="0" smtClean="0"/>
          </a:p>
          <a:p>
            <a:pPr lvl="1"/>
            <a:r>
              <a:rPr lang="id-ID" sz="2000" dirty="0" smtClean="0"/>
              <a:t>Jenis Pengamatan</a:t>
            </a:r>
          </a:p>
          <a:p>
            <a:pPr lvl="2"/>
            <a:r>
              <a:rPr lang="fi-FI" dirty="0" smtClean="0"/>
              <a:t>pengamatan kualitatif</a:t>
            </a:r>
            <a:endParaRPr lang="id-ID" dirty="0" smtClean="0"/>
          </a:p>
          <a:p>
            <a:pPr lvl="2"/>
            <a:r>
              <a:rPr lang="fi-FI" dirty="0" smtClean="0"/>
              <a:t>pengamatan kuantitatif</a:t>
            </a:r>
            <a:endParaRPr lang="id-ID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6D704E-A187-4D1F-94B5-BBD9F630A3A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721791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409700" y="457200"/>
            <a:ext cx="619349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smtClean="0">
                <a:solidFill>
                  <a:srgbClr val="FF33CC"/>
                </a:solidFill>
                <a:latin typeface="Cambria" pitchFamily="18" charset="0"/>
              </a:rPr>
              <a:t>Apa yg Anda Lihat?</a:t>
            </a:r>
            <a:endParaRPr lang="en-US" b="1">
              <a:solidFill>
                <a:srgbClr val="FF33CC"/>
              </a:solidFill>
              <a:latin typeface="Cambria" pitchFamily="18" charset="0"/>
            </a:endParaRPr>
          </a:p>
        </p:txBody>
      </p:sp>
      <p:pic>
        <p:nvPicPr>
          <p:cNvPr id="4099" name="Picture 3" descr="C:\Program Files\Microsoft Office\Clipart\standard\stddir4\SY01056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295400"/>
            <a:ext cx="990600" cy="735013"/>
          </a:xfrm>
          <a:prstGeom prst="rect">
            <a:avLst/>
          </a:prstGeom>
          <a:noFill/>
        </p:spPr>
      </p:pic>
      <p:pic>
        <p:nvPicPr>
          <p:cNvPr id="4100" name="Picture 4" descr="C:\Program Files\Microsoft Office\Clipart\standard\stddir4\SY01056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990600"/>
            <a:ext cx="990600" cy="735013"/>
          </a:xfrm>
          <a:prstGeom prst="rect">
            <a:avLst/>
          </a:prstGeom>
          <a:noFill/>
        </p:spPr>
      </p:pic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600200" y="1447800"/>
            <a:ext cx="323037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2400" dirty="0">
              <a:latin typeface="Arno Pro Caption" pitchFamily="18" charset="0"/>
            </a:endParaRPr>
          </a:p>
          <a:p>
            <a:endParaRPr lang="en-US" sz="2400" dirty="0">
              <a:latin typeface="Arno Pro Caption" pitchFamily="18" charset="0"/>
            </a:endParaRPr>
          </a:p>
          <a:p>
            <a:endParaRPr lang="en-US" sz="2400" dirty="0">
              <a:latin typeface="Arno Pro Caption" pitchFamily="18" charset="0"/>
            </a:endParaRPr>
          </a:p>
          <a:p>
            <a:r>
              <a:rPr lang="en-US" sz="2400" dirty="0" err="1" smtClean="0">
                <a:latin typeface="Arno Pro Caption" pitchFamily="18" charset="0"/>
              </a:rPr>
              <a:t>Mahluk</a:t>
            </a:r>
            <a:r>
              <a:rPr lang="en-US" sz="2400" dirty="0" smtClean="0">
                <a:latin typeface="Arno Pro Caption" pitchFamily="18" charset="0"/>
              </a:rPr>
              <a:t> </a:t>
            </a:r>
            <a:r>
              <a:rPr lang="en-US" sz="2400" dirty="0" err="1" smtClean="0">
                <a:latin typeface="Arno Pro Caption" pitchFamily="18" charset="0"/>
              </a:rPr>
              <a:t>hidup</a:t>
            </a:r>
            <a:r>
              <a:rPr lang="en-US" sz="2400" dirty="0" smtClean="0">
                <a:latin typeface="Arno Pro Caption" pitchFamily="18" charset="0"/>
              </a:rPr>
              <a:t> 5 </a:t>
            </a:r>
            <a:r>
              <a:rPr lang="en-US" sz="2400" dirty="0" err="1" smtClean="0">
                <a:latin typeface="Arno Pro Caption" pitchFamily="18" charset="0"/>
              </a:rPr>
              <a:t>mata</a:t>
            </a:r>
            <a:r>
              <a:rPr lang="en-US" sz="2400" dirty="0" smtClean="0">
                <a:latin typeface="Arno Pro Caption" pitchFamily="18" charset="0"/>
              </a:rPr>
              <a:t>.</a:t>
            </a:r>
            <a:endParaRPr lang="en-US" sz="2400" dirty="0">
              <a:latin typeface="Arno Pro Caption" pitchFamily="18" charset="0"/>
            </a:endParaRPr>
          </a:p>
          <a:p>
            <a:endParaRPr lang="en-US" sz="2400" dirty="0">
              <a:latin typeface="Arno Pro Caption" pitchFamily="18" charset="0"/>
            </a:endParaRPr>
          </a:p>
          <a:p>
            <a:endParaRPr lang="en-US" sz="2400" dirty="0">
              <a:latin typeface="Arno Pro Caption" pitchFamily="18" charset="0"/>
            </a:endParaRPr>
          </a:p>
          <a:p>
            <a:r>
              <a:rPr lang="en-US" sz="2400" dirty="0" err="1" smtClean="0">
                <a:latin typeface="Arno Pro Caption" pitchFamily="18" charset="0"/>
              </a:rPr>
              <a:t>Bayi</a:t>
            </a:r>
            <a:r>
              <a:rPr lang="en-US" sz="2400" dirty="0" smtClean="0">
                <a:latin typeface="Arno Pro Caption" pitchFamily="18" charset="0"/>
              </a:rPr>
              <a:t> </a:t>
            </a:r>
            <a:r>
              <a:rPr lang="en-US" sz="2400" dirty="0" err="1" smtClean="0">
                <a:latin typeface="Arno Pro Caption" pitchFamily="18" charset="0"/>
              </a:rPr>
              <a:t>berjalan</a:t>
            </a:r>
            <a:r>
              <a:rPr lang="en-US" sz="2400" dirty="0" smtClean="0">
                <a:latin typeface="Arno Pro Caption" pitchFamily="18" charset="0"/>
              </a:rPr>
              <a:t>.</a:t>
            </a:r>
            <a:endParaRPr lang="en-US" sz="2400" dirty="0">
              <a:latin typeface="Arno Pro Caption" pitchFamily="18" charset="0"/>
            </a:endParaRPr>
          </a:p>
          <a:p>
            <a:endParaRPr lang="en-US" sz="2400" dirty="0">
              <a:latin typeface="Arno Pro Caption" pitchFamily="18" charset="0"/>
            </a:endParaRPr>
          </a:p>
          <a:p>
            <a:endParaRPr lang="en-US" sz="2400" dirty="0">
              <a:latin typeface="Arno Pro Caption" pitchFamily="18" charset="0"/>
            </a:endParaRPr>
          </a:p>
          <a:p>
            <a:r>
              <a:rPr lang="en-US" sz="2400" dirty="0" err="1" smtClean="0">
                <a:latin typeface="Arno Pro Caption" pitchFamily="18" charset="0"/>
              </a:rPr>
              <a:t>Moibil</a:t>
            </a:r>
            <a:r>
              <a:rPr lang="en-US" sz="2400" dirty="0" smtClean="0">
                <a:latin typeface="Arno Pro Caption" pitchFamily="18" charset="0"/>
              </a:rPr>
              <a:t> </a:t>
            </a:r>
            <a:r>
              <a:rPr lang="en-US" sz="2400" dirty="0" err="1" smtClean="0">
                <a:latin typeface="Arno Pro Caption" pitchFamily="18" charset="0"/>
              </a:rPr>
              <a:t>berwarna</a:t>
            </a:r>
            <a:r>
              <a:rPr lang="en-US" sz="2400" dirty="0" smtClean="0">
                <a:latin typeface="Arno Pro Caption" pitchFamily="18" charset="0"/>
              </a:rPr>
              <a:t> </a:t>
            </a:r>
            <a:r>
              <a:rPr lang="en-US" sz="2400" dirty="0" err="1" smtClean="0">
                <a:latin typeface="Arno Pro Caption" pitchFamily="18" charset="0"/>
              </a:rPr>
              <a:t>kuning</a:t>
            </a:r>
            <a:r>
              <a:rPr lang="en-US" sz="2400" dirty="0" smtClean="0">
                <a:latin typeface="Arno Pro Caption" pitchFamily="18" charset="0"/>
              </a:rPr>
              <a:t>.</a:t>
            </a:r>
            <a:endParaRPr lang="en-US" sz="2400" dirty="0">
              <a:latin typeface="Arno Pro Caption" pitchFamily="18" charset="0"/>
            </a:endParaRPr>
          </a:p>
        </p:txBody>
      </p:sp>
      <p:pic>
        <p:nvPicPr>
          <p:cNvPr id="4102" name="Picture 6" descr="A:\creatures_00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2362200"/>
            <a:ext cx="542925" cy="762000"/>
          </a:xfrm>
          <a:prstGeom prst="rect">
            <a:avLst/>
          </a:prstGeom>
          <a:noFill/>
        </p:spPr>
      </p:pic>
      <p:pic>
        <p:nvPicPr>
          <p:cNvPr id="4106" name="Picture 10" descr="A:\slowbabycrawling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3276600"/>
            <a:ext cx="990600" cy="990600"/>
          </a:xfrm>
          <a:prstGeom prst="rect">
            <a:avLst/>
          </a:prstGeom>
          <a:noFill/>
        </p:spPr>
      </p:pic>
      <p:pic>
        <p:nvPicPr>
          <p:cNvPr id="4107" name="Picture 11" descr="A:\Cartoon_car_2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62600" y="4495800"/>
            <a:ext cx="1752600" cy="595313"/>
          </a:xfrm>
          <a:prstGeom prst="rect">
            <a:avLst/>
          </a:prstGeom>
          <a:noFill/>
        </p:spPr>
      </p:pic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1981200" y="1524000"/>
            <a:ext cx="52357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smtClean="0">
                <a:latin typeface="Arno Pro Caption" pitchFamily="18" charset="0"/>
              </a:rPr>
              <a:t>Contoh pengamatan menggunakan penglihatan</a:t>
            </a:r>
            <a:r>
              <a:rPr lang="en-US" sz="2400" smtClean="0">
                <a:latin typeface="Arno Pro Caption" pitchFamily="18" charset="0"/>
              </a:rPr>
              <a:t>:</a:t>
            </a:r>
            <a:endParaRPr lang="en-US" sz="2400">
              <a:latin typeface="Arno Pro Captio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828800" y="381000"/>
            <a:ext cx="573714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smtClean="0">
                <a:solidFill>
                  <a:srgbClr val="FF33CC"/>
                </a:solidFill>
                <a:latin typeface="Calibri" pitchFamily="34" charset="0"/>
              </a:rPr>
              <a:t>Apa yg Anda Cium?</a:t>
            </a:r>
            <a:endParaRPr lang="en-US" b="1">
              <a:solidFill>
                <a:srgbClr val="FF33CC"/>
              </a:solidFill>
              <a:latin typeface="Calibri" pitchFamily="34" charset="0"/>
            </a:endParaRPr>
          </a:p>
        </p:txBody>
      </p:sp>
      <p:pic>
        <p:nvPicPr>
          <p:cNvPr id="5124" name="Picture 4" descr="A:\nos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7200" y="1371600"/>
            <a:ext cx="801688" cy="893763"/>
          </a:xfrm>
          <a:prstGeom prst="rect">
            <a:avLst/>
          </a:prstGeom>
          <a:noFill/>
        </p:spPr>
      </p:pic>
      <p:pic>
        <p:nvPicPr>
          <p:cNvPr id="5125" name="Picture 5" descr="A:\nos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371600"/>
            <a:ext cx="801688" cy="893763"/>
          </a:xfrm>
          <a:prstGeom prst="rect">
            <a:avLst/>
          </a:prstGeom>
          <a:noFill/>
        </p:spPr>
      </p:pic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133600" y="1295400"/>
            <a:ext cx="512563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smtClean="0">
                <a:latin typeface="Calibri" pitchFamily="34" charset="0"/>
              </a:rPr>
              <a:t>Contoh pengamatan menggunakan penciuman:</a:t>
            </a:r>
            <a:endParaRPr lang="en-US" sz="2000">
              <a:latin typeface="Calibri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812925" y="2590800"/>
            <a:ext cx="306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2400">
              <a:latin typeface="Times New Roman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898525" y="27844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2400">
              <a:latin typeface="Times New Roman" charset="0"/>
            </a:endParaRP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1676400" y="2590800"/>
            <a:ext cx="1889941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smtClean="0">
                <a:latin typeface="Calibri" pitchFamily="34" charset="0"/>
              </a:rPr>
              <a:t>Wangi manis.</a:t>
            </a:r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 smtClean="0">
                <a:latin typeface="Calibri" pitchFamily="34" charset="0"/>
              </a:rPr>
              <a:t>Wangi kopi.</a:t>
            </a:r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 smtClean="0">
                <a:latin typeface="Calibri" pitchFamily="34" charset="0"/>
              </a:rPr>
              <a:t>Wangi bunga.</a:t>
            </a:r>
            <a:endParaRPr lang="en-US" sz="2400">
              <a:latin typeface="Calibri" pitchFamily="34" charset="0"/>
            </a:endParaRPr>
          </a:p>
        </p:txBody>
      </p:sp>
      <p:pic>
        <p:nvPicPr>
          <p:cNvPr id="5137" name="Picture 17" descr="A:\coffee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3200400"/>
            <a:ext cx="1371600" cy="1066800"/>
          </a:xfrm>
          <a:prstGeom prst="rect">
            <a:avLst/>
          </a:prstGeom>
          <a:noFill/>
        </p:spPr>
      </p:pic>
      <p:pic>
        <p:nvPicPr>
          <p:cNvPr id="5138" name="Picture 18" descr="A:\watermelon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8800" y="2362200"/>
            <a:ext cx="1295400" cy="741363"/>
          </a:xfrm>
          <a:prstGeom prst="rect">
            <a:avLst/>
          </a:prstGeom>
          <a:noFill/>
        </p:spPr>
      </p:pic>
      <p:pic>
        <p:nvPicPr>
          <p:cNvPr id="5141" name="Picture 21" descr="C:\Program Files\Microsoft Office\Clipart\standard\stddir3\NA01007_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3600" y="4419600"/>
            <a:ext cx="892175" cy="98583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567</Words>
  <Application>Microsoft Office PowerPoint</Application>
  <PresentationFormat>On-screen Show (4:3)</PresentationFormat>
  <Paragraphs>136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Theme4</vt:lpstr>
      <vt:lpstr>CONTOH PENERAPAN PENDEKATAN SCIENTIFIC DALAM PEMBELAJARAN TEMATIK</vt:lpstr>
      <vt:lpstr>Pendahuluan</vt:lpstr>
      <vt:lpstr>Pendekatan Scientific pada Pembelajaran</vt:lpstr>
      <vt:lpstr>Pendekatan Scientific pada Pembelajaran</vt:lpstr>
      <vt:lpstr>Keterampilan Proses pada Pembelajaran</vt:lpstr>
      <vt:lpstr>Indikator Keterampilan Proses</vt:lpstr>
      <vt:lpstr>Contoh Penerapan Keterampilan Proses  dalam PBM</vt:lpstr>
      <vt:lpstr>Slide 8</vt:lpstr>
      <vt:lpstr>Slide 9</vt:lpstr>
      <vt:lpstr>Slide 10</vt:lpstr>
      <vt:lpstr>Slide 11</vt:lpstr>
      <vt:lpstr>Slide 12</vt:lpstr>
      <vt:lpstr>Slide 13</vt:lpstr>
      <vt:lpstr>Contoh Penerapan Keterampilan Proses  dalam PBM IPA </vt:lpstr>
      <vt:lpstr>Contoh Penerapan Keterampilan Proses  dalam PBM IPA </vt:lpstr>
      <vt:lpstr>Contoh Penerapan Keterampilan Proses  dalam PBM IPA </vt:lpstr>
      <vt:lpstr>Contoh Penerapan Keterampilan Proses  dalam PBM IPA </vt:lpstr>
      <vt:lpstr>Contoh Penerapan Keterampilan Proses  dalam PBM IPA </vt:lpstr>
      <vt:lpstr>Contoh Penerapan Keterampilan Proses  dalam PBM IPA </vt:lpstr>
      <vt:lpstr>Terima Kasih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RASIONAL KURIKULUM 2013  (MD.1)</dc:title>
  <dc:creator>Santi A</dc:creator>
  <cp:lastModifiedBy>LENOVO</cp:lastModifiedBy>
  <cp:revision>17</cp:revision>
  <dcterms:created xsi:type="dcterms:W3CDTF">2013-03-03T05:36:55Z</dcterms:created>
  <dcterms:modified xsi:type="dcterms:W3CDTF">2013-06-11T04:13:17Z</dcterms:modified>
</cp:coreProperties>
</file>