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73" r:id="rId9"/>
    <p:sldId id="274" r:id="rId10"/>
    <p:sldId id="276" r:id="rId11"/>
    <p:sldId id="277" r:id="rId12"/>
    <p:sldId id="278" r:id="rId13"/>
    <p:sldId id="279" r:id="rId14"/>
    <p:sldId id="280" r:id="rId15"/>
    <p:sldId id="275" r:id="rId16"/>
    <p:sldId id="263" r:id="rId17"/>
    <p:sldId id="271" r:id="rId18"/>
    <p:sldId id="284" r:id="rId19"/>
    <p:sldId id="285" r:id="rId20"/>
    <p:sldId id="286" r:id="rId21"/>
    <p:sldId id="288" r:id="rId22"/>
    <p:sldId id="283" r:id="rId23"/>
    <p:sldId id="29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66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6" autoAdjust="0"/>
    <p:restoredTop sz="94660"/>
  </p:normalViewPr>
  <p:slideViewPr>
    <p:cSldViewPr>
      <p:cViewPr varScale="1">
        <p:scale>
          <a:sx n="58" d="100"/>
          <a:sy n="58" d="100"/>
        </p:scale>
        <p:origin x="-344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4147" y="1556792"/>
            <a:ext cx="7406640" cy="1472184"/>
          </a:xfrm>
        </p:spPr>
        <p:txBody>
          <a:bodyPr>
            <a:noAutofit/>
          </a:bodyPr>
          <a:lstStyle/>
          <a:p>
            <a:r>
              <a:rPr lang="ru-RU" sz="2800" b="1" dirty="0"/>
              <a:t>Презентация к </a:t>
            </a:r>
            <a:r>
              <a:rPr lang="ru-RU" sz="2800" b="1" dirty="0"/>
              <a:t>уроку-семинару </a:t>
            </a:r>
            <a:r>
              <a:rPr lang="ru-RU" sz="2800" b="1" dirty="0"/>
              <a:t>по учебному предмету </a:t>
            </a:r>
            <a:r>
              <a:rPr lang="ru-RU" sz="2800" b="1" dirty="0"/>
              <a:t>«Информатика» </a:t>
            </a:r>
            <a:r>
              <a:rPr lang="ru-RU" sz="2800" b="1" dirty="0"/>
              <a:t>в </a:t>
            </a:r>
            <a:r>
              <a:rPr lang="ru-RU" sz="2800" b="1" dirty="0"/>
              <a:t>11-ом </a:t>
            </a:r>
            <a:r>
              <a:rPr lang="ru-RU" sz="2800" b="1" dirty="0"/>
              <a:t>классе на тему </a:t>
            </a:r>
            <a:r>
              <a:rPr lang="ru-RU" sz="2800" b="1" dirty="0"/>
              <a:t>«Задачи оптимизации</a:t>
            </a:r>
            <a:r>
              <a:rPr lang="ru-RU" sz="2800" b="1" dirty="0" smtClean="0"/>
              <a:t>»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3786190"/>
            <a:ext cx="7406640" cy="92869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Автор</a:t>
            </a:r>
            <a:r>
              <a:rPr lang="ru-RU" sz="2400" b="1" dirty="0">
                <a:solidFill>
                  <a:schemeClr val="tx1"/>
                </a:solidFill>
              </a:rPr>
              <a:t>: Шаталина Виктория Анатольевна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учитель </a:t>
            </a:r>
            <a:r>
              <a:rPr lang="ru-RU" sz="2400" b="1" dirty="0" smtClean="0">
                <a:solidFill>
                  <a:schemeClr val="tx1"/>
                </a:solidFill>
              </a:rPr>
              <a:t>информатики </a:t>
            </a:r>
            <a:r>
              <a:rPr lang="ru-RU" sz="2400" b="1" dirty="0" smtClean="0">
                <a:solidFill>
                  <a:schemeClr val="tx1"/>
                </a:solidFill>
              </a:rPr>
              <a:t>МАОУ Одинцовского лицея №6 имени А.С. Пушкина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728" y="357166"/>
            <a:ext cx="7177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МАОУ Одинцовский лицей №6 имени А.С. Пушкина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84256" y="5373216"/>
            <a:ext cx="2112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г. Одинцово 2015</a:t>
            </a:r>
          </a:p>
        </p:txBody>
      </p:sp>
    </p:spTree>
    <p:extLst>
      <p:ext uri="{BB962C8B-B14F-4D97-AF65-F5344CB8AC3E}">
        <p14:creationId xmlns:p14="http://schemas.microsoft.com/office/powerpoint/2010/main" val="23406602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000240"/>
            <a:ext cx="7498080" cy="424816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S </a:t>
            </a:r>
            <a:r>
              <a:rPr lang="ru-RU" dirty="0" smtClean="0"/>
              <a:t>прям</a:t>
            </a:r>
            <a:r>
              <a:rPr lang="en-US" dirty="0" smtClean="0"/>
              <a:t>. =a*b </a:t>
            </a:r>
            <a:r>
              <a:rPr lang="ru-RU" dirty="0" smtClean="0"/>
              <a:t> - равно 64 </a:t>
            </a:r>
          </a:p>
          <a:p>
            <a:pPr>
              <a:buNone/>
            </a:pPr>
            <a:r>
              <a:rPr lang="ru-RU" dirty="0" smtClean="0"/>
              <a:t>Чтобы определить размер длины, нужно площадь прямоугольника разделить на размер ширины, т. е. </a:t>
            </a:r>
            <a:r>
              <a:rPr lang="ru-RU" dirty="0" err="1" smtClean="0"/>
              <a:t>b=S</a:t>
            </a:r>
            <a:r>
              <a:rPr lang="ru-RU" dirty="0" smtClean="0"/>
              <a:t>/</a:t>
            </a:r>
            <a:r>
              <a:rPr lang="ru-RU" dirty="0" err="1" smtClean="0"/>
              <a:t>a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en-US" dirty="0" smtClean="0"/>
              <a:t>P </a:t>
            </a:r>
            <a:r>
              <a:rPr lang="ru-RU" dirty="0" smtClean="0"/>
              <a:t>прям</a:t>
            </a:r>
            <a:r>
              <a:rPr lang="en-US" dirty="0" smtClean="0"/>
              <a:t>.= 2(a + b)</a:t>
            </a:r>
            <a:r>
              <a:rPr lang="ru-RU" dirty="0" smtClean="0"/>
              <a:t> – Целевая функция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14290"/>
            <a:ext cx="8715436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</a:t>
            </a: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этап.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Разработка модели</a:t>
            </a:r>
            <a:endParaRPr lang="ru-RU" sz="4000" b="1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4000" b="1" dirty="0" smtClean="0">
                <a:solidFill>
                  <a:srgbClr val="009900"/>
                </a:solidFill>
                <a:latin typeface="+mj-lt"/>
              </a:rPr>
              <a:t>Математическая модель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928662" y="2428868"/>
          <a:ext cx="7358115" cy="3229051"/>
        </p:xfrm>
        <a:graphic>
          <a:graphicData uri="http://schemas.openxmlformats.org/drawingml/2006/table">
            <a:tbl>
              <a:tblPr/>
              <a:tblGrid>
                <a:gridCol w="432591"/>
                <a:gridCol w="2681045"/>
                <a:gridCol w="1887024"/>
                <a:gridCol w="2357455"/>
              </a:tblGrid>
              <a:tr h="3343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696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Площадь прямоугольника 64 см</a:t>
                      </a:r>
                      <a:r>
                        <a:rPr lang="ru-RU" sz="2400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Какую длину должны иметь его стороны, чтобы периметр был наименьшим?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43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Длина =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результат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343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Ширина =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=B4/B2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расчет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343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Площадь =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дано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668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Периметр =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=2*B2+2*B3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ЦФ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14282" y="214290"/>
            <a:ext cx="8715436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</a:t>
            </a: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этап.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Разработка модели</a:t>
            </a:r>
            <a:endParaRPr lang="ru-RU" sz="4000" b="1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4000" b="1" dirty="0" smtClean="0">
                <a:solidFill>
                  <a:srgbClr val="009900"/>
                </a:solidFill>
                <a:latin typeface="+mj-lt"/>
              </a:rPr>
              <a:t>Компьютерная модель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1714488"/>
            <a:ext cx="78581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Электронная таблица в режиме отображения формул</a:t>
            </a:r>
            <a:endParaRPr lang="ru-RU" sz="24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</a:rPr>
              <a:t>Вводится ограничение:   $B$2&gt;=1, так как без него происходит ошибка деления на ноль.  </a:t>
            </a:r>
            <a:endParaRPr lang="ru-RU" sz="3600" dirty="0" smtClean="0">
              <a:latin typeface="Arial" pitchFamily="34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52"/>
            <a:ext cx="8715436" cy="1261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</a:t>
            </a: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II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этап.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Компьютерный эксперимент</a:t>
            </a:r>
            <a:endParaRPr lang="ru-RU" sz="4000" b="1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3600" b="1" dirty="0" smtClean="0">
                <a:solidFill>
                  <a:srgbClr val="009900"/>
                </a:solidFill>
              </a:rPr>
              <a:t>Надстройка «Поиск решения»</a:t>
            </a:r>
            <a:endParaRPr lang="ru-RU" sz="3600" b="1" dirty="0">
              <a:solidFill>
                <a:srgbClr val="009900"/>
              </a:solidFill>
            </a:endParaRPr>
          </a:p>
        </p:txBody>
      </p:sp>
      <p:pic>
        <p:nvPicPr>
          <p:cNvPr id="7" name="Рисунок 6" descr="C:\Documents and Settings\Вита\My Documents\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500306"/>
            <a:ext cx="790899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</a:rPr>
              <a:t>Результат:</a:t>
            </a:r>
            <a:endParaRPr lang="ru-RU" sz="3600" b="1" dirty="0" smtClean="0">
              <a:latin typeface="Arial" pitchFamily="34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52"/>
            <a:ext cx="8715436" cy="1261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</a:t>
            </a: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II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этап.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Компьютерный эксперимент</a:t>
            </a:r>
            <a:endParaRPr lang="ru-RU" sz="4000" b="1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3600" b="1" dirty="0" smtClean="0">
                <a:solidFill>
                  <a:srgbClr val="009900"/>
                </a:solidFill>
              </a:rPr>
              <a:t>Надстройка «Поиск решения»</a:t>
            </a:r>
            <a:endParaRPr lang="ru-RU" sz="3600" b="1" dirty="0">
              <a:solidFill>
                <a:srgbClr val="0099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10" y="2285992"/>
          <a:ext cx="7429552" cy="2937102"/>
        </p:xfrm>
        <a:graphic>
          <a:graphicData uri="http://schemas.openxmlformats.org/drawingml/2006/table">
            <a:tbl>
              <a:tblPr/>
              <a:tblGrid>
                <a:gridCol w="729485"/>
                <a:gridCol w="3413919"/>
                <a:gridCol w="3286148"/>
              </a:tblGrid>
              <a:tr h="722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5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ru-RU" sz="2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endParaRPr lang="ru-RU" sz="2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4919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5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Длина =</a:t>
                      </a:r>
                      <a:endParaRPr lang="ru-RU" sz="2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5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2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292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5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Ширина =</a:t>
                      </a:r>
                      <a:endParaRPr lang="ru-RU" sz="2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5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2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5796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5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Площадь =</a:t>
                      </a:r>
                      <a:endParaRPr lang="ru-RU" sz="2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5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</a:t>
                      </a:r>
                      <a:endParaRPr lang="ru-RU" sz="2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292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5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Периметр =</a:t>
                      </a:r>
                      <a:endParaRPr lang="ru-RU" sz="2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5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32</a:t>
                      </a:r>
                      <a:endParaRPr lang="ru-RU" sz="2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44061" marR="14406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71472" y="2214554"/>
            <a:ext cx="7786742" cy="31085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Изменим данные (пусть площадь будет равна 36 см</a:t>
            </a:r>
            <a:r>
              <a:rPr lang="ru-RU" sz="2800" baseline="30000" dirty="0" smtClean="0"/>
              <a:t>2</a:t>
            </a:r>
            <a:r>
              <a:rPr lang="ru-RU" sz="2800" dirty="0" smtClean="0"/>
              <a:t>, 100 см</a:t>
            </a:r>
            <a:r>
              <a:rPr lang="ru-RU" sz="2800" baseline="30000" dirty="0" smtClean="0"/>
              <a:t>2</a:t>
            </a:r>
            <a:r>
              <a:rPr lang="ru-RU" sz="2800" dirty="0" smtClean="0"/>
              <a:t>, 150 см</a:t>
            </a:r>
            <a:r>
              <a:rPr lang="ru-RU" sz="2800" baseline="30000" dirty="0" smtClean="0"/>
              <a:t>2</a:t>
            </a:r>
            <a:r>
              <a:rPr lang="ru-RU" sz="2800" dirty="0" smtClean="0"/>
              <a:t>) и проследим за пересчетом результатов. </a:t>
            </a:r>
          </a:p>
          <a:p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214546" y="2357430"/>
            <a:ext cx="5286412" cy="20717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buNone/>
            </a:pPr>
            <a:r>
              <a:rPr lang="ru-RU" sz="2800" dirty="0" smtClean="0"/>
              <a:t>	На основе полученных расчетов сделать вывод о длинах сторон для получения наименьшего периметра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52"/>
            <a:ext cx="8715436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</a:t>
            </a: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V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этап.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IV этап. Анализ результатов моделирования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4546" y="1500174"/>
            <a:ext cx="5286412" cy="4770537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3200" i="1" dirty="0" smtClean="0"/>
          </a:p>
          <a:p>
            <a:pPr algn="ctr"/>
            <a:endParaRPr lang="ru-RU" sz="3200" i="1" dirty="0" smtClean="0"/>
          </a:p>
          <a:p>
            <a:pPr algn="ctr">
              <a:lnSpc>
                <a:spcPct val="150000"/>
              </a:lnSpc>
            </a:pPr>
            <a:r>
              <a:rPr lang="ru-RU" sz="3200" i="1" dirty="0" smtClean="0"/>
              <a:t>Наименьший периметр имеет геометрическая фигура квадрат</a:t>
            </a:r>
          </a:p>
          <a:p>
            <a:pPr algn="ctr"/>
            <a:endParaRPr lang="ru-RU" sz="3200" i="1" dirty="0" smtClean="0"/>
          </a:p>
          <a:p>
            <a:pPr algn="ctr"/>
            <a:endParaRPr lang="ru-RU" sz="3200" i="1" dirty="0" smtClean="0"/>
          </a:p>
          <a:p>
            <a:endParaRPr lang="ru-RU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Задачи других групп</a:t>
            </a:r>
            <a:endParaRPr lang="ru-RU" b="1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№2 Задача о наибольшей площади</a:t>
            </a:r>
          </a:p>
          <a:p>
            <a:r>
              <a:rPr lang="ru-RU" sz="2400" b="1" dirty="0" smtClean="0"/>
              <a:t>№3 Определение максимального объема коробки из квадратного листа</a:t>
            </a:r>
            <a:endParaRPr lang="ru-RU" sz="2400" dirty="0" smtClean="0"/>
          </a:p>
          <a:p>
            <a:r>
              <a:rPr lang="ru-RU" sz="2400" b="1" dirty="0" smtClean="0"/>
              <a:t>№4 Задача о кратчайшем пути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3500438"/>
            <a:ext cx="4572000" cy="14773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 smtClean="0"/>
              <a:t>№2 Кусок проволоки длиной 48 м сгибают так, чтобы образовался прямоугольник. Какую длину должны иметь стороны прямоугольника, чтобы его площадь была наибольшей?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3786190"/>
            <a:ext cx="5572164" cy="17543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№3 Имеется квадратный лист картона со стороной а. Из листа делается коробка следующим образом: по углам листа вырезаются четыре квадрата, и коробка склеивается по швам. Какова должна быть сторона вырезаемого квадрата, чтобы коробка имела наибольшую вместимость?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4143380"/>
            <a:ext cx="6929486" cy="17543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 №4 Буровая вышка расположена в поле в 9 км от ближайшей точки шоссе. С буровой надо направить курьера в населённый пункт, расположенный по шоссе в 15 км от упомянутой точки (считаем шоссе прямолинейным). Скорость курьера на велосипеде по полю 8 км/ч, а по шоссе 10 км/ч. К какой точке шоссе ему надо ехать, чтобы в кратчайшее время достичь населённого пункта?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Проверим задачу </a:t>
            </a:r>
            <a:r>
              <a:rPr lang="ru-RU" b="1" dirty="0" err="1">
                <a:effectLst/>
              </a:rPr>
              <a:t>Дидоны</a:t>
            </a:r>
            <a:endParaRPr lang="ru-RU" b="1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3933056"/>
            <a:ext cx="7686700" cy="2121099"/>
          </a:xfr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sz="2400" dirty="0" err="1" smtClean="0"/>
              <a:t>Дидона</a:t>
            </a:r>
            <a:r>
              <a:rPr lang="ru-RU" sz="2400" dirty="0" smtClean="0"/>
              <a:t> </a:t>
            </a:r>
            <a:r>
              <a:rPr lang="ru-RU" sz="2400" dirty="0"/>
              <a:t>изрезала шкуру быка на мелкие тесемки, связала их воедино и окружила большую территорию.</a:t>
            </a:r>
          </a:p>
          <a:p>
            <a:r>
              <a:rPr lang="ru-RU" sz="2400" dirty="0" smtClean="0"/>
              <a:t>Какую </a:t>
            </a:r>
            <a:r>
              <a:rPr lang="ru-RU" sz="2400" dirty="0"/>
              <a:t>фигуру она использовала</a:t>
            </a:r>
            <a:r>
              <a:rPr lang="ru-RU" sz="2400" dirty="0" smtClean="0"/>
              <a:t>?</a:t>
            </a:r>
            <a:endParaRPr lang="en-US" sz="2400" dirty="0" smtClean="0"/>
          </a:p>
          <a:p>
            <a:r>
              <a:rPr lang="ru-RU" sz="2400" b="1" dirty="0"/>
              <a:t>Действительно ли многоугольник с большим количеством сторон при одинаковом периметре имеет большую площадь?</a:t>
            </a:r>
          </a:p>
          <a:p>
            <a:endParaRPr lang="ru-RU" sz="2400" dirty="0"/>
          </a:p>
        </p:txBody>
      </p:sp>
      <p:pic>
        <p:nvPicPr>
          <p:cNvPr id="7" name="Picture 2" descr="http://www.furhome.gr/store/img/p/159-455-product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235885"/>
            <a:ext cx="2383160" cy="238316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00100" y="1268760"/>
            <a:ext cx="5444108" cy="178510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200" dirty="0" smtClean="0"/>
              <a:t>Среди замкнутых плоских кривых, имеющих заданную длину, найти кривую, охватывающая максимальную площадь. </a:t>
            </a:r>
            <a:br>
              <a:rPr lang="ru-RU" sz="2200" dirty="0" smtClean="0"/>
            </a:br>
            <a:r>
              <a:rPr lang="ru-RU" sz="2200" dirty="0" smtClean="0"/>
              <a:t>Как </a:t>
            </a:r>
            <a:r>
              <a:rPr lang="ru-RU" sz="2200" dirty="0" err="1" smtClean="0"/>
              <a:t>Дидона</a:t>
            </a:r>
            <a:r>
              <a:rPr lang="ru-RU" sz="2200" dirty="0" smtClean="0"/>
              <a:t> охватила шкурой большую территорию?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8409016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/>
              </a:rPr>
              <a:t>Площадь круга (для сравнения)</a:t>
            </a:r>
            <a:endParaRPr lang="ru-RU" b="1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00" y="1340768"/>
            <a:ext cx="7697044" cy="4525963"/>
          </a:xfrm>
        </p:spPr>
        <p:txBody>
          <a:bodyPr/>
          <a:lstStyle/>
          <a:p>
            <a:r>
              <a:rPr lang="ru-RU" sz="2400" dirty="0"/>
              <a:t>Известна длина </a:t>
            </a:r>
            <a:r>
              <a:rPr lang="ru-RU" sz="2400" dirty="0" smtClean="0"/>
              <a:t>верёвки. </a:t>
            </a:r>
            <a:r>
              <a:rPr lang="ru-RU" sz="2400" dirty="0"/>
              <a:t>Найти площадь </a:t>
            </a:r>
            <a:r>
              <a:rPr lang="ru-RU" sz="2400" dirty="0" smtClean="0"/>
              <a:t>окружности</a:t>
            </a:r>
          </a:p>
          <a:p>
            <a:pPr marL="82296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464463"/>
              </p:ext>
            </p:extLst>
          </p:nvPr>
        </p:nvGraphicFramePr>
        <p:xfrm>
          <a:off x="1142975" y="2420888"/>
          <a:ext cx="7461472" cy="2037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543"/>
                <a:gridCol w="2083835"/>
                <a:gridCol w="2688819"/>
                <a:gridCol w="2218275"/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  <a:endParaRPr lang="ru-RU" sz="2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endParaRPr lang="ru-RU" sz="2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2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3</a:t>
                      </a:r>
                      <a:endParaRPr lang="ru-RU" sz="2200" dirty="0"/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Длина </a:t>
                      </a:r>
                      <a:r>
                        <a:rPr lang="ru-RU" sz="2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верёвки</a:t>
                      </a:r>
                      <a:endParaRPr lang="en-US" sz="2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endParaRPr lang="ru-RU" sz="2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4</a:t>
                      </a:r>
                      <a:endParaRPr lang="ru-RU" sz="2200" dirty="0"/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Радиус окружности</a:t>
                      </a:r>
                      <a:endParaRPr lang="en-US" sz="2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=B3/(2*</a:t>
                      </a:r>
                      <a:r>
                        <a:rPr lang="ru-RU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ПИ())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R=L/(2*pi)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5</a:t>
                      </a:r>
                      <a:endParaRPr lang="ru-RU" sz="2200" dirty="0"/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Площадь </a:t>
                      </a:r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окружности</a:t>
                      </a:r>
                      <a:r>
                        <a:rPr lang="ru-RU" sz="22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2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=ПИ()*</a:t>
                      </a:r>
                      <a:r>
                        <a:rPr lang="en-US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B4*B4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S=pi*R^2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66FFFF">
                            <a:tint val="66000"/>
                            <a:satMod val="160000"/>
                          </a:srgbClr>
                        </a:gs>
                        <a:gs pos="50000">
                          <a:srgbClr val="66FFFF">
                            <a:tint val="44500"/>
                            <a:satMod val="160000"/>
                          </a:srgbClr>
                        </a:gs>
                        <a:gs pos="100000">
                          <a:srgbClr val="66FFFF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5616" y="5471646"/>
            <a:ext cx="6300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Результат: площадь окружности равен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795,77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76806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Информационная модель</a:t>
            </a:r>
            <a:endParaRPr lang="ru-RU" b="1" dirty="0"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548648"/>
              </p:ext>
            </p:extLst>
          </p:nvPr>
        </p:nvGraphicFramePr>
        <p:xfrm>
          <a:off x="1524000" y="1397000"/>
          <a:ext cx="7224464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8155"/>
                <a:gridCol w="2569482"/>
                <a:gridCol w="2246827"/>
              </a:tblGrid>
              <a:tr h="109589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Данные из условия,</a:t>
                      </a:r>
                      <a:r>
                        <a:rPr lang="ru-RU" sz="2200" baseline="0" dirty="0" smtClean="0"/>
                        <a:t> константы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Расчетная</a:t>
                      </a:r>
                      <a:r>
                        <a:rPr lang="ru-RU" sz="2200" baseline="0" dirty="0" smtClean="0"/>
                        <a:t> величина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Результат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L</a:t>
                      </a:r>
                      <a:r>
                        <a:rPr lang="ru-RU" sz="2200" dirty="0" smtClean="0"/>
                        <a:t> - длина веревочки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n-US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длина </a:t>
                      </a:r>
                      <a:r>
                        <a:rPr lang="ru-RU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стороны МНОГОУГОЛЬНИКА  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n</a:t>
                      </a:r>
                      <a:r>
                        <a:rPr lang="en-US" sz="2200" baseline="0" dirty="0" smtClean="0"/>
                        <a:t> – </a:t>
                      </a:r>
                      <a:r>
                        <a:rPr lang="ru-RU" sz="2200" baseline="0" dirty="0" smtClean="0"/>
                        <a:t>количество сторон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222889"/>
              </p:ext>
            </p:extLst>
          </p:nvPr>
        </p:nvGraphicFramePr>
        <p:xfrm>
          <a:off x="1547664" y="3933056"/>
          <a:ext cx="720080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432048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ЦЕЛЕВАЯ</a:t>
                      </a:r>
                      <a:r>
                        <a:rPr lang="ru-RU" sz="2200" baseline="0" dirty="0" smtClean="0"/>
                        <a:t> ФУНКЦИЯ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</a:t>
                      </a:r>
                      <a:r>
                        <a:rPr lang="en-US" sz="2200" baseline="0" dirty="0" smtClean="0"/>
                        <a:t> – </a:t>
                      </a:r>
                      <a:r>
                        <a:rPr lang="ru-RU" sz="2200" baseline="0" dirty="0" smtClean="0"/>
                        <a:t>площадь многоугольника - максимальная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Picture 2" descr="F:\Без имени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013176"/>
            <a:ext cx="2950096" cy="143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712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Математическая модель</a:t>
            </a:r>
            <a:endParaRPr lang="ru-RU" b="1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n — число сторон правильного </a:t>
            </a:r>
            <a:r>
              <a:rPr lang="ru-RU" sz="2400" dirty="0" smtClean="0"/>
              <a:t>многоугольника</a:t>
            </a:r>
          </a:p>
          <a:p>
            <a:r>
              <a:rPr lang="ru-RU" sz="2400" dirty="0" smtClean="0"/>
              <a:t>a </a:t>
            </a:r>
            <a:r>
              <a:rPr lang="ru-RU" sz="2400" dirty="0"/>
              <a:t>— сторона правильного многоугольника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F:\Без имени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416535"/>
            <a:ext cx="3555640" cy="1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738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920880" cy="1844824"/>
          </a:xfrm>
        </p:spPr>
        <p:txBody>
          <a:bodyPr>
            <a:normAutofit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ru-RU" sz="3600" b="1" dirty="0" smtClean="0">
                <a:effectLst/>
              </a:rPr>
              <a:t>Семинар </a:t>
            </a:r>
            <a:r>
              <a:rPr lang="ru-RU" sz="3600" b="1" dirty="0">
                <a:effectLst/>
              </a:rPr>
              <a:t>(лат </a:t>
            </a:r>
            <a:r>
              <a:rPr lang="ru-RU" sz="3600" b="1" dirty="0" err="1">
                <a:effectLst/>
              </a:rPr>
              <a:t>seminarium</a:t>
            </a:r>
            <a:r>
              <a:rPr lang="ru-RU" sz="3600" b="1" dirty="0">
                <a:effectLst/>
              </a:rPr>
              <a:t> - рассадник)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2132856"/>
            <a:ext cx="7498080" cy="4115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- </a:t>
            </a:r>
            <a:r>
              <a:rPr lang="ru-RU" sz="2400" dirty="0"/>
              <a:t>вид практических занятий, который предусматривает самостоятельную проработку обучающимися отдельных тем и проблем в соответствии содержания учебной дисциплины и обсуждение результатов у этого изучения, представленных в виде тезисов, сообщений, докладов, рефератов и т.д. </a:t>
            </a:r>
          </a:p>
        </p:txBody>
      </p:sp>
    </p:spTree>
    <p:extLst>
      <p:ext uri="{BB962C8B-B14F-4D97-AF65-F5344CB8AC3E}">
        <p14:creationId xmlns:p14="http://schemas.microsoft.com/office/powerpoint/2010/main" val="15913990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Компьютерная модель</a:t>
            </a:r>
            <a:endParaRPr lang="ru-RU" b="1" dirty="0"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72378901"/>
                  </p:ext>
                </p:extLst>
              </p:nvPr>
            </p:nvGraphicFramePr>
            <p:xfrm>
              <a:off x="465008" y="1412776"/>
              <a:ext cx="8352929" cy="325939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618503"/>
                    <a:gridCol w="2243149"/>
                    <a:gridCol w="2552284"/>
                    <a:gridCol w="2938993"/>
                  </a:tblGrid>
                  <a:tr h="228248"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А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B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С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8415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u="none" strike="noStrike" dirty="0" smtClean="0">
                              <a:effectLst/>
                              <a:latin typeface="+mn-lt"/>
                            </a:rPr>
                            <a:t>Количество сторон многоугольника 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200" u="none" strike="noStrike" dirty="0" smtClean="0">
                              <a:effectLst/>
                              <a:latin typeface="+mn-lt"/>
                            </a:rPr>
                            <a:t>n </a:t>
                          </a:r>
                          <a:r>
                            <a:rPr lang="ru-RU" sz="2200" i="1" u="none" strike="noStrike" dirty="0" smtClean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</a:rPr>
                            <a:t>(</a:t>
                          </a:r>
                          <a:r>
                            <a:rPr lang="ru-RU" sz="2200" i="1" u="none" strike="noStrike" dirty="0" err="1" smtClean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</a:rPr>
                            <a:t>изменяется,мини</a:t>
                          </a:r>
                          <a:r>
                            <a:rPr lang="en-US" sz="2200" i="1" u="none" strike="noStrike" dirty="0" smtClean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</a:rPr>
                            <a:t>-</a:t>
                          </a:r>
                          <a:r>
                            <a:rPr lang="ru-RU" sz="2200" i="1" u="none" strike="noStrike" dirty="0" err="1" smtClean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</a:rPr>
                            <a:t>мальное</a:t>
                          </a:r>
                          <a:r>
                            <a:rPr lang="ru-RU" sz="2200" i="1" u="none" strike="noStrike" dirty="0" smtClean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</a:rPr>
                            <a:t> значение=3)</a:t>
                          </a:r>
                          <a:endParaRPr lang="en-US" sz="2200" b="0" i="1" u="none" strike="noStrike" dirty="0">
                            <a:solidFill>
                              <a:srgbClr val="0000FF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u="none" strike="noStrike" dirty="0" smtClean="0">
                              <a:effectLst/>
                              <a:latin typeface="+mn-lt"/>
                            </a:rPr>
                            <a:t>3 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84324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u="none" strike="noStrike" dirty="0" smtClean="0">
                              <a:effectLst/>
                              <a:latin typeface="+mn-lt"/>
                            </a:rPr>
                            <a:t>Длина стороны многоугольника  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/>
                                  </a:rPr>
                                  <m:t>𝑎</m:t>
                                </m:r>
                                <m:r>
                                  <a:rPr lang="ru-RU" sz="22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𝐿</m:t>
                                    </m:r>
                                  </m:num>
                                  <m:den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𝑛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200" u="none" strike="noStrike" dirty="0">
                              <a:effectLst/>
                              <a:latin typeface="Corbel" pitchFamily="34" charset="0"/>
                            </a:rPr>
                            <a:t>=B3/C7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itchFamily="34" charset="0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1212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u="none" strike="noStrike" dirty="0" smtClean="0">
                              <a:effectLst/>
                              <a:latin typeface="+mn-lt"/>
                            </a:rPr>
                            <a:t>Площадь многоугольника </a:t>
                          </a:r>
                          <a:r>
                            <a:rPr lang="en-US" sz="2200" u="none" strike="noStrike" dirty="0" smtClean="0">
                              <a:effectLst/>
                              <a:latin typeface="+mn-lt"/>
                            </a:rPr>
                            <a:t>max    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en-US" sz="22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∗</m:t>
                                    </m:r>
                                    <m:sSup>
                                      <m:sSupPr>
                                        <m:ctrlP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𝑎</m:t>
                                        </m:r>
                                      </m:e>
                                      <m:sup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4∗</m:t>
                                    </m:r>
                                    <m:func>
                                      <m:funcPr>
                                        <m:ctrlP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200" b="0" i="0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tan</m:t>
                                        </m:r>
                                      </m:fName>
                                      <m:e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(</m:t>
                                        </m:r>
                                        <m:f>
                                          <m:fPr>
                                            <m:ctrlPr>
                                              <a:rPr lang="en-US" sz="2200" b="0" i="1" u="none" strike="noStrike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2200" b="0" i="1" u="none" strike="noStrike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/>
                                              </a:rPr>
                                              <m:t>2∗</m:t>
                                            </m:r>
                                            <m:r>
                                              <a:rPr lang="el-GR" sz="2200" b="0" i="1" u="none" strike="noStrike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/>
                                              </a:rPr>
                                              <m:t>𝜋</m:t>
                                            </m:r>
                                          </m:num>
                                          <m:den>
                                            <m:r>
                                              <a:rPr lang="en-US" sz="2200" b="0" i="1" u="none" strike="noStrike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/>
                                              </a:rPr>
                                              <m:t>2∗</m:t>
                                            </m:r>
                                            <m:r>
                                              <a:rPr lang="en-US" sz="2200" b="0" i="1" u="none" strike="noStrike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/>
                                              </a:rPr>
                                              <m:t>𝑛</m:t>
                                            </m:r>
                                          </m:den>
                                        </m:f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)</m:t>
                                        </m:r>
                                      </m:e>
                                    </m:func>
                                  </m:den>
                                </m:f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s-ES" sz="2200" u="none" strike="noStrike" dirty="0" smtClean="0">
                              <a:effectLst/>
                              <a:latin typeface="+mn-lt"/>
                            </a:rPr>
                            <a:t>=C7*(C</a:t>
                          </a:r>
                          <a:r>
                            <a:rPr lang="ru-RU" sz="2200" u="none" strike="noStrike" dirty="0" smtClean="0">
                              <a:effectLst/>
                              <a:latin typeface="+mn-lt"/>
                            </a:rPr>
                            <a:t>8</a:t>
                          </a:r>
                          <a:r>
                            <a:rPr lang="es-ES" sz="2200" u="none" strike="noStrike" dirty="0" smtClean="0">
                              <a:effectLst/>
                              <a:latin typeface="+mn-lt"/>
                            </a:rPr>
                            <a:t>)^</a:t>
                          </a:r>
                          <a:r>
                            <a:rPr lang="es-ES" sz="2200" u="none" strike="noStrike" dirty="0">
                              <a:effectLst/>
                              <a:latin typeface="+mn-lt"/>
                            </a:rPr>
                            <a:t>2/(4*TAN(2*ПИ()/(2*C7)))</a:t>
                          </a:r>
                          <a:endParaRPr lang="es-E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72378901"/>
                  </p:ext>
                </p:extLst>
              </p:nvPr>
            </p:nvGraphicFramePr>
            <p:xfrm>
              <a:off x="465008" y="1412776"/>
              <a:ext cx="8352929" cy="325939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618503"/>
                    <a:gridCol w="2243149"/>
                    <a:gridCol w="2552284"/>
                    <a:gridCol w="2938993"/>
                  </a:tblGrid>
                  <a:tr h="341630"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А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B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С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01219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u="none" strike="noStrike" dirty="0" smtClean="0">
                              <a:effectLst/>
                              <a:latin typeface="+mn-lt"/>
                            </a:rPr>
                            <a:t>Количество сторон многоугольника 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200" u="none" strike="noStrike" dirty="0" smtClean="0">
                              <a:effectLst/>
                              <a:latin typeface="+mn-lt"/>
                            </a:rPr>
                            <a:t>n </a:t>
                          </a:r>
                          <a:r>
                            <a:rPr lang="ru-RU" sz="2200" i="1" u="none" strike="noStrike" dirty="0" smtClean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</a:rPr>
                            <a:t>(</a:t>
                          </a:r>
                          <a:r>
                            <a:rPr lang="ru-RU" sz="2200" i="1" u="none" strike="noStrike" dirty="0" err="1" smtClean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</a:rPr>
                            <a:t>изменяется,мини</a:t>
                          </a:r>
                          <a:r>
                            <a:rPr lang="en-US" sz="2200" i="1" u="none" strike="noStrike" dirty="0" smtClean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</a:rPr>
                            <a:t>-</a:t>
                          </a:r>
                          <a:r>
                            <a:rPr lang="ru-RU" sz="2200" i="1" u="none" strike="noStrike" dirty="0" err="1" smtClean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</a:rPr>
                            <a:t>мальное</a:t>
                          </a:r>
                          <a:r>
                            <a:rPr lang="ru-RU" sz="2200" i="1" u="none" strike="noStrike" dirty="0" smtClean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</a:rPr>
                            <a:t> значение=3)</a:t>
                          </a:r>
                          <a:endParaRPr lang="en-US" sz="2200" b="0" i="1" u="none" strike="noStrike" dirty="0">
                            <a:solidFill>
                              <a:srgbClr val="0000FF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u="none" strike="noStrike" dirty="0" smtClean="0">
                              <a:effectLst/>
                              <a:latin typeface="+mn-lt"/>
                            </a:rPr>
                            <a:t>3 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84324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u="none" strike="noStrike" dirty="0" smtClean="0">
                              <a:effectLst/>
                              <a:latin typeface="+mn-lt"/>
                            </a:rPr>
                            <a:t>Длина стороны многоугольника  </a:t>
                          </a:r>
                          <a:endParaRPr lang="ru-RU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12172" t="-183594" r="-115036" b="-159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200" u="none" strike="noStrike" dirty="0">
                              <a:effectLst/>
                              <a:latin typeface="Corbel" pitchFamily="34" charset="0"/>
                            </a:rPr>
                            <a:t>=B3/C7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itchFamily="34" charset="0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1212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2200" u="none" strike="noStrike" dirty="0" smtClean="0">
                              <a:effectLst/>
                              <a:latin typeface="+mn-lt"/>
                            </a:rPr>
                            <a:t>Площадь многоугольника </a:t>
                          </a:r>
                          <a:r>
                            <a:rPr lang="en-US" sz="2200" u="none" strike="noStrike" dirty="0" smtClean="0">
                              <a:effectLst/>
                              <a:latin typeface="+mn-lt"/>
                            </a:rPr>
                            <a:t>max    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12172" t="-197283" r="-115036" b="-10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s-ES" sz="2200" u="none" strike="noStrike" dirty="0" smtClean="0">
                              <a:effectLst/>
                              <a:latin typeface="+mn-lt"/>
                            </a:rPr>
                            <a:t>=C7*(C</a:t>
                          </a:r>
                          <a:r>
                            <a:rPr lang="ru-RU" sz="2200" u="none" strike="noStrike" dirty="0" smtClean="0">
                              <a:effectLst/>
                              <a:latin typeface="+mn-lt"/>
                            </a:rPr>
                            <a:t>8</a:t>
                          </a:r>
                          <a:r>
                            <a:rPr lang="es-ES" sz="2200" u="none" strike="noStrike" dirty="0" smtClean="0">
                              <a:effectLst/>
                              <a:latin typeface="+mn-lt"/>
                            </a:rPr>
                            <a:t>)^</a:t>
                          </a:r>
                          <a:r>
                            <a:rPr lang="es-ES" sz="2200" u="none" strike="noStrike" dirty="0">
                              <a:effectLst/>
                              <a:latin typeface="+mn-lt"/>
                            </a:rPr>
                            <a:t>2/(4*TAN(2*ПИ()/(2*C7)))</a:t>
                          </a:r>
                          <a:endParaRPr lang="es-E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5" name="Picture 2" descr="F:\Без имени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745" y="5157192"/>
            <a:ext cx="2088232" cy="101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8731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Результаты</a:t>
            </a:r>
            <a:endParaRPr lang="ru-RU" b="1" dirty="0">
              <a:effectLst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9055054"/>
              </p:ext>
            </p:extLst>
          </p:nvPr>
        </p:nvGraphicFramePr>
        <p:xfrm>
          <a:off x="1043608" y="1600200"/>
          <a:ext cx="7643192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1596"/>
                <a:gridCol w="382159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сторон многоугольника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Площадь</a:t>
                      </a:r>
                      <a:r>
                        <a:rPr lang="ru-RU" baseline="0" dirty="0" smtClean="0"/>
                        <a:t> фигуры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rbel" pitchFamily="34" charset="0"/>
                        </a:rPr>
                        <a:t>3</a:t>
                      </a:r>
                      <a:endParaRPr lang="ru-RU" dirty="0">
                        <a:latin typeface="Corbe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rbel" pitchFamily="34" charset="0"/>
                        </a:rPr>
                        <a:t>481,125</a:t>
                      </a:r>
                      <a:endParaRPr lang="ru-RU" dirty="0">
                        <a:latin typeface="Corbe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Corbel" pitchFamily="34" charset="0"/>
                          <a:ea typeface="+mn-ea"/>
                          <a:cs typeface="+mn-cs"/>
                        </a:rPr>
                        <a:t>5</a:t>
                      </a:r>
                      <a:endParaRPr kumimoji="0" lang="ru-RU" kern="1200" dirty="0">
                        <a:solidFill>
                          <a:schemeClr val="dk1"/>
                        </a:solidFill>
                        <a:latin typeface="Corbel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Corbel" pitchFamily="34" charset="0"/>
                          <a:ea typeface="+mn-ea"/>
                          <a:cs typeface="+mn-cs"/>
                        </a:rPr>
                        <a:t>688</a:t>
                      </a:r>
                      <a:r>
                        <a:rPr kumimoji="0" lang="ru-RU" kern="1200" dirty="0" smtClean="0">
                          <a:solidFill>
                            <a:schemeClr val="dk1"/>
                          </a:solidFill>
                          <a:latin typeface="Corbel" pitchFamily="34" charset="0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Corbel" pitchFamily="34" charset="0"/>
                          <a:ea typeface="+mn-ea"/>
                          <a:cs typeface="+mn-cs"/>
                        </a:rPr>
                        <a:t>191</a:t>
                      </a:r>
                      <a:endParaRPr kumimoji="0" lang="ru-RU" kern="1200" dirty="0">
                        <a:solidFill>
                          <a:schemeClr val="dk1"/>
                        </a:solidFill>
                        <a:latin typeface="Corbel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rbel" pitchFamily="34" charset="0"/>
                        </a:rPr>
                        <a:t>500</a:t>
                      </a:r>
                      <a:endParaRPr lang="ru-RU" dirty="0">
                        <a:latin typeface="Corbe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Corbel" pitchFamily="34" charset="0"/>
                        </a:rPr>
                        <a:t>795,764</a:t>
                      </a:r>
                      <a:endParaRPr lang="ru-RU" b="0" dirty="0">
                        <a:latin typeface="Corbe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Corbel" pitchFamily="34" charset="0"/>
                          <a:ea typeface="+mn-ea"/>
                          <a:cs typeface="Calibri" pitchFamily="34" charset="0"/>
                        </a:rPr>
                        <a:t>800</a:t>
                      </a:r>
                      <a:endParaRPr kumimoji="0" lang="ru-RU" kern="1200" dirty="0">
                        <a:solidFill>
                          <a:schemeClr val="dk1"/>
                        </a:solidFill>
                        <a:latin typeface="Corbel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Corbel" pitchFamily="34" charset="0"/>
                        </a:rPr>
                        <a:t>795,770</a:t>
                      </a:r>
                    </a:p>
                    <a:p>
                      <a:endParaRPr lang="ru-RU" dirty="0">
                        <a:latin typeface="Corbe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93219" y="4293096"/>
            <a:ext cx="734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Контрольное значение 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795,77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030072" y="332656"/>
            <a:ext cx="7875893" cy="5256584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Wingdings 2"/>
              <a:buNone/>
            </a:pPr>
            <a:endParaRPr lang="ru-RU" sz="4300" dirty="0" smtClean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82296" indent="0">
              <a:buFont typeface="Wingdings 2"/>
              <a:buNone/>
            </a:pPr>
            <a:r>
              <a:rPr lang="ru-RU" sz="43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Вывод</a:t>
            </a:r>
            <a:endParaRPr lang="en-US" sz="4300" b="1" dirty="0" smtClean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82296" indent="0">
              <a:buFont typeface="Wingdings 2"/>
              <a:buNone/>
            </a:pPr>
            <a:endParaRPr lang="ru-RU" sz="4300" dirty="0" smtClean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ru-RU" sz="2400" dirty="0" smtClean="0"/>
              <a:t>Гипотеза подтверждается.</a:t>
            </a:r>
          </a:p>
          <a:p>
            <a:r>
              <a:rPr lang="ru-RU" sz="2400" dirty="0" smtClean="0"/>
              <a:t>Действительно, многоугольник с большим количеством сторон имеет большую площадь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359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b="1" dirty="0" smtClean="0"/>
              <a:t>№1 Старинная русская задача</a:t>
            </a:r>
            <a:endParaRPr lang="en-US" b="1" dirty="0" smtClean="0"/>
          </a:p>
          <a:p>
            <a:pPr marL="82296" indent="0">
              <a:buNone/>
            </a:pPr>
            <a:endParaRPr lang="ru-RU" b="1" dirty="0" smtClean="0"/>
          </a:p>
          <a:p>
            <a:r>
              <a:rPr lang="ru-RU" sz="3100" dirty="0" smtClean="0"/>
              <a:t>Пошла баба на базар, на людей посмотреть, да кое-что продать. Сколько надо взять бабе на базар для продажи живых гусей, уток и кур, чтобы выручить как можно больше денег, если она может взять товара не более P килограмм и известно, что:</a:t>
            </a:r>
          </a:p>
          <a:p>
            <a:pPr marL="82296" lvl="0" indent="0">
              <a:buNone/>
            </a:pPr>
            <a:r>
              <a:rPr lang="ru-RU" sz="3100" dirty="0" smtClean="0"/>
              <a:t>Масса одной курицы - b1 кг, стоимость - c1 руб.;</a:t>
            </a:r>
          </a:p>
          <a:p>
            <a:pPr marL="82296" lvl="0" indent="0">
              <a:buNone/>
            </a:pPr>
            <a:r>
              <a:rPr lang="ru-RU" sz="3100" dirty="0" smtClean="0"/>
              <a:t>Масса одной утки - b2 кг, стоимость - c2 руб.;</a:t>
            </a:r>
          </a:p>
          <a:p>
            <a:pPr marL="82296" lvl="0" indent="0">
              <a:buNone/>
            </a:pPr>
            <a:r>
              <a:rPr lang="ru-RU" sz="3100" dirty="0" smtClean="0"/>
              <a:t>Масса одной гуся - b3 кг, стоимость - c3 руб.;</a:t>
            </a:r>
          </a:p>
          <a:p>
            <a:r>
              <a:rPr lang="ru-RU" sz="3100" i="1" dirty="0" smtClean="0"/>
              <a:t>Требуется определить, какое количество гусей, уток и кур (общей массой не более P кг) необходимо взять бабе на базар, чтобы выручка от продажи была максимальной.</a:t>
            </a:r>
            <a:endParaRPr lang="ru-RU" sz="3100" dirty="0" smtClean="0"/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392576" y="3718360"/>
            <a:ext cx="7285984" cy="904745"/>
          </a:xfrm>
          <a:prstGeom prst="round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052736"/>
            <a:ext cx="7930128" cy="1017240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tx1"/>
                </a:solidFill>
              </a:rPr>
              <a:t>№2 К</a:t>
            </a:r>
            <a:r>
              <a:rPr lang="ru-RU" sz="2200" b="1" dirty="0" smtClean="0">
                <a:solidFill>
                  <a:schemeClr val="tx1"/>
                </a:solidFill>
                <a:effectLst/>
              </a:rPr>
              <a:t>ак  </a:t>
            </a:r>
            <a:r>
              <a:rPr lang="ru-RU" sz="2200" b="1" dirty="0">
                <a:solidFill>
                  <a:schemeClr val="tx1"/>
                </a:solidFill>
                <a:effectLst/>
              </a:rPr>
              <a:t>в листе бумаги размером с обычную страницу из тетради проделать такое отверстие, чтобы сквозь него мог пройти человек</a:t>
            </a:r>
            <a:r>
              <a:rPr lang="ru-RU" sz="2200" b="1" dirty="0" smtClean="0">
                <a:solidFill>
                  <a:schemeClr val="tx1"/>
                </a:solidFill>
                <a:effectLst/>
              </a:rPr>
              <a:t>.</a:t>
            </a:r>
            <a:endParaRPr lang="ru-RU" sz="22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2215133"/>
            <a:ext cx="7498080" cy="2963416"/>
          </a:xfrm>
        </p:spPr>
        <p:txBody>
          <a:bodyPr/>
          <a:lstStyle/>
          <a:p>
            <a:pPr marL="82296" indent="0">
              <a:buNone/>
            </a:pPr>
            <a:r>
              <a:rPr lang="ru-RU" sz="2800" b="1" dirty="0">
                <a:solidFill>
                  <a:srgbClr val="009900"/>
                </a:solidFill>
              </a:rPr>
              <a:t>Задание</a:t>
            </a:r>
          </a:p>
          <a:p>
            <a:pPr marL="82296" indent="0">
              <a:buNone/>
            </a:pPr>
            <a:r>
              <a:rPr lang="ru-RU" sz="2800" dirty="0"/>
              <a:t>Сделать чертёж.</a:t>
            </a:r>
          </a:p>
          <a:p>
            <a:pPr marL="82296" indent="0">
              <a:buNone/>
            </a:pPr>
            <a:r>
              <a:rPr lang="ru-RU" sz="2800" b="1" dirty="0" smtClean="0">
                <a:solidFill>
                  <a:srgbClr val="009900"/>
                </a:solidFill>
              </a:rPr>
              <a:t>Подсказка</a:t>
            </a:r>
          </a:p>
          <a:p>
            <a:pPr marL="82296" indent="0">
              <a:buNone/>
            </a:pPr>
            <a:endParaRPr lang="ru-RU" sz="2000" dirty="0"/>
          </a:p>
          <a:p>
            <a:pPr marL="82296" indent="0">
              <a:buNone/>
            </a:pPr>
            <a:endParaRPr lang="en-US" sz="2800" b="1" dirty="0" smtClean="0">
              <a:solidFill>
                <a:srgbClr val="0099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7" name="Picture 3" descr="C:\Documents and Settings\VLAD\Мои документы\Downloads\imag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422" y="4794145"/>
            <a:ext cx="3561291" cy="130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Documents and Settings\VLAD\Мои документы\Downloads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80" y="4859155"/>
            <a:ext cx="4053942" cy="124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403648" y="116632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b="1" smtClean="0"/>
              <a:t>Домашнее задание</a:t>
            </a: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1392577" y="3718360"/>
            <a:ext cx="7285984" cy="1067346"/>
            <a:chOff x="1392577" y="3718360"/>
            <a:chExt cx="7285984" cy="1067346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392577" y="3718360"/>
              <a:ext cx="7285984" cy="90474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3721" y="3862376"/>
              <a:ext cx="696369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2296" indent="0">
                <a:buNone/>
              </a:pPr>
              <a:r>
                <a:rPr lang="ru-RU" dirty="0"/>
                <a:t>Если лист бумаги разрезать так, что при растяжении данной модели в результате можно получить окружность</a:t>
              </a:r>
              <a:r>
                <a:rPr lang="ru-RU" dirty="0" smtClean="0"/>
                <a:t>.</a:t>
              </a:r>
              <a:endParaRPr lang="en-US" dirty="0" smtClean="0"/>
            </a:p>
            <a:p>
              <a:pPr marL="82296" indent="0">
                <a:buNone/>
              </a:pP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8317081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77281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Спасибо за внимание!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068960"/>
            <a:ext cx="7498080" cy="317944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800" dirty="0" smtClean="0"/>
              <a:t>Автор презентации учитель информатики Шаталина В.А</a:t>
            </a:r>
            <a:r>
              <a:rPr lang="en-US" sz="2800"/>
              <a:t>.</a:t>
            </a:r>
            <a:endParaRPr lang="ru-RU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/>
              </a:rPr>
              <a:t>Дидактические цели семинара</a:t>
            </a:r>
            <a:endParaRPr lang="ru-RU" b="1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052736"/>
            <a:ext cx="7498080" cy="5805264"/>
          </a:xfrm>
        </p:spPr>
        <p:txBody>
          <a:bodyPr>
            <a:normAutofit fontScale="55000" lnSpcReduction="20000"/>
          </a:bodyPr>
          <a:lstStyle/>
          <a:p>
            <a:r>
              <a:rPr lang="ru-RU" sz="4000" dirty="0" smtClean="0"/>
              <a:t>развивать навыки умственной работы, творческого мышления, умения использовать теоретические знания для решения практических задач;</a:t>
            </a:r>
          </a:p>
          <a:p>
            <a:r>
              <a:rPr lang="ru-RU" sz="4000" dirty="0" smtClean="0"/>
              <a:t>формировать у обучающихся интерес к научно-исследовательской работе и привлечения к научным исследованиям, которые проводит кафедра информатики;</a:t>
            </a:r>
          </a:p>
          <a:p>
            <a:r>
              <a:rPr lang="ru-RU" sz="4000" dirty="0" smtClean="0"/>
              <a:t>обеспечивать системное повторение, углубление и закрепление знаний обучающихся по темам «Моделирование», «Компьютерные технологии», «Задачи оптимизации»</a:t>
            </a:r>
          </a:p>
          <a:p>
            <a:r>
              <a:rPr lang="ru-RU" sz="4000" dirty="0" smtClean="0"/>
              <a:t>показать связь математики и информатики с реальной действительностью; формировать умение наблюдать, обобщать, проводить рассуждения по аналогии; развивать мышление и речь учащихся</a:t>
            </a:r>
          </a:p>
          <a:p>
            <a:r>
              <a:rPr lang="ru-RU" sz="4000" dirty="0" smtClean="0"/>
              <a:t>формировать умение применять алгебраический и информационно-технологический аппарат и компьютерные технологии к изучению реальной действительности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85753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effectLst/>
              </a:rPr>
              <a:t>Функции семинара</a:t>
            </a:r>
            <a:endParaRPr lang="ru-RU" sz="4000" b="1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728" y="1285860"/>
            <a:ext cx="7498080" cy="528641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- </a:t>
            </a:r>
            <a:r>
              <a:rPr lang="ru-RU" b="1" dirty="0" smtClean="0">
                <a:solidFill>
                  <a:srgbClr val="009900"/>
                </a:solidFill>
              </a:rPr>
              <a:t>учебная</a:t>
            </a:r>
            <a:r>
              <a:rPr lang="ru-RU" dirty="0" smtClean="0">
                <a:solidFill>
                  <a:srgbClr val="009900"/>
                </a:solidFill>
              </a:rPr>
              <a:t> </a:t>
            </a:r>
            <a:r>
              <a:rPr lang="ru-RU" dirty="0"/>
              <a:t>(углубление, </a:t>
            </a:r>
            <a:r>
              <a:rPr lang="ru-RU" dirty="0" smtClean="0"/>
              <a:t>конкретизация, систематизация </a:t>
            </a:r>
            <a:r>
              <a:rPr lang="ru-RU" dirty="0"/>
              <a:t>знаний, усвоенных во время </a:t>
            </a:r>
            <a:r>
              <a:rPr lang="ru-RU" dirty="0" smtClean="0"/>
              <a:t>теоритических уроков </a:t>
            </a:r>
            <a:r>
              <a:rPr lang="ru-RU" dirty="0"/>
              <a:t>и в процессе самостоятельной подготовки к семинару);</a:t>
            </a:r>
          </a:p>
          <a:p>
            <a:r>
              <a:rPr lang="ru-RU" dirty="0"/>
              <a:t>- </a:t>
            </a:r>
            <a:r>
              <a:rPr lang="ru-RU" b="1" dirty="0" smtClean="0">
                <a:solidFill>
                  <a:srgbClr val="009900"/>
                </a:solidFill>
              </a:rPr>
              <a:t>развивающая</a:t>
            </a:r>
            <a:r>
              <a:rPr lang="ru-RU" dirty="0" smtClean="0"/>
              <a:t> (развитие </a:t>
            </a:r>
            <a:r>
              <a:rPr lang="ru-RU" dirty="0"/>
              <a:t>логического мышления обучающихся, приобретение ими умений работать с различными компьютерными приложениями (ЭТ), формирование умений и навыков анализа данных, применяемых в задачах оптимизации);</a:t>
            </a:r>
          </a:p>
          <a:p>
            <a:r>
              <a:rPr lang="ru-RU" dirty="0"/>
              <a:t>- </a:t>
            </a:r>
            <a:r>
              <a:rPr lang="ru-RU" b="1" dirty="0" smtClean="0">
                <a:solidFill>
                  <a:srgbClr val="009900"/>
                </a:solidFill>
              </a:rPr>
              <a:t>воспитательная</a:t>
            </a:r>
            <a:r>
              <a:rPr lang="ru-RU" dirty="0" smtClean="0">
                <a:solidFill>
                  <a:srgbClr val="009900"/>
                </a:solidFill>
              </a:rPr>
              <a:t> </a:t>
            </a:r>
            <a:r>
              <a:rPr lang="ru-RU" dirty="0"/>
              <a:t>(воспитание ответственности, работоспособности, воспитание культуры общения и мышления, привитие интереса к изучению информатики, формирование потребности рационализации учебно-познавательной деятельности)</a:t>
            </a:r>
          </a:p>
          <a:p>
            <a:r>
              <a:rPr lang="ru-RU" dirty="0"/>
              <a:t>- </a:t>
            </a:r>
            <a:r>
              <a:rPr lang="ru-RU" b="1" dirty="0" err="1" smtClean="0">
                <a:solidFill>
                  <a:srgbClr val="009900"/>
                </a:solidFill>
              </a:rPr>
              <a:t>диагностически</a:t>
            </a:r>
            <a:r>
              <a:rPr lang="ru-RU" b="1" dirty="0" smtClean="0">
                <a:solidFill>
                  <a:srgbClr val="009900"/>
                </a:solidFill>
              </a:rPr>
              <a:t>-коррекционная </a:t>
            </a:r>
            <a:r>
              <a:rPr lang="ru-RU" b="1" dirty="0">
                <a:solidFill>
                  <a:srgbClr val="009900"/>
                </a:solidFill>
              </a:rPr>
              <a:t>и </a:t>
            </a:r>
            <a:r>
              <a:rPr lang="ru-RU" b="1" dirty="0" smtClean="0">
                <a:solidFill>
                  <a:srgbClr val="009900"/>
                </a:solidFill>
              </a:rPr>
              <a:t>контролирующая </a:t>
            </a:r>
            <a:r>
              <a:rPr lang="ru-RU" dirty="0"/>
              <a:t>(контроль за качеством усвоения обучающихся учебного материала, выявление пробелов в его усвоении и их преодоления)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63458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6922606" cy="1143000"/>
          </a:xfrm>
        </p:spPr>
        <p:txBody>
          <a:bodyPr>
            <a:normAutofit/>
          </a:bodyPr>
          <a:lstStyle/>
          <a:p>
            <a:pPr algn="ctr"/>
            <a:r>
              <a:rPr lang="ru-RU" sz="3900" b="1" dirty="0" smtClean="0"/>
              <a:t>Ход ур</a:t>
            </a:r>
            <a:r>
              <a:rPr lang="ru-RU" sz="3900" b="1" dirty="0" smtClean="0">
                <a:solidFill>
                  <a:schemeClr val="accent3">
                    <a:lumMod val="50000"/>
                  </a:schemeClr>
                </a:solidFill>
              </a:rPr>
              <a:t>о</a:t>
            </a:r>
            <a:r>
              <a:rPr lang="ru-RU" sz="3900" b="1" dirty="0" smtClean="0"/>
              <a:t>ка</a:t>
            </a:r>
            <a:endParaRPr lang="ru-RU" sz="39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258242"/>
            <a:ext cx="4392488" cy="2530798"/>
          </a:xfrm>
        </p:spPr>
        <p:txBody>
          <a:bodyPr>
            <a:normAutofit/>
          </a:bodyPr>
          <a:lstStyle/>
          <a:p>
            <a:r>
              <a:rPr lang="ru-RU" sz="2400" dirty="0"/>
              <a:t>За неделю до проведения урока – семинара класс </a:t>
            </a:r>
            <a:r>
              <a:rPr lang="ru-RU" sz="2400" dirty="0" smtClean="0"/>
              <a:t>делится </a:t>
            </a:r>
            <a:r>
              <a:rPr lang="ru-RU" sz="2400" dirty="0"/>
              <a:t>на </a:t>
            </a:r>
            <a:r>
              <a:rPr lang="ru-RU" sz="2400" dirty="0" smtClean="0"/>
              <a:t>4 </a:t>
            </a:r>
            <a:r>
              <a:rPr lang="ru-RU" sz="2400" dirty="0"/>
              <a:t>группы, каждая из которых получает индивидуальное задание. </a:t>
            </a:r>
            <a:endParaRPr lang="ru-RU" dirty="0"/>
          </a:p>
        </p:txBody>
      </p:sp>
      <p:pic>
        <p:nvPicPr>
          <p:cNvPr id="13314" name="Picture 2" descr="C:\Documents and Settings\Вита\My Documents\IMG_60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2395" y="3933056"/>
            <a:ext cx="2753909" cy="2065432"/>
          </a:xfrm>
          <a:prstGeom prst="rect">
            <a:avLst/>
          </a:prstGeom>
          <a:noFill/>
        </p:spPr>
      </p:pic>
      <p:pic>
        <p:nvPicPr>
          <p:cNvPr id="13316" name="Picture 4" descr="C:\Documents and Settings\Вита\My Documents\Фото10_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6136" y="1412776"/>
            <a:ext cx="2744890" cy="2058668"/>
          </a:xfrm>
          <a:prstGeom prst="rect">
            <a:avLst/>
          </a:prstGeom>
          <a:noFill/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716016" y="3806869"/>
            <a:ext cx="4248472" cy="2530798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sz="2400" dirty="0" smtClean="0"/>
              <a:t>Все учащиеся группы решают 2 – 3 задачи, а один из них готовит сообщение или решение одной данной задачи для остальных учащихся класса.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33093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chemeClr val="accent3">
                    <a:lumMod val="50000"/>
                  </a:schemeClr>
                </a:solidFill>
              </a:rPr>
              <a:t>Сообщение </a:t>
            </a: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</a:rPr>
              <a:t>учащегося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700" b="1" dirty="0" smtClean="0">
                <a:solidFill>
                  <a:srgbClr val="009900"/>
                </a:solidFill>
              </a:rPr>
              <a:t>(</a:t>
            </a:r>
            <a:r>
              <a:rPr lang="ru-RU" sz="2400" b="1" dirty="0">
                <a:solidFill>
                  <a:srgbClr val="009900"/>
                </a:solidFill>
              </a:rPr>
              <a:t>Исторический экскурс. Задача </a:t>
            </a:r>
            <a:r>
              <a:rPr lang="ru-RU" sz="2400" b="1" dirty="0" err="1">
                <a:solidFill>
                  <a:srgbClr val="009900"/>
                </a:solidFill>
              </a:rPr>
              <a:t>Дидоны</a:t>
            </a:r>
            <a:r>
              <a:rPr lang="ru-RU" sz="2700" b="1" dirty="0" smtClean="0">
                <a:solidFill>
                  <a:srgbClr val="009900"/>
                </a:solidFill>
              </a:rPr>
              <a:t>)</a:t>
            </a:r>
            <a:endParaRPr lang="ru-RU" sz="2700" b="1" dirty="0">
              <a:solidFill>
                <a:srgbClr val="009900"/>
              </a:solidFill>
            </a:endParaRPr>
          </a:p>
        </p:txBody>
      </p:sp>
      <p:pic>
        <p:nvPicPr>
          <p:cNvPr id="4" name="Picture 2" descr="http://phenomenonsofhistory.com/site/wp-content/uploads/2010/05/800PX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6801" y="1844824"/>
            <a:ext cx="2962672" cy="22108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6" y="1428736"/>
            <a:ext cx="44382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Согласно легенде, вынужденная </a:t>
            </a:r>
            <a:r>
              <a:rPr lang="ru-RU" sz="2400" dirty="0"/>
              <a:t>бежать из своего родного города, </a:t>
            </a:r>
            <a:r>
              <a:rPr lang="ru-RU" sz="2400" dirty="0" err="1"/>
              <a:t>Дидона</a:t>
            </a:r>
            <a:r>
              <a:rPr lang="ru-RU" sz="2400" dirty="0"/>
              <a:t> вместе со своими спутниками прибыла на северный берег Африки и хотела приобрести у местных жителей землю для нового поселения.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4429132"/>
            <a:ext cx="75410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Ей согласились уступить участок земли, однако не больше, чем объемлет воловья шкура. Хитроумная </a:t>
            </a:r>
            <a:r>
              <a:rPr lang="ru-RU" sz="2400" dirty="0" err="1"/>
              <a:t>Дидона</a:t>
            </a:r>
            <a:r>
              <a:rPr lang="ru-RU" sz="2400" dirty="0"/>
              <a:t> разрезала воловью шкуру на узкие ремешки, и разложив их, сумела ограничить гораздо большую площадь по сравнению с той, которую можно было покрыть одной шкурой. </a:t>
            </a:r>
          </a:p>
        </p:txBody>
      </p:sp>
    </p:spTree>
    <p:extLst>
      <p:ext uri="{BB962C8B-B14F-4D97-AF65-F5344CB8AC3E}">
        <p14:creationId xmlns:p14="http://schemas.microsoft.com/office/powerpoint/2010/main" val="12163841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03648" y="326353"/>
            <a:ext cx="749808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4100" b="1" dirty="0" smtClean="0">
                <a:solidFill>
                  <a:schemeClr val="accent3">
                    <a:lumMod val="50000"/>
                  </a:schemeClr>
                </a:solidFill>
              </a:rPr>
              <a:t>Сообщение учителя</a:t>
            </a:r>
            <a:endParaRPr lang="ru-RU" sz="41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b="1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Задача </a:t>
            </a:r>
            <a:r>
              <a:rPr lang="ru-RU" dirty="0" err="1"/>
              <a:t>Дидоны</a:t>
            </a:r>
            <a:r>
              <a:rPr lang="ru-RU" dirty="0"/>
              <a:t> очень сложная и относиться к специальному разделу высшей математики, так называемому вариационному исчислению. Ну, а мы с вами постараемся разобрать такие задачи, с которыми каждый из нас может встретиться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588008" y="1340768"/>
            <a:ext cx="7498080" cy="5060032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25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Wingdings 2"/>
              <a:buNone/>
            </a:pPr>
            <a:r>
              <a:rPr lang="ru-RU" sz="26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Этапы решения задач оптимизации</a:t>
            </a:r>
          </a:p>
          <a:p>
            <a:r>
              <a:rPr lang="ru-RU" sz="2400" b="1" dirty="0" smtClean="0"/>
              <a:t>I этап. Постановка задачи</a:t>
            </a:r>
          </a:p>
          <a:p>
            <a:pPr lvl="1"/>
            <a:r>
              <a:rPr lang="ru-RU" sz="2400" dirty="0" smtClean="0">
                <a:solidFill>
                  <a:srgbClr val="009900"/>
                </a:solidFill>
              </a:rPr>
              <a:t>Формализация задачи (Уточняющие вопросы)</a:t>
            </a:r>
          </a:p>
          <a:p>
            <a:r>
              <a:rPr lang="ru-RU" sz="2400" b="1" dirty="0" smtClean="0"/>
              <a:t>II этап. Разработка модели</a:t>
            </a:r>
          </a:p>
          <a:p>
            <a:pPr lvl="1"/>
            <a:r>
              <a:rPr lang="ru-RU" sz="2400" dirty="0" smtClean="0">
                <a:solidFill>
                  <a:schemeClr val="accent3"/>
                </a:solidFill>
              </a:rPr>
              <a:t>Информационная модель (исходные, расчетные данные, результаты, Целевая Функция).</a:t>
            </a:r>
          </a:p>
          <a:p>
            <a:pPr lvl="1"/>
            <a:r>
              <a:rPr lang="ru-RU" sz="2400" dirty="0" smtClean="0">
                <a:solidFill>
                  <a:schemeClr val="accent3"/>
                </a:solidFill>
              </a:rPr>
              <a:t>Математическая модель (формулы).</a:t>
            </a:r>
          </a:p>
          <a:p>
            <a:pPr lvl="1"/>
            <a:r>
              <a:rPr lang="ru-RU" sz="2400" dirty="0" smtClean="0">
                <a:solidFill>
                  <a:schemeClr val="accent3"/>
                </a:solidFill>
              </a:rPr>
              <a:t>Компьютерная модель (в электронных таблицах).</a:t>
            </a:r>
          </a:p>
          <a:p>
            <a:r>
              <a:rPr lang="ru-RU" sz="2400" b="1" dirty="0" smtClean="0"/>
              <a:t>III этап. Компьютерный эксперимент </a:t>
            </a:r>
          </a:p>
          <a:p>
            <a:pPr lvl="1"/>
            <a:r>
              <a:rPr lang="ru-RU" sz="2400" dirty="0" smtClean="0">
                <a:solidFill>
                  <a:srgbClr val="0000FF"/>
                </a:solidFill>
              </a:rPr>
              <a:t>надстройка в ЭТ «Поиск решения» или «Решатель»: установка ЦФ, зависимой ячейки, ограничений.</a:t>
            </a:r>
          </a:p>
          <a:p>
            <a:r>
              <a:rPr lang="ru-RU" sz="2400" b="1" dirty="0" smtClean="0"/>
              <a:t>IV этап. Анализ результатов моделирования.</a:t>
            </a:r>
            <a:endParaRPr lang="ru-RU" sz="2400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327465"/>
            <a:ext cx="7920880" cy="523220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b="1" dirty="0" smtClean="0"/>
          </a:p>
          <a:p>
            <a:endParaRPr lang="en-US" b="1" dirty="0" smtClean="0"/>
          </a:p>
          <a:p>
            <a:pPr algn="ctr"/>
            <a:endParaRPr lang="en-US" b="1" dirty="0" smtClean="0"/>
          </a:p>
          <a:p>
            <a:pPr algn="ctr"/>
            <a:endParaRPr lang="en-US" b="1" dirty="0" smtClean="0"/>
          </a:p>
          <a:p>
            <a:pPr algn="ctr"/>
            <a:r>
              <a:rPr lang="ru-RU" sz="3200" b="1" dirty="0" smtClean="0"/>
              <a:t>Представление решения </a:t>
            </a:r>
            <a:br>
              <a:rPr lang="ru-RU" sz="3200" b="1" dirty="0" smtClean="0"/>
            </a:br>
            <a:r>
              <a:rPr lang="ru-RU" sz="3200" b="1" dirty="0" smtClean="0"/>
              <a:t>задач по группам</a:t>
            </a:r>
            <a:endParaRPr lang="en-US" sz="3200" b="1" dirty="0" smtClean="0"/>
          </a:p>
          <a:p>
            <a:pPr algn="ctr"/>
            <a:endParaRPr lang="en-US" b="1" dirty="0" smtClean="0"/>
          </a:p>
          <a:p>
            <a:pPr algn="ctr"/>
            <a:endParaRPr lang="en-US" b="1" dirty="0" smtClean="0"/>
          </a:p>
          <a:p>
            <a:pPr algn="ctr"/>
            <a:endParaRPr lang="en-US" b="1" dirty="0" smtClean="0"/>
          </a:p>
          <a:p>
            <a:pPr algn="ctr"/>
            <a:endParaRPr lang="en-US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ru-RU" b="1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936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14289"/>
            <a:ext cx="7705406" cy="83844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900" b="1" dirty="0" smtClean="0">
                <a:solidFill>
                  <a:schemeClr val="accent3">
                    <a:lumMod val="50000"/>
                  </a:schemeClr>
                </a:solidFill>
              </a:rPr>
              <a:t>Задача о наименьшем периметре</a:t>
            </a:r>
            <a:endParaRPr lang="ru-RU" sz="39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7742" y="214289"/>
            <a:ext cx="8715436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 этап. Постановка задачи</a:t>
            </a:r>
          </a:p>
          <a:p>
            <a:pPr algn="ctr"/>
            <a:r>
              <a:rPr lang="ru-RU" sz="4000" b="1" dirty="0" smtClean="0">
                <a:solidFill>
                  <a:srgbClr val="009900"/>
                </a:solidFill>
                <a:latin typeface="+mj-lt"/>
              </a:rPr>
              <a:t>Формализация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643050"/>
            <a:ext cx="7498080" cy="4800600"/>
          </a:xfrm>
        </p:spPr>
        <p:txBody>
          <a:bodyPr/>
          <a:lstStyle/>
          <a:p>
            <a:r>
              <a:rPr lang="ru-RU" dirty="0" smtClean="0"/>
              <a:t>Площадь прямоугольника 64 см</a:t>
            </a:r>
            <a:r>
              <a:rPr lang="ru-RU" baseline="30000" dirty="0" smtClean="0"/>
              <a:t>2</a:t>
            </a:r>
            <a:r>
              <a:rPr lang="ru-RU" dirty="0" smtClean="0"/>
              <a:t>. Какую длину должны иметь его стороны, чтобы периметр был наименьшим?</a:t>
            </a:r>
          </a:p>
          <a:p>
            <a:r>
              <a:rPr lang="ru-RU" dirty="0" err="1" smtClean="0"/>
              <a:t>a</a:t>
            </a:r>
            <a:r>
              <a:rPr lang="ru-RU" dirty="0" smtClean="0"/>
              <a:t> – длина прямоугольника, </a:t>
            </a:r>
            <a:r>
              <a:rPr lang="ru-RU" dirty="0" err="1" smtClean="0"/>
              <a:t>b</a:t>
            </a:r>
            <a:r>
              <a:rPr lang="ru-RU" dirty="0" smtClean="0"/>
              <a:t> – ширина прямоугольника, S=64 см</a:t>
            </a:r>
            <a:r>
              <a:rPr lang="ru-RU" baseline="30000" dirty="0" smtClean="0"/>
              <a:t>2</a:t>
            </a:r>
            <a:r>
              <a:rPr lang="ru-RU" dirty="0" smtClean="0"/>
              <a:t>- площадь прямоугольника, P – периметр прямоугольника. </a:t>
            </a:r>
          </a:p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991902"/>
              </p:ext>
            </p:extLst>
          </p:nvPr>
        </p:nvGraphicFramePr>
        <p:xfrm>
          <a:off x="217742" y="1537728"/>
          <a:ext cx="8715436" cy="5094946"/>
        </p:xfrm>
        <a:graphic>
          <a:graphicData uri="http://schemas.openxmlformats.org/drawingml/2006/table">
            <a:tbl>
              <a:tblPr/>
              <a:tblGrid>
                <a:gridCol w="2942107"/>
                <a:gridCol w="5773329"/>
              </a:tblGrid>
              <a:tr h="4263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Уточняющий вопрос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9595" marR="69595" marT="9238" marB="92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Ответ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9595" marR="69595" marT="9238" marB="923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63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Что моделируется?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Фигура, состоящая из двух объектов: ширины и длины.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63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Форма фигуры?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Прямоугольная.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34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Что известно о фигуре?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Размеры задаются длиной (а), шириной (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), площадью (S), периметром (Р).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34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В какой зависимости находятся объекты в фигуре?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Площадь равна произведению длины и ширины.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Периметр – сумма длин всех сторон.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63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Что известно о площади?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Площадь – величина постоянная, S=64см</a:t>
                      </a:r>
                      <a:r>
                        <a:rPr lang="ru-RU" sz="2000" baseline="30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63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Что известно о периметре?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Периметр должен быть наименьшим возможным.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34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Что надо определить?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Длины сторон прямоугольника при наименьшем периметре. </a:t>
                      </a:r>
                    </a:p>
                  </a:txBody>
                  <a:tcPr marL="69595" marR="69595" marT="9238" marB="923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500034" y="1857365"/>
          <a:ext cx="8358246" cy="453346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785950"/>
                <a:gridCol w="2090320"/>
                <a:gridCol w="4481976"/>
              </a:tblGrid>
              <a:tr h="54872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/>
                        <a:t>Объект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/>
                        <a:t>Параметры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87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/>
                        <a:t>Название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/>
                        <a:t>Значение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5487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/>
                        <a:t>Длина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/>
                        <a:t>Размер (a) 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/>
                        <a:t>Результаты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/>
                </a:tc>
              </a:tr>
              <a:tr h="5487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/>
                        <a:t>Ширина 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/>
                        <a:t>Размер (</a:t>
                      </a:r>
                      <a:r>
                        <a:rPr lang="ru-RU" sz="2400" dirty="0" err="1"/>
                        <a:t>b</a:t>
                      </a:r>
                      <a:r>
                        <a:rPr lang="ru-RU" sz="2400" dirty="0"/>
                        <a:t>)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/>
                        <a:t>Расчетные данные 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/>
                </a:tc>
              </a:tr>
              <a:tr h="10456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/>
                        <a:t>Площадь 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/>
                        <a:t>Произведение длины и ширины (S) 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/>
                        <a:t>Исходные данные, </a:t>
                      </a:r>
                      <a:r>
                        <a:rPr lang="ru-RU" sz="2400" dirty="0" smtClean="0"/>
                        <a:t/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в </a:t>
                      </a:r>
                      <a:r>
                        <a:rPr lang="ru-RU" sz="2400" dirty="0"/>
                        <a:t>задаче константа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/>
                </a:tc>
              </a:tr>
              <a:tr h="10456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/>
                        <a:t>Периметр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/>
                        <a:t>Периметр – сумма длин всех сторон.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/>
                        <a:t>Расчетные данные </a:t>
                      </a:r>
                      <a:endParaRPr lang="ru-RU" sz="2400" dirty="0" smtClean="0"/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Целевая Функция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8000" marR="36000" marT="36000" marB="3600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14282" y="210838"/>
            <a:ext cx="8715436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</a:t>
            </a: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этап.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Разработка модели</a:t>
            </a:r>
            <a:endParaRPr lang="ru-RU" sz="4000" b="1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4000" b="1" dirty="0" smtClean="0">
                <a:solidFill>
                  <a:srgbClr val="009900"/>
                </a:solidFill>
                <a:latin typeface="+mj-lt"/>
              </a:rPr>
              <a:t>Информационная модель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374</TotalTime>
  <Words>1391</Words>
  <Application>Microsoft Office PowerPoint</Application>
  <PresentationFormat>Экран (4:3)</PresentationFormat>
  <Paragraphs>247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Солнцестояние</vt:lpstr>
      <vt:lpstr>Презентация к уроку-семинару по учебному предмету «Информатика» в 11-ом классе на тему «Задачи оптимизации»</vt:lpstr>
      <vt:lpstr>  Семинар (лат seminarium - рассадник) </vt:lpstr>
      <vt:lpstr>Дидактические цели семинара</vt:lpstr>
      <vt:lpstr>Функции семинара</vt:lpstr>
      <vt:lpstr>Ход урока</vt:lpstr>
      <vt:lpstr>Сообщение учащегося (Исторический экскурс. Задача Дидоны)</vt:lpstr>
      <vt:lpstr>Презентация PowerPoint</vt:lpstr>
      <vt:lpstr>Задача о наименьшем периметре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Задачи других групп</vt:lpstr>
      <vt:lpstr>Проверим задачу Дидоны</vt:lpstr>
      <vt:lpstr>Площадь круга (для сравнения)</vt:lpstr>
      <vt:lpstr>Информационная модель</vt:lpstr>
      <vt:lpstr>Математическая модель</vt:lpstr>
      <vt:lpstr>Компьютерная модель</vt:lpstr>
      <vt:lpstr>Результаты</vt:lpstr>
      <vt:lpstr>Домашнее задание</vt:lpstr>
      <vt:lpstr>№2 Как  в листе бумаги размером с обычную страницу из тетради проделать такое отверстие, чтобы сквозь него мог пройти человек.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– семинар  по теме «Задачи оптимизации»  (10 -11 класс) </dc:title>
  <cp:lastModifiedBy>luda</cp:lastModifiedBy>
  <cp:revision>28</cp:revision>
  <dcterms:modified xsi:type="dcterms:W3CDTF">2015-03-27T14:09:49Z</dcterms:modified>
</cp:coreProperties>
</file>