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310" r:id="rId2"/>
    <p:sldId id="258" r:id="rId3"/>
    <p:sldId id="260" r:id="rId4"/>
    <p:sldId id="286" r:id="rId5"/>
    <p:sldId id="289" r:id="rId6"/>
    <p:sldId id="323" r:id="rId7"/>
    <p:sldId id="299" r:id="rId8"/>
    <p:sldId id="328" r:id="rId9"/>
    <p:sldId id="279" r:id="rId10"/>
    <p:sldId id="308" r:id="rId11"/>
    <p:sldId id="307" r:id="rId12"/>
    <p:sldId id="296" r:id="rId13"/>
    <p:sldId id="330" r:id="rId14"/>
    <p:sldId id="304" r:id="rId15"/>
    <p:sldId id="302" r:id="rId16"/>
    <p:sldId id="322" r:id="rId17"/>
    <p:sldId id="318" r:id="rId18"/>
    <p:sldId id="327" r:id="rId19"/>
    <p:sldId id="309" r:id="rId20"/>
    <p:sldId id="294" r:id="rId21"/>
    <p:sldId id="312" r:id="rId22"/>
    <p:sldId id="319" r:id="rId23"/>
    <p:sldId id="320" r:id="rId24"/>
    <p:sldId id="313" r:id="rId25"/>
    <p:sldId id="321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FFFF00"/>
    <a:srgbClr val="FF3300"/>
    <a:srgbClr val="CC0066"/>
    <a:srgbClr val="00CCFF"/>
    <a:srgbClr val="CC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9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938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938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DE09A-B1EE-445C-9BBC-5094689CE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1EBE8-CAA4-4D0A-B53B-0CA5D3D6D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F0D0A-900E-4DAD-86CA-0DEAE17C21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7728A-84F5-4421-B024-4519088E6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E319F-0030-41C2-B6CC-70C7072B8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295CE-AF15-4086-A4A4-7FFF9A73E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9B81F-8CD5-4971-8FFC-139EC39A3B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B8341-B1F8-4A6E-957D-6D60D1573C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E0724-0ADE-4958-8C64-A6A5E61F4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CBADF-2C18-45FD-8EA6-65148F199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96DE6-793A-46BA-B9F8-B7FCD85E7C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41463-2FF5-4020-B7B6-BC839F5075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F3C70CAB-C1B2-4500-90CA-84B280793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2835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835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836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836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836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2836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836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836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836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836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1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javascript:void(0);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C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27088" y="214313"/>
            <a:ext cx="7772400" cy="185737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200" dirty="0" smtClean="0"/>
              <a:t>Глунцова Регина Владимировна,</a:t>
            </a:r>
            <a:br>
              <a:rPr lang="ru-RU" sz="3200" dirty="0" smtClean="0"/>
            </a:br>
            <a:r>
              <a:rPr lang="ru-RU" sz="3200" dirty="0" smtClean="0"/>
              <a:t> учитель начальных классов </a:t>
            </a:r>
            <a:br>
              <a:rPr lang="ru-RU" sz="3200" dirty="0" smtClean="0"/>
            </a:br>
            <a:r>
              <a:rPr lang="ru-RU" sz="3200" dirty="0" smtClean="0"/>
              <a:t>МБОУ «СОШ №36» г.Норильск </a:t>
            </a:r>
            <a:br>
              <a:rPr lang="ru-RU" sz="3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7200" dirty="0" smtClean="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39750" y="2000250"/>
            <a:ext cx="8064500" cy="3638550"/>
          </a:xfrm>
        </p:spPr>
        <p:txBody>
          <a:bodyPr/>
          <a:lstStyle/>
          <a:p>
            <a:pPr eaLnBrk="1" hangingPunct="1"/>
            <a:r>
              <a:rPr lang="ru-RU" sz="2800" b="1" smtClean="0">
                <a:effectLst/>
              </a:rPr>
              <a:t>Презентация  к уроку по учебному предмету «Основы религиозных культур и светской этики» в 4-ом классе на тему</a:t>
            </a:r>
          </a:p>
          <a:p>
            <a:pPr eaLnBrk="1" hangingPunct="1"/>
            <a:r>
              <a:rPr lang="ru-RU" sz="4400" b="1" smtClean="0">
                <a:effectLst/>
              </a:rPr>
              <a:t> « Искусство </a:t>
            </a:r>
            <a:br>
              <a:rPr lang="ru-RU" sz="4400" b="1" smtClean="0">
                <a:effectLst/>
              </a:rPr>
            </a:br>
            <a:r>
              <a:rPr lang="ru-RU" sz="4400" b="1" smtClean="0">
                <a:effectLst/>
              </a:rPr>
              <a:t>   в религиозной культуре»</a:t>
            </a:r>
          </a:p>
          <a:p>
            <a:pPr eaLnBrk="1" hangingPunct="1"/>
            <a:r>
              <a:rPr lang="ru-RU" sz="3600" b="1" smtClean="0">
                <a:effectLst/>
              </a:rPr>
              <a:t> </a:t>
            </a:r>
            <a:r>
              <a:rPr lang="ru-RU" sz="5400" b="1" smtClean="0">
                <a:effectLst/>
              </a:rPr>
              <a:t/>
            </a:r>
            <a:br>
              <a:rPr lang="ru-RU" sz="5400" b="1" smtClean="0">
                <a:effectLst/>
              </a:rPr>
            </a:br>
            <a:endParaRPr lang="ru-RU" sz="2800" b="1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pi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643063"/>
            <a:ext cx="4378325" cy="447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5704" name="Text Box 8"/>
          <p:cNvSpPr txBox="1">
            <a:spLocks noChangeArrowheads="1"/>
          </p:cNvSpPr>
          <p:nvPr/>
        </p:nvSpPr>
        <p:spPr bwMode="auto">
          <a:xfrm>
            <a:off x="755650" y="6297613"/>
            <a:ext cx="694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800" b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</a:t>
            </a:r>
            <a:r>
              <a:rPr lang="ru-RU" sz="1800">
                <a:solidFill>
                  <a:srgbClr val="FF0000"/>
                </a:solidFill>
              </a:rPr>
              <a:t>Чувашская Республика, г. Чебоксары Мечеть Булгар</a:t>
            </a:r>
          </a:p>
          <a:p>
            <a:pPr>
              <a:defRPr/>
            </a:pPr>
            <a:endParaRPr lang="ru-RU" sz="1800">
              <a:solidFill>
                <a:srgbClr val="FF0000"/>
              </a:solidFill>
            </a:endParaRPr>
          </a:p>
        </p:txBody>
      </p:sp>
      <p:sp>
        <p:nvSpPr>
          <p:cNvPr id="12292" name="Text Box 16"/>
          <p:cNvSpPr txBox="1">
            <a:spLocks noChangeArrowheads="1"/>
          </p:cNvSpPr>
          <p:nvPr/>
        </p:nvSpPr>
        <p:spPr bwMode="auto">
          <a:xfrm>
            <a:off x="1835150" y="6092825"/>
            <a:ext cx="5759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 b="0"/>
          </a:p>
        </p:txBody>
      </p:sp>
      <p:sp>
        <p:nvSpPr>
          <p:cNvPr id="285720" name="Rectangle 24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5143500" y="1143000"/>
            <a:ext cx="329723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Что такое мечеть?</a:t>
            </a:r>
          </a:p>
        </p:txBody>
      </p:sp>
      <p:sp>
        <p:nvSpPr>
          <p:cNvPr id="285722" name="Rectangle 2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59338" y="2205038"/>
            <a:ext cx="3529012" cy="3921125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800" b="1" dirty="0" smtClean="0">
                <a:solidFill>
                  <a:srgbClr val="FF0000"/>
                </a:solidFill>
                <a:effectLst/>
              </a:rPr>
              <a:t>мечеть-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/>
              </a:rPr>
              <a:t>    (от араб. </a:t>
            </a:r>
            <a:r>
              <a:rPr lang="ru-RU" sz="2800" b="1" dirty="0" err="1" smtClean="0">
                <a:solidFill>
                  <a:srgbClr val="FF0000"/>
                </a:solidFill>
                <a:effectLst/>
              </a:rPr>
              <a:t>масджид</a:t>
            </a:r>
            <a:r>
              <a:rPr lang="ru-RU" sz="2800" b="1" dirty="0" smtClean="0">
                <a:solidFill>
                  <a:srgbClr val="FF0000"/>
                </a:solidFill>
                <a:effectLst/>
              </a:rPr>
              <a:t> — место поклонения), культовое   мусульманское сооружение.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12295" name="Прямоугольник 6"/>
          <p:cNvSpPr>
            <a:spLocks noChangeArrowheads="1"/>
          </p:cNvSpPr>
          <p:nvPr/>
        </p:nvSpPr>
        <p:spPr bwMode="auto">
          <a:xfrm>
            <a:off x="785813" y="500063"/>
            <a:ext cx="7358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2-я виртуальная экскурсия </a:t>
            </a:r>
            <a:br>
              <a:rPr lang="ru-RU" sz="3600"/>
            </a:br>
            <a:r>
              <a:rPr lang="ru-RU" sz="3600"/>
              <a:t>«Мечети России».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4E3E68"/>
            </a:gs>
            <a:gs pos="50000">
              <a:schemeClr val="accent2"/>
            </a:gs>
            <a:gs pos="100000">
              <a:srgbClr val="4E3E6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54422985_1264686444_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2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3654" name="Rectangle 6"/>
          <p:cNvSpPr>
            <a:spLocks noChangeArrowheads="1"/>
          </p:cNvSpPr>
          <p:nvPr/>
        </p:nvSpPr>
        <p:spPr bwMode="auto">
          <a:xfrm>
            <a:off x="1676400" y="6324600"/>
            <a:ext cx="471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800" b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</a:t>
            </a:r>
            <a:r>
              <a:rPr lang="ru-RU" sz="1800" b="0"/>
              <a:t>Казань,  Кремль «Мечеть Кул Шариф»</a:t>
            </a:r>
            <a:r>
              <a:rPr lang="ru-RU" sz="1800" b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7600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04" name="Rectangle 8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                                                              </a:t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>
                <a:solidFill>
                  <a:schemeClr val="tx1"/>
                </a:solidFill>
                <a:effectLst/>
              </a:rPr>
              <a:t>Минута славы 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>Рассказ мальчика 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>«Моя поездка в Казань»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endParaRPr lang="ru-RU" sz="4000" smtClean="0">
              <a:solidFill>
                <a:schemeClr val="tx1"/>
              </a:solidFill>
              <a:effectLst/>
            </a:endParaRPr>
          </a:p>
        </p:txBody>
      </p:sp>
      <p:pic>
        <p:nvPicPr>
          <p:cNvPr id="14339" name="Picture 13" descr="прод 5 б собр-библиот 282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11638" y="2060575"/>
            <a:ext cx="2535237" cy="3382963"/>
          </a:xfrm>
          <a:noFill/>
        </p:spPr>
      </p:pic>
      <p:pic>
        <p:nvPicPr>
          <p:cNvPr id="14340" name="Picture 14" descr="прод 5 б собр-библиот 210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2060575"/>
            <a:ext cx="3168650" cy="2376488"/>
          </a:xfrm>
          <a:noFill/>
        </p:spPr>
      </p:pic>
      <p:pic>
        <p:nvPicPr>
          <p:cNvPr id="14341" name="Picture 15" descr="прод 5 б собр-библиот 277"/>
          <p:cNvPicPr>
            <a:picLocks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331913" y="4365625"/>
            <a:ext cx="3167062" cy="2373313"/>
          </a:xfrm>
          <a:noFill/>
        </p:spPr>
      </p:pic>
      <p:pic>
        <p:nvPicPr>
          <p:cNvPr id="14342" name="Picture 19" descr="IMG_2796"/>
          <p:cNvPicPr>
            <a:picLocks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940425" y="4292600"/>
            <a:ext cx="3203575" cy="2401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Мечеть </a:t>
            </a:r>
            <a:r>
              <a:rPr lang="ru-RU" dirty="0" err="1" smtClean="0"/>
              <a:t>Нурд-Камаль</a:t>
            </a:r>
            <a:endParaRPr lang="ru-RU" dirty="0"/>
          </a:p>
        </p:txBody>
      </p:sp>
      <p:pic>
        <p:nvPicPr>
          <p:cNvPr id="15363" name="Содержимое 6" descr="Мечеть Нурд-Камаль">
            <a:hlinkClick r:id="rId2" tooltip="&quot;Мечеть Нурд-Камаль&quot;"/>
          </p:cNvPr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14375" y="1214438"/>
            <a:ext cx="2914650" cy="2185987"/>
          </a:xfrm>
        </p:spPr>
      </p:pic>
      <p:pic>
        <p:nvPicPr>
          <p:cNvPr id="15364" name="Содержимое 7" descr="Мечеть Нурд-Камаль "/>
          <p:cNvPicPr>
            <a:picLocks noGrp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72000" y="1285875"/>
            <a:ext cx="3279775" cy="2185988"/>
          </a:xfrm>
        </p:spPr>
      </p:pic>
      <p:sp>
        <p:nvSpPr>
          <p:cNvPr id="15365" name="Прямоугольник 8"/>
          <p:cNvSpPr>
            <a:spLocks noChangeArrowheads="1"/>
          </p:cNvSpPr>
          <p:nvPr/>
        </p:nvSpPr>
        <p:spPr bwMode="auto">
          <a:xfrm>
            <a:off x="428625" y="3500438"/>
            <a:ext cx="7786688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/>
              <a:t>Единственная и неповторимая мечеть Норильска под названием Нурд-Камаль – единственна мечеть, занесенная в Книгу рекордов Гиннеса. Такое внимание к мечети было вызвано ее расположением - Нурд-Камаль является самой северной в мире мечетью.  Мечеть открыли в 1998 году.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1204611831_islam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88"/>
            <a:ext cx="9144000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611188" y="341313"/>
            <a:ext cx="87106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     </a:t>
            </a:r>
            <a:endParaRPr lang="ru-RU" sz="3200"/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1743075" y="1214438"/>
            <a:ext cx="70056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Каллиграфия   </a:t>
            </a:r>
          </a:p>
        </p:txBody>
      </p:sp>
      <p:sp>
        <p:nvSpPr>
          <p:cNvPr id="16389" name="Прямоугольник 4"/>
          <p:cNvSpPr>
            <a:spLocks noChangeArrowheads="1"/>
          </p:cNvSpPr>
          <p:nvPr/>
        </p:nvSpPr>
        <p:spPr bwMode="auto">
          <a:xfrm>
            <a:off x="571500" y="0"/>
            <a:ext cx="80724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Познакомимся с каллиграфией,  арабесками,  как одним из видов искусства в исламе</a:t>
            </a:r>
            <a:r>
              <a:rPr lang="ru-RU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0000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  <a:effectLst/>
              </a:rPr>
              <a:t>Каллиграфия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500188"/>
            <a:ext cx="8763000" cy="490061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      </a:t>
            </a:r>
            <a:r>
              <a:rPr lang="ru-RU" sz="2800" b="1" dirty="0" smtClean="0">
                <a:effectLst/>
              </a:rPr>
              <a:t>Мусульманская культура не создала живописи и скульптуры. Ведь ислам отрицательно относился к изображению живого существа в живописи и скульптуре. Поэтому они были представлены в виде орнамента.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effectLst/>
              </a:rPr>
              <a:t>           В мусульманской культуре искусство представлено в виде   художественной  миниатюрной живописи, каллиграфии.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effectLst/>
              </a:rPr>
              <a:t>           В арабских странах степень владения каллиграфией была показателем образованности и духовного совершенства человека</a:t>
            </a:r>
            <a:r>
              <a:rPr lang="ru-RU" sz="2400" b="1" dirty="0" smtClean="0">
                <a:effectLst/>
              </a:rPr>
              <a:t>.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effectLst/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tt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981075"/>
            <a:ext cx="37496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1241545169_9022767dc68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981075"/>
            <a:ext cx="37528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714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0000"/>
                </a:solidFill>
              </a:rPr>
              <a:t>  Арабески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0000"/>
            </a:gs>
            <a:gs pos="50000">
              <a:srgbClr val="FF0000"/>
            </a:gs>
            <a:gs pos="100000">
              <a:srgbClr val="76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6" name="Rectangle 4"/>
          <p:cNvSpPr>
            <a:spLocks noChangeArrowheads="1"/>
          </p:cNvSpPr>
          <p:nvPr/>
        </p:nvSpPr>
        <p:spPr bwMode="auto">
          <a:xfrm>
            <a:off x="0" y="1052513"/>
            <a:ext cx="9324975" cy="584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</a:t>
            </a: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   Арабеска — особый вид орнамента, возникший в мусульманском искусстве. Арабеска представляет собой сложный узор, в основе которого лежит строгий математический расчет. Арабеска построена на повторении или умножении одного или нескольких элементов — геометрических фигур или растительных мотивов. </a:t>
            </a:r>
          </a:p>
          <a:p>
            <a:pPr>
              <a:defRPr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    В рисунок арабески могут вплетаться отдельные изображения животных, птиц, людей, фантастических существ, а также надписи. Такой орнамент практически исключает фон: один узор вписывается в другой, плотно заполняя поверхность. </a:t>
            </a:r>
          </a:p>
          <a:p>
            <a:pPr>
              <a:defRPr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    Бесконечное, «текущее» в заданном ритме движение арабески может быть остановлено или продолжено в любой ее точке без нарушения целостности узора. Арабеску можно разместить на поверхности любой конфигурации и размера: на стене здания или ковре, на переплете рукописи, керамике или ювелирном изделии.</a:t>
            </a:r>
            <a:r>
              <a:rPr lang="ru-RU" sz="2400"/>
              <a:t> </a:t>
            </a:r>
          </a:p>
        </p:txBody>
      </p:sp>
      <p:sp>
        <p:nvSpPr>
          <p:cNvPr id="3256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395288" y="0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chemeClr val="tx1"/>
                </a:solidFill>
              </a:rPr>
              <a:t>А знаете ли вы ?</a:t>
            </a:r>
            <a:br>
              <a:rPr lang="ru-RU" sz="4000" smtClean="0">
                <a:solidFill>
                  <a:schemeClr val="tx1"/>
                </a:solidFill>
              </a:rPr>
            </a:br>
            <a:r>
              <a:rPr lang="ru-RU" sz="4000" smtClean="0">
                <a:solidFill>
                  <a:schemeClr val="tx1"/>
                </a:solidFill>
              </a:rPr>
              <a:t>Искусство каллиграфии и арабески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000076"/>
            </a:gs>
            <a:gs pos="50000">
              <a:srgbClr val="0000FF"/>
            </a:gs>
            <a:gs pos="100000">
              <a:srgbClr val="00007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9" descr="thv-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5038"/>
            <a:ext cx="47625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13"/>
          <p:cNvSpPr>
            <a:spLocks noChangeArrowheads="1"/>
          </p:cNvSpPr>
          <p:nvPr/>
        </p:nvSpPr>
        <p:spPr bwMode="auto">
          <a:xfrm>
            <a:off x="4859338" y="2133600"/>
            <a:ext cx="4284662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Char char="ü"/>
            </a:pPr>
            <a:r>
              <a:rPr lang="ru-RU" sz="3600"/>
              <a:t>является одною из необходимых принадлежностей православного храма, созывает верующих в храм.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Char char="ü"/>
            </a:pPr>
            <a:endParaRPr lang="ru-RU" sz="3600"/>
          </a:p>
        </p:txBody>
      </p:sp>
      <p:sp>
        <p:nvSpPr>
          <p:cNvPr id="20484" name="Rectangle 14"/>
          <p:cNvSpPr>
            <a:spLocks noGrp="1" noRot="1" noChangeArrowheads="1"/>
          </p:cNvSpPr>
          <p:nvPr>
            <p:ph type="title"/>
          </p:nvPr>
        </p:nvSpPr>
        <p:spPr>
          <a:xfrm>
            <a:off x="428625" y="1428750"/>
            <a:ext cx="8229600" cy="71437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tx1"/>
                </a:solidFill>
                <a:effectLst/>
              </a:rPr>
              <a:t>А вы знаете , что колокол  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endParaRPr lang="ru-RU" sz="4000" smtClean="0">
              <a:solidFill>
                <a:schemeClr val="tx1"/>
              </a:solidFill>
              <a:effectLst/>
            </a:endParaRPr>
          </a:p>
        </p:txBody>
      </p:sp>
      <p:sp>
        <p:nvSpPr>
          <p:cNvPr id="20485" name="Прямоугольник 4"/>
          <p:cNvSpPr>
            <a:spLocks noChangeArrowheads="1"/>
          </p:cNvSpPr>
          <p:nvPr/>
        </p:nvSpPr>
        <p:spPr bwMode="auto">
          <a:xfrm>
            <a:off x="928688" y="357188"/>
            <a:ext cx="7000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/>
              <a:t>Колокол в православии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00FF00"/>
            </a:gs>
            <a:gs pos="100000">
              <a:srgbClr val="0076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4"/>
          <p:cNvSpPr>
            <a:spLocks noChangeArrowheads="1"/>
          </p:cNvSpPr>
          <p:nvPr/>
        </p:nvSpPr>
        <p:spPr bwMode="auto">
          <a:xfrm>
            <a:off x="684213" y="6021388"/>
            <a:ext cx="73437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2"/>
                </a:solidFill>
              </a:rPr>
              <a:t>На колоколе изображены: храм Марий Магдалины, центральный крест храма Христа Спасителя  и силуэты различных российских храмов.</a:t>
            </a:r>
          </a:p>
        </p:txBody>
      </p:sp>
      <p:pic>
        <p:nvPicPr>
          <p:cNvPr id="21507" name="Picture 18" descr="koloko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2133600"/>
            <a:ext cx="496887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2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0" smtClean="0">
                <a:solidFill>
                  <a:schemeClr val="tx1"/>
                </a:solidFill>
                <a:effectLst/>
              </a:rPr>
              <a:t/>
            </a:r>
            <a:br>
              <a:rPr lang="ru-RU" sz="4000" b="0" smtClean="0">
                <a:solidFill>
                  <a:schemeClr val="tx1"/>
                </a:solidFill>
                <a:effectLst/>
              </a:rPr>
            </a:br>
            <a:r>
              <a:rPr lang="ru-RU" sz="4000" b="0" smtClean="0">
                <a:solidFill>
                  <a:schemeClr val="tx1"/>
                </a:solidFill>
                <a:effectLst/>
              </a:rPr>
              <a:t/>
            </a:r>
            <a:br>
              <a:rPr lang="ru-RU" sz="4000" b="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bg2"/>
                </a:solidFill>
                <a:effectLst/>
              </a:rPr>
              <a:t>Первый в мире мозаичный церковный колокол  </a:t>
            </a:r>
            <a:br>
              <a:rPr lang="ru-RU" sz="4000" smtClean="0">
                <a:solidFill>
                  <a:schemeClr val="bg2"/>
                </a:solidFill>
                <a:effectLst/>
              </a:rPr>
            </a:br>
            <a:r>
              <a:rPr lang="ru-RU" sz="4000" smtClean="0">
                <a:solidFill>
                  <a:schemeClr val="bg2"/>
                </a:solidFill>
                <a:effectLst/>
              </a:rPr>
              <a:t>"Малиновый звон".</a:t>
            </a:r>
            <a:br>
              <a:rPr lang="ru-RU" sz="4000" smtClean="0">
                <a:solidFill>
                  <a:schemeClr val="bg2"/>
                </a:solidFill>
                <a:effectLst/>
              </a:rPr>
            </a:br>
            <a:endParaRPr lang="ru-RU" sz="4000" smtClean="0"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002F"/>
            </a:gs>
            <a:gs pos="100000">
              <a:srgbClr val="FF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22555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4000" b="0" dirty="0" smtClean="0">
                <a:solidFill>
                  <a:schemeClr val="tx1"/>
                </a:solidFill>
              </a:rPr>
              <a:t/>
            </a:r>
            <a:br>
              <a:rPr lang="ru-RU" sz="4000" b="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ЦЕЛЬ урока: дать представление об искусстве разных религий через  разные формы деятельности</a:t>
            </a:r>
            <a:r>
              <a:rPr lang="ru-RU" sz="3200" dirty="0" smtClean="0">
                <a:solidFill>
                  <a:schemeClr val="tx1"/>
                </a:solidFill>
                <a:effectLst/>
              </a:rPr>
              <a:t>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                             Задачи.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1.учить учащихся распознавать, к какой религии (мусульманской или православной) относится  то или  иное произведение искусства религиозного характера;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2.развивать творческие способности учащихся;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3.воспитывать эстетические чувства , толерантность, любовь к Родине;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4.познакомить с новыми терминами: икона, мечеть, каллиграфия, арабески, колокол</a:t>
            </a:r>
          </a:p>
          <a:p>
            <a:pPr lvl="1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Предварительная работа: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           1. </a:t>
            </a:r>
            <a:r>
              <a:rPr lang="ru-RU" sz="2400" b="1" dirty="0" smtClean="0"/>
              <a:t>Разделение класса на три группы.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b="1" dirty="0" smtClean="0"/>
              <a:t>           2. Выбор  гидов-экскурсоводов.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b="1" dirty="0" smtClean="0"/>
              <a:t>           3. Подготовка комментариев к картинам, иконам и                фотографиям.</a:t>
            </a:r>
          </a:p>
          <a:p>
            <a:pPr lvl="1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b="1" dirty="0" smtClean="0">
              <a:effectLst/>
            </a:endParaRPr>
          </a:p>
          <a:p>
            <a:pPr lvl="1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b="1" dirty="0" smtClean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effectLst/>
              </a:rPr>
              <a:t>Творческая мастерская. Работа в группах.</a:t>
            </a:r>
            <a:br>
              <a:rPr lang="ru-RU" sz="3200" smtClean="0">
                <a:effectLst/>
              </a:rPr>
            </a:br>
            <a:r>
              <a:rPr lang="ru-RU" sz="3200" smtClean="0">
                <a:effectLst/>
              </a:rPr>
              <a:t>(Звучит  музыка «Ростовские звоны»)</a:t>
            </a:r>
          </a:p>
        </p:txBody>
      </p:sp>
      <p:sp>
        <p:nvSpPr>
          <p:cNvPr id="21709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  </a:t>
            </a:r>
            <a:endParaRPr lang="ru-RU" b="1" dirty="0" smtClean="0">
              <a:effectLst/>
            </a:endParaRPr>
          </a:p>
        </p:txBody>
      </p:sp>
      <p:pic>
        <p:nvPicPr>
          <p:cNvPr id="22532" name="Picture 10" descr="1241545169_9022767dc68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4005263"/>
            <a:ext cx="4033837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2" descr="arhitectura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89138"/>
            <a:ext cx="352742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3" descr="thv-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0525" y="2060575"/>
            <a:ext cx="3673475" cy="272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0"/>
            <a:ext cx="8229600" cy="183515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  <a:effectLst/>
              </a:rPr>
              <a:t>Что у нас получилось?</a:t>
            </a:r>
          </a:p>
        </p:txBody>
      </p:sp>
      <p:pic>
        <p:nvPicPr>
          <p:cNvPr id="23555" name="Picture 5" descr="pcdv_kolokol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27763" y="2133600"/>
            <a:ext cx="2603500" cy="3600450"/>
          </a:xfrm>
          <a:noFill/>
        </p:spPr>
      </p:pic>
      <p:pic>
        <p:nvPicPr>
          <p:cNvPr id="23556" name="Picture 11" descr="P20935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133600"/>
            <a:ext cx="2752725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2" descr="f_497ef985904f2"/>
          <p:cNvPicPr>
            <a:picLocks noChangeAspect="1" noChangeArrowheads="1"/>
          </p:cNvPicPr>
          <p:nvPr/>
        </p:nvPicPr>
        <p:blipFill>
          <a:blip r:embed="rId4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3419475" y="2133600"/>
            <a:ext cx="25209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0000"/>
            </a:gs>
            <a:gs pos="50000">
              <a:srgbClr val="FF0000"/>
            </a:gs>
            <a:gs pos="100000">
              <a:srgbClr val="76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>
                <a:solidFill>
                  <a:schemeClr val="tx1"/>
                </a:solidFill>
                <a:effectLst/>
              </a:rPr>
              <a:t>Проблемный вопрос</a:t>
            </a:r>
            <a:r>
              <a:rPr lang="ru-RU" sz="5400" smtClean="0"/>
              <a:t> </a:t>
            </a:r>
            <a:br>
              <a:rPr lang="ru-RU" sz="5400" smtClean="0"/>
            </a:br>
            <a:endParaRPr lang="ru-RU" sz="5400" smtClean="0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400" smtClean="0"/>
              <a:t>         </a:t>
            </a:r>
            <a:r>
              <a:rPr lang="ru-RU" sz="4400" b="1" smtClean="0">
                <a:effectLst/>
              </a:rPr>
              <a:t>Можно ли, рассматривая священные сооружения и другие предметы искусства определить , к какой религии они относятся (мусульманской или           христианской)?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002F"/>
            </a:gs>
            <a:gs pos="50000">
              <a:srgbClr val="FF0066"/>
            </a:gs>
            <a:gs pos="100000">
              <a:srgbClr val="76002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tx1"/>
                </a:solidFill>
                <a:effectLst/>
              </a:rPr>
              <a:t>Задание 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>Соотнеси  слова к иллюстрациям 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038600" cy="4525963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b="1" smtClean="0">
                <a:effectLst/>
              </a:rPr>
              <a:t>икона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b="1" smtClean="0">
                <a:effectLst/>
              </a:rPr>
              <a:t>мечеть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b="1" smtClean="0">
                <a:effectLst/>
              </a:rPr>
              <a:t>каллиграфия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b="1" smtClean="0">
                <a:effectLst/>
              </a:rPr>
              <a:t>арабеска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b="1" smtClean="0">
                <a:effectLst/>
              </a:rPr>
              <a:t>колокол </a:t>
            </a:r>
          </a:p>
          <a:p>
            <a:pPr eaLnBrk="1" hangingPunct="1">
              <a:buFont typeface="Wingdings" pitchFamily="2" charset="2"/>
              <a:buNone/>
            </a:pPr>
            <a:endParaRPr lang="ru-RU" b="1" smtClean="0">
              <a:effectLst/>
            </a:endParaRPr>
          </a:p>
        </p:txBody>
      </p:sp>
      <p:pic>
        <p:nvPicPr>
          <p:cNvPr id="25604" name="Picture 6" descr="image001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19475" y="1484313"/>
            <a:ext cx="2038350" cy="2505075"/>
          </a:xfrm>
          <a:noFill/>
        </p:spPr>
      </p:pic>
      <p:pic>
        <p:nvPicPr>
          <p:cNvPr id="25605" name="Picture 8" descr="chur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3573463"/>
            <a:ext cx="21653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 descr="1241545169_9022767dc68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3573463"/>
            <a:ext cx="211137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0" descr="1204611831_islam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688" y="1557338"/>
            <a:ext cx="2627312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12" descr="f_1828824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7050" y="3933825"/>
            <a:ext cx="203835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000076"/>
            </a:gs>
            <a:gs pos="50000">
              <a:srgbClr val="0000FF"/>
            </a:gs>
            <a:gs pos="100000">
              <a:srgbClr val="00007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tx1"/>
                </a:solidFill>
                <a:effectLst/>
              </a:rPr>
              <a:t/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>Подведение итогов урока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>Что интересного   для себя ты открыл на уроке?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endParaRPr lang="ru-RU" sz="4000" smtClean="0">
              <a:solidFill>
                <a:schemeClr val="tx1"/>
              </a:solidFill>
              <a:effectLst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713788" cy="5832475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ru-RU" b="1" smtClean="0">
                <a:effectLst/>
              </a:rPr>
              <a:t>икона- изображение, образ, подражание;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b="1" smtClean="0">
                <a:effectLst/>
              </a:rPr>
              <a:t>каллиграфия- искусство письма в исламе;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b="1" smtClean="0">
                <a:effectLst/>
              </a:rPr>
              <a:t>арабеска- особый вид орнамента, возникший в мусульманском</a:t>
            </a:r>
            <a:r>
              <a:rPr lang="ru-RU" smtClean="0">
                <a:effectLst/>
              </a:rPr>
              <a:t> </a:t>
            </a:r>
            <a:r>
              <a:rPr lang="ru-RU" b="1" smtClean="0">
                <a:effectLst/>
              </a:rPr>
              <a:t>искусстве;</a:t>
            </a:r>
            <a:r>
              <a:rPr lang="ru-RU" smtClean="0">
                <a:effectLst/>
              </a:rPr>
              <a:t>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b="1" smtClean="0">
                <a:effectLst/>
              </a:rPr>
              <a:t>мечеть- (от араб. масджид — место поклонения), культовое   мусульманское сооружение;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b="1" smtClean="0">
                <a:effectLst/>
              </a:rPr>
              <a:t>колокол - является одною из необходимых принадлежностей православного храма, созыва верующих. </a:t>
            </a:r>
          </a:p>
          <a:p>
            <a:pPr eaLnBrk="1" hangingPunct="1">
              <a:buFont typeface="Wingdings" pitchFamily="2" charset="2"/>
              <a:buChar char="ü"/>
            </a:pPr>
            <a:endParaRPr lang="ru-RU" b="1" smtClean="0">
              <a:effectLst/>
            </a:endParaRPr>
          </a:p>
        </p:txBody>
      </p:sp>
      <p:sp>
        <p:nvSpPr>
          <p:cNvPr id="316420" name="Rectangle 4"/>
          <p:cNvSpPr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ru-RU" sz="3200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0000"/>
            </a:gs>
            <a:gs pos="50000">
              <a:srgbClr val="FF0000"/>
            </a:gs>
            <a:gs pos="100000">
              <a:srgbClr val="76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  <a:effectLst/>
              </a:rPr>
              <a:t>Вывод урока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75"/>
            <a:ext cx="8229600" cy="48402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 </a:t>
            </a:r>
            <a:r>
              <a:rPr lang="ru-RU" sz="3600" b="1" dirty="0" smtClean="0"/>
              <a:t>М</a:t>
            </a:r>
            <a:r>
              <a:rPr lang="ru-RU" sz="3600" b="1" dirty="0" smtClean="0">
                <a:effectLst/>
              </a:rPr>
              <a:t>ожно, рассматривая священные сооружения и другие предметы искусства определить , к какой религии они относятся (мусульманской или православной)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effectLst/>
              </a:rPr>
              <a:t>Домашнее задание: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effectLst/>
              </a:rPr>
              <a:t> сходить  на экскурсию в  храм  или мечеть, оформить мини-книжку «Мои впечатления о храме или мечети».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dirty="0" smtClean="0">
              <a:effectLst/>
            </a:endParaRPr>
          </a:p>
          <a:p>
            <a:pPr eaLnBrk="1" hangingPunct="1">
              <a:defRPr/>
            </a:pPr>
            <a:endParaRPr lang="ru-RU" sz="4400" b="1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0076"/>
            </a:gs>
            <a:gs pos="50000">
              <a:srgbClr val="FF00FF"/>
            </a:gs>
            <a:gs pos="100000">
              <a:srgbClr val="76007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-228600"/>
            <a:ext cx="7772400" cy="12192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  <a:effectLst/>
              </a:rPr>
              <a:t>Ход урока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6613"/>
            <a:ext cx="9612313" cy="698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00" dirty="0" smtClean="0"/>
              <a:t>                   </a:t>
            </a:r>
            <a:r>
              <a:rPr lang="ru-RU" sz="1600" b="1" dirty="0" smtClean="0">
                <a:effectLst/>
              </a:rPr>
              <a:t>1.     </a:t>
            </a:r>
            <a:r>
              <a:rPr lang="ru-RU" sz="2400" b="1" dirty="0" smtClean="0">
                <a:effectLst/>
              </a:rPr>
              <a:t>Организационный момент.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2. Объяснение нового материала через проведение виртуальных экскурсий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                 1-я виртуальная экскурсия по Третьяковской галерее: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  а) «Встреча с иконой»;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  б) «Иисус Христос в картинах русских художников»;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               2-я виртуальная экскурсия «Мечети России»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3. Минута славы   «Моя поездка в Казань»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4. Творческая мастерская . Работа в группах: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   а) изготовление макета храма;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   б) выполнение  арабески;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   в) рисование  колокола.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5.  Итоговая беседа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6. Домашнее задание : сходить  на экскурсию в  храм  или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  мечеть и написать  и оформить мини-книжку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 «Мои впечатления о храме или мечети».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effectLst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760000"/>
            </a:gs>
            <a:gs pos="50000">
              <a:srgbClr val="FF0000"/>
            </a:gs>
            <a:gs pos="100000">
              <a:srgbClr val="76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0" smtClean="0">
                <a:solidFill>
                  <a:srgbClr val="FFFF00"/>
                </a:solidFill>
                <a:effectLst/>
              </a:rPr>
              <a:t/>
            </a:r>
            <a:br>
              <a:rPr lang="ru-RU" sz="4000" b="0" smtClean="0">
                <a:solidFill>
                  <a:srgbClr val="FFFF00"/>
                </a:solidFill>
                <a:effectLst/>
              </a:rPr>
            </a:br>
            <a:r>
              <a:rPr lang="ru-RU" sz="4000" smtClean="0">
                <a:solidFill>
                  <a:srgbClr val="FFFF00"/>
                </a:solidFill>
                <a:effectLst/>
              </a:rPr>
              <a:t>1-я виртуальная экскурсия по Третьяковской галерее:</a:t>
            </a:r>
            <a:br>
              <a:rPr lang="ru-RU" sz="4000" smtClean="0">
                <a:solidFill>
                  <a:srgbClr val="FFFF00"/>
                </a:solidFill>
                <a:effectLst/>
              </a:rPr>
            </a:br>
            <a:endParaRPr lang="ru-RU" sz="4000" smtClean="0">
              <a:solidFill>
                <a:srgbClr val="FFFF00"/>
              </a:solidFill>
              <a:effectLst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5257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smtClean="0">
                <a:effectLst/>
              </a:rPr>
              <a:t>Государственная  Третьяковская галерея-это музей впечатляющей судьбы. Вряд ли можно назвать другой музей, который прошёл бы путь от скромной частной коллекции до наиболее значительного художественного собрания страны, имеющего общенациональное признание и мировую славу. 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>
                <a:effectLst/>
              </a:rPr>
              <a:t>В Третьяковской галерее очень много икон и картин, относящихся к православной религиозной культуре.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effectLst/>
              </a:rPr>
              <a:t>            Икона </a:t>
            </a:r>
            <a:r>
              <a:rPr lang="ru-RU" sz="3600" smtClean="0">
                <a:solidFill>
                  <a:srgbClr val="FF0000"/>
                </a:solidFill>
                <a:effectLst/>
              </a:rPr>
              <a:t>(рассматривание)</a:t>
            </a:r>
          </a:p>
        </p:txBody>
      </p:sp>
      <p:pic>
        <p:nvPicPr>
          <p:cNvPr id="7171" name="Picture 2" descr="repphoto_4618_2182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96975"/>
            <a:ext cx="3070225" cy="4864100"/>
          </a:xfrm>
          <a:noFill/>
        </p:spPr>
      </p:pic>
      <p:pic>
        <p:nvPicPr>
          <p:cNvPr id="7172" name="Picture 3" descr="repphoto_4622_23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2349500"/>
            <a:ext cx="304323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repphoto_4617_21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8538" y="1268413"/>
            <a:ext cx="3065462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96975"/>
            <a:ext cx="3681413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2259" name="Rectangle 3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0"/>
            <a:ext cx="8229600" cy="1196975"/>
          </a:xfrm>
        </p:spPr>
        <p:txBody>
          <a:bodyPr/>
          <a:lstStyle/>
          <a:p>
            <a:pPr eaLnBrk="1" hangingPunct="1">
              <a:defRPr/>
            </a:pPr>
            <a:r>
              <a:rPr lang="ru-RU" sz="1900" b="0" smtClean="0">
                <a:solidFill>
                  <a:schemeClr val="tx1"/>
                </a:solidFill>
              </a:rPr>
              <a:t>  </a:t>
            </a:r>
            <a:br>
              <a:rPr lang="ru-RU" sz="1900" b="0" smtClean="0">
                <a:solidFill>
                  <a:schemeClr val="tx1"/>
                </a:solidFill>
              </a:rPr>
            </a:br>
            <a:r>
              <a:rPr lang="ru-RU" sz="1900" b="0" smtClean="0">
                <a:solidFill>
                  <a:schemeClr val="tx1"/>
                </a:solidFill>
              </a:rPr>
              <a:t>            </a:t>
            </a:r>
            <a:r>
              <a:rPr lang="ru-RU" smtClean="0">
                <a:solidFill>
                  <a:schemeClr val="tx1"/>
                </a:solidFill>
                <a:effectLst/>
              </a:rPr>
              <a:t>Икона А. Рублева  «Троица»</a:t>
            </a:r>
          </a:p>
        </p:txBody>
      </p:sp>
      <p:sp>
        <p:nvSpPr>
          <p:cNvPr id="35226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11638" y="2276475"/>
            <a:ext cx="4932362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                 </a:t>
            </a:r>
            <a:r>
              <a:rPr lang="ru-RU" sz="1800" b="1" smtClean="0">
                <a:effectLst/>
              </a:rPr>
              <a:t>Учитель: Это интересно!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>
                <a:effectLst/>
              </a:rPr>
              <a:t>     Икона- изображение, образ, подражание.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effectLst/>
              </a:rPr>
              <a:t>В к. XIV — н. XV в. Рублев создал свой шедевр — икону “Троица”,  на сюжет "гостеприимство Авраама".   Традиционный библейский сюжет  он наполнил глубоким поэтическим и философским содержанием.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sz="1800" b="1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effectLst/>
              </a:rPr>
              <a:t>Художник  поместил в центре композиции единственную чашу (символизирующую жертвенную смерть), а ее очертания повторил в контурах боковых ангелов.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sz="1800" b="1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effectLst/>
              </a:rPr>
              <a:t>Центральный (символизирующий Христа) ангел занял  место  посередине.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sz="1800" b="1" smtClean="0">
              <a:effectLst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284663" y="981075"/>
            <a:ext cx="43910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 b="0">
              <a:latin typeface="Times New Roman" pitchFamily="18" charset="0"/>
            </a:endParaRPr>
          </a:p>
          <a:p>
            <a:r>
              <a:rPr lang="ru-RU" sz="1800" b="0">
                <a:latin typeface="Times New Roman" pitchFamily="18" charset="0"/>
              </a:rPr>
              <a:t>(Дети с гидом  рассматривают иконы.</a:t>
            </a:r>
          </a:p>
          <a:p>
            <a:r>
              <a:rPr lang="ru-RU" sz="1800" b="0">
                <a:latin typeface="Times New Roman" pitchFamily="18" charset="0"/>
              </a:rPr>
              <a:t>Гид кратко рассказывает о каждой иконе.)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0"/>
            <a:ext cx="9145588" cy="63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7"/>
          <p:cNvSpPr txBox="1">
            <a:spLocks noChangeArrowheads="1"/>
          </p:cNvSpPr>
          <p:nvPr/>
        </p:nvSpPr>
        <p:spPr bwMode="auto">
          <a:xfrm>
            <a:off x="1958975" y="6318250"/>
            <a:ext cx="777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А. А. </a:t>
            </a:r>
          </a:p>
        </p:txBody>
      </p:sp>
      <p:sp>
        <p:nvSpPr>
          <p:cNvPr id="9220" name="Text Box 8"/>
          <p:cNvSpPr txBox="1">
            <a:spLocks noChangeArrowheads="1"/>
          </p:cNvSpPr>
          <p:nvPr/>
        </p:nvSpPr>
        <p:spPr bwMode="auto">
          <a:xfrm>
            <a:off x="1331913" y="6461125"/>
            <a:ext cx="7812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  </a:t>
            </a:r>
            <a:r>
              <a:rPr lang="ru-RU">
                <a:solidFill>
                  <a:schemeClr val="bg1"/>
                </a:solidFill>
              </a:rPr>
              <a:t>Картина А. А.  Иванова   «Явление Христа народу»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5E0000"/>
            </a:gs>
            <a:gs pos="50000">
              <a:srgbClr val="CC0000"/>
            </a:gs>
            <a:gs pos="100000">
              <a:srgbClr val="5E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1"/>
                </a:solidFill>
                <a:effectLst/>
              </a:rPr>
              <a:t/>
            </a:r>
            <a:br>
              <a:rPr lang="ru-RU" sz="4000" smtClean="0">
                <a:solidFill>
                  <a:schemeClr val="bg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>Картина   А. А.  Иванова  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>«Явление Христа народу»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endParaRPr lang="ru-RU" sz="4000" smtClean="0">
              <a:solidFill>
                <a:schemeClr val="tx1"/>
              </a:solidFill>
              <a:effectLst/>
            </a:endParaRP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893175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  <a:defRPr/>
            </a:pPr>
            <a:r>
              <a:rPr lang="ru-RU" sz="2400" smtClean="0"/>
              <a:t>  </a:t>
            </a:r>
            <a:r>
              <a:rPr lang="ru-RU" sz="2000" b="1" smtClean="0"/>
              <a:t>При имени художника Александра Иванова в нашем сознании сразу разворачивается грандиозное полотно, увенчавшее жизненный и творческий подвиг живописца – Явление Христа народу.      Продолжительность работы над ним искусствоведы определяют в 20 лет. За этот период была создана целая картинная галерея: 300 эскизов - законченных гениальных пейзажей и портретов.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  <a:defRPr/>
            </a:pPr>
            <a:endParaRPr lang="ru-RU" sz="2000" b="1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  <a:defRPr/>
            </a:pPr>
            <a:r>
              <a:rPr lang="ru-RU" sz="2000" b="1" smtClean="0"/>
              <a:t>    Иванов называл свои этюды к большой картине "конченными этюдами", "...в них, - говорил он, - заключено лучшее время моей жизни". Два основных чувства питали творческое вдохновение Иванова – безграничная любовь к искусству и сострадание к униженным, обделенным жизнью людам, стремление им помочь. Иванов был убежден, что назначение искусства – изменить жизнь.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  <a:defRPr/>
            </a:pPr>
            <a:endParaRPr lang="ru-RU" sz="2000" b="1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  <a:defRPr/>
            </a:pPr>
            <a:r>
              <a:rPr lang="ru-RU" sz="2000" b="1" smtClean="0"/>
              <a:t>   Он задумывает «всемирный сюжет», способный духовно преобразить не только искусство, но и все современное общество.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C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f5cfcc208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628775"/>
            <a:ext cx="4679950" cy="412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3779838" y="1196975"/>
            <a:ext cx="3873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 b="0">
              <a:latin typeface="Times New Roman" pitchFamily="18" charset="0"/>
            </a:endParaRPr>
          </a:p>
          <a:p>
            <a:endParaRPr lang="ru-RU" sz="1800" b="0">
              <a:latin typeface="Times New Roman" pitchFamily="18" charset="0"/>
            </a:endParaRPr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1619250" y="6053138"/>
            <a:ext cx="7200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</a:t>
            </a:r>
          </a:p>
          <a:p>
            <a:pPr>
              <a:defRPr/>
            </a:pPr>
            <a:r>
              <a:rPr lang="ru-RU" sz="1800" b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</a:t>
            </a:r>
            <a:endParaRPr lang="ru-RU"/>
          </a:p>
        </p:txBody>
      </p:sp>
      <p:sp>
        <p:nvSpPr>
          <p:cNvPr id="11269" name="Rectangle 15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tx1"/>
                </a:solidFill>
                <a:effectLst/>
              </a:rPr>
              <a:t/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/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>Картина    И. Н. Крамского   «Христос в пустыне»</a:t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r>
              <a:rPr lang="ru-RU" sz="4000" smtClean="0">
                <a:solidFill>
                  <a:schemeClr val="tx1"/>
                </a:solidFill>
                <a:effectLst/>
              </a:rPr>
              <a:t/>
            </a:r>
            <a:br>
              <a:rPr lang="ru-RU" sz="4000" smtClean="0">
                <a:solidFill>
                  <a:schemeClr val="tx1"/>
                </a:solidFill>
                <a:effectLst/>
              </a:rPr>
            </a:br>
            <a:endParaRPr lang="ru-RU" sz="4000" smtClean="0">
              <a:solidFill>
                <a:schemeClr val="tx1"/>
              </a:solidFill>
              <a:effectLst/>
            </a:endParaRPr>
          </a:p>
        </p:txBody>
      </p:sp>
      <p:sp>
        <p:nvSpPr>
          <p:cNvPr id="142353" name="Rectangle 1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96975"/>
            <a:ext cx="4495800" cy="56610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800" b="1" smtClean="0"/>
              <a:t>   </a:t>
            </a:r>
            <a:r>
              <a:rPr lang="ru-RU" sz="1800" b="1" smtClean="0"/>
              <a:t>Картина "Христос в пустыне" занимает совершенно особое место в творческой биографии Ивана Крамского.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ru-RU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800" b="1" smtClean="0"/>
              <a:t>  Начиная с А. Иванова, пожалуй, не было ни одного крупного художника второй половины XIX века, которого так или иначе не увлекал бы образ Христа.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ru-RU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800" b="1" smtClean="0"/>
              <a:t>  В произведениях из жизни Христа художники пытались ответить на многие наболевшие вопросы эпохи - вопросы о смысле жизни и самопожертвовании ради общества, которые никого не оставляли равнодушными.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800" b="1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800" b="1" smtClean="0"/>
              <a:t>  В то время в России было немало людей, готовых принести себя в жертву во имя добра, правды и справедливости.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ru-RU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ru-RU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ru-RU" sz="1200" b="1" smtClean="0"/>
          </a:p>
          <a:p>
            <a:pPr eaLnBrk="1" hangingPunct="1">
              <a:lnSpc>
                <a:spcPct val="80000"/>
              </a:lnSpc>
              <a:defRPr/>
            </a:pPr>
            <a:endParaRPr lang="ru-RU" sz="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 проекта">
  <a:themeElements>
    <a:clrScheme name="Презентация  проекта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Презентация  проекта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Презентация  проекта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 проекта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 проекта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 проекта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 проекта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 проекта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 проекта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 проекта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 проекта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 проекта</Template>
  <TotalTime>266</TotalTime>
  <Words>1118</Words>
  <Application>Microsoft Office PowerPoint</Application>
  <PresentationFormat>Экран (4:3)</PresentationFormat>
  <Paragraphs>118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Garamond</vt:lpstr>
      <vt:lpstr>Arial</vt:lpstr>
      <vt:lpstr>Wingdings</vt:lpstr>
      <vt:lpstr>Calibri</vt:lpstr>
      <vt:lpstr>Times New Roman</vt:lpstr>
      <vt:lpstr>Презентация  проекта</vt:lpstr>
      <vt:lpstr>    Глунцова Регина Владимировна,  учитель начальных классов  МБОУ «СОШ №36» г.Норильск    </vt:lpstr>
      <vt:lpstr> ЦЕЛЬ урока: дать представление об искусстве разных религий через  разные формы деятельности.</vt:lpstr>
      <vt:lpstr>Ход урока</vt:lpstr>
      <vt:lpstr> 1-я виртуальная экскурсия по Третьяковской галерее: </vt:lpstr>
      <vt:lpstr>            Икона (рассматривание)</vt:lpstr>
      <vt:lpstr>               Икона А. Рублева  «Троица»</vt:lpstr>
      <vt:lpstr>Слайд 7</vt:lpstr>
      <vt:lpstr> Картина   А. А.  Иванова   «Явление Христа народу» </vt:lpstr>
      <vt:lpstr>  Картина    И. Н. Крамского   «Христос в пустыне»  </vt:lpstr>
      <vt:lpstr>Что такое мечеть?</vt:lpstr>
      <vt:lpstr>Слайд 11</vt:lpstr>
      <vt:lpstr>                                                                 Минута славы  Рассказ мальчика  «Моя поездка в Казань» </vt:lpstr>
      <vt:lpstr>Мечеть Нурд-Камаль</vt:lpstr>
      <vt:lpstr>Слайд 14</vt:lpstr>
      <vt:lpstr>Каллиграфия</vt:lpstr>
      <vt:lpstr>  Арабески    </vt:lpstr>
      <vt:lpstr>А знаете ли вы ? Искусство каллиграфии и арабески</vt:lpstr>
      <vt:lpstr>А вы знаете , что колокол   </vt:lpstr>
      <vt:lpstr>  Первый в мире мозаичный церковный колокол   "Малиновый звон". </vt:lpstr>
      <vt:lpstr>Творческая мастерская. Работа в группах. (Звучит  музыка «Ростовские звоны»)</vt:lpstr>
      <vt:lpstr>Что у нас получилось?</vt:lpstr>
      <vt:lpstr> Проблемный вопрос  </vt:lpstr>
      <vt:lpstr>Задание  Соотнеси  слова к иллюстрациям  </vt:lpstr>
      <vt:lpstr> Подведение итогов урока Что интересного   для себя ты открыл на уроке? </vt:lpstr>
      <vt:lpstr>Вывод урока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проекта</dc:title>
  <dc:creator>компьютер</dc:creator>
  <cp:lastModifiedBy>User</cp:lastModifiedBy>
  <cp:revision>45</cp:revision>
  <cp:lastPrinted>1601-01-01T00:00:00Z</cp:lastPrinted>
  <dcterms:created xsi:type="dcterms:W3CDTF">2010-03-11T07:56:41Z</dcterms:created>
  <dcterms:modified xsi:type="dcterms:W3CDTF">2016-03-23T06:13:55Z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