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27"/>
  </p:notesMasterIdLst>
  <p:sldIdLst>
    <p:sldId id="296" r:id="rId2"/>
    <p:sldId id="257" r:id="rId3"/>
    <p:sldId id="290" r:id="rId4"/>
    <p:sldId id="291" r:id="rId5"/>
    <p:sldId id="263" r:id="rId6"/>
    <p:sldId id="258" r:id="rId7"/>
    <p:sldId id="259" r:id="rId8"/>
    <p:sldId id="292" r:id="rId9"/>
    <p:sldId id="260" r:id="rId10"/>
    <p:sldId id="262" r:id="rId11"/>
    <p:sldId id="293" r:id="rId12"/>
    <p:sldId id="264" r:id="rId13"/>
    <p:sldId id="265" r:id="rId14"/>
    <p:sldId id="266" r:id="rId15"/>
    <p:sldId id="267" r:id="rId16"/>
    <p:sldId id="289" r:id="rId17"/>
    <p:sldId id="271" r:id="rId18"/>
    <p:sldId id="274" r:id="rId19"/>
    <p:sldId id="279" r:id="rId20"/>
    <p:sldId id="282" r:id="rId21"/>
    <p:sldId id="283" r:id="rId22"/>
    <p:sldId id="284" r:id="rId23"/>
    <p:sldId id="285" r:id="rId24"/>
    <p:sldId id="287" r:id="rId25"/>
    <p:sldId id="294" r:id="rId2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1881" autoAdjust="0"/>
  </p:normalViewPr>
  <p:slideViewPr>
    <p:cSldViewPr>
      <p:cViewPr varScale="1">
        <p:scale>
          <a:sx n="56" d="100"/>
          <a:sy n="56" d="100"/>
        </p:scale>
        <p:origin x="-408" y="-6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0BE31DF-57B6-46E0-A4FF-AFE45896F63D}" type="datetimeFigureOut">
              <a:rPr lang="ru-RU" smtClean="0"/>
              <a:t>27.03.2015</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EDE0736-E66E-451A-AAF9-7521DE3A1E3F}" type="slidenum">
              <a:rPr lang="ru-RU" smtClean="0"/>
              <a:t>‹#›</a:t>
            </a:fld>
            <a:endParaRPr lang="ru-RU"/>
          </a:p>
        </p:txBody>
      </p:sp>
    </p:spTree>
    <p:extLst>
      <p:ext uri="{BB962C8B-B14F-4D97-AF65-F5344CB8AC3E}">
        <p14:creationId xmlns:p14="http://schemas.microsoft.com/office/powerpoint/2010/main" val="35977075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BEDE0736-E66E-451A-AAF9-7521DE3A1E3F}" type="slidenum">
              <a:rPr lang="ru-RU" smtClean="0"/>
              <a:t>8</a:t>
            </a:fld>
            <a:endParaRPr lang="ru-RU"/>
          </a:p>
        </p:txBody>
      </p:sp>
    </p:spTree>
    <p:extLst>
      <p:ext uri="{BB962C8B-B14F-4D97-AF65-F5344CB8AC3E}">
        <p14:creationId xmlns:p14="http://schemas.microsoft.com/office/powerpoint/2010/main" val="35467672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781E081B-5B91-48E4-B4A4-7B00082EF9E8}" type="datetimeFigureOut">
              <a:rPr lang="ru-RU" smtClean="0"/>
              <a:t>27.03.2015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924D801-9558-41E8-B3A5-7E55B603259C}"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781E081B-5B91-48E4-B4A4-7B00082EF9E8}" type="datetimeFigureOut">
              <a:rPr lang="ru-RU" smtClean="0"/>
              <a:t>27.03.2015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924D801-9558-41E8-B3A5-7E55B603259C}"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781E081B-5B91-48E4-B4A4-7B00082EF9E8}" type="datetimeFigureOut">
              <a:rPr lang="ru-RU" smtClean="0"/>
              <a:t>27.03.2015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924D801-9558-41E8-B3A5-7E55B603259C}" type="slidenum">
              <a:rPr lang="ru-RU" smtClean="0"/>
              <a:t>‹#›</a:t>
            </a:fld>
            <a:endParaRPr lang="ru-RU"/>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781E081B-5B91-48E4-B4A4-7B00082EF9E8}" type="datetimeFigureOut">
              <a:rPr lang="ru-RU" smtClean="0"/>
              <a:t>27.03.2015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924D801-9558-41E8-B3A5-7E55B603259C}" type="slidenum">
              <a:rPr lang="ru-RU" smtClean="0"/>
              <a:t>‹#›</a:t>
            </a:fld>
            <a:endParaRPr lang="ru-RU"/>
          </a:p>
        </p:txBody>
      </p:sp>
      <p:sp>
        <p:nvSpPr>
          <p:cNvPr id="7" name="Title 6"/>
          <p:cNvSpPr>
            <a:spLocks noGrp="1"/>
          </p:cNvSpPr>
          <p:nvPr>
            <p:ph type="title"/>
          </p:nvPr>
        </p:nvSpPr>
        <p:spPr/>
        <p:txBody>
          <a:bodyPr/>
          <a:lstStyle/>
          <a:p>
            <a:r>
              <a:rPr lang="ru-RU" smtClean="0"/>
              <a:t>Образец заголовка</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81E081B-5B91-48E4-B4A4-7B00082EF9E8}" type="datetimeFigureOut">
              <a:rPr lang="ru-RU" smtClean="0"/>
              <a:t>27.03.2015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924D801-9558-41E8-B3A5-7E55B603259C}"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5" name="Date Placeholder 4"/>
          <p:cNvSpPr>
            <a:spLocks noGrp="1"/>
          </p:cNvSpPr>
          <p:nvPr>
            <p:ph type="dt" sz="half" idx="10"/>
          </p:nvPr>
        </p:nvSpPr>
        <p:spPr/>
        <p:txBody>
          <a:bodyPr/>
          <a:lstStyle/>
          <a:p>
            <a:fld id="{781E081B-5B91-48E4-B4A4-7B00082EF9E8}" type="datetimeFigureOut">
              <a:rPr lang="ru-RU" smtClean="0"/>
              <a:t>27.03.2015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924D801-9558-41E8-B3A5-7E55B603259C}" type="slidenum">
              <a:rPr lang="ru-RU" smtClean="0"/>
              <a:t>‹#›</a:t>
            </a:fld>
            <a:endParaRPr lang="ru-RU"/>
          </a:p>
        </p:txBody>
      </p:sp>
      <p:sp>
        <p:nvSpPr>
          <p:cNvPr id="9" name="Content Placeholder 8"/>
          <p:cNvSpPr>
            <a:spLocks noGrp="1"/>
          </p:cNvSpPr>
          <p:nvPr>
            <p:ph sz="quarter" idx="13"/>
          </p:nvPr>
        </p:nvSpPr>
        <p:spPr>
          <a:xfrm>
            <a:off x="676655"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781E081B-5B91-48E4-B4A4-7B00082EF9E8}" type="datetimeFigureOut">
              <a:rPr lang="ru-RU" smtClean="0"/>
              <a:t>27.03.2015</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7924D801-9558-41E8-B3A5-7E55B603259C}"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781E081B-5B91-48E4-B4A4-7B00082EF9E8}" type="datetimeFigureOut">
              <a:rPr lang="ru-RU" smtClean="0"/>
              <a:t>27.03.2015</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7924D801-9558-41E8-B3A5-7E55B603259C}"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781E081B-5B91-48E4-B4A4-7B00082EF9E8}" type="datetimeFigureOut">
              <a:rPr lang="ru-RU" smtClean="0"/>
              <a:t>27.03.2015</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7924D801-9558-41E8-B3A5-7E55B603259C}"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781E081B-5B91-48E4-B4A4-7B00082EF9E8}" type="datetimeFigureOut">
              <a:rPr lang="ru-RU" smtClean="0"/>
              <a:t>27.03.2015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924D801-9558-41E8-B3A5-7E55B603259C}" type="slidenum">
              <a:rPr lang="ru-RU" smtClean="0"/>
              <a:t>‹#›</a:t>
            </a:fld>
            <a:endParaRPr lang="ru-RU"/>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781E081B-5B91-48E4-B4A4-7B00082EF9E8}" type="datetimeFigureOut">
              <a:rPr lang="ru-RU" smtClean="0"/>
              <a:t>27.03.2015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924D801-9558-41E8-B3A5-7E55B603259C}" type="slidenum">
              <a:rPr lang="ru-RU" smtClean="0"/>
              <a:t>‹#›</a:t>
            </a:fld>
            <a:endParaRPr lang="ru-RU"/>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781E081B-5B91-48E4-B4A4-7B00082EF9E8}" type="datetimeFigureOut">
              <a:rPr lang="ru-RU" smtClean="0"/>
              <a:t>27.03.2015</a:t>
            </a:fld>
            <a:endParaRPr lang="ru-RU"/>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ru-RU"/>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7924D801-9558-41E8-B3A5-7E55B603259C}" type="slidenum">
              <a:rPr lang="ru-RU" smtClean="0"/>
              <a:t>‹#›</a:t>
            </a:fld>
            <a:endParaRPr lang="ru-RU"/>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5" Type="http://schemas.openxmlformats.org/officeDocument/2006/relationships/image" Target="../media/image18.jpeg"/><Relationship Id="rId4" Type="http://schemas.openxmlformats.org/officeDocument/2006/relationships/image" Target="../media/image17.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1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0.gi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ru-RU" i="1" dirty="0"/>
              <a:t>«Презентация к уроку по учебному предмету «Английский язык» в 10-ом классе на тему «Наука вокруг нас».</a:t>
            </a:r>
            <a:br>
              <a:rPr lang="ru-RU" i="1" dirty="0"/>
            </a:br>
            <a:endParaRPr lang="ru-RU" dirty="0"/>
          </a:p>
        </p:txBody>
      </p:sp>
      <p:sp>
        <p:nvSpPr>
          <p:cNvPr id="3" name="Подзаголовок 2"/>
          <p:cNvSpPr>
            <a:spLocks noGrp="1"/>
          </p:cNvSpPr>
          <p:nvPr>
            <p:ph type="subTitle" idx="1"/>
          </p:nvPr>
        </p:nvSpPr>
        <p:spPr/>
        <p:txBody>
          <a:bodyPr>
            <a:normAutofit fontScale="92500" lnSpcReduction="20000"/>
          </a:bodyPr>
          <a:lstStyle/>
          <a:p>
            <a:r>
              <a:rPr lang="ru-RU" i="1" dirty="0"/>
              <a:t>Разработчик презентации </a:t>
            </a:r>
          </a:p>
          <a:p>
            <a:r>
              <a:rPr lang="ru-RU" i="1" dirty="0" err="1"/>
              <a:t>Богучарская</a:t>
            </a:r>
            <a:r>
              <a:rPr lang="ru-RU" i="1" dirty="0"/>
              <a:t> Людмила Петровна,</a:t>
            </a:r>
          </a:p>
          <a:p>
            <a:r>
              <a:rPr lang="ru-RU" i="1" dirty="0"/>
              <a:t> учитель английского языка</a:t>
            </a:r>
          </a:p>
          <a:p>
            <a:r>
              <a:rPr lang="ru-RU" i="1" dirty="0"/>
              <a:t> МАОУ Одинцовского лицея №6 имени А.С. Пушкина Московской области</a:t>
            </a:r>
          </a:p>
          <a:p>
            <a:endParaRPr lang="ru-RU" dirty="0"/>
          </a:p>
        </p:txBody>
      </p:sp>
    </p:spTree>
    <p:extLst>
      <p:ext uri="{BB962C8B-B14F-4D97-AF65-F5344CB8AC3E}">
        <p14:creationId xmlns:p14="http://schemas.microsoft.com/office/powerpoint/2010/main" val="25202189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71600" y="1916832"/>
            <a:ext cx="7408333" cy="3450696"/>
          </a:xfrm>
        </p:spPr>
        <p:txBody>
          <a:bodyPr>
            <a:normAutofit fontScale="92500" lnSpcReduction="20000"/>
          </a:bodyPr>
          <a:lstStyle/>
          <a:p>
            <a:pPr algn="ctr"/>
            <a:r>
              <a:rPr lang="en-US" b="1" i="1" dirty="0">
                <a:solidFill>
                  <a:srgbClr val="C00000"/>
                </a:solidFill>
              </a:rPr>
              <a:t>Listening Comprehension: </a:t>
            </a:r>
            <a:endParaRPr lang="en-US" b="1" i="1" dirty="0" smtClean="0">
              <a:solidFill>
                <a:srgbClr val="C00000"/>
              </a:solidFill>
            </a:endParaRPr>
          </a:p>
          <a:p>
            <a:r>
              <a:rPr lang="en-US" sz="2000" b="1" i="1" u="sng" dirty="0" smtClean="0">
                <a:latin typeface="Times New Roman" pitchFamily="18" charset="0"/>
                <a:cs typeface="Times New Roman" pitchFamily="18" charset="0"/>
              </a:rPr>
              <a:t>“</a:t>
            </a:r>
            <a:r>
              <a:rPr lang="en-US" sz="2000" b="1" i="1" u="sng" dirty="0">
                <a:latin typeface="Times New Roman" pitchFamily="18" charset="0"/>
                <a:cs typeface="Times New Roman" pitchFamily="18" charset="0"/>
              </a:rPr>
              <a:t>Is There Life in Space?”(</a:t>
            </a:r>
            <a:r>
              <a:rPr lang="en-US" sz="2000" b="1" i="1" dirty="0">
                <a:latin typeface="Times New Roman" pitchFamily="18" charset="0"/>
                <a:cs typeface="Times New Roman" pitchFamily="18" charset="0"/>
              </a:rPr>
              <a:t>St. Book P. 167</a:t>
            </a:r>
            <a:r>
              <a:rPr lang="en-US" sz="2000" b="1" i="1" dirty="0" smtClean="0">
                <a:latin typeface="Times New Roman" pitchFamily="18" charset="0"/>
                <a:cs typeface="Times New Roman" pitchFamily="18" charset="0"/>
              </a:rPr>
              <a:t>.)</a:t>
            </a:r>
            <a:endParaRPr lang="ru-RU" sz="2000" b="1" i="1" dirty="0">
              <a:latin typeface="Times New Roman" pitchFamily="18" charset="0"/>
              <a:cs typeface="Times New Roman" pitchFamily="18" charset="0"/>
            </a:endParaRPr>
          </a:p>
          <a:p>
            <a:endParaRPr lang="en-US" sz="2000" b="1" i="1" dirty="0" smtClean="0">
              <a:solidFill>
                <a:srgbClr val="FF0000"/>
              </a:solidFill>
            </a:endParaRPr>
          </a:p>
          <a:p>
            <a:r>
              <a:rPr lang="en-US" sz="2000" b="1" i="1" dirty="0" smtClean="0">
                <a:solidFill>
                  <a:srgbClr val="FF0000"/>
                </a:solidFill>
              </a:rPr>
              <a:t>A)Make sure that you know these words</a:t>
            </a:r>
            <a:r>
              <a:rPr lang="en-US" sz="2000" b="1" i="1" dirty="0" smtClean="0"/>
              <a:t>:</a:t>
            </a:r>
          </a:p>
          <a:p>
            <a:r>
              <a:rPr lang="en-US" sz="2000" b="1" dirty="0" smtClean="0"/>
              <a:t>with a naked eye</a:t>
            </a:r>
            <a:r>
              <a:rPr lang="ru-RU" sz="2000" b="1" dirty="0" smtClean="0"/>
              <a:t>- </a:t>
            </a:r>
            <a:r>
              <a:rPr lang="ru-RU" sz="2000" i="1" dirty="0" smtClean="0"/>
              <a:t>невооруженным глазом</a:t>
            </a:r>
            <a:endParaRPr lang="en-US" sz="2000" i="1" dirty="0" smtClean="0"/>
          </a:p>
          <a:p>
            <a:r>
              <a:rPr lang="en-US" sz="2000" b="1" dirty="0" smtClean="0"/>
              <a:t>an extraterrestrial </a:t>
            </a:r>
            <a:r>
              <a:rPr lang="ru-RU" sz="2000" b="1" dirty="0" smtClean="0"/>
              <a:t>– </a:t>
            </a:r>
            <a:r>
              <a:rPr lang="ru-RU" sz="2000" i="1" dirty="0" smtClean="0"/>
              <a:t>внеземное существо</a:t>
            </a:r>
            <a:endParaRPr lang="en-US" sz="2000" i="1" dirty="0" smtClean="0"/>
          </a:p>
          <a:p>
            <a:r>
              <a:rPr lang="en-US" sz="2000" b="1" dirty="0" smtClean="0"/>
              <a:t>in flesh and blood</a:t>
            </a:r>
            <a:r>
              <a:rPr lang="ru-RU" sz="2000" i="1" dirty="0" smtClean="0"/>
              <a:t>-во плоти </a:t>
            </a:r>
            <a:endParaRPr lang="en-US" sz="2000" i="1" dirty="0" smtClean="0"/>
          </a:p>
          <a:p>
            <a:endParaRPr lang="en-US" sz="2000" b="1" dirty="0" smtClean="0">
              <a:solidFill>
                <a:srgbClr val="FF0000"/>
              </a:solidFill>
            </a:endParaRPr>
          </a:p>
          <a:p>
            <a:r>
              <a:rPr lang="en-US" sz="2000" b="1" dirty="0" smtClean="0">
                <a:solidFill>
                  <a:srgbClr val="FF0000"/>
                </a:solidFill>
              </a:rPr>
              <a:t>B)Listen to the text and say </a:t>
            </a:r>
            <a:r>
              <a:rPr lang="en-US" sz="2000" b="1" i="1" dirty="0" smtClean="0"/>
              <a:t>‘true</a:t>
            </a:r>
            <a:r>
              <a:rPr lang="en-US" sz="2000" b="1" dirty="0" smtClean="0"/>
              <a:t>’ </a:t>
            </a:r>
            <a:r>
              <a:rPr lang="en-US" sz="2000" dirty="0" smtClean="0"/>
              <a:t>or </a:t>
            </a:r>
            <a:r>
              <a:rPr lang="en-US" sz="2000" b="1" i="1" dirty="0" smtClean="0"/>
              <a:t>‘false</a:t>
            </a:r>
            <a:r>
              <a:rPr lang="en-US" sz="2000" b="1" i="1" dirty="0" smtClean="0">
                <a:solidFill>
                  <a:schemeClr val="accent1">
                    <a:lumMod val="75000"/>
                  </a:schemeClr>
                </a:solidFill>
              </a:rPr>
              <a:t>’</a:t>
            </a:r>
          </a:p>
          <a:p>
            <a:endParaRPr lang="en-US" sz="2000" b="1" i="1" dirty="0" smtClean="0">
              <a:solidFill>
                <a:srgbClr val="FF0000"/>
              </a:solidFill>
            </a:endParaRPr>
          </a:p>
          <a:p>
            <a:r>
              <a:rPr lang="en-US" sz="2000" b="1" i="1" dirty="0" smtClean="0">
                <a:solidFill>
                  <a:srgbClr val="FF0000"/>
                </a:solidFill>
              </a:rPr>
              <a:t>C).Which of the new words  were used in the text?</a:t>
            </a:r>
            <a:endParaRPr lang="ru-RU" sz="2000" b="1" i="1" dirty="0">
              <a:solidFill>
                <a:srgbClr val="FF0000"/>
              </a:solidFill>
            </a:endParaRPr>
          </a:p>
        </p:txBody>
      </p:sp>
      <p:sp>
        <p:nvSpPr>
          <p:cNvPr id="2" name="Заголовок 1"/>
          <p:cNvSpPr>
            <a:spLocks noGrp="1"/>
          </p:cNvSpPr>
          <p:nvPr>
            <p:ph type="title"/>
          </p:nvPr>
        </p:nvSpPr>
        <p:spPr>
          <a:xfrm>
            <a:off x="539552" y="0"/>
            <a:ext cx="8229600" cy="1252728"/>
          </a:xfrm>
        </p:spPr>
        <p:txBody>
          <a:bodyPr>
            <a:normAutofit/>
          </a:bodyPr>
          <a:lstStyle/>
          <a:p>
            <a:r>
              <a:rPr lang="en-US" sz="3200" dirty="0">
                <a:solidFill>
                  <a:srgbClr val="FF0000"/>
                </a:solidFill>
              </a:rPr>
              <a:t>IV.</a:t>
            </a:r>
            <a:r>
              <a:rPr lang="ru-RU" sz="3200" b="1" i="1" dirty="0" err="1">
                <a:solidFill>
                  <a:srgbClr val="FF0000"/>
                </a:solidFill>
              </a:rPr>
              <a:t>Развивитие</a:t>
            </a:r>
            <a:r>
              <a:rPr lang="en-US" sz="3200" b="1" i="1" dirty="0">
                <a:solidFill>
                  <a:srgbClr val="FF0000"/>
                </a:solidFill>
              </a:rPr>
              <a:t>  </a:t>
            </a:r>
            <a:r>
              <a:rPr lang="ru-RU" sz="3200" b="1" i="1" dirty="0">
                <a:solidFill>
                  <a:srgbClr val="FF0000"/>
                </a:solidFill>
              </a:rPr>
              <a:t>навыков </a:t>
            </a:r>
            <a:r>
              <a:rPr lang="ru-RU" sz="3200" b="1" i="1" dirty="0" err="1">
                <a:solidFill>
                  <a:srgbClr val="FF0000"/>
                </a:solidFill>
              </a:rPr>
              <a:t>аудирования</a:t>
            </a:r>
            <a:r>
              <a:rPr lang="en-US" sz="3200" b="1" i="1" dirty="0">
                <a:solidFill>
                  <a:srgbClr val="FF0000"/>
                </a:solidFill>
              </a:rPr>
              <a:t>.</a:t>
            </a:r>
            <a:r>
              <a:rPr lang="ru-RU" sz="3200" dirty="0">
                <a:solidFill>
                  <a:srgbClr val="FF0000"/>
                </a:solidFill>
              </a:rPr>
              <a:t/>
            </a:r>
            <a:br>
              <a:rPr lang="ru-RU" sz="3200" dirty="0">
                <a:solidFill>
                  <a:srgbClr val="FF0000"/>
                </a:solidFill>
              </a:rPr>
            </a:br>
            <a:endParaRPr lang="ru-RU" b="1" i="1" dirty="0">
              <a:solidFill>
                <a:srgbClr val="C00000"/>
              </a:solidFill>
            </a:endParaRPr>
          </a:p>
        </p:txBody>
      </p:sp>
    </p:spTree>
    <p:extLst>
      <p:ext uri="{BB962C8B-B14F-4D97-AF65-F5344CB8AC3E}">
        <p14:creationId xmlns:p14="http://schemas.microsoft.com/office/powerpoint/2010/main" val="260058798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fontScale="92500" lnSpcReduction="10000"/>
          </a:bodyPr>
          <a:lstStyle/>
          <a:p>
            <a:r>
              <a:rPr lang="ru-RU" sz="2600" b="1" i="1" dirty="0" smtClean="0">
                <a:solidFill>
                  <a:srgbClr val="FF0000"/>
                </a:solidFill>
                <a:latin typeface="Times New Roman" pitchFamily="18" charset="0"/>
                <a:cs typeface="Times New Roman" pitchFamily="18" charset="0"/>
              </a:rPr>
              <a:t>1</a:t>
            </a:r>
            <a:r>
              <a:rPr lang="ru-RU" sz="2600" b="1" i="1" dirty="0">
                <a:solidFill>
                  <a:srgbClr val="FF0000"/>
                </a:solidFill>
                <a:latin typeface="Times New Roman" pitchFamily="18" charset="0"/>
                <a:cs typeface="Times New Roman" pitchFamily="18" charset="0"/>
              </a:rPr>
              <a:t>).Выступления уч-ся (9 </a:t>
            </a:r>
            <a:r>
              <a:rPr lang="ru-RU" sz="2600" b="1" i="1" dirty="0" err="1">
                <a:solidFill>
                  <a:srgbClr val="FF0000"/>
                </a:solidFill>
                <a:latin typeface="Times New Roman" pitchFamily="18" charset="0"/>
                <a:cs typeface="Times New Roman" pitchFamily="18" charset="0"/>
              </a:rPr>
              <a:t>кл</a:t>
            </a:r>
            <a:r>
              <a:rPr lang="ru-RU" sz="2600" b="1" i="1" dirty="0">
                <a:solidFill>
                  <a:srgbClr val="FF0000"/>
                </a:solidFill>
                <a:latin typeface="Times New Roman" pitchFamily="18" charset="0"/>
                <a:cs typeface="Times New Roman" pitchFamily="18" charset="0"/>
              </a:rPr>
              <a:t>, 7 </a:t>
            </a:r>
            <a:r>
              <a:rPr lang="ru-RU" sz="2600" b="1" i="1" dirty="0" err="1">
                <a:solidFill>
                  <a:srgbClr val="FF0000"/>
                </a:solidFill>
                <a:latin typeface="Times New Roman" pitchFamily="18" charset="0"/>
                <a:cs typeface="Times New Roman" pitchFamily="18" charset="0"/>
              </a:rPr>
              <a:t>кл</a:t>
            </a:r>
            <a:r>
              <a:rPr lang="ru-RU" sz="2600" b="1" i="1" dirty="0">
                <a:solidFill>
                  <a:srgbClr val="FF0000"/>
                </a:solidFill>
                <a:latin typeface="Times New Roman" pitchFamily="18" charset="0"/>
                <a:cs typeface="Times New Roman" pitchFamily="18" charset="0"/>
              </a:rPr>
              <a:t>.) </a:t>
            </a:r>
            <a:r>
              <a:rPr lang="ru-RU" sz="2600" b="1" i="1" dirty="0">
                <a:latin typeface="Times New Roman" pitchFamily="18" charset="0"/>
                <a:cs typeface="Times New Roman" pitchFamily="18" charset="0"/>
              </a:rPr>
              <a:t>с фрагментами своих </a:t>
            </a:r>
            <a:r>
              <a:rPr lang="ru-RU" sz="2600" b="1" i="1" dirty="0" smtClean="0">
                <a:latin typeface="Times New Roman" pitchFamily="18" charset="0"/>
                <a:cs typeface="Times New Roman" pitchFamily="18" charset="0"/>
              </a:rPr>
              <a:t>работ</a:t>
            </a:r>
            <a:r>
              <a:rPr lang="en-US" sz="2600" b="1" i="1" dirty="0" smtClean="0">
                <a:latin typeface="Times New Roman" pitchFamily="18" charset="0"/>
                <a:cs typeface="Times New Roman" pitchFamily="18" charset="0"/>
              </a:rPr>
              <a:t>:</a:t>
            </a:r>
            <a:r>
              <a:rPr lang="ru-RU" sz="2600" b="1" i="1" dirty="0" smtClean="0">
                <a:latin typeface="Times New Roman" pitchFamily="18" charset="0"/>
                <a:cs typeface="Times New Roman" pitchFamily="18" charset="0"/>
              </a:rPr>
              <a:t> </a:t>
            </a:r>
            <a:endParaRPr lang="en-US" sz="2600" b="1" i="1" dirty="0" smtClean="0">
              <a:latin typeface="Times New Roman" pitchFamily="18" charset="0"/>
              <a:cs typeface="Times New Roman" pitchFamily="18" charset="0"/>
            </a:endParaRPr>
          </a:p>
          <a:p>
            <a:r>
              <a:rPr lang="ru-RU" sz="2600" b="1" i="1" u="sng" dirty="0" smtClean="0">
                <a:solidFill>
                  <a:srgbClr val="FF0000"/>
                </a:solidFill>
                <a:latin typeface="Times New Roman" pitchFamily="18" charset="0"/>
                <a:cs typeface="Times New Roman" pitchFamily="18" charset="0"/>
              </a:rPr>
              <a:t>9б </a:t>
            </a:r>
            <a:r>
              <a:rPr lang="ru-RU" sz="2600" b="1" i="1" u="sng" dirty="0">
                <a:solidFill>
                  <a:srgbClr val="FF0000"/>
                </a:solidFill>
                <a:latin typeface="Times New Roman" pitchFamily="18" charset="0"/>
                <a:cs typeface="Times New Roman" pitchFamily="18" charset="0"/>
              </a:rPr>
              <a:t>класс </a:t>
            </a:r>
            <a:r>
              <a:rPr lang="ru-RU" sz="2600" b="1" i="1" u="sng" dirty="0" err="1">
                <a:solidFill>
                  <a:srgbClr val="FF0000"/>
                </a:solidFill>
                <a:latin typeface="Times New Roman" pitchFamily="18" charset="0"/>
                <a:cs typeface="Times New Roman" pitchFamily="18" charset="0"/>
              </a:rPr>
              <a:t>Гельван</a:t>
            </a:r>
            <a:r>
              <a:rPr lang="ru-RU" sz="2600" b="1" i="1" u="sng" dirty="0">
                <a:solidFill>
                  <a:srgbClr val="FF0000"/>
                </a:solidFill>
                <a:latin typeface="Times New Roman" pitchFamily="18" charset="0"/>
                <a:cs typeface="Times New Roman" pitchFamily="18" charset="0"/>
              </a:rPr>
              <a:t> Кирилл</a:t>
            </a:r>
            <a:r>
              <a:rPr lang="ru-RU" sz="2600" b="1" i="1" dirty="0">
                <a:latin typeface="Times New Roman" pitchFamily="18" charset="0"/>
                <a:cs typeface="Times New Roman" pitchFamily="18" charset="0"/>
              </a:rPr>
              <a:t>: “Виртуальные  технологии в лабиринтах науки”-“</a:t>
            </a:r>
            <a:r>
              <a:rPr lang="en-US" sz="2600" b="1" i="1" dirty="0">
                <a:latin typeface="Times New Roman" pitchFamily="18" charset="0"/>
                <a:cs typeface="Times New Roman" pitchFamily="18" charset="0"/>
              </a:rPr>
              <a:t>Virtual Reality in the labyrinths of science</a:t>
            </a:r>
            <a:r>
              <a:rPr lang="ru-RU" sz="2600" b="1" i="1" dirty="0" smtClean="0">
                <a:latin typeface="Times New Roman" pitchFamily="18" charset="0"/>
                <a:cs typeface="Times New Roman" pitchFamily="18" charset="0"/>
              </a:rPr>
              <a:t>”</a:t>
            </a:r>
            <a:endParaRPr lang="en-US" sz="2600" b="1" i="1" dirty="0" smtClean="0">
              <a:latin typeface="Times New Roman" pitchFamily="18" charset="0"/>
              <a:cs typeface="Times New Roman" pitchFamily="18" charset="0"/>
            </a:endParaRPr>
          </a:p>
          <a:p>
            <a:r>
              <a:rPr lang="ru-RU" sz="2400" b="1" i="1" u="sng" dirty="0">
                <a:solidFill>
                  <a:srgbClr val="FF0000"/>
                </a:solidFill>
                <a:latin typeface="Times New Roman" pitchFamily="18" charset="0"/>
                <a:cs typeface="Times New Roman" pitchFamily="18" charset="0"/>
              </a:rPr>
              <a:t>7а класс: Сидорова Полина</a:t>
            </a:r>
            <a:r>
              <a:rPr lang="ru-RU" sz="2400" b="1" i="1" dirty="0">
                <a:solidFill>
                  <a:srgbClr val="FF0000"/>
                </a:solidFill>
                <a:latin typeface="Times New Roman" pitchFamily="18" charset="0"/>
                <a:cs typeface="Times New Roman" pitchFamily="18" charset="0"/>
              </a:rPr>
              <a:t>: </a:t>
            </a:r>
            <a:r>
              <a:rPr lang="ru-RU" sz="2400" b="1" i="1" dirty="0">
                <a:latin typeface="Times New Roman" pitchFamily="18" charset="0"/>
                <a:cs typeface="Times New Roman" pitchFamily="18" charset="0"/>
              </a:rPr>
              <a:t>“Бермудский треугольник: версии тайн и происшествий”- “</a:t>
            </a:r>
            <a:r>
              <a:rPr lang="ru-RU" sz="2400" b="1" i="1" dirty="0" err="1">
                <a:latin typeface="Times New Roman" pitchFamily="18" charset="0"/>
                <a:cs typeface="Times New Roman" pitchFamily="18" charset="0"/>
              </a:rPr>
              <a:t>The</a:t>
            </a:r>
            <a:r>
              <a:rPr lang="ru-RU" sz="2400" b="1" i="1" dirty="0">
                <a:latin typeface="Times New Roman" pitchFamily="18" charset="0"/>
                <a:cs typeface="Times New Roman" pitchFamily="18" charset="0"/>
              </a:rPr>
              <a:t> </a:t>
            </a:r>
            <a:r>
              <a:rPr lang="ru-RU" sz="2400" b="1" i="1" dirty="0" err="1">
                <a:latin typeface="Times New Roman" pitchFamily="18" charset="0"/>
                <a:cs typeface="Times New Roman" pitchFamily="18" charset="0"/>
              </a:rPr>
              <a:t>Bermuda</a:t>
            </a:r>
            <a:r>
              <a:rPr lang="ru-RU" sz="2400" b="1" i="1" dirty="0">
                <a:latin typeface="Times New Roman" pitchFamily="18" charset="0"/>
                <a:cs typeface="Times New Roman" pitchFamily="18" charset="0"/>
              </a:rPr>
              <a:t> </a:t>
            </a:r>
            <a:r>
              <a:rPr lang="ru-RU" sz="2400" b="1" i="1" dirty="0" err="1">
                <a:latin typeface="Times New Roman" pitchFamily="18" charset="0"/>
                <a:cs typeface="Times New Roman" pitchFamily="18" charset="0"/>
              </a:rPr>
              <a:t>triangle</a:t>
            </a:r>
            <a:r>
              <a:rPr lang="ru-RU" sz="2400" b="1" i="1" dirty="0">
                <a:latin typeface="Times New Roman" pitchFamily="18" charset="0"/>
                <a:cs typeface="Times New Roman" pitchFamily="18" charset="0"/>
              </a:rPr>
              <a:t>: </a:t>
            </a:r>
            <a:r>
              <a:rPr lang="en-US" sz="2400" b="1" i="1" dirty="0">
                <a:latin typeface="Times New Roman" pitchFamily="18" charset="0"/>
                <a:cs typeface="Times New Roman" pitchFamily="18" charset="0"/>
              </a:rPr>
              <a:t>V</a:t>
            </a:r>
            <a:r>
              <a:rPr lang="ru-RU" sz="2400" b="1" i="1" dirty="0" err="1">
                <a:latin typeface="Times New Roman" pitchFamily="18" charset="0"/>
                <a:cs typeface="Times New Roman" pitchFamily="18" charset="0"/>
              </a:rPr>
              <a:t>ersions</a:t>
            </a:r>
            <a:r>
              <a:rPr lang="ru-RU" sz="2400" b="1" i="1" dirty="0">
                <a:latin typeface="Times New Roman" pitchFamily="18" charset="0"/>
                <a:cs typeface="Times New Roman" pitchFamily="18" charset="0"/>
              </a:rPr>
              <a:t> </a:t>
            </a:r>
            <a:r>
              <a:rPr lang="ru-RU" sz="2400" b="1" i="1" dirty="0" err="1">
                <a:latin typeface="Times New Roman" pitchFamily="18" charset="0"/>
                <a:cs typeface="Times New Roman" pitchFamily="18" charset="0"/>
              </a:rPr>
              <a:t>of</a:t>
            </a:r>
            <a:r>
              <a:rPr lang="ru-RU" sz="2400" b="1" i="1" dirty="0">
                <a:latin typeface="Times New Roman" pitchFamily="18" charset="0"/>
                <a:cs typeface="Times New Roman" pitchFamily="18" charset="0"/>
              </a:rPr>
              <a:t> </a:t>
            </a:r>
            <a:r>
              <a:rPr lang="ru-RU" sz="2400" b="1" i="1" dirty="0" err="1">
                <a:latin typeface="Times New Roman" pitchFamily="18" charset="0"/>
                <a:cs typeface="Times New Roman" pitchFamily="18" charset="0"/>
              </a:rPr>
              <a:t>Mysteries</a:t>
            </a:r>
            <a:r>
              <a:rPr lang="ru-RU" sz="2400" b="1" i="1" dirty="0">
                <a:latin typeface="Times New Roman" pitchFamily="18" charset="0"/>
                <a:cs typeface="Times New Roman" pitchFamily="18" charset="0"/>
              </a:rPr>
              <a:t> </a:t>
            </a:r>
            <a:r>
              <a:rPr lang="ru-RU" sz="2400" b="1" i="1" dirty="0" err="1">
                <a:latin typeface="Times New Roman" pitchFamily="18" charset="0"/>
                <a:cs typeface="Times New Roman" pitchFamily="18" charset="0"/>
              </a:rPr>
              <a:t>and</a:t>
            </a:r>
            <a:r>
              <a:rPr lang="ru-RU" sz="2400" b="1" i="1" dirty="0">
                <a:latin typeface="Times New Roman" pitchFamily="18" charset="0"/>
                <a:cs typeface="Times New Roman" pitchFamily="18" charset="0"/>
              </a:rPr>
              <a:t> </a:t>
            </a:r>
            <a:r>
              <a:rPr lang="ru-RU" sz="2400" b="1" i="1" dirty="0" err="1">
                <a:latin typeface="Times New Roman" pitchFamily="18" charset="0"/>
                <a:cs typeface="Times New Roman" pitchFamily="18" charset="0"/>
              </a:rPr>
              <a:t>Accidents</a:t>
            </a:r>
            <a:r>
              <a:rPr lang="ru-RU" sz="2400" b="1" i="1" dirty="0">
                <a:latin typeface="Times New Roman" pitchFamily="18" charset="0"/>
                <a:cs typeface="Times New Roman" pitchFamily="18" charset="0"/>
              </a:rPr>
              <a:t>” </a:t>
            </a:r>
          </a:p>
          <a:p>
            <a:r>
              <a:rPr lang="ru-RU" sz="2400" b="1" i="1" dirty="0">
                <a:solidFill>
                  <a:srgbClr val="FF0000"/>
                </a:solidFill>
                <a:latin typeface="Times New Roman" pitchFamily="18" charset="0"/>
                <a:cs typeface="Times New Roman" pitchFamily="18" charset="0"/>
              </a:rPr>
              <a:t>2). Мнение оппонентов</a:t>
            </a:r>
          </a:p>
          <a:p>
            <a:endParaRPr lang="ru-RU" dirty="0"/>
          </a:p>
          <a:p>
            <a:endParaRPr lang="ru-RU" dirty="0"/>
          </a:p>
        </p:txBody>
      </p:sp>
      <p:sp>
        <p:nvSpPr>
          <p:cNvPr id="2" name="Заголовок 1"/>
          <p:cNvSpPr>
            <a:spLocks noGrp="1"/>
          </p:cNvSpPr>
          <p:nvPr>
            <p:ph type="title"/>
          </p:nvPr>
        </p:nvSpPr>
        <p:spPr/>
        <p:txBody>
          <a:bodyPr>
            <a:noAutofit/>
          </a:bodyPr>
          <a:lstStyle/>
          <a:p>
            <a:r>
              <a:rPr lang="en-US" sz="2800" b="1" dirty="0" smtClean="0"/>
              <a:t/>
            </a:r>
            <a:br>
              <a:rPr lang="en-US" sz="2800" b="1" dirty="0" smtClean="0"/>
            </a:br>
            <a:r>
              <a:rPr lang="en-US" sz="2400" b="1" dirty="0" smtClean="0">
                <a:solidFill>
                  <a:srgbClr val="FF0000"/>
                </a:solidFill>
              </a:rPr>
              <a:t>V</a:t>
            </a:r>
            <a:r>
              <a:rPr lang="ru-RU" sz="2400" b="1" dirty="0">
                <a:solidFill>
                  <a:srgbClr val="FF0000"/>
                </a:solidFill>
              </a:rPr>
              <a:t>.</a:t>
            </a:r>
            <a:r>
              <a:rPr lang="ru-RU" sz="2400" dirty="0">
                <a:solidFill>
                  <a:srgbClr val="FF0000"/>
                </a:solidFill>
              </a:rPr>
              <a:t> </a:t>
            </a:r>
            <a:r>
              <a:rPr lang="ru-RU" sz="2400" b="1" i="1" dirty="0">
                <a:solidFill>
                  <a:srgbClr val="FF0000"/>
                </a:solidFill>
              </a:rPr>
              <a:t>Развитие умений речевого взаимодействия, развитие логики краткого высказывания</a:t>
            </a:r>
            <a:r>
              <a:rPr lang="ru-RU" sz="2400" b="1" i="1" dirty="0" smtClean="0">
                <a:solidFill>
                  <a:srgbClr val="FF0000"/>
                </a:solidFill>
              </a:rPr>
              <a:t>,</a:t>
            </a:r>
            <a:r>
              <a:rPr lang="en-US" sz="2400" b="1" i="1" dirty="0" smtClean="0">
                <a:solidFill>
                  <a:srgbClr val="FF0000"/>
                </a:solidFill>
              </a:rPr>
              <a:t/>
            </a:r>
            <a:br>
              <a:rPr lang="en-US" sz="2400" b="1" i="1" dirty="0" smtClean="0">
                <a:solidFill>
                  <a:srgbClr val="FF0000"/>
                </a:solidFill>
              </a:rPr>
            </a:br>
            <a:r>
              <a:rPr lang="ru-RU" sz="2400" b="1" i="1" dirty="0" smtClean="0">
                <a:solidFill>
                  <a:srgbClr val="FF0000"/>
                </a:solidFill>
              </a:rPr>
              <a:t> </a:t>
            </a:r>
            <a:r>
              <a:rPr lang="ru-RU" sz="2400" b="1" i="1" dirty="0">
                <a:solidFill>
                  <a:srgbClr val="FF0000"/>
                </a:solidFill>
              </a:rPr>
              <a:t>умений выражать личное мнение.</a:t>
            </a:r>
            <a:r>
              <a:rPr lang="ru-RU" sz="2400" dirty="0">
                <a:solidFill>
                  <a:srgbClr val="FF0000"/>
                </a:solidFill>
              </a:rPr>
              <a:t/>
            </a:r>
            <a:br>
              <a:rPr lang="ru-RU" sz="2400" dirty="0">
                <a:solidFill>
                  <a:srgbClr val="FF0000"/>
                </a:solidFill>
              </a:rPr>
            </a:br>
            <a:endParaRPr lang="ru-RU" sz="2400" dirty="0">
              <a:solidFill>
                <a:srgbClr val="FF0000"/>
              </a:solidFill>
            </a:endParaRPr>
          </a:p>
        </p:txBody>
      </p:sp>
    </p:spTree>
    <p:extLst>
      <p:ext uri="{BB962C8B-B14F-4D97-AF65-F5344CB8AC3E}">
        <p14:creationId xmlns:p14="http://schemas.microsoft.com/office/powerpoint/2010/main" val="309502353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6" name="Прямоугольник 5"/>
          <p:cNvSpPr/>
          <p:nvPr/>
        </p:nvSpPr>
        <p:spPr>
          <a:xfrm>
            <a:off x="2286000" y="3105835"/>
            <a:ext cx="4572000" cy="646331"/>
          </a:xfrm>
          <a:prstGeom prst="rect">
            <a:avLst/>
          </a:prstGeom>
        </p:spPr>
        <p:txBody>
          <a:bodyPr>
            <a:spAutoFit/>
          </a:bodyPr>
          <a:lstStyle/>
          <a:p>
            <a:r>
              <a:rPr lang="en-US" b="1" dirty="0" err="1"/>
              <a:t>Odintsovskiy</a:t>
            </a:r>
            <a:r>
              <a:rPr lang="en-US" b="1" dirty="0"/>
              <a:t> Lyceum №6 named after </a:t>
            </a:r>
            <a:r>
              <a:rPr lang="en-US" b="1" dirty="0" err="1"/>
              <a:t>A.S.Pushkin</a:t>
            </a:r>
            <a:endParaRPr lang="ru-RU" dirty="0"/>
          </a:p>
        </p:txBody>
      </p:sp>
      <p:sp>
        <p:nvSpPr>
          <p:cNvPr id="7" name="Прямоугольник 6"/>
          <p:cNvSpPr/>
          <p:nvPr/>
        </p:nvSpPr>
        <p:spPr>
          <a:xfrm>
            <a:off x="2286000" y="3105835"/>
            <a:ext cx="4572000" cy="646331"/>
          </a:xfrm>
          <a:prstGeom prst="rect">
            <a:avLst/>
          </a:prstGeom>
        </p:spPr>
        <p:txBody>
          <a:bodyPr>
            <a:spAutoFit/>
          </a:bodyPr>
          <a:lstStyle/>
          <a:p>
            <a:r>
              <a:rPr lang="en-US" b="1" dirty="0" err="1"/>
              <a:t>Odintsovskiy</a:t>
            </a:r>
            <a:r>
              <a:rPr lang="en-US" b="1" dirty="0"/>
              <a:t> Lyceum №6 named after </a:t>
            </a:r>
            <a:r>
              <a:rPr lang="en-US" b="1" dirty="0" err="1"/>
              <a:t>A.S.Pushkin</a:t>
            </a:r>
            <a:endParaRPr lang="ru-RU" dirty="0"/>
          </a:p>
        </p:txBody>
      </p:sp>
      <p:pic>
        <p:nvPicPr>
          <p:cNvPr id="8" name="Объект 3" descr="Современное понятие виртуальной реальности studentport.ru"/>
          <p:cNvPicPr>
            <a:picLocks/>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16632"/>
            <a:ext cx="9036496" cy="6741368"/>
          </a:xfrm>
          <a:prstGeom prst="rect">
            <a:avLst/>
          </a:prstGeom>
          <a:noFill/>
          <a:ln>
            <a:noFill/>
          </a:ln>
        </p:spPr>
      </p:pic>
      <p:sp>
        <p:nvSpPr>
          <p:cNvPr id="12" name="TextBox 11"/>
          <p:cNvSpPr txBox="1"/>
          <p:nvPr/>
        </p:nvSpPr>
        <p:spPr>
          <a:xfrm>
            <a:off x="251520" y="1117780"/>
            <a:ext cx="8505328" cy="1838965"/>
          </a:xfrm>
          <a:prstGeom prst="rect">
            <a:avLst/>
          </a:prstGeom>
          <a:noFill/>
        </p:spPr>
        <p:txBody>
          <a:bodyPr wrap="square" rtlCol="0">
            <a:spAutoFit/>
          </a:bodyPr>
          <a:lstStyle/>
          <a:p>
            <a:pPr algn="ctr"/>
            <a:r>
              <a:rPr lang="en-US" b="1" dirty="0"/>
              <a:t>Research </a:t>
            </a:r>
            <a:r>
              <a:rPr lang="en-US" b="1" dirty="0" smtClean="0"/>
              <a:t>work</a:t>
            </a:r>
          </a:p>
          <a:p>
            <a:pPr algn="ctr"/>
            <a:endParaRPr lang="ru-RU" b="1" dirty="0"/>
          </a:p>
          <a:p>
            <a:pPr algn="ctr"/>
            <a:r>
              <a:rPr lang="en-US" sz="2800" b="1" dirty="0" smtClean="0">
                <a:solidFill>
                  <a:srgbClr val="FFFF00"/>
                </a:solidFill>
                <a:latin typeface="Times New Roman" pitchFamily="18" charset="0"/>
                <a:cs typeface="Times New Roman" pitchFamily="18" charset="0"/>
              </a:rPr>
              <a:t>«</a:t>
            </a:r>
            <a:r>
              <a:rPr lang="en-US" sz="2800" b="1" dirty="0">
                <a:solidFill>
                  <a:srgbClr val="FFFF00"/>
                </a:solidFill>
                <a:latin typeface="Times New Roman" pitchFamily="18" charset="0"/>
                <a:cs typeface="Times New Roman" pitchFamily="18" charset="0"/>
              </a:rPr>
              <a:t>Virtual Reality in the Labyrinths of Science» </a:t>
            </a:r>
            <a:endParaRPr lang="en-US" sz="2800" b="1" dirty="0">
              <a:solidFill>
                <a:srgbClr val="FFFF00"/>
              </a:solidFill>
            </a:endParaRPr>
          </a:p>
          <a:p>
            <a:pPr algn="r"/>
            <a:endParaRPr lang="en-US" sz="1050" dirty="0"/>
          </a:p>
          <a:p>
            <a:pPr algn="r"/>
            <a:r>
              <a:rPr lang="en-US" sz="1050" dirty="0"/>
              <a:t> </a:t>
            </a:r>
            <a:endParaRPr lang="ru-RU" sz="1050" dirty="0"/>
          </a:p>
          <a:p>
            <a:pPr algn="ctr"/>
            <a:endParaRPr lang="en-US" sz="1050" dirty="0"/>
          </a:p>
          <a:p>
            <a:endParaRPr lang="ru-RU" dirty="0"/>
          </a:p>
        </p:txBody>
      </p:sp>
      <p:sp>
        <p:nvSpPr>
          <p:cNvPr id="3" name="Прямоугольник 2"/>
          <p:cNvSpPr/>
          <p:nvPr/>
        </p:nvSpPr>
        <p:spPr>
          <a:xfrm>
            <a:off x="5663528" y="3573016"/>
            <a:ext cx="2808312" cy="1754326"/>
          </a:xfrm>
          <a:prstGeom prst="rect">
            <a:avLst/>
          </a:prstGeom>
          <a:solidFill>
            <a:schemeClr val="bg2">
              <a:lumMod val="90000"/>
            </a:schemeClr>
          </a:solidFill>
          <a:ln>
            <a:solidFill>
              <a:schemeClr val="accent1"/>
            </a:solidFill>
          </a:ln>
        </p:spPr>
        <p:txBody>
          <a:bodyPr wrap="square">
            <a:spAutoFit/>
          </a:bodyPr>
          <a:lstStyle/>
          <a:p>
            <a:r>
              <a:rPr lang="en-US" dirty="0"/>
              <a:t>Done </a:t>
            </a:r>
            <a:endParaRPr lang="ru-RU" dirty="0"/>
          </a:p>
          <a:p>
            <a:r>
              <a:rPr lang="en-US" dirty="0"/>
              <a:t>by Kirill </a:t>
            </a:r>
            <a:r>
              <a:rPr lang="en-US" dirty="0" err="1"/>
              <a:t>Gelvan</a:t>
            </a:r>
            <a:endParaRPr lang="en-US" dirty="0"/>
          </a:p>
          <a:p>
            <a:r>
              <a:rPr lang="en-US" dirty="0"/>
              <a:t>a student in the year 9 “b”,</a:t>
            </a:r>
          </a:p>
          <a:p>
            <a:r>
              <a:rPr lang="en-US" dirty="0" smtClean="0"/>
              <a:t>Consultant</a:t>
            </a:r>
            <a:r>
              <a:rPr lang="en-US" dirty="0"/>
              <a:t>:</a:t>
            </a:r>
            <a:endParaRPr lang="ru-RU" dirty="0"/>
          </a:p>
          <a:p>
            <a:r>
              <a:rPr lang="en-US" dirty="0"/>
              <a:t>Teacher of English</a:t>
            </a:r>
            <a:endParaRPr lang="ru-RU" dirty="0"/>
          </a:p>
          <a:p>
            <a:r>
              <a:rPr lang="en-US" dirty="0"/>
              <a:t>L. P. </a:t>
            </a:r>
            <a:r>
              <a:rPr lang="en-US" dirty="0" err="1"/>
              <a:t>Bogucharskaya</a:t>
            </a:r>
            <a:endParaRPr lang="ru-RU" dirty="0"/>
          </a:p>
        </p:txBody>
      </p:sp>
      <p:sp>
        <p:nvSpPr>
          <p:cNvPr id="10" name="Прямоугольник 9"/>
          <p:cNvSpPr/>
          <p:nvPr/>
        </p:nvSpPr>
        <p:spPr>
          <a:xfrm>
            <a:off x="1461055" y="748448"/>
            <a:ext cx="6120680" cy="369332"/>
          </a:xfrm>
          <a:prstGeom prst="rect">
            <a:avLst/>
          </a:prstGeom>
          <a:solidFill>
            <a:schemeClr val="bg2">
              <a:lumMod val="90000"/>
            </a:schemeClr>
          </a:solidFill>
          <a:ln>
            <a:solidFill>
              <a:schemeClr val="accent1"/>
            </a:solidFill>
          </a:ln>
        </p:spPr>
        <p:txBody>
          <a:bodyPr wrap="square">
            <a:spAutoFit/>
          </a:bodyPr>
          <a:lstStyle/>
          <a:p>
            <a:pPr algn="ctr"/>
            <a:r>
              <a:rPr lang="en-US" b="1" dirty="0" err="1" smtClean="0"/>
              <a:t>Odintsovsky</a:t>
            </a:r>
            <a:r>
              <a:rPr lang="en-US" b="1" dirty="0" smtClean="0"/>
              <a:t> </a:t>
            </a:r>
            <a:r>
              <a:rPr lang="en-US" b="1" dirty="0"/>
              <a:t>Lyceum №6 named after </a:t>
            </a:r>
            <a:r>
              <a:rPr lang="en-US" b="1" dirty="0" err="1"/>
              <a:t>A.S.Pushkin</a:t>
            </a:r>
            <a:endParaRPr lang="ru-RU" dirty="0"/>
          </a:p>
        </p:txBody>
      </p:sp>
      <p:sp>
        <p:nvSpPr>
          <p:cNvPr id="5" name="Объект 4"/>
          <p:cNvSpPr>
            <a:spLocks noGrp="1"/>
          </p:cNvSpPr>
          <p:nvPr>
            <p:ph idx="1"/>
          </p:nvPr>
        </p:nvSpPr>
        <p:spPr>
          <a:xfrm>
            <a:off x="872067" y="5589240"/>
            <a:ext cx="7408333" cy="536922"/>
          </a:xfrm>
        </p:spPr>
        <p:txBody>
          <a:bodyPr/>
          <a:lstStyle/>
          <a:p>
            <a:pPr marL="0" indent="0" algn="ctr">
              <a:buNone/>
            </a:pPr>
            <a:r>
              <a:rPr lang="ru-RU" b="1" dirty="0" smtClean="0">
                <a:solidFill>
                  <a:srgbClr val="FFFF00"/>
                </a:solidFill>
              </a:rPr>
              <a:t>г. Одинцово 2015</a:t>
            </a:r>
            <a:endParaRPr lang="ru-RU" b="1" dirty="0">
              <a:solidFill>
                <a:srgbClr val="FFFF00"/>
              </a:solidFill>
            </a:endParaRPr>
          </a:p>
        </p:txBody>
      </p:sp>
    </p:spTree>
    <p:extLst>
      <p:ext uri="{BB962C8B-B14F-4D97-AF65-F5344CB8AC3E}">
        <p14:creationId xmlns:p14="http://schemas.microsoft.com/office/powerpoint/2010/main" val="7764366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Объект 6"/>
          <p:cNvSpPr>
            <a:spLocks noGrp="1"/>
          </p:cNvSpPr>
          <p:nvPr>
            <p:ph idx="1"/>
          </p:nvPr>
        </p:nvSpPr>
        <p:spPr>
          <a:xfrm>
            <a:off x="395536" y="1556792"/>
            <a:ext cx="7408333" cy="2160240"/>
          </a:xfrm>
        </p:spPr>
        <p:txBody>
          <a:bodyPr>
            <a:normAutofit/>
          </a:bodyPr>
          <a:lstStyle/>
          <a:p>
            <a:pPr marL="0" indent="0">
              <a:buNone/>
            </a:pPr>
            <a:r>
              <a:rPr lang="en-US" b="1" dirty="0" err="1" smtClean="0">
                <a:solidFill>
                  <a:srgbClr val="FF0000"/>
                </a:solidFill>
              </a:rPr>
              <a:t>Strashnova</a:t>
            </a:r>
            <a:r>
              <a:rPr lang="en-US" b="1" dirty="0" smtClean="0">
                <a:solidFill>
                  <a:srgbClr val="FF0000"/>
                </a:solidFill>
              </a:rPr>
              <a:t> Ekaterina-</a:t>
            </a:r>
          </a:p>
          <a:p>
            <a:pPr marL="0" indent="0">
              <a:buNone/>
            </a:pPr>
            <a:r>
              <a:rPr lang="en-US" sz="2400" b="1" dirty="0" smtClean="0">
                <a:solidFill>
                  <a:srgbClr val="FF0000"/>
                </a:solidFill>
              </a:rPr>
              <a:t>teacher of English of our lyceum</a:t>
            </a:r>
          </a:p>
          <a:p>
            <a:pPr marL="0" indent="0">
              <a:buNone/>
            </a:pPr>
            <a:r>
              <a:rPr lang="en-US" sz="2400" b="1" dirty="0" smtClean="0">
                <a:solidFill>
                  <a:srgbClr val="FF0000"/>
                </a:solidFill>
              </a:rPr>
              <a:t> </a:t>
            </a:r>
            <a:r>
              <a:rPr lang="en-US" sz="2400" b="1" dirty="0" smtClean="0"/>
              <a:t>participated</a:t>
            </a:r>
            <a:r>
              <a:rPr lang="en-US" sz="2400" b="1" dirty="0">
                <a:solidFill>
                  <a:srgbClr val="FF0000"/>
                </a:solidFill>
              </a:rPr>
              <a:t> </a:t>
            </a:r>
            <a:r>
              <a:rPr lang="en-US" sz="2400" b="1" dirty="0" smtClean="0"/>
              <a:t>in the regional competition</a:t>
            </a:r>
          </a:p>
          <a:p>
            <a:pPr marL="0" indent="0">
              <a:buNone/>
            </a:pPr>
            <a:r>
              <a:rPr lang="en-US" sz="2400" dirty="0" smtClean="0">
                <a:solidFill>
                  <a:srgbClr val="FF0000"/>
                </a:solidFill>
              </a:rPr>
              <a:t>”</a:t>
            </a:r>
            <a:r>
              <a:rPr lang="en-US" sz="2400" b="1" dirty="0">
                <a:solidFill>
                  <a:srgbClr val="FF0000"/>
                </a:solidFill>
                <a:latin typeface="Times New Roman" pitchFamily="18" charset="0"/>
                <a:cs typeface="Times New Roman" pitchFamily="18" charset="0"/>
              </a:rPr>
              <a:t>Teacher of the Year.”</a:t>
            </a:r>
            <a:r>
              <a:rPr lang="en-US" sz="2400" b="1" dirty="0" smtClean="0">
                <a:latin typeface="Times New Roman" pitchFamily="18" charset="0"/>
                <a:cs typeface="Times New Roman" pitchFamily="18" charset="0"/>
              </a:rPr>
              <a:t>                                     </a:t>
            </a:r>
          </a:p>
          <a:p>
            <a:pPr marL="0" indent="0">
              <a:buNone/>
            </a:pPr>
            <a:endParaRPr lang="en-US" dirty="0" smtClean="0"/>
          </a:p>
        </p:txBody>
      </p:sp>
      <p:sp>
        <p:nvSpPr>
          <p:cNvPr id="2" name="Заголовок 1"/>
          <p:cNvSpPr>
            <a:spLocks noGrp="1"/>
          </p:cNvSpPr>
          <p:nvPr>
            <p:ph type="title"/>
          </p:nvPr>
        </p:nvSpPr>
        <p:spPr/>
        <p:txBody>
          <a:bodyPr>
            <a:normAutofit/>
          </a:bodyPr>
          <a:lstStyle/>
          <a:p>
            <a:r>
              <a:rPr lang="en-US" b="1" i="1" dirty="0" smtClean="0">
                <a:solidFill>
                  <a:srgbClr val="FF0000"/>
                </a:solidFill>
              </a:rPr>
              <a:t>Virtual </a:t>
            </a:r>
            <a:r>
              <a:rPr lang="en-US" b="1" i="1" dirty="0">
                <a:solidFill>
                  <a:srgbClr val="FF0000"/>
                </a:solidFill>
              </a:rPr>
              <a:t>technologies in education</a:t>
            </a:r>
            <a:endParaRPr lang="ru-RU" b="1" i="1" dirty="0">
              <a:solidFill>
                <a:srgbClr val="FF0000"/>
              </a:solidFill>
            </a:endParaRPr>
          </a:p>
        </p:txBody>
      </p:sp>
      <p:sp>
        <p:nvSpPr>
          <p:cNvPr id="11" name="TextBox 10"/>
          <p:cNvSpPr txBox="1"/>
          <p:nvPr/>
        </p:nvSpPr>
        <p:spPr>
          <a:xfrm>
            <a:off x="561750" y="3717032"/>
            <a:ext cx="7776864" cy="2585323"/>
          </a:xfrm>
          <a:prstGeom prst="rect">
            <a:avLst/>
          </a:prstGeom>
          <a:noFill/>
        </p:spPr>
        <p:txBody>
          <a:bodyPr wrap="square" rtlCol="0">
            <a:spAutoFit/>
          </a:bodyPr>
          <a:lstStyle/>
          <a:p>
            <a:r>
              <a:rPr lang="en-US" sz="2400" b="1" dirty="0" smtClean="0"/>
              <a:t>Presented the </a:t>
            </a:r>
            <a:r>
              <a:rPr lang="en-US" sz="2400" b="1" dirty="0"/>
              <a:t>project </a:t>
            </a:r>
            <a:r>
              <a:rPr lang="en-US" sz="2400" b="1" dirty="0">
                <a:solidFill>
                  <a:srgbClr val="FF0000"/>
                </a:solidFill>
              </a:rPr>
              <a:t>"Digital lyceum</a:t>
            </a:r>
            <a:r>
              <a:rPr lang="en-US" sz="2400" b="1" dirty="0" smtClean="0">
                <a:solidFill>
                  <a:srgbClr val="FF0000"/>
                </a:solidFill>
              </a:rPr>
              <a:t>.</a:t>
            </a:r>
          </a:p>
          <a:p>
            <a:r>
              <a:rPr lang="en-US" sz="2400" b="1" dirty="0" smtClean="0">
                <a:solidFill>
                  <a:srgbClr val="FF0000"/>
                </a:solidFill>
              </a:rPr>
              <a:t> </a:t>
            </a:r>
            <a:r>
              <a:rPr lang="en-US" sz="2400" b="1" dirty="0">
                <a:solidFill>
                  <a:srgbClr val="FF0000"/>
                </a:solidFill>
              </a:rPr>
              <a:t>The use of WEB </a:t>
            </a:r>
            <a:r>
              <a:rPr lang="en-US" sz="2400" b="1" dirty="0" smtClean="0">
                <a:solidFill>
                  <a:srgbClr val="FF0000"/>
                </a:solidFill>
              </a:rPr>
              <a:t>services in </a:t>
            </a:r>
            <a:r>
              <a:rPr lang="en-US" sz="2400" b="1" dirty="0">
                <a:solidFill>
                  <a:srgbClr val="FF0000"/>
                </a:solidFill>
              </a:rPr>
              <a:t>the educational </a:t>
            </a:r>
            <a:r>
              <a:rPr lang="en-US" sz="2400" b="1" dirty="0" smtClean="0">
                <a:solidFill>
                  <a:srgbClr val="FF0000"/>
                </a:solidFill>
              </a:rPr>
              <a:t>process”</a:t>
            </a:r>
            <a:r>
              <a:rPr lang="en-US" sz="2400" b="1" dirty="0" smtClean="0"/>
              <a:t>. Innovation </a:t>
            </a:r>
            <a:r>
              <a:rPr lang="en-US" sz="2400" b="1" dirty="0"/>
              <a:t>is based on application of virtual space and QR code developed by Japanese company in 1994. The QR code can successfully be used in the class </a:t>
            </a:r>
            <a:r>
              <a:rPr lang="en-US" sz="2400" b="1" dirty="0" smtClean="0"/>
              <a:t>educational </a:t>
            </a:r>
            <a:r>
              <a:rPr lang="en-US" sz="2400" b="1" dirty="0"/>
              <a:t>system as well as in extracurricular activities of pupils.</a:t>
            </a:r>
            <a:endParaRPr lang="ru-RU" sz="2400" b="1" dirty="0"/>
          </a:p>
          <a:p>
            <a:endParaRPr lang="ru-RU" dirty="0"/>
          </a:p>
        </p:txBody>
      </p:sp>
      <p:pic>
        <p:nvPicPr>
          <p:cNvPr id="1026" name="Picture 2" descr="C:\Documents and Settings\luda\Мои документы\Downloads\image (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84168" y="1340768"/>
            <a:ext cx="2376264" cy="28083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603358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descr="http://im1-tub-ru.yandex.net/i?id=b6a9d21e22563287691356b62b533879-118-144&amp;n=24"/>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719572" y="2528900"/>
            <a:ext cx="1512168" cy="1800200"/>
          </a:xfrm>
          <a:prstGeom prst="rect">
            <a:avLst/>
          </a:prstGeom>
          <a:noFill/>
          <a:ln>
            <a:noFill/>
          </a:ln>
        </p:spPr>
      </p:pic>
      <p:sp>
        <p:nvSpPr>
          <p:cNvPr id="2" name="Заголовок 1"/>
          <p:cNvSpPr>
            <a:spLocks noGrp="1"/>
          </p:cNvSpPr>
          <p:nvPr>
            <p:ph type="title"/>
          </p:nvPr>
        </p:nvSpPr>
        <p:spPr>
          <a:xfrm>
            <a:off x="806896" y="314313"/>
            <a:ext cx="8229600" cy="1143000"/>
          </a:xfrm>
        </p:spPr>
        <p:txBody>
          <a:bodyPr>
            <a:normAutofit fontScale="90000"/>
          </a:bodyPr>
          <a:lstStyle/>
          <a:p>
            <a:r>
              <a:rPr lang="en-US" b="1" i="1" dirty="0" smtClean="0">
                <a:solidFill>
                  <a:srgbClr val="FF0000"/>
                </a:solidFill>
              </a:rPr>
              <a:t>Other </a:t>
            </a:r>
            <a:r>
              <a:rPr lang="en-US" b="1" i="1" dirty="0">
                <a:solidFill>
                  <a:srgbClr val="FF0000"/>
                </a:solidFill>
              </a:rPr>
              <a:t>application of virtual </a:t>
            </a:r>
            <a:r>
              <a:rPr lang="en-US" b="1" i="1" dirty="0" smtClean="0">
                <a:solidFill>
                  <a:srgbClr val="FF0000"/>
                </a:solidFill>
              </a:rPr>
              <a:t>technologies </a:t>
            </a:r>
            <a:r>
              <a:rPr lang="en-US" b="1" i="1" dirty="0">
                <a:solidFill>
                  <a:srgbClr val="FF0000"/>
                </a:solidFill>
              </a:rPr>
              <a:t>in education </a:t>
            </a:r>
            <a:endParaRPr lang="ru-RU" b="1" dirty="0">
              <a:solidFill>
                <a:srgbClr val="FF0000"/>
              </a:solidFill>
            </a:endParaRPr>
          </a:p>
        </p:txBody>
      </p:sp>
      <p:pic>
        <p:nvPicPr>
          <p:cNvPr id="5" name="Рисунок 4" descr="http://im2-tub-ru.yandex.net/i?id=bd83db6a03c730a38cd412bc4ed993b0-131-144&amp;n=24"/>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71227" y="2849989"/>
            <a:ext cx="2201545" cy="1662882"/>
          </a:xfrm>
          <a:prstGeom prst="rect">
            <a:avLst/>
          </a:prstGeom>
          <a:noFill/>
          <a:ln>
            <a:noFill/>
          </a:ln>
        </p:spPr>
      </p:pic>
      <p:pic>
        <p:nvPicPr>
          <p:cNvPr id="6" name="Рисунок 5" descr="http://im2-tub-ru.yandex.net/i?id=5e0620e08bc8a4d5148f45853706d4ce-30-144&amp;n=24"/>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80596" y="2583488"/>
            <a:ext cx="2304256" cy="1929383"/>
          </a:xfrm>
          <a:prstGeom prst="rect">
            <a:avLst/>
          </a:prstGeom>
          <a:noFill/>
          <a:ln>
            <a:noFill/>
          </a:ln>
        </p:spPr>
      </p:pic>
      <p:sp>
        <p:nvSpPr>
          <p:cNvPr id="7" name="TextBox 6"/>
          <p:cNvSpPr txBox="1"/>
          <p:nvPr/>
        </p:nvSpPr>
        <p:spPr>
          <a:xfrm rot="20187331">
            <a:off x="251519" y="1736521"/>
            <a:ext cx="2664296" cy="830997"/>
          </a:xfrm>
          <a:prstGeom prst="rect">
            <a:avLst/>
          </a:prstGeom>
          <a:noFill/>
        </p:spPr>
        <p:txBody>
          <a:bodyPr wrap="square" rtlCol="0">
            <a:spAutoFit/>
          </a:bodyPr>
          <a:lstStyle/>
          <a:p>
            <a:r>
              <a:rPr lang="en-US" sz="2400" b="1" i="1" dirty="0" smtClean="0">
                <a:solidFill>
                  <a:srgbClr val="FF0000"/>
                </a:solidFill>
              </a:rPr>
              <a:t>Holding teleconferences</a:t>
            </a:r>
            <a:endParaRPr lang="ru-RU" sz="2400" b="1" dirty="0">
              <a:solidFill>
                <a:srgbClr val="FF0000"/>
              </a:solidFill>
            </a:endParaRPr>
          </a:p>
        </p:txBody>
      </p:sp>
      <p:sp>
        <p:nvSpPr>
          <p:cNvPr id="8" name="TextBox 7"/>
          <p:cNvSpPr txBox="1"/>
          <p:nvPr/>
        </p:nvSpPr>
        <p:spPr>
          <a:xfrm>
            <a:off x="3471227" y="2214156"/>
            <a:ext cx="2201545" cy="369332"/>
          </a:xfrm>
          <a:prstGeom prst="rect">
            <a:avLst/>
          </a:prstGeom>
          <a:noFill/>
        </p:spPr>
        <p:txBody>
          <a:bodyPr wrap="square" rtlCol="0">
            <a:spAutoFit/>
          </a:bodyPr>
          <a:lstStyle/>
          <a:p>
            <a:r>
              <a:rPr lang="en-US" b="1" i="1" dirty="0" smtClean="0">
                <a:solidFill>
                  <a:srgbClr val="FF0000"/>
                </a:solidFill>
              </a:rPr>
              <a:t> </a:t>
            </a:r>
            <a:endParaRPr lang="ru-RU" b="1" dirty="0">
              <a:solidFill>
                <a:srgbClr val="FF0000"/>
              </a:solidFill>
            </a:endParaRPr>
          </a:p>
        </p:txBody>
      </p:sp>
      <p:sp>
        <p:nvSpPr>
          <p:cNvPr id="9" name="TextBox 8"/>
          <p:cNvSpPr txBox="1"/>
          <p:nvPr/>
        </p:nvSpPr>
        <p:spPr>
          <a:xfrm rot="1994076">
            <a:off x="5862240" y="2075656"/>
            <a:ext cx="2808311" cy="954107"/>
          </a:xfrm>
          <a:prstGeom prst="rect">
            <a:avLst/>
          </a:prstGeom>
          <a:noFill/>
        </p:spPr>
        <p:txBody>
          <a:bodyPr wrap="square" rtlCol="0">
            <a:spAutoFit/>
          </a:bodyPr>
          <a:lstStyle/>
          <a:p>
            <a:r>
              <a:rPr lang="en-US" sz="2800" b="1" i="1" dirty="0">
                <a:solidFill>
                  <a:srgbClr val="FF0000"/>
                </a:solidFill>
              </a:rPr>
              <a:t>educational broadcasting</a:t>
            </a:r>
            <a:endParaRPr lang="ru-RU" sz="2800" b="1" dirty="0">
              <a:solidFill>
                <a:srgbClr val="FF0000"/>
              </a:solidFill>
            </a:endParaRPr>
          </a:p>
        </p:txBody>
      </p:sp>
      <p:sp>
        <p:nvSpPr>
          <p:cNvPr id="10" name="TextBox 9"/>
          <p:cNvSpPr txBox="1"/>
          <p:nvPr/>
        </p:nvSpPr>
        <p:spPr>
          <a:xfrm>
            <a:off x="251520" y="4941168"/>
            <a:ext cx="8784976" cy="1384995"/>
          </a:xfrm>
          <a:prstGeom prst="rect">
            <a:avLst/>
          </a:prstGeom>
          <a:noFill/>
        </p:spPr>
        <p:txBody>
          <a:bodyPr wrap="square" rtlCol="0">
            <a:spAutoFit/>
          </a:bodyPr>
          <a:lstStyle/>
          <a:p>
            <a:pPr algn="ctr"/>
            <a:r>
              <a:rPr lang="en-US" sz="2800" b="1" i="1" dirty="0">
                <a:solidFill>
                  <a:schemeClr val="tx2">
                    <a:lumMod val="60000"/>
                    <a:lumOff val="40000"/>
                  </a:schemeClr>
                </a:solidFill>
              </a:rPr>
              <a:t>creation of virtual museums, planetariums, lecture halls, laboratories and practical training</a:t>
            </a:r>
            <a:endParaRPr lang="ru-RU" sz="2800" b="1" dirty="0">
              <a:solidFill>
                <a:schemeClr val="tx2">
                  <a:lumMod val="60000"/>
                  <a:lumOff val="40000"/>
                </a:schemeClr>
              </a:solidFill>
            </a:endParaRPr>
          </a:p>
          <a:p>
            <a:endParaRPr lang="ru-RU" sz="2800" dirty="0"/>
          </a:p>
        </p:txBody>
      </p:sp>
      <p:sp>
        <p:nvSpPr>
          <p:cNvPr id="3" name="TextBox 2"/>
          <p:cNvSpPr txBox="1"/>
          <p:nvPr/>
        </p:nvSpPr>
        <p:spPr>
          <a:xfrm>
            <a:off x="2979061" y="1628800"/>
            <a:ext cx="2851394" cy="523220"/>
          </a:xfrm>
          <a:prstGeom prst="rect">
            <a:avLst/>
          </a:prstGeom>
          <a:noFill/>
        </p:spPr>
        <p:txBody>
          <a:bodyPr wrap="square" rtlCol="0">
            <a:spAutoFit/>
          </a:bodyPr>
          <a:lstStyle/>
          <a:p>
            <a:r>
              <a:rPr lang="en-US" sz="2800" b="1" i="1" dirty="0">
                <a:solidFill>
                  <a:schemeClr val="tx2">
                    <a:lumMod val="60000"/>
                    <a:lumOff val="40000"/>
                  </a:schemeClr>
                </a:solidFill>
              </a:rPr>
              <a:t>video conferences</a:t>
            </a:r>
            <a:endParaRPr lang="ru-RU" sz="2800" dirty="0">
              <a:solidFill>
                <a:schemeClr val="tx2">
                  <a:lumMod val="60000"/>
                  <a:lumOff val="40000"/>
                </a:schemeClr>
              </a:solidFill>
            </a:endParaRPr>
          </a:p>
        </p:txBody>
      </p:sp>
    </p:spTree>
    <p:extLst>
      <p:ext uri="{BB962C8B-B14F-4D97-AF65-F5344CB8AC3E}">
        <p14:creationId xmlns:p14="http://schemas.microsoft.com/office/powerpoint/2010/main" val="208044163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Рисунок 12" descr="http://im0-tub-ru.yandex.net/i?id=b779cc690ef5a1890de64e7e1827eb52-14-144&amp;n=21"/>
          <p:cNvPicPr/>
          <p:nvPr/>
        </p:nvPicPr>
        <p:blipFill>
          <a:blip r:embed="rId2">
            <a:extLst>
              <a:ext uri="{28A0092B-C50C-407E-A947-70E740481C1C}">
                <a14:useLocalDpi xmlns:a14="http://schemas.microsoft.com/office/drawing/2010/main" val="0"/>
              </a:ext>
            </a:extLst>
          </a:blip>
          <a:srcRect/>
          <a:stretch>
            <a:fillRect/>
          </a:stretch>
        </p:blipFill>
        <p:spPr bwMode="auto">
          <a:xfrm>
            <a:off x="6248415" y="3147630"/>
            <a:ext cx="2428041" cy="2625695"/>
          </a:xfrm>
          <a:prstGeom prst="rect">
            <a:avLst/>
          </a:prstGeom>
          <a:noFill/>
          <a:ln>
            <a:noFill/>
          </a:ln>
        </p:spPr>
      </p:pic>
      <p:pic>
        <p:nvPicPr>
          <p:cNvPr id="4" name="Объект 3" descr="http://im0-tub-ru.yandex.net/i?id=b70582464b4f4ad01102d46372033e33-23-144&amp;n=24"/>
          <p:cNvPicPr>
            <a:picLocks noGrp="1"/>
          </p:cNvPicPr>
          <p:nvPr>
            <p:ph idx="1"/>
          </p:nvPr>
        </p:nvPicPr>
        <p:blipFill>
          <a:blip r:embed="rId3" cstate="print">
            <a:extLst>
              <a:ext uri="{28A0092B-C50C-407E-A947-70E740481C1C}">
                <a14:useLocalDpi xmlns:a14="http://schemas.microsoft.com/office/drawing/2010/main" val="0"/>
              </a:ext>
            </a:extLst>
          </a:blip>
          <a:stretch>
            <a:fillRect/>
          </a:stretch>
        </p:blipFill>
        <p:spPr bwMode="auto">
          <a:xfrm>
            <a:off x="4023519" y="3987800"/>
            <a:ext cx="1104900" cy="825500"/>
          </a:xfrm>
          <a:prstGeom prst="rect">
            <a:avLst/>
          </a:prstGeom>
          <a:noFill/>
          <a:ln>
            <a:noFill/>
          </a:ln>
        </p:spPr>
      </p:pic>
      <p:sp>
        <p:nvSpPr>
          <p:cNvPr id="2" name="Заголовок 1"/>
          <p:cNvSpPr>
            <a:spLocks noGrp="1"/>
          </p:cNvSpPr>
          <p:nvPr>
            <p:ph type="title"/>
          </p:nvPr>
        </p:nvSpPr>
        <p:spPr/>
        <p:txBody>
          <a:bodyPr>
            <a:normAutofit/>
          </a:bodyPr>
          <a:lstStyle/>
          <a:p>
            <a:r>
              <a:rPr lang="en-US" b="1" i="1" dirty="0" smtClean="0">
                <a:solidFill>
                  <a:srgbClr val="FF0000"/>
                </a:solidFill>
              </a:rPr>
              <a:t>Virtual reality in medicine…</a:t>
            </a:r>
            <a:endParaRPr lang="ru-RU" i="1" dirty="0"/>
          </a:p>
        </p:txBody>
      </p:sp>
      <p:pic>
        <p:nvPicPr>
          <p:cNvPr id="5" name="Рисунок 4" descr="http://im3-tub-ru.yandex.net/i?id=2100470e4808ca0dd195f633ff66c769-72-144&amp;n=24"/>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7544" y="2312876"/>
            <a:ext cx="2160240" cy="2232248"/>
          </a:xfrm>
          <a:prstGeom prst="rect">
            <a:avLst/>
          </a:prstGeom>
          <a:noFill/>
          <a:ln>
            <a:noFill/>
          </a:ln>
        </p:spPr>
      </p:pic>
      <p:pic>
        <p:nvPicPr>
          <p:cNvPr id="6" name="Рисунок 5" descr="http://im0-tub-ru.yandex.net/i?id=5c8bd2ce6040e4cabac423be864eb370-60-144&amp;n=24"/>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359194" y="2892743"/>
            <a:ext cx="1987277" cy="2160240"/>
          </a:xfrm>
          <a:prstGeom prst="rect">
            <a:avLst/>
          </a:prstGeom>
          <a:noFill/>
          <a:ln>
            <a:noFill/>
          </a:ln>
        </p:spPr>
      </p:pic>
      <p:sp>
        <p:nvSpPr>
          <p:cNvPr id="8" name="TextBox 7"/>
          <p:cNvSpPr txBox="1"/>
          <p:nvPr/>
        </p:nvSpPr>
        <p:spPr>
          <a:xfrm rot="19492950">
            <a:off x="368135" y="1289809"/>
            <a:ext cx="2557691" cy="954107"/>
          </a:xfrm>
          <a:prstGeom prst="rect">
            <a:avLst/>
          </a:prstGeom>
          <a:noFill/>
        </p:spPr>
        <p:txBody>
          <a:bodyPr wrap="square" rtlCol="0">
            <a:spAutoFit/>
          </a:bodyPr>
          <a:lstStyle/>
          <a:p>
            <a:r>
              <a:rPr lang="en-US" sz="2800" i="1" dirty="0">
                <a:solidFill>
                  <a:srgbClr val="FF0000"/>
                </a:solidFill>
              </a:rPr>
              <a:t>Diagnosis of diseases</a:t>
            </a:r>
            <a:endParaRPr lang="ru-RU" sz="2800" dirty="0">
              <a:solidFill>
                <a:srgbClr val="FF0000"/>
              </a:solidFill>
            </a:endParaRPr>
          </a:p>
        </p:txBody>
      </p:sp>
      <p:sp>
        <p:nvSpPr>
          <p:cNvPr id="9" name="TextBox 8"/>
          <p:cNvSpPr txBox="1"/>
          <p:nvPr/>
        </p:nvSpPr>
        <p:spPr>
          <a:xfrm rot="19991809">
            <a:off x="5740282" y="2499317"/>
            <a:ext cx="3258907" cy="1231106"/>
          </a:xfrm>
          <a:prstGeom prst="rect">
            <a:avLst/>
          </a:prstGeom>
          <a:noFill/>
        </p:spPr>
        <p:txBody>
          <a:bodyPr wrap="square" rtlCol="0">
            <a:spAutoFit/>
          </a:bodyPr>
          <a:lstStyle/>
          <a:p>
            <a:r>
              <a:rPr lang="en-US" sz="2800" i="1" dirty="0">
                <a:solidFill>
                  <a:srgbClr val="FF0000"/>
                </a:solidFill>
              </a:rPr>
              <a:t>Preparation and </a:t>
            </a:r>
            <a:r>
              <a:rPr lang="en-US" sz="2800" i="1" dirty="0" smtClean="0">
                <a:solidFill>
                  <a:srgbClr val="FF0000"/>
                </a:solidFill>
              </a:rPr>
              <a:t>planning </a:t>
            </a:r>
            <a:r>
              <a:rPr lang="en-US" sz="2800" i="1" dirty="0">
                <a:solidFill>
                  <a:srgbClr val="FF0000"/>
                </a:solidFill>
              </a:rPr>
              <a:t>operations</a:t>
            </a:r>
            <a:r>
              <a:rPr lang="en-US" i="1" dirty="0">
                <a:solidFill>
                  <a:srgbClr val="FF0000"/>
                </a:solidFill>
              </a:rPr>
              <a:t>, </a:t>
            </a:r>
          </a:p>
          <a:p>
            <a:endParaRPr lang="ru-RU" dirty="0"/>
          </a:p>
        </p:txBody>
      </p:sp>
      <p:sp>
        <p:nvSpPr>
          <p:cNvPr id="10" name="TextBox 9"/>
          <p:cNvSpPr txBox="1"/>
          <p:nvPr/>
        </p:nvSpPr>
        <p:spPr>
          <a:xfrm rot="19873686">
            <a:off x="4165344" y="1757223"/>
            <a:ext cx="3083654" cy="800219"/>
          </a:xfrm>
          <a:prstGeom prst="rect">
            <a:avLst/>
          </a:prstGeom>
          <a:noFill/>
        </p:spPr>
        <p:txBody>
          <a:bodyPr wrap="square" rtlCol="0">
            <a:spAutoFit/>
          </a:bodyPr>
          <a:lstStyle/>
          <a:p>
            <a:pPr algn="ctr"/>
            <a:r>
              <a:rPr lang="en-US" sz="2800" i="1" dirty="0">
                <a:solidFill>
                  <a:srgbClr val="FF0000"/>
                </a:solidFill>
              </a:rPr>
              <a:t>Virtual anatomy,</a:t>
            </a:r>
          </a:p>
          <a:p>
            <a:pPr algn="ctr"/>
            <a:endParaRPr lang="ru-RU" dirty="0"/>
          </a:p>
        </p:txBody>
      </p:sp>
      <p:sp>
        <p:nvSpPr>
          <p:cNvPr id="11" name="TextBox 10"/>
          <p:cNvSpPr txBox="1"/>
          <p:nvPr/>
        </p:nvSpPr>
        <p:spPr>
          <a:xfrm>
            <a:off x="323528" y="5373216"/>
            <a:ext cx="5616624" cy="800219"/>
          </a:xfrm>
          <a:prstGeom prst="rect">
            <a:avLst/>
          </a:prstGeom>
          <a:noFill/>
        </p:spPr>
        <p:txBody>
          <a:bodyPr wrap="square" rtlCol="0">
            <a:spAutoFit/>
          </a:bodyPr>
          <a:lstStyle/>
          <a:p>
            <a:pPr algn="r"/>
            <a:r>
              <a:rPr lang="en-US" sz="2800" i="1" dirty="0">
                <a:solidFill>
                  <a:srgbClr val="FF0000"/>
                </a:solidFill>
              </a:rPr>
              <a:t>Remote surgery</a:t>
            </a:r>
          </a:p>
          <a:p>
            <a:pPr algn="r"/>
            <a:endParaRPr lang="ru-RU" dirty="0"/>
          </a:p>
        </p:txBody>
      </p:sp>
    </p:spTree>
    <p:extLst>
      <p:ext uri="{BB962C8B-B14F-4D97-AF65-F5344CB8AC3E}">
        <p14:creationId xmlns:p14="http://schemas.microsoft.com/office/powerpoint/2010/main" val="86028441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27584" y="1844824"/>
            <a:ext cx="7408333" cy="3816424"/>
          </a:xfrm>
        </p:spPr>
        <p:txBody>
          <a:bodyPr>
            <a:normAutofit fontScale="25000" lnSpcReduction="20000"/>
          </a:bodyPr>
          <a:lstStyle/>
          <a:p>
            <a:r>
              <a:rPr lang="ru-RU" dirty="0"/>
              <a:t> </a:t>
            </a:r>
          </a:p>
          <a:p>
            <a:pPr marL="0" indent="0" algn="ctr">
              <a:buNone/>
            </a:pPr>
            <a:r>
              <a:rPr lang="ru-RU" sz="7200" b="1" dirty="0" smtClean="0"/>
              <a:t>МАОУ  </a:t>
            </a:r>
            <a:r>
              <a:rPr lang="ru-RU" sz="7200" b="1" dirty="0"/>
              <a:t>Одинцовский лицей № 6 им. </a:t>
            </a:r>
            <a:r>
              <a:rPr lang="ru-RU" sz="7200" b="1" dirty="0" err="1"/>
              <a:t>А.С.Пушкина</a:t>
            </a:r>
            <a:r>
              <a:rPr lang="ru-RU" sz="7200" b="1" dirty="0"/>
              <a:t>  </a:t>
            </a:r>
            <a:endParaRPr lang="ru-RU" sz="7200" dirty="0"/>
          </a:p>
          <a:p>
            <a:pPr marL="0" indent="0" algn="ctr">
              <a:buNone/>
            </a:pPr>
            <a:r>
              <a:rPr lang="ru-RU" sz="7200" b="1" dirty="0" smtClean="0"/>
              <a:t>Научно </a:t>
            </a:r>
            <a:r>
              <a:rPr lang="ru-RU" sz="7200" b="1" dirty="0"/>
              <a:t>- исследовательская работа</a:t>
            </a:r>
            <a:endParaRPr lang="ru-RU" sz="7200" dirty="0"/>
          </a:p>
          <a:p>
            <a:pPr marL="0" indent="0" algn="ctr">
              <a:buNone/>
            </a:pPr>
            <a:r>
              <a:rPr lang="ru-RU" sz="7200" b="1" dirty="0"/>
              <a:t> НОЛ «Интеллект»</a:t>
            </a:r>
            <a:endParaRPr lang="ru-RU" sz="7200" dirty="0"/>
          </a:p>
          <a:p>
            <a:pPr marL="0" indent="0" algn="ctr">
              <a:buNone/>
            </a:pPr>
            <a:endParaRPr lang="ru-RU" sz="7200" dirty="0"/>
          </a:p>
          <a:p>
            <a:pPr marL="0" indent="0" algn="ctr">
              <a:buNone/>
            </a:pPr>
            <a:r>
              <a:rPr lang="ru-RU" sz="8000" b="1" dirty="0"/>
              <a:t>«Бермудский треугольник: версии тайн и происшествий</a:t>
            </a:r>
            <a:r>
              <a:rPr lang="ru-RU" sz="8000" b="1" dirty="0" smtClean="0"/>
              <a:t>»</a:t>
            </a:r>
            <a:r>
              <a:rPr lang="ru-RU" sz="8000" b="1" dirty="0"/>
              <a:t> </a:t>
            </a:r>
            <a:endParaRPr lang="en-US" sz="6400" b="1" dirty="0" smtClean="0"/>
          </a:p>
          <a:p>
            <a:pPr marL="4668838" indent="-4668838"/>
            <a:r>
              <a:rPr lang="ru-RU" sz="6400" b="1" dirty="0" smtClean="0"/>
              <a:t>выполнила</a:t>
            </a:r>
          </a:p>
          <a:p>
            <a:pPr marL="4668838" indent="-4668838"/>
            <a:r>
              <a:rPr lang="ru-RU" sz="6400" b="1" dirty="0" smtClean="0"/>
              <a:t>ученица </a:t>
            </a:r>
            <a:r>
              <a:rPr lang="ru-RU" sz="6400" b="1" dirty="0"/>
              <a:t>7 класса</a:t>
            </a:r>
          </a:p>
          <a:p>
            <a:pPr marL="4668838" indent="-4668838"/>
            <a:r>
              <a:rPr lang="ru-RU" sz="6400" b="1" dirty="0"/>
              <a:t>Полина Сидорова</a:t>
            </a:r>
          </a:p>
          <a:p>
            <a:pPr marL="4668838" indent="-4668838"/>
            <a:r>
              <a:rPr lang="ru-RU" sz="6400" b="1" dirty="0"/>
              <a:t>Руководитель:</a:t>
            </a:r>
          </a:p>
          <a:p>
            <a:pPr marL="4668838" lvl="8" indent="-4668838"/>
            <a:r>
              <a:rPr lang="ru-RU" sz="6400" b="1" dirty="0"/>
              <a:t>учитель английского языка </a:t>
            </a:r>
          </a:p>
          <a:p>
            <a:pPr marL="4668838" lvl="8" indent="-4668838"/>
            <a:r>
              <a:rPr lang="ru-RU" sz="6400" b="1" dirty="0" err="1" smtClean="0"/>
              <a:t>Богучарская</a:t>
            </a:r>
            <a:r>
              <a:rPr lang="ru-RU" sz="6400" b="1" dirty="0" smtClean="0"/>
              <a:t> </a:t>
            </a:r>
            <a:r>
              <a:rPr lang="ru-RU" sz="6400" b="1" dirty="0"/>
              <a:t>Л.П</a:t>
            </a:r>
            <a:r>
              <a:rPr lang="ru-RU" sz="6400" b="1" dirty="0" smtClean="0"/>
              <a:t>.</a:t>
            </a:r>
            <a:endParaRPr lang="ru-RU" sz="6400" b="1" dirty="0"/>
          </a:p>
          <a:p>
            <a:pPr algn="ctr"/>
            <a:endParaRPr lang="en-US" sz="6000" b="1" dirty="0" smtClean="0"/>
          </a:p>
          <a:p>
            <a:pPr marL="0" indent="0" algn="ctr">
              <a:buNone/>
            </a:pPr>
            <a:r>
              <a:rPr lang="ru-RU" sz="8000" b="1" dirty="0" smtClean="0"/>
              <a:t>г</a:t>
            </a:r>
            <a:r>
              <a:rPr lang="ru-RU" sz="8000" b="1" dirty="0"/>
              <a:t>. Одинцово, 2015</a:t>
            </a:r>
          </a:p>
          <a:p>
            <a:pPr algn="r"/>
            <a:r>
              <a:rPr lang="ru-RU" sz="5600" dirty="0"/>
              <a:t> </a:t>
            </a:r>
          </a:p>
          <a:p>
            <a:pPr marL="0" indent="0">
              <a:buNone/>
            </a:pPr>
            <a:r>
              <a:rPr lang="ru-RU" sz="5600" dirty="0"/>
              <a:t> </a:t>
            </a:r>
          </a:p>
          <a:p>
            <a:endParaRPr lang="ru-RU" sz="5600" dirty="0"/>
          </a:p>
          <a:p>
            <a:r>
              <a:rPr lang="ru-RU" b="1" dirty="0"/>
              <a:t> </a:t>
            </a:r>
            <a:endParaRPr lang="ru-RU" dirty="0"/>
          </a:p>
          <a:p>
            <a:pPr algn="ctr"/>
            <a:r>
              <a:rPr lang="ru-RU" sz="5000" dirty="0"/>
              <a:t> </a:t>
            </a:r>
          </a:p>
          <a:p>
            <a:r>
              <a:rPr lang="ru-RU" dirty="0"/>
              <a:t> </a:t>
            </a:r>
          </a:p>
          <a:p>
            <a:r>
              <a:rPr lang="ru-RU" dirty="0"/>
              <a:t> </a:t>
            </a:r>
          </a:p>
          <a:p>
            <a:r>
              <a:rPr lang="ru-RU" dirty="0"/>
              <a:t> </a:t>
            </a:r>
          </a:p>
          <a:p>
            <a:r>
              <a:rPr lang="ru-RU" dirty="0"/>
              <a:t> </a:t>
            </a:r>
          </a:p>
          <a:p>
            <a:endParaRPr lang="ru-RU" dirty="0"/>
          </a:p>
        </p:txBody>
      </p:sp>
      <p:sp>
        <p:nvSpPr>
          <p:cNvPr id="2" name="Заголовок 1"/>
          <p:cNvSpPr>
            <a:spLocks noGrp="1"/>
          </p:cNvSpPr>
          <p:nvPr>
            <p:ph type="title"/>
          </p:nvPr>
        </p:nvSpPr>
        <p:spPr/>
        <p:txBody>
          <a:bodyPr>
            <a:normAutofit fontScale="90000"/>
          </a:bodyPr>
          <a:lstStyle/>
          <a:p>
            <a:r>
              <a:rPr lang="en-US" b="1" dirty="0" smtClean="0"/>
              <a:t/>
            </a:r>
            <a:br>
              <a:rPr lang="en-US" b="1" dirty="0" smtClean="0"/>
            </a:br>
            <a:r>
              <a:rPr lang="en-US" b="1" dirty="0"/>
              <a:t/>
            </a:r>
            <a:br>
              <a:rPr lang="en-US" b="1" dirty="0"/>
            </a:br>
            <a:r>
              <a:rPr lang="ru-RU" sz="4000" b="1" dirty="0" smtClean="0"/>
              <a:t>МАОУ  </a:t>
            </a:r>
            <a:r>
              <a:rPr lang="ru-RU" sz="4000" b="1" dirty="0"/>
              <a:t>Одинцовский лицей № 6 им. </a:t>
            </a:r>
            <a:r>
              <a:rPr lang="ru-RU" sz="4000" b="1" dirty="0" err="1"/>
              <a:t>А.С.Пушкина</a:t>
            </a:r>
            <a:r>
              <a:rPr lang="ru-RU" sz="4000" b="1" dirty="0"/>
              <a:t>  </a:t>
            </a:r>
            <a:r>
              <a:rPr lang="ru-RU" dirty="0"/>
              <a:t/>
            </a:r>
            <a:br>
              <a:rPr lang="ru-RU" dirty="0"/>
            </a:br>
            <a:r>
              <a:rPr lang="ru-RU" dirty="0"/>
              <a:t> </a:t>
            </a:r>
            <a:r>
              <a:rPr lang="ru-RU" dirty="0" smtClean="0"/>
              <a:t/>
            </a:r>
            <a:br>
              <a:rPr lang="ru-RU" dirty="0" smtClean="0"/>
            </a:br>
            <a:endParaRPr lang="ru-RU" dirty="0"/>
          </a:p>
        </p:txBody>
      </p:sp>
    </p:spTree>
    <p:extLst>
      <p:ext uri="{BB962C8B-B14F-4D97-AF65-F5344CB8AC3E}">
        <p14:creationId xmlns:p14="http://schemas.microsoft.com/office/powerpoint/2010/main" val="67245525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Объект 5" descr="http://im0-tub-ru.yandex.net/i?id=31628e715ed0d9c53928ec8cd2e72efd-49-144&amp;n=24"/>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bwMode="auto">
          <a:xfrm>
            <a:off x="6804248" y="2465000"/>
            <a:ext cx="2016224" cy="1468056"/>
          </a:xfrm>
          <a:prstGeom prst="rect">
            <a:avLst/>
          </a:prstGeom>
          <a:noFill/>
          <a:ln>
            <a:noFill/>
          </a:ln>
        </p:spPr>
      </p:pic>
      <p:sp>
        <p:nvSpPr>
          <p:cNvPr id="2" name="Заголовок 1"/>
          <p:cNvSpPr>
            <a:spLocks noGrp="1"/>
          </p:cNvSpPr>
          <p:nvPr>
            <p:ph type="title"/>
          </p:nvPr>
        </p:nvSpPr>
        <p:spPr>
          <a:xfrm>
            <a:off x="457200" y="274638"/>
            <a:ext cx="8229600" cy="850106"/>
          </a:xfrm>
        </p:spPr>
        <p:txBody>
          <a:bodyPr>
            <a:normAutofit fontScale="90000"/>
          </a:bodyPr>
          <a:lstStyle/>
          <a:p>
            <a:r>
              <a:rPr lang="en-US" sz="2700" b="1" dirty="0" smtClean="0">
                <a:solidFill>
                  <a:schemeClr val="tx2">
                    <a:lumMod val="50000"/>
                  </a:schemeClr>
                </a:solidFill>
              </a:rPr>
              <a:t/>
            </a:r>
            <a:br>
              <a:rPr lang="en-US" sz="2700" b="1" dirty="0" smtClean="0">
                <a:solidFill>
                  <a:schemeClr val="tx2">
                    <a:lumMod val="50000"/>
                  </a:schemeClr>
                </a:solidFill>
              </a:rPr>
            </a:br>
            <a:r>
              <a:rPr lang="en-US" sz="3600" b="1" cap="none" dirty="0" smtClean="0">
                <a:solidFill>
                  <a:schemeClr val="tx2">
                    <a:lumMod val="50000"/>
                  </a:schemeClr>
                </a:solidFill>
              </a:rPr>
              <a:t>S</a:t>
            </a:r>
            <a:r>
              <a:rPr lang="en-US" sz="3600" b="1" cap="none" dirty="0" smtClean="0">
                <a:solidFill>
                  <a:schemeClr val="tx2">
                    <a:lumMod val="50000"/>
                  </a:schemeClr>
                </a:solidFill>
                <a:latin typeface="Times New Roman" pitchFamily="18" charset="0"/>
                <a:cs typeface="Times New Roman" pitchFamily="18" charset="0"/>
              </a:rPr>
              <a:t>ection</a:t>
            </a:r>
            <a:r>
              <a:rPr lang="en-US" sz="3600" b="1" cap="none" dirty="0" smtClean="0">
                <a:solidFill>
                  <a:schemeClr val="tx2">
                    <a:lumMod val="50000"/>
                  </a:schemeClr>
                </a:solidFill>
              </a:rPr>
              <a:t> </a:t>
            </a:r>
            <a:r>
              <a:rPr lang="en-US" sz="3600" b="1" i="1" cap="none" dirty="0" smtClean="0">
                <a:solidFill>
                  <a:schemeClr val="tx2">
                    <a:lumMod val="50000"/>
                  </a:schemeClr>
                </a:solidFill>
              </a:rPr>
              <a:t>History- </a:t>
            </a:r>
            <a:br>
              <a:rPr lang="en-US" sz="3600" b="1" i="1" cap="none" dirty="0" smtClean="0">
                <a:solidFill>
                  <a:schemeClr val="tx2">
                    <a:lumMod val="50000"/>
                  </a:schemeClr>
                </a:solidFill>
              </a:rPr>
            </a:br>
            <a:r>
              <a:rPr lang="en-US" sz="3600" b="1" cap="none" dirty="0" smtClean="0">
                <a:solidFill>
                  <a:schemeClr val="tx2">
                    <a:lumMod val="50000"/>
                  </a:schemeClr>
                </a:solidFill>
              </a:rPr>
              <a:t>about how it originated</a:t>
            </a:r>
            <a:r>
              <a:rPr lang="ru-RU" b="1" dirty="0">
                <a:solidFill>
                  <a:schemeClr val="tx2">
                    <a:lumMod val="50000"/>
                  </a:schemeClr>
                </a:solidFill>
              </a:rPr>
              <a:t/>
            </a:r>
            <a:br>
              <a:rPr lang="ru-RU" b="1" dirty="0">
                <a:solidFill>
                  <a:schemeClr val="tx2">
                    <a:lumMod val="50000"/>
                  </a:schemeClr>
                </a:solidFill>
              </a:rPr>
            </a:br>
            <a:endParaRPr lang="ru-RU" sz="2200" b="1" dirty="0">
              <a:solidFill>
                <a:schemeClr val="tx2">
                  <a:lumMod val="50000"/>
                </a:schemeClr>
              </a:solidFill>
            </a:endParaRPr>
          </a:p>
        </p:txBody>
      </p:sp>
      <p:pic>
        <p:nvPicPr>
          <p:cNvPr id="4" name="Рисунок 3" descr="http://im2-tub-ru.yandex.net/i?id=ee8d1de11f8ec58a3404a40e33e7d74d-63-144&amp;n=21"/>
          <p:cNvPicPr/>
          <p:nvPr/>
        </p:nvPicPr>
        <p:blipFill>
          <a:blip r:embed="rId3">
            <a:extLst>
              <a:ext uri="{28A0092B-C50C-407E-A947-70E740481C1C}">
                <a14:useLocalDpi xmlns:a14="http://schemas.microsoft.com/office/drawing/2010/main" val="0"/>
              </a:ext>
            </a:extLst>
          </a:blip>
          <a:srcRect/>
          <a:stretch>
            <a:fillRect/>
          </a:stretch>
        </p:blipFill>
        <p:spPr bwMode="auto">
          <a:xfrm>
            <a:off x="653769" y="1918901"/>
            <a:ext cx="1897380" cy="1432560"/>
          </a:xfrm>
          <a:prstGeom prst="rect">
            <a:avLst/>
          </a:prstGeom>
          <a:noFill/>
          <a:ln>
            <a:noFill/>
          </a:ln>
        </p:spPr>
      </p:pic>
      <p:pic>
        <p:nvPicPr>
          <p:cNvPr id="5" name="Picture 4" descr="u2_3920"/>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15816" y="2276873"/>
            <a:ext cx="3312368" cy="2088232"/>
          </a:xfrm>
          <a:prstGeom prst="rect">
            <a:avLst/>
          </a:prstGeom>
          <a:noFill/>
          <a:ln>
            <a:noFill/>
          </a:ln>
          <a:effectLst/>
          <a:extLst/>
        </p:spPr>
      </p:pic>
      <p:sp>
        <p:nvSpPr>
          <p:cNvPr id="13" name="Прямоугольник 12"/>
          <p:cNvSpPr/>
          <p:nvPr/>
        </p:nvSpPr>
        <p:spPr>
          <a:xfrm>
            <a:off x="683569" y="1239322"/>
            <a:ext cx="3059812" cy="400110"/>
          </a:xfrm>
          <a:prstGeom prst="rect">
            <a:avLst/>
          </a:prstGeom>
        </p:spPr>
        <p:txBody>
          <a:bodyPr wrap="square">
            <a:spAutoFit/>
          </a:bodyPr>
          <a:lstStyle/>
          <a:p>
            <a:pPr lvl="0"/>
            <a:r>
              <a:rPr lang="en-US" sz="2000" b="1" dirty="0">
                <a:solidFill>
                  <a:srgbClr val="FF0000"/>
                </a:solidFill>
              </a:rPr>
              <a:t>Christopher Columbus</a:t>
            </a:r>
            <a:endParaRPr lang="ru-RU" sz="2000" b="1" dirty="0">
              <a:solidFill>
                <a:prstClr val="black"/>
              </a:solidFill>
            </a:endParaRPr>
          </a:p>
        </p:txBody>
      </p:sp>
      <p:sp>
        <p:nvSpPr>
          <p:cNvPr id="16" name="TextBox 15"/>
          <p:cNvSpPr txBox="1"/>
          <p:nvPr/>
        </p:nvSpPr>
        <p:spPr>
          <a:xfrm>
            <a:off x="6084168" y="1396882"/>
            <a:ext cx="2880320" cy="1107996"/>
          </a:xfrm>
          <a:prstGeom prst="rect">
            <a:avLst/>
          </a:prstGeom>
          <a:noFill/>
        </p:spPr>
        <p:txBody>
          <a:bodyPr wrap="square" rtlCol="0">
            <a:spAutoFit/>
          </a:bodyPr>
          <a:lstStyle/>
          <a:p>
            <a:pPr algn="ctr"/>
            <a:r>
              <a:rPr lang="en-US" sz="2400" b="1" dirty="0">
                <a:solidFill>
                  <a:srgbClr val="FF0000"/>
                </a:solidFill>
              </a:rPr>
              <a:t>the Bermuda </a:t>
            </a:r>
            <a:r>
              <a:rPr lang="en-US" sz="2400" b="1" dirty="0" smtClean="0">
                <a:solidFill>
                  <a:srgbClr val="FF0000"/>
                </a:solidFill>
              </a:rPr>
              <a:t>   triangle</a:t>
            </a:r>
            <a:endParaRPr lang="ru-RU" sz="2400" b="1" dirty="0"/>
          </a:p>
          <a:p>
            <a:endParaRPr lang="ru-RU" dirty="0"/>
          </a:p>
        </p:txBody>
      </p:sp>
      <p:sp>
        <p:nvSpPr>
          <p:cNvPr id="18" name="Прямоугольник 17"/>
          <p:cNvSpPr/>
          <p:nvPr/>
        </p:nvSpPr>
        <p:spPr>
          <a:xfrm>
            <a:off x="3255498" y="1556169"/>
            <a:ext cx="2448272" cy="707886"/>
          </a:xfrm>
          <a:prstGeom prst="rect">
            <a:avLst/>
          </a:prstGeom>
        </p:spPr>
        <p:txBody>
          <a:bodyPr wrap="square">
            <a:spAutoFit/>
          </a:bodyPr>
          <a:lstStyle/>
          <a:p>
            <a:pPr lvl="0"/>
            <a:r>
              <a:rPr lang="en-US" sz="2000" b="1" dirty="0" smtClean="0">
                <a:solidFill>
                  <a:srgbClr val="FF0000"/>
                </a:solidFill>
              </a:rPr>
              <a:t>  The Sargasso SEA    </a:t>
            </a:r>
          </a:p>
          <a:p>
            <a:pPr lvl="0"/>
            <a:r>
              <a:rPr lang="en-US" sz="2000" b="1" dirty="0">
                <a:solidFill>
                  <a:srgbClr val="FF0000"/>
                </a:solidFill>
              </a:rPr>
              <a:t> </a:t>
            </a:r>
            <a:endParaRPr lang="ru-RU" sz="2000" b="1" dirty="0">
              <a:solidFill>
                <a:prstClr val="black"/>
              </a:solidFill>
            </a:endParaRPr>
          </a:p>
        </p:txBody>
      </p:sp>
      <p:sp>
        <p:nvSpPr>
          <p:cNvPr id="3" name="TextBox 2"/>
          <p:cNvSpPr txBox="1"/>
          <p:nvPr/>
        </p:nvSpPr>
        <p:spPr>
          <a:xfrm>
            <a:off x="174302" y="3651922"/>
            <a:ext cx="2597498" cy="2215991"/>
          </a:xfrm>
          <a:prstGeom prst="rect">
            <a:avLst/>
          </a:prstGeom>
          <a:noFill/>
        </p:spPr>
        <p:txBody>
          <a:bodyPr wrap="square" rtlCol="0">
            <a:spAutoFit/>
          </a:bodyPr>
          <a:lstStyle/>
          <a:p>
            <a:pPr algn="ctr"/>
            <a:r>
              <a:rPr lang="en-US" b="1" dirty="0" smtClean="0">
                <a:solidFill>
                  <a:srgbClr val="FF0000"/>
                </a:solidFill>
              </a:rPr>
              <a:t>was the first </a:t>
            </a:r>
          </a:p>
          <a:p>
            <a:pPr algn="ctr"/>
            <a:r>
              <a:rPr lang="en-US" sz="2400" b="1" dirty="0" smtClean="0">
                <a:latin typeface="Times New Roman" pitchFamily="18" charset="0"/>
                <a:cs typeface="Times New Roman" pitchFamily="18" charset="0"/>
              </a:rPr>
              <a:t>who came </a:t>
            </a:r>
            <a:r>
              <a:rPr lang="en-US" sz="2400" b="1" dirty="0">
                <a:latin typeface="Times New Roman" pitchFamily="18" charset="0"/>
                <a:cs typeface="Times New Roman" pitchFamily="18" charset="0"/>
              </a:rPr>
              <a:t>into contact with the abnormal area of the Bermuda </a:t>
            </a:r>
            <a:r>
              <a:rPr lang="en-US" sz="2400" b="1" dirty="0" smtClean="0">
                <a:latin typeface="Times New Roman" pitchFamily="18" charset="0"/>
                <a:cs typeface="Times New Roman" pitchFamily="18" charset="0"/>
              </a:rPr>
              <a:t>triangle.</a:t>
            </a:r>
            <a:endParaRPr lang="ru-RU" sz="2400" b="1" dirty="0">
              <a:latin typeface="Times New Roman" pitchFamily="18" charset="0"/>
              <a:cs typeface="Times New Roman" pitchFamily="18" charset="0"/>
            </a:endParaRPr>
          </a:p>
        </p:txBody>
      </p:sp>
      <p:sp>
        <p:nvSpPr>
          <p:cNvPr id="8" name="TextBox 7"/>
          <p:cNvSpPr txBox="1"/>
          <p:nvPr/>
        </p:nvSpPr>
        <p:spPr>
          <a:xfrm>
            <a:off x="3059832" y="4797152"/>
            <a:ext cx="3024336" cy="1323439"/>
          </a:xfrm>
          <a:prstGeom prst="rect">
            <a:avLst/>
          </a:prstGeom>
          <a:noFill/>
        </p:spPr>
        <p:txBody>
          <a:bodyPr wrap="square" rtlCol="0">
            <a:spAutoFit/>
          </a:bodyPr>
          <a:lstStyle/>
          <a:p>
            <a:pPr algn="just"/>
            <a:r>
              <a:rPr lang="en-US" sz="2000" b="1" dirty="0">
                <a:solidFill>
                  <a:srgbClr val="FF0000"/>
                </a:solidFill>
              </a:rPr>
              <a:t>about 1200 Spanish</a:t>
            </a:r>
            <a:r>
              <a:rPr lang="en-US" dirty="0">
                <a:solidFill>
                  <a:srgbClr val="FF0000"/>
                </a:solidFill>
              </a:rPr>
              <a:t> </a:t>
            </a:r>
            <a:r>
              <a:rPr lang="en-US" sz="2000" b="1" dirty="0" smtClean="0">
                <a:solidFill>
                  <a:srgbClr val="FF0000"/>
                </a:solidFill>
              </a:rPr>
              <a:t>ships </a:t>
            </a:r>
            <a:r>
              <a:rPr lang="en-US" sz="2000" b="1" dirty="0" smtClean="0"/>
              <a:t>are</a:t>
            </a:r>
            <a:r>
              <a:rPr lang="en-US" sz="2000" b="1" dirty="0"/>
              <a:t> </a:t>
            </a:r>
            <a:r>
              <a:rPr lang="en-US" sz="2000" b="1" dirty="0" smtClean="0"/>
              <a:t>at he </a:t>
            </a:r>
            <a:r>
              <a:rPr lang="en-US" sz="2000" b="1" dirty="0"/>
              <a:t>bottom of the </a:t>
            </a:r>
            <a:r>
              <a:rPr lang="en-US" sz="2000" b="1" dirty="0" smtClean="0"/>
              <a:t>Sargasso sea </a:t>
            </a:r>
            <a:r>
              <a:rPr lang="en-US" sz="2000" b="1" dirty="0"/>
              <a:t>within the Bermuda triangle </a:t>
            </a:r>
            <a:r>
              <a:rPr lang="en-US" sz="2000" b="1" dirty="0" smtClean="0"/>
              <a:t>.</a:t>
            </a:r>
            <a:endParaRPr lang="ru-RU" sz="2000" b="1" dirty="0"/>
          </a:p>
        </p:txBody>
      </p:sp>
      <p:sp>
        <p:nvSpPr>
          <p:cNvPr id="9" name="TextBox 8"/>
          <p:cNvSpPr txBox="1"/>
          <p:nvPr/>
        </p:nvSpPr>
        <p:spPr>
          <a:xfrm>
            <a:off x="6408204" y="4112083"/>
            <a:ext cx="2412268" cy="1477328"/>
          </a:xfrm>
          <a:prstGeom prst="rect">
            <a:avLst/>
          </a:prstGeom>
          <a:noFill/>
        </p:spPr>
        <p:txBody>
          <a:bodyPr wrap="square" rtlCol="0">
            <a:spAutoFit/>
          </a:bodyPr>
          <a:lstStyle/>
          <a:p>
            <a:pPr algn="ctr"/>
            <a:r>
              <a:rPr lang="en-US" b="1" dirty="0">
                <a:solidFill>
                  <a:srgbClr val="FF0000"/>
                </a:solidFill>
              </a:rPr>
              <a:t>Vincent </a:t>
            </a:r>
            <a:r>
              <a:rPr lang="en-US" b="1" dirty="0" smtClean="0">
                <a:solidFill>
                  <a:srgbClr val="FF0000"/>
                </a:solidFill>
              </a:rPr>
              <a:t>Gaddis </a:t>
            </a:r>
          </a:p>
          <a:p>
            <a:pPr algn="ctr"/>
            <a:r>
              <a:rPr lang="en-US" b="1" dirty="0" smtClean="0"/>
              <a:t>is believed  to be the </a:t>
            </a:r>
            <a:r>
              <a:rPr lang="en-US" b="1" dirty="0"/>
              <a:t>author of the phrase "Bermuda triangle</a:t>
            </a:r>
            <a:r>
              <a:rPr lang="en-US" dirty="0"/>
              <a:t>". </a:t>
            </a:r>
            <a:endParaRPr lang="ru-RU" dirty="0"/>
          </a:p>
          <a:p>
            <a:pPr algn="ctr"/>
            <a:endParaRPr lang="ru-RU" dirty="0"/>
          </a:p>
        </p:txBody>
      </p:sp>
      <p:sp>
        <p:nvSpPr>
          <p:cNvPr id="7" name="Прямоугольник 6"/>
          <p:cNvSpPr/>
          <p:nvPr/>
        </p:nvSpPr>
        <p:spPr>
          <a:xfrm>
            <a:off x="4479634" y="2967335"/>
            <a:ext cx="184730" cy="646331"/>
          </a:xfrm>
          <a:prstGeom prst="rect">
            <a:avLst/>
          </a:prstGeom>
          <a:noFill/>
        </p:spPr>
        <p:txBody>
          <a:bodyPr wrap="none" lIns="91440" tIns="45720" rIns="91440" bIns="45720">
            <a:spAutoFit/>
          </a:bodyPr>
          <a:lstStyle/>
          <a:p>
            <a:pPr algn="ctr"/>
            <a:endParaRPr lang="ru-RU" sz="3600" b="1" cap="none"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Times New Roman" pitchFamily="18" charset="0"/>
              <a:cs typeface="Times New Roman" pitchFamily="18" charset="0"/>
            </a:endParaRPr>
          </a:p>
        </p:txBody>
      </p:sp>
    </p:spTree>
    <p:extLst>
      <p:ext uri="{BB962C8B-B14F-4D97-AF65-F5344CB8AC3E}">
        <p14:creationId xmlns:p14="http://schemas.microsoft.com/office/powerpoint/2010/main" val="421038327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39552" y="1484784"/>
            <a:ext cx="8229600" cy="4525963"/>
          </a:xfrm>
        </p:spPr>
        <p:txBody>
          <a:bodyPr/>
          <a:lstStyle/>
          <a:p>
            <a:pPr>
              <a:lnSpc>
                <a:spcPct val="80000"/>
              </a:lnSpc>
              <a:buFont typeface="Wingdings" pitchFamily="2" charset="2"/>
              <a:buNone/>
            </a:pPr>
            <a:endParaRPr lang="en-US" b="1" i="1" dirty="0" smtClean="0"/>
          </a:p>
          <a:p>
            <a:pPr>
              <a:lnSpc>
                <a:spcPct val="80000"/>
              </a:lnSpc>
              <a:buFont typeface="Wingdings" pitchFamily="2" charset="2"/>
              <a:buNone/>
            </a:pPr>
            <a:endParaRPr lang="en-US" b="1" i="1" dirty="0" smtClean="0">
              <a:solidFill>
                <a:schemeClr val="tx1"/>
              </a:solidFill>
            </a:endParaRPr>
          </a:p>
          <a:p>
            <a:pPr>
              <a:lnSpc>
                <a:spcPct val="80000"/>
              </a:lnSpc>
              <a:buFont typeface="Wingdings" pitchFamily="2" charset="2"/>
              <a:buNone/>
            </a:pPr>
            <a:r>
              <a:rPr lang="en-US" b="1" i="1" dirty="0" smtClean="0">
                <a:solidFill>
                  <a:schemeClr val="tx1"/>
                </a:solidFill>
              </a:rPr>
              <a:t>The </a:t>
            </a:r>
            <a:r>
              <a:rPr lang="en-US" b="1" i="1" dirty="0">
                <a:solidFill>
                  <a:schemeClr val="tx1"/>
                </a:solidFill>
              </a:rPr>
              <a:t>British </a:t>
            </a:r>
          </a:p>
          <a:p>
            <a:pPr>
              <a:lnSpc>
                <a:spcPct val="80000"/>
              </a:lnSpc>
              <a:buNone/>
            </a:pPr>
            <a:r>
              <a:rPr lang="en-US" b="1" i="1" dirty="0">
                <a:solidFill>
                  <a:schemeClr val="tx1"/>
                </a:solidFill>
              </a:rPr>
              <a:t>ship "Atlanta" </a:t>
            </a:r>
            <a:r>
              <a:rPr lang="en-US" b="1" i="1" dirty="0" smtClean="0">
                <a:solidFill>
                  <a:schemeClr val="tx1"/>
                </a:solidFill>
              </a:rPr>
              <a:t>set off</a:t>
            </a:r>
          </a:p>
          <a:p>
            <a:pPr>
              <a:lnSpc>
                <a:spcPct val="80000"/>
              </a:lnSpc>
              <a:buNone/>
            </a:pPr>
            <a:r>
              <a:rPr lang="en-US" b="1" i="1" dirty="0" smtClean="0">
                <a:solidFill>
                  <a:schemeClr val="tx1"/>
                </a:solidFill>
              </a:rPr>
              <a:t>From </a:t>
            </a:r>
            <a:r>
              <a:rPr lang="en-US" b="1" i="1" dirty="0">
                <a:solidFill>
                  <a:schemeClr val="tx1"/>
                </a:solidFill>
              </a:rPr>
              <a:t>the </a:t>
            </a:r>
            <a:r>
              <a:rPr lang="en-US" b="1" i="1" dirty="0" smtClean="0">
                <a:solidFill>
                  <a:schemeClr val="tx1"/>
                </a:solidFill>
              </a:rPr>
              <a:t>Bermuda.</a:t>
            </a:r>
            <a:endParaRPr lang="en-US" b="1" i="1" dirty="0">
              <a:solidFill>
                <a:schemeClr val="tx1"/>
              </a:solidFill>
            </a:endParaRPr>
          </a:p>
          <a:p>
            <a:pPr>
              <a:lnSpc>
                <a:spcPct val="80000"/>
              </a:lnSpc>
              <a:buFont typeface="Wingdings" pitchFamily="2" charset="2"/>
              <a:buNone/>
            </a:pPr>
            <a:r>
              <a:rPr lang="en-US" b="1" i="1" dirty="0" smtClean="0">
                <a:solidFill>
                  <a:schemeClr val="tx1"/>
                </a:solidFill>
              </a:rPr>
              <a:t>On </a:t>
            </a:r>
            <a:r>
              <a:rPr lang="en-US" b="1" i="1" dirty="0">
                <a:solidFill>
                  <a:schemeClr val="tx1"/>
                </a:solidFill>
              </a:rPr>
              <a:t>the way to England </a:t>
            </a:r>
            <a:r>
              <a:rPr lang="en-US" b="1" i="1" dirty="0" smtClean="0">
                <a:solidFill>
                  <a:schemeClr val="tx1"/>
                </a:solidFill>
              </a:rPr>
              <a:t>  </a:t>
            </a:r>
          </a:p>
          <a:p>
            <a:pPr>
              <a:lnSpc>
                <a:spcPct val="80000"/>
              </a:lnSpc>
              <a:buFont typeface="Wingdings" pitchFamily="2" charset="2"/>
              <a:buNone/>
            </a:pPr>
            <a:r>
              <a:rPr lang="en-US" b="1" i="1" dirty="0" smtClean="0">
                <a:solidFill>
                  <a:schemeClr val="tx1"/>
                </a:solidFill>
              </a:rPr>
              <a:t>he </a:t>
            </a:r>
            <a:r>
              <a:rPr lang="en-US" b="1" i="1" dirty="0">
                <a:solidFill>
                  <a:schemeClr val="tx1"/>
                </a:solidFill>
              </a:rPr>
              <a:t>disappeared, </a:t>
            </a:r>
            <a:endParaRPr lang="en-US" b="1" i="1" dirty="0" smtClean="0">
              <a:solidFill>
                <a:schemeClr val="tx1"/>
              </a:solidFill>
            </a:endParaRPr>
          </a:p>
          <a:p>
            <a:pPr>
              <a:lnSpc>
                <a:spcPct val="80000"/>
              </a:lnSpc>
              <a:buFont typeface="Wingdings" pitchFamily="2" charset="2"/>
              <a:buNone/>
            </a:pPr>
            <a:r>
              <a:rPr lang="en-US" b="1" i="1" dirty="0" smtClean="0">
                <a:solidFill>
                  <a:schemeClr val="tx1"/>
                </a:solidFill>
              </a:rPr>
              <a:t>leaving </a:t>
            </a:r>
            <a:r>
              <a:rPr lang="en-US" b="1" i="1" dirty="0">
                <a:solidFill>
                  <a:schemeClr val="tx1"/>
                </a:solidFill>
              </a:rPr>
              <a:t>no trace...</a:t>
            </a:r>
            <a:endParaRPr lang="ru-RU" b="1" i="1" dirty="0">
              <a:solidFill>
                <a:schemeClr val="tx1"/>
              </a:solidFill>
            </a:endParaRPr>
          </a:p>
          <a:p>
            <a:endParaRPr lang="ru-RU" dirty="0">
              <a:solidFill>
                <a:schemeClr val="tx2">
                  <a:lumMod val="60000"/>
                  <a:lumOff val="40000"/>
                </a:schemeClr>
              </a:solidFill>
            </a:endParaRPr>
          </a:p>
        </p:txBody>
      </p:sp>
      <p:sp>
        <p:nvSpPr>
          <p:cNvPr id="2" name="Заголовок 1"/>
          <p:cNvSpPr>
            <a:spLocks noGrp="1"/>
          </p:cNvSpPr>
          <p:nvPr>
            <p:ph type="title"/>
          </p:nvPr>
        </p:nvSpPr>
        <p:spPr/>
        <p:txBody>
          <a:bodyPr/>
          <a:lstStyle/>
          <a:p>
            <a:pPr>
              <a:lnSpc>
                <a:spcPct val="80000"/>
              </a:lnSpc>
            </a:pPr>
            <a:r>
              <a:rPr lang="en-US" b="1" i="1" cap="none" dirty="0" smtClean="0">
                <a:solidFill>
                  <a:srgbClr val="FF0000"/>
                </a:solidFill>
              </a:rPr>
              <a:t>January 31, 1880 14h. 10 minutes</a:t>
            </a:r>
            <a:endParaRPr lang="en-US" b="1" i="1" cap="none" dirty="0">
              <a:solidFill>
                <a:srgbClr val="FF0000"/>
              </a:solidFill>
            </a:endParaRPr>
          </a:p>
        </p:txBody>
      </p:sp>
      <p:pic>
        <p:nvPicPr>
          <p:cNvPr id="4" name="Рисунок 3" descr="http://im0-tub-ru.yandex.net/i?id=f3eacaf36ed4c21547a02da9b2d05f60-115-144&amp;n=24"/>
          <p:cNvPicPr/>
          <p:nvPr/>
        </p:nvPicPr>
        <p:blipFill>
          <a:blip r:embed="rId2">
            <a:extLst>
              <a:ext uri="{28A0092B-C50C-407E-A947-70E740481C1C}">
                <a14:useLocalDpi xmlns:a14="http://schemas.microsoft.com/office/drawing/2010/main" val="0"/>
              </a:ext>
            </a:extLst>
          </a:blip>
          <a:srcRect/>
          <a:stretch>
            <a:fillRect/>
          </a:stretch>
        </p:blipFill>
        <p:spPr bwMode="auto">
          <a:xfrm>
            <a:off x="4499992" y="2060848"/>
            <a:ext cx="3816424" cy="3600400"/>
          </a:xfrm>
          <a:prstGeom prst="rect">
            <a:avLst/>
          </a:prstGeom>
          <a:noFill/>
          <a:ln>
            <a:noFill/>
          </a:ln>
        </p:spPr>
      </p:pic>
    </p:spTree>
    <p:extLst>
      <p:ext uri="{BB962C8B-B14F-4D97-AF65-F5344CB8AC3E}">
        <p14:creationId xmlns:p14="http://schemas.microsoft.com/office/powerpoint/2010/main" val="214503622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41176" y="1484784"/>
            <a:ext cx="8229600" cy="4525963"/>
          </a:xfrm>
          <a:ln>
            <a:solidFill>
              <a:srgbClr val="FFFF99"/>
            </a:solidFill>
          </a:ln>
        </p:spPr>
        <p:txBody>
          <a:bodyPr>
            <a:normAutofit/>
          </a:bodyPr>
          <a:lstStyle/>
          <a:p>
            <a:pPr algn="ctr"/>
            <a:r>
              <a:rPr lang="en-US" sz="2400" b="1" i="1" dirty="0" smtClean="0">
                <a:solidFill>
                  <a:srgbClr val="FF0000"/>
                </a:solidFill>
              </a:rPr>
              <a:t>The </a:t>
            </a:r>
            <a:r>
              <a:rPr lang="en-US" sz="2400" b="1" i="1" dirty="0">
                <a:solidFill>
                  <a:srgbClr val="FF0000"/>
                </a:solidFill>
              </a:rPr>
              <a:t>new mystery</a:t>
            </a:r>
            <a:r>
              <a:rPr lang="en-US" sz="2400" b="1" dirty="0">
                <a:solidFill>
                  <a:srgbClr val="FF0000"/>
                </a:solidFill>
              </a:rPr>
              <a:t> </a:t>
            </a:r>
            <a:endParaRPr lang="en-US" sz="2400" b="1" dirty="0" smtClean="0">
              <a:solidFill>
                <a:srgbClr val="FF0000"/>
              </a:solidFill>
            </a:endParaRPr>
          </a:p>
          <a:p>
            <a:pPr algn="ctr"/>
            <a:r>
              <a:rPr lang="en-US" sz="2400" b="1" i="1" dirty="0" smtClean="0">
                <a:solidFill>
                  <a:srgbClr val="FF0000"/>
                </a:solidFill>
              </a:rPr>
              <a:t>of </a:t>
            </a:r>
            <a:r>
              <a:rPr lang="en-US" sz="2400" b="1" i="1" dirty="0">
                <a:solidFill>
                  <a:srgbClr val="FF0000"/>
                </a:solidFill>
              </a:rPr>
              <a:t>the </a:t>
            </a:r>
            <a:r>
              <a:rPr lang="en-US" sz="2400" b="1" i="1" dirty="0" smtClean="0">
                <a:solidFill>
                  <a:srgbClr val="FF0000"/>
                </a:solidFill>
              </a:rPr>
              <a:t>Bermuda Triangle</a:t>
            </a:r>
          </a:p>
          <a:p>
            <a:pPr marL="0" indent="0" algn="r">
              <a:buNone/>
            </a:pPr>
            <a:r>
              <a:rPr lang="en-US" sz="2400" i="1" dirty="0" smtClean="0">
                <a:solidFill>
                  <a:schemeClr val="tx2">
                    <a:lumMod val="60000"/>
                    <a:lumOff val="40000"/>
                  </a:schemeClr>
                </a:solidFill>
                <a:latin typeface="Times New Roman" pitchFamily="18" charset="0"/>
                <a:cs typeface="Times New Roman" pitchFamily="18" charset="0"/>
              </a:rPr>
              <a:t>.</a:t>
            </a:r>
            <a:r>
              <a:rPr lang="en-US" sz="2400" dirty="0" smtClean="0">
                <a:solidFill>
                  <a:schemeClr val="tx2">
                    <a:lumMod val="60000"/>
                    <a:lumOff val="40000"/>
                  </a:schemeClr>
                </a:solidFill>
                <a:latin typeface="Times New Roman" pitchFamily="18" charset="0"/>
                <a:cs typeface="Times New Roman" pitchFamily="18" charset="0"/>
              </a:rPr>
              <a:t> </a:t>
            </a:r>
            <a:r>
              <a:rPr lang="en-US" sz="2400" b="1" dirty="0" smtClean="0">
                <a:latin typeface="Times New Roman" pitchFamily="18" charset="0"/>
                <a:cs typeface="Times New Roman" pitchFamily="18" charset="0"/>
              </a:rPr>
              <a:t>molecules </a:t>
            </a:r>
            <a:r>
              <a:rPr lang="en-US" sz="2400" b="1" dirty="0">
                <a:latin typeface="Times New Roman" pitchFamily="18" charset="0"/>
                <a:cs typeface="Times New Roman" pitchFamily="18" charset="0"/>
              </a:rPr>
              <a:t>of dead </a:t>
            </a:r>
            <a:r>
              <a:rPr lang="en-US" sz="2400" b="1" dirty="0" smtClean="0">
                <a:latin typeface="Times New Roman" pitchFamily="18" charset="0"/>
                <a:cs typeface="Times New Roman" pitchFamily="18" charset="0"/>
              </a:rPr>
              <a:t>bacteria</a:t>
            </a:r>
          </a:p>
          <a:p>
            <a:pPr marL="0" indent="0" algn="r">
              <a:buNone/>
            </a:pPr>
            <a:r>
              <a:rPr lang="en-US" sz="2400" b="1" dirty="0" smtClean="0">
                <a:latin typeface="Times New Roman" pitchFamily="18" charset="0"/>
                <a:cs typeface="Times New Roman" pitchFamily="18" charset="0"/>
              </a:rPr>
              <a:t>  fill the </a:t>
            </a:r>
            <a:r>
              <a:rPr lang="en-US" sz="2400" b="1" dirty="0">
                <a:latin typeface="Times New Roman" pitchFamily="18" charset="0"/>
                <a:cs typeface="Times New Roman" pitchFamily="18" charset="0"/>
              </a:rPr>
              <a:t>entire space </a:t>
            </a:r>
            <a:endParaRPr lang="en-US" sz="2400" b="1" dirty="0" smtClean="0">
              <a:latin typeface="Times New Roman" pitchFamily="18" charset="0"/>
              <a:cs typeface="Times New Roman" pitchFamily="18" charset="0"/>
            </a:endParaRPr>
          </a:p>
          <a:p>
            <a:pPr marL="0" indent="0" algn="r">
              <a:buNone/>
            </a:pPr>
            <a:r>
              <a:rPr lang="en-US" sz="2400" b="1" dirty="0" smtClean="0">
                <a:latin typeface="Times New Roman" pitchFamily="18" charset="0"/>
                <a:cs typeface="Times New Roman" pitchFamily="18" charset="0"/>
              </a:rPr>
              <a:t>of the sea surface. </a:t>
            </a:r>
            <a:endParaRPr lang="ru-RU" sz="2400" b="1" dirty="0">
              <a:solidFill>
                <a:schemeClr val="tx2">
                  <a:lumMod val="60000"/>
                  <a:lumOff val="40000"/>
                </a:schemeClr>
              </a:solidFill>
              <a:latin typeface="Times New Roman" pitchFamily="18" charset="0"/>
              <a:cs typeface="Times New Roman" pitchFamily="18" charset="0"/>
            </a:endParaRPr>
          </a:p>
          <a:p>
            <a:pPr marL="0" indent="0" algn="r">
              <a:buNone/>
            </a:pPr>
            <a:r>
              <a:rPr lang="en-US" sz="2400" b="1" dirty="0" smtClean="0">
                <a:latin typeface="Times New Roman" pitchFamily="18" charset="0"/>
                <a:cs typeface="Times New Roman" pitchFamily="18" charset="0"/>
              </a:rPr>
              <a:t>       More than </a:t>
            </a:r>
            <a:r>
              <a:rPr lang="en-US" sz="2400" b="1" dirty="0">
                <a:latin typeface="Times New Roman" pitchFamily="18" charset="0"/>
                <a:cs typeface="Times New Roman" pitchFamily="18" charset="0"/>
              </a:rPr>
              <a:t>90 % </a:t>
            </a:r>
            <a:endParaRPr lang="en-US" sz="2400" b="1" dirty="0" smtClean="0">
              <a:latin typeface="Times New Roman" pitchFamily="18" charset="0"/>
              <a:cs typeface="Times New Roman" pitchFamily="18" charset="0"/>
            </a:endParaRPr>
          </a:p>
          <a:p>
            <a:pPr marL="0" indent="0" algn="r">
              <a:buNone/>
            </a:pPr>
            <a:r>
              <a:rPr lang="en-US" sz="2400" b="1" dirty="0" smtClean="0">
                <a:latin typeface="Times New Roman" pitchFamily="18" charset="0"/>
                <a:cs typeface="Times New Roman" pitchFamily="18" charset="0"/>
              </a:rPr>
              <a:t>of </a:t>
            </a:r>
            <a:r>
              <a:rPr lang="en-US" sz="2400" b="1" dirty="0">
                <a:latin typeface="Times New Roman" pitchFamily="18" charset="0"/>
                <a:cs typeface="Times New Roman" pitchFamily="18" charset="0"/>
              </a:rPr>
              <a:t>the detected viruses </a:t>
            </a:r>
            <a:endParaRPr lang="en-US" sz="2400" b="1" dirty="0" smtClean="0">
              <a:latin typeface="Times New Roman" pitchFamily="18" charset="0"/>
              <a:cs typeface="Times New Roman" pitchFamily="18" charset="0"/>
            </a:endParaRPr>
          </a:p>
          <a:p>
            <a:pPr marL="0" indent="0" algn="r">
              <a:buNone/>
            </a:pPr>
            <a:r>
              <a:rPr lang="en-US" sz="2400" b="1" dirty="0" smtClean="0">
                <a:latin typeface="Times New Roman" pitchFamily="18" charset="0"/>
                <a:cs typeface="Times New Roman" pitchFamily="18" charset="0"/>
              </a:rPr>
              <a:t>    </a:t>
            </a:r>
            <a:r>
              <a:rPr lang="en-US" sz="2400" b="1" dirty="0" smtClean="0">
                <a:solidFill>
                  <a:srgbClr val="FF0000"/>
                </a:solidFill>
                <a:latin typeface="Times New Roman" pitchFamily="18" charset="0"/>
                <a:cs typeface="Times New Roman" pitchFamily="18" charset="0"/>
              </a:rPr>
              <a:t>are </a:t>
            </a:r>
            <a:r>
              <a:rPr lang="en-US" sz="2400" b="1" dirty="0">
                <a:solidFill>
                  <a:srgbClr val="FF0000"/>
                </a:solidFill>
                <a:latin typeface="Times New Roman" pitchFamily="18" charset="0"/>
                <a:cs typeface="Times New Roman" pitchFamily="18" charset="0"/>
              </a:rPr>
              <a:t>not known </a:t>
            </a:r>
            <a:r>
              <a:rPr lang="en-US" sz="2400" b="1" dirty="0">
                <a:latin typeface="Times New Roman" pitchFamily="18" charset="0"/>
                <a:cs typeface="Times New Roman" pitchFamily="18" charset="0"/>
              </a:rPr>
              <a:t>to modern science </a:t>
            </a:r>
            <a:endParaRPr lang="en-US" sz="2400" b="1" dirty="0" smtClean="0">
              <a:latin typeface="Times New Roman" pitchFamily="18" charset="0"/>
              <a:cs typeface="Times New Roman" pitchFamily="18" charset="0"/>
            </a:endParaRPr>
          </a:p>
          <a:p>
            <a:pPr marL="0" indent="0" algn="r">
              <a:buNone/>
            </a:pPr>
            <a:r>
              <a:rPr lang="en-US" sz="2400" b="1" dirty="0" smtClean="0">
                <a:latin typeface="Times New Roman" pitchFamily="18" charset="0"/>
                <a:cs typeface="Times New Roman" pitchFamily="18" charset="0"/>
              </a:rPr>
              <a:t>and </a:t>
            </a:r>
            <a:r>
              <a:rPr lang="en-US" sz="2400" b="1" dirty="0">
                <a:solidFill>
                  <a:srgbClr val="FF0000"/>
                </a:solidFill>
                <a:latin typeface="Times New Roman" pitchFamily="18" charset="0"/>
                <a:cs typeface="Times New Roman" pitchFamily="18" charset="0"/>
              </a:rPr>
              <a:t>not dangerous </a:t>
            </a:r>
            <a:r>
              <a:rPr lang="en-US" sz="2400" b="1" dirty="0">
                <a:latin typeface="Times New Roman" pitchFamily="18" charset="0"/>
                <a:cs typeface="Times New Roman" pitchFamily="18" charset="0"/>
              </a:rPr>
              <a:t>for humanity</a:t>
            </a:r>
            <a:r>
              <a:rPr lang="en-US" sz="2400" dirty="0">
                <a:latin typeface="Times New Roman" pitchFamily="18" charset="0"/>
                <a:cs typeface="Times New Roman" pitchFamily="18" charset="0"/>
              </a:rPr>
              <a:t>.</a:t>
            </a:r>
            <a:endParaRPr lang="en-US" sz="2400" i="1" dirty="0">
              <a:solidFill>
                <a:schemeClr val="tx2">
                  <a:lumMod val="60000"/>
                  <a:lumOff val="40000"/>
                </a:schemeClr>
              </a:solidFill>
              <a:latin typeface="Times New Roman" pitchFamily="18" charset="0"/>
              <a:cs typeface="Times New Roman" pitchFamily="18" charset="0"/>
            </a:endParaRPr>
          </a:p>
          <a:p>
            <a:pPr marL="0" indent="0" algn="r">
              <a:buNone/>
            </a:pPr>
            <a:endParaRPr lang="en-US" sz="2400" i="1" dirty="0" smtClean="0">
              <a:solidFill>
                <a:srgbClr val="FF0000"/>
              </a:solidFill>
              <a:latin typeface="Times New Roman" pitchFamily="18" charset="0"/>
              <a:cs typeface="Times New Roman" pitchFamily="18" charset="0"/>
            </a:endParaRPr>
          </a:p>
          <a:p>
            <a:endParaRPr lang="en-US" dirty="0" smtClean="0"/>
          </a:p>
          <a:p>
            <a:endParaRPr lang="en-US" dirty="0"/>
          </a:p>
          <a:p>
            <a:endParaRPr lang="en-US" dirty="0" smtClean="0"/>
          </a:p>
          <a:p>
            <a:endParaRPr lang="en-US" dirty="0"/>
          </a:p>
          <a:p>
            <a:endParaRPr lang="en-US" dirty="0" smtClean="0"/>
          </a:p>
          <a:p>
            <a:endParaRPr lang="en-US" dirty="0"/>
          </a:p>
        </p:txBody>
      </p:sp>
      <p:sp>
        <p:nvSpPr>
          <p:cNvPr id="2" name="Заголовок 1"/>
          <p:cNvSpPr>
            <a:spLocks noGrp="1"/>
          </p:cNvSpPr>
          <p:nvPr>
            <p:ph type="title"/>
          </p:nvPr>
        </p:nvSpPr>
        <p:spPr>
          <a:xfrm>
            <a:off x="539552" y="116632"/>
            <a:ext cx="8229600" cy="1152128"/>
          </a:xfrm>
        </p:spPr>
        <p:txBody>
          <a:bodyPr>
            <a:normAutofit fontScale="90000"/>
          </a:bodyPr>
          <a:lstStyle/>
          <a:p>
            <a:r>
              <a:rPr lang="en-US" b="1" dirty="0" smtClean="0">
                <a:solidFill>
                  <a:srgbClr val="FF0000"/>
                </a:solidFill>
              </a:rPr>
              <a:t/>
            </a:r>
            <a:br>
              <a:rPr lang="en-US" b="1" dirty="0" smtClean="0">
                <a:solidFill>
                  <a:srgbClr val="FF0000"/>
                </a:solidFill>
              </a:rPr>
            </a:br>
            <a:r>
              <a:rPr lang="en-US" b="1" dirty="0" smtClean="0">
                <a:solidFill>
                  <a:srgbClr val="FF0000"/>
                </a:solidFill>
              </a:rPr>
              <a:t/>
            </a:r>
            <a:br>
              <a:rPr lang="en-US" b="1" dirty="0" smtClean="0">
                <a:solidFill>
                  <a:srgbClr val="FF0000"/>
                </a:solidFill>
              </a:rPr>
            </a:br>
            <a:r>
              <a:rPr lang="en-US" b="1" cap="none" dirty="0" smtClean="0">
                <a:solidFill>
                  <a:srgbClr val="FF0000"/>
                </a:solidFill>
              </a:rPr>
              <a:t>How is the problem worked out-?</a:t>
            </a:r>
            <a:r>
              <a:rPr lang="en-US" i="1" cap="none" dirty="0" smtClean="0">
                <a:solidFill>
                  <a:srgbClr val="FF0000"/>
                </a:solidFill>
              </a:rPr>
              <a:t> </a:t>
            </a:r>
            <a:br>
              <a:rPr lang="en-US" i="1" cap="none" dirty="0" smtClean="0">
                <a:solidFill>
                  <a:srgbClr val="FF0000"/>
                </a:solidFill>
              </a:rPr>
            </a:br>
            <a:r>
              <a:rPr lang="en-US" i="1" cap="none" dirty="0" smtClean="0">
                <a:solidFill>
                  <a:srgbClr val="FF0000"/>
                </a:solidFill>
              </a:rPr>
              <a:t>Section </a:t>
            </a:r>
            <a:r>
              <a:rPr lang="en-US" b="1" i="1" cap="none" dirty="0" smtClean="0">
                <a:solidFill>
                  <a:srgbClr val="FF0000"/>
                </a:solidFill>
              </a:rPr>
              <a:t>2.6.</a:t>
            </a:r>
            <a:r>
              <a:rPr lang="en-US" b="1" cap="none" dirty="0" smtClean="0">
                <a:solidFill>
                  <a:srgbClr val="FF0000"/>
                </a:solidFill>
              </a:rPr>
              <a:t> </a:t>
            </a:r>
            <a:br>
              <a:rPr lang="en-US" b="1" cap="none" dirty="0" smtClean="0">
                <a:solidFill>
                  <a:srgbClr val="FF0000"/>
                </a:solidFill>
              </a:rPr>
            </a:br>
            <a:r>
              <a:rPr lang="en-US" cap="none" dirty="0" smtClean="0">
                <a:solidFill>
                  <a:srgbClr val="FF0000"/>
                </a:solidFill>
              </a:rPr>
              <a:t> </a:t>
            </a:r>
            <a:r>
              <a:rPr lang="ru-RU" cap="none" dirty="0" smtClean="0">
                <a:solidFill>
                  <a:srgbClr val="FF0000"/>
                </a:solidFill>
              </a:rPr>
              <a:t/>
            </a:r>
            <a:br>
              <a:rPr lang="ru-RU" cap="none" dirty="0" smtClean="0">
                <a:solidFill>
                  <a:srgbClr val="FF0000"/>
                </a:solidFill>
              </a:rPr>
            </a:br>
            <a:endParaRPr lang="ru-RU" dirty="0"/>
          </a:p>
        </p:txBody>
      </p:sp>
      <p:pic>
        <p:nvPicPr>
          <p:cNvPr id="5" name="Рисунок 4" descr="C:\Documents and Settings\luda\Мои документы\Downloads\img0.jpg"/>
          <p:cNvPicPr/>
          <p:nvPr/>
        </p:nvPicPr>
        <p:blipFill>
          <a:blip r:embed="rId2">
            <a:extLst>
              <a:ext uri="{28A0092B-C50C-407E-A947-70E740481C1C}">
                <a14:useLocalDpi xmlns:a14="http://schemas.microsoft.com/office/drawing/2010/main" val="0"/>
              </a:ext>
            </a:extLst>
          </a:blip>
          <a:srcRect/>
          <a:stretch>
            <a:fillRect/>
          </a:stretch>
        </p:blipFill>
        <p:spPr bwMode="auto">
          <a:xfrm>
            <a:off x="251520" y="2492896"/>
            <a:ext cx="3672408" cy="3312368"/>
          </a:xfrm>
          <a:prstGeom prst="rect">
            <a:avLst/>
          </a:prstGeom>
          <a:solidFill>
            <a:srgbClr val="FFCC66">
              <a:alpha val="94902"/>
            </a:srgbClr>
          </a:solidFill>
          <a:ln>
            <a:noFill/>
          </a:ln>
        </p:spPr>
      </p:pic>
    </p:spTree>
    <p:extLst>
      <p:ext uri="{BB962C8B-B14F-4D97-AF65-F5344CB8AC3E}">
        <p14:creationId xmlns:p14="http://schemas.microsoft.com/office/powerpoint/2010/main" val="23635271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fontScale="77500" lnSpcReduction="20000"/>
          </a:bodyPr>
          <a:lstStyle/>
          <a:p>
            <a:pPr marL="0" indent="0" algn="r">
              <a:buNone/>
            </a:pPr>
            <a:r>
              <a:rPr lang="ru-RU" b="1" i="1" dirty="0" smtClean="0"/>
              <a:t>Урок </a:t>
            </a:r>
            <a:r>
              <a:rPr lang="ru-RU" b="1" i="1" dirty="0"/>
              <a:t>английского </a:t>
            </a:r>
            <a:r>
              <a:rPr lang="ru-RU" b="1" i="1" dirty="0" smtClean="0"/>
              <a:t>языка</a:t>
            </a:r>
            <a:r>
              <a:rPr lang="en-US" b="1" i="1" dirty="0" smtClean="0"/>
              <a:t> </a:t>
            </a:r>
            <a:r>
              <a:rPr lang="ru-RU" b="1" i="1" dirty="0" smtClean="0"/>
              <a:t>18.03.2015</a:t>
            </a:r>
            <a:endParaRPr lang="en-US" b="1" i="1" dirty="0"/>
          </a:p>
          <a:p>
            <a:pPr marL="0" indent="0" algn="r">
              <a:buNone/>
            </a:pPr>
            <a:r>
              <a:rPr lang="ru-RU" b="1" i="1" dirty="0" smtClean="0"/>
              <a:t>Учитель </a:t>
            </a:r>
            <a:r>
              <a:rPr lang="ru-RU" b="1" i="1" dirty="0" err="1"/>
              <a:t>Богучарская</a:t>
            </a:r>
            <a:r>
              <a:rPr lang="ru-RU" b="1" i="1" dirty="0"/>
              <a:t> Л.П.</a:t>
            </a:r>
            <a:endParaRPr lang="ru-RU" b="1" dirty="0"/>
          </a:p>
          <a:p>
            <a:pPr algn="r"/>
            <a:r>
              <a:rPr lang="ru-RU" b="1" i="1" dirty="0"/>
              <a:t>Класс-10в </a:t>
            </a:r>
            <a:endParaRPr lang="ru-RU" b="1" dirty="0"/>
          </a:p>
          <a:p>
            <a:r>
              <a:rPr lang="ru-RU" sz="2600" b="1" dirty="0">
                <a:solidFill>
                  <a:srgbClr val="FF0000"/>
                </a:solidFill>
              </a:rPr>
              <a:t>Тема:</a:t>
            </a:r>
            <a:r>
              <a:rPr lang="ru-RU" dirty="0"/>
              <a:t> </a:t>
            </a:r>
            <a:r>
              <a:rPr lang="ru-RU" b="1" i="1" dirty="0"/>
              <a:t>"Мир науки и техники ”</a:t>
            </a:r>
            <a:r>
              <a:rPr lang="ru-RU" i="1" dirty="0"/>
              <a:t> </a:t>
            </a:r>
            <a:endParaRPr lang="ru-RU" dirty="0"/>
          </a:p>
          <a:p>
            <a:r>
              <a:rPr lang="ru-RU" sz="2600" b="1" dirty="0">
                <a:solidFill>
                  <a:srgbClr val="FF0000"/>
                </a:solidFill>
              </a:rPr>
              <a:t>Тема урока в модуле</a:t>
            </a:r>
            <a:r>
              <a:rPr lang="ru-RU" dirty="0"/>
              <a:t>: </a:t>
            </a:r>
            <a:r>
              <a:rPr lang="en-US" dirty="0"/>
              <a:t>Unit</a:t>
            </a:r>
            <a:r>
              <a:rPr lang="ru-RU" dirty="0"/>
              <a:t> 4. </a:t>
            </a:r>
            <a:r>
              <a:rPr lang="ru-RU" i="1" dirty="0"/>
              <a:t>“Наука вокруг нас ”</a:t>
            </a:r>
            <a:endParaRPr lang="ru-RU" dirty="0"/>
          </a:p>
          <a:p>
            <a:r>
              <a:rPr lang="ru-RU" sz="2600" b="1" dirty="0">
                <a:solidFill>
                  <a:srgbClr val="FF0000"/>
                </a:solidFill>
              </a:rPr>
              <a:t>Тип урока</a:t>
            </a:r>
            <a:r>
              <a:rPr lang="ru-RU" sz="2600" dirty="0">
                <a:solidFill>
                  <a:srgbClr val="FF0000"/>
                </a:solidFill>
              </a:rPr>
              <a:t>:  </a:t>
            </a:r>
            <a:r>
              <a:rPr lang="ru-RU" dirty="0"/>
              <a:t>повторительно - обобщающий урок: совершенствование лексических навыков по теме, развития навыков чтения, </a:t>
            </a:r>
            <a:r>
              <a:rPr lang="ru-RU" dirty="0" err="1"/>
              <a:t>аудирования</a:t>
            </a:r>
            <a:r>
              <a:rPr lang="ru-RU" dirty="0"/>
              <a:t>, устной речи</a:t>
            </a:r>
            <a:r>
              <a:rPr lang="ru-RU" dirty="0" smtClean="0"/>
              <a:t>.</a:t>
            </a:r>
            <a:r>
              <a:rPr lang="ru-RU" b="1" dirty="0"/>
              <a:t> </a:t>
            </a:r>
            <a:endParaRPr lang="en-US" b="1" dirty="0" smtClean="0"/>
          </a:p>
          <a:p>
            <a:r>
              <a:rPr lang="ru-RU" sz="2600" b="1" dirty="0" smtClean="0">
                <a:solidFill>
                  <a:srgbClr val="FF0000"/>
                </a:solidFill>
              </a:rPr>
              <a:t>Оснащение </a:t>
            </a:r>
            <a:r>
              <a:rPr lang="ru-RU" sz="2600" b="1" dirty="0">
                <a:solidFill>
                  <a:srgbClr val="FF0000"/>
                </a:solidFill>
              </a:rPr>
              <a:t>урока: </a:t>
            </a:r>
            <a:r>
              <a:rPr lang="ru-RU" dirty="0"/>
              <a:t>учебник, интерактивная доска, презентация </a:t>
            </a:r>
            <a:r>
              <a:rPr lang="en-US" dirty="0"/>
              <a:t>Microsoft Power Point</a:t>
            </a:r>
            <a:endParaRPr lang="ru-RU" dirty="0"/>
          </a:p>
          <a:p>
            <a:r>
              <a:rPr lang="en-US" b="1" i="1" dirty="0"/>
              <a:t>The lesson is organized in the form of a presentation.</a:t>
            </a:r>
            <a:endParaRPr lang="ru-RU" b="1" dirty="0"/>
          </a:p>
          <a:p>
            <a:pPr algn="r"/>
            <a:r>
              <a:rPr lang="en-US" b="1" i="1" dirty="0"/>
              <a:t>Pupils are divided into</a:t>
            </a:r>
            <a:r>
              <a:rPr lang="ru-RU" b="1" i="1" dirty="0"/>
              <a:t> 2 </a:t>
            </a:r>
            <a:r>
              <a:rPr lang="en-US" b="1" i="1" dirty="0"/>
              <a:t>groups</a:t>
            </a:r>
            <a:endParaRPr lang="ru-RU" b="1" dirty="0"/>
          </a:p>
          <a:p>
            <a:endParaRPr lang="ru-RU" dirty="0"/>
          </a:p>
          <a:p>
            <a:endParaRPr lang="en-US" b="1" dirty="0" smtClean="0"/>
          </a:p>
          <a:p>
            <a:endParaRPr lang="ru-RU" dirty="0"/>
          </a:p>
        </p:txBody>
      </p:sp>
      <p:sp>
        <p:nvSpPr>
          <p:cNvPr id="2" name="Заголовок 1"/>
          <p:cNvSpPr>
            <a:spLocks noGrp="1"/>
          </p:cNvSpPr>
          <p:nvPr>
            <p:ph type="title"/>
          </p:nvPr>
        </p:nvSpPr>
        <p:spPr/>
        <p:txBody>
          <a:bodyPr>
            <a:normAutofit fontScale="90000"/>
          </a:bodyPr>
          <a:lstStyle/>
          <a:p>
            <a:pPr algn="r"/>
            <a:r>
              <a:rPr lang="en-US" sz="3200" b="1" dirty="0" smtClean="0">
                <a:solidFill>
                  <a:srgbClr val="FF0000"/>
                </a:solidFill>
              </a:rPr>
              <a:t/>
            </a:r>
            <a:br>
              <a:rPr lang="en-US" sz="3200" b="1" dirty="0" smtClean="0">
                <a:solidFill>
                  <a:srgbClr val="FF0000"/>
                </a:solidFill>
              </a:rPr>
            </a:br>
            <a:r>
              <a:rPr lang="en-US" sz="3200" b="1" dirty="0" smtClean="0">
                <a:solidFill>
                  <a:srgbClr val="FF0000"/>
                </a:solidFill>
              </a:rPr>
              <a:t/>
            </a:r>
            <a:br>
              <a:rPr lang="en-US" sz="3200" b="1" dirty="0" smtClean="0">
                <a:solidFill>
                  <a:srgbClr val="FF0000"/>
                </a:solidFill>
              </a:rPr>
            </a:br>
            <a:r>
              <a:rPr lang="en-US" sz="3200" b="1" dirty="0" smtClean="0">
                <a:solidFill>
                  <a:srgbClr val="FF0000"/>
                </a:solidFill>
              </a:rPr>
              <a:t/>
            </a:r>
            <a:br>
              <a:rPr lang="en-US" sz="3200" b="1" dirty="0" smtClean="0">
                <a:solidFill>
                  <a:srgbClr val="FF0000"/>
                </a:solidFill>
              </a:rPr>
            </a:br>
            <a:r>
              <a:rPr lang="en-US" sz="3200" b="1" dirty="0" smtClean="0">
                <a:solidFill>
                  <a:srgbClr val="FF0000"/>
                </a:solidFill>
              </a:rPr>
              <a:t/>
            </a:r>
            <a:br>
              <a:rPr lang="en-US" sz="3200" b="1" dirty="0" smtClean="0">
                <a:solidFill>
                  <a:srgbClr val="FF0000"/>
                </a:solidFill>
              </a:rPr>
            </a:br>
            <a:r>
              <a:rPr lang="ru-RU" sz="3200" b="1" i="1" dirty="0" smtClean="0">
                <a:solidFill>
                  <a:srgbClr val="FF0000"/>
                </a:solidFill>
                <a:latin typeface="Times New Roman" pitchFamily="18" charset="0"/>
                <a:cs typeface="Times New Roman" pitchFamily="18" charset="0"/>
              </a:rPr>
              <a:t>“</a:t>
            </a:r>
            <a:r>
              <a:rPr lang="en-US" sz="3200" b="1" i="1" dirty="0" smtClean="0">
                <a:solidFill>
                  <a:srgbClr val="FF0000"/>
                </a:solidFill>
                <a:latin typeface="Times New Roman" pitchFamily="18" charset="0"/>
                <a:cs typeface="Times New Roman" pitchFamily="18" charset="0"/>
              </a:rPr>
              <a:t>Science is around Us”-</a:t>
            </a:r>
            <a:r>
              <a:rPr lang="ru-RU" sz="3200" b="1" i="1" dirty="0" smtClean="0">
                <a:latin typeface="Times New Roman" pitchFamily="18" charset="0"/>
                <a:cs typeface="Times New Roman" pitchFamily="18" charset="0"/>
              </a:rPr>
              <a:t> </a:t>
            </a:r>
            <a:r>
              <a:rPr lang="ru-RU" sz="3200" b="1" i="1" dirty="0" smtClean="0">
                <a:solidFill>
                  <a:srgbClr val="FF0000"/>
                </a:solidFill>
                <a:latin typeface="Times New Roman" pitchFamily="18" charset="0"/>
                <a:cs typeface="Times New Roman" pitchFamily="18" charset="0"/>
              </a:rPr>
              <a:t>"Наука вокруг нас".</a:t>
            </a:r>
            <a:r>
              <a:rPr lang="en-US" sz="3200" b="1" i="1" dirty="0" smtClean="0">
                <a:solidFill>
                  <a:srgbClr val="FF0000"/>
                </a:solidFill>
                <a:latin typeface="Times New Roman" pitchFamily="18" charset="0"/>
                <a:cs typeface="Times New Roman" pitchFamily="18" charset="0"/>
              </a:rPr>
              <a:t/>
            </a:r>
            <a:br>
              <a:rPr lang="en-US" sz="3200" b="1" i="1" dirty="0" smtClean="0">
                <a:solidFill>
                  <a:srgbClr val="FF0000"/>
                </a:solidFill>
                <a:latin typeface="Times New Roman" pitchFamily="18" charset="0"/>
                <a:cs typeface="Times New Roman" pitchFamily="18" charset="0"/>
              </a:rPr>
            </a:br>
            <a:r>
              <a:rPr lang="ru-RU" sz="3200" b="1" dirty="0" smtClean="0">
                <a:solidFill>
                  <a:srgbClr val="FF0000"/>
                </a:solidFill>
              </a:rPr>
              <a:t> </a:t>
            </a:r>
            <a:r>
              <a:rPr lang="en-US" sz="2200" b="1" i="1" dirty="0"/>
              <a:t>The more we know, </a:t>
            </a:r>
            <a:r>
              <a:rPr lang="en-US" sz="2200" b="1" i="1" dirty="0" smtClean="0"/>
              <a:t/>
            </a:r>
            <a:br>
              <a:rPr lang="en-US" sz="2200" b="1" i="1" dirty="0" smtClean="0"/>
            </a:br>
            <a:r>
              <a:rPr lang="en-US" sz="2200" b="1" i="1" dirty="0" smtClean="0"/>
              <a:t>the </a:t>
            </a:r>
            <a:r>
              <a:rPr lang="en-US" sz="2200" b="1" i="1" dirty="0"/>
              <a:t>more mysteries gives us a nature. </a:t>
            </a:r>
            <a:r>
              <a:rPr lang="en-US" sz="2200" b="1" i="1" dirty="0" err="1"/>
              <a:t>C.A.Obruchev</a:t>
            </a:r>
            <a:r>
              <a:rPr lang="ru-RU" sz="2800" dirty="0"/>
              <a:t/>
            </a:r>
            <a:br>
              <a:rPr lang="ru-RU" sz="2800" dirty="0"/>
            </a:br>
            <a:r>
              <a:rPr lang="en-US" sz="3200" b="1" dirty="0" smtClean="0">
                <a:solidFill>
                  <a:srgbClr val="FF0000"/>
                </a:solidFill>
              </a:rPr>
              <a:t/>
            </a:r>
            <a:br>
              <a:rPr lang="en-US" sz="3200" b="1" dirty="0" smtClean="0">
                <a:solidFill>
                  <a:srgbClr val="FF0000"/>
                </a:solidFill>
              </a:rPr>
            </a:br>
            <a:r>
              <a:rPr lang="ru-RU" sz="3200" dirty="0" smtClean="0">
                <a:solidFill>
                  <a:srgbClr val="FF0000"/>
                </a:solidFill>
              </a:rPr>
              <a:t/>
            </a:r>
            <a:br>
              <a:rPr lang="ru-RU" sz="3200" dirty="0" smtClean="0">
                <a:solidFill>
                  <a:srgbClr val="FF0000"/>
                </a:solidFill>
              </a:rPr>
            </a:br>
            <a:r>
              <a:rPr lang="en-US" sz="3200" b="1" dirty="0" smtClean="0">
                <a:solidFill>
                  <a:srgbClr val="FF0000"/>
                </a:solidFill>
              </a:rPr>
              <a:t/>
            </a:r>
            <a:br>
              <a:rPr lang="en-US" sz="3200" b="1" dirty="0" smtClean="0">
                <a:solidFill>
                  <a:srgbClr val="FF0000"/>
                </a:solidFill>
              </a:rPr>
            </a:br>
            <a:endParaRPr lang="ru-RU" sz="3200" dirty="0"/>
          </a:p>
        </p:txBody>
      </p:sp>
    </p:spTree>
    <p:extLst>
      <p:ext uri="{BB962C8B-B14F-4D97-AF65-F5344CB8AC3E}">
        <p14:creationId xmlns:p14="http://schemas.microsoft.com/office/powerpoint/2010/main" val="143303294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r>
              <a:rPr lang="en-US" b="1" dirty="0">
                <a:solidFill>
                  <a:srgbClr val="FF0000"/>
                </a:solidFill>
              </a:rPr>
              <a:t>special flow of </a:t>
            </a:r>
            <a:r>
              <a:rPr lang="en-US" b="1" dirty="0" smtClean="0">
                <a:solidFill>
                  <a:srgbClr val="FF0000"/>
                </a:solidFill>
              </a:rPr>
              <a:t>time</a:t>
            </a:r>
            <a:r>
              <a:rPr lang="en-US" dirty="0" smtClean="0">
                <a:solidFill>
                  <a:srgbClr val="FF0000"/>
                </a:solidFill>
              </a:rPr>
              <a:t>,</a:t>
            </a:r>
            <a:r>
              <a:rPr lang="ru-RU" dirty="0" smtClean="0">
                <a:solidFill>
                  <a:srgbClr val="FF0000"/>
                </a:solidFill>
              </a:rPr>
              <a:t>                 </a:t>
            </a:r>
            <a:r>
              <a:rPr lang="en-US" b="1" dirty="0" smtClean="0">
                <a:solidFill>
                  <a:srgbClr val="FF0000"/>
                </a:solidFill>
              </a:rPr>
              <a:t>ultrasonic </a:t>
            </a:r>
            <a:r>
              <a:rPr lang="en-US" b="1" dirty="0">
                <a:solidFill>
                  <a:srgbClr val="FF0000"/>
                </a:solidFill>
              </a:rPr>
              <a:t>radiation</a:t>
            </a:r>
            <a:r>
              <a:rPr lang="en-US" dirty="0" smtClean="0">
                <a:solidFill>
                  <a:srgbClr val="FF0000"/>
                </a:solidFill>
              </a:rPr>
              <a:t>,</a:t>
            </a:r>
          </a:p>
          <a:p>
            <a:pPr algn="r"/>
            <a:r>
              <a:rPr lang="en-US" dirty="0" smtClean="0"/>
              <a:t> </a:t>
            </a:r>
            <a:endParaRPr lang="en-US" dirty="0"/>
          </a:p>
          <a:p>
            <a:endParaRPr lang="ru-RU" dirty="0"/>
          </a:p>
        </p:txBody>
      </p:sp>
      <p:sp>
        <p:nvSpPr>
          <p:cNvPr id="2" name="Заголовок 1"/>
          <p:cNvSpPr>
            <a:spLocks noGrp="1"/>
          </p:cNvSpPr>
          <p:nvPr>
            <p:ph type="title"/>
          </p:nvPr>
        </p:nvSpPr>
        <p:spPr/>
        <p:txBody>
          <a:bodyPr>
            <a:normAutofit fontScale="90000"/>
          </a:bodyPr>
          <a:lstStyle/>
          <a:p>
            <a:r>
              <a:rPr lang="en-US" b="1" cap="none" dirty="0" smtClean="0">
                <a:solidFill>
                  <a:srgbClr val="FF0000"/>
                </a:solidFill>
              </a:rPr>
              <a:t>Mysterious and scientific theories</a:t>
            </a:r>
            <a:endParaRPr lang="ru-RU" b="1" cap="none" dirty="0">
              <a:solidFill>
                <a:srgbClr val="FF0000"/>
              </a:solidFill>
            </a:endParaRPr>
          </a:p>
        </p:txBody>
      </p:sp>
      <p:pic>
        <p:nvPicPr>
          <p:cNvPr id="4" name="Рисунок 3" descr="http://im1-tub-ru.yandex.net/i?id=f2df54cc8291c840a4eee9fb5d5be6aa-130-144&amp;n=2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3494051"/>
            <a:ext cx="2736304" cy="2369306"/>
          </a:xfrm>
          <a:prstGeom prst="rect">
            <a:avLst/>
          </a:prstGeom>
          <a:noFill/>
          <a:ln>
            <a:noFill/>
          </a:ln>
        </p:spPr>
      </p:pic>
      <p:pic>
        <p:nvPicPr>
          <p:cNvPr id="5" name="Рисунок 4" descr="http://im0-tub-ru.yandex.net/i?id=8182be5846f1855e6161c472d1e8fde6-70-144&amp;n=21"/>
          <p:cNvPicPr/>
          <p:nvPr/>
        </p:nvPicPr>
        <p:blipFill>
          <a:blip r:embed="rId3">
            <a:extLst>
              <a:ext uri="{28A0092B-C50C-407E-A947-70E740481C1C}">
                <a14:useLocalDpi xmlns:a14="http://schemas.microsoft.com/office/drawing/2010/main" val="0"/>
              </a:ext>
            </a:extLst>
          </a:blip>
          <a:srcRect/>
          <a:stretch>
            <a:fillRect/>
          </a:stretch>
        </p:blipFill>
        <p:spPr bwMode="auto">
          <a:xfrm>
            <a:off x="4868008" y="3717032"/>
            <a:ext cx="3312368" cy="2146325"/>
          </a:xfrm>
          <a:prstGeom prst="rect">
            <a:avLst/>
          </a:prstGeom>
          <a:noFill/>
          <a:ln>
            <a:noFill/>
          </a:ln>
        </p:spPr>
      </p:pic>
    </p:spTree>
    <p:extLst>
      <p:ext uri="{BB962C8B-B14F-4D97-AF65-F5344CB8AC3E}">
        <p14:creationId xmlns:p14="http://schemas.microsoft.com/office/powerpoint/2010/main" val="389456943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7248" y="1556792"/>
            <a:ext cx="8349208" cy="4525963"/>
          </a:xfrm>
        </p:spPr>
        <p:txBody>
          <a:bodyPr/>
          <a:lstStyle/>
          <a:p>
            <a:pPr marL="0" indent="0">
              <a:buNone/>
            </a:pPr>
            <a:r>
              <a:rPr lang="en-US" sz="2800" b="1" dirty="0">
                <a:solidFill>
                  <a:srgbClr val="FF0000"/>
                </a:solidFill>
                <a:latin typeface="Times New Roman" pitchFamily="18" charset="0"/>
                <a:cs typeface="Times New Roman" pitchFamily="18" charset="0"/>
              </a:rPr>
              <a:t>sudden waves </a:t>
            </a:r>
            <a:r>
              <a:rPr lang="en-US" sz="2800" b="1" dirty="0" smtClean="0">
                <a:solidFill>
                  <a:srgbClr val="FF0000"/>
                </a:solidFill>
                <a:latin typeface="Times New Roman" pitchFamily="18" charset="0"/>
                <a:cs typeface="Times New Roman" pitchFamily="18" charset="0"/>
              </a:rPr>
              <a:t>of </a:t>
            </a:r>
            <a:r>
              <a:rPr lang="en-US" sz="2800" b="1" dirty="0">
                <a:solidFill>
                  <a:srgbClr val="FF0000"/>
                </a:solidFill>
                <a:latin typeface="Times New Roman" pitchFamily="18" charset="0"/>
                <a:cs typeface="Times New Roman" pitchFamily="18" charset="0"/>
              </a:rPr>
              <a:t>a </a:t>
            </a:r>
            <a:r>
              <a:rPr lang="en-US" sz="2800" b="1" dirty="0" smtClean="0">
                <a:solidFill>
                  <a:srgbClr val="FF0000"/>
                </a:solidFill>
                <a:latin typeface="Times New Roman" pitchFamily="18" charset="0"/>
                <a:cs typeface="Times New Roman" pitchFamily="18" charset="0"/>
              </a:rPr>
              <a:t>tsunami               </a:t>
            </a:r>
          </a:p>
          <a:p>
            <a:pPr marL="0" indent="0" algn="ctr">
              <a:buNone/>
            </a:pPr>
            <a:r>
              <a:rPr lang="en-US" sz="2800" b="1" dirty="0" smtClean="0">
                <a:solidFill>
                  <a:srgbClr val="FF0000"/>
                </a:solidFill>
                <a:latin typeface="Times New Roman" pitchFamily="18" charset="0"/>
                <a:cs typeface="Times New Roman" pitchFamily="18" charset="0"/>
              </a:rPr>
              <a:t>due to the earthquake</a:t>
            </a:r>
            <a:r>
              <a:rPr lang="en-US" b="1" dirty="0" smtClean="0">
                <a:solidFill>
                  <a:srgbClr val="FF0000"/>
                </a:solidFill>
              </a:rPr>
              <a:t>                     </a:t>
            </a:r>
            <a:r>
              <a:rPr lang="en-US" sz="2400" b="1" dirty="0" smtClean="0">
                <a:solidFill>
                  <a:srgbClr val="FF0000"/>
                </a:solidFill>
                <a:latin typeface="Times New Roman" pitchFamily="18" charset="0"/>
                <a:cs typeface="Times New Roman" pitchFamily="18" charset="0"/>
              </a:rPr>
              <a:t>bubbles of methane</a:t>
            </a:r>
          </a:p>
          <a:p>
            <a:pPr marL="0" indent="0" algn="ctr">
              <a:buNone/>
            </a:pPr>
            <a:endParaRPr lang="en-US" dirty="0"/>
          </a:p>
          <a:p>
            <a:endParaRPr lang="en-US" dirty="0" smtClean="0"/>
          </a:p>
          <a:p>
            <a:endParaRPr lang="ru-RU" dirty="0"/>
          </a:p>
        </p:txBody>
      </p:sp>
      <p:sp>
        <p:nvSpPr>
          <p:cNvPr id="2" name="Заголовок 1"/>
          <p:cNvSpPr>
            <a:spLocks noGrp="1"/>
          </p:cNvSpPr>
          <p:nvPr>
            <p:ph type="title"/>
          </p:nvPr>
        </p:nvSpPr>
        <p:spPr/>
        <p:txBody>
          <a:bodyPr>
            <a:normAutofit/>
          </a:bodyPr>
          <a:lstStyle/>
          <a:p>
            <a:r>
              <a:rPr lang="en-US" sz="3600" b="1" cap="none" dirty="0" smtClean="0">
                <a:solidFill>
                  <a:srgbClr val="FF0000"/>
                </a:solidFill>
              </a:rPr>
              <a:t>Mysterious and scientific theories</a:t>
            </a:r>
            <a:endParaRPr lang="ru-RU" sz="3600" b="1" cap="none" dirty="0">
              <a:solidFill>
                <a:srgbClr val="FF0000"/>
              </a:solidFill>
            </a:endParaRPr>
          </a:p>
        </p:txBody>
      </p:sp>
      <p:pic>
        <p:nvPicPr>
          <p:cNvPr id="4" name="Объект 3" descr="http://im3-tub-ru.yandex.net/i?id=53b302f13a1482ad1c1410c4e4cae5c6-26-144&amp;n=21"/>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755576" y="2840360"/>
            <a:ext cx="3744416" cy="2520280"/>
          </a:xfrm>
          <a:prstGeom prst="rect">
            <a:avLst/>
          </a:prstGeom>
          <a:noFill/>
          <a:ln>
            <a:noFill/>
          </a:ln>
        </p:spPr>
      </p:pic>
      <p:pic>
        <p:nvPicPr>
          <p:cNvPr id="7" name="Рисунок 6" descr="http://im1-tub-ru.yandex.net/i?id=eb7b36099832f4dad4622e804687eb52-88-144&amp;n=21"/>
          <p:cNvPicPr/>
          <p:nvPr/>
        </p:nvPicPr>
        <p:blipFill>
          <a:blip r:embed="rId3">
            <a:extLst>
              <a:ext uri="{28A0092B-C50C-407E-A947-70E740481C1C}">
                <a14:useLocalDpi xmlns:a14="http://schemas.microsoft.com/office/drawing/2010/main" val="0"/>
              </a:ext>
            </a:extLst>
          </a:blip>
          <a:srcRect/>
          <a:stretch>
            <a:fillRect/>
          </a:stretch>
        </p:blipFill>
        <p:spPr bwMode="auto">
          <a:xfrm>
            <a:off x="5117706" y="2852936"/>
            <a:ext cx="3294112" cy="2561402"/>
          </a:xfrm>
          <a:prstGeom prst="rect">
            <a:avLst/>
          </a:prstGeom>
          <a:noFill/>
          <a:ln>
            <a:noFill/>
          </a:ln>
        </p:spPr>
      </p:pic>
    </p:spTree>
    <p:extLst>
      <p:ext uri="{BB962C8B-B14F-4D97-AF65-F5344CB8AC3E}">
        <p14:creationId xmlns:p14="http://schemas.microsoft.com/office/powerpoint/2010/main" val="113826665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72067" y="1700808"/>
            <a:ext cx="7408333" cy="4425355"/>
          </a:xfrm>
        </p:spPr>
        <p:txBody>
          <a:bodyPr>
            <a:normAutofit/>
          </a:bodyPr>
          <a:lstStyle/>
          <a:p>
            <a:pPr marL="0" indent="0">
              <a:buNone/>
            </a:pPr>
            <a:r>
              <a:rPr lang="en-US" b="1" dirty="0">
                <a:solidFill>
                  <a:srgbClr val="FF0000"/>
                </a:solidFill>
              </a:rPr>
              <a:t>change of gravity </a:t>
            </a:r>
            <a:r>
              <a:rPr lang="en-US" b="1" dirty="0" smtClean="0">
                <a:solidFill>
                  <a:srgbClr val="FF0000"/>
                </a:solidFill>
              </a:rPr>
              <a:t>                         and </a:t>
            </a:r>
            <a:r>
              <a:rPr lang="en-US" b="1" dirty="0">
                <a:solidFill>
                  <a:srgbClr val="FF0000"/>
                </a:solidFill>
              </a:rPr>
              <a:t>others</a:t>
            </a:r>
            <a:r>
              <a:rPr lang="en-US" b="1" dirty="0" smtClean="0">
                <a:solidFill>
                  <a:srgbClr val="FF0000"/>
                </a:solidFill>
              </a:rPr>
              <a:t>.</a:t>
            </a:r>
          </a:p>
          <a:p>
            <a:endParaRPr lang="ru-RU" b="1" dirty="0"/>
          </a:p>
          <a:p>
            <a:endParaRPr lang="en-US" dirty="0" smtClean="0"/>
          </a:p>
          <a:p>
            <a:endParaRPr lang="en-US" dirty="0"/>
          </a:p>
          <a:p>
            <a:endParaRPr lang="en-US" dirty="0" smtClean="0"/>
          </a:p>
          <a:p>
            <a:endParaRPr lang="en-US" dirty="0"/>
          </a:p>
          <a:p>
            <a:pPr>
              <a:lnSpc>
                <a:spcPct val="110000"/>
              </a:lnSpc>
            </a:pPr>
            <a:endParaRPr lang="en-US" b="1" i="1" dirty="0" smtClean="0">
              <a:solidFill>
                <a:srgbClr val="FF0000"/>
              </a:solidFill>
            </a:endParaRPr>
          </a:p>
          <a:p>
            <a:pPr>
              <a:lnSpc>
                <a:spcPct val="110000"/>
              </a:lnSpc>
            </a:pPr>
            <a:r>
              <a:rPr lang="en-US" b="1" i="1" dirty="0" smtClean="0">
                <a:solidFill>
                  <a:srgbClr val="FF0000"/>
                </a:solidFill>
              </a:rPr>
              <a:t>4</a:t>
            </a:r>
            <a:r>
              <a:rPr lang="en-US" b="1" i="1" dirty="0">
                <a:solidFill>
                  <a:schemeClr val="tx2">
                    <a:lumMod val="60000"/>
                    <a:lumOff val="40000"/>
                  </a:schemeClr>
                </a:solidFill>
              </a:rPr>
              <a:t>. </a:t>
            </a:r>
            <a:r>
              <a:rPr lang="en-US" b="1" i="1" dirty="0">
                <a:solidFill>
                  <a:schemeClr val="tx1"/>
                </a:solidFill>
              </a:rPr>
              <a:t>During the research, I explored the danger of the Bermuda triangle for humanity</a:t>
            </a:r>
            <a:endParaRPr lang="ru-RU" b="1" i="1" dirty="0">
              <a:solidFill>
                <a:schemeClr val="tx1"/>
              </a:solidFill>
            </a:endParaRPr>
          </a:p>
          <a:p>
            <a:endParaRPr lang="ru-RU" b="1" dirty="0">
              <a:solidFill>
                <a:schemeClr val="tx1"/>
              </a:solidFill>
            </a:endParaRPr>
          </a:p>
        </p:txBody>
      </p:sp>
      <p:sp>
        <p:nvSpPr>
          <p:cNvPr id="2" name="Заголовок 1"/>
          <p:cNvSpPr>
            <a:spLocks noGrp="1"/>
          </p:cNvSpPr>
          <p:nvPr>
            <p:ph type="title"/>
          </p:nvPr>
        </p:nvSpPr>
        <p:spPr/>
        <p:txBody>
          <a:bodyPr>
            <a:normAutofit/>
          </a:bodyPr>
          <a:lstStyle/>
          <a:p>
            <a:r>
              <a:rPr lang="en-US" sz="4000" cap="none" dirty="0" smtClean="0">
                <a:solidFill>
                  <a:srgbClr val="FF0000"/>
                </a:solidFill>
                <a:latin typeface="Times New Roman" pitchFamily="18" charset="0"/>
                <a:cs typeface="Times New Roman" pitchFamily="18" charset="0"/>
              </a:rPr>
              <a:t>Mysterious and scientific theories</a:t>
            </a:r>
            <a:endParaRPr lang="ru-RU" sz="4000" cap="none" dirty="0">
              <a:latin typeface="Times New Roman" pitchFamily="18" charset="0"/>
              <a:cs typeface="Times New Roman" pitchFamily="18" charset="0"/>
            </a:endParaRPr>
          </a:p>
        </p:txBody>
      </p:sp>
      <p:pic>
        <p:nvPicPr>
          <p:cNvPr id="4" name="Рисунок 3" descr="C:\Documents and Settings\luda\Мои документы\Downloads\birmuda4.jpg"/>
          <p:cNvPicPr/>
          <p:nvPr/>
        </p:nvPicPr>
        <p:blipFill>
          <a:blip r:embed="rId2">
            <a:extLst>
              <a:ext uri="{28A0092B-C50C-407E-A947-70E740481C1C}">
                <a14:useLocalDpi xmlns:a14="http://schemas.microsoft.com/office/drawing/2010/main" val="0"/>
              </a:ext>
            </a:extLst>
          </a:blip>
          <a:srcRect/>
          <a:stretch>
            <a:fillRect/>
          </a:stretch>
        </p:blipFill>
        <p:spPr bwMode="auto">
          <a:xfrm>
            <a:off x="457200" y="2276872"/>
            <a:ext cx="3178696" cy="2376264"/>
          </a:xfrm>
          <a:prstGeom prst="rect">
            <a:avLst/>
          </a:prstGeom>
          <a:noFill/>
          <a:ln>
            <a:noFill/>
          </a:ln>
        </p:spPr>
      </p:pic>
      <p:pic>
        <p:nvPicPr>
          <p:cNvPr id="5" name="Рисунок 4" descr="http://im0-tub-ru.yandex.net/i?id=492d70976f11ddad53343e66785dd93c-73-144&amp;n=21"/>
          <p:cNvPicPr/>
          <p:nvPr/>
        </p:nvPicPr>
        <p:blipFill>
          <a:blip r:embed="rId3">
            <a:extLst>
              <a:ext uri="{28A0092B-C50C-407E-A947-70E740481C1C}">
                <a14:useLocalDpi xmlns:a14="http://schemas.microsoft.com/office/drawing/2010/main" val="0"/>
              </a:ext>
            </a:extLst>
          </a:blip>
          <a:srcRect/>
          <a:stretch>
            <a:fillRect/>
          </a:stretch>
        </p:blipFill>
        <p:spPr bwMode="auto">
          <a:xfrm>
            <a:off x="4860032" y="2276872"/>
            <a:ext cx="3024336" cy="2376264"/>
          </a:xfrm>
          <a:prstGeom prst="rect">
            <a:avLst/>
          </a:prstGeom>
          <a:noFill/>
          <a:ln>
            <a:noFill/>
          </a:ln>
        </p:spPr>
      </p:pic>
    </p:spTree>
    <p:extLst>
      <p:ext uri="{BB962C8B-B14F-4D97-AF65-F5344CB8AC3E}">
        <p14:creationId xmlns:p14="http://schemas.microsoft.com/office/powerpoint/2010/main" val="317822968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600201"/>
            <a:ext cx="8229600" cy="4277072"/>
          </a:xfrm>
        </p:spPr>
        <p:txBody>
          <a:bodyPr/>
          <a:lstStyle/>
          <a:p>
            <a:r>
              <a:rPr lang="en-US" b="1" i="1" dirty="0">
                <a:latin typeface="Times New Roman" pitchFamily="18" charset="0"/>
                <a:cs typeface="Times New Roman" pitchFamily="18" charset="0"/>
              </a:rPr>
              <a:t>Only one thing can finally solve it</a:t>
            </a:r>
            <a:r>
              <a:rPr lang="en-US" dirty="0"/>
              <a:t>: </a:t>
            </a:r>
            <a:endParaRPr lang="en-US" dirty="0" smtClean="0"/>
          </a:p>
        </p:txBody>
      </p:sp>
      <p:sp>
        <p:nvSpPr>
          <p:cNvPr id="2" name="Заголовок 1"/>
          <p:cNvSpPr>
            <a:spLocks noGrp="1"/>
          </p:cNvSpPr>
          <p:nvPr>
            <p:ph type="title"/>
          </p:nvPr>
        </p:nvSpPr>
        <p:spPr/>
        <p:txBody>
          <a:bodyPr>
            <a:normAutofit fontScale="90000"/>
          </a:bodyPr>
          <a:lstStyle/>
          <a:p>
            <a:r>
              <a:rPr lang="en-US" cap="none" dirty="0" smtClean="0">
                <a:solidFill>
                  <a:srgbClr val="FF0000"/>
                </a:solidFill>
              </a:rPr>
              <a:t>What can finally solve the problem of the Bermuda Triangle?</a:t>
            </a:r>
            <a:r>
              <a:rPr lang="en-US" cap="none" dirty="0" smtClean="0"/>
              <a:t> </a:t>
            </a:r>
            <a:endParaRPr lang="ru-RU" cap="none" dirty="0"/>
          </a:p>
        </p:txBody>
      </p:sp>
      <p:pic>
        <p:nvPicPr>
          <p:cNvPr id="4" name="Рисунок 3" descr="http://tn.new.fishki.net/26/upload/post/201411/07/1325673/bermug1.gif"/>
          <p:cNvPicPr/>
          <p:nvPr/>
        </p:nvPicPr>
        <p:blipFill>
          <a:blip r:embed="rId2">
            <a:extLst>
              <a:ext uri="{28A0092B-C50C-407E-A947-70E740481C1C}">
                <a14:useLocalDpi xmlns:a14="http://schemas.microsoft.com/office/drawing/2010/main" val="0"/>
              </a:ext>
            </a:extLst>
          </a:blip>
          <a:srcRect/>
          <a:stretch>
            <a:fillRect/>
          </a:stretch>
        </p:blipFill>
        <p:spPr bwMode="auto">
          <a:xfrm>
            <a:off x="928676" y="2276872"/>
            <a:ext cx="7027700" cy="3157117"/>
          </a:xfrm>
          <a:prstGeom prst="rect">
            <a:avLst/>
          </a:prstGeom>
          <a:noFill/>
          <a:ln>
            <a:noFill/>
          </a:ln>
        </p:spPr>
      </p:pic>
      <p:sp>
        <p:nvSpPr>
          <p:cNvPr id="5" name="TextBox 4"/>
          <p:cNvSpPr txBox="1"/>
          <p:nvPr/>
        </p:nvSpPr>
        <p:spPr>
          <a:xfrm rot="21065858">
            <a:off x="512619" y="3477051"/>
            <a:ext cx="7977187" cy="523220"/>
          </a:xfrm>
          <a:prstGeom prst="rect">
            <a:avLst/>
          </a:prstGeom>
          <a:noFill/>
        </p:spPr>
        <p:txBody>
          <a:bodyPr wrap="square" rtlCol="0">
            <a:spAutoFit/>
          </a:bodyPr>
          <a:lstStyle/>
          <a:p>
            <a:r>
              <a:rPr lang="en-US" sz="2800" b="1" dirty="0">
                <a:latin typeface="Times New Roman" pitchFamily="18" charset="0"/>
                <a:cs typeface="Times New Roman" pitchFamily="18" charset="0"/>
              </a:rPr>
              <a:t>people need to explore the Bermuda triangle</a:t>
            </a:r>
            <a:endParaRPr lang="ru-RU" sz="2800" b="1" dirty="0"/>
          </a:p>
        </p:txBody>
      </p:sp>
      <p:sp>
        <p:nvSpPr>
          <p:cNvPr id="6" name="TextBox 5"/>
          <p:cNvSpPr txBox="1"/>
          <p:nvPr/>
        </p:nvSpPr>
        <p:spPr>
          <a:xfrm>
            <a:off x="467721" y="4221492"/>
            <a:ext cx="6651756" cy="1231106"/>
          </a:xfrm>
          <a:prstGeom prst="rect">
            <a:avLst/>
          </a:prstGeom>
          <a:noFill/>
        </p:spPr>
        <p:txBody>
          <a:bodyPr wrap="square" rtlCol="0">
            <a:spAutoFit/>
          </a:bodyPr>
          <a:lstStyle/>
          <a:p>
            <a:pPr algn="ctr"/>
            <a:endParaRPr lang="en-US" sz="2800" b="1" dirty="0" smtClean="0"/>
          </a:p>
          <a:p>
            <a:pPr algn="ctr"/>
            <a:r>
              <a:rPr lang="en-US" sz="2800" b="1" dirty="0" smtClean="0"/>
              <a:t>to </a:t>
            </a:r>
            <a:r>
              <a:rPr lang="en-US" sz="2800" b="1" dirty="0"/>
              <a:t>know what is happening there</a:t>
            </a:r>
            <a:r>
              <a:rPr lang="en-US" dirty="0"/>
              <a:t>.</a:t>
            </a:r>
            <a:endParaRPr lang="ru-RU" dirty="0"/>
          </a:p>
          <a:p>
            <a:endParaRPr lang="ru-RU" dirty="0"/>
          </a:p>
        </p:txBody>
      </p:sp>
    </p:spTree>
    <p:extLst>
      <p:ext uri="{BB962C8B-B14F-4D97-AF65-F5344CB8AC3E}">
        <p14:creationId xmlns:p14="http://schemas.microsoft.com/office/powerpoint/2010/main" val="17315583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63020" y="2279716"/>
            <a:ext cx="7408333" cy="3450696"/>
          </a:xfrm>
        </p:spPr>
        <p:txBody>
          <a:bodyPr>
            <a:normAutofit fontScale="77500" lnSpcReduction="20000"/>
          </a:bodyPr>
          <a:lstStyle/>
          <a:p>
            <a:r>
              <a:rPr lang="en-US" sz="2200" b="1" i="1" u="sng" dirty="0" smtClean="0">
                <a:solidFill>
                  <a:schemeClr val="tx1"/>
                </a:solidFill>
              </a:rPr>
              <a:t>I’d </a:t>
            </a:r>
            <a:r>
              <a:rPr lang="en-US" sz="2200" b="1" i="1" u="sng" dirty="0">
                <a:solidFill>
                  <a:schemeClr val="tx1"/>
                </a:solidFill>
              </a:rPr>
              <a:t>like </a:t>
            </a:r>
            <a:r>
              <a:rPr lang="en-US" sz="2200" b="1" i="1" dirty="0">
                <a:solidFill>
                  <a:schemeClr val="tx1">
                    <a:lumMod val="65000"/>
                    <a:lumOff val="35000"/>
                  </a:schemeClr>
                </a:solidFill>
              </a:rPr>
              <a:t>to be one of those who will be lucky to reveal the mystery of </a:t>
            </a:r>
            <a:r>
              <a:rPr lang="en-US" sz="2200" b="1" i="1" dirty="0" smtClean="0">
                <a:solidFill>
                  <a:schemeClr val="tx1">
                    <a:lumMod val="65000"/>
                    <a:lumOff val="35000"/>
                  </a:schemeClr>
                </a:solidFill>
              </a:rPr>
              <a:t>this</a:t>
            </a:r>
            <a:r>
              <a:rPr lang="en-US" sz="2200" b="1" dirty="0">
                <a:solidFill>
                  <a:schemeClr val="tx1">
                    <a:lumMod val="65000"/>
                    <a:lumOff val="35000"/>
                  </a:schemeClr>
                </a:solidFill>
              </a:rPr>
              <a:t> </a:t>
            </a:r>
            <a:r>
              <a:rPr lang="en-US" sz="2200" b="1" dirty="0" smtClean="0">
                <a:solidFill>
                  <a:schemeClr val="tx1">
                    <a:lumMod val="65000"/>
                    <a:lumOff val="35000"/>
                  </a:schemeClr>
                </a:solidFill>
              </a:rPr>
              <a:t>area </a:t>
            </a:r>
            <a:r>
              <a:rPr lang="en-US" sz="2200" b="1" dirty="0">
                <a:solidFill>
                  <a:schemeClr val="tx1">
                    <a:lumMod val="65000"/>
                    <a:lumOff val="35000"/>
                  </a:schemeClr>
                </a:solidFill>
              </a:rPr>
              <a:t>of</a:t>
            </a:r>
            <a:r>
              <a:rPr lang="en-US" sz="2200" b="1" i="1" dirty="0">
                <a:solidFill>
                  <a:schemeClr val="tx1">
                    <a:lumMod val="65000"/>
                    <a:lumOff val="35000"/>
                  </a:schemeClr>
                </a:solidFill>
              </a:rPr>
              <a:t> the world.</a:t>
            </a:r>
            <a:endParaRPr lang="ru-RU" sz="2200" b="1" dirty="0">
              <a:solidFill>
                <a:schemeClr val="tx1">
                  <a:lumMod val="65000"/>
                  <a:lumOff val="35000"/>
                </a:schemeClr>
              </a:solidFill>
            </a:endParaRPr>
          </a:p>
          <a:p>
            <a:r>
              <a:rPr lang="en-US" sz="2200" b="1" i="1" u="sng" dirty="0" smtClean="0">
                <a:solidFill>
                  <a:srgbClr val="FF0000"/>
                </a:solidFill>
              </a:rPr>
              <a:t>I am assured </a:t>
            </a:r>
            <a:r>
              <a:rPr lang="en-US" sz="2200" b="1" i="1" dirty="0" smtClean="0">
                <a:solidFill>
                  <a:srgbClr val="FF0000"/>
                </a:solidFill>
              </a:rPr>
              <a:t>my generation will be lucky to reveal this mystery, to answer the question whether versions of the Bermuda Triangle are worth studying and exploring.</a:t>
            </a:r>
          </a:p>
          <a:p>
            <a:r>
              <a:rPr lang="en-US" sz="2200" b="1" i="1" dirty="0" smtClean="0"/>
              <a:t> </a:t>
            </a:r>
            <a:r>
              <a:rPr lang="en-US" sz="2200" b="1" i="1" u="sng" dirty="0" smtClean="0"/>
              <a:t>I </a:t>
            </a:r>
            <a:r>
              <a:rPr lang="en-US" sz="2200" b="1" i="1" u="sng" dirty="0"/>
              <a:t>think </a:t>
            </a:r>
            <a:r>
              <a:rPr lang="en-US" sz="2200" b="1" i="1" dirty="0"/>
              <a:t>the </a:t>
            </a:r>
            <a:r>
              <a:rPr lang="en-US" sz="2200" b="1" i="1" dirty="0" smtClean="0"/>
              <a:t>materials </a:t>
            </a:r>
            <a:r>
              <a:rPr lang="en-US" sz="2200" b="1" i="1" dirty="0"/>
              <a:t>of the work can be used in school studies</a:t>
            </a:r>
            <a:r>
              <a:rPr lang="en-US" sz="2200" b="1" i="1" dirty="0" smtClean="0"/>
              <a:t>.</a:t>
            </a:r>
          </a:p>
          <a:p>
            <a:endParaRPr lang="ru-RU" sz="1600" b="1" u="sng" dirty="0" smtClean="0"/>
          </a:p>
          <a:p>
            <a:r>
              <a:rPr lang="ru-RU" sz="1600" b="1" u="sng" dirty="0" smtClean="0"/>
              <a:t> </a:t>
            </a:r>
            <a:r>
              <a:rPr lang="ru-RU" sz="1600" b="1" u="sng" dirty="0"/>
              <a:t>Литература:</a:t>
            </a:r>
            <a:endParaRPr lang="ru-RU" sz="1600" dirty="0"/>
          </a:p>
          <a:p>
            <a:r>
              <a:rPr lang="ru-RU" sz="1600" i="1" dirty="0">
                <a:latin typeface="Times New Roman" pitchFamily="18" charset="0"/>
                <a:cs typeface="Times New Roman" pitchFamily="18" charset="0"/>
              </a:rPr>
              <a:t>Афанасьева О.В., Михеева И.В.</a:t>
            </a:r>
            <a:r>
              <a:rPr lang="ru-RU" sz="1600" dirty="0">
                <a:latin typeface="Times New Roman" pitchFamily="18" charset="0"/>
                <a:cs typeface="Times New Roman" pitchFamily="18" charset="0"/>
              </a:rPr>
              <a:t> </a:t>
            </a:r>
            <a:endParaRPr lang="en-US" sz="1600" dirty="0" smtClean="0">
              <a:latin typeface="Times New Roman" pitchFamily="18" charset="0"/>
              <a:cs typeface="Times New Roman" pitchFamily="18" charset="0"/>
            </a:endParaRPr>
          </a:p>
          <a:p>
            <a:r>
              <a:rPr lang="ru-RU" sz="1600" dirty="0" smtClean="0">
                <a:latin typeface="Times New Roman" pitchFamily="18" charset="0"/>
                <a:cs typeface="Times New Roman" pitchFamily="18" charset="0"/>
              </a:rPr>
              <a:t>Учебник </a:t>
            </a:r>
            <a:r>
              <a:rPr lang="ru-RU" sz="1600" dirty="0">
                <a:latin typeface="Times New Roman" pitchFamily="18" charset="0"/>
                <a:cs typeface="Times New Roman" pitchFamily="18" charset="0"/>
              </a:rPr>
              <a:t>для </a:t>
            </a:r>
            <a:r>
              <a:rPr lang="en-US" sz="1600" dirty="0">
                <a:latin typeface="Times New Roman" pitchFamily="18" charset="0"/>
                <a:cs typeface="Times New Roman" pitchFamily="18" charset="0"/>
              </a:rPr>
              <a:t>IX</a:t>
            </a:r>
            <a:r>
              <a:rPr lang="ru-RU" sz="1600" dirty="0">
                <a:latin typeface="Times New Roman" pitchFamily="18" charset="0"/>
                <a:cs typeface="Times New Roman" pitchFamily="18" charset="0"/>
              </a:rPr>
              <a:t> класса школ с углубленным </a:t>
            </a:r>
            <a:endParaRPr lang="en-US" sz="1600" dirty="0" smtClean="0">
              <a:latin typeface="Times New Roman" pitchFamily="18" charset="0"/>
              <a:cs typeface="Times New Roman" pitchFamily="18" charset="0"/>
            </a:endParaRPr>
          </a:p>
          <a:p>
            <a:r>
              <a:rPr lang="ru-RU" sz="1600" dirty="0" smtClean="0">
                <a:latin typeface="Times New Roman" pitchFamily="18" charset="0"/>
                <a:cs typeface="Times New Roman" pitchFamily="18" charset="0"/>
              </a:rPr>
              <a:t>изучением англ</a:t>
            </a:r>
            <a:r>
              <a:rPr lang="ru-RU" sz="1600" dirty="0">
                <a:latin typeface="Times New Roman" pitchFamily="18" charset="0"/>
                <a:cs typeface="Times New Roman" pitchFamily="18" charset="0"/>
              </a:rPr>
              <a:t>. языка, лицеев и гимназий</a:t>
            </a:r>
          </a:p>
          <a:p>
            <a:r>
              <a:rPr lang="ru-RU" sz="1600" i="1" dirty="0" err="1">
                <a:latin typeface="Times New Roman" pitchFamily="18" charset="0"/>
                <a:cs typeface="Times New Roman" pitchFamily="18" charset="0"/>
              </a:rPr>
              <a:t>Кузовлев</a:t>
            </a:r>
            <a:r>
              <a:rPr lang="ru-RU" sz="1600" i="1" dirty="0">
                <a:latin typeface="Times New Roman" pitchFamily="18" charset="0"/>
                <a:cs typeface="Times New Roman" pitchFamily="18" charset="0"/>
              </a:rPr>
              <a:t> В.П.</a:t>
            </a:r>
            <a:r>
              <a:rPr lang="ru-RU" sz="1600" dirty="0">
                <a:latin typeface="Times New Roman" pitchFamily="18" charset="0"/>
                <a:cs typeface="Times New Roman" pitchFamily="18" charset="0"/>
              </a:rPr>
              <a:t> и др. Рабочая тетрадь к учебнику </a:t>
            </a:r>
            <a:endParaRPr lang="en-US" sz="1600" dirty="0" smtClean="0">
              <a:latin typeface="Times New Roman" pitchFamily="18" charset="0"/>
              <a:cs typeface="Times New Roman" pitchFamily="18" charset="0"/>
            </a:endParaRPr>
          </a:p>
          <a:p>
            <a:r>
              <a:rPr lang="ru-RU" sz="1600" dirty="0" smtClean="0">
                <a:latin typeface="Times New Roman" pitchFamily="18" charset="0"/>
                <a:cs typeface="Times New Roman" pitchFamily="18" charset="0"/>
              </a:rPr>
              <a:t>для </a:t>
            </a:r>
            <a:r>
              <a:rPr lang="ru-RU" sz="1600" dirty="0">
                <a:latin typeface="Times New Roman" pitchFamily="18" charset="0"/>
                <a:cs typeface="Times New Roman" pitchFamily="18" charset="0"/>
              </a:rPr>
              <a:t>10–11-х классов. </a:t>
            </a:r>
            <a:r>
              <a:rPr lang="ru-RU" sz="1600" dirty="0" err="1">
                <a:latin typeface="Times New Roman" pitchFamily="18" charset="0"/>
                <a:cs typeface="Times New Roman" pitchFamily="18" charset="0"/>
              </a:rPr>
              <a:t>общеобраз</a:t>
            </a:r>
            <a:r>
              <a:rPr lang="ru-RU" sz="1600" dirty="0">
                <a:latin typeface="Times New Roman" pitchFamily="18" charset="0"/>
                <a:cs typeface="Times New Roman" pitchFamily="18" charset="0"/>
              </a:rPr>
              <a:t>. учреждений.</a:t>
            </a:r>
          </a:p>
          <a:p>
            <a:r>
              <a:rPr lang="en-US" sz="1600" i="1" dirty="0">
                <a:latin typeface="Times New Roman" pitchFamily="18" charset="0"/>
                <a:cs typeface="Times New Roman" pitchFamily="18" charset="0"/>
              </a:rPr>
              <a:t>The Internet </a:t>
            </a:r>
            <a:r>
              <a:rPr lang="en-US" sz="1600" i="1" dirty="0" smtClean="0">
                <a:latin typeface="Times New Roman" pitchFamily="18" charset="0"/>
                <a:cs typeface="Times New Roman" pitchFamily="18" charset="0"/>
              </a:rPr>
              <a:t>Information</a:t>
            </a:r>
          </a:p>
          <a:p>
            <a:r>
              <a:rPr lang="en-US" sz="1600" b="1" dirty="0" smtClean="0">
                <a:solidFill>
                  <a:srgbClr val="FF0000"/>
                </a:solidFill>
              </a:rPr>
              <a:t>                                 Thank </a:t>
            </a:r>
            <a:r>
              <a:rPr lang="en-US" sz="1600" b="1" dirty="0">
                <a:solidFill>
                  <a:srgbClr val="FF0000"/>
                </a:solidFill>
              </a:rPr>
              <a:t>you</a:t>
            </a:r>
            <a:endParaRPr lang="ru-RU" sz="1600" dirty="0">
              <a:latin typeface="Times New Roman" pitchFamily="18" charset="0"/>
              <a:cs typeface="Times New Roman" pitchFamily="18" charset="0"/>
            </a:endParaRPr>
          </a:p>
          <a:p>
            <a:endParaRPr lang="ru-RU" dirty="0"/>
          </a:p>
          <a:p>
            <a:endParaRPr lang="ru-RU" b="1" i="1" dirty="0" smtClean="0">
              <a:solidFill>
                <a:srgbClr val="FF0000"/>
              </a:solidFill>
            </a:endParaRPr>
          </a:p>
          <a:p>
            <a:endParaRPr lang="ru-RU" dirty="0">
              <a:solidFill>
                <a:srgbClr val="FF0000"/>
              </a:solidFill>
            </a:endParaRPr>
          </a:p>
          <a:p>
            <a:endParaRPr lang="ru-RU" dirty="0"/>
          </a:p>
        </p:txBody>
      </p:sp>
      <p:sp>
        <p:nvSpPr>
          <p:cNvPr id="2" name="Заголовок 1"/>
          <p:cNvSpPr>
            <a:spLocks noGrp="1"/>
          </p:cNvSpPr>
          <p:nvPr>
            <p:ph type="title"/>
          </p:nvPr>
        </p:nvSpPr>
        <p:spPr/>
        <p:txBody>
          <a:bodyPr>
            <a:normAutofit/>
          </a:bodyPr>
          <a:lstStyle/>
          <a:p>
            <a:r>
              <a:rPr lang="en-US" sz="3600" b="1" i="1" dirty="0">
                <a:solidFill>
                  <a:schemeClr val="tx2">
                    <a:lumMod val="60000"/>
                    <a:lumOff val="40000"/>
                  </a:schemeClr>
                </a:solidFill>
              </a:rPr>
              <a:t>I’d </a:t>
            </a:r>
            <a:r>
              <a:rPr lang="en-US" sz="3600" b="1" i="1" dirty="0" smtClean="0">
                <a:solidFill>
                  <a:schemeClr val="tx2">
                    <a:lumMod val="60000"/>
                    <a:lumOff val="40000"/>
                  </a:schemeClr>
                </a:solidFill>
              </a:rPr>
              <a:t>like….-</a:t>
            </a:r>
            <a:r>
              <a:rPr lang="en-US" sz="3600" b="1" i="1" dirty="0" smtClean="0">
                <a:solidFill>
                  <a:srgbClr val="FF0000"/>
                </a:solidFill>
              </a:rPr>
              <a:t>- </a:t>
            </a:r>
            <a:r>
              <a:rPr lang="en-US" sz="3600" b="1" i="1" dirty="0">
                <a:solidFill>
                  <a:srgbClr val="FF0000"/>
                </a:solidFill>
              </a:rPr>
              <a:t>I am assured </a:t>
            </a:r>
            <a:r>
              <a:rPr lang="en-US" sz="3600" b="1" i="1" dirty="0" smtClean="0">
                <a:solidFill>
                  <a:srgbClr val="FF0000"/>
                </a:solidFill>
              </a:rPr>
              <a:t>….</a:t>
            </a:r>
            <a:r>
              <a:rPr lang="en-US" sz="3600" b="1" i="1" dirty="0">
                <a:solidFill>
                  <a:srgbClr val="FF0000"/>
                </a:solidFill>
              </a:rPr>
              <a:t> </a:t>
            </a:r>
            <a:r>
              <a:rPr lang="en-US" sz="3600" b="1" i="1" dirty="0"/>
              <a:t>I think </a:t>
            </a:r>
            <a:r>
              <a:rPr lang="en-US" sz="3600" b="1" i="1" dirty="0" smtClean="0"/>
              <a:t>…</a:t>
            </a:r>
            <a:endParaRPr lang="ru-RU" sz="3600" dirty="0"/>
          </a:p>
        </p:txBody>
      </p:sp>
      <p:pic>
        <p:nvPicPr>
          <p:cNvPr id="4" name="Объект 3" descr="Бермудский треугольник"/>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5652120" y="4005064"/>
            <a:ext cx="2952328" cy="2304256"/>
          </a:xfrm>
          <a:prstGeom prst="rect">
            <a:avLst/>
          </a:prstGeom>
          <a:noFill/>
          <a:ln>
            <a:noFill/>
          </a:ln>
        </p:spPr>
      </p:pic>
    </p:spTree>
    <p:extLst>
      <p:ext uri="{BB962C8B-B14F-4D97-AF65-F5344CB8AC3E}">
        <p14:creationId xmlns:p14="http://schemas.microsoft.com/office/powerpoint/2010/main" val="339774988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5536" y="1556792"/>
            <a:ext cx="8229600" cy="4525963"/>
          </a:xfrm>
        </p:spPr>
        <p:txBody>
          <a:bodyPr>
            <a:normAutofit fontScale="25000" lnSpcReduction="20000"/>
          </a:bodyPr>
          <a:lstStyle/>
          <a:p>
            <a:r>
              <a:rPr lang="en-US" sz="7200" b="1" dirty="0" smtClean="0">
                <a:solidFill>
                  <a:srgbClr val="FF0000"/>
                </a:solidFill>
                <a:latin typeface="Times New Roman" pitchFamily="18" charset="0"/>
                <a:cs typeface="Times New Roman" pitchFamily="18" charset="0"/>
              </a:rPr>
              <a:t>1.We </a:t>
            </a:r>
            <a:r>
              <a:rPr lang="en-US" sz="7200" b="1" dirty="0">
                <a:solidFill>
                  <a:srgbClr val="FF0000"/>
                </a:solidFill>
                <a:latin typeface="Times New Roman" pitchFamily="18" charset="0"/>
                <a:cs typeface="Times New Roman" pitchFamily="18" charset="0"/>
              </a:rPr>
              <a:t>live in the fascinating and challenging world of science. </a:t>
            </a:r>
            <a:r>
              <a:rPr lang="en-US" sz="7200" b="1" i="1" dirty="0">
                <a:latin typeface="Times New Roman" pitchFamily="18" charset="0"/>
                <a:cs typeface="Times New Roman" pitchFamily="18" charset="0"/>
              </a:rPr>
              <a:t>It is a world that more and more over the ages, and especially in the 20th century has come to affect so much of our lives. It is involved with the way we travel, the homes we live in and the clothes we wear, how we become ill and how medicine can make us better, and has given us fantastic means of communicating and exploring. The list of the invitations is rather long. We are on-lookers of great scientific achievements such as television and a computer. We can’t imagine our life without a notebook or a radio….</a:t>
            </a:r>
            <a:endParaRPr lang="ru-RU" sz="7200" b="1" i="1" dirty="0">
              <a:latin typeface="Times New Roman" pitchFamily="18" charset="0"/>
              <a:cs typeface="Times New Roman" pitchFamily="18" charset="0"/>
            </a:endParaRPr>
          </a:p>
          <a:p>
            <a:r>
              <a:rPr lang="ru-RU" sz="7200" b="1" dirty="0">
                <a:solidFill>
                  <a:srgbClr val="FF0000"/>
                </a:solidFill>
                <a:latin typeface="Times New Roman" pitchFamily="18" charset="0"/>
                <a:cs typeface="Times New Roman" pitchFamily="18" charset="0"/>
              </a:rPr>
              <a:t>2. Релаксация: </a:t>
            </a:r>
            <a:endParaRPr lang="en-US" sz="7200" b="1" dirty="0" smtClean="0">
              <a:solidFill>
                <a:srgbClr val="FF0000"/>
              </a:solidFill>
              <a:latin typeface="Times New Roman" pitchFamily="18" charset="0"/>
              <a:cs typeface="Times New Roman" pitchFamily="18" charset="0"/>
            </a:endParaRPr>
          </a:p>
          <a:p>
            <a:r>
              <a:rPr lang="en-US" sz="7200" dirty="0" smtClean="0">
                <a:latin typeface="Times New Roman" pitchFamily="18" charset="0"/>
                <a:cs typeface="Times New Roman" pitchFamily="18" charset="0"/>
              </a:rPr>
              <a:t>- </a:t>
            </a:r>
            <a:r>
              <a:rPr lang="ru-RU" sz="7200" b="1" i="1" dirty="0" smtClean="0">
                <a:latin typeface="Times New Roman" pitchFamily="18" charset="0"/>
                <a:cs typeface="Times New Roman" pitchFamily="18" charset="0"/>
              </a:rPr>
              <a:t>сценка </a:t>
            </a:r>
            <a:r>
              <a:rPr lang="ru-RU" sz="7200" b="1" i="1" dirty="0">
                <a:latin typeface="Times New Roman" pitchFamily="18" charset="0"/>
                <a:cs typeface="Times New Roman" pitchFamily="18" charset="0"/>
              </a:rPr>
              <a:t>«Закон Архимеда</a:t>
            </a:r>
            <a:r>
              <a:rPr lang="ru-RU" sz="7200" dirty="0">
                <a:latin typeface="Times New Roman" pitchFamily="18" charset="0"/>
                <a:cs typeface="Times New Roman" pitchFamily="18" charset="0"/>
              </a:rPr>
              <a:t>»</a:t>
            </a:r>
          </a:p>
          <a:p>
            <a:r>
              <a:rPr lang="en-US" sz="7200" b="1" i="1" dirty="0" smtClean="0">
                <a:latin typeface="Times New Roman" pitchFamily="18" charset="0"/>
                <a:cs typeface="Times New Roman" pitchFamily="18" charset="0"/>
              </a:rPr>
              <a:t>-</a:t>
            </a:r>
            <a:r>
              <a:rPr lang="ru-RU" sz="7200" b="1" i="1" dirty="0" smtClean="0">
                <a:latin typeface="Times New Roman" pitchFamily="18" charset="0"/>
                <a:cs typeface="Times New Roman" pitchFamily="18" charset="0"/>
              </a:rPr>
              <a:t>песня “</a:t>
            </a:r>
            <a:r>
              <a:rPr lang="en-US" sz="7200" b="1" i="1" dirty="0" smtClean="0">
                <a:latin typeface="Times New Roman" pitchFamily="18" charset="0"/>
                <a:cs typeface="Times New Roman" pitchFamily="18" charset="0"/>
              </a:rPr>
              <a:t>Yellow Submarine</a:t>
            </a:r>
            <a:r>
              <a:rPr lang="ru-RU" sz="7200" b="1" i="1" dirty="0" smtClean="0">
                <a:latin typeface="Times New Roman" pitchFamily="18" charset="0"/>
                <a:cs typeface="Times New Roman" pitchFamily="18" charset="0"/>
              </a:rPr>
              <a:t>” </a:t>
            </a:r>
            <a:r>
              <a:rPr lang="ru-RU" sz="7200" dirty="0" smtClean="0">
                <a:latin typeface="Times New Roman" pitchFamily="18" charset="0"/>
                <a:cs typeface="Times New Roman" pitchFamily="18" charset="0"/>
              </a:rPr>
              <a:t>(</a:t>
            </a:r>
            <a:r>
              <a:rPr lang="ru-RU" sz="7200" dirty="0" err="1">
                <a:latin typeface="Times New Roman" pitchFamily="18" charset="0"/>
                <a:cs typeface="Times New Roman" pitchFamily="18" charset="0"/>
              </a:rPr>
              <a:t>Шаюк</a:t>
            </a:r>
            <a:r>
              <a:rPr lang="ru-RU" sz="7200" dirty="0">
                <a:latin typeface="Times New Roman" pitchFamily="18" charset="0"/>
                <a:cs typeface="Times New Roman" pitchFamily="18" charset="0"/>
              </a:rPr>
              <a:t> Артем, Мишин  Артем, учащиеся группы)</a:t>
            </a:r>
          </a:p>
          <a:p>
            <a:r>
              <a:rPr lang="en-US" sz="7200" b="1" i="1" dirty="0" smtClean="0">
                <a:solidFill>
                  <a:srgbClr val="FF0000"/>
                </a:solidFill>
                <a:latin typeface="Times New Roman" pitchFamily="18" charset="0"/>
                <a:cs typeface="Times New Roman" pitchFamily="18" charset="0"/>
              </a:rPr>
              <a:t>3.</a:t>
            </a:r>
            <a:r>
              <a:rPr lang="ru-RU" sz="7200" b="1" i="1" dirty="0" smtClean="0">
                <a:solidFill>
                  <a:srgbClr val="FF0000"/>
                </a:solidFill>
                <a:latin typeface="Times New Roman" pitchFamily="18" charset="0"/>
                <a:cs typeface="Times New Roman" pitchFamily="18" charset="0"/>
              </a:rPr>
              <a:t>Домашнее </a:t>
            </a:r>
            <a:r>
              <a:rPr lang="ru-RU" sz="7200" b="1" i="1" dirty="0">
                <a:solidFill>
                  <a:srgbClr val="FF0000"/>
                </a:solidFill>
                <a:latin typeface="Times New Roman" pitchFamily="18" charset="0"/>
                <a:cs typeface="Times New Roman" pitchFamily="18" charset="0"/>
              </a:rPr>
              <a:t>задание</a:t>
            </a:r>
            <a:r>
              <a:rPr lang="en-US" sz="7200" dirty="0">
                <a:latin typeface="Times New Roman" pitchFamily="18" charset="0"/>
                <a:cs typeface="Times New Roman" pitchFamily="18" charset="0"/>
              </a:rPr>
              <a:t>: </a:t>
            </a:r>
            <a:r>
              <a:rPr lang="ru-RU" sz="7200" dirty="0" err="1">
                <a:latin typeface="Times New Roman" pitchFamily="18" charset="0"/>
                <a:cs typeface="Times New Roman" pitchFamily="18" charset="0"/>
              </a:rPr>
              <a:t>упр</a:t>
            </a:r>
            <a:r>
              <a:rPr lang="en-US" sz="7200" dirty="0">
                <a:latin typeface="Times New Roman" pitchFamily="18" charset="0"/>
                <a:cs typeface="Times New Roman" pitchFamily="18" charset="0"/>
              </a:rPr>
              <a:t>. 68 </a:t>
            </a:r>
            <a:r>
              <a:rPr lang="ru-RU" sz="7200" dirty="0" err="1">
                <a:latin typeface="Times New Roman" pitchFamily="18" charset="0"/>
                <a:cs typeface="Times New Roman" pitchFamily="18" charset="0"/>
              </a:rPr>
              <a:t>стр</a:t>
            </a:r>
            <a:r>
              <a:rPr lang="en-US" sz="7200" dirty="0">
                <a:latin typeface="Times New Roman" pitchFamily="18" charset="0"/>
                <a:cs typeface="Times New Roman" pitchFamily="18" charset="0"/>
              </a:rPr>
              <a:t>. 175(“Robots: pros or cons; a curse or a blessing</a:t>
            </a:r>
            <a:r>
              <a:rPr lang="en-US" sz="7200" dirty="0" smtClean="0">
                <a:latin typeface="Times New Roman" pitchFamily="18" charset="0"/>
                <a:cs typeface="Times New Roman" pitchFamily="18" charset="0"/>
              </a:rPr>
              <a:t>?”)</a:t>
            </a:r>
          </a:p>
          <a:p>
            <a:r>
              <a:rPr lang="ru-RU" sz="6400" b="1" u="sng" dirty="0" smtClean="0">
                <a:solidFill>
                  <a:srgbClr val="FF0000"/>
                </a:solidFill>
              </a:rPr>
              <a:t>Литература</a:t>
            </a:r>
            <a:r>
              <a:rPr lang="ru-RU" sz="6400" b="1" u="sng" dirty="0">
                <a:solidFill>
                  <a:srgbClr val="FF0000"/>
                </a:solidFill>
              </a:rPr>
              <a:t>:</a:t>
            </a:r>
            <a:endParaRPr lang="ru-RU" sz="6400" dirty="0">
              <a:solidFill>
                <a:srgbClr val="FF0000"/>
              </a:solidFill>
            </a:endParaRPr>
          </a:p>
          <a:p>
            <a:r>
              <a:rPr lang="ru-RU" sz="6400" i="1" u="sng" dirty="0"/>
              <a:t>Афанасьева О.В., Михеева И.В</a:t>
            </a:r>
            <a:r>
              <a:rPr lang="ru-RU" sz="6400" i="1" dirty="0"/>
              <a:t>.</a:t>
            </a:r>
            <a:r>
              <a:rPr lang="ru-RU" sz="6400" dirty="0"/>
              <a:t> Учебник для </a:t>
            </a:r>
            <a:r>
              <a:rPr lang="en-US" sz="6400" dirty="0"/>
              <a:t>IX</a:t>
            </a:r>
            <a:r>
              <a:rPr lang="ru-RU" sz="6400" dirty="0"/>
              <a:t> класса школ с углубленным изучением англ. языка, лицеев и гимназий</a:t>
            </a:r>
          </a:p>
          <a:p>
            <a:r>
              <a:rPr lang="ru-RU" sz="6400" i="1" u="sng" dirty="0" err="1"/>
              <a:t>Кузовлев</a:t>
            </a:r>
            <a:r>
              <a:rPr lang="ru-RU" sz="6400" i="1" u="sng" dirty="0"/>
              <a:t> В.П.</a:t>
            </a:r>
            <a:r>
              <a:rPr lang="ru-RU" sz="6400" u="sng" dirty="0"/>
              <a:t> и др</a:t>
            </a:r>
            <a:r>
              <a:rPr lang="ru-RU" sz="6400" dirty="0"/>
              <a:t>. Рабочая тетрадь к учебнику для 10–11-х классов. </a:t>
            </a:r>
            <a:r>
              <a:rPr lang="ru-RU" sz="6400" dirty="0" err="1"/>
              <a:t>общеобраз</a:t>
            </a:r>
            <a:r>
              <a:rPr lang="ru-RU" sz="6400" dirty="0"/>
              <a:t>. учреждений.</a:t>
            </a:r>
          </a:p>
          <a:p>
            <a:r>
              <a:rPr lang="en-US" sz="6400" i="1" u="sng" dirty="0"/>
              <a:t>The Internet Information</a:t>
            </a:r>
            <a:endParaRPr lang="ru-RU" sz="6400" u="sng" dirty="0"/>
          </a:p>
          <a:p>
            <a:endParaRPr lang="ru-RU" sz="3400" dirty="0"/>
          </a:p>
          <a:p>
            <a:endParaRPr lang="ru-RU" dirty="0"/>
          </a:p>
        </p:txBody>
      </p:sp>
      <p:sp>
        <p:nvSpPr>
          <p:cNvPr id="2" name="Заголовок 1"/>
          <p:cNvSpPr>
            <a:spLocks noGrp="1"/>
          </p:cNvSpPr>
          <p:nvPr>
            <p:ph type="title"/>
          </p:nvPr>
        </p:nvSpPr>
        <p:spPr/>
        <p:txBody>
          <a:bodyPr>
            <a:normAutofit fontScale="90000"/>
          </a:bodyPr>
          <a:lstStyle/>
          <a:p>
            <a:r>
              <a:rPr lang="en-US" i="1" dirty="0">
                <a:solidFill>
                  <a:srgbClr val="FF0000"/>
                </a:solidFill>
              </a:rPr>
              <a:t>VII</a:t>
            </a:r>
            <a:r>
              <a:rPr lang="ru-RU" i="1" dirty="0">
                <a:solidFill>
                  <a:srgbClr val="FF0000"/>
                </a:solidFill>
              </a:rPr>
              <a:t>.</a:t>
            </a:r>
            <a:r>
              <a:rPr lang="ru-RU" b="1" i="1" dirty="0">
                <a:solidFill>
                  <a:srgbClr val="FF0000"/>
                </a:solidFill>
              </a:rPr>
              <a:t>Заключительная часть урока</a:t>
            </a:r>
            <a:r>
              <a:rPr lang="ru-RU" dirty="0"/>
              <a:t/>
            </a:r>
            <a:br>
              <a:rPr lang="ru-RU" dirty="0"/>
            </a:br>
            <a:endParaRPr lang="ru-RU" dirty="0"/>
          </a:p>
        </p:txBody>
      </p:sp>
    </p:spTree>
    <p:extLst>
      <p:ext uri="{BB962C8B-B14F-4D97-AF65-F5344CB8AC3E}">
        <p14:creationId xmlns:p14="http://schemas.microsoft.com/office/powerpoint/2010/main" val="107028949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1412776"/>
            <a:ext cx="8229600" cy="4525963"/>
          </a:xfrm>
        </p:spPr>
        <p:txBody>
          <a:bodyPr>
            <a:noAutofit/>
          </a:bodyPr>
          <a:lstStyle/>
          <a:p>
            <a:r>
              <a:rPr lang="ru-RU" sz="1600" b="1" dirty="0">
                <a:solidFill>
                  <a:srgbClr val="FF0000"/>
                </a:solidFill>
                <a:latin typeface="Times New Roman" pitchFamily="18" charset="0"/>
                <a:cs typeface="Times New Roman" pitchFamily="18" charset="0"/>
              </a:rPr>
              <a:t>Цель урока:</a:t>
            </a:r>
            <a:endParaRPr lang="ru-RU" sz="1600" dirty="0">
              <a:solidFill>
                <a:srgbClr val="FF0000"/>
              </a:solidFill>
              <a:latin typeface="Times New Roman" pitchFamily="18" charset="0"/>
              <a:cs typeface="Times New Roman" pitchFamily="18" charset="0"/>
            </a:endParaRPr>
          </a:p>
          <a:p>
            <a:pPr marL="0" indent="0">
              <a:buNone/>
            </a:pPr>
            <a:r>
              <a:rPr lang="ru-RU" sz="1600" b="1" dirty="0">
                <a:latin typeface="Times New Roman" pitchFamily="18" charset="0"/>
                <a:cs typeface="Times New Roman" pitchFamily="18" charset="0"/>
              </a:rPr>
              <a:t> </a:t>
            </a:r>
            <a:r>
              <a:rPr lang="ru-RU" sz="1600" b="1" i="1" dirty="0">
                <a:latin typeface="Times New Roman" pitchFamily="18" charset="0"/>
                <a:cs typeface="Times New Roman" pitchFamily="18" charset="0"/>
              </a:rPr>
              <a:t>Обобщить и систематизировать знания учащихся по теме «Наука и техника», полученные на уроках английского языка и знания, полученные на </a:t>
            </a:r>
            <a:r>
              <a:rPr lang="ru-RU" sz="1600" b="1" i="1" dirty="0" err="1" smtClean="0">
                <a:latin typeface="Times New Roman" pitchFamily="18" charset="0"/>
                <a:cs typeface="Times New Roman" pitchFamily="18" charset="0"/>
              </a:rPr>
              <a:t>метапредметной</a:t>
            </a:r>
            <a:r>
              <a:rPr lang="ru-RU" sz="1600" b="1" i="1" dirty="0" smtClean="0">
                <a:latin typeface="Times New Roman" pitchFamily="18" charset="0"/>
                <a:cs typeface="Times New Roman" pitchFamily="18" charset="0"/>
              </a:rPr>
              <a:t> </a:t>
            </a:r>
            <a:r>
              <a:rPr lang="ru-RU" sz="1600" b="1" i="1" dirty="0">
                <a:latin typeface="Times New Roman" pitchFamily="18" charset="0"/>
                <a:cs typeface="Times New Roman" pitchFamily="18" charset="0"/>
              </a:rPr>
              <a:t>основе.</a:t>
            </a:r>
          </a:p>
          <a:p>
            <a:r>
              <a:rPr lang="ru-RU" sz="1600" b="1" dirty="0">
                <a:solidFill>
                  <a:srgbClr val="FF0000"/>
                </a:solidFill>
                <a:latin typeface="Times New Roman" pitchFamily="18" charset="0"/>
                <a:cs typeface="Times New Roman" pitchFamily="18" charset="0"/>
              </a:rPr>
              <a:t>Воспитательные задачи:</a:t>
            </a:r>
            <a:endParaRPr lang="ru-RU" sz="1600" dirty="0">
              <a:solidFill>
                <a:srgbClr val="FF0000"/>
              </a:solidFill>
              <a:latin typeface="Times New Roman" pitchFamily="18" charset="0"/>
              <a:cs typeface="Times New Roman" pitchFamily="18" charset="0"/>
            </a:endParaRPr>
          </a:p>
          <a:p>
            <a:pPr marL="0" indent="0">
              <a:buNone/>
            </a:pPr>
            <a:r>
              <a:rPr lang="ru-RU" sz="1600" b="1" i="1" dirty="0">
                <a:latin typeface="Times New Roman" pitchFamily="18" charset="0"/>
                <a:cs typeface="Times New Roman" pitchFamily="18" charset="0"/>
              </a:rPr>
              <a:t>осознание реалий научных открытий, осознание понятий “</a:t>
            </a:r>
            <a:r>
              <a:rPr lang="en-US" sz="1600" b="1" i="1" dirty="0">
                <a:latin typeface="Times New Roman" pitchFamily="18" charset="0"/>
                <a:cs typeface="Times New Roman" pitchFamily="18" charset="0"/>
              </a:rPr>
              <a:t>Science</a:t>
            </a:r>
            <a:r>
              <a:rPr lang="ru-RU" sz="1600" b="1" i="1" dirty="0">
                <a:latin typeface="Times New Roman" pitchFamily="18" charset="0"/>
                <a:cs typeface="Times New Roman" pitchFamily="18" charset="0"/>
              </a:rPr>
              <a:t>’’,”</a:t>
            </a:r>
            <a:r>
              <a:rPr lang="en-US" sz="1600" b="1" i="1" dirty="0">
                <a:latin typeface="Times New Roman" pitchFamily="18" charset="0"/>
                <a:cs typeface="Times New Roman" pitchFamily="18" charset="0"/>
              </a:rPr>
              <a:t>Technology</a:t>
            </a:r>
            <a:r>
              <a:rPr lang="ru-RU" sz="1600" b="1" i="1" dirty="0">
                <a:latin typeface="Times New Roman" pitchFamily="18" charset="0"/>
                <a:cs typeface="Times New Roman" pitchFamily="18" charset="0"/>
              </a:rPr>
              <a:t>”, “</a:t>
            </a:r>
            <a:r>
              <a:rPr lang="en-US" sz="1600" b="1" i="1" dirty="0">
                <a:latin typeface="Times New Roman" pitchFamily="18" charset="0"/>
                <a:cs typeface="Times New Roman" pitchFamily="18" charset="0"/>
              </a:rPr>
              <a:t>Invent</a:t>
            </a:r>
            <a:r>
              <a:rPr lang="ru-RU" sz="1600" b="1" i="1" dirty="0">
                <a:latin typeface="Times New Roman" pitchFamily="18" charset="0"/>
                <a:cs typeface="Times New Roman" pitchFamily="18" charset="0"/>
              </a:rPr>
              <a:t>”, “</a:t>
            </a:r>
            <a:r>
              <a:rPr lang="en-US" sz="1600" b="1" i="1" dirty="0">
                <a:latin typeface="Times New Roman" pitchFamily="18" charset="0"/>
                <a:cs typeface="Times New Roman" pitchFamily="18" charset="0"/>
              </a:rPr>
              <a:t>Discover</a:t>
            </a:r>
            <a:r>
              <a:rPr lang="ru-RU" sz="1600" b="1" i="1" dirty="0">
                <a:latin typeface="Times New Roman" pitchFamily="18" charset="0"/>
                <a:cs typeface="Times New Roman" pitchFamily="18" charset="0"/>
              </a:rPr>
              <a:t>”…</a:t>
            </a:r>
          </a:p>
          <a:p>
            <a:pPr marL="0" indent="0">
              <a:buNone/>
            </a:pPr>
            <a:r>
              <a:rPr lang="ru-RU" sz="1600" b="1" dirty="0">
                <a:latin typeface="Times New Roman" pitchFamily="18" charset="0"/>
                <a:cs typeface="Times New Roman" pitchFamily="18" charset="0"/>
              </a:rPr>
              <a:t>-</a:t>
            </a:r>
            <a:r>
              <a:rPr lang="ru-RU" sz="1600" b="1" i="1" dirty="0">
                <a:latin typeface="Times New Roman" pitchFamily="18" charset="0"/>
                <a:cs typeface="Times New Roman" pitchFamily="18" charset="0"/>
              </a:rPr>
              <a:t>воспитание познавательной активности,</a:t>
            </a:r>
          </a:p>
          <a:p>
            <a:pPr marL="0" indent="0">
              <a:buNone/>
            </a:pPr>
            <a:r>
              <a:rPr lang="ru-RU" sz="1600" b="1" i="1" dirty="0">
                <a:latin typeface="Times New Roman" pitchFamily="18" charset="0"/>
                <a:cs typeface="Times New Roman" pitchFamily="18" charset="0"/>
              </a:rPr>
              <a:t>-формирование чувства ответственности за работу всей группы и за свою часть задания.</a:t>
            </a:r>
          </a:p>
          <a:p>
            <a:r>
              <a:rPr lang="ru-RU" sz="1600" b="1" dirty="0" smtClean="0">
                <a:solidFill>
                  <a:srgbClr val="FF0000"/>
                </a:solidFill>
                <a:latin typeface="Times New Roman" pitchFamily="18" charset="0"/>
                <a:cs typeface="Times New Roman" pitchFamily="18" charset="0"/>
              </a:rPr>
              <a:t>Развивающие задачи:</a:t>
            </a:r>
            <a:endParaRPr lang="ru-RU" sz="1600" b="1" dirty="0">
              <a:solidFill>
                <a:srgbClr val="FF0000"/>
              </a:solidFill>
              <a:latin typeface="Times New Roman" pitchFamily="18" charset="0"/>
              <a:cs typeface="Times New Roman" pitchFamily="18" charset="0"/>
            </a:endParaRPr>
          </a:p>
          <a:p>
            <a:pPr marL="0" indent="0">
              <a:buNone/>
            </a:pPr>
            <a:r>
              <a:rPr lang="ru-RU" sz="1600" b="1" i="1" dirty="0">
                <a:latin typeface="Times New Roman" pitchFamily="18" charset="0"/>
                <a:cs typeface="Times New Roman" pitchFamily="18" charset="0"/>
              </a:rPr>
              <a:t>-развивать умение речевого взаимодействия,</a:t>
            </a:r>
          </a:p>
          <a:p>
            <a:pPr marL="0" indent="0">
              <a:buNone/>
            </a:pPr>
            <a:r>
              <a:rPr lang="ru-RU" sz="1600" b="1" i="1" dirty="0">
                <a:latin typeface="Times New Roman" pitchFamily="18" charset="0"/>
                <a:cs typeface="Times New Roman" pitchFamily="18" charset="0"/>
              </a:rPr>
              <a:t>- развивать логику краткого высказывания, формулировать свои выводы выражать личное мнение.</a:t>
            </a:r>
          </a:p>
          <a:p>
            <a:pPr marL="0" indent="0">
              <a:buNone/>
            </a:pPr>
            <a:r>
              <a:rPr lang="ru-RU" sz="1600" b="1" i="1" dirty="0">
                <a:latin typeface="Times New Roman" pitchFamily="18" charset="0"/>
                <a:cs typeface="Times New Roman" pitchFamily="18" charset="0"/>
              </a:rPr>
              <a:t>-развивать навыки </a:t>
            </a:r>
            <a:r>
              <a:rPr lang="ru-RU" sz="1600" b="1" i="1" dirty="0" err="1">
                <a:latin typeface="Times New Roman" pitchFamily="18" charset="0"/>
                <a:cs typeface="Times New Roman" pitchFamily="18" charset="0"/>
              </a:rPr>
              <a:t>аудирования</a:t>
            </a:r>
            <a:r>
              <a:rPr lang="ru-RU" sz="1600" b="1" i="1" dirty="0">
                <a:latin typeface="Times New Roman" pitchFamily="18" charset="0"/>
                <a:cs typeface="Times New Roman" pitchFamily="18" charset="0"/>
              </a:rPr>
              <a:t>,</a:t>
            </a:r>
          </a:p>
          <a:p>
            <a:r>
              <a:rPr lang="ru-RU" sz="1600" b="1" dirty="0">
                <a:solidFill>
                  <a:srgbClr val="FF0000"/>
                </a:solidFill>
                <a:latin typeface="Times New Roman" pitchFamily="18" charset="0"/>
                <a:cs typeface="Times New Roman" pitchFamily="18" charset="0"/>
              </a:rPr>
              <a:t>Образовательные задачи:</a:t>
            </a:r>
            <a:r>
              <a:rPr lang="ru-RU" sz="1600" dirty="0">
                <a:solidFill>
                  <a:srgbClr val="FF0000"/>
                </a:solidFill>
                <a:latin typeface="Times New Roman" pitchFamily="18" charset="0"/>
                <a:cs typeface="Times New Roman" pitchFamily="18" charset="0"/>
              </a:rPr>
              <a:t> </a:t>
            </a:r>
          </a:p>
          <a:p>
            <a:pPr marL="0" indent="0">
              <a:buNone/>
            </a:pPr>
            <a:r>
              <a:rPr lang="ru-RU" sz="1600" dirty="0">
                <a:latin typeface="Times New Roman" pitchFamily="18" charset="0"/>
                <a:cs typeface="Times New Roman" pitchFamily="18" charset="0"/>
              </a:rPr>
              <a:t>-</a:t>
            </a:r>
            <a:r>
              <a:rPr lang="ru-RU" sz="1600" b="1" i="1" dirty="0">
                <a:latin typeface="Times New Roman" pitchFamily="18" charset="0"/>
                <a:cs typeface="Times New Roman" pitchFamily="18" charset="0"/>
              </a:rPr>
              <a:t>развивать лингвистический кругозор по теме в устной речи и чтении</a:t>
            </a:r>
          </a:p>
          <a:p>
            <a:pPr marL="0" indent="0">
              <a:buNone/>
            </a:pPr>
            <a:r>
              <a:rPr lang="ru-RU" sz="1600" b="1" i="1" dirty="0">
                <a:latin typeface="Times New Roman" pitchFamily="18" charset="0"/>
                <a:cs typeface="Times New Roman" pitchFamily="18" charset="0"/>
              </a:rPr>
              <a:t>- учить реализовывать свои умения на практике</a:t>
            </a:r>
          </a:p>
        </p:txBody>
      </p:sp>
      <p:sp>
        <p:nvSpPr>
          <p:cNvPr id="2" name="Заголовок 1"/>
          <p:cNvSpPr>
            <a:spLocks noGrp="1"/>
          </p:cNvSpPr>
          <p:nvPr>
            <p:ph type="title"/>
          </p:nvPr>
        </p:nvSpPr>
        <p:spPr/>
        <p:txBody>
          <a:bodyPr>
            <a:normAutofit/>
          </a:bodyPr>
          <a:lstStyle/>
          <a:p>
            <a:r>
              <a:rPr lang="ru-RU" sz="2000" b="1" i="1" dirty="0" smtClean="0">
                <a:solidFill>
                  <a:srgbClr val="FF0000"/>
                </a:solidFill>
              </a:rPr>
              <a:t>Цель</a:t>
            </a:r>
            <a:r>
              <a:rPr lang="en-US" sz="2000" b="1" i="1" dirty="0" smtClean="0">
                <a:solidFill>
                  <a:srgbClr val="FF0000"/>
                </a:solidFill>
              </a:rPr>
              <a:t>-</a:t>
            </a:r>
            <a:r>
              <a:rPr lang="ru-RU" sz="2000" b="1" i="1" dirty="0">
                <a:solidFill>
                  <a:srgbClr val="FF0000"/>
                </a:solidFill>
              </a:rPr>
              <a:t> Воспитательные </a:t>
            </a:r>
            <a:r>
              <a:rPr lang="ru-RU" sz="2000" b="1" i="1" dirty="0" smtClean="0">
                <a:solidFill>
                  <a:srgbClr val="FF0000"/>
                </a:solidFill>
              </a:rPr>
              <a:t>задачи</a:t>
            </a:r>
            <a:r>
              <a:rPr lang="en-US" sz="2000" b="1" i="1" dirty="0" smtClean="0">
                <a:solidFill>
                  <a:srgbClr val="FF0000"/>
                </a:solidFill>
              </a:rPr>
              <a:t>-</a:t>
            </a:r>
            <a:r>
              <a:rPr lang="ru-RU" sz="2000" b="1" i="1" dirty="0">
                <a:solidFill>
                  <a:srgbClr val="FF0000"/>
                </a:solidFill>
              </a:rPr>
              <a:t> </a:t>
            </a:r>
            <a:r>
              <a:rPr lang="en-US" sz="2000" b="1" i="1" dirty="0" smtClean="0">
                <a:solidFill>
                  <a:srgbClr val="FF0000"/>
                </a:solidFill>
              </a:rPr>
              <a:t/>
            </a:r>
            <a:br>
              <a:rPr lang="en-US" sz="2000" b="1" i="1" dirty="0" smtClean="0">
                <a:solidFill>
                  <a:srgbClr val="FF0000"/>
                </a:solidFill>
              </a:rPr>
            </a:br>
            <a:r>
              <a:rPr lang="ru-RU" sz="2000" b="1" i="1" dirty="0" smtClean="0">
                <a:solidFill>
                  <a:srgbClr val="FF0000"/>
                </a:solidFill>
              </a:rPr>
              <a:t>Развивающие задачи</a:t>
            </a:r>
            <a:r>
              <a:rPr lang="en-US" sz="2000" b="1" i="1" dirty="0" smtClean="0">
                <a:solidFill>
                  <a:srgbClr val="FF0000"/>
                </a:solidFill>
              </a:rPr>
              <a:t>-</a:t>
            </a:r>
            <a:r>
              <a:rPr lang="ru-RU" sz="2000" b="1" i="1" dirty="0">
                <a:solidFill>
                  <a:srgbClr val="FF0000"/>
                </a:solidFill>
              </a:rPr>
              <a:t>Образовательные задачи:</a:t>
            </a:r>
            <a:r>
              <a:rPr lang="ru-RU" sz="2000" i="1" dirty="0">
                <a:solidFill>
                  <a:srgbClr val="FF0000"/>
                </a:solidFill>
              </a:rPr>
              <a:t> </a:t>
            </a:r>
            <a:br>
              <a:rPr lang="ru-RU" sz="2000" i="1" dirty="0">
                <a:solidFill>
                  <a:srgbClr val="FF0000"/>
                </a:solidFill>
              </a:rPr>
            </a:br>
            <a:endParaRPr lang="ru-RU" sz="2000" i="1" dirty="0">
              <a:solidFill>
                <a:srgbClr val="FF0000"/>
              </a:solidFill>
            </a:endParaRPr>
          </a:p>
        </p:txBody>
      </p:sp>
    </p:spTree>
    <p:extLst>
      <p:ext uri="{BB962C8B-B14F-4D97-AF65-F5344CB8AC3E}">
        <p14:creationId xmlns:p14="http://schemas.microsoft.com/office/powerpoint/2010/main" val="421409588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2306768225"/>
              </p:ext>
            </p:extLst>
          </p:nvPr>
        </p:nvGraphicFramePr>
        <p:xfrm>
          <a:off x="251520" y="1556792"/>
          <a:ext cx="8640960" cy="3600400"/>
        </p:xfrm>
        <a:graphic>
          <a:graphicData uri="http://schemas.openxmlformats.org/drawingml/2006/table">
            <a:tbl>
              <a:tblPr firstRow="1" firstCol="1" bandRow="1">
                <a:tableStyleId>{5C22544A-7EE6-4342-B048-85BDC9FD1C3A}</a:tableStyleId>
              </a:tblPr>
              <a:tblGrid>
                <a:gridCol w="4320028"/>
                <a:gridCol w="4320932"/>
              </a:tblGrid>
              <a:tr h="3600400">
                <a:tc>
                  <a:txBody>
                    <a:bodyPr/>
                    <a:lstStyle/>
                    <a:p>
                      <a:pPr>
                        <a:spcAft>
                          <a:spcPts val="0"/>
                        </a:spcAft>
                      </a:pPr>
                      <a:r>
                        <a:rPr lang="ru-RU" sz="1600" dirty="0" smtClean="0">
                          <a:effectLst/>
                        </a:rPr>
                        <a:t>Повторить и закрепить материал по теме “Наука и техника»:</a:t>
                      </a:r>
                    </a:p>
                    <a:p>
                      <a:pPr>
                        <a:spcAft>
                          <a:spcPts val="0"/>
                        </a:spcAft>
                      </a:pPr>
                      <a:r>
                        <a:rPr lang="ru-RU" sz="1600" dirty="0" smtClean="0">
                          <a:effectLst/>
                        </a:rPr>
                        <a:t> 1.</a:t>
                      </a:r>
                      <a:r>
                        <a:rPr lang="en-US" sz="1600" dirty="0" smtClean="0">
                          <a:effectLst/>
                        </a:rPr>
                        <a:t> </a:t>
                      </a:r>
                      <a:r>
                        <a:rPr lang="ru-RU" sz="1600" dirty="0" smtClean="0">
                          <a:effectLst/>
                        </a:rPr>
                        <a:t>Активизировать лексический материал в устной речи и чтении при работе с карточками и над презентацией</a:t>
                      </a:r>
                    </a:p>
                    <a:p>
                      <a:pPr>
                        <a:spcAft>
                          <a:spcPts val="0"/>
                        </a:spcAft>
                      </a:pPr>
                      <a:r>
                        <a:rPr lang="ru-RU" sz="1600" dirty="0" smtClean="0">
                          <a:effectLst/>
                        </a:rPr>
                        <a:t>2.</a:t>
                      </a:r>
                      <a:r>
                        <a:rPr lang="en-US" sz="1600" dirty="0" smtClean="0">
                          <a:effectLst/>
                        </a:rPr>
                        <a:t> </a:t>
                      </a:r>
                      <a:r>
                        <a:rPr lang="ru-RU" sz="1600" dirty="0" smtClean="0">
                          <a:effectLst/>
                        </a:rPr>
                        <a:t>Развивать у учащихся умение читать с целью извлечения конкретной информации и детального понимания содержания.</a:t>
                      </a:r>
                    </a:p>
                    <a:p>
                      <a:pPr>
                        <a:spcAft>
                          <a:spcPts val="0"/>
                        </a:spcAft>
                      </a:pPr>
                      <a:r>
                        <a:rPr lang="ru-RU" sz="1600" dirty="0" smtClean="0">
                          <a:effectLst/>
                        </a:rPr>
                        <a:t>3.</a:t>
                      </a:r>
                      <a:r>
                        <a:rPr lang="en-US" sz="1600" dirty="0" smtClean="0">
                          <a:effectLst/>
                        </a:rPr>
                        <a:t> </a:t>
                      </a:r>
                      <a:r>
                        <a:rPr lang="ru-RU" sz="1600" dirty="0" smtClean="0">
                          <a:effectLst/>
                        </a:rPr>
                        <a:t>Развивать у учащихся умение осуществлять продуктивные речевые действия: отвечать на вопросы учителя, высказываться в краткой монологической форме по предложенным темам, развивать навыки поискового чтения</a:t>
                      </a:r>
                      <a:endParaRPr lang="ru-RU" sz="1600" dirty="0">
                        <a:effectLst/>
                        <a:latin typeface="Calibri"/>
                        <a:ea typeface="Calibri"/>
                        <a:cs typeface="Times New Roman"/>
                      </a:endParaRPr>
                    </a:p>
                  </a:txBody>
                  <a:tcPr marL="68580" marR="68580" marT="0" marB="0"/>
                </a:tc>
                <a:tc>
                  <a:txBody>
                    <a:bodyPr/>
                    <a:lstStyle/>
                    <a:p>
                      <a:pPr>
                        <a:lnSpc>
                          <a:spcPct val="150000"/>
                        </a:lnSpc>
                        <a:spcAft>
                          <a:spcPts val="0"/>
                        </a:spcAft>
                      </a:pPr>
                      <a:r>
                        <a:rPr lang="en-US" sz="1600" dirty="0" smtClean="0">
                          <a:effectLst/>
                        </a:rPr>
                        <a:t>1. To develop pupils` speech and reading habits;</a:t>
                      </a:r>
                      <a:endParaRPr lang="ru-RU" sz="1200" dirty="0" smtClean="0">
                        <a:effectLst/>
                      </a:endParaRPr>
                    </a:p>
                    <a:p>
                      <a:pPr>
                        <a:lnSpc>
                          <a:spcPct val="150000"/>
                        </a:lnSpc>
                        <a:spcAft>
                          <a:spcPts val="0"/>
                        </a:spcAft>
                      </a:pPr>
                      <a:r>
                        <a:rPr lang="en-US" sz="1600" dirty="0" smtClean="0">
                          <a:effectLst/>
                        </a:rPr>
                        <a:t>2. To revise the topical vocabulary;</a:t>
                      </a:r>
                      <a:endParaRPr lang="ru-RU" sz="1200" dirty="0" smtClean="0">
                        <a:effectLst/>
                      </a:endParaRPr>
                    </a:p>
                    <a:p>
                      <a:pPr>
                        <a:lnSpc>
                          <a:spcPct val="150000"/>
                        </a:lnSpc>
                        <a:spcAft>
                          <a:spcPts val="0"/>
                        </a:spcAft>
                      </a:pPr>
                      <a:r>
                        <a:rPr lang="en-US" sz="1600" dirty="0" smtClean="0">
                          <a:effectLst/>
                        </a:rPr>
                        <a:t>3. To organize the using of the topical vocabulary in pupils` speech;</a:t>
                      </a:r>
                      <a:endParaRPr lang="ru-RU" sz="1200" dirty="0" smtClean="0">
                        <a:effectLst/>
                      </a:endParaRPr>
                    </a:p>
                    <a:p>
                      <a:pPr>
                        <a:lnSpc>
                          <a:spcPct val="150000"/>
                        </a:lnSpc>
                        <a:spcAft>
                          <a:spcPts val="0"/>
                        </a:spcAft>
                      </a:pPr>
                      <a:r>
                        <a:rPr lang="en-US" sz="1600" dirty="0" smtClean="0">
                          <a:effectLst/>
                        </a:rPr>
                        <a:t>4. To develop pupils` ability to understand the authentic text;</a:t>
                      </a:r>
                      <a:endParaRPr lang="ru-RU" sz="1200" dirty="0" smtClean="0">
                        <a:effectLst/>
                      </a:endParaRPr>
                    </a:p>
                    <a:p>
                      <a:pPr>
                        <a:lnSpc>
                          <a:spcPct val="150000"/>
                        </a:lnSpc>
                        <a:spcAft>
                          <a:spcPts val="0"/>
                        </a:spcAft>
                      </a:pPr>
                      <a:r>
                        <a:rPr lang="en-US" sz="1600" dirty="0" smtClean="0">
                          <a:effectLst/>
                        </a:rPr>
                        <a:t>5. To organize the individual work of the pupils and their pair work;</a:t>
                      </a:r>
                      <a:endParaRPr lang="ru-RU" sz="1200" dirty="0" smtClean="0">
                        <a:effectLst/>
                      </a:endParaRPr>
                    </a:p>
                    <a:p>
                      <a:pPr>
                        <a:lnSpc>
                          <a:spcPct val="150000"/>
                        </a:lnSpc>
                        <a:spcAft>
                          <a:spcPts val="0"/>
                        </a:spcAft>
                      </a:pPr>
                      <a:r>
                        <a:rPr lang="ru-RU" sz="1600" dirty="0" smtClean="0">
                          <a:effectLst/>
                        </a:rPr>
                        <a:t>6. </a:t>
                      </a:r>
                      <a:r>
                        <a:rPr lang="ru-RU" sz="1600" dirty="0" err="1" smtClean="0">
                          <a:effectLst/>
                        </a:rPr>
                        <a:t>To</a:t>
                      </a:r>
                      <a:r>
                        <a:rPr lang="ru-RU" sz="1600" dirty="0" smtClean="0">
                          <a:effectLst/>
                        </a:rPr>
                        <a:t> </a:t>
                      </a:r>
                      <a:r>
                        <a:rPr lang="ru-RU" sz="1600" dirty="0" err="1" smtClean="0">
                          <a:effectLst/>
                        </a:rPr>
                        <a:t>expand</a:t>
                      </a:r>
                      <a:r>
                        <a:rPr lang="ru-RU" sz="1600" dirty="0" smtClean="0">
                          <a:effectLst/>
                        </a:rPr>
                        <a:t> </a:t>
                      </a:r>
                      <a:r>
                        <a:rPr lang="ru-RU" sz="1600" dirty="0" err="1" smtClean="0">
                          <a:effectLst/>
                        </a:rPr>
                        <a:t>pupils</a:t>
                      </a:r>
                      <a:r>
                        <a:rPr lang="ru-RU" sz="1600" dirty="0" smtClean="0">
                          <a:effectLst/>
                        </a:rPr>
                        <a:t>` </a:t>
                      </a:r>
                      <a:r>
                        <a:rPr lang="ru-RU" sz="1600" dirty="0" err="1" smtClean="0">
                          <a:effectLst/>
                        </a:rPr>
                        <a:t>outlook</a:t>
                      </a:r>
                      <a:r>
                        <a:rPr lang="ru-RU" sz="1600" dirty="0" smtClean="0">
                          <a:effectLst/>
                        </a:rPr>
                        <a:t>. </a:t>
                      </a:r>
                      <a:endParaRPr lang="ru-RU" sz="1200" dirty="0">
                        <a:effectLst/>
                        <a:latin typeface="Calibri"/>
                        <a:ea typeface="Calibri"/>
                        <a:cs typeface="Times New Roman"/>
                      </a:endParaRPr>
                    </a:p>
                  </a:txBody>
                  <a:tcPr marL="68580" marR="68580" marT="0" marB="0"/>
                </a:tc>
              </a:tr>
            </a:tbl>
          </a:graphicData>
        </a:graphic>
      </p:graphicFrame>
      <p:sp>
        <p:nvSpPr>
          <p:cNvPr id="2" name="Заголовок 1"/>
          <p:cNvSpPr>
            <a:spLocks noGrp="1"/>
          </p:cNvSpPr>
          <p:nvPr>
            <p:ph type="title"/>
          </p:nvPr>
        </p:nvSpPr>
        <p:spPr/>
        <p:txBody>
          <a:bodyPr>
            <a:normAutofit fontScale="90000"/>
          </a:bodyPr>
          <a:lstStyle/>
          <a:p>
            <a:r>
              <a:rPr lang="en-US" b="1" dirty="0" smtClean="0"/>
              <a:t/>
            </a:r>
            <a:br>
              <a:rPr lang="en-US" b="1" dirty="0" smtClean="0"/>
            </a:br>
            <a:r>
              <a:rPr lang="ru-RU" sz="3100" b="1" i="1" dirty="0" smtClean="0">
                <a:solidFill>
                  <a:srgbClr val="FF0000"/>
                </a:solidFill>
                <a:latin typeface="Times New Roman" pitchFamily="18" charset="0"/>
                <a:cs typeface="Times New Roman" pitchFamily="18" charset="0"/>
              </a:rPr>
              <a:t>Основные учебные практические задачи</a:t>
            </a:r>
            <a:r>
              <a:rPr lang="ru-RU" sz="3100" i="1" dirty="0" smtClean="0">
                <a:latin typeface="Times New Roman" pitchFamily="18" charset="0"/>
                <a:cs typeface="Times New Roman" pitchFamily="18" charset="0"/>
              </a:rPr>
              <a:t/>
            </a:r>
            <a:br>
              <a:rPr lang="ru-RU" sz="3100" i="1" dirty="0" smtClean="0">
                <a:latin typeface="Times New Roman" pitchFamily="18" charset="0"/>
                <a:cs typeface="Times New Roman" pitchFamily="18" charset="0"/>
              </a:rPr>
            </a:br>
            <a:endParaRPr lang="ru-RU" sz="3100" i="1" dirty="0">
              <a:latin typeface="Times New Roman" pitchFamily="18" charset="0"/>
              <a:cs typeface="Times New Roman" pitchFamily="18" charset="0"/>
            </a:endParaRPr>
          </a:p>
        </p:txBody>
      </p:sp>
      <p:sp>
        <p:nvSpPr>
          <p:cNvPr id="6" name="TextBox 5"/>
          <p:cNvSpPr txBox="1"/>
          <p:nvPr/>
        </p:nvSpPr>
        <p:spPr>
          <a:xfrm>
            <a:off x="539552" y="5301208"/>
            <a:ext cx="8208912" cy="646331"/>
          </a:xfrm>
          <a:prstGeom prst="rect">
            <a:avLst/>
          </a:prstGeom>
          <a:noFill/>
        </p:spPr>
        <p:txBody>
          <a:bodyPr wrap="square" rtlCol="0">
            <a:spAutoFit/>
          </a:bodyPr>
          <a:lstStyle/>
          <a:p>
            <a:r>
              <a:rPr lang="ru-RU" b="1" i="1" dirty="0"/>
              <a:t>К участию в уроке привлекаются  учащиеся  9б и 7а классов </a:t>
            </a:r>
            <a:endParaRPr lang="en-US" b="1" i="1" dirty="0" smtClean="0"/>
          </a:p>
          <a:p>
            <a:r>
              <a:rPr lang="ru-RU" b="1" i="1" dirty="0" smtClean="0"/>
              <a:t>с </a:t>
            </a:r>
            <a:r>
              <a:rPr lang="ru-RU" b="1" i="1" dirty="0"/>
              <a:t>презентациями фрагментов своих научно-исследовательских работ</a:t>
            </a:r>
            <a:endParaRPr lang="ru-RU" b="1" dirty="0"/>
          </a:p>
        </p:txBody>
      </p:sp>
    </p:spTree>
    <p:extLst>
      <p:ext uri="{BB962C8B-B14F-4D97-AF65-F5344CB8AC3E}">
        <p14:creationId xmlns:p14="http://schemas.microsoft.com/office/powerpoint/2010/main" val="363470067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lnSpcReduction="10000"/>
          </a:bodyPr>
          <a:lstStyle/>
          <a:p>
            <a:r>
              <a:rPr lang="en-US" sz="2800" b="1" dirty="0" smtClean="0">
                <a:solidFill>
                  <a:srgbClr val="FF0000"/>
                </a:solidFill>
                <a:latin typeface="Times New Roman" pitchFamily="18" charset="0"/>
                <a:cs typeface="Times New Roman" pitchFamily="18" charset="0"/>
              </a:rPr>
              <a:t>I</a:t>
            </a:r>
            <a:r>
              <a:rPr lang="en-US" sz="2800" b="1" dirty="0">
                <a:solidFill>
                  <a:srgbClr val="FF0000"/>
                </a:solidFill>
                <a:latin typeface="Times New Roman" pitchFamily="18" charset="0"/>
                <a:cs typeface="Times New Roman" pitchFamily="18" charset="0"/>
              </a:rPr>
              <a:t>. The beginning of the lesson: </a:t>
            </a:r>
            <a:r>
              <a:rPr lang="en-US" sz="2800" b="1" i="1" dirty="0">
                <a:latin typeface="Times New Roman" pitchFamily="18" charset="0"/>
                <a:cs typeface="Times New Roman" pitchFamily="18" charset="0"/>
              </a:rPr>
              <a:t>w</a:t>
            </a:r>
            <a:r>
              <a:rPr lang="en-US" sz="2800" b="1" i="1" dirty="0" smtClean="0">
                <a:solidFill>
                  <a:schemeClr val="tx1">
                    <a:lumMod val="95000"/>
                    <a:lumOff val="5000"/>
                  </a:schemeClr>
                </a:solidFill>
                <a:latin typeface="Times New Roman" pitchFamily="18" charset="0"/>
                <a:cs typeface="Times New Roman" pitchFamily="18" charset="0"/>
              </a:rPr>
              <a:t>arming </a:t>
            </a:r>
            <a:r>
              <a:rPr lang="en-US" sz="2800" b="1" i="1" dirty="0">
                <a:solidFill>
                  <a:schemeClr val="tx1">
                    <a:lumMod val="95000"/>
                    <a:lumOff val="5000"/>
                  </a:schemeClr>
                </a:solidFill>
                <a:latin typeface="Times New Roman" pitchFamily="18" charset="0"/>
                <a:cs typeface="Times New Roman" pitchFamily="18" charset="0"/>
              </a:rPr>
              <a:t>up.</a:t>
            </a:r>
            <a:endParaRPr lang="ru-RU" sz="2800" i="1" dirty="0">
              <a:solidFill>
                <a:schemeClr val="tx1">
                  <a:lumMod val="95000"/>
                  <a:lumOff val="5000"/>
                </a:schemeClr>
              </a:solidFill>
              <a:latin typeface="Times New Roman" pitchFamily="18" charset="0"/>
              <a:cs typeface="Times New Roman" pitchFamily="18" charset="0"/>
            </a:endParaRPr>
          </a:p>
          <a:p>
            <a:r>
              <a:rPr lang="en-US" sz="2800" b="1" dirty="0" smtClean="0">
                <a:solidFill>
                  <a:srgbClr val="FF0000"/>
                </a:solidFill>
                <a:latin typeface="Times New Roman" pitchFamily="18" charset="0"/>
                <a:cs typeface="Times New Roman" pitchFamily="18" charset="0"/>
              </a:rPr>
              <a:t>II</a:t>
            </a:r>
            <a:r>
              <a:rPr lang="ru-RU" sz="2800" b="1" i="1" dirty="0" smtClean="0">
                <a:solidFill>
                  <a:srgbClr val="FF0000"/>
                </a:solidFill>
                <a:latin typeface="Times New Roman" pitchFamily="18" charset="0"/>
                <a:cs typeface="Times New Roman" pitchFamily="18" charset="0"/>
              </a:rPr>
              <a:t>.</a:t>
            </a:r>
            <a:r>
              <a:rPr lang="ru-RU" sz="2800" dirty="0" smtClean="0">
                <a:solidFill>
                  <a:srgbClr val="FF0000"/>
                </a:solidFill>
                <a:latin typeface="Times New Roman" pitchFamily="18" charset="0"/>
                <a:cs typeface="Times New Roman" pitchFamily="18" charset="0"/>
              </a:rPr>
              <a:t> </a:t>
            </a:r>
            <a:r>
              <a:rPr lang="ru-RU" sz="2800" b="1" i="1" dirty="0" smtClean="0">
                <a:solidFill>
                  <a:srgbClr val="FF0000"/>
                </a:solidFill>
                <a:latin typeface="Times New Roman" pitchFamily="18" charset="0"/>
                <a:cs typeface="Times New Roman" pitchFamily="18" charset="0"/>
              </a:rPr>
              <a:t>Развитие умений осуществлять продуктивные речевые действия: отвечать на вопросы учителя, высказываться в краткой монологической форме по предложенным темам, развивать навыки поискового чтения</a:t>
            </a:r>
            <a:r>
              <a:rPr lang="ru-RU" sz="2800" dirty="0" smtClean="0">
                <a:solidFill>
                  <a:srgbClr val="FF0000"/>
                </a:solidFill>
                <a:latin typeface="Times New Roman" pitchFamily="18" charset="0"/>
                <a:cs typeface="Times New Roman" pitchFamily="18" charset="0"/>
              </a:rPr>
              <a:t>:</a:t>
            </a:r>
          </a:p>
          <a:p>
            <a:r>
              <a:rPr lang="en-US" sz="2800" b="1" i="1" dirty="0" smtClean="0">
                <a:latin typeface="Times New Roman" pitchFamily="18" charset="0"/>
                <a:cs typeface="Times New Roman" pitchFamily="18" charset="0"/>
              </a:rPr>
              <a:t>1)“Invention </a:t>
            </a:r>
            <a:r>
              <a:rPr lang="en-US" sz="2800" b="1" i="1" dirty="0">
                <a:latin typeface="Times New Roman" pitchFamily="18" charset="0"/>
                <a:cs typeface="Times New Roman" pitchFamily="18" charset="0"/>
              </a:rPr>
              <a:t>-Discovery</a:t>
            </a:r>
            <a:r>
              <a:rPr lang="en-US" sz="2800" b="1" i="1" dirty="0" smtClean="0">
                <a:latin typeface="Times New Roman" pitchFamily="18" charset="0"/>
                <a:cs typeface="Times New Roman" pitchFamily="18" charset="0"/>
              </a:rPr>
              <a:t>”</a:t>
            </a:r>
            <a:r>
              <a:rPr lang="en-US" sz="2800" b="1" i="1" dirty="0">
                <a:latin typeface="Times New Roman" pitchFamily="18" charset="0"/>
                <a:cs typeface="Times New Roman" pitchFamily="18" charset="0"/>
              </a:rPr>
              <a:t> “Invent-Discover”</a:t>
            </a:r>
            <a:r>
              <a:rPr lang="en-US" sz="2800" b="1" i="1" dirty="0" smtClean="0">
                <a:latin typeface="Times New Roman" pitchFamily="18" charset="0"/>
                <a:cs typeface="Times New Roman" pitchFamily="18" charset="0"/>
              </a:rPr>
              <a:t>.</a:t>
            </a:r>
            <a:endParaRPr lang="ru-RU" sz="2800" b="1" i="1" dirty="0">
              <a:latin typeface="Times New Roman" pitchFamily="18" charset="0"/>
              <a:cs typeface="Times New Roman" pitchFamily="18" charset="0"/>
            </a:endParaRPr>
          </a:p>
          <a:p>
            <a:endParaRPr lang="en-US" sz="2800" b="1" i="1" dirty="0">
              <a:latin typeface="Times New Roman" pitchFamily="18" charset="0"/>
              <a:cs typeface="Times New Roman" pitchFamily="18" charset="0"/>
            </a:endParaRPr>
          </a:p>
        </p:txBody>
      </p:sp>
      <p:sp>
        <p:nvSpPr>
          <p:cNvPr id="2" name="Заголовок 1"/>
          <p:cNvSpPr>
            <a:spLocks noGrp="1"/>
          </p:cNvSpPr>
          <p:nvPr>
            <p:ph type="title"/>
          </p:nvPr>
        </p:nvSpPr>
        <p:spPr/>
        <p:txBody>
          <a:bodyPr>
            <a:normAutofit/>
          </a:bodyPr>
          <a:lstStyle/>
          <a:p>
            <a:r>
              <a:rPr lang="ru-RU" sz="2800" b="1" i="1" dirty="0" smtClean="0">
                <a:solidFill>
                  <a:srgbClr val="FF0000"/>
                </a:solidFill>
                <a:latin typeface="Times New Roman" pitchFamily="18" charset="0"/>
                <a:cs typeface="Times New Roman" pitchFamily="18" charset="0"/>
              </a:rPr>
              <a:t>Ход урока</a:t>
            </a:r>
            <a:br>
              <a:rPr lang="ru-RU" sz="2800" b="1" i="1" dirty="0" smtClean="0">
                <a:solidFill>
                  <a:srgbClr val="FF0000"/>
                </a:solidFill>
                <a:latin typeface="Times New Roman" pitchFamily="18" charset="0"/>
                <a:cs typeface="Times New Roman" pitchFamily="18" charset="0"/>
              </a:rPr>
            </a:br>
            <a:endParaRPr lang="ru-RU" sz="2800" b="1" i="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372552152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Объект 7" descr="http://im0-tub-ru.yandex.net/i?id=66663d608825d3955cc17eaea22472c5-102-144&amp;n=24"/>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51520" y="1798097"/>
            <a:ext cx="1368152" cy="1632167"/>
          </a:xfrm>
          <a:prstGeom prst="rect">
            <a:avLst/>
          </a:prstGeom>
          <a:noFill/>
          <a:ln>
            <a:noFill/>
          </a:ln>
        </p:spPr>
      </p:pic>
      <p:sp>
        <p:nvSpPr>
          <p:cNvPr id="2" name="Заголовок 1"/>
          <p:cNvSpPr>
            <a:spLocks noGrp="1"/>
          </p:cNvSpPr>
          <p:nvPr>
            <p:ph type="title"/>
          </p:nvPr>
        </p:nvSpPr>
        <p:spPr>
          <a:xfrm>
            <a:off x="315698" y="260648"/>
            <a:ext cx="8229600" cy="840814"/>
          </a:xfrm>
        </p:spPr>
        <p:txBody>
          <a:bodyPr/>
          <a:lstStyle/>
          <a:p>
            <a:r>
              <a:rPr lang="en-US" dirty="0" smtClean="0"/>
              <a:t> </a:t>
            </a:r>
            <a:r>
              <a:rPr lang="en-US" sz="3200" b="1" i="1" dirty="0" smtClean="0">
                <a:solidFill>
                  <a:srgbClr val="FF0000"/>
                </a:solidFill>
                <a:latin typeface="Times New Roman" pitchFamily="18" charset="0"/>
                <a:cs typeface="Times New Roman" pitchFamily="18" charset="0"/>
              </a:rPr>
              <a:t>Invented </a:t>
            </a:r>
            <a:r>
              <a:rPr lang="en-US" sz="3200" b="1" i="1" dirty="0" smtClean="0">
                <a:solidFill>
                  <a:schemeClr val="tx2">
                    <a:lumMod val="75000"/>
                  </a:schemeClr>
                </a:solidFill>
                <a:latin typeface="Times New Roman" pitchFamily="18" charset="0"/>
                <a:cs typeface="Times New Roman" pitchFamily="18" charset="0"/>
              </a:rPr>
              <a:t>or</a:t>
            </a:r>
            <a:r>
              <a:rPr lang="en-US" sz="3200" b="1" i="1" dirty="0" smtClean="0">
                <a:solidFill>
                  <a:srgbClr val="FF0000"/>
                </a:solidFill>
                <a:latin typeface="Times New Roman" pitchFamily="18" charset="0"/>
                <a:cs typeface="Times New Roman" pitchFamily="18" charset="0"/>
              </a:rPr>
              <a:t> Discovered?</a:t>
            </a:r>
            <a:endParaRPr lang="ru-RU" sz="3200" b="1" i="1" dirty="0">
              <a:solidFill>
                <a:srgbClr val="FF0000"/>
              </a:solidFill>
              <a:latin typeface="Times New Roman" pitchFamily="18" charset="0"/>
              <a:cs typeface="Times New Roman" pitchFamily="18" charset="0"/>
            </a:endParaRPr>
          </a:p>
        </p:txBody>
      </p:sp>
      <p:sp>
        <p:nvSpPr>
          <p:cNvPr id="7" name="TextBox 6"/>
          <p:cNvSpPr txBox="1"/>
          <p:nvPr/>
        </p:nvSpPr>
        <p:spPr>
          <a:xfrm>
            <a:off x="170032" y="1358014"/>
            <a:ext cx="2076368" cy="369332"/>
          </a:xfrm>
          <a:prstGeom prst="rect">
            <a:avLst/>
          </a:prstGeom>
          <a:noFill/>
        </p:spPr>
        <p:txBody>
          <a:bodyPr wrap="square" rtlCol="0">
            <a:spAutoFit/>
          </a:bodyPr>
          <a:lstStyle/>
          <a:p>
            <a:r>
              <a:rPr lang="en-US" dirty="0" smtClean="0">
                <a:solidFill>
                  <a:srgbClr val="FF0000"/>
                </a:solidFill>
              </a:rPr>
              <a:t>Michael Faraday</a:t>
            </a:r>
            <a:endParaRPr lang="ru-RU" dirty="0">
              <a:solidFill>
                <a:srgbClr val="FF0000"/>
              </a:solidFill>
            </a:endParaRPr>
          </a:p>
        </p:txBody>
      </p:sp>
      <p:pic>
        <p:nvPicPr>
          <p:cNvPr id="11" name="Рисунок 10" descr="http://im0-tub-ru.yandex.net/i?id=af4204e10fe4306d495667830df5e88a-79-144&amp;n=24"/>
          <p:cNvPicPr/>
          <p:nvPr/>
        </p:nvPicPr>
        <p:blipFill>
          <a:blip r:embed="rId3">
            <a:extLst>
              <a:ext uri="{28A0092B-C50C-407E-A947-70E740481C1C}">
                <a14:useLocalDpi xmlns:a14="http://schemas.microsoft.com/office/drawing/2010/main" val="0"/>
              </a:ext>
            </a:extLst>
          </a:blip>
          <a:srcRect/>
          <a:stretch>
            <a:fillRect/>
          </a:stretch>
        </p:blipFill>
        <p:spPr bwMode="auto">
          <a:xfrm>
            <a:off x="2019895" y="1854116"/>
            <a:ext cx="1978883" cy="1594410"/>
          </a:xfrm>
          <a:prstGeom prst="rect">
            <a:avLst/>
          </a:prstGeom>
          <a:noFill/>
          <a:ln>
            <a:noFill/>
          </a:ln>
        </p:spPr>
      </p:pic>
      <p:sp>
        <p:nvSpPr>
          <p:cNvPr id="9" name="TextBox 8"/>
          <p:cNvSpPr txBox="1"/>
          <p:nvPr/>
        </p:nvSpPr>
        <p:spPr>
          <a:xfrm>
            <a:off x="2019895" y="1412064"/>
            <a:ext cx="2232248" cy="369332"/>
          </a:xfrm>
          <a:prstGeom prst="rect">
            <a:avLst/>
          </a:prstGeom>
          <a:noFill/>
        </p:spPr>
        <p:txBody>
          <a:bodyPr wrap="square" rtlCol="0">
            <a:spAutoFit/>
          </a:bodyPr>
          <a:lstStyle/>
          <a:p>
            <a:r>
              <a:rPr lang="en-US" dirty="0" smtClean="0">
                <a:solidFill>
                  <a:srgbClr val="FF0000"/>
                </a:solidFill>
              </a:rPr>
              <a:t>Albert Einstein</a:t>
            </a:r>
            <a:endParaRPr lang="ru-RU" dirty="0">
              <a:solidFill>
                <a:srgbClr val="FF0000"/>
              </a:solidFill>
            </a:endParaRPr>
          </a:p>
        </p:txBody>
      </p:sp>
      <p:pic>
        <p:nvPicPr>
          <p:cNvPr id="13" name="Рисунок 12" descr="http://im0-tub-ru.yandex.net/i?id=52490ce776e7f9687260858e6ee85c21-82-144&amp;n=24"/>
          <p:cNvPicPr/>
          <p:nvPr/>
        </p:nvPicPr>
        <p:blipFill>
          <a:blip r:embed="rId4">
            <a:extLst>
              <a:ext uri="{28A0092B-C50C-407E-A947-70E740481C1C}">
                <a14:useLocalDpi xmlns:a14="http://schemas.microsoft.com/office/drawing/2010/main" val="0"/>
              </a:ext>
            </a:extLst>
          </a:blip>
          <a:srcRect/>
          <a:stretch>
            <a:fillRect/>
          </a:stretch>
        </p:blipFill>
        <p:spPr bwMode="auto">
          <a:xfrm>
            <a:off x="4252142" y="1799245"/>
            <a:ext cx="1647825" cy="1690543"/>
          </a:xfrm>
          <a:prstGeom prst="rect">
            <a:avLst/>
          </a:prstGeom>
          <a:noFill/>
          <a:ln>
            <a:noFill/>
          </a:ln>
        </p:spPr>
      </p:pic>
      <p:sp>
        <p:nvSpPr>
          <p:cNvPr id="10" name="TextBox 9"/>
          <p:cNvSpPr txBox="1"/>
          <p:nvPr/>
        </p:nvSpPr>
        <p:spPr>
          <a:xfrm>
            <a:off x="4252143" y="1412064"/>
            <a:ext cx="2007612" cy="369332"/>
          </a:xfrm>
          <a:prstGeom prst="rect">
            <a:avLst/>
          </a:prstGeom>
          <a:noFill/>
        </p:spPr>
        <p:txBody>
          <a:bodyPr wrap="square" rtlCol="0">
            <a:spAutoFit/>
          </a:bodyPr>
          <a:lstStyle/>
          <a:p>
            <a:r>
              <a:rPr lang="en-US" dirty="0" smtClean="0">
                <a:solidFill>
                  <a:srgbClr val="FF0000"/>
                </a:solidFill>
              </a:rPr>
              <a:t>Marie Curie</a:t>
            </a:r>
            <a:endParaRPr lang="ru-RU" dirty="0">
              <a:solidFill>
                <a:srgbClr val="FF0000"/>
              </a:solidFill>
            </a:endParaRPr>
          </a:p>
        </p:txBody>
      </p:sp>
      <p:pic>
        <p:nvPicPr>
          <p:cNvPr id="15" name="Рисунок 14" descr="pto 2"/>
          <p:cNvPicPr/>
          <p:nvPr/>
        </p:nvPicPr>
        <p:blipFill>
          <a:blip r:embed="rId5">
            <a:extLst>
              <a:ext uri="{28A0092B-C50C-407E-A947-70E740481C1C}">
                <a14:useLocalDpi xmlns:a14="http://schemas.microsoft.com/office/drawing/2010/main" val="0"/>
              </a:ext>
            </a:extLst>
          </a:blip>
          <a:srcRect/>
          <a:stretch>
            <a:fillRect/>
          </a:stretch>
        </p:blipFill>
        <p:spPr bwMode="auto">
          <a:xfrm>
            <a:off x="366554" y="4293096"/>
            <a:ext cx="1613158" cy="1944216"/>
          </a:xfrm>
          <a:prstGeom prst="rect">
            <a:avLst/>
          </a:prstGeom>
          <a:noFill/>
          <a:ln>
            <a:noFill/>
          </a:ln>
        </p:spPr>
      </p:pic>
      <p:sp>
        <p:nvSpPr>
          <p:cNvPr id="12" name="TextBox 11"/>
          <p:cNvSpPr txBox="1"/>
          <p:nvPr/>
        </p:nvSpPr>
        <p:spPr>
          <a:xfrm>
            <a:off x="179512" y="6237312"/>
            <a:ext cx="2088232" cy="369332"/>
          </a:xfrm>
          <a:prstGeom prst="rect">
            <a:avLst/>
          </a:prstGeom>
          <a:noFill/>
        </p:spPr>
        <p:txBody>
          <a:bodyPr wrap="square" rtlCol="0">
            <a:spAutoFit/>
          </a:bodyPr>
          <a:lstStyle/>
          <a:p>
            <a:r>
              <a:rPr lang="en-US" dirty="0" smtClean="0">
                <a:solidFill>
                  <a:srgbClr val="FF0000"/>
                </a:solidFill>
              </a:rPr>
              <a:t>Alexander Popov</a:t>
            </a:r>
            <a:endParaRPr lang="ru-RU" dirty="0">
              <a:solidFill>
                <a:srgbClr val="FF0000"/>
              </a:solidFill>
            </a:endParaRPr>
          </a:p>
        </p:txBody>
      </p:sp>
      <p:pic>
        <p:nvPicPr>
          <p:cNvPr id="17" name="Рисунок 16" descr="http://im1-tub-ru.yandex.net/i?id=680a50850f55182d6297b78f299b9885-79-144&amp;n=24"/>
          <p:cNvPicPr/>
          <p:nvPr/>
        </p:nvPicPr>
        <p:blipFill>
          <a:blip r:embed="rId6">
            <a:extLst>
              <a:ext uri="{28A0092B-C50C-407E-A947-70E740481C1C}">
                <a14:useLocalDpi xmlns:a14="http://schemas.microsoft.com/office/drawing/2010/main" val="0"/>
              </a:ext>
            </a:extLst>
          </a:blip>
          <a:srcRect/>
          <a:stretch>
            <a:fillRect/>
          </a:stretch>
        </p:blipFill>
        <p:spPr bwMode="auto">
          <a:xfrm>
            <a:off x="2267744" y="4293096"/>
            <a:ext cx="1472206" cy="1944216"/>
          </a:xfrm>
          <a:prstGeom prst="rect">
            <a:avLst/>
          </a:prstGeom>
          <a:noFill/>
          <a:ln>
            <a:noFill/>
          </a:ln>
        </p:spPr>
      </p:pic>
      <p:sp>
        <p:nvSpPr>
          <p:cNvPr id="14" name="TextBox 13"/>
          <p:cNvSpPr txBox="1"/>
          <p:nvPr/>
        </p:nvSpPr>
        <p:spPr>
          <a:xfrm>
            <a:off x="2267744" y="6237312"/>
            <a:ext cx="1472206" cy="369332"/>
          </a:xfrm>
          <a:prstGeom prst="rect">
            <a:avLst/>
          </a:prstGeom>
          <a:noFill/>
        </p:spPr>
        <p:txBody>
          <a:bodyPr wrap="square" rtlCol="0">
            <a:spAutoFit/>
          </a:bodyPr>
          <a:lstStyle/>
          <a:p>
            <a:r>
              <a:rPr lang="en-US" dirty="0" err="1" smtClean="0">
                <a:solidFill>
                  <a:srgbClr val="FF0000"/>
                </a:solidFill>
              </a:rPr>
              <a:t>Ts’ai</a:t>
            </a:r>
            <a:r>
              <a:rPr lang="en-US" dirty="0" smtClean="0">
                <a:solidFill>
                  <a:srgbClr val="FF0000"/>
                </a:solidFill>
              </a:rPr>
              <a:t> </a:t>
            </a:r>
            <a:r>
              <a:rPr lang="en-US" dirty="0" err="1" smtClean="0">
                <a:solidFill>
                  <a:srgbClr val="FF0000"/>
                </a:solidFill>
              </a:rPr>
              <a:t>Lun</a:t>
            </a:r>
            <a:endParaRPr lang="ru-RU" dirty="0">
              <a:solidFill>
                <a:srgbClr val="FF0000"/>
              </a:solidFill>
            </a:endParaRPr>
          </a:p>
        </p:txBody>
      </p:sp>
      <p:pic>
        <p:nvPicPr>
          <p:cNvPr id="19" name="Рисунок 18" descr="Джон Лоуги Бэрд"/>
          <p:cNvPicPr/>
          <p:nvPr/>
        </p:nvPicPr>
        <p:blipFill>
          <a:blip r:embed="rId7">
            <a:extLst>
              <a:ext uri="{28A0092B-C50C-407E-A947-70E740481C1C}">
                <a14:useLocalDpi xmlns:a14="http://schemas.microsoft.com/office/drawing/2010/main" val="0"/>
              </a:ext>
            </a:extLst>
          </a:blip>
          <a:srcRect/>
          <a:stretch>
            <a:fillRect/>
          </a:stretch>
        </p:blipFill>
        <p:spPr bwMode="auto">
          <a:xfrm>
            <a:off x="3998778" y="4077072"/>
            <a:ext cx="1797358" cy="2160240"/>
          </a:xfrm>
          <a:prstGeom prst="rect">
            <a:avLst/>
          </a:prstGeom>
          <a:noFill/>
          <a:ln>
            <a:noFill/>
          </a:ln>
        </p:spPr>
      </p:pic>
      <p:sp>
        <p:nvSpPr>
          <p:cNvPr id="16" name="TextBox 15"/>
          <p:cNvSpPr txBox="1"/>
          <p:nvPr/>
        </p:nvSpPr>
        <p:spPr>
          <a:xfrm>
            <a:off x="4067945" y="6309320"/>
            <a:ext cx="2191810" cy="369332"/>
          </a:xfrm>
          <a:prstGeom prst="rect">
            <a:avLst/>
          </a:prstGeom>
          <a:noFill/>
        </p:spPr>
        <p:txBody>
          <a:bodyPr wrap="square" rtlCol="0">
            <a:spAutoFit/>
          </a:bodyPr>
          <a:lstStyle/>
          <a:p>
            <a:r>
              <a:rPr lang="en-US" dirty="0" smtClean="0">
                <a:solidFill>
                  <a:srgbClr val="FF0000"/>
                </a:solidFill>
              </a:rPr>
              <a:t>John </a:t>
            </a:r>
            <a:r>
              <a:rPr lang="en-US" dirty="0" err="1" smtClean="0">
                <a:solidFill>
                  <a:srgbClr val="FF0000"/>
                </a:solidFill>
              </a:rPr>
              <a:t>Logie</a:t>
            </a:r>
            <a:r>
              <a:rPr lang="en-US" dirty="0" smtClean="0">
                <a:solidFill>
                  <a:srgbClr val="FF0000"/>
                </a:solidFill>
              </a:rPr>
              <a:t> Baird</a:t>
            </a:r>
            <a:endParaRPr lang="ru-RU" dirty="0">
              <a:solidFill>
                <a:srgbClr val="FF0000"/>
              </a:solidFill>
            </a:endParaRPr>
          </a:p>
        </p:txBody>
      </p:sp>
      <p:sp>
        <p:nvSpPr>
          <p:cNvPr id="18" name="TextBox 17"/>
          <p:cNvSpPr txBox="1"/>
          <p:nvPr/>
        </p:nvSpPr>
        <p:spPr>
          <a:xfrm>
            <a:off x="6156176" y="1827524"/>
            <a:ext cx="2685457" cy="3693319"/>
          </a:xfrm>
          <a:prstGeom prst="rect">
            <a:avLst/>
          </a:prstGeom>
          <a:noFill/>
        </p:spPr>
        <p:txBody>
          <a:bodyPr wrap="square" rtlCol="0">
            <a:spAutoFit/>
          </a:bodyPr>
          <a:lstStyle/>
          <a:p>
            <a:r>
              <a:rPr lang="en-US" b="1" dirty="0" err="1" smtClean="0"/>
              <a:t>Computor</a:t>
            </a:r>
            <a:endParaRPr lang="en-US" b="1" dirty="0" smtClean="0"/>
          </a:p>
          <a:p>
            <a:endParaRPr lang="en-US" dirty="0" smtClean="0"/>
          </a:p>
          <a:p>
            <a:r>
              <a:rPr lang="en-US" b="1" dirty="0" smtClean="0"/>
              <a:t>Radio</a:t>
            </a:r>
          </a:p>
          <a:p>
            <a:endParaRPr lang="en-US" b="1" dirty="0" smtClean="0"/>
          </a:p>
          <a:p>
            <a:r>
              <a:rPr lang="en-US" b="1" dirty="0" smtClean="0"/>
              <a:t>Paper</a:t>
            </a:r>
          </a:p>
          <a:p>
            <a:endParaRPr lang="en-US" b="1" dirty="0" smtClean="0"/>
          </a:p>
          <a:p>
            <a:r>
              <a:rPr lang="en-US" b="1" dirty="0" smtClean="0"/>
              <a:t>Theory of relativity</a:t>
            </a:r>
          </a:p>
          <a:p>
            <a:endParaRPr lang="en-US" b="1" dirty="0" smtClean="0"/>
          </a:p>
          <a:p>
            <a:r>
              <a:rPr lang="en-US" b="1" dirty="0" smtClean="0"/>
              <a:t>Electromagnetic induction</a:t>
            </a:r>
          </a:p>
          <a:p>
            <a:endParaRPr lang="en-US" b="1" dirty="0" smtClean="0"/>
          </a:p>
          <a:p>
            <a:r>
              <a:rPr lang="en-US" b="1" dirty="0" smtClean="0"/>
              <a:t>Radium</a:t>
            </a:r>
          </a:p>
          <a:p>
            <a:endParaRPr lang="en-US" dirty="0" smtClean="0"/>
          </a:p>
          <a:p>
            <a:endParaRPr lang="ru-RU" dirty="0"/>
          </a:p>
        </p:txBody>
      </p:sp>
    </p:spTree>
    <p:extLst>
      <p:ext uri="{BB962C8B-B14F-4D97-AF65-F5344CB8AC3E}">
        <p14:creationId xmlns:p14="http://schemas.microsoft.com/office/powerpoint/2010/main" val="3217100085"/>
      </p:ext>
    </p:extLst>
  </p:cSld>
  <p:clrMapOvr>
    <a:masterClrMapping/>
  </p:clrMapOvr>
  <p:transition spd="slow">
    <p:wip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descr="Описание: http://icdn.lenta.ru/images/2015/01/27/15/20150127152634373/pic_b7c6ecc3cfff205b849df1ca7a30a436.jp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39552" y="1124744"/>
            <a:ext cx="3816424" cy="2808312"/>
          </a:xfrm>
          <a:prstGeom prst="rect">
            <a:avLst/>
          </a:prstGeom>
          <a:noFill/>
          <a:ln>
            <a:noFill/>
          </a:ln>
        </p:spPr>
      </p:pic>
      <p:sp>
        <p:nvSpPr>
          <p:cNvPr id="2" name="Заголовок 1"/>
          <p:cNvSpPr>
            <a:spLocks noGrp="1"/>
          </p:cNvSpPr>
          <p:nvPr>
            <p:ph type="title"/>
          </p:nvPr>
        </p:nvSpPr>
        <p:spPr>
          <a:xfrm>
            <a:off x="684679" y="332656"/>
            <a:ext cx="8229600" cy="850106"/>
          </a:xfrm>
        </p:spPr>
        <p:txBody>
          <a:bodyPr>
            <a:noAutofit/>
          </a:bodyPr>
          <a:lstStyle/>
          <a:p>
            <a:pPr algn="l"/>
            <a:r>
              <a:rPr lang="en-US" sz="2800" b="1" dirty="0" smtClean="0"/>
              <a:t/>
            </a:r>
            <a:br>
              <a:rPr lang="en-US" sz="2800" b="1" dirty="0" smtClean="0"/>
            </a:br>
            <a:r>
              <a:rPr lang="en-US" sz="2800" b="1" dirty="0" smtClean="0"/>
              <a:t/>
            </a:r>
            <a:br>
              <a:rPr lang="en-US" sz="2800" b="1" dirty="0" smtClean="0"/>
            </a:br>
            <a:r>
              <a:rPr lang="en-US" sz="2000" b="1" dirty="0">
                <a:solidFill>
                  <a:srgbClr val="FF0000"/>
                </a:solidFill>
                <a:effectLst>
                  <a:outerShdw blurRad="38100" dist="38100" dir="2700000" algn="tl">
                    <a:srgbClr val="000000">
                      <a:alpha val="43137"/>
                    </a:srgbClr>
                  </a:outerShdw>
                </a:effectLst>
              </a:rPr>
              <a:t>Scientists have proved the global superiority of girls in </a:t>
            </a:r>
            <a:r>
              <a:rPr lang="en-US" sz="2000" b="1" dirty="0" smtClean="0">
                <a:solidFill>
                  <a:srgbClr val="FF0000"/>
                </a:solidFill>
                <a:effectLst>
                  <a:outerShdw blurRad="38100" dist="38100" dir="2700000" algn="tl">
                    <a:srgbClr val="000000">
                      <a:alpha val="43137"/>
                    </a:srgbClr>
                  </a:outerShdw>
                </a:effectLst>
              </a:rPr>
              <a:t>school</a:t>
            </a:r>
            <a:br>
              <a:rPr lang="en-US" sz="2000" b="1" dirty="0" smtClean="0">
                <a:solidFill>
                  <a:srgbClr val="FF0000"/>
                </a:solidFill>
                <a:effectLst>
                  <a:outerShdw blurRad="38100" dist="38100" dir="2700000" algn="tl">
                    <a:srgbClr val="000000">
                      <a:alpha val="43137"/>
                    </a:srgbClr>
                  </a:outerShdw>
                </a:effectLst>
              </a:rPr>
            </a:br>
            <a:r>
              <a:rPr lang="ru-RU" sz="2000" b="1" dirty="0" smtClean="0">
                <a:effectLst>
                  <a:outerShdw blurRad="38100" dist="38100" dir="2700000" algn="tl">
                    <a:srgbClr val="000000">
                      <a:alpha val="43137"/>
                    </a:srgbClr>
                  </a:outerShdw>
                </a:effectLst>
              </a:rPr>
              <a:t>Ученые</a:t>
            </a:r>
            <a:r>
              <a:rPr lang="en-US" sz="2000" b="1" dirty="0">
                <a:effectLst>
                  <a:outerShdw blurRad="38100" dist="38100" dir="2700000" algn="tl">
                    <a:srgbClr val="000000">
                      <a:alpha val="43137"/>
                    </a:srgbClr>
                  </a:outerShdw>
                </a:effectLst>
              </a:rPr>
              <a:t> </a:t>
            </a:r>
            <a:r>
              <a:rPr lang="ru-RU" sz="2000" b="1" dirty="0" smtClean="0">
                <a:effectLst>
                  <a:outerShdw blurRad="38100" dist="38100" dir="2700000" algn="tl">
                    <a:srgbClr val="000000">
                      <a:alpha val="43137"/>
                    </a:srgbClr>
                  </a:outerShdw>
                </a:effectLst>
              </a:rPr>
              <a:t>доказали</a:t>
            </a:r>
            <a:r>
              <a:rPr lang="en-US" sz="2000" b="1" dirty="0" smtClean="0">
                <a:effectLst>
                  <a:outerShdw blurRad="38100" dist="38100" dir="2700000" algn="tl">
                    <a:srgbClr val="000000">
                      <a:alpha val="43137"/>
                    </a:srgbClr>
                  </a:outerShdw>
                </a:effectLst>
              </a:rPr>
              <a:t> </a:t>
            </a:r>
            <a:r>
              <a:rPr lang="ru-RU" sz="2000" b="1" dirty="0" smtClean="0">
                <a:effectLst>
                  <a:outerShdw blurRad="38100" dist="38100" dir="2700000" algn="tl">
                    <a:srgbClr val="000000">
                      <a:alpha val="43137"/>
                    </a:srgbClr>
                  </a:outerShdw>
                </a:effectLst>
              </a:rPr>
              <a:t>глобальное</a:t>
            </a:r>
            <a:r>
              <a:rPr lang="en-US" sz="2000" b="1" dirty="0" smtClean="0">
                <a:effectLst>
                  <a:outerShdw blurRad="38100" dist="38100" dir="2700000" algn="tl">
                    <a:srgbClr val="000000">
                      <a:alpha val="43137"/>
                    </a:srgbClr>
                  </a:outerShdw>
                </a:effectLst>
              </a:rPr>
              <a:t> </a:t>
            </a:r>
            <a:r>
              <a:rPr lang="ru-RU" sz="2000" b="1" dirty="0" smtClean="0">
                <a:effectLst>
                  <a:outerShdw blurRad="38100" dist="38100" dir="2700000" algn="tl">
                    <a:srgbClr val="000000">
                      <a:alpha val="43137"/>
                    </a:srgbClr>
                  </a:outerShdw>
                </a:effectLst>
              </a:rPr>
              <a:t>превосходство</a:t>
            </a:r>
            <a:r>
              <a:rPr lang="en-US" sz="2000" b="1" dirty="0" smtClean="0">
                <a:effectLst>
                  <a:outerShdw blurRad="38100" dist="38100" dir="2700000" algn="tl">
                    <a:srgbClr val="000000">
                      <a:alpha val="43137"/>
                    </a:srgbClr>
                  </a:outerShdw>
                </a:effectLst>
              </a:rPr>
              <a:t> </a:t>
            </a:r>
            <a:r>
              <a:rPr lang="ru-RU" sz="2000" b="1" dirty="0" smtClean="0">
                <a:effectLst>
                  <a:outerShdw blurRad="38100" dist="38100" dir="2700000" algn="tl">
                    <a:srgbClr val="000000">
                      <a:alpha val="43137"/>
                    </a:srgbClr>
                  </a:outerShdw>
                </a:effectLst>
              </a:rPr>
              <a:t>девочек</a:t>
            </a:r>
            <a:r>
              <a:rPr lang="en-US" sz="2000" b="1" dirty="0" smtClean="0">
                <a:effectLst>
                  <a:outerShdw blurRad="38100" dist="38100" dir="2700000" algn="tl">
                    <a:srgbClr val="000000">
                      <a:alpha val="43137"/>
                    </a:srgbClr>
                  </a:outerShdw>
                </a:effectLst>
              </a:rPr>
              <a:t> </a:t>
            </a:r>
            <a:r>
              <a:rPr lang="ru-RU" sz="2000" b="1" dirty="0" smtClean="0">
                <a:effectLst>
                  <a:outerShdw blurRad="38100" dist="38100" dir="2700000" algn="tl">
                    <a:srgbClr val="000000">
                      <a:alpha val="43137"/>
                    </a:srgbClr>
                  </a:outerShdw>
                </a:effectLst>
              </a:rPr>
              <a:t>в</a:t>
            </a:r>
            <a:r>
              <a:rPr lang="en-US" sz="2000" b="1" dirty="0" smtClean="0">
                <a:effectLst>
                  <a:outerShdw blurRad="38100" dist="38100" dir="2700000" algn="tl">
                    <a:srgbClr val="000000">
                      <a:alpha val="43137"/>
                    </a:srgbClr>
                  </a:outerShdw>
                </a:effectLst>
              </a:rPr>
              <a:t> </a:t>
            </a:r>
            <a:r>
              <a:rPr lang="ru-RU" sz="2000" b="1" dirty="0" smtClean="0">
                <a:effectLst>
                  <a:outerShdw blurRad="38100" dist="38100" dir="2700000" algn="tl">
                    <a:srgbClr val="000000">
                      <a:alpha val="43137"/>
                    </a:srgbClr>
                  </a:outerShdw>
                </a:effectLst>
              </a:rPr>
              <a:t>учебе</a:t>
            </a:r>
            <a:r>
              <a:rPr lang="en-US" sz="2000" b="1" dirty="0">
                <a:effectLst>
                  <a:outerShdw blurRad="38100" dist="38100" dir="2700000" algn="tl">
                    <a:srgbClr val="000000">
                      <a:alpha val="43137"/>
                    </a:srgbClr>
                  </a:outerShdw>
                </a:effectLst>
              </a:rPr>
              <a:t/>
            </a:r>
            <a:br>
              <a:rPr lang="en-US" sz="2000" b="1" dirty="0">
                <a:effectLst>
                  <a:outerShdw blurRad="38100" dist="38100" dir="2700000" algn="tl">
                    <a:srgbClr val="000000">
                      <a:alpha val="43137"/>
                    </a:srgbClr>
                  </a:outerShdw>
                </a:effectLst>
              </a:rPr>
            </a:br>
            <a:r>
              <a:rPr lang="en-US" sz="2000" b="1" dirty="0">
                <a:effectLst>
                  <a:outerShdw blurRad="38100" dist="38100" dir="2700000" algn="tl">
                    <a:srgbClr val="000000">
                      <a:alpha val="43137"/>
                    </a:srgbClr>
                  </a:outerShdw>
                </a:effectLst>
              </a:rPr>
              <a:t/>
            </a:r>
            <a:br>
              <a:rPr lang="en-US" sz="2000" b="1" dirty="0">
                <a:effectLst>
                  <a:outerShdw blurRad="38100" dist="38100" dir="2700000" algn="tl">
                    <a:srgbClr val="000000">
                      <a:alpha val="43137"/>
                    </a:srgbClr>
                  </a:outerShdw>
                </a:effectLst>
              </a:rPr>
            </a:br>
            <a:r>
              <a:rPr lang="ru-RU" sz="2800" dirty="0"/>
              <a:t/>
            </a:r>
            <a:br>
              <a:rPr lang="ru-RU" sz="2800" dirty="0"/>
            </a:br>
            <a:endParaRPr lang="ru-RU" sz="2800" dirty="0"/>
          </a:p>
        </p:txBody>
      </p:sp>
      <p:sp>
        <p:nvSpPr>
          <p:cNvPr id="5" name="TextBox 4"/>
          <p:cNvSpPr txBox="1"/>
          <p:nvPr/>
        </p:nvSpPr>
        <p:spPr>
          <a:xfrm>
            <a:off x="4825337" y="1000467"/>
            <a:ext cx="4122713" cy="3508653"/>
          </a:xfrm>
          <a:prstGeom prst="rect">
            <a:avLst/>
          </a:prstGeom>
          <a:noFill/>
        </p:spPr>
        <p:txBody>
          <a:bodyPr wrap="square" rtlCol="0">
            <a:spAutoFit/>
          </a:bodyPr>
          <a:lstStyle/>
          <a:p>
            <a:r>
              <a:rPr lang="en-US" sz="2400" b="1" dirty="0" smtClean="0">
                <a:solidFill>
                  <a:srgbClr val="FF0000"/>
                </a:solidFill>
                <a:latin typeface="Times New Roman" pitchFamily="18" charset="0"/>
                <a:cs typeface="Times New Roman" pitchFamily="18" charset="0"/>
              </a:rPr>
              <a:t>Discovery?   -      Invention?</a:t>
            </a:r>
          </a:p>
          <a:p>
            <a:r>
              <a:rPr lang="en-US" dirty="0" smtClean="0"/>
              <a:t>American scientists collected  data </a:t>
            </a:r>
            <a:r>
              <a:rPr lang="en-US" b="1" dirty="0">
                <a:solidFill>
                  <a:schemeClr val="tx2">
                    <a:lumMod val="60000"/>
                    <a:lumOff val="40000"/>
                  </a:schemeClr>
                </a:solidFill>
              </a:rPr>
              <a:t>of</a:t>
            </a:r>
          </a:p>
          <a:p>
            <a:r>
              <a:rPr lang="en-US" dirty="0" smtClean="0"/>
              <a:t>information </a:t>
            </a:r>
            <a:r>
              <a:rPr lang="en-US" dirty="0"/>
              <a:t>of  </a:t>
            </a:r>
            <a:r>
              <a:rPr lang="en-US" b="1" dirty="0">
                <a:solidFill>
                  <a:schemeClr val="tx2">
                    <a:lumMod val="60000"/>
                    <a:lumOff val="40000"/>
                  </a:schemeClr>
                </a:solidFill>
              </a:rPr>
              <a:t>UN International programs </a:t>
            </a:r>
            <a:r>
              <a:rPr lang="en-US" b="1" dirty="0" smtClean="0">
                <a:solidFill>
                  <a:srgbClr val="FF0000"/>
                </a:solidFill>
              </a:rPr>
              <a:t>on </a:t>
            </a:r>
            <a:r>
              <a:rPr lang="en-US" b="1" dirty="0">
                <a:solidFill>
                  <a:srgbClr val="FF0000"/>
                </a:solidFill>
              </a:rPr>
              <a:t>the </a:t>
            </a:r>
            <a:r>
              <a:rPr lang="en-US" b="1" dirty="0" smtClean="0">
                <a:solidFill>
                  <a:srgbClr val="FF0000"/>
                </a:solidFill>
              </a:rPr>
              <a:t>educational </a:t>
            </a:r>
            <a:r>
              <a:rPr lang="en-US" b="1" dirty="0">
                <a:solidFill>
                  <a:srgbClr val="FF0000"/>
                </a:solidFill>
              </a:rPr>
              <a:t>achievements </a:t>
            </a:r>
            <a:r>
              <a:rPr lang="en-US" b="1" dirty="0" smtClean="0">
                <a:solidFill>
                  <a:srgbClr val="FF0000"/>
                </a:solidFill>
              </a:rPr>
              <a:t>of </a:t>
            </a:r>
            <a:r>
              <a:rPr lang="en-US" b="1" dirty="0">
                <a:solidFill>
                  <a:srgbClr val="FF0000"/>
                </a:solidFill>
              </a:rPr>
              <a:t>students </a:t>
            </a:r>
            <a:r>
              <a:rPr lang="en-US" b="1" dirty="0" smtClean="0">
                <a:solidFill>
                  <a:srgbClr val="FF0000"/>
                </a:solidFill>
              </a:rPr>
              <a:t>, </a:t>
            </a:r>
            <a:r>
              <a:rPr lang="en-US" b="1" dirty="0">
                <a:solidFill>
                  <a:srgbClr val="FF0000"/>
                </a:solidFill>
              </a:rPr>
              <a:t>from 2000 to 2010.</a:t>
            </a:r>
            <a:r>
              <a:rPr lang="en-US" dirty="0">
                <a:solidFill>
                  <a:srgbClr val="FF0000"/>
                </a:solidFill>
              </a:rPr>
              <a:t> </a:t>
            </a:r>
            <a:r>
              <a:rPr lang="en-US" b="1" dirty="0" smtClean="0">
                <a:latin typeface="Times New Roman" pitchFamily="18" charset="0"/>
                <a:cs typeface="Times New Roman" pitchFamily="18" charset="0"/>
              </a:rPr>
              <a:t>Half </a:t>
            </a:r>
            <a:r>
              <a:rPr lang="en-US" b="1" dirty="0">
                <a:latin typeface="Times New Roman" pitchFamily="18" charset="0"/>
                <a:cs typeface="Times New Roman" pitchFamily="18" charset="0"/>
              </a:rPr>
              <a:t>a million 15-year-old schoolchildren in 74 countries of the </a:t>
            </a:r>
            <a:r>
              <a:rPr lang="en-US" b="1" dirty="0" smtClean="0">
                <a:latin typeface="Times New Roman" pitchFamily="18" charset="0"/>
                <a:cs typeface="Times New Roman" pitchFamily="18" charset="0"/>
              </a:rPr>
              <a:t>world were interviewed.</a:t>
            </a:r>
            <a:r>
              <a:rPr lang="en-US" b="1" dirty="0">
                <a:latin typeface="Times New Roman" pitchFamily="18" charset="0"/>
                <a:cs typeface="Times New Roman" pitchFamily="18" charset="0"/>
              </a:rPr>
              <a:t> The results were </a:t>
            </a:r>
            <a:r>
              <a:rPr lang="en-US" b="1" dirty="0">
                <a:solidFill>
                  <a:srgbClr val="FF0000"/>
                </a:solidFill>
                <a:latin typeface="Times New Roman" pitchFamily="18" charset="0"/>
                <a:cs typeface="Times New Roman" pitchFamily="18" charset="0"/>
              </a:rPr>
              <a:t>presented in the journal </a:t>
            </a:r>
            <a:r>
              <a:rPr lang="en-US" b="1" i="1" dirty="0">
                <a:solidFill>
                  <a:srgbClr val="FF0000"/>
                </a:solidFill>
                <a:latin typeface="Times New Roman" pitchFamily="18" charset="0"/>
                <a:cs typeface="Times New Roman" pitchFamily="18" charset="0"/>
              </a:rPr>
              <a:t>Intelligence</a:t>
            </a:r>
            <a:r>
              <a:rPr lang="en-US" b="1" dirty="0">
                <a:latin typeface="Times New Roman" pitchFamily="18" charset="0"/>
                <a:cs typeface="Times New Roman" pitchFamily="18" charset="0"/>
              </a:rPr>
              <a:t>, and briefly reported in a press release of  University </a:t>
            </a:r>
            <a:r>
              <a:rPr lang="en-US" b="1" dirty="0" smtClean="0">
                <a:latin typeface="Times New Roman" pitchFamily="18" charset="0"/>
                <a:cs typeface="Times New Roman" pitchFamily="18" charset="0"/>
              </a:rPr>
              <a:t>of </a:t>
            </a:r>
            <a:r>
              <a:rPr lang="en-US" b="1" dirty="0">
                <a:latin typeface="Times New Roman" pitchFamily="18" charset="0"/>
                <a:cs typeface="Times New Roman" pitchFamily="18" charset="0"/>
              </a:rPr>
              <a:t>Missouri. </a:t>
            </a:r>
            <a:endParaRPr lang="en-US" b="1" dirty="0" smtClean="0">
              <a:latin typeface="Times New Roman" pitchFamily="18" charset="0"/>
              <a:cs typeface="Times New Roman" pitchFamily="18" charset="0"/>
            </a:endParaRPr>
          </a:p>
          <a:p>
            <a:endParaRPr lang="en-US" dirty="0" smtClean="0"/>
          </a:p>
        </p:txBody>
      </p:sp>
      <p:sp>
        <p:nvSpPr>
          <p:cNvPr id="7" name="TextBox 6"/>
          <p:cNvSpPr txBox="1"/>
          <p:nvPr/>
        </p:nvSpPr>
        <p:spPr>
          <a:xfrm>
            <a:off x="368896" y="4322616"/>
            <a:ext cx="4374232" cy="1938992"/>
          </a:xfrm>
          <a:prstGeom prst="rect">
            <a:avLst/>
          </a:prstGeom>
          <a:noFill/>
        </p:spPr>
        <p:txBody>
          <a:bodyPr wrap="square" rtlCol="0">
            <a:spAutoFit/>
          </a:bodyPr>
          <a:lstStyle/>
          <a:p>
            <a:r>
              <a:rPr lang="en-US" dirty="0"/>
              <a:t>. </a:t>
            </a:r>
            <a:r>
              <a:rPr lang="en-US" sz="2000" dirty="0"/>
              <a:t>The findings have led scientists to raise the question: </a:t>
            </a:r>
            <a:r>
              <a:rPr lang="en-US" sz="2000" b="1" i="1" dirty="0">
                <a:solidFill>
                  <a:srgbClr val="FF0000"/>
                </a:solidFill>
              </a:rPr>
              <a:t>if</a:t>
            </a:r>
            <a:r>
              <a:rPr lang="en-US" sz="2000" i="1" dirty="0"/>
              <a:t> </a:t>
            </a:r>
            <a:r>
              <a:rPr lang="en-US" sz="2000" b="1" i="1" dirty="0">
                <a:solidFill>
                  <a:srgbClr val="FF0000"/>
                </a:solidFill>
              </a:rPr>
              <a:t>at the end of high school girls learn better why they are so weakly represented in politics, business and science</a:t>
            </a:r>
          </a:p>
          <a:p>
            <a:endParaRPr lang="ru-RU" sz="2000" dirty="0"/>
          </a:p>
        </p:txBody>
      </p:sp>
      <p:pic>
        <p:nvPicPr>
          <p:cNvPr id="8" name="Рисунок 7" descr="http://im0-tub-ru.yandex.net/i?id=bd569fd7c964994dc71128ea66f07c2b-125-144&amp;n=24"/>
          <p:cNvPicPr/>
          <p:nvPr/>
        </p:nvPicPr>
        <p:blipFill>
          <a:blip r:embed="rId3">
            <a:extLst>
              <a:ext uri="{28A0092B-C50C-407E-A947-70E740481C1C}">
                <a14:useLocalDpi xmlns:a14="http://schemas.microsoft.com/office/drawing/2010/main" val="0"/>
              </a:ext>
            </a:extLst>
          </a:blip>
          <a:srcRect/>
          <a:stretch>
            <a:fillRect/>
          </a:stretch>
        </p:blipFill>
        <p:spPr bwMode="auto">
          <a:xfrm>
            <a:off x="5762057" y="4524058"/>
            <a:ext cx="2736304" cy="1737550"/>
          </a:xfrm>
          <a:prstGeom prst="rect">
            <a:avLst/>
          </a:prstGeom>
          <a:noFill/>
          <a:ln>
            <a:noFill/>
          </a:ln>
        </p:spPr>
      </p:pic>
    </p:spTree>
    <p:extLst>
      <p:ext uri="{BB962C8B-B14F-4D97-AF65-F5344CB8AC3E}">
        <p14:creationId xmlns:p14="http://schemas.microsoft.com/office/powerpoint/2010/main" val="21463982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71600" y="2132856"/>
            <a:ext cx="7408333" cy="3450696"/>
          </a:xfrm>
        </p:spPr>
        <p:txBody>
          <a:bodyPr>
            <a:normAutofit fontScale="25000" lnSpcReduction="20000"/>
          </a:bodyPr>
          <a:lstStyle/>
          <a:p>
            <a:r>
              <a:rPr lang="ru-RU" sz="6200" dirty="0">
                <a:latin typeface="Times New Roman" pitchFamily="18" charset="0"/>
                <a:cs typeface="Times New Roman" pitchFamily="18" charset="0"/>
              </a:rPr>
              <a:t>2). </a:t>
            </a:r>
            <a:r>
              <a:rPr lang="ru-RU" sz="6200" b="1" dirty="0">
                <a:solidFill>
                  <a:srgbClr val="FF0000"/>
                </a:solidFill>
                <a:latin typeface="Times New Roman" pitchFamily="18" charset="0"/>
                <a:cs typeface="Times New Roman" pitchFamily="18" charset="0"/>
              </a:rPr>
              <a:t>Выступление «Око Планеты» </a:t>
            </a:r>
            <a:r>
              <a:rPr lang="ru-RU" sz="6200" dirty="0">
                <a:latin typeface="Times New Roman" pitchFamily="18" charset="0"/>
                <a:cs typeface="Times New Roman" pitchFamily="18" charset="0"/>
              </a:rPr>
              <a:t>-</a:t>
            </a:r>
            <a:r>
              <a:rPr lang="ru-RU" sz="6200" b="1" i="1" dirty="0">
                <a:latin typeface="Times New Roman" pitchFamily="18" charset="0"/>
                <a:cs typeface="Times New Roman" pitchFamily="18" charset="0"/>
              </a:rPr>
              <a:t>обзор новейших научных новостей (индивидуальное домашнее задание)</a:t>
            </a:r>
            <a:endParaRPr lang="ru-RU" sz="6200" b="1" dirty="0">
              <a:latin typeface="Times New Roman" pitchFamily="18" charset="0"/>
              <a:cs typeface="Times New Roman" pitchFamily="18" charset="0"/>
            </a:endParaRPr>
          </a:p>
          <a:p>
            <a:r>
              <a:rPr lang="en-US" sz="6200" dirty="0">
                <a:latin typeface="Times New Roman" pitchFamily="18" charset="0"/>
                <a:cs typeface="Times New Roman" pitchFamily="18" charset="0"/>
              </a:rPr>
              <a:t>3). </a:t>
            </a:r>
            <a:r>
              <a:rPr lang="en-US" sz="6200" b="1" i="1" u="sng" dirty="0">
                <a:solidFill>
                  <a:srgbClr val="FF0000"/>
                </a:solidFill>
                <a:latin typeface="Times New Roman" pitchFamily="18" charset="0"/>
                <a:cs typeface="Times New Roman" pitchFamily="18" charset="0"/>
              </a:rPr>
              <a:t>“Science’’</a:t>
            </a:r>
            <a:r>
              <a:rPr lang="en-US" sz="6200" b="1" dirty="0">
                <a:solidFill>
                  <a:srgbClr val="FF0000"/>
                </a:solidFill>
                <a:latin typeface="Times New Roman" pitchFamily="18" charset="0"/>
                <a:cs typeface="Times New Roman" pitchFamily="18" charset="0"/>
              </a:rPr>
              <a:t> </a:t>
            </a:r>
            <a:r>
              <a:rPr lang="en-US" sz="6200" b="1" dirty="0">
                <a:latin typeface="Times New Roman" pitchFamily="18" charset="0"/>
                <a:cs typeface="Times New Roman" pitchFamily="18" charset="0"/>
              </a:rPr>
              <a:t>can be defined as the development of  people’s knowledge about the physical universe. The word </a:t>
            </a:r>
            <a:r>
              <a:rPr lang="en-US" sz="6200" b="1" i="1" dirty="0">
                <a:latin typeface="Times New Roman" pitchFamily="18" charset="0"/>
                <a:cs typeface="Times New Roman" pitchFamily="18" charset="0"/>
              </a:rPr>
              <a:t>science</a:t>
            </a:r>
            <a:r>
              <a:rPr lang="en-US" sz="6200" b="1" dirty="0">
                <a:latin typeface="Times New Roman" pitchFamily="18" charset="0"/>
                <a:cs typeface="Times New Roman" pitchFamily="18" charset="0"/>
              </a:rPr>
              <a:t> also means </a:t>
            </a:r>
            <a:r>
              <a:rPr lang="en-US" sz="6200" b="1" i="1" dirty="0">
                <a:latin typeface="Times New Roman" pitchFamily="18" charset="0"/>
                <a:cs typeface="Times New Roman" pitchFamily="18" charset="0"/>
              </a:rPr>
              <a:t>a branch</a:t>
            </a:r>
            <a:r>
              <a:rPr lang="en-US" sz="6200" b="1" dirty="0">
                <a:latin typeface="Times New Roman" pitchFamily="18" charset="0"/>
                <a:cs typeface="Times New Roman" pitchFamily="18" charset="0"/>
              </a:rPr>
              <a:t> of such knowledge. Some of the branches are: </a:t>
            </a:r>
            <a:r>
              <a:rPr lang="en-US" sz="6200" b="1" i="1" dirty="0">
                <a:latin typeface="Times New Roman" pitchFamily="18" charset="0"/>
                <a:cs typeface="Times New Roman" pitchFamily="18" charset="0"/>
              </a:rPr>
              <a:t>mathematics, engineering, physics, chemistry, biology, astronomy </a:t>
            </a:r>
            <a:endParaRPr lang="ru-RU" sz="6200" b="1" dirty="0">
              <a:latin typeface="Times New Roman" pitchFamily="18" charset="0"/>
              <a:cs typeface="Times New Roman" pitchFamily="18" charset="0"/>
            </a:endParaRPr>
          </a:p>
          <a:p>
            <a:r>
              <a:rPr lang="ru-RU" sz="6200" dirty="0">
                <a:latin typeface="Times New Roman" pitchFamily="18" charset="0"/>
                <a:cs typeface="Times New Roman" pitchFamily="18" charset="0"/>
              </a:rPr>
              <a:t>4).</a:t>
            </a:r>
            <a:r>
              <a:rPr lang="en-US" sz="6200" b="1" i="1" u="sng" dirty="0">
                <a:solidFill>
                  <a:srgbClr val="FF0000"/>
                </a:solidFill>
                <a:latin typeface="Times New Roman" pitchFamily="18" charset="0"/>
                <a:cs typeface="Times New Roman" pitchFamily="18" charset="0"/>
              </a:rPr>
              <a:t>Urgent scientific problems of nowadays</a:t>
            </a:r>
            <a:r>
              <a:rPr lang="ru-RU" sz="6200" dirty="0">
                <a:latin typeface="Times New Roman" pitchFamily="18" charset="0"/>
                <a:cs typeface="Times New Roman" pitchFamily="18" charset="0"/>
              </a:rPr>
              <a:t>-(некоторые насущные научные проблемы современности):</a:t>
            </a:r>
          </a:p>
          <a:p>
            <a:r>
              <a:rPr lang="en-US" sz="6200" b="1" i="1" dirty="0" smtClean="0">
                <a:latin typeface="Times New Roman" pitchFamily="18" charset="0"/>
                <a:cs typeface="Times New Roman" pitchFamily="18" charset="0"/>
              </a:rPr>
              <a:t>-Learning </a:t>
            </a:r>
            <a:r>
              <a:rPr lang="en-US" sz="6200" b="1" i="1" dirty="0">
                <a:latin typeface="Times New Roman" pitchFamily="18" charset="0"/>
                <a:cs typeface="Times New Roman" pitchFamily="18" charset="0"/>
              </a:rPr>
              <a:t>how to save and conserve energy. </a:t>
            </a:r>
            <a:endParaRPr lang="ru-RU" sz="6200" b="1" dirty="0">
              <a:latin typeface="Times New Roman" pitchFamily="18" charset="0"/>
              <a:cs typeface="Times New Roman" pitchFamily="18" charset="0"/>
            </a:endParaRPr>
          </a:p>
          <a:p>
            <a:r>
              <a:rPr lang="en-US" sz="6200" b="1" i="1" dirty="0" smtClean="0">
                <a:latin typeface="Times New Roman" pitchFamily="18" charset="0"/>
                <a:cs typeface="Times New Roman" pitchFamily="18" charset="0"/>
              </a:rPr>
              <a:t>-Recycling </a:t>
            </a:r>
            <a:r>
              <a:rPr lang="en-US" sz="6200" b="1" i="1" dirty="0">
                <a:latin typeface="Times New Roman" pitchFamily="18" charset="0"/>
                <a:cs typeface="Times New Roman" pitchFamily="18" charset="0"/>
              </a:rPr>
              <a:t>and reusing materials.</a:t>
            </a:r>
            <a:endParaRPr lang="ru-RU" sz="6200" b="1" dirty="0">
              <a:latin typeface="Times New Roman" pitchFamily="18" charset="0"/>
              <a:cs typeface="Times New Roman" pitchFamily="18" charset="0"/>
            </a:endParaRPr>
          </a:p>
          <a:p>
            <a:r>
              <a:rPr lang="en-US" sz="6200" b="1" i="1" dirty="0" smtClean="0">
                <a:latin typeface="Times New Roman" pitchFamily="18" charset="0"/>
                <a:cs typeface="Times New Roman" pitchFamily="18" charset="0"/>
              </a:rPr>
              <a:t>-Climatic </a:t>
            </a:r>
            <a:r>
              <a:rPr lang="en-US" sz="6200" b="1" i="1" dirty="0">
                <a:latin typeface="Times New Roman" pitchFamily="18" charset="0"/>
                <a:cs typeface="Times New Roman" pitchFamily="18" charset="0"/>
              </a:rPr>
              <a:t>change.</a:t>
            </a:r>
            <a:endParaRPr lang="ru-RU" sz="6200" b="1" dirty="0">
              <a:latin typeface="Times New Roman" pitchFamily="18" charset="0"/>
              <a:cs typeface="Times New Roman" pitchFamily="18" charset="0"/>
            </a:endParaRPr>
          </a:p>
          <a:p>
            <a:r>
              <a:rPr lang="en-US" sz="6200" b="1" i="1" dirty="0" smtClean="0">
                <a:latin typeface="Times New Roman" pitchFamily="18" charset="0"/>
                <a:cs typeface="Times New Roman" pitchFamily="18" charset="0"/>
              </a:rPr>
              <a:t>-Serious </a:t>
            </a:r>
            <a:r>
              <a:rPr lang="en-US" sz="6200" b="1" i="1" dirty="0">
                <a:latin typeface="Times New Roman" pitchFamily="18" charset="0"/>
                <a:cs typeface="Times New Roman" pitchFamily="18" charset="0"/>
              </a:rPr>
              <a:t>diseases like cancer, AIDS, heart and vessel problems, drug </a:t>
            </a:r>
            <a:r>
              <a:rPr lang="en-US" sz="6200" b="1" i="1" dirty="0" smtClean="0">
                <a:latin typeface="Times New Roman" pitchFamily="18" charset="0"/>
                <a:cs typeface="Times New Roman" pitchFamily="18" charset="0"/>
              </a:rPr>
              <a:t>-addiction</a:t>
            </a:r>
            <a:r>
              <a:rPr lang="en-US" sz="6200" b="1" i="1" dirty="0">
                <a:latin typeface="Times New Roman" pitchFamily="18" charset="0"/>
                <a:cs typeface="Times New Roman" pitchFamily="18" charset="0"/>
              </a:rPr>
              <a:t>.</a:t>
            </a:r>
            <a:endParaRPr lang="ru-RU" sz="6200" b="1" dirty="0">
              <a:latin typeface="Times New Roman" pitchFamily="18" charset="0"/>
              <a:cs typeface="Times New Roman" pitchFamily="18" charset="0"/>
            </a:endParaRPr>
          </a:p>
          <a:p>
            <a:r>
              <a:rPr lang="en-US" sz="6200" b="1" i="1" dirty="0" smtClean="0">
                <a:latin typeface="Times New Roman" pitchFamily="18" charset="0"/>
                <a:cs typeface="Times New Roman" pitchFamily="18" charset="0"/>
              </a:rPr>
              <a:t>-Space </a:t>
            </a:r>
            <a:r>
              <a:rPr lang="en-US" sz="6200" b="1" i="1" dirty="0">
                <a:latin typeface="Times New Roman" pitchFamily="18" charset="0"/>
                <a:cs typeface="Times New Roman" pitchFamily="18" charset="0"/>
              </a:rPr>
              <a:t>exploration</a:t>
            </a:r>
            <a:r>
              <a:rPr lang="ru-RU" sz="6200" b="1" i="1" dirty="0">
                <a:latin typeface="Times New Roman" pitchFamily="18" charset="0"/>
                <a:cs typeface="Times New Roman" pitchFamily="18" charset="0"/>
              </a:rPr>
              <a:t>.</a:t>
            </a:r>
            <a:endParaRPr lang="ru-RU" sz="6200" b="1" dirty="0">
              <a:latin typeface="Times New Roman" pitchFamily="18" charset="0"/>
              <a:cs typeface="Times New Roman" pitchFamily="18" charset="0"/>
            </a:endParaRPr>
          </a:p>
          <a:p>
            <a:r>
              <a:rPr lang="en-US" sz="6200" b="1" i="1" dirty="0" smtClean="0">
                <a:latin typeface="Times New Roman" pitchFamily="18" charset="0"/>
                <a:cs typeface="Times New Roman" pitchFamily="18" charset="0"/>
              </a:rPr>
              <a:t>-</a:t>
            </a:r>
            <a:r>
              <a:rPr lang="ru-RU" sz="6200" b="1" i="1" dirty="0" smtClean="0">
                <a:latin typeface="Times New Roman" pitchFamily="18" charset="0"/>
                <a:cs typeface="Times New Roman" pitchFamily="18" charset="0"/>
              </a:rPr>
              <a:t> </a:t>
            </a:r>
            <a:r>
              <a:rPr lang="en-US" sz="6200" b="1" i="1" dirty="0">
                <a:latin typeface="Times New Roman" pitchFamily="18" charset="0"/>
                <a:cs typeface="Times New Roman" pitchFamily="18" charset="0"/>
              </a:rPr>
              <a:t>And others</a:t>
            </a:r>
            <a:r>
              <a:rPr lang="ru-RU" sz="6200" b="1" i="1" dirty="0">
                <a:latin typeface="Times New Roman" pitchFamily="18" charset="0"/>
                <a:cs typeface="Times New Roman" pitchFamily="18" charset="0"/>
              </a:rPr>
              <a:t>…</a:t>
            </a:r>
            <a:endParaRPr lang="ru-RU" sz="6200" b="1" dirty="0">
              <a:latin typeface="Times New Roman" pitchFamily="18" charset="0"/>
              <a:cs typeface="Times New Roman" pitchFamily="18" charset="0"/>
            </a:endParaRPr>
          </a:p>
          <a:p>
            <a:endParaRPr lang="ru-RU" dirty="0"/>
          </a:p>
        </p:txBody>
      </p:sp>
      <p:sp>
        <p:nvSpPr>
          <p:cNvPr id="2" name="Заголовок 1"/>
          <p:cNvSpPr>
            <a:spLocks noGrp="1"/>
          </p:cNvSpPr>
          <p:nvPr>
            <p:ph type="title"/>
          </p:nvPr>
        </p:nvSpPr>
        <p:spPr/>
        <p:txBody>
          <a:bodyPr>
            <a:normAutofit/>
          </a:bodyPr>
          <a:lstStyle/>
          <a:p>
            <a:r>
              <a:rPr lang="en-US" sz="3200" b="1" i="1" dirty="0" smtClean="0">
                <a:solidFill>
                  <a:srgbClr val="FF0000"/>
                </a:solidFill>
                <a:latin typeface="Times New Roman" pitchFamily="18" charset="0"/>
                <a:cs typeface="Times New Roman" pitchFamily="18" charset="0"/>
              </a:rPr>
              <a:t>III.</a:t>
            </a:r>
            <a:r>
              <a:rPr lang="ru-RU" sz="3200" b="1" i="1" dirty="0" smtClean="0">
                <a:solidFill>
                  <a:srgbClr val="FF0000"/>
                </a:solidFill>
                <a:latin typeface="Times New Roman" pitchFamily="18" charset="0"/>
                <a:cs typeface="Times New Roman" pitchFamily="18" charset="0"/>
              </a:rPr>
              <a:t>Развитие </a:t>
            </a:r>
            <a:r>
              <a:rPr lang="ru-RU" sz="3200" b="1" i="1" dirty="0">
                <a:solidFill>
                  <a:srgbClr val="FF0000"/>
                </a:solidFill>
                <a:latin typeface="Times New Roman" pitchFamily="18" charset="0"/>
                <a:cs typeface="Times New Roman" pitchFamily="18" charset="0"/>
              </a:rPr>
              <a:t>умений осуществлять продуктивные речевые действия:</a:t>
            </a:r>
            <a:endParaRPr lang="ru-RU" sz="3200"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127856668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72067" y="1844824"/>
            <a:ext cx="7408333" cy="4281339"/>
          </a:xfrm>
        </p:spPr>
        <p:txBody>
          <a:bodyPr>
            <a:normAutofit fontScale="25000" lnSpcReduction="20000"/>
          </a:bodyPr>
          <a:lstStyle/>
          <a:p>
            <a:pPr algn="ctr"/>
            <a:r>
              <a:rPr lang="en-US" b="1" dirty="0"/>
              <a:t>Science</a:t>
            </a:r>
            <a:endParaRPr lang="ru-RU" dirty="0"/>
          </a:p>
          <a:p>
            <a:pPr algn="just">
              <a:lnSpc>
                <a:spcPct val="120000"/>
              </a:lnSpc>
            </a:pPr>
            <a:r>
              <a:rPr lang="en-US" sz="8800" dirty="0">
                <a:latin typeface="Times New Roman" pitchFamily="18" charset="0"/>
                <a:cs typeface="Times New Roman" pitchFamily="18" charset="0"/>
              </a:rPr>
              <a:t>Science is </a:t>
            </a:r>
            <a:r>
              <a:rPr lang="en-US" sz="8800" dirty="0" smtClean="0">
                <a:latin typeface="Times New Roman" pitchFamily="18" charset="0"/>
                <a:cs typeface="Times New Roman" pitchFamily="18" charset="0"/>
              </a:rPr>
              <a:t>a </a:t>
            </a:r>
            <a:r>
              <a:rPr lang="en-US" sz="8800" b="1" dirty="0" smtClean="0">
                <a:solidFill>
                  <a:srgbClr val="FF0000"/>
                </a:solidFill>
                <a:latin typeface="Times New Roman" pitchFamily="18" charset="0"/>
                <a:cs typeface="Times New Roman" pitchFamily="18" charset="0"/>
              </a:rPr>
              <a:t>1) </a:t>
            </a:r>
            <a:r>
              <a:rPr lang="en-US" sz="8800" b="1" dirty="0">
                <a:solidFill>
                  <a:srgbClr val="FF0000"/>
                </a:solidFill>
                <a:latin typeface="Times New Roman" pitchFamily="18" charset="0"/>
                <a:cs typeface="Times New Roman" pitchFamily="18" charset="0"/>
              </a:rPr>
              <a:t>s</a:t>
            </a:r>
            <a:r>
              <a:rPr lang="en-US" sz="8800" b="1" u="sng" dirty="0">
                <a:solidFill>
                  <a:srgbClr val="FF0000"/>
                </a:solidFill>
                <a:latin typeface="Times New Roman" pitchFamily="18" charset="0"/>
                <a:cs typeface="Times New Roman" pitchFamily="18" charset="0"/>
              </a:rPr>
              <a:t>ou</a:t>
            </a:r>
            <a:r>
              <a:rPr lang="en-US" sz="8800" b="1" dirty="0">
                <a:solidFill>
                  <a:srgbClr val="FF0000"/>
                </a:solidFill>
                <a:latin typeface="Times New Roman" pitchFamily="18" charset="0"/>
                <a:cs typeface="Times New Roman" pitchFamily="18" charset="0"/>
              </a:rPr>
              <a:t>rce </a:t>
            </a:r>
            <a:r>
              <a:rPr lang="en-US" sz="8800" dirty="0">
                <a:latin typeface="Times New Roman" pitchFamily="18" charset="0"/>
                <a:cs typeface="Times New Roman" pitchFamily="18" charset="0"/>
              </a:rPr>
              <a:t>of progress. It develops the world we live in. Our century is an epoch of great </a:t>
            </a:r>
            <a:r>
              <a:rPr lang="en-US" sz="8800" dirty="0" smtClean="0">
                <a:latin typeface="Times New Roman" pitchFamily="18" charset="0"/>
                <a:cs typeface="Times New Roman" pitchFamily="18" charset="0"/>
              </a:rPr>
              <a:t>discoveries </a:t>
            </a:r>
            <a:r>
              <a:rPr lang="en-US" sz="8800" dirty="0">
                <a:latin typeface="Times New Roman" pitchFamily="18" charset="0"/>
                <a:cs typeface="Times New Roman" pitchFamily="18" charset="0"/>
              </a:rPr>
              <a:t>in science and </a:t>
            </a:r>
            <a:r>
              <a:rPr lang="en-US" sz="8800" b="1" dirty="0">
                <a:solidFill>
                  <a:srgbClr val="FF0000"/>
                </a:solidFill>
                <a:latin typeface="Times New Roman" pitchFamily="18" charset="0"/>
                <a:cs typeface="Times New Roman" pitchFamily="18" charset="0"/>
              </a:rPr>
              <a:t>2</a:t>
            </a:r>
            <a:r>
              <a:rPr lang="en-US" sz="8800" b="1" dirty="0" smtClean="0">
                <a:solidFill>
                  <a:srgbClr val="FF0000"/>
                </a:solidFill>
                <a:latin typeface="Times New Roman" pitchFamily="18" charset="0"/>
                <a:cs typeface="Times New Roman" pitchFamily="18" charset="0"/>
              </a:rPr>
              <a:t>) </a:t>
            </a:r>
            <a:r>
              <a:rPr lang="en-US" sz="8800" b="1" u="sng" dirty="0" smtClean="0">
                <a:solidFill>
                  <a:srgbClr val="FF0000"/>
                </a:solidFill>
                <a:latin typeface="Times New Roman" pitchFamily="18" charset="0"/>
                <a:cs typeface="Times New Roman" pitchFamily="18" charset="0"/>
              </a:rPr>
              <a:t>e</a:t>
            </a:r>
            <a:r>
              <a:rPr lang="en-US" sz="8800" b="1" dirty="0" smtClean="0">
                <a:solidFill>
                  <a:srgbClr val="FF0000"/>
                </a:solidFill>
                <a:latin typeface="Times New Roman" pitchFamily="18" charset="0"/>
                <a:cs typeface="Times New Roman" pitchFamily="18" charset="0"/>
              </a:rPr>
              <a:t>n</a:t>
            </a:r>
            <a:r>
              <a:rPr lang="en-US" sz="8800" b="1" u="sng" dirty="0" smtClean="0">
                <a:solidFill>
                  <a:srgbClr val="FF0000"/>
                </a:solidFill>
                <a:latin typeface="Times New Roman" pitchFamily="18" charset="0"/>
                <a:cs typeface="Times New Roman" pitchFamily="18" charset="0"/>
              </a:rPr>
              <a:t>g</a:t>
            </a:r>
            <a:r>
              <a:rPr lang="en-US" sz="8800" b="1" dirty="0" smtClean="0">
                <a:solidFill>
                  <a:srgbClr val="FF0000"/>
                </a:solidFill>
                <a:latin typeface="Times New Roman" pitchFamily="18" charset="0"/>
                <a:cs typeface="Times New Roman" pitchFamily="18" charset="0"/>
              </a:rPr>
              <a:t>ine</a:t>
            </a:r>
            <a:r>
              <a:rPr lang="en-US" sz="8800" b="1" u="sng" dirty="0" smtClean="0">
                <a:solidFill>
                  <a:srgbClr val="FF0000"/>
                </a:solidFill>
                <a:latin typeface="Times New Roman" pitchFamily="18" charset="0"/>
                <a:cs typeface="Times New Roman" pitchFamily="18" charset="0"/>
              </a:rPr>
              <a:t>e</a:t>
            </a:r>
            <a:r>
              <a:rPr lang="en-US" sz="8800" b="1" dirty="0" smtClean="0">
                <a:solidFill>
                  <a:srgbClr val="FF0000"/>
                </a:solidFill>
                <a:latin typeface="Times New Roman" pitchFamily="18" charset="0"/>
                <a:cs typeface="Times New Roman" pitchFamily="18" charset="0"/>
              </a:rPr>
              <a:t>ring</a:t>
            </a:r>
            <a:r>
              <a:rPr lang="en-US" sz="8800" dirty="0">
                <a:solidFill>
                  <a:srgbClr val="FF0000"/>
                </a:solidFill>
                <a:latin typeface="Times New Roman" pitchFamily="18" charset="0"/>
                <a:cs typeface="Times New Roman" pitchFamily="18" charset="0"/>
              </a:rPr>
              <a:t>.</a:t>
            </a:r>
            <a:r>
              <a:rPr lang="en-US" sz="8800" dirty="0">
                <a:latin typeface="Times New Roman" pitchFamily="18" charset="0"/>
                <a:cs typeface="Times New Roman" pitchFamily="18" charset="0"/>
              </a:rPr>
              <a:t> It is </a:t>
            </a:r>
            <a:r>
              <a:rPr lang="en-US" sz="8800" dirty="0" smtClean="0">
                <a:latin typeface="Times New Roman" pitchFamily="18" charset="0"/>
                <a:cs typeface="Times New Roman" pitchFamily="18" charset="0"/>
              </a:rPr>
              <a:t> the period of </a:t>
            </a:r>
            <a:r>
              <a:rPr lang="en-US" sz="8800" dirty="0">
                <a:latin typeface="Times New Roman" pitchFamily="18" charset="0"/>
                <a:cs typeface="Times New Roman" pitchFamily="18" charset="0"/>
              </a:rPr>
              <a:t>scientific and </a:t>
            </a:r>
            <a:r>
              <a:rPr lang="en-US" sz="8800" b="1" dirty="0" smtClean="0">
                <a:solidFill>
                  <a:srgbClr val="FF0000"/>
                </a:solidFill>
                <a:latin typeface="Times New Roman" pitchFamily="18" charset="0"/>
                <a:cs typeface="Times New Roman" pitchFamily="18" charset="0"/>
              </a:rPr>
              <a:t>3) te</a:t>
            </a:r>
            <a:r>
              <a:rPr lang="en-US" sz="8800" b="1" u="sng" dirty="0" smtClean="0">
                <a:solidFill>
                  <a:srgbClr val="FF0000"/>
                </a:solidFill>
                <a:latin typeface="Times New Roman" pitchFamily="18" charset="0"/>
                <a:cs typeface="Times New Roman" pitchFamily="18" charset="0"/>
              </a:rPr>
              <a:t>c</a:t>
            </a:r>
            <a:r>
              <a:rPr lang="en-US" sz="8800" b="1" dirty="0" smtClean="0">
                <a:solidFill>
                  <a:srgbClr val="FF0000"/>
                </a:solidFill>
                <a:latin typeface="Times New Roman" pitchFamily="18" charset="0"/>
                <a:cs typeface="Times New Roman" pitchFamily="18" charset="0"/>
              </a:rPr>
              <a:t>hnologi</a:t>
            </a:r>
            <a:r>
              <a:rPr lang="en-US" sz="8800" b="1" u="sng" dirty="0" smtClean="0">
                <a:solidFill>
                  <a:srgbClr val="FF0000"/>
                </a:solidFill>
                <a:latin typeface="Times New Roman" pitchFamily="18" charset="0"/>
                <a:cs typeface="Times New Roman" pitchFamily="18" charset="0"/>
              </a:rPr>
              <a:t>c</a:t>
            </a:r>
            <a:r>
              <a:rPr lang="en-US" sz="8800" b="1" dirty="0" smtClean="0">
                <a:solidFill>
                  <a:srgbClr val="FF0000"/>
                </a:solidFill>
                <a:latin typeface="Times New Roman" pitchFamily="18" charset="0"/>
                <a:cs typeface="Times New Roman" pitchFamily="18" charset="0"/>
              </a:rPr>
              <a:t>al </a:t>
            </a:r>
            <a:r>
              <a:rPr lang="en-US" sz="8800" dirty="0">
                <a:latin typeface="Times New Roman" pitchFamily="18" charset="0"/>
                <a:cs typeface="Times New Roman" pitchFamily="18" charset="0"/>
              </a:rPr>
              <a:t>revolution, when new ideas are being born and new discoveries, inventions are being made. </a:t>
            </a:r>
            <a:r>
              <a:rPr lang="en-US" sz="8800" dirty="0" smtClean="0">
                <a:latin typeface="Times New Roman" pitchFamily="18" charset="0"/>
                <a:cs typeface="Times New Roman" pitchFamily="18" charset="0"/>
              </a:rPr>
              <a:t>Scientific </a:t>
            </a:r>
            <a:r>
              <a:rPr lang="en-US" sz="8800" dirty="0">
                <a:latin typeface="Times New Roman" pitchFamily="18" charset="0"/>
                <a:cs typeface="Times New Roman" pitchFamily="18" charset="0"/>
              </a:rPr>
              <a:t>progress serves the interests of </a:t>
            </a:r>
            <a:r>
              <a:rPr lang="en-US" sz="8800" b="1" dirty="0" smtClean="0">
                <a:solidFill>
                  <a:srgbClr val="FF0000"/>
                </a:solidFill>
                <a:latin typeface="Times New Roman" pitchFamily="18" charset="0"/>
                <a:cs typeface="Times New Roman" pitchFamily="18" charset="0"/>
              </a:rPr>
              <a:t>4) so</a:t>
            </a:r>
            <a:r>
              <a:rPr lang="en-US" sz="8800" b="1" u="sng" dirty="0" smtClean="0">
                <a:solidFill>
                  <a:srgbClr val="FF0000"/>
                </a:solidFill>
                <a:latin typeface="Times New Roman" pitchFamily="18" charset="0"/>
                <a:cs typeface="Times New Roman" pitchFamily="18" charset="0"/>
              </a:rPr>
              <a:t>c</a:t>
            </a:r>
            <a:r>
              <a:rPr lang="en-US" sz="8800" b="1" dirty="0" smtClean="0">
                <a:solidFill>
                  <a:srgbClr val="FF0000"/>
                </a:solidFill>
                <a:latin typeface="Times New Roman" pitchFamily="18" charset="0"/>
                <a:cs typeface="Times New Roman" pitchFamily="18" charset="0"/>
              </a:rPr>
              <a:t>iety</a:t>
            </a:r>
            <a:r>
              <a:rPr lang="en-US" sz="8800" dirty="0">
                <a:latin typeface="Times New Roman" pitchFamily="18" charset="0"/>
                <a:cs typeface="Times New Roman" pitchFamily="18" charset="0"/>
              </a:rPr>
              <a:t>, </a:t>
            </a:r>
            <a:r>
              <a:rPr lang="en-US" sz="8800" dirty="0" smtClean="0">
                <a:latin typeface="Times New Roman" pitchFamily="18" charset="0"/>
                <a:cs typeface="Times New Roman" pitchFamily="18" charset="0"/>
              </a:rPr>
              <a:t>develops </a:t>
            </a:r>
            <a:r>
              <a:rPr lang="en-US" sz="8800" dirty="0">
                <a:latin typeface="Times New Roman" pitchFamily="18" charset="0"/>
                <a:cs typeface="Times New Roman" pitchFamily="18" charset="0"/>
              </a:rPr>
              <a:t>public education. Computer </a:t>
            </a:r>
            <a:r>
              <a:rPr lang="en-US" sz="8800" dirty="0" smtClean="0">
                <a:latin typeface="Times New Roman" pitchFamily="18" charset="0"/>
                <a:cs typeface="Times New Roman" pitchFamily="18" charset="0"/>
              </a:rPr>
              <a:t>technologies play </a:t>
            </a:r>
            <a:r>
              <a:rPr lang="en-US" sz="8800" dirty="0">
                <a:latin typeface="Times New Roman" pitchFamily="18" charset="0"/>
                <a:cs typeface="Times New Roman" pitchFamily="18" charset="0"/>
              </a:rPr>
              <a:t>the most important role in the progress of science. </a:t>
            </a:r>
            <a:r>
              <a:rPr lang="en-US" sz="8800" dirty="0" smtClean="0">
                <a:latin typeface="Times New Roman" pitchFamily="18" charset="0"/>
                <a:cs typeface="Times New Roman" pitchFamily="18" charset="0"/>
              </a:rPr>
              <a:t>Computer </a:t>
            </a:r>
            <a:r>
              <a:rPr lang="en-US" sz="8800" dirty="0">
                <a:latin typeface="Times New Roman" pitchFamily="18" charset="0"/>
                <a:cs typeface="Times New Roman" pitchFamily="18" charset="0"/>
              </a:rPr>
              <a:t>science is a new field of study and </a:t>
            </a:r>
            <a:r>
              <a:rPr lang="en-US" sz="8800" b="1" dirty="0" smtClean="0">
                <a:solidFill>
                  <a:srgbClr val="FF0000"/>
                </a:solidFill>
                <a:latin typeface="Times New Roman" pitchFamily="18" charset="0"/>
                <a:cs typeface="Times New Roman" pitchFamily="18" charset="0"/>
              </a:rPr>
              <a:t>5) res</a:t>
            </a:r>
            <a:r>
              <a:rPr lang="en-US" sz="8800" b="1" u="sng" dirty="0" smtClean="0">
                <a:solidFill>
                  <a:srgbClr val="FF0000"/>
                </a:solidFill>
                <a:latin typeface="Times New Roman" pitchFamily="18" charset="0"/>
                <a:cs typeface="Times New Roman" pitchFamily="18" charset="0"/>
              </a:rPr>
              <a:t>ear</a:t>
            </a:r>
            <a:r>
              <a:rPr lang="en-US" sz="8800" b="1" dirty="0" smtClean="0">
                <a:solidFill>
                  <a:srgbClr val="FF0000"/>
                </a:solidFill>
                <a:latin typeface="Times New Roman" pitchFamily="18" charset="0"/>
                <a:cs typeface="Times New Roman" pitchFamily="18" charset="0"/>
              </a:rPr>
              <a:t>ch</a:t>
            </a:r>
            <a:r>
              <a:rPr lang="en-US" sz="8800" dirty="0">
                <a:latin typeface="Times New Roman" pitchFamily="18" charset="0"/>
                <a:cs typeface="Times New Roman" pitchFamily="18" charset="0"/>
              </a:rPr>
              <a:t>. In recent years scientists of the world have </a:t>
            </a:r>
            <a:r>
              <a:rPr lang="en-US" sz="8800" b="1" dirty="0" smtClean="0">
                <a:solidFill>
                  <a:srgbClr val="FF0000"/>
                </a:solidFill>
                <a:latin typeface="Times New Roman" pitchFamily="18" charset="0"/>
                <a:cs typeface="Times New Roman" pitchFamily="18" charset="0"/>
              </a:rPr>
              <a:t>6) ac</a:t>
            </a:r>
            <a:r>
              <a:rPr lang="en-US" sz="8800" b="1" u="sng" dirty="0" smtClean="0">
                <a:solidFill>
                  <a:srgbClr val="FF0000"/>
                </a:solidFill>
                <a:latin typeface="Times New Roman" pitchFamily="18" charset="0"/>
                <a:cs typeface="Times New Roman" pitchFamily="18" charset="0"/>
              </a:rPr>
              <a:t>h</a:t>
            </a:r>
            <a:r>
              <a:rPr lang="en-US" sz="8800" b="1" dirty="0" smtClean="0">
                <a:solidFill>
                  <a:srgbClr val="FF0000"/>
                </a:solidFill>
                <a:latin typeface="Times New Roman" pitchFamily="18" charset="0"/>
                <a:cs typeface="Times New Roman" pitchFamily="18" charset="0"/>
              </a:rPr>
              <a:t>i</a:t>
            </a:r>
            <a:r>
              <a:rPr lang="en-US" sz="8800" b="1" u="sng" dirty="0" smtClean="0">
                <a:solidFill>
                  <a:srgbClr val="FF0000"/>
                </a:solidFill>
                <a:latin typeface="Times New Roman" pitchFamily="18" charset="0"/>
                <a:cs typeface="Times New Roman" pitchFamily="18" charset="0"/>
              </a:rPr>
              <a:t>e</a:t>
            </a:r>
            <a:r>
              <a:rPr lang="en-US" sz="8800" b="1" dirty="0" smtClean="0">
                <a:solidFill>
                  <a:srgbClr val="FF0000"/>
                </a:solidFill>
                <a:latin typeface="Times New Roman" pitchFamily="18" charset="0"/>
                <a:cs typeface="Times New Roman" pitchFamily="18" charset="0"/>
              </a:rPr>
              <a:t>ved</a:t>
            </a:r>
            <a:r>
              <a:rPr lang="en-US" sz="8800" b="1" dirty="0" smtClean="0">
                <a:latin typeface="Times New Roman" pitchFamily="18" charset="0"/>
                <a:cs typeface="Times New Roman" pitchFamily="18" charset="0"/>
              </a:rPr>
              <a:t> </a:t>
            </a:r>
            <a:r>
              <a:rPr lang="en-US" sz="8800" dirty="0" smtClean="0">
                <a:latin typeface="Times New Roman" pitchFamily="18" charset="0"/>
                <a:cs typeface="Times New Roman" pitchFamily="18" charset="0"/>
              </a:rPr>
              <a:t>great  </a:t>
            </a:r>
            <a:r>
              <a:rPr lang="en-US" sz="8800" b="1" dirty="0" smtClean="0">
                <a:solidFill>
                  <a:srgbClr val="FF0000"/>
                </a:solidFill>
                <a:latin typeface="Times New Roman" pitchFamily="18" charset="0"/>
                <a:cs typeface="Times New Roman" pitchFamily="18" charset="0"/>
              </a:rPr>
              <a:t>7) suc</a:t>
            </a:r>
            <a:r>
              <a:rPr lang="en-US" sz="8800" b="1" u="sng" dirty="0" smtClean="0">
                <a:solidFill>
                  <a:srgbClr val="FF0000"/>
                </a:solidFill>
                <a:latin typeface="Times New Roman" pitchFamily="18" charset="0"/>
                <a:cs typeface="Times New Roman" pitchFamily="18" charset="0"/>
              </a:rPr>
              <a:t>c</a:t>
            </a:r>
            <a:r>
              <a:rPr lang="en-US" sz="8800" b="1" dirty="0" smtClean="0">
                <a:solidFill>
                  <a:srgbClr val="FF0000"/>
                </a:solidFill>
                <a:latin typeface="Times New Roman" pitchFamily="18" charset="0"/>
                <a:cs typeface="Times New Roman" pitchFamily="18" charset="0"/>
              </a:rPr>
              <a:t>es</a:t>
            </a:r>
            <a:r>
              <a:rPr lang="en-US" sz="8800" b="1" u="sng" dirty="0" smtClean="0">
                <a:solidFill>
                  <a:srgbClr val="FF0000"/>
                </a:solidFill>
                <a:latin typeface="Times New Roman" pitchFamily="18" charset="0"/>
                <a:cs typeface="Times New Roman" pitchFamily="18" charset="0"/>
              </a:rPr>
              <a:t>s</a:t>
            </a:r>
            <a:r>
              <a:rPr lang="en-US" sz="8800" b="1" dirty="0" smtClean="0">
                <a:latin typeface="Times New Roman" pitchFamily="18" charset="0"/>
                <a:cs typeface="Times New Roman" pitchFamily="18" charset="0"/>
              </a:rPr>
              <a:t> </a:t>
            </a:r>
            <a:r>
              <a:rPr lang="en-US" sz="8800" dirty="0">
                <a:latin typeface="Times New Roman" pitchFamily="18" charset="0"/>
                <a:cs typeface="Times New Roman" pitchFamily="18" charset="0"/>
              </a:rPr>
              <a:t>in the development of </a:t>
            </a:r>
            <a:r>
              <a:rPr lang="en-US" sz="8800" b="1" dirty="0" smtClean="0">
                <a:solidFill>
                  <a:srgbClr val="FF0000"/>
                </a:solidFill>
                <a:latin typeface="Times New Roman" pitchFamily="18" charset="0"/>
                <a:cs typeface="Times New Roman" pitchFamily="18" charset="0"/>
              </a:rPr>
              <a:t>8) </a:t>
            </a:r>
            <a:r>
              <a:rPr lang="en-US" sz="8800" b="1" u="sng" dirty="0" smtClean="0">
                <a:solidFill>
                  <a:srgbClr val="FF0000"/>
                </a:solidFill>
                <a:latin typeface="Times New Roman" pitchFamily="18" charset="0"/>
                <a:cs typeface="Times New Roman" pitchFamily="18" charset="0"/>
              </a:rPr>
              <a:t>p</a:t>
            </a:r>
            <a:r>
              <a:rPr lang="en-US" sz="8800" b="1" dirty="0" smtClean="0">
                <a:solidFill>
                  <a:srgbClr val="FF0000"/>
                </a:solidFill>
                <a:latin typeface="Times New Roman" pitchFamily="18" charset="0"/>
                <a:cs typeface="Times New Roman" pitchFamily="18" charset="0"/>
              </a:rPr>
              <a:t>h</a:t>
            </a:r>
            <a:r>
              <a:rPr lang="en-US" sz="8800" b="1" u="sng" dirty="0" smtClean="0">
                <a:solidFill>
                  <a:srgbClr val="FF0000"/>
                </a:solidFill>
                <a:latin typeface="Times New Roman" pitchFamily="18" charset="0"/>
                <a:cs typeface="Times New Roman" pitchFamily="18" charset="0"/>
              </a:rPr>
              <a:t>y</a:t>
            </a:r>
            <a:r>
              <a:rPr lang="en-US" sz="8800" b="1" dirty="0" smtClean="0">
                <a:solidFill>
                  <a:srgbClr val="FF0000"/>
                </a:solidFill>
                <a:latin typeface="Times New Roman" pitchFamily="18" charset="0"/>
                <a:cs typeface="Times New Roman" pitchFamily="18" charset="0"/>
              </a:rPr>
              <a:t>sics</a:t>
            </a:r>
            <a:r>
              <a:rPr lang="en-US" sz="8800" dirty="0">
                <a:latin typeface="Times New Roman" pitchFamily="18" charset="0"/>
                <a:cs typeface="Times New Roman" pitchFamily="18" charset="0"/>
              </a:rPr>
              <a:t>, </a:t>
            </a:r>
            <a:r>
              <a:rPr lang="en-US" sz="8800" dirty="0" smtClean="0">
                <a:solidFill>
                  <a:srgbClr val="FF0000"/>
                </a:solidFill>
                <a:latin typeface="Times New Roman" pitchFamily="18" charset="0"/>
                <a:cs typeface="Times New Roman" pitchFamily="18" charset="0"/>
              </a:rPr>
              <a:t>9) </a:t>
            </a:r>
            <a:r>
              <a:rPr lang="en-US" sz="8800" b="1" u="sng" dirty="0" smtClean="0">
                <a:solidFill>
                  <a:srgbClr val="FF0000"/>
                </a:solidFill>
                <a:latin typeface="Times New Roman" pitchFamily="18" charset="0"/>
                <a:cs typeface="Times New Roman" pitchFamily="18" charset="0"/>
              </a:rPr>
              <a:t>ch</a:t>
            </a:r>
            <a:r>
              <a:rPr lang="en-US" sz="8800" b="1" dirty="0" smtClean="0">
                <a:solidFill>
                  <a:srgbClr val="FF0000"/>
                </a:solidFill>
                <a:latin typeface="Times New Roman" pitchFamily="18" charset="0"/>
                <a:cs typeface="Times New Roman" pitchFamily="18" charset="0"/>
              </a:rPr>
              <a:t>emistry</a:t>
            </a:r>
            <a:r>
              <a:rPr lang="en-US" sz="8800" b="1" dirty="0">
                <a:latin typeface="Times New Roman" pitchFamily="18" charset="0"/>
                <a:cs typeface="Times New Roman" pitchFamily="18" charset="0"/>
              </a:rPr>
              <a:t>,</a:t>
            </a:r>
            <a:r>
              <a:rPr lang="en-US" sz="8800" dirty="0">
                <a:latin typeface="Times New Roman" pitchFamily="18" charset="0"/>
                <a:cs typeface="Times New Roman" pitchFamily="18" charset="0"/>
              </a:rPr>
              <a:t> biology, and </a:t>
            </a:r>
            <a:r>
              <a:rPr lang="en-US" sz="8800" b="1" dirty="0" smtClean="0">
                <a:solidFill>
                  <a:srgbClr val="FF0000"/>
                </a:solidFill>
                <a:latin typeface="Times New Roman" pitchFamily="18" charset="0"/>
                <a:cs typeface="Times New Roman" pitchFamily="18" charset="0"/>
              </a:rPr>
              <a:t>10) </a:t>
            </a:r>
            <a:r>
              <a:rPr lang="en-US" sz="8800" b="1" u="sng" dirty="0" smtClean="0">
                <a:solidFill>
                  <a:srgbClr val="FF0000"/>
                </a:solidFill>
                <a:latin typeface="Times New Roman" pitchFamily="18" charset="0"/>
                <a:cs typeface="Times New Roman" pitchFamily="18" charset="0"/>
              </a:rPr>
              <a:t>p</a:t>
            </a:r>
            <a:r>
              <a:rPr lang="en-US" sz="8800" b="1" dirty="0" smtClean="0">
                <a:solidFill>
                  <a:srgbClr val="FF0000"/>
                </a:solidFill>
                <a:latin typeface="Times New Roman" pitchFamily="18" charset="0"/>
                <a:cs typeface="Times New Roman" pitchFamily="18" charset="0"/>
              </a:rPr>
              <a:t>syc</a:t>
            </a:r>
            <a:r>
              <a:rPr lang="en-US" sz="8800" b="1" u="sng" dirty="0" smtClean="0">
                <a:solidFill>
                  <a:srgbClr val="FF0000"/>
                </a:solidFill>
                <a:latin typeface="Times New Roman" pitchFamily="18" charset="0"/>
                <a:cs typeface="Times New Roman" pitchFamily="18" charset="0"/>
              </a:rPr>
              <a:t>h</a:t>
            </a:r>
            <a:r>
              <a:rPr lang="en-US" sz="8800" b="1" dirty="0" smtClean="0">
                <a:solidFill>
                  <a:srgbClr val="FF0000"/>
                </a:solidFill>
                <a:latin typeface="Times New Roman" pitchFamily="18" charset="0"/>
                <a:cs typeface="Times New Roman" pitchFamily="18" charset="0"/>
              </a:rPr>
              <a:t>ology</a:t>
            </a:r>
            <a:r>
              <a:rPr lang="en-US" sz="8800" dirty="0">
                <a:solidFill>
                  <a:srgbClr val="FF0000"/>
                </a:solidFill>
                <a:latin typeface="Times New Roman" pitchFamily="18" charset="0"/>
                <a:cs typeface="Times New Roman" pitchFamily="18" charset="0"/>
              </a:rPr>
              <a:t>. </a:t>
            </a:r>
            <a:endParaRPr lang="en-US" sz="8800" dirty="0" smtClean="0">
              <a:solidFill>
                <a:srgbClr val="FF0000"/>
              </a:solidFill>
              <a:latin typeface="Times New Roman" pitchFamily="18" charset="0"/>
              <a:cs typeface="Times New Roman" pitchFamily="18" charset="0"/>
            </a:endParaRPr>
          </a:p>
          <a:p>
            <a:pPr>
              <a:lnSpc>
                <a:spcPct val="120000"/>
              </a:lnSpc>
            </a:pPr>
            <a:endParaRPr lang="ru-RU" sz="4200" dirty="0">
              <a:latin typeface="Times New Roman" pitchFamily="18" charset="0"/>
              <a:cs typeface="Times New Roman" pitchFamily="18" charset="0"/>
            </a:endParaRPr>
          </a:p>
        </p:txBody>
      </p:sp>
      <p:sp>
        <p:nvSpPr>
          <p:cNvPr id="2" name="Заголовок 1"/>
          <p:cNvSpPr>
            <a:spLocks noGrp="1"/>
          </p:cNvSpPr>
          <p:nvPr>
            <p:ph type="title"/>
          </p:nvPr>
        </p:nvSpPr>
        <p:spPr/>
        <p:txBody>
          <a:bodyPr>
            <a:normAutofit/>
          </a:bodyPr>
          <a:lstStyle/>
          <a:p>
            <a:r>
              <a:rPr lang="en-US" sz="3200" b="1" i="1" dirty="0" smtClean="0">
                <a:solidFill>
                  <a:srgbClr val="FF0000"/>
                </a:solidFill>
              </a:rPr>
              <a:t>Correct the Mistakes</a:t>
            </a:r>
            <a:endParaRPr lang="ru-RU" sz="3200" b="1" i="1" dirty="0">
              <a:solidFill>
                <a:srgbClr val="FF0000"/>
              </a:solidFill>
            </a:endParaRPr>
          </a:p>
        </p:txBody>
      </p:sp>
    </p:spTree>
    <p:extLst>
      <p:ext uri="{BB962C8B-B14F-4D97-AF65-F5344CB8AC3E}">
        <p14:creationId xmlns:p14="http://schemas.microsoft.com/office/powerpoint/2010/main" val="216096831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Волна">
  <a:themeElements>
    <a:clrScheme name="Волна">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Волна">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Волна">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1021</TotalTime>
  <Words>1661</Words>
  <Application>Microsoft Office PowerPoint</Application>
  <PresentationFormat>Экран (4:3)</PresentationFormat>
  <Paragraphs>238</Paragraphs>
  <Slides>25</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25</vt:i4>
      </vt:variant>
    </vt:vector>
  </HeadingPairs>
  <TitlesOfParts>
    <vt:vector size="26" baseType="lpstr">
      <vt:lpstr>Волна</vt:lpstr>
      <vt:lpstr>«Презентация к уроку по учебному предмету «Английский язык» в 10-ом классе на тему «Наука вокруг нас». </vt:lpstr>
      <vt:lpstr>    “Science is around Us”- "Наука вокруг нас".  The more we know,  the more mysteries gives us a nature. C.A.Obruchev    </vt:lpstr>
      <vt:lpstr>Цель- Воспитательные задачи-  Развивающие задачи-Образовательные задачи:  </vt:lpstr>
      <vt:lpstr> Основные учебные практические задачи </vt:lpstr>
      <vt:lpstr>Ход урока </vt:lpstr>
      <vt:lpstr> Invented or Discovered?</vt:lpstr>
      <vt:lpstr>  Scientists have proved the global superiority of girls in school Ученые доказали глобальное превосходство девочек в учебе   </vt:lpstr>
      <vt:lpstr>III.Развитие умений осуществлять продуктивные речевые действия:</vt:lpstr>
      <vt:lpstr>Correct the Mistakes</vt:lpstr>
      <vt:lpstr>IV.Развивитие  навыков аудирования. </vt:lpstr>
      <vt:lpstr> V. Развитие умений речевого взаимодействия, развитие логики краткого высказывания,  умений выражать личное мнение. </vt:lpstr>
      <vt:lpstr>Презентация PowerPoint</vt:lpstr>
      <vt:lpstr>Virtual technologies in education</vt:lpstr>
      <vt:lpstr>Other application of virtual technologies in education </vt:lpstr>
      <vt:lpstr>Virtual reality in medicine…</vt:lpstr>
      <vt:lpstr>  МАОУ  Одинцовский лицей № 6 им. А.С.Пушкина     </vt:lpstr>
      <vt:lpstr> Section History-  about how it originated </vt:lpstr>
      <vt:lpstr>January 31, 1880 14h. 10 minutes</vt:lpstr>
      <vt:lpstr>  How is the problem worked out-?  Section 2.6.    </vt:lpstr>
      <vt:lpstr>Mysterious and scientific theories</vt:lpstr>
      <vt:lpstr>Mysterious and scientific theories</vt:lpstr>
      <vt:lpstr>Mysterious and scientific theories</vt:lpstr>
      <vt:lpstr>What can finally solve the problem of the Bermuda Triangle? </vt:lpstr>
      <vt:lpstr>I’d like….-- I am assured …. I think …</vt:lpstr>
      <vt:lpstr>VII.Заключительная часть урока </vt:lpstr>
    </vt:vector>
  </TitlesOfParts>
  <Company>home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luda</dc:creator>
  <cp:lastModifiedBy>luda</cp:lastModifiedBy>
  <cp:revision>67</cp:revision>
  <dcterms:created xsi:type="dcterms:W3CDTF">2015-03-09T07:53:05Z</dcterms:created>
  <dcterms:modified xsi:type="dcterms:W3CDTF">2015-03-27T13:52:05Z</dcterms:modified>
</cp:coreProperties>
</file>